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78" r:id="rId4"/>
    <p:sldId id="279" r:id="rId5"/>
    <p:sldId id="282" r:id="rId6"/>
    <p:sldId id="280" r:id="rId7"/>
    <p:sldId id="264" r:id="rId8"/>
    <p:sldId id="272" r:id="rId9"/>
    <p:sldId id="268" r:id="rId10"/>
    <p:sldId id="269" r:id="rId11"/>
    <p:sldId id="265" r:id="rId12"/>
    <p:sldId id="283" r:id="rId13"/>
    <p:sldId id="281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5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076E4D-1656-4C5E-907F-752964DCD875}" type="datetimeFigureOut">
              <a:rPr lang="en-US" smtClean="0"/>
              <a:t>2/10/2022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7B367-1951-48DC-AC4C-C1B3F16FF8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544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60400" algn="l"/>
                <a:tab pos="1320800" algn="l"/>
                <a:tab pos="1982788" algn="l"/>
                <a:tab pos="2643188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660400" algn="l"/>
                <a:tab pos="1320800" algn="l"/>
                <a:tab pos="1982788" algn="l"/>
                <a:tab pos="2643188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660400" algn="l"/>
                <a:tab pos="1320800" algn="l"/>
                <a:tab pos="1982788" algn="l"/>
                <a:tab pos="2643188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660400" algn="l"/>
                <a:tab pos="1320800" algn="l"/>
                <a:tab pos="1982788" algn="l"/>
                <a:tab pos="2643188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660400" algn="l"/>
                <a:tab pos="1320800" algn="l"/>
                <a:tab pos="1982788" algn="l"/>
                <a:tab pos="2643188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0400" algn="l"/>
                <a:tab pos="1320800" algn="l"/>
                <a:tab pos="1982788" algn="l"/>
                <a:tab pos="2643188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0400" algn="l"/>
                <a:tab pos="1320800" algn="l"/>
                <a:tab pos="1982788" algn="l"/>
                <a:tab pos="2643188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0400" algn="l"/>
                <a:tab pos="1320800" algn="l"/>
                <a:tab pos="1982788" algn="l"/>
                <a:tab pos="2643188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0400" algn="l"/>
                <a:tab pos="1320800" algn="l"/>
                <a:tab pos="1982788" algn="l"/>
                <a:tab pos="2643188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/>
            <a:fld id="{F29AB02D-8EFB-4376-9611-046D1EA7DE10}" type="slidenum">
              <a:rPr lang="en-GB" altLang="en-US">
                <a:solidFill>
                  <a:srgbClr val="000000"/>
                </a:solidFill>
                <a:latin typeface="Times New Roman" pitchFamily="18" charset="0"/>
              </a:rPr>
              <a:pPr eaLnBrk="1"/>
              <a:t>12</a:t>
            </a:fld>
            <a:endParaRPr lang="en-GB" alt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95325"/>
            <a:ext cx="4573587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81" y="4344135"/>
            <a:ext cx="5487041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174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81214"/>
            <a:ext cx="7772400" cy="1470025"/>
          </a:xfrm>
        </p:spPr>
        <p:txBody>
          <a:bodyPr anchor="t">
            <a:normAutofit/>
          </a:bodyPr>
          <a:lstStyle>
            <a:lvl1pPr algn="l">
              <a:defRPr sz="420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Title Arial 42pt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1941285"/>
            <a:ext cx="7772400" cy="1297215"/>
          </a:xfrm>
        </p:spPr>
        <p:txBody>
          <a:bodyPr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>
                <a:solidFill>
                  <a:srgbClr val="FF000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Subtitle Arial 28pt red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Title Arial 34pt 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Body text Arial 22pt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Body text Arial 22pt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Title Arial 34pt red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200" y="1670050"/>
            <a:ext cx="8180388" cy="4508500"/>
          </a:xfrm>
        </p:spPr>
        <p:txBody>
          <a:bodyPr/>
          <a:lstStyle/>
          <a:p>
            <a:pPr lvl="0"/>
            <a:r>
              <a:rPr lang="en-GB" dirty="0"/>
              <a:t>Body text Arial 26pt</a:t>
            </a:r>
          </a:p>
        </p:txBody>
      </p:sp>
    </p:spTree>
    <p:extLst>
      <p:ext uri="{BB962C8B-B14F-4D97-AF65-F5344CB8AC3E}">
        <p14:creationId xmlns:p14="http://schemas.microsoft.com/office/powerpoint/2010/main" val="4037407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t">
            <a:noAutofit/>
          </a:bodyPr>
          <a:lstStyle>
            <a:lvl1pPr algn="l">
              <a:defRPr sz="2400" b="1" baseline="0"/>
            </a:lvl1pPr>
          </a:lstStyle>
          <a:p>
            <a:r>
              <a:rPr lang="en-GB" dirty="0"/>
              <a:t>Title Arial 34pt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Body Arial 18pt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A12BDE-8538-4938-865F-9CA5F1F6308F}" type="datetimeFigureOut">
              <a:rPr lang="en-GB" smtClean="0"/>
              <a:pPr/>
              <a:t>10/02/2022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C2AD17-2066-40B0-A0BC-F45300F7F15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Slide Number Placeholder 1"/>
          <p:cNvSpPr txBox="1">
            <a:spLocks/>
          </p:cNvSpPr>
          <p:nvPr userDrawn="1"/>
        </p:nvSpPr>
        <p:spPr bwMode="auto">
          <a:xfrm>
            <a:off x="0" y="6492875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49E29CD5-E74D-4BE0-8208-457E0B453BC0}" type="slidenum">
              <a:rPr lang="en-GB" altLang="en-US" sz="1000">
                <a:solidFill>
                  <a:srgbClr val="6E6E6F"/>
                </a:solidFill>
                <a:cs typeface="Times New Roman" pitchFamily="18" charset="0"/>
              </a:rPr>
              <a:pPr/>
              <a:t>‹#›</a:t>
            </a:fld>
            <a:endParaRPr lang="en-GB" altLang="en-US" sz="1000" dirty="0">
              <a:solidFill>
                <a:srgbClr val="6E6E6F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995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A12BDE-8538-4938-865F-9CA5F1F6308F}" type="datetimeFigureOut">
              <a:rPr lang="en-GB" smtClean="0"/>
              <a:pPr/>
              <a:t>10/02/2022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C2AD17-2066-40B0-A0BC-F45300F7F15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7154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81371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Title Arial 34pt red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30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GB" dirty="0"/>
              <a:t>Body text Arial 26pt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7191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81371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Title Arial 34pt red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30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GB" dirty="0"/>
              <a:t>Body text Arial 26pt</a:t>
            </a:r>
          </a:p>
          <a:p>
            <a:pPr lvl="0"/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73" r:id="rId3"/>
    <p:sldLayoutId id="2147483657" r:id="rId4"/>
    <p:sldLayoutId id="2147483674" r:id="rId5"/>
    <p:sldLayoutId id="2147483675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3400" kern="1200">
          <a:solidFill>
            <a:srgbClr val="FF000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None/>
        <a:defRPr sz="2600" b="0" kern="1200" baseline="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Title Arial 34pt red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Body text Arial 28pt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400" kern="1200" baseline="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None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.lse.ac.uk/current-students/student-services/new-way-to-contact-the-student-services-centr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hyperlink" Target="http://www.lse.ac.uk/SSC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528" y="471260"/>
            <a:ext cx="8164073" cy="1470025"/>
          </a:xfrm>
        </p:spPr>
        <p:txBody>
          <a:bodyPr/>
          <a:lstStyle/>
          <a:p>
            <a:r>
              <a:rPr lang="en-US" dirty="0"/>
              <a:t>Welcome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528" y="1754659"/>
            <a:ext cx="8164074" cy="1297215"/>
          </a:xfrm>
        </p:spPr>
        <p:txBody>
          <a:bodyPr/>
          <a:lstStyle/>
          <a:p>
            <a:r>
              <a:rPr lang="en-GB" dirty="0"/>
              <a:t>Sciences Po Visit</a:t>
            </a:r>
          </a:p>
          <a:p>
            <a:r>
              <a:rPr lang="en-GB" sz="2000" dirty="0"/>
              <a:t>10 February 2022</a:t>
            </a:r>
          </a:p>
          <a:p>
            <a:r>
              <a:rPr lang="en-GB" sz="1600" dirty="0"/>
              <a:t>Pete Evanson: Deputy Head of Student Services (Advice &amp;Policy)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Sources of support </a:t>
            </a:r>
            <a:r>
              <a:rPr lang="en-GB" sz="3100" dirty="0"/>
              <a:t>– </a:t>
            </a:r>
            <a:r>
              <a:rPr lang="en-GB" sz="3100" i="1" dirty="0"/>
              <a:t>orientate yourself mentally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/>
            <a:r>
              <a:rPr lang="en-US" sz="2800" dirty="0"/>
              <a:t>Academic support, from your department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Academic Mentor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Class teachers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Programme Director(s)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Programme Administrator(s)</a:t>
            </a:r>
          </a:p>
        </p:txBody>
      </p:sp>
    </p:spTree>
    <p:extLst>
      <p:ext uri="{BB962C8B-B14F-4D97-AF65-F5344CB8AC3E}">
        <p14:creationId xmlns:p14="http://schemas.microsoft.com/office/powerpoint/2010/main" val="146787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Sources of support</a:t>
            </a:r>
            <a:r>
              <a:rPr lang="en-GB" sz="3100" dirty="0"/>
              <a:t> – </a:t>
            </a:r>
            <a:r>
              <a:rPr lang="en-GB" sz="3100" i="1" dirty="0"/>
              <a:t>orientate yourself mentally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20000"/>
          </a:bodyPr>
          <a:lstStyle/>
          <a:p>
            <a:pPr marL="0" indent="0"/>
            <a:r>
              <a:rPr lang="en-US" sz="2800" dirty="0"/>
              <a:t>Personal and specialist support, from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The Student Services Centre (SSC)</a:t>
            </a:r>
          </a:p>
          <a:p>
            <a:pPr marL="1257300" lvl="2" indent="-457200">
              <a:buFont typeface="Wingdings" panose="05000000000000000000" pitchFamily="2" charset="2"/>
              <a:buChar char="Ø"/>
            </a:pPr>
            <a:r>
              <a:rPr lang="en-GB" sz="1600" dirty="0">
                <a:latin typeface="Arial" pitchFamily="34" charset="0"/>
                <a:cs typeface="Arial" pitchFamily="34" charset="0"/>
              </a:rPr>
              <a:t>General advice on School regulations, processes and procedures, including:</a:t>
            </a:r>
          </a:p>
          <a:p>
            <a:pPr marL="1257300" lvl="2" indent="-457200">
              <a:buFont typeface="Wingdings" panose="05000000000000000000" pitchFamily="2" charset="2"/>
              <a:buChar char="Ø"/>
            </a:pPr>
            <a:r>
              <a:rPr lang="en-GB" sz="1600" dirty="0">
                <a:latin typeface="Arial" pitchFamily="34" charset="0"/>
                <a:cs typeface="Arial" pitchFamily="34" charset="0"/>
              </a:rPr>
              <a:t>Enrolment</a:t>
            </a:r>
          </a:p>
          <a:p>
            <a:pPr marL="1257300" lvl="2" indent="-457200">
              <a:buFont typeface="Wingdings" panose="05000000000000000000" pitchFamily="2" charset="2"/>
              <a:buChar char="Ø"/>
            </a:pPr>
            <a:r>
              <a:rPr lang="en-GB" sz="1600" dirty="0">
                <a:latin typeface="Arial" pitchFamily="34" charset="0"/>
                <a:cs typeface="Arial" pitchFamily="34" charset="0"/>
              </a:rPr>
              <a:t>Course selection</a:t>
            </a:r>
          </a:p>
          <a:p>
            <a:pPr marL="1257300" lvl="2" indent="-457200">
              <a:buFont typeface="Wingdings" panose="05000000000000000000" pitchFamily="2" charset="2"/>
              <a:buChar char="Ø"/>
            </a:pPr>
            <a:r>
              <a:rPr lang="en-GB" sz="1600" dirty="0">
                <a:latin typeface="Arial" pitchFamily="34" charset="0"/>
                <a:cs typeface="Arial" pitchFamily="34" charset="0"/>
              </a:rPr>
              <a:t>Results</a:t>
            </a:r>
          </a:p>
          <a:p>
            <a:pPr marL="1257300" lvl="2" indent="-457200">
              <a:buFont typeface="Wingdings" panose="05000000000000000000" pitchFamily="2" charset="2"/>
              <a:buChar char="Ø"/>
            </a:pPr>
            <a:r>
              <a:rPr lang="en-GB" sz="1600" dirty="0">
                <a:latin typeface="Arial" pitchFamily="34" charset="0"/>
                <a:cs typeface="Arial" pitchFamily="34" charset="0"/>
              </a:rPr>
              <a:t>Graduation</a:t>
            </a:r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Drop-in sessions for specialist finance and/or visa advice</a:t>
            </a:r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Situated on the ground floor of the Old Building</a:t>
            </a:r>
          </a:p>
          <a:p>
            <a:pPr marL="1257300" lvl="2" indent="-457200">
              <a:buFont typeface="Wingdings" panose="05000000000000000000" pitchFamily="2" charset="2"/>
              <a:buChar char="Ø"/>
            </a:pPr>
            <a:r>
              <a:rPr lang="en-GB" sz="1600" dirty="0">
                <a:latin typeface="Arial" pitchFamily="34" charset="0"/>
                <a:cs typeface="Arial" pitchFamily="34" charset="0"/>
              </a:rPr>
              <a:t>Open 9:30am – 4.30pm Monday to Friday</a:t>
            </a:r>
          </a:p>
          <a:p>
            <a:pPr marL="1257300" lvl="2" indent="-457200">
              <a:buFont typeface="Wingdings" panose="05000000000000000000" pitchFamily="2" charset="2"/>
              <a:buChar char="Ø"/>
            </a:pPr>
            <a:r>
              <a:rPr lang="en-GB" sz="1600" dirty="0">
                <a:latin typeface="Arial" pitchFamily="34" charset="0"/>
                <a:cs typeface="Arial" pitchFamily="34" charset="0"/>
              </a:rPr>
              <a:t>‘Live chat’ option available</a:t>
            </a:r>
          </a:p>
          <a:p>
            <a:pPr marL="1257300" lvl="2" indent="-457200">
              <a:buFont typeface="Wingdings" panose="05000000000000000000" pitchFamily="2" charset="2"/>
              <a:buChar char="Ø"/>
            </a:pPr>
            <a:r>
              <a:rPr lang="en-GB" sz="1600" dirty="0">
                <a:latin typeface="Arial" pitchFamily="34" charset="0"/>
                <a:cs typeface="Arial" pitchFamily="34" charset="0"/>
              </a:rPr>
              <a:t>Online queries via a dedicated enquiry form</a:t>
            </a:r>
          </a:p>
          <a:p>
            <a:pPr marL="1257300" lvl="2" indent="-457200">
              <a:buFont typeface="Wingdings" panose="05000000000000000000" pitchFamily="2" charset="2"/>
              <a:buChar char="Ø"/>
            </a:pPr>
            <a:endParaRPr lang="en-GB" sz="1600" dirty="0">
              <a:latin typeface="Arial" pitchFamily="34" charset="0"/>
              <a:cs typeface="Arial" pitchFamily="34" charset="0"/>
            </a:endParaRP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The Student Wellbeing Service</a:t>
            </a:r>
            <a:endParaRPr lang="en-GB" sz="1600" dirty="0">
              <a:latin typeface="Arial" pitchFamily="34" charset="0"/>
              <a:cs typeface="Arial" pitchFamily="34" charset="0"/>
            </a:endParaRP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Plus….the Faith Centre, Library services, Careers, LSE LIFE, Students Union</a:t>
            </a:r>
          </a:p>
        </p:txBody>
      </p:sp>
    </p:spTree>
    <p:extLst>
      <p:ext uri="{BB962C8B-B14F-4D97-AF65-F5344CB8AC3E}">
        <p14:creationId xmlns:p14="http://schemas.microsoft.com/office/powerpoint/2010/main" val="1460948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535459" y="1628800"/>
            <a:ext cx="7726154" cy="1244291"/>
          </a:xfrm>
        </p:spPr>
        <p:txBody>
          <a:bodyPr tIns="31999"/>
          <a:lstStyle/>
          <a:p>
            <a:pPr algn="l" eaLnBrk="1"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GB" altLang="en-US" sz="2500" b="1" dirty="0"/>
              <a:t>Student Services – Key Areas of Support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5459" y="2421924"/>
            <a:ext cx="8228160" cy="3257632"/>
          </a:xfrm>
        </p:spPr>
        <p:txBody>
          <a:bodyPr tIns="20800">
            <a:normAutofit/>
          </a:bodyPr>
          <a:lstStyle/>
          <a:p>
            <a:pPr marL="0" indent="97911" eaLnBrk="1">
              <a:buClrTx/>
              <a:buSzTx/>
              <a:buFont typeface="Arial" pitchFamily="34" charset="0"/>
              <a:buChar char="•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  <a:defRPr/>
            </a:pPr>
            <a:r>
              <a:rPr lang="en-GB" altLang="en-US" sz="1800" dirty="0"/>
              <a:t> Head of Student Services: Martyn </a:t>
            </a:r>
            <a:r>
              <a:rPr lang="en-GB" altLang="en-US" sz="1800" dirty="0" err="1"/>
              <a:t>Annis</a:t>
            </a:r>
            <a:endParaRPr lang="en-GB" altLang="en-US" sz="1800" dirty="0"/>
          </a:p>
          <a:p>
            <a:pPr marL="0" indent="97911" eaLnBrk="1">
              <a:buClrTx/>
              <a:buSzTx/>
              <a:buFont typeface="Arial" pitchFamily="34" charset="0"/>
              <a:buChar char="•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  <a:defRPr/>
            </a:pPr>
            <a:r>
              <a:rPr lang="en-GB" altLang="en-US" sz="1800" dirty="0"/>
              <a:t> Student Service Centre: </a:t>
            </a:r>
            <a:r>
              <a:rPr lang="en-GB" altLang="en-US" sz="1800" dirty="0">
                <a:solidFill>
                  <a:srgbClr val="0000CC"/>
                </a:solidFill>
              </a:rPr>
              <a:t>Counter Mon-Fri 9.30-16.00</a:t>
            </a:r>
          </a:p>
          <a:p>
            <a:pPr marL="400050" lvl="1" indent="0"/>
            <a:r>
              <a:rPr lang="en-GB" altLang="en-US" sz="1600" dirty="0">
                <a:latin typeface="Arial" pitchFamily="34" charset="0"/>
                <a:cs typeface="Arial" pitchFamily="34" charset="0"/>
              </a:rPr>
              <a:t>- Contact via the Enquiry Form or Live Chat</a:t>
            </a:r>
          </a:p>
          <a:p>
            <a:pPr marL="400050" lvl="1" indent="0"/>
            <a:r>
              <a:rPr lang="en-GB" altLang="en-US" sz="1600" dirty="0">
                <a:latin typeface="Arial" pitchFamily="34" charset="0"/>
                <a:cs typeface="Arial" pitchFamily="34" charset="0"/>
                <a:hlinkClick r:id="rId3"/>
              </a:rPr>
              <a:t>https://info.lse.ac.uk/current-students/student-services/new-way-to-contact-the-student-services-centre</a:t>
            </a:r>
            <a:endParaRPr lang="en-GB" altLang="en-US" sz="1600" dirty="0">
              <a:latin typeface="Arial" pitchFamily="34" charset="0"/>
              <a:cs typeface="Arial" pitchFamily="34" charset="0"/>
            </a:endParaRPr>
          </a:p>
          <a:p>
            <a:pPr marL="400050" lvl="1" indent="0"/>
            <a:r>
              <a:rPr lang="en-GB" altLang="en-US" sz="1600" dirty="0">
                <a:latin typeface="Arial" pitchFamily="34" charset="0"/>
                <a:cs typeface="Arial" pitchFamily="34" charset="0"/>
              </a:rPr>
              <a:t> Ground Floor (Old Building) </a:t>
            </a:r>
            <a:r>
              <a:rPr lang="en-GB" altLang="en-US" sz="1600" dirty="0">
                <a:latin typeface="Arial" pitchFamily="34" charset="0"/>
                <a:cs typeface="Arial" pitchFamily="34" charset="0"/>
                <a:hlinkClick r:id="rId4"/>
              </a:rPr>
              <a:t>www.lse.ac.uk/SSC</a:t>
            </a:r>
            <a:endParaRPr lang="en-GB" altLang="en-US" sz="1600" dirty="0">
              <a:latin typeface="Arial" pitchFamily="34" charset="0"/>
              <a:cs typeface="Arial" pitchFamily="34" charset="0"/>
            </a:endParaRPr>
          </a:p>
          <a:p>
            <a:pPr marL="0" indent="0" eaLnBrk="1">
              <a:buClrTx/>
              <a:buSzTx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  <a:defRPr/>
            </a:pPr>
            <a:endParaRPr lang="en-GB" altLang="en-US" sz="1800" dirty="0"/>
          </a:p>
          <a:p>
            <a:pPr marL="0" indent="97911" eaLnBrk="1">
              <a:buClrTx/>
              <a:buSzTx/>
              <a:buFont typeface="Arial" pitchFamily="34" charset="0"/>
              <a:buChar char="•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  <a:defRPr/>
            </a:pPr>
            <a:r>
              <a:rPr lang="en-GB" altLang="en-US" sz="1800" dirty="0"/>
              <a:t> International Student Visa Advice Team: </a:t>
            </a:r>
            <a:r>
              <a:rPr lang="en-GB" altLang="en-US" sz="1800" dirty="0">
                <a:solidFill>
                  <a:srgbClr val="0000CC"/>
                </a:solidFill>
              </a:rPr>
              <a:t>lse.ac.uk/isvat</a:t>
            </a:r>
          </a:p>
          <a:p>
            <a:pPr marL="0" indent="97911" eaLnBrk="1">
              <a:buClrTx/>
              <a:buSzTx/>
              <a:buFont typeface="Arial" pitchFamily="34" charset="0"/>
              <a:buChar char="•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  <a:defRPr/>
            </a:pPr>
            <a:r>
              <a:rPr lang="en-GB" altLang="en-US" sz="1800" dirty="0"/>
              <a:t> Student Wellbeing Service: </a:t>
            </a:r>
            <a:r>
              <a:rPr lang="en-GB" sz="1800" dirty="0">
                <a:solidFill>
                  <a:srgbClr val="0000CC"/>
                </a:solidFill>
              </a:rPr>
              <a:t>lse.ac.uk/studentwellbeing</a:t>
            </a:r>
            <a:endParaRPr lang="en-GB" altLang="en-US" sz="1800" dirty="0">
              <a:solidFill>
                <a:srgbClr val="0000CC"/>
              </a:solidFill>
            </a:endParaRPr>
          </a:p>
          <a:p>
            <a:pPr marL="0" indent="97911" eaLnBrk="1">
              <a:buClrTx/>
              <a:buSzTx/>
              <a:buFont typeface="Arial" pitchFamily="34" charset="0"/>
              <a:buChar char="•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  <a:defRPr/>
            </a:pPr>
            <a:r>
              <a:rPr lang="en-GB" altLang="en-US" sz="1800" dirty="0"/>
              <a:t> Faith Centre: </a:t>
            </a:r>
            <a:r>
              <a:rPr lang="en-GB" sz="1800" dirty="0"/>
              <a:t> </a:t>
            </a:r>
            <a:r>
              <a:rPr lang="en-GB" sz="1800" dirty="0">
                <a:solidFill>
                  <a:srgbClr val="0000CC"/>
                </a:solidFill>
              </a:rPr>
              <a:t>faithcentre@lse.ac.uk</a:t>
            </a:r>
            <a:endParaRPr lang="en-GB" altLang="en-US" sz="1800" dirty="0">
              <a:solidFill>
                <a:srgbClr val="0000CC"/>
              </a:solidFill>
            </a:endParaRPr>
          </a:p>
          <a:p>
            <a:pPr marL="0" indent="0" eaLnBrk="1">
              <a:buClrTx/>
              <a:buSzTx/>
              <a:buFont typeface="Arial" pitchFamily="34" charset="0"/>
              <a:buChar char="•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  <a:defRPr/>
            </a:pPr>
            <a:endParaRPr lang="en-GB" altLang="en-US" sz="2400" dirty="0"/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40" y="283710"/>
            <a:ext cx="2736000" cy="858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65136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3081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en-GB" sz="3800" dirty="0"/>
              <a:t>LSE History</a:t>
            </a:r>
            <a:br>
              <a:rPr lang="it-IT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103"/>
            <a:ext cx="8229600" cy="5256584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>
                <a:latin typeface="Arial" pitchFamily="34" charset="0"/>
                <a:cs typeface="Arial" pitchFamily="34" charset="0"/>
              </a:rPr>
              <a:t>Founded in 1895 for the “betterment of society” by four members of the Fabian Society</a:t>
            </a:r>
          </a:p>
          <a:p>
            <a:pPr>
              <a:buFont typeface="Arial" pitchFamily="34" charset="0"/>
              <a:buChar char="•"/>
            </a:pPr>
            <a:r>
              <a:rPr lang="en-GB" dirty="0">
                <a:latin typeface="Arial" pitchFamily="34" charset="0"/>
                <a:cs typeface="Arial" pitchFamily="34" charset="0"/>
              </a:rPr>
              <a:t>Foundation role in Social Sciences</a:t>
            </a:r>
          </a:p>
          <a:p>
            <a:pPr lvl="1"/>
            <a:r>
              <a:rPr lang="en-GB" sz="2000" dirty="0">
                <a:latin typeface="Arial" pitchFamily="34" charset="0"/>
                <a:cs typeface="Arial" pitchFamily="34" charset="0"/>
              </a:rPr>
              <a:t>First UK professors were in Social Psychology, Economic History, Social Policy, Financial Markets, Social Accounting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LSE Motto, “Rerum cognoscere causas”, is taken from Virgil - “to know the causes of things” and at heart of our endeavor</a:t>
            </a:r>
            <a:endParaRPr lang="en-GB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dirty="0">
                <a:latin typeface="Arial" pitchFamily="34" charset="0"/>
                <a:cs typeface="Arial" pitchFamily="34" charset="0"/>
              </a:rPr>
              <a:t>LSE came 2</a:t>
            </a:r>
            <a:r>
              <a:rPr lang="en-GB" baseline="30000" dirty="0">
                <a:latin typeface="Arial" pitchFamily="34" charset="0"/>
                <a:cs typeface="Arial" pitchFamily="34" charset="0"/>
              </a:rPr>
              <a:t>nd</a:t>
            </a:r>
            <a:r>
              <a:rPr lang="en-GB" dirty="0">
                <a:latin typeface="Arial" pitchFamily="34" charset="0"/>
                <a:cs typeface="Arial" pitchFamily="34" charset="0"/>
              </a:rPr>
              <a:t> in the QS global rankings for social sciences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ea typeface="Calibri" panose="020F0502020204030204" pitchFamily="34" charset="0"/>
              </a:rPr>
              <a:t>O</a:t>
            </a:r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ne community of like minds and different opinions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678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LSE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3914"/>
            <a:ext cx="8229600" cy="496855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>
                <a:latin typeface="Arial" pitchFamily="34" charset="0"/>
                <a:cs typeface="Arial" pitchFamily="34" charset="0"/>
              </a:rPr>
              <a:t>25 academic departments, 23 research centres</a:t>
            </a:r>
          </a:p>
          <a:p>
            <a:pPr>
              <a:buFont typeface="Arial" pitchFamily="34" charset="0"/>
              <a:buChar char="•"/>
            </a:pPr>
            <a:r>
              <a:rPr lang="en-GB" dirty="0">
                <a:latin typeface="Arial" pitchFamily="34" charset="0"/>
                <a:cs typeface="Arial" pitchFamily="34" charset="0"/>
              </a:rPr>
              <a:t>3,300 staff, 16 Nobel Laureates</a:t>
            </a:r>
          </a:p>
          <a:p>
            <a:pPr>
              <a:buFont typeface="Arial" pitchFamily="34" charset="0"/>
              <a:buChar char="•"/>
            </a:pPr>
            <a:r>
              <a:rPr lang="en-GB" dirty="0">
                <a:latin typeface="Arial" pitchFamily="34" charset="0"/>
                <a:cs typeface="Arial" pitchFamily="34" charset="0"/>
              </a:rPr>
              <a:t>Nearly 12,000 students from 160 countries</a:t>
            </a:r>
          </a:p>
          <a:p>
            <a:pPr lvl="1">
              <a:buFont typeface="Arial" pitchFamily="34" charset="0"/>
              <a:buChar char="•"/>
            </a:pPr>
            <a:r>
              <a:rPr lang="en-GB" sz="2200" dirty="0">
                <a:latin typeface="Arial" pitchFamily="34" charset="0"/>
                <a:cs typeface="Arial" pitchFamily="34" charset="0"/>
              </a:rPr>
              <a:t>43% undergraduates (50% non-UK)</a:t>
            </a:r>
          </a:p>
          <a:p>
            <a:pPr lvl="1">
              <a:buFont typeface="Arial" pitchFamily="34" charset="0"/>
              <a:buChar char="•"/>
            </a:pPr>
            <a:r>
              <a:rPr lang="en-GB" sz="2200" dirty="0">
                <a:latin typeface="Arial" pitchFamily="34" charset="0"/>
                <a:cs typeface="Arial" pitchFamily="34" charset="0"/>
              </a:rPr>
              <a:t>57% graduate (85% non-UK)</a:t>
            </a:r>
          </a:p>
          <a:p>
            <a:pPr>
              <a:buFont typeface="Arial" pitchFamily="34" charset="0"/>
              <a:buChar char="•"/>
            </a:pPr>
            <a:r>
              <a:rPr lang="en-GB" dirty="0">
                <a:latin typeface="Arial" pitchFamily="34" charset="0"/>
                <a:cs typeface="Arial" pitchFamily="34" charset="0"/>
              </a:rPr>
              <a:t>36 world leaders as alumni</a:t>
            </a:r>
          </a:p>
          <a:p>
            <a:pPr>
              <a:buFont typeface="Arial" pitchFamily="34" charset="0"/>
              <a:buChar char="•"/>
            </a:pPr>
            <a:r>
              <a:rPr lang="en-GB" dirty="0"/>
              <a:t>LSE students follow a three-term academic year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sz="2200" dirty="0">
                <a:latin typeface="Arial" pitchFamily="34" charset="0"/>
                <a:cs typeface="Arial" pitchFamily="34" charset="0"/>
              </a:rPr>
              <a:t>Michaelmas Term (September – December)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sz="2200" dirty="0">
                <a:latin typeface="Arial" pitchFamily="34" charset="0"/>
                <a:cs typeface="Arial" pitchFamily="34" charset="0"/>
              </a:rPr>
              <a:t>Lent Term (January – March/April)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sz="2200" dirty="0">
                <a:latin typeface="Arial" pitchFamily="34" charset="0"/>
                <a:cs typeface="Arial" pitchFamily="34" charset="0"/>
              </a:rPr>
              <a:t>Summer Term (April/May – June/July)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975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LSE &amp; London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3914"/>
            <a:ext cx="8229600" cy="496855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>
                <a:latin typeface="Arial" pitchFamily="34" charset="0"/>
                <a:cs typeface="Arial" pitchFamily="34" charset="0"/>
              </a:rPr>
              <a:t>Proud to be a London university</a:t>
            </a:r>
          </a:p>
          <a:p>
            <a:pPr>
              <a:buFont typeface="Arial" pitchFamily="34" charset="0"/>
              <a:buChar char="•"/>
            </a:pPr>
            <a:r>
              <a:rPr lang="en-GB" dirty="0">
                <a:latin typeface="Arial" pitchFamily="34" charset="0"/>
                <a:cs typeface="Arial" pitchFamily="34" charset="0"/>
              </a:rPr>
              <a:t>London is an amazing place to study</a:t>
            </a:r>
          </a:p>
          <a:p>
            <a:pPr lvl="1"/>
            <a:r>
              <a:rPr lang="en-US" sz="2000" dirty="0">
                <a:latin typeface="Arial" pitchFamily="34" charset="0"/>
                <a:cs typeface="Arial" pitchFamily="34" charset="0"/>
              </a:rPr>
              <a:t>An academic city with some of the world’s best museums, libraries, galleries and universities</a:t>
            </a:r>
          </a:p>
          <a:p>
            <a:pPr lvl="1"/>
            <a:r>
              <a:rPr lang="en-US" sz="2000" dirty="0">
                <a:latin typeface="Arial" pitchFamily="34" charset="0"/>
                <a:cs typeface="Arial" pitchFamily="34" charset="0"/>
              </a:rPr>
              <a:t>Superb career opportunities</a:t>
            </a:r>
          </a:p>
          <a:p>
            <a:pPr lvl="1"/>
            <a:r>
              <a:rPr lang="en-US" sz="2000" dirty="0">
                <a:latin typeface="Arial" pitchFamily="34" charset="0"/>
                <a:cs typeface="Arial" pitchFamily="34" charset="0"/>
              </a:rPr>
              <a:t>A global city with a vibrant, multicultural atmosphere</a:t>
            </a:r>
          </a:p>
          <a:p>
            <a:pPr lvl="1"/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/>
              <a:t>LSE’s campus is located in the heart of London </a:t>
            </a:r>
          </a:p>
          <a:p>
            <a:pPr lvl="1"/>
            <a:r>
              <a:rPr lang="en-US" sz="2000" dirty="0">
                <a:latin typeface="Arial" pitchFamily="34" charset="0"/>
                <a:cs typeface="Arial" pitchFamily="34" charset="0"/>
              </a:rPr>
              <a:t>Surrounded by a rich culture, dynamic atmosphere, theatres, &amp; key government / financial districts</a:t>
            </a:r>
          </a:p>
          <a:p>
            <a:pPr>
              <a:buFont typeface="Arial" pitchFamily="34" charset="0"/>
              <a:buChar char="•"/>
            </a:pP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975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101640"/>
            <a:ext cx="6981371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Campus </a:t>
            </a: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– </a:t>
            </a:r>
            <a:r>
              <a:rPr kumimoji="0" lang="en-GB" sz="28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orientate yourself physically</a:t>
            </a:r>
            <a:endParaRPr kumimoji="0" lang="en-GB" sz="2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4" name="Picture 2" descr="21_0099 Campus Map update 241121">
            <a:extLst>
              <a:ext uri="{FF2B5EF4-FFF2-40B4-BE49-F238E27FC236}">
                <a16:creationId xmlns:a16="http://schemas.microsoft.com/office/drawing/2014/main" id="{D0799FCC-22FE-41A1-A68E-D29C0386E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88276"/>
            <a:ext cx="6858000" cy="606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086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Registration/On Campus Enrolment &amp; 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You officially become a fully enrolled LSE student and receive your LSE Card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Please keep your LSE Card safe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Do not share 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Activate your LSE IT account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Remember to read and respond to LSE emails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51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Administration Systems &amp;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LSE for You – personal information portal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Keep your contact information up to date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Provide us with emergency contact details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Teaching timetable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LSE Hub -  connecting with the LSE community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LSE Calendar – course information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Moodle – learning platform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5472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LSE expects of students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Participate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Learn actively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Be motivated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Take responsibility for your learning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Show commitment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Make good use of your 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1246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you can expect from LSE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We’ll provide help if you need 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We’ll give you feedback on your work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We’ll act on your feedback and try and improve things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It’s meant to be educationally stretching and challenging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7429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2167</TotalTime>
  <Words>636</Words>
  <Application>Microsoft Office PowerPoint</Application>
  <PresentationFormat>On-screen Show (4:3)</PresentationFormat>
  <Paragraphs>91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Office Theme</vt:lpstr>
      <vt:lpstr>Office Theme</vt:lpstr>
      <vt:lpstr>Welcome Presentation</vt:lpstr>
      <vt:lpstr>LSE History </vt:lpstr>
      <vt:lpstr>LSE Today</vt:lpstr>
      <vt:lpstr>LSE &amp; London</vt:lpstr>
      <vt:lpstr>PowerPoint Presentation</vt:lpstr>
      <vt:lpstr>Registration/On Campus Enrolment &amp; IT</vt:lpstr>
      <vt:lpstr>Key Administration Systems &amp; Information</vt:lpstr>
      <vt:lpstr>What LSE expects of students</vt:lpstr>
      <vt:lpstr>What you can expect from LSE</vt:lpstr>
      <vt:lpstr>Sources of support – orientate yourself mentally </vt:lpstr>
      <vt:lpstr>Sources of support – orientate yourself mentally </vt:lpstr>
      <vt:lpstr>Student Services – Key Areas of Support</vt:lpstr>
    </vt:vector>
  </TitlesOfParts>
  <Company>London School of Economics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Ailsa Drake</dc:creator>
  <cp:lastModifiedBy>Evanson,P</cp:lastModifiedBy>
  <cp:revision>103</cp:revision>
  <dcterms:created xsi:type="dcterms:W3CDTF">2010-11-12T13:52:49Z</dcterms:created>
  <dcterms:modified xsi:type="dcterms:W3CDTF">2022-02-10T09:11:33Z</dcterms:modified>
</cp:coreProperties>
</file>