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8"/>
  </p:notesMasterIdLst>
  <p:handoutMasterIdLst>
    <p:handoutMasterId r:id="rId9"/>
  </p:handoutMasterIdLst>
  <p:sldIdLst>
    <p:sldId id="328" r:id="rId2"/>
    <p:sldId id="335" r:id="rId3"/>
    <p:sldId id="333" r:id="rId4"/>
    <p:sldId id="323" r:id="rId5"/>
    <p:sldId id="355" r:id="rId6"/>
    <p:sldId id="35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CEE"/>
    <a:srgbClr val="0000FF"/>
    <a:srgbClr val="0000CC"/>
    <a:srgbClr val="8431A6"/>
    <a:srgbClr val="E0112B"/>
    <a:srgbClr val="F43131"/>
    <a:srgbClr val="5D315E"/>
    <a:srgbClr val="7CE6D8"/>
    <a:srgbClr val="CB0000"/>
    <a:srgbClr val="C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1" autoAdjust="0"/>
    <p:restoredTop sz="94717" autoAdjust="0"/>
  </p:normalViewPr>
  <p:slideViewPr>
    <p:cSldViewPr snapToGrid="0" snapToObjects="1">
      <p:cViewPr varScale="1">
        <p:scale>
          <a:sx n="104" d="100"/>
          <a:sy n="104" d="100"/>
        </p:scale>
        <p:origin x="1986" y="108"/>
      </p:cViewPr>
      <p:guideLst/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2" d="100"/>
          <a:sy n="142" d="100"/>
        </p:scale>
        <p:origin x="4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B796B7-D905-444F-B7E5-35F5F8E1B2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Regular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70992-F13D-9445-A93B-A128240B70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9F5F8-1068-864C-9F88-EA5177FB90C8}" type="datetimeFigureOut">
              <a:rPr lang="en-US" smtClean="0">
                <a:latin typeface="Arial Regular"/>
              </a:rPr>
              <a:t>1/22/2021</a:t>
            </a:fld>
            <a:endParaRPr lang="en-US" dirty="0">
              <a:latin typeface="Arial Regula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2488C-5D8A-564E-A9C3-98C9B8A9A9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 Regular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B907B-3D58-794E-9743-A506A6F2EF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97120-A176-3446-8D70-944DFC23D451}" type="slidenum">
              <a:rPr lang="en-US" smtClean="0">
                <a:latin typeface="Arial Regular"/>
              </a:rPr>
              <a:t>‹#›</a:t>
            </a:fld>
            <a:endParaRPr lang="en-US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079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99E20-9C61-42B7-996A-33F905D2CC57}" type="datetimeFigureOut">
              <a:rPr lang="en-GB" smtClean="0"/>
              <a:t>22/01/2021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C5C7-B531-4196-931C-337A7EC248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26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7C5C7-B531-4196-931C-337A7EC248E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74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D1F442-D869-424E-A9DA-093AEFD94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C85F904-9C54-9A4E-AC28-E0AD9774E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31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088EC1-153C-7048-8559-A4D996ADA23B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/>
          <a:srcRect l="80" r="11031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9ED92-E1C3-964F-A38D-936EBC0F0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5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126A3-217F-E045-B2D1-19756ADBF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" r="25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2DBCF1-0850-2E44-8799-D7DF4B9F73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7120" y="2670428"/>
            <a:ext cx="3668701" cy="2179364"/>
          </a:xfrm>
        </p:spPr>
        <p:txBody>
          <a:bodyPr>
            <a:normAutofit/>
          </a:bodyPr>
          <a:lstStyle>
            <a:lvl1pPr marL="5953" marR="0" indent="0" algn="ctr" defTabSz="685800" rtl="0" eaLnBrk="1" fontAlgn="auto" latinLnBrk="0" hangingPunct="1">
              <a:lnSpc>
                <a:spcPts val="54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45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GB" sz="4500" b="1" i="0" baseline="0" dirty="0">
                <a:solidFill>
                  <a:srgbClr val="F4313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My student journey</a:t>
            </a:r>
            <a:endParaRPr lang="en-GB" sz="4500" b="1" i="0" baseline="0" dirty="0">
              <a:solidFill>
                <a:srgbClr val="F4313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88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EF7B4-BB76-254B-9D6F-FE5A2DD23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" r="25040"/>
          <a:stretch/>
        </p:blipFill>
        <p:spPr>
          <a:xfrm>
            <a:off x="-5788" y="0"/>
            <a:ext cx="9149787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93F02AB-8FF8-BD48-B60E-7C6341186D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849" y="2693576"/>
            <a:ext cx="3868364" cy="2179364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54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+mj-lt"/>
              <a:buNone/>
              <a:tabLst/>
              <a:defRPr sz="45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ts val="7200"/>
              </a:lnSpc>
            </a:pPr>
            <a:r>
              <a:rPr lang="en-GB" sz="4500" b="1" i="0" baseline="0" dirty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My student journey</a:t>
            </a:r>
          </a:p>
        </p:txBody>
      </p:sp>
    </p:spTree>
    <p:extLst>
      <p:ext uri="{BB962C8B-B14F-4D97-AF65-F5344CB8AC3E}">
        <p14:creationId xmlns:p14="http://schemas.microsoft.com/office/powerpoint/2010/main" val="297760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98B485-A173-3843-8344-618C8DCC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F19DBA38-E754-E143-B67E-C3EC5028F8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79B6C97-B63B-BA46-83EA-9813053324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38230F0-43CD-B84F-936C-5BE8F6F8D5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272AAC2-A67F-AD47-918B-9B7A795586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8D8D904-906E-7C48-9062-C78CF164E7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608" y="5879984"/>
            <a:ext cx="2877906" cy="217796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816E3F4-D2AC-D149-A458-CACCDF38F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73F84F-8E4E-214D-A077-007C9735E7E7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C4B557-427E-D342-A9A9-EF32B814B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71DF9E5-0966-4846-9223-BB56C16A8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7F6EE0-80E1-FE48-B989-4A0C155531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79B8234-9079-2544-8BBE-FD31F3B006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73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1E168F-25BC-1843-B491-E0B7DBFA4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8EEF58B5-5722-344A-BBA5-C9FE3C10D4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7B2B823-E49E-CC42-9A16-2A9B409BC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E48D4F-78E3-5647-B204-43C89E72B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A81E9EF-179D-2942-B3E4-32244AF58C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3A665F3-5E69-594C-83C5-0B22959D9B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608" y="5879984"/>
            <a:ext cx="2877906" cy="217796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6E4945B-2625-9C4F-8CCA-CC796CAE4D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A36324-6C65-044B-9E2F-E9BC1A62C105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DAB18B-EB9C-D642-B32B-47761F0B0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2B162E-B65C-EB47-A53F-DA91A3E7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70652D-E4FD-2E46-BA74-CAA0EB3C5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D3D722A-89FC-4643-B59B-F561B810B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76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EBF4633-EBCE-7A48-AD0E-D7FADD46B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02FE8E05-049C-BB49-85D4-9702264C9F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F8471C2-F6DF-9E41-89AF-31F33887DC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BBCFE8A-187D-AA4F-A7CC-D1FFA3151B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6876E0C-AD2F-1E40-8400-6D802A9748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859FE6-C305-A349-A9CA-073D804F3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608" y="5879984"/>
            <a:ext cx="2877906" cy="251141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CE20EA68-2DDE-B848-9549-13CC14A847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41F12F-06C6-A143-B9FB-17ECA4A53939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54DD526-B043-DE40-B31E-B11519D2E2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8BC897-38F3-4740-A096-2DBE8988B5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6CA265-D051-C043-A404-183993D3D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5C6F2F-3A00-9B41-A631-04A1A5AB1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283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8C5B5E-FE93-CB48-999D-CBCCDBACB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" r="25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8868" y="6384074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47BFD05-F3CA-8346-B477-6F9C3E504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AFE1CE-461F-864E-9407-C9B3A09188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5" y="1304925"/>
            <a:ext cx="7209065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4DD063B-557E-8B44-A146-F8D83AB269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09064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tx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44513FB-C434-0640-9C6D-5A851539B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09063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  <a:endParaRPr lang="en-GB" sz="1200" dirty="0">
              <a:effectLst/>
              <a:latin typeface="Roboto" pitchFamily="2" charset="0"/>
            </a:endParaRPr>
          </a:p>
          <a:p>
            <a:endParaRPr lang="en-GB" sz="1200" dirty="0">
              <a:effectLst/>
              <a:latin typeface="Roboto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D6C5356-CB66-9A4E-8043-C8901F63D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94" y="5879984"/>
            <a:ext cx="2876920" cy="248724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6C43FCE-8908-0D46-8746-8DDB23109F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8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38FF46-AC42-BF48-B42D-C150EB1BF244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06" y="6356169"/>
            <a:chExt cx="681069" cy="11983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BDF9FF-D06F-6746-B12C-7C2EF6AEA1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06" y="6356169"/>
              <a:ext cx="163320" cy="11725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1DDE23-DBC9-324F-8335-A6CFE121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4058" y="6358586"/>
              <a:ext cx="177976" cy="1172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2573A2-D524-7B4B-B9BE-CAB57D3C8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21499" y="6358750"/>
              <a:ext cx="177976" cy="1172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2E6871-FF93-1044-9A34-10AC8CDE37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84254" y="6357690"/>
              <a:ext cx="196821" cy="117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2036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A910C4-D4E8-EA43-B3BE-601B0A9AB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F28F678-5128-E84A-A50B-D29D6712F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074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C1E0248-C34D-5B4D-A11C-A011D5EED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81E797-FA33-9242-BBC2-3E785BFE30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6EE0CD-2A27-0345-8BC0-397F56943522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356927"/>
            <a:chExt cx="681037" cy="1148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B436DA-FAD8-1445-9D57-46C128EB9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356927"/>
              <a:ext cx="155673" cy="11470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E3357F-C2C0-354F-B8A5-0CB772FB2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62477" y="6356927"/>
              <a:ext cx="165914" cy="1147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E3D61E-5BC4-8D47-A018-EC7BA31E02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27624" y="6356927"/>
              <a:ext cx="174108" cy="1147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372E5D1-F0EC-9D4F-B56E-9C2486FA6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88532" y="6357044"/>
              <a:ext cx="192543" cy="114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059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E352F1-5A53-0A42-BB5B-44D75D142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6F8988C-991D-B641-BFE6-E92BF052D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074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4987EF3E-4AD5-7F4D-8D10-5067B40611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449A42-1EAA-5E41-B7E8-3C24B7CBF3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CE4EB7-C178-BD47-AC5D-11646973D3D9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F09B669-C27C-9746-A5DB-6913D0FB21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596FBA-A2DB-0645-9BA1-C2F6980F5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DC47E2-C54F-7C4B-A213-57A843DD3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6031B3-0D91-374D-8639-32AB99A39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08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D84124-140B-2A49-9657-48933CCA5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3112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A0F216C-668D-4A4D-A256-4AF313E03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E8FE1-FAD7-6F4E-B856-5ABB7CF89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75E639-C721-7C41-8AE8-532CC1256225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B0AF6A-7FCB-AB45-939F-9BEF81DB8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DDE38E-AC9F-5C49-BB3F-730F7D79F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70D647-A0C6-7D4B-A73A-861B271EF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1BFE66-724D-FA46-AACD-E340D02CB1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62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1D304E-E920-994A-BDCE-74BCD41F3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" r="24970"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F73C3BB-A44C-8948-A377-2D80096ABB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B7872B08-0398-8A46-9703-8F17C91D9B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01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497279-4F88-994C-AF32-10BF47341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29FF55-A094-494C-BDFD-4CA8713219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63F9B5-C1FA-DC46-8598-DE3ECBA4DB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2F6FF-806F-5F4D-88FD-A4C6B3B123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EE7476-AB8F-BE46-868B-2B26C3E885B1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66D433-72A3-BB4D-A0F3-1D47D1F7F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BD8531-15AA-3040-A429-DD0AD298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E5365F-D999-E845-9F82-2B84C20A15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BC5A25-A335-834B-BCB7-530A4B276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98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F9D846-1029-8649-923F-725247044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B96331-9581-4E43-ABF0-A901F058A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04EFB38C-67E4-4C41-9227-AB41CD122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6200B5E-D818-D34C-A386-0334393F0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D5E8EC8-3F1C-FC4F-8801-CEDA0D98F6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07F38B-6056-AD40-A806-F14A33E01368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3AEC16-4E14-6B4B-B29B-7C6E0AFFD2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F74A715-04C1-5D4E-91CB-2958997A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542894-FD1D-094E-80E0-D67DBB346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EE2004-3785-414A-8829-01C9E6C75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29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C9ED1B-9FE8-474A-9955-6F645337B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F713E7-A59D-234A-9964-F3587B0A5A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B1048F7-7EA3-5747-836A-319E502BD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EC94B5CF-E5F9-8044-84F0-3790809FE5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6579AF0-9833-3E4E-9DC9-2AD47052C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BADDBD-23E2-8641-BE2F-9EDD776C6875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F25920-9726-7441-A3D8-1F97C94BDF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7675A1-C79E-8349-8069-1C4917A33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49A522-4F5F-CE40-87DA-C8719B0AA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9E9607E-09A7-D84D-AE27-5F7FC1F4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9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EAC5BD-AC3C-704A-9B3F-57660E1A3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B535592-07AB-8041-9F47-B5D0936FE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B6CB783B-A643-6148-B7FA-A50F5A86E0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9F0AFC2-F240-844C-BE20-BA7FA5B4F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F98D61-AD8A-3E40-926C-9A728C013613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C64E65-E559-394D-A262-C601640D19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16E45A2-996F-4C44-A32E-F2A6880E7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93F01B-CE57-8947-8509-ABA9A1E5C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9D44E9-FE72-E646-9A28-02B80B4CB8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718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3FB71B-88BE-1740-8F93-EF00E6505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6A717F1-9D6B-3C4F-9DD5-B4FCDD581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348209D-D5CE-2843-B675-2887DFD79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53E4C59-1A50-AF49-AAA6-B494CC698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rgbClr val="E011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rgbClr val="E0112B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rgbClr val="E0112B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tx1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78DC4E-A482-2443-BBF0-8A5C274F4404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D9786C-26F3-6B49-B561-AF7C60DA3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4B8E30-D072-6B43-B098-2385EDDD4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7E3F0B-3619-2E42-B352-238A547F7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B6031F-6F80-1642-8050-F7AA7F882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161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53453B-940D-5644-ADB5-AE92DE4AE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214645-1F46-624A-B6AE-291615736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0520" y="1477735"/>
            <a:ext cx="5653236" cy="4608512"/>
          </a:xfrm>
          <a:prstGeom prst="rect">
            <a:avLst/>
          </a:prstGeom>
        </p:spPr>
        <p:txBody>
          <a:bodyPr vert="horz" anchor="ctr" anchorCtr="0"/>
          <a:lstStyle>
            <a:lvl1pPr marL="190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ACECF71-E44D-9343-B09C-B33F86018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0D8C31D-12FC-9B4C-BB63-6ADF192F64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6131125"/>
            <a:ext cx="23710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4921A87-CE48-7E44-94CA-BFFDE74D2A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9D2460-3596-824A-A3BE-5ACC633CB0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492" y="1477736"/>
            <a:ext cx="1846364" cy="460851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solidFill>
                  <a:srgbClr val="E011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rPr>
              <a:t>Click to edit Master title style</a:t>
            </a:r>
            <a:endParaRPr lang="en-GB" b="0" i="0" dirty="0">
              <a:latin typeface="Roboto Medium" pitchFamily="2" charset="0"/>
              <a:ea typeface="Roboto Medium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97F2CC-BF11-394C-9F2A-CBFCB74326DF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E5D8CF-D7E7-D14F-86B8-6B0A4B0C3E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83DA91-77D3-8D42-AC45-9C19D8DEFE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7B2A42-26A0-C242-AF62-223078E6B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3887BE-57A5-5948-8BC0-72FE4AB4D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82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F3F05DA-91B8-7E45-9FF1-5296A0BF2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EC377AE-1F4E-3A40-A036-610E6D0053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31431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A5AB9DE-0554-E944-A3B2-D9FABB9596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4633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4BFC75B-E634-4A4F-8B4C-D587734E4C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28229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D510AE7-F4B4-3C4D-B8B4-22A41CF247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028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D4F9586-0175-9E43-9ACA-56B07728B0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7835" y="3499609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C39A0EC-9C46-1247-BC41-623BB397C2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32910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8882B08-B9F4-8246-BE1F-23EFED3674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6112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DAD9550-8440-8244-8BC5-A05394521F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29708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277CFFB-6033-DC40-B925-DC0D3838C0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26507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5013156-F6E4-C34B-8FC2-A2745B65B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8B2B4DF-EB0B-0D4C-9E2C-6BBE2ECA5D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7238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5F48572-1932-F14D-B76A-11FAFD7CF9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8868C83-1B29-1442-8A51-1A3A52480A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029" y="2919004"/>
            <a:ext cx="8693944" cy="37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050" b="1" i="0" dirty="0"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rPr>
              <a:t>A presentation by The Department of XXXXXXXXX in association with</a:t>
            </a:r>
            <a:endParaRPr lang="en-US" sz="1050" b="0" i="0" dirty="0">
              <a:latin typeface="Roboto Medium" pitchFamily="2" charset="0"/>
              <a:ea typeface="Roboto Medium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60E5A4-4A80-F941-815A-32F6DA93A9A7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A359571-8081-4D43-A48A-79BD192B3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6E6DCDE-5313-DC4B-A052-9BCE51530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7B4813-9636-6143-8450-52461D4FD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BC64824-8FD2-B743-8A28-A4868DEF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143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888" userDrawn="1">
          <p15:clr>
            <a:srgbClr val="FBAE40"/>
          </p15:clr>
        </p15:guide>
        <p15:guide id="3" orient="horz" pos="27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E96FC-91A7-BE48-8B69-CD2AB2D3E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 Regular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80B1BC7-3296-5643-BD8B-52C12A1AB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F7D5217-A8AB-254F-8F8C-B7C9BF2A5C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611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" r="24970"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rgbClr val="E0112B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346" y="1694655"/>
            <a:ext cx="629920" cy="457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D3C96E-3368-8342-BA83-79D1FF4CC7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</p:spTree>
    <p:extLst>
      <p:ext uri="{BB962C8B-B14F-4D97-AF65-F5344CB8AC3E}">
        <p14:creationId xmlns:p14="http://schemas.microsoft.com/office/powerpoint/2010/main" val="1242914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04A537-4B87-D84C-AFBB-307C5A8F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705860B-74AB-1341-89BB-45CD0F6A5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A679DDE-6B17-5B4C-968C-6056C521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E509A1E-0A9E-E543-B03A-FC4869742C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LSE is a world leading university, specialising in social sciences, with a global community of people and ideas that transform the world. </a:t>
            </a:r>
            <a:endParaRPr lang="en-GB" sz="2700" b="1" i="0" dirty="0">
              <a:solidFill>
                <a:srgbClr val="F43131"/>
              </a:solidFill>
              <a:effectLst/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6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85" userDrawn="1">
          <p15:clr>
            <a:srgbClr val="FBAE40"/>
          </p15:clr>
        </p15:guide>
        <p15:guide id="3" pos="5483" userDrawn="1">
          <p15:clr>
            <a:srgbClr val="FBAE40"/>
          </p15:clr>
        </p15:guide>
        <p15:guide id="4" orient="horz" pos="157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AF37E-CDA6-F24C-8CDC-99DE59329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057531C-3F06-F24C-A20F-5F6C78DC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9BE21998-E734-DA46-ADC2-E15DE93A06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E1D2508-B843-1B43-BD2D-C29CDF2B2F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2" y="2492377"/>
            <a:ext cx="7832142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5953" marR="0" lvl="0" indent="0" algn="l" defTabSz="685800" rtl="0" eaLnBrk="1" fontAlgn="auto" latinLnBrk="0" hangingPunct="1">
              <a:lnSpc>
                <a:spcPts val="45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27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We provide a dynamic and diverse education and research environment attracting the brightest minds from across the globe.</a:t>
            </a:r>
          </a:p>
        </p:txBody>
      </p:sp>
    </p:spTree>
    <p:extLst>
      <p:ext uri="{BB962C8B-B14F-4D97-AF65-F5344CB8AC3E}">
        <p14:creationId xmlns:p14="http://schemas.microsoft.com/office/powerpoint/2010/main" val="1318818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85" userDrawn="1">
          <p15:clr>
            <a:srgbClr val="FBAE40"/>
          </p15:clr>
        </p15:guide>
        <p15:guide id="3" pos="5483" userDrawn="1">
          <p15:clr>
            <a:srgbClr val="FBAE40"/>
          </p15:clr>
        </p15:guide>
        <p15:guide id="4" orient="horz" pos="157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A4E88-A69D-8849-A4AD-A8A23F10D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 dirty="0">
              <a:solidFill>
                <a:schemeClr val="bg1"/>
              </a:solidFill>
              <a:effectLst/>
              <a:latin typeface="Arial Regular"/>
              <a:ea typeface="Roboto Light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0BD81C8-78ED-8E4B-8031-87DA5E176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61B40F3-96EC-C640-B322-07022DA89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517A914-0F72-1241-A932-1FC8D80802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Through our world-leading teaching and research, we are preparing the next generation to face the challenges of tomorrow.</a:t>
            </a:r>
          </a:p>
        </p:txBody>
      </p:sp>
    </p:spTree>
    <p:extLst>
      <p:ext uri="{BB962C8B-B14F-4D97-AF65-F5344CB8AC3E}">
        <p14:creationId xmlns:p14="http://schemas.microsoft.com/office/powerpoint/2010/main" val="3573532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 dirty="0">
              <a:solidFill>
                <a:schemeClr val="bg1"/>
              </a:solidFill>
              <a:effectLst/>
              <a:latin typeface="Arial Regular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BDB688-64EF-324F-BFAB-D512A893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36D61C-9E99-CB4E-BB41-08F68F30DC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77F86A-195A-CD40-B5BB-C6B881E7F9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rgbClr val="E011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dirty="0">
                <a:solidFill>
                  <a:srgbClr val="F4313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LSE is a world leading university, specialising in social sciences, with a global community of people and ideas that transform the world.</a:t>
            </a:r>
          </a:p>
        </p:txBody>
      </p:sp>
    </p:spTree>
    <p:extLst>
      <p:ext uri="{BB962C8B-B14F-4D97-AF65-F5344CB8AC3E}">
        <p14:creationId xmlns:p14="http://schemas.microsoft.com/office/powerpoint/2010/main" val="248283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3E9B3-0E9A-C846-9C2B-55D4DCFCB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" r="111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9CED2-8B24-DE4A-8092-C6CDFCA1AC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8129D-8A12-1642-B72D-276B159E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96863"/>
            <a:ext cx="7615238" cy="140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9C4-6709-E243-8A81-9E6214E0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14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5" r:id="rId2"/>
    <p:sldLayoutId id="2147483726" r:id="rId3"/>
    <p:sldLayoutId id="2147483724" r:id="rId4"/>
    <p:sldLayoutId id="2147483712" r:id="rId5"/>
    <p:sldLayoutId id="2147483714" r:id="rId6"/>
    <p:sldLayoutId id="2147483716" r:id="rId7"/>
    <p:sldLayoutId id="2147483727" r:id="rId8"/>
    <p:sldLayoutId id="2147483713" r:id="rId9"/>
    <p:sldLayoutId id="2147483715" r:id="rId10"/>
    <p:sldLayoutId id="2147483717" r:id="rId11"/>
    <p:sldLayoutId id="2147483728" r:id="rId12"/>
    <p:sldLayoutId id="2147483700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23" r:id="rId21"/>
    <p:sldLayoutId id="2147483736" r:id="rId22"/>
    <p:sldLayoutId id="2147483737" r:id="rId23"/>
    <p:sldLayoutId id="2147483738" r:id="rId24"/>
    <p:sldLayoutId id="2147483701" r:id="rId25"/>
    <p:sldLayoutId id="2147483719" r:id="rId26"/>
  </p:sldLayoutIdLst>
  <p:txStyles>
    <p:titleStyle>
      <a:lvl1pPr algn="l" defTabSz="685800" rtl="0" eaLnBrk="1" latinLnBrk="0" hangingPunct="1">
        <a:lnSpc>
          <a:spcPts val="3960"/>
        </a:lnSpc>
        <a:spcBef>
          <a:spcPct val="0"/>
        </a:spcBef>
        <a:buNone/>
        <a:defRPr sz="2775" b="0" i="0" kern="1200">
          <a:solidFill>
            <a:srgbClr val="E0112B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5953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110000"/>
        <a:buFontTx/>
        <a:buNone/>
        <a:tabLst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138113" indent="-132160" algn="l" defTabSz="675000" rtl="0" eaLnBrk="1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139304" indent="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406004" indent="-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538163" marR="0" indent="-132160" algn="l" defTabSz="675000" rtl="0" eaLnBrk="1" fontAlgn="auto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618" userDrawn="1">
          <p15:clr>
            <a:srgbClr val="F26B43"/>
          </p15:clr>
        </p15:guide>
        <p15:guide id="7" pos="5279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2" orient="horz" pos="187" userDrawn="1">
          <p15:clr>
            <a:srgbClr val="F26B43"/>
          </p15:clr>
        </p15:guide>
        <p15:guide id="13" pos="142" userDrawn="1">
          <p15:clr>
            <a:srgbClr val="F26B43"/>
          </p15:clr>
        </p15:guide>
        <p15:guide id="14" pos="482" userDrawn="1">
          <p15:clr>
            <a:srgbClr val="F26B43"/>
          </p15:clr>
        </p15:guide>
        <p15:guide id="15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lse.ac.uk/current-students/immigration-advice/visas-for-full-time-student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.lse.ac.uk/current-students/immigration-advice/do-i-need-a-visa" TargetMode="Externa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lse.ac.uk/current-students/immigration-advice/Covid-19-immigration-advice-for-students" TargetMode="External"/><Relationship Id="rId2" Type="http://schemas.openxmlformats.org/officeDocument/2006/relationships/hyperlink" Target="https://info.lse.ac.uk/current-students/immigration-advice/secure/isvat-query-form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ukcisa.org.uk/" TargetMode="External"/><Relationship Id="rId5" Type="http://schemas.openxmlformats.org/officeDocument/2006/relationships/hyperlink" Target="https://www.gov.uk/student-visa" TargetMode="External"/><Relationship Id="rId4" Type="http://schemas.openxmlformats.org/officeDocument/2006/relationships/hyperlink" Target="https://info.lse.ac.uk/current-students/immigration-advice/when-you-have-your-vis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142FE7A-1BD4-204F-8B66-50A9CA7C2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ISVAT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9FDBC20-D099-0F45-AC75-1681705F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Student Visas for Incoming Sciences Po Students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8F1B155D-E36E-B641-90A1-5630BEC3F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Where can you find information on your immigration options?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48B62E-B01B-3E4A-BD63-310078B3C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b="1" dirty="0"/>
              <a:t>Bethan Ovens</a:t>
            </a:r>
          </a:p>
          <a:p>
            <a:pPr algn="ctr"/>
            <a:r>
              <a:rPr lang="en-US" dirty="0"/>
              <a:t> International Student Visa Advice Team (ISVAT)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94510E-CDFF-5945-846D-841E1B47EA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lse.ac.uk/isvat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9350BC7-93AF-0A45-9DE0-6844E88639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@LSE_ISVAT</a:t>
            </a:r>
          </a:p>
        </p:txBody>
      </p:sp>
    </p:spTree>
    <p:extLst>
      <p:ext uri="{BB962C8B-B14F-4D97-AF65-F5344CB8AC3E}">
        <p14:creationId xmlns:p14="http://schemas.microsoft.com/office/powerpoint/2010/main" val="109851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C8C484-47A8-474D-9D6D-26CCB83A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Visas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1CF278-52D2-44D9-BF98-DD0A67EF6E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@LSE_ISVAT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5A28EC-0714-41BF-A846-6CB16B6D7B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ISVAT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711C7-7B49-8F44-BE25-9E805FBED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2699" y="1212393"/>
            <a:ext cx="7758756" cy="4678680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Roboto" pitchFamily="2" charset="0"/>
              </a:rPr>
              <a:t>Introduction</a:t>
            </a:r>
          </a:p>
          <a:p>
            <a:pPr marL="348853" lvl="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Roboto" pitchFamily="2" charset="0"/>
            </a:endParaRPr>
          </a:p>
          <a:p>
            <a:pPr marL="348853" lvl="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Roboto" pitchFamily="2" charset="0"/>
              </a:rPr>
              <a:t>ISVAT is LSE’s International Student Visa Advice Team</a:t>
            </a:r>
          </a:p>
          <a:p>
            <a:pPr marL="348853" lvl="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Roboto" pitchFamily="2" charset="0"/>
              </a:rPr>
              <a:t>We are the only team that can give regulated immigration advice at LSE and are happy to answer your queries </a:t>
            </a:r>
          </a:p>
          <a:p>
            <a:pPr marL="348853" lvl="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Roboto" pitchFamily="2" charset="0"/>
              </a:rPr>
              <a:t>Be careful about taking immigration advice from other sources, as your visa options are specific to your personal circumstances</a:t>
            </a:r>
          </a:p>
          <a:p>
            <a:pPr marL="348853" lvl="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Roboto" pitchFamily="2" charset="0"/>
              </a:rPr>
              <a:t>Go to our web pages for detailed guidance on applying for your Student visa on our web pages:</a:t>
            </a:r>
            <a:endParaRPr lang="en-US" b="0" dirty="0">
              <a:solidFill>
                <a:schemeClr val="tx1"/>
              </a:solidFill>
              <a:latin typeface="Roboto" pitchFamily="2" charset="0"/>
              <a:hlinkClick r:id="rId3"/>
            </a:endParaRPr>
          </a:p>
          <a:p>
            <a:pPr lvl="0"/>
            <a:r>
              <a:rPr lang="en-GB" dirty="0">
                <a:latin typeface="Roboto" pitchFamily="2" charset="0"/>
                <a:hlinkClick r:id="rId3"/>
              </a:rPr>
              <a:t>https://info.lse.ac.uk/current-students/immigration-advice/visas-for-full-time-students</a:t>
            </a:r>
            <a:endParaRPr lang="en-US" b="0" dirty="0">
              <a:solidFill>
                <a:srgbClr val="0000CC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4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5E89BF-1DCD-674F-A72E-6918858104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@LSE_ISVAT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329997-9944-7046-940F-D59AEC3C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Roboto" pitchFamily="2" charset="0"/>
              </a:rPr>
              <a:t>Student Visas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BE8621-A686-634B-BDA4-CBB5B2692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ISVAT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C2BC4-0133-D549-A12B-C58A83FB8A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110155"/>
            <a:ext cx="7758756" cy="5348151"/>
          </a:xfrm>
        </p:spPr>
        <p:txBody>
          <a:bodyPr>
            <a:normAutofit fontScale="92500"/>
          </a:bodyPr>
          <a:lstStyle/>
          <a:p>
            <a:pPr marL="348853" lvl="0" indent="-342900">
              <a:buFont typeface="Arial" panose="020B0604020202020204" pitchFamily="34" charset="0"/>
              <a:buChar char="•"/>
            </a:pPr>
            <a:r>
              <a:rPr lang="en-US" dirty="0"/>
              <a:t>Most people will require a Student visa to study at LSE unless:</a:t>
            </a:r>
          </a:p>
          <a:p>
            <a:pPr marL="720725" lvl="1" indent="-360363">
              <a:buFont typeface="Arial" panose="020B0604020202020204" pitchFamily="34" charset="0"/>
              <a:buChar char="•"/>
            </a:pPr>
            <a:r>
              <a:rPr lang="en-US" dirty="0"/>
              <a:t>They have Settled/Pre-Settled status under the EU Settlement Scheme which is still valid;</a:t>
            </a:r>
          </a:p>
          <a:p>
            <a:pPr marL="720725" lvl="1" indent="-360363">
              <a:buFont typeface="Arial" panose="020B0604020202020204" pitchFamily="34" charset="0"/>
              <a:buChar char="•"/>
            </a:pPr>
            <a:r>
              <a:rPr lang="en-US" dirty="0"/>
              <a:t>They hold another form of immigration permission that allows study e.g., a work permit, Indefinite Leave to Remain, most Dependant visas</a:t>
            </a:r>
          </a:p>
          <a:p>
            <a:pPr marL="720725" lvl="1" indent="-360363">
              <a:buFont typeface="Arial" panose="020B0604020202020204" pitchFamily="34" charset="0"/>
              <a:buChar char="•"/>
            </a:pPr>
            <a:r>
              <a:rPr lang="en-US" dirty="0"/>
              <a:t>They hold British Citizenship</a:t>
            </a:r>
          </a:p>
          <a:p>
            <a:pPr marL="360362" lvl="1" indent="0">
              <a:buNone/>
            </a:pPr>
            <a:endParaRPr lang="en-US" dirty="0"/>
          </a:p>
          <a:p>
            <a:pPr marL="360362" lvl="1" indent="0">
              <a:buNone/>
            </a:pPr>
            <a:r>
              <a:rPr lang="en-US" dirty="0"/>
              <a:t>You can find more information on the following web page:</a:t>
            </a:r>
            <a:br>
              <a:rPr lang="en-US" dirty="0"/>
            </a:br>
            <a:r>
              <a:rPr lang="pt-BR" dirty="0">
                <a:hlinkClick r:id="rId2"/>
              </a:rPr>
              <a:t>Do I need a Visa? (lse.ac.uk)</a:t>
            </a:r>
            <a:endParaRPr lang="en-US" dirty="0"/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US" dirty="0"/>
              <a:t>It is not possible to study a full time degree </a:t>
            </a:r>
            <a:r>
              <a:rPr lang="en-US" dirty="0" err="1"/>
              <a:t>programme</a:t>
            </a:r>
            <a:r>
              <a:rPr lang="en-US" dirty="0"/>
              <a:t> using a Standard Visitor visa (tourist visa) – you will need to obtain the correct immigration permission before travelling to the UK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US" dirty="0"/>
              <a:t>It is not possible to travel to the UK as a tourist and apply for a Student visa in the UK.</a:t>
            </a:r>
          </a:p>
        </p:txBody>
      </p:sp>
    </p:spTree>
    <p:extLst>
      <p:ext uri="{BB962C8B-B14F-4D97-AF65-F5344CB8AC3E}">
        <p14:creationId xmlns:p14="http://schemas.microsoft.com/office/powerpoint/2010/main" val="2672019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9DDE00-5384-4102-BABA-AB7192AB86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@LSE_ISVAT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461FA-197F-4D1F-8E09-5F3746C7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boto" pitchFamily="2" charset="0"/>
                <a:ea typeface="Roboto" pitchFamily="2" charset="0"/>
              </a:rPr>
              <a:t>Student Visas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CE4AF-FBEC-4C4F-8200-B69E9E5238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ISVAT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D516EE-E931-4C8F-A6D2-0A848CEAF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173" y="999197"/>
            <a:ext cx="7758756" cy="4678680"/>
          </a:xfrm>
        </p:spPr>
        <p:txBody>
          <a:bodyPr>
            <a:normAutofit/>
          </a:bodyPr>
          <a:lstStyle/>
          <a:p>
            <a:r>
              <a:rPr lang="en-GB" dirty="0">
                <a:latin typeface="Roboto" pitchFamily="2" charset="0"/>
              </a:rPr>
              <a:t>How to find our guidance on applying for a Student Visa</a:t>
            </a:r>
          </a:p>
          <a:p>
            <a:pPr>
              <a:buClrTx/>
            </a:pPr>
            <a:r>
              <a:rPr lang="en-GB" sz="1800" dirty="0">
                <a:latin typeface="Roboto" pitchFamily="2" charset="0"/>
              </a:rPr>
              <a:t>Our Student visa web pages look like this: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b="0" dirty="0">
              <a:solidFill>
                <a:schemeClr val="tx1"/>
              </a:solidFill>
            </a:endParaRPr>
          </a:p>
          <a:p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C09B8-D046-4CFA-A4DF-B7B97EE5F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97" y="1865925"/>
            <a:ext cx="6488206" cy="45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9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1D4AA9-CD7F-2F42-A693-3689AE8589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@LSE_ISVAT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9DD3C6-A119-BA4C-8DFE-185D115B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itchFamily="2" charset="0"/>
                <a:ea typeface="Roboto" pitchFamily="2" charset="0"/>
              </a:rPr>
              <a:t>Student Visas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28B4B3-05C0-C846-9A2A-771CFA5E20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Roboto" pitchFamily="2" charset="0"/>
              </a:rPr>
              <a:t>ISVAT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711C7-7B49-8F44-BE25-9E805FBED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sz="2400" dirty="0">
                <a:latin typeface="Roboto" pitchFamily="2" charset="0"/>
              </a:rPr>
              <a:t>When can I apply for the visa?</a:t>
            </a: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  <a:p>
            <a:pPr marL="342900" lvl="1" indent="-342900"/>
            <a:r>
              <a:rPr lang="en-US" sz="1800" dirty="0">
                <a:latin typeface="Roboto" pitchFamily="2" charset="0"/>
              </a:rPr>
              <a:t>When Sciences Po have confirmed your grades to LSE</a:t>
            </a:r>
          </a:p>
          <a:p>
            <a:pPr marL="342900" lvl="1" indent="-342900"/>
            <a:r>
              <a:rPr lang="en-US" sz="1800" dirty="0">
                <a:latin typeface="Roboto" pitchFamily="2" charset="0"/>
              </a:rPr>
              <a:t>When your Confirmation of Acceptance for Studies number has been issued by the Visa Compliance Team – you will be contacted by the team to request your CAS in the summer</a:t>
            </a:r>
          </a:p>
          <a:p>
            <a:pPr marL="342900" lvl="1" indent="-342900"/>
            <a:r>
              <a:rPr lang="en-US" sz="1800" dirty="0">
                <a:latin typeface="Roboto" pitchFamily="2" charset="0"/>
              </a:rPr>
              <a:t>When you are sure that you have the necessary documents to meet the visa requirements</a:t>
            </a:r>
          </a:p>
          <a:p>
            <a:pPr marL="342900" lvl="1" indent="-342900"/>
            <a:r>
              <a:rPr lang="en-US" sz="1800" dirty="0">
                <a:latin typeface="Roboto" pitchFamily="2" charset="0"/>
              </a:rPr>
              <a:t>When you have time to wait for your visa application to be processed (you might not be able to travel while your visa is being processed)</a:t>
            </a: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  <a:p>
            <a:pPr marL="0" lvl="1" indent="0">
              <a:buNone/>
            </a:pPr>
            <a:r>
              <a:rPr lang="en-US" sz="1800" dirty="0">
                <a:latin typeface="Roboto" pitchFamily="2" charset="0"/>
              </a:rPr>
              <a:t>If you apply too early or before you meet the requirements, your application should be refused. </a:t>
            </a: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  <a:p>
            <a:pPr marL="0" lvl="1" indent="0">
              <a:buNone/>
            </a:pPr>
            <a:r>
              <a:rPr lang="en-US" sz="1800" dirty="0">
                <a:latin typeface="Roboto" pitchFamily="2" charset="0"/>
              </a:rPr>
              <a:t>You should apply early enough to get the visa and travel to the UK in time for the start of your time at LSE.</a:t>
            </a: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  <a:p>
            <a:pPr marL="0" lvl="1" indent="0">
              <a:buNone/>
            </a:pPr>
            <a:endParaRPr lang="en-US" sz="1800" dirty="0"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6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41FF6C-791C-4D01-A848-E37AD54552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@LSE_ISVAT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9370C3-A2E0-404A-9428-A39CD64C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itchFamily="2" charset="0"/>
                <a:ea typeface="Roboto" pitchFamily="2" charset="0"/>
              </a:rPr>
              <a:t>Student Visas</a:t>
            </a:r>
            <a:endParaRPr lang="en-GB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F9CCC-5EF8-4658-B4BD-DE2271CEA5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latin typeface="Roboto" pitchFamily="2" charset="0"/>
              </a:rPr>
              <a:t>ISVAT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E80B0-E173-44D3-A21E-4657E2BC0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237" y="1166013"/>
            <a:ext cx="8475100" cy="459654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" pitchFamily="2" charset="0"/>
              </a:rPr>
              <a:t>Where can I find further information?</a:t>
            </a:r>
            <a:endParaRPr lang="en-GB" sz="1800" dirty="0">
              <a:latin typeface="Roboto" pitchFamily="2" charset="0"/>
            </a:endParaRPr>
          </a:p>
          <a:p>
            <a:pPr marL="348853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Roboto" pitchFamily="2" charset="0"/>
              </a:rPr>
              <a:t>Contact ISVAT for advice: https://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info.lse.ac.uk/current-students/immigration-advice/secure/isvat-query-form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Roboto" pitchFamily="2" charset="0"/>
            </a:endParaRPr>
          </a:p>
          <a:p>
            <a:pPr marL="348853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Roboto" pitchFamily="2" charset="0"/>
              </a:rPr>
              <a:t>ISVAT’s information about the immigration implications of Coronavirus: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https://info.lse.ac.uk/current-students/immigration-advice/Covid-19-immigration-advice-for-students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Roboto" pitchFamily="2" charset="0"/>
            </a:endParaRPr>
          </a:p>
          <a:p>
            <a:pPr marL="348853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Information on working on a Student visa</a:t>
            </a:r>
            <a:r>
              <a:rPr lang="en-GB" sz="180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: ‘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Working During </a:t>
            </a:r>
            <a:r>
              <a:rPr lang="en-GB" sz="180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Your Studies’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s</a:t>
            </a:r>
            <a:r>
              <a:rPr lang="en-GB" sz="180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ection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</a:rPr>
              <a:t>of the following web page: </a:t>
            </a:r>
            <a:r>
              <a:rPr lang="en-GB" sz="1600" dirty="0">
                <a:latin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When you have your visa (lse.ac.uk)</a:t>
            </a:r>
            <a:endParaRPr lang="en-GB" sz="1800" dirty="0">
              <a:latin typeface="Roboto"/>
            </a:endParaRPr>
          </a:p>
          <a:p>
            <a:pPr marL="348853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Roboto" pitchFamily="2" charset="0"/>
              </a:rPr>
              <a:t>The UK Government’s Student Visa Guidance: </a:t>
            </a:r>
            <a:r>
              <a:rPr lang="sv-SE" sz="1600" dirty="0">
                <a:solidFill>
                  <a:schemeClr val="tx2">
                    <a:lumMod val="20000"/>
                    <a:lumOff val="8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visa - GOV.UK (www.gov.uk) </a:t>
            </a:r>
            <a:endParaRPr lang="sv-SE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8853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Roboto" pitchFamily="2" charset="0"/>
              </a:rPr>
              <a:t>UK Council for International Student Affairs (UKCISA):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https://www.ukcisa.org.uk/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Roboto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318263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">
  <a:themeElements>
    <a:clrScheme name="LSE Colour Palette">
      <a:dk1>
        <a:srgbClr val="000000"/>
      </a:dk1>
      <a:lt1>
        <a:srgbClr val="FFFFFF"/>
      </a:lt1>
      <a:dk2>
        <a:srgbClr val="A3AAAE"/>
      </a:dk2>
      <a:lt2>
        <a:srgbClr val="D0D3D3"/>
      </a:lt2>
      <a:accent1>
        <a:srgbClr val="F33030"/>
      </a:accent1>
      <a:accent2>
        <a:srgbClr val="5B325F"/>
      </a:accent2>
      <a:accent3>
        <a:srgbClr val="6BABE5"/>
      </a:accent3>
      <a:accent4>
        <a:srgbClr val="FFCE00"/>
      </a:accent4>
      <a:accent5>
        <a:srgbClr val="009383"/>
      </a:accent5>
      <a:accent6>
        <a:srgbClr val="70AD47"/>
      </a:accent6>
      <a:hlink>
        <a:srgbClr val="5B325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3950</TotalTime>
  <Words>579</Words>
  <Application>Microsoft Office PowerPoint</Application>
  <PresentationFormat>On-screen Show (4:3)</PresentationFormat>
  <Paragraphs>60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 Regular</vt:lpstr>
      <vt:lpstr>Calibri</vt:lpstr>
      <vt:lpstr>Roboto</vt:lpstr>
      <vt:lpstr>Roboto Medium</vt:lpstr>
      <vt:lpstr>Roboto Regular</vt:lpstr>
      <vt:lpstr>Wingdings</vt:lpstr>
      <vt:lpstr>Introduction</vt:lpstr>
      <vt:lpstr>Student Visas for Incoming Sciences Po Students</vt:lpstr>
      <vt:lpstr>Student Visas</vt:lpstr>
      <vt:lpstr>Student Visas</vt:lpstr>
      <vt:lpstr>Student Visas</vt:lpstr>
      <vt:lpstr>Student Visas</vt:lpstr>
      <vt:lpstr>Student Visas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Ovens,B</cp:lastModifiedBy>
  <cp:revision>424</cp:revision>
  <cp:lastPrinted>2018-04-26T12:15:07Z</cp:lastPrinted>
  <dcterms:created xsi:type="dcterms:W3CDTF">2018-03-26T09:55:55Z</dcterms:created>
  <dcterms:modified xsi:type="dcterms:W3CDTF">2021-01-22T10:32:48Z</dcterms:modified>
</cp:coreProperties>
</file>