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4"/>
    <p:sldMasterId id="2147483698" r:id="rId5"/>
    <p:sldMasterId id="2147483725" r:id="rId6"/>
  </p:sldMasterIdLst>
  <p:notesMasterIdLst>
    <p:notesMasterId r:id="rId13"/>
  </p:notesMasterIdLst>
  <p:sldIdLst>
    <p:sldId id="306" r:id="rId7"/>
    <p:sldId id="355" r:id="rId8"/>
    <p:sldId id="327" r:id="rId9"/>
    <p:sldId id="354" r:id="rId10"/>
    <p:sldId id="530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Light" panose="02000000000000000000" pitchFamily="2" charset="0"/>
      <p:regular r:id="rId22"/>
      <p:italic r:id="rId23"/>
    </p:embeddedFont>
    <p:embeddedFont>
      <p:font typeface="Roboto Medium" panose="02000000000000000000" pitchFamily="2" charset="0"/>
      <p:regular r:id="rId24"/>
      <p:italic r:id="rId25"/>
    </p:embeddedFont>
    <p:embeddedFont>
      <p:font typeface="Roboto Regular" panose="020000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600"/>
    <a:srgbClr val="FFCD00"/>
    <a:srgbClr val="55A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CFCE73-154F-B540-B11B-F8F6571846F4}" v="8" dt="2023-01-27T12:25:47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5"/>
    <p:restoredTop sz="79863"/>
  </p:normalViewPr>
  <p:slideViewPr>
    <p:cSldViewPr snapToGrid="0">
      <p:cViewPr varScale="1">
        <p:scale>
          <a:sx n="59" d="100"/>
          <a:sy n="59" d="100"/>
        </p:scale>
        <p:origin x="200" y="4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4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27.01.2023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Hello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2C3BB-37F3-4923-953B-3B602DD760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81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LSE Careers we see the career journey a bit like a cycle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We’ve designed this embedded model for how we help students no matter at what stage they are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 one stage is in any way better or further along than another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move in your career between these bases quite a lot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Understand: changes throughout your studies, as you find out about new options and opportunities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C3BB-37F3-4923-953B-3B602DD76048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6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This shows what this means IN PRACTICE – an overview of what we actually offer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Every single student has access to our services once you’re registered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Events: incredibly broad scope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Skills seminars: how to write a policy brief for the government / analytics in action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Online = Global reach!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C3BB-37F3-4923-953B-3B602DD76048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8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2C3BB-37F3-4923-953B-3B602DD76048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0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6AC83-13A9-4D13-8E9F-CBA0EF8FE7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42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AB1BEA-90F7-439B-9628-3AD20D99E49C}"/>
              </a:ext>
            </a:extLst>
          </p:cNvPr>
          <p:cNvSpPr/>
          <p:nvPr userDrawn="1"/>
        </p:nvSpPr>
        <p:spPr>
          <a:xfrm>
            <a:off x="12496800" y="0"/>
            <a:ext cx="5791201" cy="10287000"/>
          </a:xfrm>
          <a:prstGeom prst="rect">
            <a:avLst/>
          </a:prstGeom>
          <a:solidFill>
            <a:srgbClr val="55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group of people walking down a flight of stairs&#10;&#10;Description automatically generated with medium confidence">
            <a:extLst>
              <a:ext uri="{FF2B5EF4-FFF2-40B4-BE49-F238E27FC236}">
                <a16:creationId xmlns:a16="http://schemas.microsoft.com/office/drawing/2014/main" id="{B7FF4130-AAAD-49C3-BA15-BD94342C3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1" t="15818" r="25311" b="4727"/>
          <a:stretch/>
        </p:blipFill>
        <p:spPr>
          <a:xfrm rot="384929">
            <a:off x="9658870" y="1158956"/>
            <a:ext cx="7890546" cy="78905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DC8E57-C7D9-4F9E-942B-50931798E3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509" y="3177259"/>
            <a:ext cx="8606493" cy="3932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14400" algn="l">
              <a:lnSpc>
                <a:spcPct val="85000"/>
              </a:lnSpc>
              <a:defRPr sz="99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Presentation title here, up to three lines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F8AD1-2A84-478B-9183-1AED7D5B06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1509" y="7477256"/>
            <a:ext cx="7740316" cy="16151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495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 to go here, can go over two lines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1FE2C1-4E40-45F8-BC30-D58FE5498C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942401" y="0"/>
            <a:ext cx="4343147" cy="3383843"/>
            <a:chOff x="0" y="0"/>
            <a:chExt cx="5790863" cy="4511791"/>
          </a:xfrm>
          <a:solidFill>
            <a:srgbClr val="FFCD00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78E2E0-17D8-4DA5-85AD-B24ED39B6D01}"/>
                </a:ext>
              </a:extLst>
            </p:cNvPr>
            <p:cNvSpPr/>
            <p:nvPr/>
          </p:nvSpPr>
          <p:spPr>
            <a:xfrm>
              <a:off x="0" y="0"/>
              <a:ext cx="5790311" cy="4511802"/>
            </a:xfrm>
            <a:custGeom>
              <a:avLst/>
              <a:gdLst/>
              <a:ahLst/>
              <a:cxnLst/>
              <a:rect l="l" t="t" r="r" b="b"/>
              <a:pathLst>
                <a:path w="5790311" h="4511802">
                  <a:moveTo>
                    <a:pt x="5790311" y="0"/>
                  </a:moveTo>
                  <a:lnTo>
                    <a:pt x="871855" y="0"/>
                  </a:lnTo>
                  <a:lnTo>
                    <a:pt x="0" y="2053971"/>
                  </a:lnTo>
                  <a:lnTo>
                    <a:pt x="5790311" y="4511802"/>
                  </a:lnTo>
                  <a:lnTo>
                    <a:pt x="5790311" y="0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361799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CC29AB-36D0-4B33-A50C-9C25C7AFF0F9}"/>
              </a:ext>
            </a:extLst>
          </p:cNvPr>
          <p:cNvSpPr/>
          <p:nvPr userDrawn="1"/>
        </p:nvSpPr>
        <p:spPr>
          <a:xfrm rot="21013837">
            <a:off x="13898313" y="8450014"/>
            <a:ext cx="5295900" cy="52959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0FF9E92-5539-4DBF-9383-89508A99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329" y="1777206"/>
            <a:ext cx="11391900" cy="192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400"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3E1277-02AA-4411-AACD-D00A91D72FB0}"/>
              </a:ext>
            </a:extLst>
          </p:cNvPr>
          <p:cNvSpPr/>
          <p:nvPr userDrawn="1"/>
        </p:nvSpPr>
        <p:spPr>
          <a:xfrm>
            <a:off x="11860771" y="3113881"/>
            <a:ext cx="5600700" cy="5600700"/>
          </a:xfrm>
          <a:prstGeom prst="rect">
            <a:avLst/>
          </a:prstGeom>
          <a:solidFill>
            <a:srgbClr val="55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>
                <a:latin typeface="Roboto" panose="02000000000000000000" pitchFamily="2" charset="0"/>
                <a:ea typeface="Roboto" panose="02000000000000000000" pitchFamily="2" charset="0"/>
              </a:rPr>
              <a:t>Placeholder for QR code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1932E1-0EF2-46C6-981A-09BE27715B57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E7B36-4C0F-4D8F-94ED-42876E0EC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888" y="3700463"/>
            <a:ext cx="10745787" cy="5602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(Roboto 41)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9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D9E031B-F41E-4454-AACB-7E7F05EDDB1A}"/>
              </a:ext>
            </a:extLst>
          </p:cNvPr>
          <p:cNvGrpSpPr/>
          <p:nvPr userDrawn="1"/>
        </p:nvGrpSpPr>
        <p:grpSpPr>
          <a:xfrm>
            <a:off x="-46302" y="755616"/>
            <a:ext cx="17583973" cy="9531381"/>
            <a:chOff x="0" y="0"/>
            <a:chExt cx="23445297" cy="1270850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FD454E8D-03A6-4B07-8106-240D457548FD}"/>
                </a:ext>
              </a:extLst>
            </p:cNvPr>
            <p:cNvSpPr/>
            <p:nvPr/>
          </p:nvSpPr>
          <p:spPr>
            <a:xfrm>
              <a:off x="0" y="0"/>
              <a:ext cx="23445343" cy="12708510"/>
            </a:xfrm>
            <a:custGeom>
              <a:avLst/>
              <a:gdLst/>
              <a:ahLst/>
              <a:cxnLst/>
              <a:rect l="l" t="t" r="r" b="b"/>
              <a:pathLst>
                <a:path w="23445343" h="12708510">
                  <a:moveTo>
                    <a:pt x="1063371" y="0"/>
                  </a:moveTo>
                  <a:lnTo>
                    <a:pt x="23445343" y="7490968"/>
                  </a:lnTo>
                  <a:lnTo>
                    <a:pt x="23445343" y="12708510"/>
                  </a:lnTo>
                  <a:lnTo>
                    <a:pt x="0" y="1270851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9ABE941A-112E-4E93-84EB-6790291AD6A1}"/>
                </a:ext>
              </a:extLst>
            </p:cNvPr>
            <p:cNvSpPr txBox="1"/>
            <p:nvPr/>
          </p:nvSpPr>
          <p:spPr>
            <a:xfrm>
              <a:off x="0" y="-28575"/>
              <a:ext cx="23445297" cy="12737083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2520"/>
                </a:lnSpc>
              </a:pPr>
              <a:endParaRPr lang="en-US" sz="2000">
                <a:solidFill>
                  <a:srgbClr val="FAC822"/>
                </a:solidFill>
                <a:latin typeface="Roboto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52FD6158-CBA2-48F7-A202-42B522E28A91}"/>
              </a:ext>
            </a:extLst>
          </p:cNvPr>
          <p:cNvGrpSpPr/>
          <p:nvPr userDrawn="1"/>
        </p:nvGrpSpPr>
        <p:grpSpPr>
          <a:xfrm>
            <a:off x="11430000" y="8429918"/>
            <a:ext cx="6852118" cy="1857082"/>
            <a:chOff x="0" y="0"/>
            <a:chExt cx="9136157" cy="2476109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E35A567-182F-4E49-8184-914EB393CA0A}"/>
                </a:ext>
              </a:extLst>
            </p:cNvPr>
            <p:cNvSpPr/>
            <p:nvPr/>
          </p:nvSpPr>
          <p:spPr>
            <a:xfrm>
              <a:off x="0" y="0"/>
              <a:ext cx="9136126" cy="2476119"/>
            </a:xfrm>
            <a:custGeom>
              <a:avLst/>
              <a:gdLst/>
              <a:ahLst/>
              <a:cxnLst/>
              <a:rect l="l" t="t" r="r" b="b"/>
              <a:pathLst>
                <a:path w="9136126" h="2476119">
                  <a:moveTo>
                    <a:pt x="414401" y="0"/>
                  </a:moveTo>
                  <a:lnTo>
                    <a:pt x="9136126" y="1459484"/>
                  </a:lnTo>
                  <a:lnTo>
                    <a:pt x="9136126" y="2476119"/>
                  </a:lnTo>
                  <a:lnTo>
                    <a:pt x="0" y="2476119"/>
                  </a:lnTo>
                  <a:close/>
                </a:path>
              </a:pathLst>
            </a:custGeom>
            <a:solidFill>
              <a:srgbClr val="FAC822"/>
            </a:solidFill>
          </p:spPr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428FE89F-5E7B-40DB-829C-E37FCC038454}"/>
                </a:ext>
              </a:extLst>
            </p:cNvPr>
            <p:cNvSpPr txBox="1"/>
            <p:nvPr/>
          </p:nvSpPr>
          <p:spPr>
            <a:xfrm>
              <a:off x="0" y="-28575"/>
              <a:ext cx="9136157" cy="2504684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2520"/>
                </a:lnSpc>
              </a:pPr>
              <a:r>
                <a:rPr lang="en-US" sz="2000">
                  <a:solidFill>
                    <a:srgbClr val="FAC822"/>
                  </a:solidFill>
                  <a:latin typeface="Roboto"/>
                </a:rPr>
                <a:t>Click icon to add picture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A4A142-9C8B-4AED-8470-96592999F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359" y="4549359"/>
            <a:ext cx="11391900" cy="19224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C7F1C8-F44B-4EA1-949B-1A6691AD6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450" b="1434"/>
          <a:stretch>
            <a:fillRect/>
          </a:stretch>
        </p:blipFill>
        <p:spPr>
          <a:xfrm>
            <a:off x="750329" y="761879"/>
            <a:ext cx="3402229" cy="10890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72515C-57EB-4AA6-99C4-AA00A1E22CED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</p:spTree>
    <p:extLst>
      <p:ext uri="{BB962C8B-B14F-4D97-AF65-F5344CB8AC3E}">
        <p14:creationId xmlns:p14="http://schemas.microsoft.com/office/powerpoint/2010/main" val="1950226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.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7EF7B4-BB76-254B-9D6F-FE5A2DD23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9BF2E3C-E3DF-0B4E-AC88-0349EEA778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5698" y="4040364"/>
            <a:ext cx="7736728" cy="3269046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1080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+mj-lt"/>
              <a:buNone/>
              <a:tabLst/>
              <a:defRPr sz="6750" b="1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algn="l">
              <a:lnSpc>
                <a:spcPts val="7200"/>
              </a:lnSpc>
            </a:pPr>
            <a:r>
              <a:rPr lang="en-GB" sz="6750" b="1" i="0" baseline="0" dirty="0">
                <a:solidFill>
                  <a:srgbClr val="F43131"/>
                </a:solidFill>
                <a:effectLst/>
                <a:latin typeface="Roboto" pitchFamily="2" charset="0"/>
                <a:ea typeface="Roboto" pitchFamily="2" charset="0"/>
              </a:rPr>
              <a:t>My student  </a:t>
            </a:r>
            <a:br>
              <a:rPr lang="en-GB" sz="6750" b="1" i="0" baseline="0" dirty="0">
                <a:solidFill>
                  <a:srgbClr val="F43131"/>
                </a:solidFill>
                <a:effectLst/>
                <a:latin typeface="Roboto" pitchFamily="2" charset="0"/>
                <a:ea typeface="Roboto" pitchFamily="2" charset="0"/>
              </a:rPr>
            </a:br>
            <a:r>
              <a:rPr lang="en-GB" sz="6750" b="1" i="0" baseline="0" dirty="0">
                <a:solidFill>
                  <a:srgbClr val="F43131"/>
                </a:solidFill>
                <a:effectLst/>
                <a:latin typeface="Roboto" pitchFamily="2" charset="0"/>
                <a:ea typeface="Roboto" pitchFamily="2" charset="0"/>
              </a:rPr>
              <a:t>journey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EF7B4-BB76-254B-9D6F-FE5A2DD23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83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0B2FA-A02B-084A-B3AE-DC3D3A1866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4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40D5B6-1B0D-1543-BC71-A170810D36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56C2D6-3C45-4E48-9EEB-8CCC5C98CE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38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2E7C5-D4CC-2340-BD18-7A8C9DF7A4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4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5462896C-140D-6948-9D95-52FEEC772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170CF6-DC49-CC45-80DE-AE118183FE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9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562ED1-ACFF-E241-A071-10AA700800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8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6A1ACE0-2418-4B42-878F-03F886F2D6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B43A80-62AC-C449-9F7F-BC57B3CDA8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7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D0A860-330C-A145-901B-D31B3EDF97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8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6A1ACE0-2418-4B42-878F-03F886F2D6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B43A80-62AC-C449-9F7F-BC57B3CDA8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55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A439F6-A9BA-1B45-A7E3-F7505379F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72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4" y="2550320"/>
            <a:ext cx="1103440" cy="833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C5ED70-D288-9542-8589-E9E533DDDD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6569" y="5193507"/>
            <a:ext cx="514350" cy="381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rgbClr val="E0112B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352082-5A5F-AC40-8317-A7339DC7D9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692" y="2541983"/>
            <a:ext cx="1259840" cy="6858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37A91F-394C-C84A-98A8-F9ECE13328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</p:spTree>
    <p:extLst>
      <p:ext uri="{BB962C8B-B14F-4D97-AF65-F5344CB8AC3E}">
        <p14:creationId xmlns:p14="http://schemas.microsoft.com/office/powerpoint/2010/main" val="2903893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DD32E-EE77-CB46-AC3C-0D82253FD6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6C9822D-535A-A846-900D-A3BCAB66E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B65CC-40B5-F84F-A7CA-EBD3F9102B00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4705860B-74AB-1341-89BB-45CD0F6A5E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57E2542-1CDA-B549-AAD5-A1752A3DFD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444" y="3738566"/>
            <a:ext cx="15664284" cy="5220765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LSE is a world leading university, specialising in social sciences, with a global community of people and ideas that transform the world.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321454-2BBD-B348-9DF7-797E89FE43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53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>
          <p15:clr>
            <a:srgbClr val="FBAE40"/>
          </p15:clr>
        </p15:guide>
        <p15:guide id="2" pos="5483">
          <p15:clr>
            <a:srgbClr val="FBAE40"/>
          </p15:clr>
        </p15:guide>
        <p15:guide id="3" orient="horz" pos="157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5C40D2-FE37-ED4A-8D94-CD55289EEE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EDB8C2E-76B8-E54E-8904-5DD68DE36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3EDFC9-472F-D340-AE89-53AF54C4B28F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B0707587-801F-2F42-9F43-DE634E0CF8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31D2CF-D9C8-804C-B7C2-98F36E262B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4" y="3738566"/>
            <a:ext cx="15664284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 kern="120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  <a:cs typeface="+mn-cs"/>
              </a:rPr>
              <a:t>We provide a dynamic and diverse education and research environment attracting the brightest minds from across the globe.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2BBA11-9B18-DD44-93FD-E5E37FEDCD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90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>
          <p15:clr>
            <a:srgbClr val="FBAE40"/>
          </p15:clr>
        </p15:guide>
        <p15:guide id="2" pos="5483">
          <p15:clr>
            <a:srgbClr val="FBAE40"/>
          </p15:clr>
        </p15:guide>
        <p15:guide id="3" orient="horz" pos="15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dd ow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3AB1BEA-90F7-439B-9628-3AD20D99E49C}"/>
              </a:ext>
            </a:extLst>
          </p:cNvPr>
          <p:cNvSpPr/>
          <p:nvPr userDrawn="1"/>
        </p:nvSpPr>
        <p:spPr>
          <a:xfrm>
            <a:off x="12496800" y="-25052"/>
            <a:ext cx="5791201" cy="10287000"/>
          </a:xfrm>
          <a:prstGeom prst="rect">
            <a:avLst/>
          </a:prstGeom>
          <a:solidFill>
            <a:srgbClr val="55A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BF257F-56C6-4F8B-9052-5500F22D4C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411986">
            <a:off x="9677487" y="1162391"/>
            <a:ext cx="7885108" cy="78851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C8E57-C7D9-4F9E-942B-50931798E3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509" y="3177259"/>
            <a:ext cx="8606493" cy="3932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14400" algn="l">
              <a:lnSpc>
                <a:spcPct val="85000"/>
              </a:lnSpc>
              <a:defRPr sz="99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Presentation title here, up to three lines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6F8AD1-2A84-478B-9183-1AED7D5B06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1509" y="7477256"/>
            <a:ext cx="7740316" cy="16151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495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Subheading to go here, can go over two lines</a:t>
            </a:r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1FE2C1-4E40-45F8-BC30-D58FE5498C1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942401" y="0"/>
            <a:ext cx="4343147" cy="3383843"/>
            <a:chOff x="0" y="0"/>
            <a:chExt cx="5790863" cy="4511791"/>
          </a:xfrm>
          <a:solidFill>
            <a:srgbClr val="FFCD00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B78E2E0-17D8-4DA5-85AD-B24ED39B6D01}"/>
                </a:ext>
              </a:extLst>
            </p:cNvPr>
            <p:cNvSpPr/>
            <p:nvPr/>
          </p:nvSpPr>
          <p:spPr>
            <a:xfrm>
              <a:off x="0" y="0"/>
              <a:ext cx="5790311" cy="4511802"/>
            </a:xfrm>
            <a:custGeom>
              <a:avLst/>
              <a:gdLst/>
              <a:ahLst/>
              <a:cxnLst/>
              <a:rect l="l" t="t" r="r" b="b"/>
              <a:pathLst>
                <a:path w="5790311" h="4511802">
                  <a:moveTo>
                    <a:pt x="5790311" y="0"/>
                  </a:moveTo>
                  <a:lnTo>
                    <a:pt x="871855" y="0"/>
                  </a:lnTo>
                  <a:lnTo>
                    <a:pt x="0" y="2053971"/>
                  </a:lnTo>
                  <a:lnTo>
                    <a:pt x="5790311" y="4511802"/>
                  </a:lnTo>
                  <a:lnTo>
                    <a:pt x="5790311" y="0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2511344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87283-DE16-9C4D-9F2E-254866042D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45B3C34-A840-FE40-883A-8944063AD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7A7B6-1E13-4F4D-97B5-B8A35074392A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D96D187-1DF8-1D48-B515-D83F95B06E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68545B8-2F92-7446-9DE3-D757EC0D2A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2" y="3738566"/>
            <a:ext cx="15677868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Through our world-leading teaching and research, we are preparing the next generation to face the challenges of tomorrow.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3A9725-3080-3840-B2EA-A1411E077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65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5352A-5E49-7149-AFB8-5F9FB7998A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45B3C34-A840-FE40-883A-8944063AD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7A7B6-1E13-4F4D-97B5-B8A35074392A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D96D187-1DF8-1D48-B515-D83F95B06E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68545B8-2F92-7446-9DE3-D757EC0D2A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2" y="3738566"/>
            <a:ext cx="15677868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Through our world-leading teaching and research, we are preparing the next generation to face the challenges of tomorrow.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3A9725-3080-3840-B2EA-A1411E077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2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68C29C-1DD2-A94C-8C3A-4B833556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>
              <a:solidFill>
                <a:srgbClr val="FFFFF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CBDB688-64EF-324F-BFAB-D512A8937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47BE0-73F8-4949-A3BB-CF87E2D08977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BB0061F-B44E-F64E-916F-C594526BA6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3559194-CC2B-194D-9EC5-A81B123446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443" y="3738566"/>
            <a:ext cx="15691446" cy="522028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rgbClr val="E0112B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rgbClr val="F43131"/>
                </a:solidFill>
                <a:effectLst/>
                <a:latin typeface="Roboto" pitchFamily="2" charset="0"/>
                <a:ea typeface="Roboto" pitchFamily="2" charset="0"/>
              </a:rPr>
              <a:t>LSE is a world leading university, specialising in social sciences, with a global community of  people and ideas that transform the world.</a:t>
            </a:r>
          </a:p>
        </p:txBody>
      </p:sp>
    </p:spTree>
    <p:extLst>
      <p:ext uri="{BB962C8B-B14F-4D97-AF65-F5344CB8AC3E}">
        <p14:creationId xmlns:p14="http://schemas.microsoft.com/office/powerpoint/2010/main" val="57113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37783F-E689-9D48-A25E-6355B4BF09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1072" y="1957388"/>
            <a:ext cx="14445424" cy="182123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4950" b="1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Title of presentation 33pt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C36FD-DB34-7648-85FD-29A688F85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1074" y="4072618"/>
            <a:ext cx="14445424" cy="7022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</a:defRPr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Subtitle 18pt</a:t>
            </a:r>
            <a:endParaRPr lang="en-GB">
              <a:effectLst/>
              <a:latin typeface="Roboto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796A85-71B9-CF44-9C76-57621DE3D9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1074" y="5391476"/>
            <a:ext cx="14445424" cy="31385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0287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1575" baseline="0">
                <a:solidFill>
                  <a:schemeClr val="bg1"/>
                </a:solidFill>
              </a:defRPr>
            </a:lvl1pPr>
            <a:lvl2pPr marL="0" marR="0" indent="0" algn="l" defTabSz="102870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1800"/>
            </a:lvl2pPr>
          </a:lstStyle>
          <a:p>
            <a:r>
              <a:rPr lang="en-GB" sz="1800">
                <a:effectLst/>
                <a:latin typeface="Roboto" pitchFamily="2" charset="0"/>
              </a:rPr>
              <a:t>Speakers:	[Title Forename Surname], [Department], [LSE] or [Institution]</a:t>
            </a:r>
          </a:p>
          <a:p>
            <a:r>
              <a:rPr lang="en-GB" sz="1800">
                <a:effectLst/>
                <a:latin typeface="Roboto" pitchFamily="2" charset="0"/>
              </a:rPr>
              <a:t>                  [Title Forename Surname], [Department], [LSE] or [Institution]</a:t>
            </a:r>
          </a:p>
          <a:p>
            <a:r>
              <a:rPr lang="en-GB" sz="1800">
                <a:effectLst/>
                <a:latin typeface="Roboto" pitchFamily="2" charset="0"/>
              </a:rPr>
              <a:t>                  [Title Forename Surname], [Department], [LSE] or [Institution]</a:t>
            </a:r>
          </a:p>
          <a:p>
            <a:pPr marL="0" marR="0" lvl="0" indent="0" algn="l" defTabSz="1028700" rtl="0" eaLnBrk="1" fontAlgn="auto" latinLnBrk="0" hangingPunct="1">
              <a:lnSpc>
                <a:spcPts val="27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n-GB" sz="1800">
              <a:effectLst/>
              <a:latin typeface="Roboto" pitchFamily="2" charset="0"/>
            </a:endParaRPr>
          </a:p>
          <a:p>
            <a:pPr marL="0" marR="0" lvl="0" indent="0" algn="l" defTabSz="1028700" rtl="0" eaLnBrk="1" fontAlgn="auto" latinLnBrk="0" hangingPunct="1">
              <a:lnSpc>
                <a:spcPts val="27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r>
              <a:rPr lang="en-GB" sz="1800">
                <a:effectLst/>
                <a:latin typeface="Roboto" pitchFamily="2" charset="0"/>
              </a:rPr>
              <a:t>Chair:	[Title Forename Surname], [Department], [LSE] or [Institution]</a:t>
            </a:r>
          </a:p>
          <a:p>
            <a:pPr marL="0" marR="0" lvl="0" indent="0" algn="l" defTabSz="1028700" rtl="0" eaLnBrk="1" fontAlgn="auto" latinLnBrk="0" hangingPunct="1">
              <a:lnSpc>
                <a:spcPts val="27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n-GB" sz="1800">
              <a:effectLst/>
              <a:latin typeface="Roboto" pitchFamily="2" charset="0"/>
            </a:endParaRPr>
          </a:p>
          <a:p>
            <a:endParaRPr lang="en-GB" sz="1800">
              <a:effectLst/>
              <a:latin typeface="Roboto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EC11B7B0-49AB-434E-BF9A-A7B2599ED9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DB9428-DAAF-1545-BABF-E0C7784C71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41072" y="8727510"/>
            <a:ext cx="4321628" cy="419160"/>
          </a:xfrm>
        </p:spPr>
        <p:txBody>
          <a:bodyPr lIns="0" tIns="0" rIns="0" bIns="0">
            <a:normAutofit/>
          </a:bodyPr>
          <a:lstStyle>
            <a:lvl1pPr>
              <a:defRPr sz="1688" b="1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lse.ac.uk/careers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4EB3C53-97E6-E148-B5CF-340F6E4B82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1072" y="9146669"/>
            <a:ext cx="4321628" cy="32802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BD0C83-CE1E-544A-915A-FD7E7281C6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482" y="9462314"/>
            <a:ext cx="1502048" cy="1850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D5D9A5-2E42-FD4F-BE23-B19DCC94A6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74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C24C27-EA66-6A46-BD50-B143EB157A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0CDC621A-FF1D-B34A-BD2A-86A1FF364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F28F678-5128-E84A-A50B-D29D6712F8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6C672E-BB97-6449-883B-FEEDBE1548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ED36A-7C4C-5B46-933C-CEF5FE147A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696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4A239E2-5822-F143-A28B-E4BBD96D74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ECA972-478D-0A4D-95C0-9E746F8D48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6F8988C-991D-B641-BFE6-E92BF052D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893975-F741-C547-84B8-00322D87DF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E24841-5F28-8545-9036-AACCD48029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71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1F39B-FDE3-0847-9845-3BDBBA84FB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6A812FAA-FB72-C244-BCE7-5C6EAD887B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1E7D3D-1E2D-7D4F-998A-0FA679A1DB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846" y="9257918"/>
            <a:ext cx="471174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C1672E-6435-0A41-8A2F-7C50A98753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FBB1E-408B-A548-8204-D1F2CEE4BD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12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AEB09-9E62-A84A-B91B-A2A52A2054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6A812FAA-FB72-C244-BCE7-5C6EAD887B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1E7D3D-1E2D-7D4F-998A-0FA679A1DB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846" y="9257918"/>
            <a:ext cx="471174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C1672E-6435-0A41-8A2F-7C50A98753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FBB1E-408B-A548-8204-D1F2CEE4BD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93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AD1CAA7-1DCC-104A-A875-1CEA34E19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D29FF55-A094-494C-BDFD-4CA8713219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4689B3D-023A-3240-A05C-2C18B139CA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D67E61-D213-9E4B-9BB8-499CE9A5C3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A8CF34-3102-4948-9682-FFBD7BA6E2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65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CA9246-95D0-014E-AAE3-D4E0C236CE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002A5ED1-7BF8-CE44-B3A3-E3DC0A73E7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9717407-247D-DA41-9CDC-E95D00199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4B96331-9581-4E43-ABF0-A901F058A9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4DC4E-3B93-2748-873C-D2E39F324D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053CCA-DF24-D042-A7FA-F73B42BC7D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7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B092D1-7A19-41A8-8C6D-58CFB6A5C4FF}"/>
              </a:ext>
            </a:extLst>
          </p:cNvPr>
          <p:cNvSpPr/>
          <p:nvPr userDrawn="1"/>
        </p:nvSpPr>
        <p:spPr>
          <a:xfrm>
            <a:off x="0" y="0"/>
            <a:ext cx="124968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30470BFE-484B-4C24-9F6A-584CFBFAF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8" t="-25" r="39157" b="25"/>
          <a:stretch/>
        </p:blipFill>
        <p:spPr>
          <a:xfrm>
            <a:off x="9487748" y="761879"/>
            <a:ext cx="8188881" cy="8188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89AD75-3F9F-4D2B-8F42-79A52CA4A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1450" b="1434"/>
          <a:stretch>
            <a:fillRect/>
          </a:stretch>
        </p:blipFill>
        <p:spPr>
          <a:xfrm>
            <a:off x="750329" y="761879"/>
            <a:ext cx="3402229" cy="10890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D72E50-670E-40B0-B3CB-E68483812C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509" y="3177259"/>
            <a:ext cx="8606493" cy="3932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14400" algn="l">
              <a:lnSpc>
                <a:spcPct val="85000"/>
              </a:lnSpc>
              <a:defRPr sz="99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Section title here, up to three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65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FAA8BD-4F5A-B344-8EA5-51D7EE0CBB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AAB8BD4-F421-B14D-B5E6-F6628DF537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013BD44-70D3-0447-99F0-C19BF8D53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EF713E7-A59D-234A-9964-F3587B0A5A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967759-362E-BC42-B2D2-1EFBB675D5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63542B-3813-074C-AFF2-1A720EF207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A4CCC-F3A7-AA43-AC7C-540846CE0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2CF4082-96F8-2341-BBC0-C7E55571F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B3FA61B-56F3-1640-BA9C-BCCA15087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EA2582-706F-2645-9823-2143F5D9F6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7E3D9A-B1EA-474E-BB2B-86CE80D6A6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93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A0500A-7431-E94E-BF17-4590EFA8A4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FFFFF"/>
              </a:solidFill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2CF4082-96F8-2341-BBC0-C7E55571F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100" dirty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B3FA61B-56F3-1640-BA9C-BCCA15087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EA2582-706F-2645-9823-2143F5D9F6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7E3D9A-B1EA-474E-BB2B-86CE80D6A6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93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3FB71B-88BE-1740-8F93-EF00E65056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E0112B"/>
                </a:solidFill>
              </a:defRPr>
            </a:lvl1pPr>
            <a:lvl2pPr marL="207170" indent="-198240" algn="l">
              <a:buClr>
                <a:srgbClr val="E0112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208956" indent="200025" algn="l">
              <a:buClr>
                <a:srgbClr val="E0112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609006" indent="-200025" algn="l"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609005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6A717F1-9D6B-3C4F-9DD5-B4FCDD581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91EADAC-9A5B-5245-A203-1D9B4834D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2CDAB2-B2F1-CD40-A12D-637E61F71B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B292C7-6D58-5C4F-9D6F-E282C8BDF5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2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053453B-940D-5644-ADB5-AE92DE4A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B214645-1F46-624A-B6AE-291615736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2764" y="2550320"/>
            <a:ext cx="11306472" cy="6912768"/>
          </a:xfrm>
          <a:prstGeom prst="rect">
            <a:avLst/>
          </a:prstGeom>
        </p:spPr>
        <p:txBody>
          <a:bodyPr vert="horz" anchor="ctr" anchorCtr="0"/>
          <a:lstStyle>
            <a:lvl1pPr marL="28575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ACECF71-E44D-9343-B09C-B33F86018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CEB35-87E8-1046-A091-74B189E464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8984" y="2542838"/>
            <a:ext cx="3692728" cy="6920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E0112B"/>
                </a:solidFill>
              </a:defRPr>
            </a:lvl1pPr>
          </a:lstStyle>
          <a:p>
            <a:r>
              <a:rPr lang="en-US" b="0" i="0" baseline="0">
                <a:latin typeface="Roboto Medium" pitchFamily="2" charset="0"/>
                <a:ea typeface="Roboto Medium" pitchFamily="2" charset="0"/>
              </a:rPr>
              <a:t>Click to edit M</a:t>
            </a:r>
            <a:r>
              <a:rPr lang="en-US" b="0" i="0">
                <a:latin typeface="Roboto Medium" pitchFamily="2" charset="0"/>
                <a:ea typeface="Roboto Medium" pitchFamily="2" charset="0"/>
              </a:rPr>
              <a:t>aster title style</a:t>
            </a:r>
            <a:endParaRPr lang="en-GB" b="0" i="0"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6150C-88F6-D649-AF1D-7D43DF865EA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0D8C31D-12FC-9B4C-BB63-6ADF192F64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888" y="9257916"/>
            <a:ext cx="469334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F42ECD-AA12-314C-80CB-C24814B578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3B8374-3701-3D4A-834E-B7604FEF4D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D1BD85-52BB-8D4C-87DD-EF41F22CE5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44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F3F05DA-91B8-7E45-9FF1-5296A0BF28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AEC377AE-1F4E-3A40-A036-610E6D0053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62862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A5AB9DE-0554-E944-A3B2-D9FABB95969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269266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4BFC75B-E634-4A4F-8B4C-D587734E4C9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6458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AD510AE7-F4B4-3C4D-B8B4-22A41CF247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0056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5D4F9586-0175-9E43-9ACA-56B07728B0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875670" y="5249414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C39A0EC-9C46-1247-BC41-623BB397C20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65820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08882B08-B9F4-8246-BE1F-23EFED3674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3072224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9DAD9550-8440-8244-8BC5-A05394521F3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859416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4277CFFB-6033-DC40-B925-DC0D3838C01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253014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5013156-F6E4-C34B-8FC2-A2745B65BF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6AF6482-5A8D-FC47-8F15-728870A7CD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0059" y="4378506"/>
            <a:ext cx="12782618" cy="5577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 b="0" i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algn="l"/>
            <a:r>
              <a:rPr lang="en-US" sz="1575" b="0" i="0">
                <a:latin typeface="Roboto Medium" pitchFamily="2" charset="0"/>
                <a:ea typeface="Roboto Medium" pitchFamily="2" charset="0"/>
              </a:rPr>
              <a:t>A presentation by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B5A811-8D96-E849-BBE5-C3F64F8C9BB8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8B2B4DF-EB0B-0D4C-9E2C-6BBE2ECA5D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F6228F1C-B267-2344-A6AD-99A3AC23E0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CD66C03-A786-D14D-9D35-BEA5FFA997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6905BE8-9FA7-394F-A336-3682B21329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062" y="4751612"/>
            <a:ext cx="6178308" cy="23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4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88">
          <p15:clr>
            <a:srgbClr val="FBAE40"/>
          </p15:clr>
        </p15:guide>
        <p15:guide id="3" orient="horz" pos="279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/>
          <a:lstStyle/>
          <a:p>
            <a:fld id="{74D4EEAD-7034-413F-8D26-E94AD384FE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/>
          <a:lstStyle/>
          <a:p>
            <a:fld id="{BD61D6FE-961D-438A-8ACA-E0D221FA84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23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7E7C86-D941-034C-9533-49CB2E167A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 userDrawn="1"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 b="0" i="0" kern="120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7A7B6-1E13-4F4D-97B5-B8A35074392A}"/>
              </a:ext>
            </a:extLst>
          </p:cNvPr>
          <p:cNvSpPr/>
          <p:nvPr userDrawn="1"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D8B9DD-9D36-D74C-B32D-EE4A23640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3" y="445298"/>
            <a:ext cx="2930530" cy="741396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4EFAEA5-4A70-9946-BC1E-2853A23B1E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2308" y="445295"/>
            <a:ext cx="1080000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3300" b="0" i="0">
                <a:solidFill>
                  <a:schemeClr val="bg1"/>
                </a:solidFill>
                <a:latin typeface="Arial" panose="020B0604020202020204" pitchFamily="34" charset="0"/>
                <a:ea typeface="Roboto Medium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FD682CA-6A5D-6140-929F-260BFB6C64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2" y="3738566"/>
            <a:ext cx="15677868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Through our world-leading teaching and research, we are preparing the next generation to face the challenges of tomorrow.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D4F5AD96-9A50-BB49-97F4-2C0FFF4C99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Arial Regular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Volunteer Centre at LSE Careers</a:t>
            </a:r>
            <a:endParaRPr lang="en-GB" sz="2025" b="0" i="0" kern="1200" baseline="0">
              <a:solidFill>
                <a:schemeClr val="bg1"/>
              </a:solidFill>
              <a:effectLst/>
              <a:latin typeface="Roboto Regular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372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0B2FA-A02B-084A-B3AE-DC3D3A1866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4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40D5B6-1B0D-1543-BC71-A170810D36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56C2D6-3C45-4E48-9EEB-8CCC5C98CE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07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A2E7C5-D4CC-2340-BD18-7A8C9DF7A4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4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5462896C-140D-6948-9D95-52FEEC772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170CF6-DC49-CC45-80DE-AE118183FE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91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B092D1-7A19-41A8-8C6D-58CFB6A5C4FF}"/>
              </a:ext>
            </a:extLst>
          </p:cNvPr>
          <p:cNvSpPr/>
          <p:nvPr userDrawn="1"/>
        </p:nvSpPr>
        <p:spPr>
          <a:xfrm>
            <a:off x="0" y="0"/>
            <a:ext cx="124968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8A10D672-4541-429E-8F56-47FCAAA2A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r="21888"/>
          <a:stretch/>
        </p:blipFill>
        <p:spPr>
          <a:xfrm>
            <a:off x="9487747" y="761878"/>
            <a:ext cx="8188881" cy="8188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89AD75-3F9F-4D2B-8F42-79A52CA4A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1450" b="1434"/>
          <a:stretch>
            <a:fillRect/>
          </a:stretch>
        </p:blipFill>
        <p:spPr>
          <a:xfrm>
            <a:off x="750329" y="761879"/>
            <a:ext cx="3402229" cy="10890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D72E50-670E-40B0-B3CB-E68483812C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509" y="3177259"/>
            <a:ext cx="8606493" cy="3932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14400" algn="l">
              <a:lnSpc>
                <a:spcPct val="85000"/>
              </a:lnSpc>
              <a:defRPr sz="99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Section title here, up to three lines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717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562ED1-ACFF-E241-A071-10AA700800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8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6A1ACE0-2418-4B42-878F-03F886F2D6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B43A80-62AC-C449-9F7F-BC57B3CDA8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81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D0A860-330C-A145-901B-D31B3EDF97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8" y="2550320"/>
            <a:ext cx="1143000" cy="6477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6A1ACE0-2418-4B42-878F-03F886F2D6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B43A80-62AC-C449-9F7F-BC57B3CDA8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08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A439F6-A9BA-1B45-A7E3-F7505379F4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72" y="0"/>
            <a:ext cx="18288000" cy="102870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1995B3-9C18-0B46-9DB9-FF4EBBCF9BF7}"/>
              </a:ext>
            </a:extLst>
          </p:cNvPr>
          <p:cNvSpPr>
            <a:spLocks noGrp="1"/>
          </p:cNvSpPr>
          <p:nvPr>
            <p:ph type="body" sz="half" idx="13"/>
          </p:nvPr>
        </p:nvSpPr>
        <p:spPr bwMode="gray">
          <a:xfrm>
            <a:off x="3040859" y="6702962"/>
            <a:ext cx="12262118" cy="1069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cap="small" dirty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  <a:lvl2pPr marL="514350" indent="0">
              <a:buNone/>
              <a:defRPr sz="1350"/>
            </a:lvl2pPr>
            <a:lvl3pPr marL="1028700" indent="0">
              <a:buNone/>
              <a:defRPr sz="1125"/>
            </a:lvl3pPr>
            <a:lvl4pPr marL="1543050" indent="0">
              <a:buNone/>
              <a:defRPr sz="1013"/>
            </a:lvl4pPr>
            <a:lvl5pPr marL="2057400" indent="0">
              <a:buNone/>
              <a:defRPr sz="1013"/>
            </a:lvl5pPr>
            <a:lvl6pPr marL="2571750" indent="0">
              <a:buNone/>
              <a:defRPr sz="1013"/>
            </a:lvl6pPr>
            <a:lvl7pPr marL="3086100" indent="0">
              <a:buNone/>
              <a:defRPr sz="1013"/>
            </a:lvl7pPr>
            <a:lvl8pPr marL="3600450" indent="0">
              <a:buNone/>
              <a:defRPr sz="1013"/>
            </a:lvl8pPr>
            <a:lvl9pPr marL="4114800" indent="0">
              <a:buNone/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1394D-C8DE-2241-B208-DA70916AE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64" y="2550320"/>
            <a:ext cx="1103440" cy="8337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C5ED70-D288-9542-8589-E9E533DDDD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6569" y="5193507"/>
            <a:ext cx="514350" cy="381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C30009-2503-624C-A582-9F3ABD1EC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6571" y="2550322"/>
            <a:ext cx="12276406" cy="36842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solidFill>
                  <a:srgbClr val="E0112B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lvl="0"/>
            <a:r>
              <a:rPr lang="en-US"/>
              <a:t>Quotation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2E961E8-E800-804F-82D4-6A7C3B49D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0A254F-FD11-B345-9418-7408A3B62E34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352082-5A5F-AC40-8317-A7339DC7D9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692" y="2541983"/>
            <a:ext cx="1259840" cy="6858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37A91F-394C-C84A-98A8-F9ECE13328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</p:spTree>
    <p:extLst>
      <p:ext uri="{BB962C8B-B14F-4D97-AF65-F5344CB8AC3E}">
        <p14:creationId xmlns:p14="http://schemas.microsoft.com/office/powerpoint/2010/main" val="657207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341">
          <p15:clr>
            <a:srgbClr val="FBAE40"/>
          </p15:clr>
        </p15:guide>
        <p15:guide id="3" pos="482">
          <p15:clr>
            <a:srgbClr val="FBAE40"/>
          </p15:clr>
        </p15:guide>
        <p15:guide id="4" pos="95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6DD32E-EE77-CB46-AC3C-0D82253FD6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6C9822D-535A-A846-900D-A3BCAB66E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B65CC-40B5-F84F-A7CA-EBD3F9102B00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4705860B-74AB-1341-89BB-45CD0F6A5E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57E2542-1CDA-B549-AAD5-A1752A3DFD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444" y="3738566"/>
            <a:ext cx="15664284" cy="5220765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LSE is a world leading university, specialising in social sciences, with a global community of people and ideas that transform the world.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321454-2BBD-B348-9DF7-797E89FE43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6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>
          <p15:clr>
            <a:srgbClr val="FBAE40"/>
          </p15:clr>
        </p15:guide>
        <p15:guide id="2" pos="5483">
          <p15:clr>
            <a:srgbClr val="FBAE40"/>
          </p15:clr>
        </p15:guide>
        <p15:guide id="3" orient="horz" pos="157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05C40D2-FE37-ED4A-8D94-CD55289EEE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EDB8C2E-76B8-E54E-8904-5DD68DE36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3EDFC9-472F-D340-AE89-53AF54C4B28F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B0707587-801F-2F42-9F43-DE634E0CF8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31D2CF-D9C8-804C-B7C2-98F36E262B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4" y="3738566"/>
            <a:ext cx="15664284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 kern="120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  <a:cs typeface="+mn-cs"/>
              </a:rPr>
              <a:t>We provide a dynamic and diverse education and research environment attracting the brightest minds from across the globe.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2BBA11-9B18-DD44-93FD-E5E37FEDCD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62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85">
          <p15:clr>
            <a:srgbClr val="FBAE40"/>
          </p15:clr>
        </p15:guide>
        <p15:guide id="2" pos="5483">
          <p15:clr>
            <a:srgbClr val="FBAE40"/>
          </p15:clr>
        </p15:guide>
        <p15:guide id="3" orient="horz" pos="157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87283-DE16-9C4D-9F2E-254866042D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 b="0" i="0" kern="120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45B3C34-A840-FE40-883A-8944063AD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7A7B6-1E13-4F4D-97B5-B8A35074392A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D96D187-1DF8-1D48-B515-D83F95B06E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68545B8-2F92-7446-9DE3-D757EC0D2A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2" y="3738566"/>
            <a:ext cx="15677868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Through our world-leading teaching and research, we are preparing the next generation to face the challenges of tomorrow.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3A9725-3080-3840-B2EA-A1411E077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68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5352A-5E49-7149-AFB8-5F9FB7998A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 b="0" i="0" kern="120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45B3C34-A840-FE40-883A-8944063AD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7A7B6-1E13-4F4D-97B5-B8A35074392A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D96D187-1DF8-1D48-B515-D83F95B06E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68545B8-2F92-7446-9DE3-D757EC0D2A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2442" y="3738566"/>
            <a:ext cx="15677868" cy="522076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chemeClr val="bg1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chemeClr val="bg1"/>
                </a:solidFill>
                <a:effectLst/>
                <a:latin typeface="Roboto" pitchFamily="2" charset="0"/>
                <a:ea typeface="Roboto" pitchFamily="2" charset="0"/>
              </a:rPr>
              <a:t>Through our world-leading teaching and research, we are preparing the next generation to face the challenges of tomorrow.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3A9725-3080-3840-B2EA-A1411E077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68C29C-1DD2-A94C-8C3A-4B833556FB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86AADD-76EC-5743-9917-5F2414A37081}"/>
              </a:ext>
            </a:extLst>
          </p:cNvPr>
          <p:cNvSpPr/>
          <p:nvPr/>
        </p:nvSpPr>
        <p:spPr>
          <a:xfrm>
            <a:off x="1638300" y="3481996"/>
            <a:ext cx="14684400" cy="5494517"/>
          </a:xfrm>
          <a:prstGeom prst="rect">
            <a:avLst/>
          </a:prstGeom>
          <a:noFill/>
        </p:spPr>
        <p:txBody>
          <a:bodyPr vert="horz" wrap="square" lIns="0" tIns="0" rIns="0" bIns="0" anchor="t" anchorCtr="0">
            <a:noAutofit/>
          </a:bodyPr>
          <a:lstStyle/>
          <a:p>
            <a:pPr>
              <a:lnSpc>
                <a:spcPts val="4388"/>
              </a:lnSpc>
            </a:pPr>
            <a:endParaRPr lang="en-GB" sz="3713" b="0" i="0" kern="1200">
              <a:solidFill>
                <a:schemeClr val="bg1"/>
              </a:solidFill>
              <a:effectLst/>
              <a:latin typeface="Roboto Light" pitchFamily="2" charset="0"/>
              <a:ea typeface="Roboto Light" pitchFamily="2" charset="0"/>
              <a:cs typeface="+mn-cs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CBDB688-64EF-324F-BFAB-D512A8937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647BE0-73F8-4949-A3BB-CF87E2D08977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BB0061F-B44E-F64E-916F-C594526BA6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3559194-CC2B-194D-9EC5-A81B123446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2443" y="3738566"/>
            <a:ext cx="15691446" cy="5220287"/>
          </a:xfrm>
        </p:spPr>
        <p:txBody>
          <a:bodyPr>
            <a:normAutofit/>
          </a:bodyPr>
          <a:lstStyle>
            <a:lvl1pPr marL="8930" marR="0" indent="0" algn="l" defTabSz="1028700" rtl="0" eaLnBrk="1" fontAlgn="auto" latinLnBrk="0" hangingPunct="1">
              <a:lnSpc>
                <a:spcPts val="675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3938">
                <a:solidFill>
                  <a:srgbClr val="E0112B"/>
                </a:solidFill>
              </a:defRPr>
            </a:lvl1pPr>
          </a:lstStyle>
          <a:p>
            <a:pPr>
              <a:lnSpc>
                <a:spcPts val="4500"/>
              </a:lnSpc>
            </a:pPr>
            <a:r>
              <a:rPr lang="en-GB" sz="4050" b="1" i="0">
                <a:solidFill>
                  <a:srgbClr val="F43131"/>
                </a:solidFill>
                <a:effectLst/>
                <a:latin typeface="Roboto" pitchFamily="2" charset="0"/>
                <a:ea typeface="Roboto" pitchFamily="2" charset="0"/>
              </a:rPr>
              <a:t>LSE is a world leading university, specialising in social sciences, with a global community of  people and ideas that transform the world.</a:t>
            </a:r>
          </a:p>
        </p:txBody>
      </p:sp>
    </p:spTree>
    <p:extLst>
      <p:ext uri="{BB962C8B-B14F-4D97-AF65-F5344CB8AC3E}">
        <p14:creationId xmlns:p14="http://schemas.microsoft.com/office/powerpoint/2010/main" val="379374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37783F-E689-9D48-A25E-6355B4BF09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1072" y="1957388"/>
            <a:ext cx="14445424" cy="1821236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4950" b="1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Title of presentation 33pt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C36FD-DB34-7648-85FD-29A688F85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41074" y="4072618"/>
            <a:ext cx="14445424" cy="7022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 cap="all" baseline="0">
                <a:solidFill>
                  <a:schemeClr val="bg1"/>
                </a:solidFill>
              </a:defRPr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Subtitle 18pt</a:t>
            </a:r>
            <a:endParaRPr lang="en-GB">
              <a:effectLst/>
              <a:latin typeface="Roboto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796A85-71B9-CF44-9C76-57621DE3D9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1074" y="5391476"/>
            <a:ext cx="14445424" cy="31385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028700" rtl="0" eaLnBrk="1" fontAlgn="auto" latinLnBrk="0" hangingPunct="1">
              <a:lnSpc>
                <a:spcPts val="216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1575" baseline="0">
                <a:solidFill>
                  <a:schemeClr val="bg1"/>
                </a:solidFill>
              </a:defRPr>
            </a:lvl1pPr>
            <a:lvl2pPr marL="0" marR="0" indent="0" algn="l" defTabSz="102870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 sz="1800"/>
            </a:lvl2pPr>
          </a:lstStyle>
          <a:p>
            <a:r>
              <a:rPr lang="en-GB" sz="1800">
                <a:effectLst/>
                <a:latin typeface="Roboto" pitchFamily="2" charset="0"/>
              </a:rPr>
              <a:t>Speakers:	[Title Forename Surname], [Department], [LSE] or [Institution]</a:t>
            </a:r>
          </a:p>
          <a:p>
            <a:r>
              <a:rPr lang="en-GB" sz="1800">
                <a:effectLst/>
                <a:latin typeface="Roboto" pitchFamily="2" charset="0"/>
              </a:rPr>
              <a:t>                  [Title Forename Surname], [Department], [LSE] or [Institution]</a:t>
            </a:r>
          </a:p>
          <a:p>
            <a:r>
              <a:rPr lang="en-GB" sz="1800">
                <a:effectLst/>
                <a:latin typeface="Roboto" pitchFamily="2" charset="0"/>
              </a:rPr>
              <a:t>                  [Title Forename Surname], [Department], [LSE] or [Institution]</a:t>
            </a:r>
          </a:p>
          <a:p>
            <a:pPr marL="0" marR="0" lvl="0" indent="0" algn="l" defTabSz="1028700" rtl="0" eaLnBrk="1" fontAlgn="auto" latinLnBrk="0" hangingPunct="1">
              <a:lnSpc>
                <a:spcPts val="27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n-GB" sz="1800">
              <a:effectLst/>
              <a:latin typeface="Roboto" pitchFamily="2" charset="0"/>
            </a:endParaRPr>
          </a:p>
          <a:p>
            <a:pPr marL="0" marR="0" lvl="0" indent="0" algn="l" defTabSz="1028700" rtl="0" eaLnBrk="1" fontAlgn="auto" latinLnBrk="0" hangingPunct="1">
              <a:lnSpc>
                <a:spcPts val="27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r>
              <a:rPr lang="en-GB" sz="1800">
                <a:effectLst/>
                <a:latin typeface="Roboto" pitchFamily="2" charset="0"/>
              </a:rPr>
              <a:t>Chair:	[Title Forename Surname], [Department], [LSE] or [Institution]</a:t>
            </a:r>
          </a:p>
          <a:p>
            <a:pPr marL="0" marR="0" lvl="0" indent="0" algn="l" defTabSz="1028700" rtl="0" eaLnBrk="1" fontAlgn="auto" latinLnBrk="0" hangingPunct="1">
              <a:lnSpc>
                <a:spcPts val="2700"/>
              </a:lnSpc>
              <a:spcBef>
                <a:spcPts val="675"/>
              </a:spcBef>
              <a:spcAft>
                <a:spcPts val="0"/>
              </a:spcAft>
              <a:buClr>
                <a:srgbClr val="FF0000"/>
              </a:buClr>
              <a:buSzPct val="110000"/>
              <a:buFontTx/>
              <a:buNone/>
              <a:tabLst/>
              <a:defRPr/>
            </a:pPr>
            <a:endParaRPr lang="en-GB" sz="1800">
              <a:effectLst/>
              <a:latin typeface="Roboto" pitchFamily="2" charset="0"/>
            </a:endParaRPr>
          </a:p>
          <a:p>
            <a:endParaRPr lang="en-GB" sz="1800">
              <a:effectLst/>
              <a:latin typeface="Roboto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EC11B7B0-49AB-434E-BF9A-A7B2599ED9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9DB9428-DAAF-1545-BABF-E0C7784C71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41072" y="8727510"/>
            <a:ext cx="4321628" cy="419160"/>
          </a:xfrm>
        </p:spPr>
        <p:txBody>
          <a:bodyPr lIns="0" tIns="0" rIns="0" bIns="0">
            <a:normAutofit/>
          </a:bodyPr>
          <a:lstStyle>
            <a:lvl1pPr>
              <a:defRPr sz="1688" b="1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lse.ac.uk/careers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4EB3C53-97E6-E148-B5CF-340F6E4B82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1072" y="9146669"/>
            <a:ext cx="4321628" cy="32802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BD0C83-CE1E-544A-915A-FD7E7281C6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482" y="9462314"/>
            <a:ext cx="1502048" cy="1850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D5D9A5-2E42-FD4F-BE23-B19DCC94A6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05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C24C27-EA66-6A46-BD50-B143EB157A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4" y="9568437"/>
            <a:ext cx="165600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0CDC621A-FF1D-B34A-BD2A-86A1FF364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F28F678-5128-E84A-A50B-D29D6712F8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6C672E-BB97-6449-883B-FEEDBE1548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ED36A-7C4C-5B46-933C-CEF5FE147A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0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_Add ow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B092D1-7A19-41A8-8C6D-58CFB6A5C4FF}"/>
              </a:ext>
            </a:extLst>
          </p:cNvPr>
          <p:cNvSpPr/>
          <p:nvPr userDrawn="1"/>
        </p:nvSpPr>
        <p:spPr>
          <a:xfrm>
            <a:off x="0" y="0"/>
            <a:ext cx="124968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89AD75-3F9F-4D2B-8F42-79A52CA4AD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450" b="1434"/>
          <a:stretch>
            <a:fillRect/>
          </a:stretch>
        </p:blipFill>
        <p:spPr>
          <a:xfrm>
            <a:off x="750329" y="761879"/>
            <a:ext cx="3402229" cy="10890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AD72E50-670E-40B0-B3CB-E68483812C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509" y="3177259"/>
            <a:ext cx="8606493" cy="3932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14400" algn="l">
              <a:lnSpc>
                <a:spcPct val="85000"/>
              </a:lnSpc>
              <a:defRPr sz="9900"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Section title here, up to three lines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F81E8-0C1B-4D7B-ACF6-2469A91084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01200" y="762000"/>
            <a:ext cx="7935913" cy="79359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Picture – please crop to a square</a:t>
            </a:r>
          </a:p>
        </p:txBody>
      </p:sp>
    </p:spTree>
    <p:extLst>
      <p:ext uri="{BB962C8B-B14F-4D97-AF65-F5344CB8AC3E}">
        <p14:creationId xmlns:p14="http://schemas.microsoft.com/office/powerpoint/2010/main" val="309191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4A239E2-5822-F143-A28B-E4BBD96D74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BECA972-478D-0A4D-95C0-9E746F8D48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6F8988C-991D-B641-BFE6-E92BF052D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893975-F741-C547-84B8-00322D87DF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E24841-5F28-8545-9036-AACCD48029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770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E1F39B-FDE3-0847-9845-3BDBBA84FB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6A812FAA-FB72-C244-BCE7-5C6EAD887B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1E7D3D-1E2D-7D4F-998A-0FA679A1DB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846" y="9257918"/>
            <a:ext cx="471174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C1672E-6435-0A41-8A2F-7C50A98753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FBB1E-408B-A548-8204-D1F2CEE4BD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07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0AEB09-9E62-A84A-B91B-A2A52A2054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6A812FAA-FB72-C244-BCE7-5C6EAD887B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61E7D3D-1E2D-7D4F-998A-0FA679A1DB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846" y="9257918"/>
            <a:ext cx="471174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C1672E-6435-0A41-8A2F-7C50A98753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FBB1E-408B-A548-8204-D1F2CEE4BD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46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AD1CAA7-1DCC-104A-A875-1CEA34E19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763B-0B43-0E45-B9C5-E0D3214E35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47163" y="1449977"/>
            <a:ext cx="14712074" cy="792257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6750" b="1" i="0" cap="all" baseline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/>
              <a:t>Section Title 45pt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D0E310-A04E-A34E-88EC-C4D17A077D02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D29FF55-A094-494C-BDFD-4CA8713219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4689B3D-023A-3240-A05C-2C18B139CA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D67E61-D213-9E4B-9BB8-499CE9A5C3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A8CF34-3102-4948-9682-FFBD7BA6E2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6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CA9246-95D0-014E-AAE3-D4E0C236CE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002A5ED1-7BF8-CE44-B3A3-E3DC0A73E7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9717407-247D-DA41-9CDC-E95D00199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4B96331-9581-4E43-ABF0-A901F058A9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4DC4E-3B93-2748-873C-D2E39F324D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053CCA-DF24-D042-A7FA-F73B42BC7D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52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FAA8BD-4F5A-B344-8EA5-51D7EE0CBB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CAAB8BD4-F421-B14D-B5E6-F6628DF537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013BD44-70D3-0447-99F0-C19BF8D53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EF713E7-A59D-234A-9964-F3587B0A5A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967759-362E-BC42-B2D2-1EFBB675D5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63542B-3813-074C-AFF2-1A720EF207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47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9A4CCC-F3A7-AA43-AC7C-540846CE0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2CF4082-96F8-2341-BBC0-C7E55571F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025" b="0" i="0" kern="1200" baseline="0" dirty="0">
                <a:solidFill>
                  <a:schemeClr val="bg1"/>
                </a:solidFill>
                <a:effectLst/>
                <a:latin typeface="Roboto Regular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B3FA61B-56F3-1640-BA9C-BCCA15087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EA2582-706F-2645-9823-2143F5D9F6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7E3D9A-B1EA-474E-BB2B-86CE80D6A6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61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A0500A-7431-E94E-BF17-4590EFA8A4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20674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  <a:lvl2pPr marL="207170" indent="-198240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2pPr>
            <a:lvl3pPr marL="208956" indent="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3pPr>
            <a:lvl4pPr marL="609006" indent="-200025" algn="l">
              <a:buClr>
                <a:schemeClr val="bg1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</a:defRPr>
            </a:lvl4pPr>
            <a:lvl5pPr marL="609005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2CF4082-96F8-2341-BBC0-C7E55571F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1" y="9293125"/>
            <a:ext cx="8420674" cy="660086"/>
          </a:xfrm>
        </p:spPr>
        <p:txBody>
          <a:bodyPr anchor="ctr">
            <a:normAutofit/>
          </a:bodyPr>
          <a:lstStyle>
            <a:lvl1pPr algn="r">
              <a:defRPr lang="en-GB" sz="2100" dirty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algn="r"/>
            <a:r>
              <a:rPr lang="en-GB" sz="2025" b="0" i="0" kern="1200" baseline="0">
                <a:solidFill>
                  <a:schemeClr val="bg1"/>
                </a:solidFill>
                <a:effectLst/>
                <a:latin typeface="Roboto Regular" pitchFamily="2" charset="0"/>
                <a:ea typeface="+mn-ea"/>
                <a:cs typeface="+mn-cs"/>
              </a:rPr>
              <a:t>LSE Careers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B3FA61B-56F3-1640-BA9C-BCCA15087D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5" y="9257918"/>
            <a:ext cx="469711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EA2582-706F-2645-9823-2143F5D9F6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7E3D9A-B1EA-474E-BB2B-86CE80D6A6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82" y="445296"/>
            <a:ext cx="3609848" cy="9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96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.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33FB71B-88BE-1740-8F93-EF00E65056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F6C8FBA-8122-DE4F-8931-D7978E15E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3E6D21-7AD3-0441-A8C6-8569B63AB57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4D892-BB66-1A46-9376-090F248672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47163" y="2550320"/>
            <a:ext cx="14712074" cy="6672057"/>
          </a:xfrm>
          <a:prstGeom prst="rect">
            <a:avLst/>
          </a:prstGeom>
        </p:spPr>
        <p:txBody>
          <a:bodyPr/>
          <a:lstStyle>
            <a:lvl1pPr algn="l">
              <a:defRPr b="1" i="0" baseline="0">
                <a:solidFill>
                  <a:srgbClr val="E0112B"/>
                </a:solidFill>
              </a:defRPr>
            </a:lvl1pPr>
            <a:lvl2pPr marL="207170" indent="-198240" algn="l">
              <a:buClr>
                <a:srgbClr val="E0112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 marL="208956" indent="200025" algn="l">
              <a:buClr>
                <a:srgbClr val="E0112B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609006" indent="-200025" algn="l"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4pPr>
            <a:lvl5pPr marL="609005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6A717F1-9D6B-3C4F-9DD5-B4FCDD581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91EADAC-9A5B-5245-A203-1D9B4834D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2CDAB2-B2F1-CD40-A12D-637E61F71B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B292C7-6D58-5C4F-9D6F-E282C8BDF5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41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053453B-940D-5644-ADB5-AE92DE4AE1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B214645-1F46-624A-B6AE-2916157361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2764" y="2550320"/>
            <a:ext cx="11306472" cy="6912768"/>
          </a:xfrm>
          <a:prstGeom prst="rect">
            <a:avLst/>
          </a:prstGeom>
        </p:spPr>
        <p:txBody>
          <a:bodyPr vert="horz" anchor="ctr" anchorCtr="0"/>
          <a:lstStyle>
            <a:lvl1pPr marL="28575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ACECF71-E44D-9343-B09C-B33F860188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CEB35-87E8-1046-A091-74B189E464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8984" y="2542838"/>
            <a:ext cx="3692728" cy="69202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E0112B"/>
                </a:solidFill>
              </a:defRPr>
            </a:lvl1pPr>
          </a:lstStyle>
          <a:p>
            <a:r>
              <a:rPr lang="en-US" b="0" i="0" baseline="0">
                <a:latin typeface="Roboto Medium" pitchFamily="2" charset="0"/>
                <a:ea typeface="Roboto Medium" pitchFamily="2" charset="0"/>
              </a:rPr>
              <a:t>Click to edit M</a:t>
            </a:r>
            <a:r>
              <a:rPr lang="en-US" b="0" i="0">
                <a:latin typeface="Roboto Medium" pitchFamily="2" charset="0"/>
                <a:ea typeface="Roboto Medium" pitchFamily="2" charset="0"/>
              </a:rPr>
              <a:t>aster title style</a:t>
            </a:r>
            <a:endParaRPr lang="en-GB" b="0" i="0"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6150C-88F6-D649-AF1D-7D43DF865EA1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0D8C31D-12FC-9B4C-BB63-6ADF192F64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888" y="9257916"/>
            <a:ext cx="4693344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F42ECD-AA12-314C-80CB-C24814B578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3B8374-3701-3D4A-834E-B7604FEF4D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D1BD85-52BB-8D4C-87DD-EF41F22CE5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64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whi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057025-062B-47C3-AE86-BE497A559288}"/>
              </a:ext>
            </a:extLst>
          </p:cNvPr>
          <p:cNvSpPr/>
          <p:nvPr userDrawn="1"/>
        </p:nvSpPr>
        <p:spPr>
          <a:xfrm rot="312632">
            <a:off x="6551756" y="8851808"/>
            <a:ext cx="12033047" cy="2870383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08A5EA0-C9EE-44B6-86A7-5B9CA5115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329" y="1777206"/>
            <a:ext cx="11391900" cy="192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CE7AB-D272-4407-BA70-12B01534C93A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0511F0-D94C-40D8-B5B7-DDE9C5E445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888" y="3700463"/>
            <a:ext cx="16786225" cy="4610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(Roboto 41)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27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F3F05DA-91B8-7E45-9FF1-5296A0BF28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AEC377AE-1F4E-3A40-A036-610E6D0053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62862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A5AB9DE-0554-E944-A3B2-D9FABB95969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1269266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F4BFC75B-E634-4A4F-8B4C-D587734E4C9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6458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AD510AE7-F4B4-3C4D-B8B4-22A41CF247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0056" y="5255420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5D4F9586-0175-9E43-9ACA-56B07728B04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875670" y="5249414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C39A0EC-9C46-1247-BC41-623BB397C20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465820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08882B08-B9F4-8246-BE1F-23EFED3674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3072224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9DAD9550-8440-8244-8BC5-A05394521F3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859416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4277CFFB-6033-DC40-B925-DC0D3838C01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253014" y="7491617"/>
            <a:ext cx="2962276" cy="1400175"/>
          </a:xfrm>
          <a:prstGeom prst="rect">
            <a:avLst/>
          </a:prstGeom>
        </p:spPr>
        <p:txBody>
          <a:bodyPr anchor="ctr" anchorCtr="0"/>
          <a:lstStyle>
            <a:lvl1pPr marL="28575" indent="0" algn="ctr">
              <a:buNone/>
              <a:defRPr/>
            </a:lvl1pPr>
          </a:lstStyle>
          <a:p>
            <a:r>
              <a:rPr lang="en-US"/>
              <a:t>Logo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35013156-F6E4-C34B-8FC2-A2745B65BF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1" y="445295"/>
            <a:ext cx="8418910" cy="91678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3600"/>
              </a:lnSpc>
              <a:defRPr sz="2025" b="0" i="0">
                <a:solidFill>
                  <a:schemeClr val="bg1">
                    <a:lumMod val="50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F6AF6482-5A8D-FC47-8F15-728870A7CD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0059" y="4378506"/>
            <a:ext cx="12782618" cy="55775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 b="0" i="0">
                <a:solidFill>
                  <a:schemeClr val="tx1"/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algn="l"/>
            <a:r>
              <a:rPr lang="en-US" sz="1575" b="0" i="0">
                <a:latin typeface="Roboto Medium" pitchFamily="2" charset="0"/>
                <a:ea typeface="Roboto Medium" pitchFamily="2" charset="0"/>
              </a:rPr>
              <a:t>A presentation by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B5A811-8D96-E849-BBE5-C3F64F8C9BB8}"/>
              </a:ext>
            </a:extLst>
          </p:cNvPr>
          <p:cNvSpPr/>
          <p:nvPr/>
        </p:nvSpPr>
        <p:spPr>
          <a:xfrm>
            <a:off x="17564675" y="9568437"/>
            <a:ext cx="166114" cy="124200"/>
          </a:xfrm>
          <a:prstGeom prst="rect">
            <a:avLst/>
          </a:prstGeom>
          <a:solidFill>
            <a:srgbClr val="E0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b="0" i="0">
              <a:solidFill>
                <a:srgbClr val="F43131"/>
              </a:solidFill>
              <a:latin typeface="Roboto Regular" pitchFamily="2" charset="0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8B2B4DF-EB0B-0D4C-9E2C-6BBE2ECA5D3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4476" y="9257918"/>
            <a:ext cx="4697112" cy="364755"/>
          </a:xfrm>
        </p:spPr>
        <p:txBody>
          <a:bodyPr lIns="0" tIns="0" rIns="0" bIns="0">
            <a:normAutofit/>
          </a:bodyPr>
          <a:lstStyle>
            <a:lvl1pPr>
              <a:defRPr sz="1238" b="0" i="0">
                <a:solidFill>
                  <a:srgbClr val="E0112B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#</a:t>
            </a:r>
            <a:r>
              <a:rPr lang="en-US" err="1"/>
              <a:t>LSECareers</a:t>
            </a:r>
            <a:endParaRPr lang="en-US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F6228F1C-B267-2344-A6AD-99A3AC23E0C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1" y="9293125"/>
            <a:ext cx="8418910" cy="659606"/>
          </a:xfrm>
        </p:spPr>
        <p:txBody>
          <a:bodyPr anchor="ctr">
            <a:normAutofit/>
          </a:bodyPr>
          <a:lstStyle>
            <a:lvl1pPr algn="r">
              <a:defRPr sz="2025" b="0" i="0">
                <a:latin typeface="Roboto" pitchFamily="2" charset="0"/>
                <a:ea typeface="Roboto" pitchFamily="2" charset="0"/>
              </a:defRPr>
            </a:lvl1pPr>
          </a:lstStyle>
          <a:p>
            <a:pPr lvl="0"/>
            <a:r>
              <a:rPr lang="en-US"/>
              <a:t>LSE Careers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CD66C03-A786-D14D-9D35-BEA5FFA997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888" y="9530171"/>
            <a:ext cx="1502048" cy="1850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6905BE8-9FA7-394F-A336-3682B21329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60" y="9530412"/>
            <a:ext cx="1500076" cy="184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062" y="4751612"/>
            <a:ext cx="6178308" cy="23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2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88">
          <p15:clr>
            <a:srgbClr val="FBAE40"/>
          </p15:clr>
        </p15:guide>
        <p15:guide id="3" orient="horz" pos="279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9534754"/>
            <a:ext cx="4267200" cy="547688"/>
          </a:xfrm>
          <a:prstGeom prst="rect">
            <a:avLst/>
          </a:prstGeom>
        </p:spPr>
        <p:txBody>
          <a:bodyPr/>
          <a:lstStyle/>
          <a:p>
            <a:fld id="{74D4EEAD-7034-413F-8D26-E94AD384FE7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27/01/2023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9534754"/>
            <a:ext cx="5791200" cy="547688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106400" y="9534754"/>
            <a:ext cx="4267200" cy="547688"/>
          </a:xfrm>
          <a:prstGeom prst="rect">
            <a:avLst/>
          </a:prstGeom>
        </p:spPr>
        <p:txBody>
          <a:bodyPr/>
          <a:lstStyle/>
          <a:p>
            <a:fld id="{BD61D6FE-961D-438A-8ACA-E0D221FA845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7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whit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057025-062B-47C3-AE86-BE497A559288}"/>
              </a:ext>
            </a:extLst>
          </p:cNvPr>
          <p:cNvSpPr/>
          <p:nvPr userDrawn="1"/>
        </p:nvSpPr>
        <p:spPr>
          <a:xfrm rot="312632">
            <a:off x="6551756" y="8851808"/>
            <a:ext cx="12033047" cy="2870383"/>
          </a:xfrm>
          <a:prstGeom prst="rect">
            <a:avLst/>
          </a:prstGeom>
          <a:solidFill>
            <a:srgbClr val="C4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08A5EA0-C9EE-44B6-86A7-5B9CA5115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328" y="1777206"/>
            <a:ext cx="8850871" cy="192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CE7AB-D272-4407-BA70-12B01534C93A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0511F0-D94C-40D8-B5B7-DDE9C5E445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889" y="3700463"/>
            <a:ext cx="8850310" cy="4610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(Roboto 41)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D3B3E2-10CC-47C3-A4F4-DDE51D6291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58400" y="800100"/>
            <a:ext cx="7478713" cy="747871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652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Gre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1D8EAED-6FD1-4313-955B-FA4FD57F386E}"/>
              </a:ext>
            </a:extLst>
          </p:cNvPr>
          <p:cNvSpPr/>
          <p:nvPr userDrawn="1"/>
        </p:nvSpPr>
        <p:spPr>
          <a:xfrm rot="21013837">
            <a:off x="13898313" y="8450014"/>
            <a:ext cx="5295900" cy="52959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0FF9E92-5539-4DBF-9383-89508A99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329" y="1777206"/>
            <a:ext cx="11391900" cy="192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763C05-C046-491B-AFE0-628479E30C56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6443F5B-D8F6-4404-9A70-0A7B596109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888" y="3700463"/>
            <a:ext cx="16470312" cy="4338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(Roboto 41)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56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Green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1D8EAED-6FD1-4313-955B-FA4FD57F386E}"/>
              </a:ext>
            </a:extLst>
          </p:cNvPr>
          <p:cNvSpPr/>
          <p:nvPr userDrawn="1"/>
        </p:nvSpPr>
        <p:spPr>
          <a:xfrm rot="21013837">
            <a:off x="13898313" y="8450014"/>
            <a:ext cx="5295900" cy="52959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0FF9E92-5539-4DBF-9383-89508A99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329" y="1777206"/>
            <a:ext cx="9308071" cy="192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763C05-C046-491B-AFE0-628479E30C56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C51725-F968-418B-8BC3-6076716A13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02912" y="1289050"/>
            <a:ext cx="6934200" cy="67500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BDDCB-D632-4054-81DC-49CBE43DA6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888" y="3700463"/>
            <a:ext cx="9307511" cy="53292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 (Roboto 41)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84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4D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1AB913-D58B-47B9-97BF-7BBED2157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29" y="1777206"/>
            <a:ext cx="11391900" cy="192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DBA08-7A9E-4CDF-AEFD-A72B272E935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r="1450" b="1434"/>
          <a:stretch>
            <a:fillRect/>
          </a:stretch>
        </p:blipFill>
        <p:spPr>
          <a:xfrm>
            <a:off x="750329" y="761879"/>
            <a:ext cx="3402229" cy="10890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FBDC46-6B8A-43B3-883B-F76713F75AA0}"/>
              </a:ext>
            </a:extLst>
          </p:cNvPr>
          <p:cNvSpPr txBox="1"/>
          <p:nvPr userDrawn="1"/>
        </p:nvSpPr>
        <p:spPr>
          <a:xfrm>
            <a:off x="14554200" y="9302749"/>
            <a:ext cx="3059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>
                <a:latin typeface="Roboto" panose="02000000000000000000" pitchFamily="2" charset="0"/>
                <a:ea typeface="Roboto" panose="02000000000000000000" pitchFamily="2" charset="0"/>
              </a:rPr>
              <a:t>lse.ac.uk/careers</a:t>
            </a:r>
          </a:p>
        </p:txBody>
      </p:sp>
    </p:spTree>
    <p:extLst>
      <p:ext uri="{BB962C8B-B14F-4D97-AF65-F5344CB8AC3E}">
        <p14:creationId xmlns:p14="http://schemas.microsoft.com/office/powerpoint/2010/main" val="49968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8" r:id="rId3"/>
    <p:sldLayoutId id="2147483673" r:id="rId4"/>
    <p:sldLayoutId id="2147483674" r:id="rId5"/>
    <p:sldLayoutId id="2147483669" r:id="rId6"/>
    <p:sldLayoutId id="2147483676" r:id="rId7"/>
    <p:sldLayoutId id="2147483660" r:id="rId8"/>
    <p:sldLayoutId id="2147483675" r:id="rId9"/>
    <p:sldLayoutId id="2147483671" r:id="rId10"/>
    <p:sldLayoutId id="2147483672" r:id="rId11"/>
    <p:sldLayoutId id="2147483680" r:id="rId12"/>
  </p:sldLayoutIdLst>
  <p:txStyles>
    <p:titleStyle>
      <a:lvl1pPr marL="14400" algn="l" defTabSz="914400" rtl="0" eaLnBrk="1" latinLnBrk="0" hangingPunct="1">
        <a:lnSpc>
          <a:spcPct val="90000"/>
        </a:lnSpc>
        <a:spcBef>
          <a:spcPct val="0"/>
        </a:spcBef>
        <a:buNone/>
        <a:defRPr sz="495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8129D-8A12-1642-B72D-276B159E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762" y="445295"/>
            <a:ext cx="15230476" cy="210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6329C4-6709-E243-8A81-9E6214E0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55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3" r:id="rId24"/>
    <p:sldLayoutId id="2147483724" r:id="rId25"/>
  </p:sldLayoutIdLst>
  <p:txStyles>
    <p:titleStyle>
      <a:lvl1pPr algn="l" defTabSz="1028700" rtl="0" eaLnBrk="1" latinLnBrk="0" hangingPunct="1">
        <a:lnSpc>
          <a:spcPts val="5940"/>
        </a:lnSpc>
        <a:spcBef>
          <a:spcPct val="0"/>
        </a:spcBef>
        <a:buNone/>
        <a:defRPr sz="4163" b="0" i="0" kern="1200">
          <a:solidFill>
            <a:srgbClr val="E0112B"/>
          </a:solidFill>
          <a:latin typeface="Roboto Medium" pitchFamily="2" charset="0"/>
          <a:ea typeface="Roboto Medium" pitchFamily="2" charset="0"/>
          <a:cs typeface="+mj-cs"/>
        </a:defRPr>
      </a:lvl1pPr>
    </p:titleStyle>
    <p:bodyStyle>
      <a:lvl1pPr marL="8930" indent="0" algn="l" defTabSz="1028700" rtl="0" eaLnBrk="1" latinLnBrk="0" hangingPunct="1">
        <a:lnSpc>
          <a:spcPct val="90000"/>
        </a:lnSpc>
        <a:spcBef>
          <a:spcPts val="1125"/>
        </a:spcBef>
        <a:buClr>
          <a:srgbClr val="FF0000"/>
        </a:buClr>
        <a:buSzPct val="110000"/>
        <a:buFontTx/>
        <a:buNone/>
        <a:tabLst/>
        <a:defRPr sz="225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207170" indent="-198240" algn="l" defTabSz="1012500" rtl="0" eaLnBrk="1" latinLnBrk="0" hangingPunct="1">
        <a:lnSpc>
          <a:spcPts val="3375"/>
        </a:lnSpc>
        <a:spcBef>
          <a:spcPts val="0"/>
        </a:spcBef>
        <a:spcAft>
          <a:spcPts val="0"/>
        </a:spcAft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225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208956" indent="200025" algn="l" defTabSz="1012500" rtl="0" eaLnBrk="1" latinLnBrk="0" hangingPunct="1">
        <a:lnSpc>
          <a:spcPts val="3375"/>
        </a:lnSpc>
        <a:spcBef>
          <a:spcPts val="0"/>
        </a:spcBef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225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609006" indent="-200025" algn="l" defTabSz="1012500" rtl="0" eaLnBrk="1" latinLnBrk="0" hangingPunct="1">
        <a:lnSpc>
          <a:spcPts val="3375"/>
        </a:lnSpc>
        <a:spcBef>
          <a:spcPts val="0"/>
        </a:spcBef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1913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807245" marR="0" indent="-198240" algn="l" defTabSz="1012500" rtl="0" eaLnBrk="1" fontAlgn="auto" latinLnBrk="0" hangingPunct="1">
        <a:lnSpc>
          <a:spcPts val="3375"/>
        </a:lnSpc>
        <a:spcBef>
          <a:spcPts val="0"/>
        </a:spcBef>
        <a:spcAft>
          <a:spcPts val="0"/>
        </a:spcAft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1913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18">
          <p15:clr>
            <a:srgbClr val="F26B43"/>
          </p15:clr>
        </p15:guide>
        <p15:guide id="2" pos="5279">
          <p15:clr>
            <a:srgbClr val="F26B43"/>
          </p15:clr>
        </p15:guide>
        <p15:guide id="3" orient="horz" pos="4088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pos="142">
          <p15:clr>
            <a:srgbClr val="F26B43"/>
          </p15:clr>
        </p15:guide>
        <p15:guide id="7" pos="482">
          <p15:clr>
            <a:srgbClr val="F26B43"/>
          </p15:clr>
        </p15:guide>
        <p15:guide id="8" orient="horz" pos="10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8129D-8A12-1642-B72D-276B159E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762" y="445295"/>
            <a:ext cx="15230476" cy="2105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6329C4-6709-E243-8A81-9E6214E0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55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</p:sldLayoutIdLst>
  <p:txStyles>
    <p:titleStyle>
      <a:lvl1pPr algn="l" defTabSz="1028700" rtl="0" eaLnBrk="1" latinLnBrk="0" hangingPunct="1">
        <a:lnSpc>
          <a:spcPts val="5940"/>
        </a:lnSpc>
        <a:spcBef>
          <a:spcPct val="0"/>
        </a:spcBef>
        <a:buNone/>
        <a:defRPr sz="4163" b="0" i="0" kern="1200">
          <a:solidFill>
            <a:srgbClr val="E0112B"/>
          </a:solidFill>
          <a:latin typeface="Roboto Medium" pitchFamily="2" charset="0"/>
          <a:ea typeface="Roboto Medium" pitchFamily="2" charset="0"/>
          <a:cs typeface="+mj-cs"/>
        </a:defRPr>
      </a:lvl1pPr>
    </p:titleStyle>
    <p:bodyStyle>
      <a:lvl1pPr marL="8930" indent="0" algn="l" defTabSz="1028700" rtl="0" eaLnBrk="1" latinLnBrk="0" hangingPunct="1">
        <a:lnSpc>
          <a:spcPct val="90000"/>
        </a:lnSpc>
        <a:spcBef>
          <a:spcPts val="1125"/>
        </a:spcBef>
        <a:buClr>
          <a:srgbClr val="FF0000"/>
        </a:buClr>
        <a:buSzPct val="110000"/>
        <a:buFontTx/>
        <a:buNone/>
        <a:tabLst/>
        <a:defRPr sz="225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207170" indent="-198240" algn="l" defTabSz="1012500" rtl="0" eaLnBrk="1" latinLnBrk="0" hangingPunct="1">
        <a:lnSpc>
          <a:spcPts val="3375"/>
        </a:lnSpc>
        <a:spcBef>
          <a:spcPts val="0"/>
        </a:spcBef>
        <a:spcAft>
          <a:spcPts val="0"/>
        </a:spcAft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225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208956" indent="200025" algn="l" defTabSz="1012500" rtl="0" eaLnBrk="1" latinLnBrk="0" hangingPunct="1">
        <a:lnSpc>
          <a:spcPts val="3375"/>
        </a:lnSpc>
        <a:spcBef>
          <a:spcPts val="0"/>
        </a:spcBef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2250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609006" indent="-200025" algn="l" defTabSz="1012500" rtl="0" eaLnBrk="1" latinLnBrk="0" hangingPunct="1">
        <a:lnSpc>
          <a:spcPts val="3375"/>
        </a:lnSpc>
        <a:spcBef>
          <a:spcPts val="0"/>
        </a:spcBef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1913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807245" marR="0" indent="-198240" algn="l" defTabSz="1012500" rtl="0" eaLnBrk="1" fontAlgn="auto" latinLnBrk="0" hangingPunct="1">
        <a:lnSpc>
          <a:spcPts val="3375"/>
        </a:lnSpc>
        <a:spcBef>
          <a:spcPts val="0"/>
        </a:spcBef>
        <a:spcAft>
          <a:spcPts val="0"/>
        </a:spcAft>
        <a:buClr>
          <a:srgbClr val="E0112B"/>
        </a:buClr>
        <a:buSzPct val="130000"/>
        <a:buFont typeface="Wingdings" pitchFamily="2" charset="2"/>
        <a:buChar char="§"/>
        <a:tabLst>
          <a:tab pos="4495206" algn="l"/>
        </a:tabLst>
        <a:defRPr sz="1913" kern="120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618">
          <p15:clr>
            <a:srgbClr val="F26B43"/>
          </p15:clr>
        </p15:guide>
        <p15:guide id="2" pos="5279">
          <p15:clr>
            <a:srgbClr val="F26B43"/>
          </p15:clr>
        </p15:guide>
        <p15:guide id="3" orient="horz" pos="4088">
          <p15:clr>
            <a:srgbClr val="F26B43"/>
          </p15:clr>
        </p15:guide>
        <p15:guide id="4" orient="horz" pos="3974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pos="142">
          <p15:clr>
            <a:srgbClr val="F26B43"/>
          </p15:clr>
        </p15:guide>
        <p15:guide id="7" pos="482">
          <p15:clr>
            <a:srgbClr val="F26B43"/>
          </p15:clr>
        </p15:guide>
        <p15:guide id="8" orient="horz" pos="10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lse.ac.uk/careers/" TargetMode="External"/><Relationship Id="rId3" Type="http://schemas.openxmlformats.org/officeDocument/2006/relationships/hyperlink" Target="https://info.lse.ac.uk/Current-Students/Careers" TargetMode="External"/><Relationship Id="rId7" Type="http://schemas.openxmlformats.org/officeDocument/2006/relationships/hyperlink" Target="https://careers.lse.ac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fo.lse.ac.uk/current-students/careers/information-and-resources/online-tools" TargetMode="External"/><Relationship Id="rId5" Type="http://schemas.openxmlformats.org/officeDocument/2006/relationships/hyperlink" Target="https://info.lse.ac.uk/current-students/careers/information-and-resources/employment-sectors" TargetMode="External"/><Relationship Id="rId4" Type="http://schemas.openxmlformats.org/officeDocument/2006/relationships/hyperlink" Target="https://info.lse.ac.uk/current-students/careers/what-graduates-do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se.protopia.co/" TargetMode="External"/><Relationship Id="rId13" Type="http://schemas.openxmlformats.org/officeDocument/2006/relationships/image" Target="../media/image27.jpeg"/><Relationship Id="rId3" Type="http://schemas.openxmlformats.org/officeDocument/2006/relationships/hyperlink" Target="https://info.lse.ac.uk/current-students/careers/information-and-resources/online-tools/careerset" TargetMode="External"/><Relationship Id="rId7" Type="http://schemas.openxmlformats.org/officeDocument/2006/relationships/hyperlink" Target="https://info.lse.ac.uk/current-students/careers/information-and-resources/online-tools/graduates-first" TargetMode="Externa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fo.lse.ac.uk/current-students/careers/information-and-resources/online-tools/Shortlist.me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info.lse.ac.uk/current-students/careers/information-and-resources/online-tools/student-circus" TargetMode="External"/><Relationship Id="rId10" Type="http://schemas.openxmlformats.org/officeDocument/2006/relationships/image" Target="../media/image24.jpeg"/><Relationship Id="rId4" Type="http://schemas.openxmlformats.org/officeDocument/2006/relationships/hyperlink" Target="https://info.lse.ac.uk/current-students/careers/information-and-resources/online-tools/casecoach" TargetMode="Externa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64161" y="3241321"/>
            <a:ext cx="9753600" cy="2253260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6600" cap="none" dirty="0">
                <a:latin typeface="Roboto"/>
                <a:ea typeface="Roboto"/>
              </a:rPr>
              <a:t>Introducing LSE Careers</a:t>
            </a:r>
            <a:br>
              <a:rPr lang="en-GB" sz="6600" cap="none" dirty="0"/>
            </a:br>
            <a:r>
              <a:rPr lang="en-GB" sz="6600" b="0" dirty="0">
                <a:latin typeface="Roboto"/>
                <a:ea typeface="Roboto"/>
              </a:rPr>
              <a:t>January 2023</a:t>
            </a:r>
            <a:endParaRPr lang="en-GB" sz="7200" b="0" cap="none" dirty="0">
              <a:latin typeface="Roboto"/>
              <a:ea typeface="Roboto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subTitle" idx="1"/>
          </p:nvPr>
        </p:nvSpPr>
        <p:spPr>
          <a:xfrm>
            <a:off x="548074" y="8420923"/>
            <a:ext cx="7740316" cy="1615159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latin typeface="Roboto" panose="02000000000000000000" pitchFamily="2" charset="0"/>
              </a:rPr>
              <a:t>Edith Karinthi-Durnez</a:t>
            </a:r>
          </a:p>
          <a:p>
            <a:r>
              <a:rPr lang="en-GB" dirty="0">
                <a:latin typeface="Roboto" panose="02000000000000000000" pitchFamily="2" charset="0"/>
              </a:rPr>
              <a:t>Careers Consultant, LSE Careers</a:t>
            </a:r>
          </a:p>
        </p:txBody>
      </p:sp>
    </p:spTree>
    <p:extLst>
      <p:ext uri="{BB962C8B-B14F-4D97-AF65-F5344CB8AC3E}">
        <p14:creationId xmlns:p14="http://schemas.microsoft.com/office/powerpoint/2010/main" val="265540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D70CBB3-4492-0CFB-FE4F-63A1B8DD63BE}"/>
              </a:ext>
            </a:extLst>
          </p:cNvPr>
          <p:cNvSpPr txBox="1">
            <a:spLocks/>
          </p:cNvSpPr>
          <p:nvPr/>
        </p:nvSpPr>
        <p:spPr>
          <a:xfrm>
            <a:off x="9969717" y="213258"/>
            <a:ext cx="8150387" cy="916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4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GB" sz="4500">
                <a:solidFill>
                  <a:schemeClr val="tx1">
                    <a:lumMod val="75000"/>
                    <a:lumOff val="25000"/>
                  </a:schemeClr>
                </a:solidFill>
              </a:rPr>
              <a:t>Career Development Cycle</a:t>
            </a:r>
            <a:endParaRPr lang="en-GB" sz="4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21EDF29-E527-3039-3861-3AC6E7AB1F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259" y="2486036"/>
            <a:ext cx="10993581" cy="54235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F6AEC7-6D0D-81FD-D17A-FD631FDF62E5}"/>
              </a:ext>
            </a:extLst>
          </p:cNvPr>
          <p:cNvSpPr txBox="1"/>
          <p:nvPr/>
        </p:nvSpPr>
        <p:spPr>
          <a:xfrm>
            <a:off x="3666770" y="1493457"/>
            <a:ext cx="6008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428E"/>
                </a:solidFill>
              </a:rPr>
              <a:t>What do you really enjoy doing?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428E"/>
                </a:solidFill>
              </a:rPr>
              <a:t>Consider your career options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428E"/>
                </a:solidFill>
              </a:rPr>
              <a:t>What do you value in a career?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B428E"/>
                </a:solidFill>
              </a:rPr>
              <a:t>Find out how to achieve your goals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191BAC-2A5B-F59F-30DF-87995B0B3BE7}"/>
              </a:ext>
            </a:extLst>
          </p:cNvPr>
          <p:cNvSpPr txBox="1"/>
          <p:nvPr/>
        </p:nvSpPr>
        <p:spPr>
          <a:xfrm>
            <a:off x="364889" y="7175404"/>
            <a:ext cx="6628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Speak to people about your options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Chat with alumni about their jobs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Meet with employers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Read case studies about different careers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Look into new areas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A8950A-B309-F5A3-11DD-A9A28448AEEB}"/>
              </a:ext>
            </a:extLst>
          </p:cNvPr>
          <p:cNvSpPr txBox="1"/>
          <p:nvPr/>
        </p:nvSpPr>
        <p:spPr>
          <a:xfrm>
            <a:off x="9746677" y="1577187"/>
            <a:ext cx="7449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Work experience (shadowing, internship, etc.)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Hone a particular skill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Volunteer your time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Get involved in running a society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EE1456-4850-F1FF-4B74-01A1138083E4}"/>
              </a:ext>
            </a:extLst>
          </p:cNvPr>
          <p:cNvSpPr txBox="1"/>
          <p:nvPr/>
        </p:nvSpPr>
        <p:spPr>
          <a:xfrm>
            <a:off x="14339451" y="4771622"/>
            <a:ext cx="34797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E0054"/>
                </a:solidFill>
              </a:rPr>
              <a:t>Get feedback on your CV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E0054"/>
                </a:solidFill>
              </a:rPr>
              <a:t>Read examples of good cover letters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E0054"/>
                </a:solidFill>
              </a:rPr>
              <a:t>Take a practice interview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9E0054"/>
                </a:solidFill>
              </a:rPr>
              <a:t>Practice online psychometric tests</a:t>
            </a:r>
          </a:p>
        </p:txBody>
      </p:sp>
    </p:spTree>
    <p:extLst>
      <p:ext uri="{BB962C8B-B14F-4D97-AF65-F5344CB8AC3E}">
        <p14:creationId xmlns:p14="http://schemas.microsoft.com/office/powerpoint/2010/main" val="3673760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45A20-5A51-C563-852A-A131FE22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6100" y="-160338"/>
            <a:ext cx="11391900" cy="1922463"/>
          </a:xfrm>
        </p:spPr>
        <p:txBody>
          <a:bodyPr/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 Medium" pitchFamily="2" charset="0"/>
              </a:rPr>
              <a:t>How does LSE Careers support you</a:t>
            </a:r>
            <a:endParaRPr lang="en-GB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6E3B36-D762-042E-45E1-51603F0A370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44406" y="5790206"/>
            <a:ext cx="4672241" cy="287754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328" tIns="61530" rIns="118328" bIns="108861" anchor="b"/>
          <a:lstStyle>
            <a:lvl1pPr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347663" indent="-16351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717550" indent="-35877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079500" indent="-36036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5367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19939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4511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3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28625" indent="-428625" defTabSz="1371600">
              <a:spcBef>
                <a:spcPct val="0"/>
              </a:spcBef>
              <a:buClr>
                <a:srgbClr val="7CE6D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Dedicated 1:1 appointments with your careers consultant</a:t>
            </a:r>
          </a:p>
          <a:p>
            <a:pPr marL="428625" indent="-428625" defTabSz="1371600">
              <a:spcBef>
                <a:spcPct val="0"/>
              </a:spcBef>
              <a:buClr>
                <a:srgbClr val="7CE6D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Alumni networking</a:t>
            </a:r>
          </a:p>
          <a:p>
            <a:pPr marL="428625" indent="-428625" defTabSz="1371600">
              <a:spcBef>
                <a:spcPct val="0"/>
              </a:spcBef>
              <a:buClr>
                <a:srgbClr val="7CE6D8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Tailored seminars &amp; workshops</a:t>
            </a:r>
          </a:p>
          <a:p>
            <a:pPr marL="428625" indent="-428625" defTabSz="1371600">
              <a:spcBef>
                <a:spcPct val="0"/>
              </a:spcBef>
              <a:buClr>
                <a:srgbClr val="00A28A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2400">
              <a:solidFill>
                <a:srgbClr val="D0D3D3"/>
              </a:solidFill>
              <a:latin typeface="Roboto"/>
            </a:endParaRPr>
          </a:p>
          <a:p>
            <a:pPr marL="428625" indent="-428625" defTabSz="1371600">
              <a:spcBef>
                <a:spcPct val="0"/>
              </a:spcBef>
              <a:buClr>
                <a:srgbClr val="00A28A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2400">
              <a:solidFill>
                <a:srgbClr val="D0D3D3"/>
              </a:solidFill>
              <a:latin typeface="Robo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AFE7D-2412-A39F-C098-C216E5D0EA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44405" y="2709170"/>
            <a:ext cx="5579631" cy="264556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328" tIns="108861" rIns="118328" bIns="61530"/>
          <a:lstStyle>
            <a:lvl1pPr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347663" indent="-16351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717550" indent="-35877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079500" indent="-36036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5367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19939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4511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3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28625" indent="-428625" defTabSz="1371600">
              <a:spcBef>
                <a:spcPct val="0"/>
              </a:spcBef>
              <a:buClr>
                <a:srgbClr val="A7B4BB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Roboto"/>
                <a:ea typeface="Roboto" panose="02000000000000000000" pitchFamily="2" charset="0"/>
              </a:rPr>
              <a:t>Career planning, guidance and advice</a:t>
            </a:r>
          </a:p>
          <a:p>
            <a:pPr marL="428625" indent="-428625" defTabSz="1371600">
              <a:spcBef>
                <a:spcPct val="0"/>
              </a:spcBef>
              <a:buClr>
                <a:srgbClr val="A7B4BB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Roboto"/>
                <a:ea typeface="Roboto" panose="02000000000000000000" pitchFamily="2" charset="0"/>
              </a:rPr>
              <a:t>CV, cover letter, applications</a:t>
            </a:r>
          </a:p>
          <a:p>
            <a:pPr marL="428625" indent="-428625" defTabSz="1371600">
              <a:spcBef>
                <a:spcPct val="0"/>
              </a:spcBef>
              <a:buClr>
                <a:srgbClr val="A7B4BB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Roboto"/>
                <a:ea typeface="Roboto" panose="02000000000000000000" pitchFamily="2" charset="0"/>
              </a:rPr>
              <a:t>Practice interviews</a:t>
            </a:r>
          </a:p>
          <a:p>
            <a:pPr marL="428625" indent="-428625" defTabSz="1371600">
              <a:spcBef>
                <a:spcPct val="0"/>
              </a:spcBef>
              <a:buClr>
                <a:srgbClr val="A7B4BB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ea typeface="Roboto" panose="02000000000000000000" pitchFamily="2" charset="0"/>
              </a:rPr>
              <a:t>Disability and employment</a:t>
            </a:r>
            <a:endParaRPr lang="en-US" altLang="en-US" sz="2400" dirty="0">
              <a:solidFill>
                <a:srgbClr val="000000"/>
              </a:solidFill>
              <a:latin typeface="Roboto"/>
              <a:ea typeface="Roboto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E0711A-463C-918D-96AA-044BC7FB63E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224094" y="2521747"/>
            <a:ext cx="4958951" cy="25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767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328" tIns="108861" rIns="118328" bIns="61530"/>
          <a:lstStyle>
            <a:lvl1pPr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347663" indent="-16351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717550" indent="-35877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079500" indent="-36036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5367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19939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4511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3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950120" lvl="2" indent="-428625" defTabSz="1371600">
              <a:spcBef>
                <a:spcPct val="0"/>
              </a:spcBef>
              <a:buClr>
                <a:srgbClr val="8431A6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Roboto"/>
              </a:rPr>
              <a:t>Recruitment events and fairs</a:t>
            </a:r>
          </a:p>
          <a:p>
            <a:pPr marL="950120" lvl="2" indent="-428625" defTabSz="1371600">
              <a:spcBef>
                <a:spcPct val="0"/>
              </a:spcBef>
              <a:buClr>
                <a:srgbClr val="8431A6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Roboto"/>
              </a:rPr>
              <a:t>Employer presentations</a:t>
            </a:r>
          </a:p>
          <a:p>
            <a:pPr marL="950120" lvl="2" indent="-428625" defTabSz="1371600">
              <a:spcBef>
                <a:spcPct val="0"/>
              </a:spcBef>
              <a:buClr>
                <a:srgbClr val="8431A6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Roboto"/>
              </a:rPr>
              <a:t>Meet LSE alumni</a:t>
            </a:r>
          </a:p>
          <a:p>
            <a:pPr marL="950120" lvl="2" indent="-428625" defTabSz="1371600">
              <a:spcBef>
                <a:spcPct val="0"/>
              </a:spcBef>
              <a:buClr>
                <a:srgbClr val="8431A6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Roboto"/>
              </a:rPr>
              <a:t>Skills seminars</a:t>
            </a:r>
          </a:p>
          <a:p>
            <a:pPr marL="950120" lvl="2" indent="-428625" defTabSz="1371600">
              <a:spcBef>
                <a:spcPct val="0"/>
              </a:spcBef>
              <a:buClr>
                <a:srgbClr val="8431A6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rgbClr val="000000"/>
                </a:solidFill>
                <a:latin typeface="Roboto"/>
              </a:rPr>
              <a:t>Mock assessment centres</a:t>
            </a:r>
          </a:p>
          <a:p>
            <a:pPr marL="521495" lvl="2" indent="0" defTabSz="1371600">
              <a:spcBef>
                <a:spcPct val="0"/>
              </a:spcBef>
              <a:buClr>
                <a:srgbClr val="00A28A"/>
              </a:buClr>
              <a:buSzTx/>
              <a:buNone/>
              <a:defRPr/>
            </a:pPr>
            <a:r>
              <a:rPr lang="en-GB" altLang="en-US" sz="2400" dirty="0">
                <a:solidFill>
                  <a:srgbClr val="000000"/>
                </a:solidFill>
                <a:latin typeface="Roboto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20EEB-F912-DD74-701D-1308409F93C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67724" y="1907382"/>
            <a:ext cx="6005513" cy="590550"/>
          </a:xfrm>
          <a:prstGeom prst="rect">
            <a:avLst/>
          </a:prstGeom>
          <a:solidFill>
            <a:srgbClr val="A7B4BB"/>
          </a:solidFill>
          <a:ln w="9525" algn="ctr">
            <a:solidFill>
              <a:srgbClr val="A7B4BB"/>
            </a:solidFill>
            <a:miter lim="800000"/>
            <a:headEnd/>
            <a:tailEnd/>
          </a:ln>
          <a:effectLst/>
        </p:spPr>
        <p:txBody>
          <a:bodyPr lIns="118328" tIns="61530" rIns="118328" bIns="61530" anchor="ctr"/>
          <a:lstStyle>
            <a:lvl1pPr algn="ctr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algn="ctr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algn="ctr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algn="ctr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algn="ctr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defTabSz="1371600">
              <a:buClr>
                <a:srgbClr val="00A28A"/>
              </a:buClr>
              <a:defRPr/>
            </a:pPr>
            <a:r>
              <a:rPr lang="en-US" altLang="en-US" sz="2400">
                <a:solidFill>
                  <a:srgbClr val="FFFFFF"/>
                </a:solidFill>
                <a:latin typeface="Roboto"/>
              </a:rPr>
              <a:t>1:1 Careers Consultant appointments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F3FC8A-8CB0-D78B-7B99-201FD8E628C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67724" y="8079582"/>
            <a:ext cx="6005513" cy="588168"/>
          </a:xfrm>
          <a:prstGeom prst="rect">
            <a:avLst/>
          </a:prstGeom>
          <a:solidFill>
            <a:srgbClr val="7CE6D8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18328" tIns="61530" rIns="118328" bIns="61530" anchor="ctr"/>
          <a:lstStyle>
            <a:lvl1pPr algn="ctr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algn="ctr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algn="ctr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algn="ctr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algn="ctr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defTabSz="1371600">
              <a:buClr>
                <a:srgbClr val="00A28A"/>
              </a:buClr>
              <a:defRPr/>
            </a:pPr>
            <a:r>
              <a:rPr lang="en-US" altLang="en-US" sz="2400" dirty="0">
                <a:solidFill>
                  <a:srgbClr val="002060"/>
                </a:solidFill>
                <a:latin typeface="Roboto"/>
              </a:rPr>
              <a:t>Departmental careers support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4C0143-AE0C-DE0E-7E92-A0D737990A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9254212" y="8079582"/>
            <a:ext cx="6005513" cy="588168"/>
          </a:xfrm>
          <a:prstGeom prst="rect">
            <a:avLst/>
          </a:prstGeom>
          <a:solidFill>
            <a:srgbClr val="55ACEE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18328" tIns="61530" rIns="118328" bIns="61530" anchor="ctr"/>
          <a:lstStyle>
            <a:lvl1pPr algn="ctr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algn="ctr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algn="ctr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algn="ctr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algn="ctr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defTabSz="1371600">
              <a:buClr>
                <a:srgbClr val="00A28A"/>
              </a:buClr>
              <a:defRPr/>
            </a:pPr>
            <a:r>
              <a:rPr lang="en-US" altLang="en-US" sz="2400">
                <a:solidFill>
                  <a:srgbClr val="FFFFFF"/>
                </a:solidFill>
                <a:latin typeface="Roboto"/>
              </a:rPr>
              <a:t>Careers resources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199056-8CF4-0D32-F973-DC51BC7A1D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9254212" y="1907382"/>
            <a:ext cx="6005513" cy="590550"/>
          </a:xfrm>
          <a:prstGeom prst="rect">
            <a:avLst/>
          </a:prstGeom>
          <a:solidFill>
            <a:srgbClr val="8431A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18328" tIns="61530" rIns="118328" bIns="61530" anchor="ctr"/>
          <a:lstStyle>
            <a:lvl1pPr algn="ctr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algn="ctr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algn="ctr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algn="ctr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algn="ctr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defTabSz="1371600">
              <a:buClr>
                <a:srgbClr val="00A28A"/>
              </a:buClr>
              <a:defRPr/>
            </a:pPr>
            <a:r>
              <a:rPr lang="en-US" altLang="en-US" sz="2400">
                <a:solidFill>
                  <a:srgbClr val="FFFFFF"/>
                </a:solidFill>
                <a:latin typeface="Roboto"/>
              </a:rPr>
              <a:t>Careers events</a:t>
            </a:r>
            <a:endParaRPr lang="en-US" altLang="en-US" sz="2400">
              <a:solidFill>
                <a:srgbClr val="D0D3D3"/>
              </a:solidFill>
              <a:latin typeface="Roboto"/>
            </a:endParaRPr>
          </a:p>
        </p:txBody>
      </p:sp>
      <p:sp>
        <p:nvSpPr>
          <p:cNvPr id="12" name="AutoShape 11">
            <a:extLst>
              <a:ext uri="{FF2B5EF4-FFF2-40B4-BE49-F238E27FC236}">
                <a16:creationId xmlns:a16="http://schemas.microsoft.com/office/drawing/2014/main" id="{EF4323BA-67FF-B916-A237-74FC8DD3A0A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132519" y="3328988"/>
            <a:ext cx="4062413" cy="3917157"/>
          </a:xfrm>
          <a:prstGeom prst="diamond">
            <a:avLst/>
          </a:prstGeom>
          <a:solidFill>
            <a:srgbClr val="E0112B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118328" tIns="61530" rIns="118328" bIns="61530" anchor="ctr"/>
          <a:lstStyle>
            <a:lvl1pPr defTabSz="8731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312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801688" indent="-354013" defTabSz="87312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201738" indent="-358775" defTabSz="87312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603375" indent="-360363" defTabSz="87312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060575" indent="-360363" defTabSz="873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517775" indent="-360363" defTabSz="873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974975" indent="-360363" defTabSz="873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432175" indent="-360363" defTabSz="8731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309688">
              <a:spcBef>
                <a:spcPct val="0"/>
              </a:spcBef>
              <a:buClr>
                <a:srgbClr val="5B325F"/>
              </a:buClr>
              <a:defRPr/>
            </a:pPr>
            <a:r>
              <a:rPr lang="en-US" altLang="en-US" sz="3450" b="1">
                <a:solidFill>
                  <a:srgbClr val="FFFFFF"/>
                </a:solidFill>
                <a:latin typeface="Roboto"/>
              </a:rPr>
              <a:t>Navigating your </a:t>
            </a:r>
          </a:p>
          <a:p>
            <a:pPr algn="ctr" defTabSz="1309688">
              <a:spcBef>
                <a:spcPct val="0"/>
              </a:spcBef>
              <a:buClr>
                <a:srgbClr val="5B325F"/>
              </a:buClr>
              <a:defRPr/>
            </a:pPr>
            <a:r>
              <a:rPr lang="en-US" altLang="en-US" sz="3450" b="1">
                <a:solidFill>
                  <a:srgbClr val="FFFFFF"/>
                </a:solidFill>
                <a:latin typeface="Roboto"/>
              </a:rPr>
              <a:t>career journey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A7A4EECD-3C21-38E4-576B-241A01CDDD4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67724" y="2497933"/>
            <a:ext cx="6005513" cy="25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767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328" tIns="108861" rIns="118328" bIns="61530"/>
          <a:lstStyle>
            <a:lvl1pPr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347663" indent="-16351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717550" indent="-35877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079500" indent="-36036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5367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19939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4511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3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0"/>
              </a:spcBef>
              <a:buClr>
                <a:srgbClr val="00A28A"/>
              </a:buClr>
              <a:buSzTx/>
              <a:defRPr/>
            </a:pPr>
            <a:endParaRPr lang="en-US" altLang="en-US" sz="24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E1F87038-6193-A9BA-3C05-060360ED774F}"/>
              </a:ext>
            </a:extLst>
          </p:cNvPr>
          <p:cNvSpPr>
            <a:spLocks/>
          </p:cNvSpPr>
          <p:nvPr/>
        </p:nvSpPr>
        <p:spPr bwMode="gray">
          <a:xfrm>
            <a:off x="3067724" y="2497932"/>
            <a:ext cx="6005513" cy="2645568"/>
          </a:xfrm>
          <a:custGeom>
            <a:avLst/>
            <a:gdLst>
              <a:gd name="T0" fmla="*/ 0 w 2949"/>
              <a:gd name="T1" fmla="*/ 0 h 1225"/>
              <a:gd name="T2" fmla="*/ 0 w 2949"/>
              <a:gd name="T3" fmla="*/ 1763712 h 1225"/>
              <a:gd name="T4" fmla="*/ 2648752 w 2949"/>
              <a:gd name="T5" fmla="*/ 1763712 h 1225"/>
              <a:gd name="T6" fmla="*/ 4003675 w 2949"/>
              <a:gd name="T7" fmla="*/ 456405 h 1225"/>
              <a:gd name="T8" fmla="*/ 4003675 w 2949"/>
              <a:gd name="T9" fmla="*/ 0 h 1225"/>
              <a:gd name="T10" fmla="*/ 0 w 2949"/>
              <a:gd name="T11" fmla="*/ 0 h 12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49" h="1225">
                <a:moveTo>
                  <a:pt x="0" y="0"/>
                </a:moveTo>
                <a:lnTo>
                  <a:pt x="0" y="1225"/>
                </a:lnTo>
                <a:lnTo>
                  <a:pt x="1951" y="1225"/>
                </a:lnTo>
                <a:lnTo>
                  <a:pt x="2949" y="317"/>
                </a:lnTo>
                <a:lnTo>
                  <a:pt x="2949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A7B4B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53995" tIns="141675" rIns="153995" bIns="78774"/>
          <a:lstStyle/>
          <a:p>
            <a:pPr defTabSz="1371600">
              <a:defRPr/>
            </a:pPr>
            <a:endParaRPr lang="en-GB" sz="2700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Roboto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2355145B-C223-EEF8-49A2-314E52B8174E}"/>
              </a:ext>
            </a:extLst>
          </p:cNvPr>
          <p:cNvSpPr>
            <a:spLocks/>
          </p:cNvSpPr>
          <p:nvPr/>
        </p:nvSpPr>
        <p:spPr bwMode="gray">
          <a:xfrm flipV="1">
            <a:off x="3067724" y="5434013"/>
            <a:ext cx="6005513" cy="2645570"/>
          </a:xfrm>
          <a:custGeom>
            <a:avLst/>
            <a:gdLst>
              <a:gd name="T0" fmla="*/ 0 w 2949"/>
              <a:gd name="T1" fmla="*/ 0 h 1225"/>
              <a:gd name="T2" fmla="*/ 0 w 2949"/>
              <a:gd name="T3" fmla="*/ 1763713 h 1225"/>
              <a:gd name="T4" fmla="*/ 2648752 w 2949"/>
              <a:gd name="T5" fmla="*/ 1763713 h 1225"/>
              <a:gd name="T6" fmla="*/ 4003675 w 2949"/>
              <a:gd name="T7" fmla="*/ 456406 h 1225"/>
              <a:gd name="T8" fmla="*/ 4003675 w 2949"/>
              <a:gd name="T9" fmla="*/ 0 h 1225"/>
              <a:gd name="T10" fmla="*/ 0 w 2949"/>
              <a:gd name="T11" fmla="*/ 0 h 12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49" h="1225">
                <a:moveTo>
                  <a:pt x="0" y="0"/>
                </a:moveTo>
                <a:lnTo>
                  <a:pt x="0" y="1225"/>
                </a:lnTo>
                <a:lnTo>
                  <a:pt x="1951" y="1225"/>
                </a:lnTo>
                <a:lnTo>
                  <a:pt x="2949" y="317"/>
                </a:lnTo>
                <a:lnTo>
                  <a:pt x="2949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7CE6D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3995" tIns="141675" rIns="153995" bIns="78774"/>
          <a:lstStyle/>
          <a:p>
            <a:pPr defTabSz="1371600">
              <a:defRPr/>
            </a:pPr>
            <a:endParaRPr lang="en-GB" sz="27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A7114EA4-53EA-AAB6-7861-E18B2E97DE41}"/>
              </a:ext>
            </a:extLst>
          </p:cNvPr>
          <p:cNvSpPr>
            <a:spLocks/>
          </p:cNvSpPr>
          <p:nvPr/>
        </p:nvSpPr>
        <p:spPr bwMode="gray">
          <a:xfrm flipH="1">
            <a:off x="9254212" y="2497932"/>
            <a:ext cx="6005513" cy="2645568"/>
          </a:xfrm>
          <a:custGeom>
            <a:avLst/>
            <a:gdLst>
              <a:gd name="T0" fmla="*/ 0 w 2949"/>
              <a:gd name="T1" fmla="*/ 0 h 1225"/>
              <a:gd name="T2" fmla="*/ 0 w 2949"/>
              <a:gd name="T3" fmla="*/ 1763712 h 1225"/>
              <a:gd name="T4" fmla="*/ 2648752 w 2949"/>
              <a:gd name="T5" fmla="*/ 1763712 h 1225"/>
              <a:gd name="T6" fmla="*/ 4003675 w 2949"/>
              <a:gd name="T7" fmla="*/ 456405 h 1225"/>
              <a:gd name="T8" fmla="*/ 4003675 w 2949"/>
              <a:gd name="T9" fmla="*/ 0 h 1225"/>
              <a:gd name="T10" fmla="*/ 0 w 2949"/>
              <a:gd name="T11" fmla="*/ 0 h 12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49" h="1225">
                <a:moveTo>
                  <a:pt x="0" y="0"/>
                </a:moveTo>
                <a:lnTo>
                  <a:pt x="0" y="1225"/>
                </a:lnTo>
                <a:lnTo>
                  <a:pt x="1951" y="1225"/>
                </a:lnTo>
                <a:lnTo>
                  <a:pt x="2949" y="317"/>
                </a:lnTo>
                <a:lnTo>
                  <a:pt x="2949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8431A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3995" tIns="141675" rIns="153995" bIns="78774"/>
          <a:lstStyle/>
          <a:p>
            <a:pPr defTabSz="1371600">
              <a:defRPr/>
            </a:pPr>
            <a:endParaRPr lang="en-GB" sz="27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3F13973-0970-5C52-07AC-39571F1D4D94}"/>
              </a:ext>
            </a:extLst>
          </p:cNvPr>
          <p:cNvSpPr>
            <a:spLocks/>
          </p:cNvSpPr>
          <p:nvPr/>
        </p:nvSpPr>
        <p:spPr bwMode="gray">
          <a:xfrm flipH="1" flipV="1">
            <a:off x="9254212" y="5434013"/>
            <a:ext cx="6005513" cy="2645570"/>
          </a:xfrm>
          <a:custGeom>
            <a:avLst/>
            <a:gdLst>
              <a:gd name="T0" fmla="*/ 0 w 2949"/>
              <a:gd name="T1" fmla="*/ 0 h 1225"/>
              <a:gd name="T2" fmla="*/ 0 w 2949"/>
              <a:gd name="T3" fmla="*/ 1763713 h 1225"/>
              <a:gd name="T4" fmla="*/ 2648752 w 2949"/>
              <a:gd name="T5" fmla="*/ 1763713 h 1225"/>
              <a:gd name="T6" fmla="*/ 4003675 w 2949"/>
              <a:gd name="T7" fmla="*/ 456406 h 1225"/>
              <a:gd name="T8" fmla="*/ 4003675 w 2949"/>
              <a:gd name="T9" fmla="*/ 0 h 1225"/>
              <a:gd name="T10" fmla="*/ 0 w 2949"/>
              <a:gd name="T11" fmla="*/ 0 h 12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49" h="1225">
                <a:moveTo>
                  <a:pt x="0" y="0"/>
                </a:moveTo>
                <a:lnTo>
                  <a:pt x="0" y="1225"/>
                </a:lnTo>
                <a:lnTo>
                  <a:pt x="1951" y="1225"/>
                </a:lnTo>
                <a:lnTo>
                  <a:pt x="2949" y="317"/>
                </a:lnTo>
                <a:lnTo>
                  <a:pt x="2949" y="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55ACE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53995" tIns="141675" rIns="153995" bIns="78774"/>
          <a:lstStyle/>
          <a:p>
            <a:pPr defTabSz="1371600">
              <a:defRPr/>
            </a:pPr>
            <a:endParaRPr lang="en-GB" sz="270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A9D421A1-2A60-20C8-6814-EA5CEED23B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63724" y="5434013"/>
            <a:ext cx="6005513" cy="25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7670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328" tIns="108861" rIns="118328" bIns="61530"/>
          <a:lstStyle>
            <a:lvl1pPr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347663" indent="-16351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717550" indent="-35877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079500" indent="-36036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5367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19939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4511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3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0"/>
              </a:spcBef>
              <a:buClr>
                <a:srgbClr val="00A28A"/>
              </a:buClr>
              <a:buSzTx/>
              <a:defRPr/>
            </a:pPr>
            <a:r>
              <a:rPr lang="en-US" altLang="en-US" sz="2400">
                <a:solidFill>
                  <a:srgbClr val="000000"/>
                </a:solidFill>
                <a:latin typeface="Roboto"/>
              </a:rPr>
              <a:t>		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3D0D811-B611-2E20-29AD-DF3DD46AF1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795513" y="8157268"/>
            <a:ext cx="4387532" cy="8372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8328" tIns="61530" rIns="118328" bIns="108861" anchor="b"/>
          <a:lstStyle>
            <a:lvl1pPr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>
              <a:spcBef>
                <a:spcPct val="20000"/>
              </a:spcBef>
              <a:buClr>
                <a:srgbClr val="FFD200"/>
              </a:buClr>
              <a:buSzPct val="75000"/>
              <a:buFont typeface="Arial" charset="0"/>
              <a:defRPr sz="1400" b="1">
                <a:solidFill>
                  <a:schemeClr val="hlink"/>
                </a:solidFill>
                <a:latin typeface="Arial" charset="0"/>
              </a:defRPr>
            </a:lvl2pPr>
            <a:lvl3pPr marL="347663" indent="-16351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3pPr>
            <a:lvl4pPr marL="717550" indent="-358775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4pPr>
            <a:lvl5pPr marL="1079500" indent="-360363">
              <a:spcBef>
                <a:spcPct val="20000"/>
              </a:spcBef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5pPr>
            <a:lvl6pPr marL="15367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6pPr>
            <a:lvl7pPr marL="19939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7pPr>
            <a:lvl8pPr marL="24511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8pPr>
            <a:lvl9pPr marL="2908300" indent="-3603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charset="0"/>
              <a:buChar char="►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371600">
              <a:spcBef>
                <a:spcPct val="0"/>
              </a:spcBef>
              <a:buClr>
                <a:srgbClr val="00A28A"/>
              </a:buClr>
              <a:buSzTx/>
              <a:defRPr/>
            </a:pPr>
            <a:endParaRPr lang="en-US" altLang="en-US" sz="2400" b="1" dirty="0">
              <a:solidFill>
                <a:srgbClr val="000000"/>
              </a:solidFill>
              <a:latin typeface="Roboto"/>
            </a:endParaRPr>
          </a:p>
          <a:p>
            <a:pPr defTabSz="1371600">
              <a:spcBef>
                <a:spcPct val="0"/>
              </a:spcBef>
              <a:buClr>
                <a:srgbClr val="00A28A"/>
              </a:buClr>
              <a:buSzTx/>
              <a:defRPr/>
            </a:pPr>
            <a:endParaRPr lang="en-US" altLang="en-US" sz="2400" dirty="0">
              <a:solidFill>
                <a:srgbClr val="000000"/>
              </a:solidFill>
              <a:latin typeface="Roboto"/>
            </a:endParaRPr>
          </a:p>
          <a:p>
            <a:pPr marL="428625" indent="-428625" defTabSz="1371600">
              <a:spcBef>
                <a:spcPct val="0"/>
              </a:spcBef>
              <a:buClr>
                <a:srgbClr val="55ACEE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Roboto"/>
              </a:rPr>
              <a:t>Career research </a:t>
            </a:r>
          </a:p>
          <a:p>
            <a:pPr marL="428625" indent="-428625" defTabSz="1371600">
              <a:spcBef>
                <a:spcPct val="0"/>
              </a:spcBef>
              <a:buClr>
                <a:srgbClr val="55ACEE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Roboto"/>
              </a:rPr>
              <a:t>Job matching</a:t>
            </a:r>
          </a:p>
          <a:p>
            <a:pPr marL="428625" indent="-428625" defTabSz="1371600">
              <a:spcBef>
                <a:spcPct val="0"/>
              </a:spcBef>
              <a:buClr>
                <a:srgbClr val="55ACEE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Roboto"/>
              </a:rPr>
              <a:t>Jobs, internships and volunteer vacancies board</a:t>
            </a:r>
          </a:p>
          <a:p>
            <a:pPr marL="428625" indent="-428625" defTabSz="1371600">
              <a:spcBef>
                <a:spcPct val="0"/>
              </a:spcBef>
              <a:buClr>
                <a:srgbClr val="55ACEE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  <a:latin typeface="Roboto"/>
              </a:rPr>
              <a:t>Careers Resource Centre</a:t>
            </a:r>
          </a:p>
          <a:p>
            <a:pPr marL="428625" indent="-428625" defTabSz="1371600">
              <a:spcBef>
                <a:spcPct val="0"/>
              </a:spcBef>
              <a:buClr>
                <a:srgbClr val="00A28A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000000"/>
              </a:solidFill>
              <a:latin typeface="Roboto"/>
            </a:endParaRPr>
          </a:p>
          <a:p>
            <a:pPr defTabSz="1371600">
              <a:spcBef>
                <a:spcPct val="0"/>
              </a:spcBef>
              <a:buClr>
                <a:srgbClr val="00A28A"/>
              </a:buClr>
              <a:buSzTx/>
              <a:defRPr/>
            </a:pPr>
            <a:endParaRPr lang="en-US" altLang="en-US" sz="2400" dirty="0">
              <a:solidFill>
                <a:srgbClr val="000000"/>
              </a:solidFill>
              <a:latin typeface="Roboto"/>
            </a:endParaRPr>
          </a:p>
          <a:p>
            <a:pPr marL="428625" indent="-428625" defTabSz="1371600">
              <a:spcBef>
                <a:spcPct val="0"/>
              </a:spcBef>
              <a:buClr>
                <a:srgbClr val="00A28A"/>
              </a:buClr>
              <a:buSzTx/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D0D3D3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7432360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B4D60-2F86-C4D1-6757-458D34C140DE}"/>
              </a:ext>
            </a:extLst>
          </p:cNvPr>
          <p:cNvSpPr txBox="1">
            <a:spLocks/>
          </p:cNvSpPr>
          <p:nvPr/>
        </p:nvSpPr>
        <p:spPr>
          <a:xfrm>
            <a:off x="1626010" y="2400300"/>
            <a:ext cx="15120214" cy="7279704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On Careers’ </a:t>
            </a:r>
            <a:r>
              <a:rPr lang="en-GB" sz="3200" dirty="0">
                <a:solidFill>
                  <a:srgbClr val="FF0000"/>
                </a:solidFill>
                <a:latin typeface="Roboto"/>
                <a:ea typeface="Roboto"/>
                <a:cs typeface="Roboto"/>
                <a:hlinkClick r:id="rId3"/>
              </a:rPr>
              <a:t>website</a:t>
            </a:r>
            <a:r>
              <a:rPr lang="en-GB" sz="3200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:</a:t>
            </a:r>
            <a:endParaRPr lang="en-US" sz="3200" dirty="0"/>
          </a:p>
          <a:p>
            <a:pPr marL="523240">
              <a:buFont typeface="Wingdings" panose="05000000000000000000" pitchFamily="2" charset="2"/>
              <a:buChar char="§"/>
            </a:pPr>
            <a:r>
              <a:rPr lang="en-US" sz="3200" dirty="0">
                <a:latin typeface="Roboto"/>
                <a:ea typeface="Roboto"/>
                <a:cs typeface="Roboto"/>
              </a:rPr>
              <a:t>Career advice: CVs, part-time work, LinkedIn…</a:t>
            </a:r>
          </a:p>
          <a:p>
            <a:pPr marL="523240">
              <a:buFont typeface="Wingdings" panose="05000000000000000000" pitchFamily="2" charset="2"/>
              <a:buChar char="§"/>
            </a:pPr>
            <a:r>
              <a:rPr lang="en-GB" sz="3200" dirty="0">
                <a:latin typeface="Roboto"/>
                <a:ea typeface="Roboto"/>
                <a:cs typeface="Roboto"/>
                <a:hlinkClick r:id="rId4"/>
              </a:rPr>
              <a:t>What do LSE graduates do?</a:t>
            </a:r>
            <a:endParaRPr lang="en-GB" sz="3200" dirty="0">
              <a:latin typeface="Roboto"/>
              <a:ea typeface="Roboto"/>
              <a:cs typeface="Roboto"/>
            </a:endParaRPr>
          </a:p>
          <a:p>
            <a:pPr marL="523240">
              <a:buFont typeface="Wingdings" panose="05000000000000000000" pitchFamily="2" charset="2"/>
              <a:buChar char="§"/>
            </a:pPr>
            <a:r>
              <a:rPr lang="en-GB" sz="3200" dirty="0">
                <a:latin typeface="Roboto"/>
                <a:ea typeface="Roboto"/>
                <a:cs typeface="Roboto"/>
                <a:hlinkClick r:id="rId5"/>
              </a:rPr>
              <a:t>Employment sectors</a:t>
            </a:r>
            <a:r>
              <a:rPr lang="en-GB" sz="3200" dirty="0">
                <a:latin typeface="Roboto"/>
                <a:ea typeface="Roboto"/>
                <a:cs typeface="Roboto"/>
              </a:rPr>
              <a:t> and labour market information</a:t>
            </a:r>
          </a:p>
          <a:p>
            <a:pPr marL="523240">
              <a:buFont typeface="Wingdings" panose="05000000000000000000" pitchFamily="2" charset="2"/>
              <a:buChar char="§"/>
            </a:pPr>
            <a:r>
              <a:rPr lang="en-GB" sz="3200" dirty="0">
                <a:latin typeface="Roboto"/>
                <a:ea typeface="Roboto"/>
                <a:cs typeface="Roboto"/>
                <a:hlinkClick r:id="rId6"/>
              </a:rPr>
              <a:t>Online tools</a:t>
            </a:r>
            <a:r>
              <a:rPr lang="en-GB" sz="3200" dirty="0">
                <a:latin typeface="Roboto"/>
                <a:ea typeface="Roboto"/>
                <a:cs typeface="Roboto"/>
              </a:rPr>
              <a:t> </a:t>
            </a:r>
            <a:r>
              <a:rPr lang="en-GB" sz="3200" i="1" dirty="0">
                <a:latin typeface="Roboto"/>
                <a:ea typeface="Roboto"/>
                <a:cs typeface="Roboto"/>
              </a:rPr>
              <a:t>(see next slide)</a:t>
            </a:r>
            <a:endParaRPr lang="en-GB" sz="2800" i="1" dirty="0">
              <a:cs typeface="Roboto"/>
            </a:endParaRPr>
          </a:p>
          <a:p>
            <a:endParaRPr lang="en-GB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On </a:t>
            </a:r>
            <a:r>
              <a:rPr lang="en-US" sz="3200" dirty="0">
                <a:solidFill>
                  <a:srgbClr val="FF0000"/>
                </a:solidFill>
                <a:latin typeface="Roboto"/>
                <a:ea typeface="Roboto"/>
                <a:cs typeface="Roboto"/>
                <a:hlinkClick r:id="rId7"/>
              </a:rPr>
              <a:t>CareerHub</a:t>
            </a:r>
            <a:r>
              <a:rPr lang="en-US" sz="3200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:</a:t>
            </a:r>
            <a:r>
              <a:rPr lang="en-US" sz="3200" dirty="0">
                <a:latin typeface="Roboto"/>
                <a:ea typeface="Roboto"/>
                <a:cs typeface="Roboto"/>
              </a:rPr>
              <a:t> </a:t>
            </a:r>
            <a:endParaRPr lang="en-US" sz="3200" dirty="0">
              <a:cs typeface="Roboto"/>
            </a:endParaRPr>
          </a:p>
          <a:p>
            <a:pPr marL="52324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Roboto"/>
                <a:ea typeface="Roboto"/>
                <a:cs typeface="Roboto"/>
              </a:rPr>
              <a:t>Access the job board, appointments and events	</a:t>
            </a:r>
          </a:p>
          <a:p>
            <a:pPr marL="52324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latin typeface="Roboto"/>
                <a:ea typeface="Roboto"/>
                <a:cs typeface="Roboto"/>
              </a:rPr>
              <a:t>Access slides and recordings of past events</a:t>
            </a:r>
          </a:p>
          <a:p>
            <a:pPr marL="294640" indent="0">
              <a:spcAft>
                <a:spcPts val="1000"/>
              </a:spcAft>
              <a:buNone/>
            </a:pPr>
            <a:endParaRPr lang="en-US" sz="3200" dirty="0">
              <a:latin typeface="Roboto"/>
              <a:ea typeface="Roboto"/>
              <a:cs typeface="Roboto"/>
            </a:endParaRPr>
          </a:p>
          <a:p>
            <a:pPr>
              <a:spcAft>
                <a:spcPts val="1000"/>
              </a:spcAft>
            </a:pPr>
            <a:r>
              <a:rPr lang="en-US" sz="3200" dirty="0">
                <a:solidFill>
                  <a:srgbClr val="FF0000"/>
                </a:solidFill>
                <a:latin typeface="Roboto"/>
                <a:ea typeface="Roboto"/>
              </a:rPr>
              <a:t>On </a:t>
            </a:r>
            <a:r>
              <a:rPr lang="en-GB" sz="3200" dirty="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Careers’</a:t>
            </a:r>
            <a:r>
              <a:rPr lang="en-US" sz="3200" dirty="0">
                <a:solidFill>
                  <a:srgbClr val="FF0000"/>
                </a:solidFill>
                <a:latin typeface="Roboto"/>
                <a:ea typeface="Roboto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Roboto"/>
                <a:ea typeface="Roboto"/>
                <a:hlinkClick r:id="rId8"/>
              </a:rPr>
              <a:t>blog</a:t>
            </a:r>
            <a:r>
              <a:rPr lang="en-US" sz="3200" dirty="0">
                <a:solidFill>
                  <a:srgbClr val="FF0000"/>
                </a:solidFill>
                <a:latin typeface="Roboto"/>
                <a:ea typeface="Roboto"/>
              </a:rPr>
              <a:t>: </a:t>
            </a:r>
          </a:p>
          <a:p>
            <a:pPr lvl="1"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3200" dirty="0">
                <a:latin typeface="Roboto"/>
                <a:ea typeface="Roboto"/>
              </a:rPr>
              <a:t>Alumni insights, sectorial information, advice, inspiration</a:t>
            </a:r>
            <a:r>
              <a:rPr lang="en-US" sz="3200" dirty="0">
                <a:latin typeface="Roboto"/>
                <a:ea typeface="Roboto"/>
                <a:cs typeface="Roboto"/>
              </a:rPr>
              <a:t>	</a:t>
            </a:r>
            <a:endParaRPr lang="en-US" sz="3200" dirty="0">
              <a:solidFill>
                <a:srgbClr val="FF0000"/>
              </a:solidFill>
              <a:latin typeface="Roboto"/>
              <a:ea typeface="Roboto"/>
            </a:endParaRPr>
          </a:p>
          <a:p>
            <a:pPr marL="294640" indent="0">
              <a:spcAft>
                <a:spcPts val="1000"/>
              </a:spcAft>
              <a:buNone/>
            </a:pPr>
            <a:endParaRPr lang="en-US" sz="3200" dirty="0">
              <a:latin typeface="Roboto"/>
              <a:ea typeface="Roboto"/>
              <a:cs typeface="Roboto"/>
            </a:endParaRPr>
          </a:p>
          <a:p>
            <a:pPr marL="294640" indent="0">
              <a:spcAft>
                <a:spcPts val="1000"/>
              </a:spcAft>
              <a:buNone/>
            </a:pPr>
            <a:endParaRPr lang="en-GB" sz="3200" dirty="0">
              <a:latin typeface="Roboto"/>
              <a:ea typeface="Roboto"/>
              <a:cs typeface="Roboto"/>
            </a:endParaRPr>
          </a:p>
          <a:p>
            <a:endParaRPr lang="en-GB" sz="32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DEDB95C-90E2-CF75-BC37-DDEC9B3E0771}"/>
              </a:ext>
            </a:extLst>
          </p:cNvPr>
          <p:cNvSpPr txBox="1">
            <a:spLocks/>
          </p:cNvSpPr>
          <p:nvPr/>
        </p:nvSpPr>
        <p:spPr>
          <a:xfrm>
            <a:off x="10003191" y="880923"/>
            <a:ext cx="7260612" cy="132864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144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algn="r">
              <a:lnSpc>
                <a:spcPts val="3600"/>
              </a:lnSpc>
            </a:pPr>
            <a:r>
              <a:rPr lang="en-GB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can you do now? </a:t>
            </a:r>
          </a:p>
        </p:txBody>
      </p:sp>
    </p:spTree>
    <p:extLst>
      <p:ext uri="{BB962C8B-B14F-4D97-AF65-F5344CB8AC3E}">
        <p14:creationId xmlns:p14="http://schemas.microsoft.com/office/powerpoint/2010/main" val="301872658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E4678488-D08D-535D-6E25-4D60E1DBCD79}"/>
              </a:ext>
            </a:extLst>
          </p:cNvPr>
          <p:cNvSpPr txBox="1">
            <a:spLocks/>
          </p:cNvSpPr>
          <p:nvPr/>
        </p:nvSpPr>
        <p:spPr>
          <a:xfrm>
            <a:off x="10846654" y="419281"/>
            <a:ext cx="9442616" cy="967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40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GB" sz="4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LSE Careers - Online Tools</a:t>
            </a:r>
            <a:endParaRPr lang="en-GB" sz="45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1D5116D-31F6-9891-2C4E-7FB332856388}"/>
              </a:ext>
            </a:extLst>
          </p:cNvPr>
          <p:cNvSpPr/>
          <p:nvPr/>
        </p:nvSpPr>
        <p:spPr>
          <a:xfrm>
            <a:off x="361669" y="2515182"/>
            <a:ext cx="5638904" cy="2864702"/>
          </a:xfrm>
          <a:prstGeom prst="roundRect">
            <a:avLst/>
          </a:prstGeom>
          <a:solidFill>
            <a:schemeClr val="bg2"/>
          </a:solidFill>
          <a:ln w="44450"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11F860-4463-9BA2-3FBA-ABE8E8260E1D}"/>
              </a:ext>
            </a:extLst>
          </p:cNvPr>
          <p:cNvSpPr txBox="1"/>
          <p:nvPr/>
        </p:nvSpPr>
        <p:spPr>
          <a:xfrm>
            <a:off x="1843819" y="2645580"/>
            <a:ext cx="42872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 check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93E4283-6FFA-C1A4-5F4F-3E56B2AA9BF9}"/>
              </a:ext>
            </a:extLst>
          </p:cNvPr>
          <p:cNvSpPr/>
          <p:nvPr/>
        </p:nvSpPr>
        <p:spPr>
          <a:xfrm>
            <a:off x="361669" y="6015112"/>
            <a:ext cx="5638904" cy="2864702"/>
          </a:xfrm>
          <a:prstGeom prst="roundRect">
            <a:avLst/>
          </a:prstGeom>
          <a:solidFill>
            <a:schemeClr val="bg2"/>
          </a:solidFill>
          <a:ln w="44450"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16F6647-7E19-6F13-2826-414111D86720}"/>
              </a:ext>
            </a:extLst>
          </p:cNvPr>
          <p:cNvSpPr/>
          <p:nvPr/>
        </p:nvSpPr>
        <p:spPr>
          <a:xfrm>
            <a:off x="6455721" y="2514829"/>
            <a:ext cx="5638904" cy="2864702"/>
          </a:xfrm>
          <a:prstGeom prst="roundRect">
            <a:avLst/>
          </a:prstGeom>
          <a:solidFill>
            <a:schemeClr val="bg2"/>
          </a:solidFill>
          <a:ln w="44450"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60651C2-EA19-C125-935A-51624C90CC7E}"/>
              </a:ext>
            </a:extLst>
          </p:cNvPr>
          <p:cNvSpPr/>
          <p:nvPr/>
        </p:nvSpPr>
        <p:spPr>
          <a:xfrm>
            <a:off x="6455721" y="6015112"/>
            <a:ext cx="5638904" cy="2864702"/>
          </a:xfrm>
          <a:prstGeom prst="roundRect">
            <a:avLst/>
          </a:prstGeom>
          <a:solidFill>
            <a:schemeClr val="bg2"/>
          </a:solidFill>
          <a:ln w="44450"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2BC4B24-F63A-90FF-2D9C-E8190A9D2987}"/>
              </a:ext>
            </a:extLst>
          </p:cNvPr>
          <p:cNvSpPr/>
          <p:nvPr/>
        </p:nvSpPr>
        <p:spPr>
          <a:xfrm>
            <a:off x="12390575" y="2530614"/>
            <a:ext cx="5638904" cy="2864702"/>
          </a:xfrm>
          <a:prstGeom prst="roundRect">
            <a:avLst/>
          </a:prstGeom>
          <a:solidFill>
            <a:schemeClr val="bg2"/>
          </a:solidFill>
          <a:ln w="44450"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79FB5D-F06A-7D3E-7398-B508B6ECA861}"/>
              </a:ext>
            </a:extLst>
          </p:cNvPr>
          <p:cNvSpPr/>
          <p:nvPr/>
        </p:nvSpPr>
        <p:spPr>
          <a:xfrm>
            <a:off x="12390575" y="6030897"/>
            <a:ext cx="5638904" cy="2864702"/>
          </a:xfrm>
          <a:prstGeom prst="roundRect">
            <a:avLst/>
          </a:prstGeom>
          <a:solidFill>
            <a:schemeClr val="bg2"/>
          </a:solidFill>
          <a:ln w="44450"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437915-3DBD-D992-A7B5-2C5FAC0705B5}"/>
              </a:ext>
            </a:extLst>
          </p:cNvPr>
          <p:cNvSpPr txBox="1"/>
          <p:nvPr/>
        </p:nvSpPr>
        <p:spPr>
          <a:xfrm>
            <a:off x="6503746" y="2639302"/>
            <a:ext cx="55154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Case Studies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17D651-1631-1074-3A8B-A9163F0B8A45}"/>
              </a:ext>
            </a:extLst>
          </p:cNvPr>
          <p:cNvSpPr txBox="1"/>
          <p:nvPr/>
        </p:nvSpPr>
        <p:spPr>
          <a:xfrm>
            <a:off x="12808965" y="2593135"/>
            <a:ext cx="55154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students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A16B95-FDAE-D6F0-BEA7-C40B0C6D467D}"/>
              </a:ext>
            </a:extLst>
          </p:cNvPr>
          <p:cNvSpPr txBox="1"/>
          <p:nvPr/>
        </p:nvSpPr>
        <p:spPr>
          <a:xfrm>
            <a:off x="1139969" y="6148973"/>
            <a:ext cx="45423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Practice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D15D6D-D561-A15B-D9CA-52787854750B}"/>
              </a:ext>
            </a:extLst>
          </p:cNvPr>
          <p:cNvSpPr txBox="1"/>
          <p:nvPr/>
        </p:nvSpPr>
        <p:spPr>
          <a:xfrm>
            <a:off x="6517459" y="6097768"/>
            <a:ext cx="55154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Psychometric Testing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3F5EA2-0F92-18A3-2E4D-F002FBB216FA}"/>
              </a:ext>
            </a:extLst>
          </p:cNvPr>
          <p:cNvSpPr txBox="1"/>
          <p:nvPr/>
        </p:nvSpPr>
        <p:spPr>
          <a:xfrm>
            <a:off x="12514052" y="6247358"/>
            <a:ext cx="55154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Ask an Alum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CA0F4D2-E863-491D-FA34-75298740D3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6467" y="3400656"/>
            <a:ext cx="3351023" cy="987123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7A529B75-F040-BD8B-C3FE-3F0897B04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209" y="3378977"/>
            <a:ext cx="3971925" cy="112395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Icon&#10;&#10;Description automatically generated">
            <a:extLst>
              <a:ext uri="{FF2B5EF4-FFF2-40B4-BE49-F238E27FC236}">
                <a16:creationId xmlns:a16="http://schemas.microsoft.com/office/drawing/2014/main" id="{4D815AE0-F64D-260E-AB4A-15DA67CDA6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0585" y="6861153"/>
            <a:ext cx="2582786" cy="188649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39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E1C17C-13F5-8003-AC57-D3E217A304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965271" y="3362973"/>
            <a:ext cx="2489511" cy="1810679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ABDEF987-D985-DD1A-F0BB-684F5CFA2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209" y="7112622"/>
            <a:ext cx="4414866" cy="1087949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754F72A-1B4B-B58C-5E54-D901B1A126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34822" y="6880112"/>
            <a:ext cx="2350407" cy="188315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1889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60DF-0262-4FCB-817D-FF172A66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Looking forward to meeting you at LSE!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EDBB02-FBB0-A6F4-9852-DBA302FBAF8C}"/>
              </a:ext>
            </a:extLst>
          </p:cNvPr>
          <p:cNvSpPr txBox="1">
            <a:spLocks/>
          </p:cNvSpPr>
          <p:nvPr/>
        </p:nvSpPr>
        <p:spPr>
          <a:xfrm>
            <a:off x="370840" y="6471822"/>
            <a:ext cx="11617960" cy="1297508"/>
          </a:xfrm>
          <a:prstGeom prst="rect">
            <a:avLst/>
          </a:prstGeom>
        </p:spPr>
        <p:txBody>
          <a:bodyPr vert="horz" lIns="137160" tIns="68580" rIns="137160" bIns="6858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600"/>
            <a:r>
              <a:rPr lang="en-GB" sz="4200" dirty="0">
                <a:latin typeface="Roboto"/>
                <a:sym typeface="Wingdings"/>
              </a:rPr>
              <a:t></a:t>
            </a:r>
            <a:r>
              <a:rPr lang="en-GB" sz="3600" dirty="0">
                <a:latin typeface="Roboto"/>
                <a:sym typeface="Wingdings"/>
              </a:rPr>
              <a:t> </a:t>
            </a:r>
            <a:r>
              <a:rPr lang="en-GB" sz="3600" dirty="0">
                <a:latin typeface="Roboto"/>
              </a:rPr>
              <a:t>careers@lse.ac.uk        </a:t>
            </a:r>
            <a:r>
              <a:rPr lang="en-GB" sz="4200" dirty="0">
                <a:latin typeface="Roboto"/>
                <a:sym typeface="Wingdings"/>
              </a:rPr>
              <a:t></a:t>
            </a:r>
            <a:r>
              <a:rPr lang="en-GB" sz="3600" dirty="0">
                <a:latin typeface="Roboto"/>
                <a:sym typeface="Wingdings"/>
              </a:rPr>
              <a:t> </a:t>
            </a:r>
            <a:r>
              <a:rPr lang="en-GB" sz="3600" dirty="0">
                <a:latin typeface="Roboto"/>
              </a:rPr>
              <a:t>www.lse.ac.uk/careers  </a:t>
            </a:r>
          </a:p>
        </p:txBody>
      </p:sp>
    </p:spTree>
    <p:extLst>
      <p:ext uri="{BB962C8B-B14F-4D97-AF65-F5344CB8AC3E}">
        <p14:creationId xmlns:p14="http://schemas.microsoft.com/office/powerpoint/2010/main" val="38169826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ysClr val="window" lastClr="FFFFFF"/>
      </a:lt1>
      <a:dk2>
        <a:srgbClr val="C4D600"/>
      </a:dk2>
      <a:lt2>
        <a:srgbClr val="FFCD00"/>
      </a:lt2>
      <a:accent1>
        <a:srgbClr val="55ACEE"/>
      </a:accent1>
      <a:accent2>
        <a:srgbClr val="C4D600"/>
      </a:accent2>
      <a:accent3>
        <a:srgbClr val="FFCD00"/>
      </a:accent3>
      <a:accent4>
        <a:srgbClr val="55ACEE"/>
      </a:accent4>
      <a:accent5>
        <a:srgbClr val="C4D600"/>
      </a:accent5>
      <a:accent6>
        <a:srgbClr val="FFCD00"/>
      </a:accent6>
      <a:hlink>
        <a:srgbClr val="000000"/>
      </a:hlink>
      <a:folHlink>
        <a:srgbClr val="000000"/>
      </a:folHlink>
    </a:clrScheme>
    <a:fontScheme name="LSE Careers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2 Powerpoint template_LSE Careers" id="{46178480-1900-6447-A232-0470B6CEB679}" vid="{EA841B11-C059-2D46-8E29-3843D8151D35}"/>
    </a:ext>
  </a:extLst>
</a:theme>
</file>

<file path=ppt/theme/theme2.xml><?xml version="1.0" encoding="utf-8"?>
<a:theme xmlns:a="http://schemas.openxmlformats.org/drawingml/2006/main" name="1_Careers Powerpoint template-4-3_v1">
  <a:themeElements>
    <a:clrScheme name="LSE Sept 2018">
      <a:dk1>
        <a:srgbClr val="000000"/>
      </a:dk1>
      <a:lt1>
        <a:srgbClr val="FFFFFF"/>
      </a:lt1>
      <a:dk2>
        <a:srgbClr val="A3AAAE"/>
      </a:dk2>
      <a:lt2>
        <a:srgbClr val="D0D3D3"/>
      </a:lt2>
      <a:accent1>
        <a:srgbClr val="F33030"/>
      </a:accent1>
      <a:accent2>
        <a:srgbClr val="5B325F"/>
      </a:accent2>
      <a:accent3>
        <a:srgbClr val="6BABE5"/>
      </a:accent3>
      <a:accent4>
        <a:srgbClr val="FFCE00"/>
      </a:accent4>
      <a:accent5>
        <a:srgbClr val="009383"/>
      </a:accent5>
      <a:accent6>
        <a:srgbClr val="70AD47"/>
      </a:accent6>
      <a:hlink>
        <a:srgbClr val="5B325F"/>
      </a:hlink>
      <a:folHlink>
        <a:srgbClr val="954F72"/>
      </a:folHlink>
    </a:clrScheme>
    <a:fontScheme name="LSE Career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reers Powerpoint template-4-3_v1">
  <a:themeElements>
    <a:clrScheme name="LSE Colour Palette">
      <a:dk1>
        <a:srgbClr val="000000"/>
      </a:dk1>
      <a:lt1>
        <a:srgbClr val="FFFFFF"/>
      </a:lt1>
      <a:dk2>
        <a:srgbClr val="A3AAAE"/>
      </a:dk2>
      <a:lt2>
        <a:srgbClr val="D0D3D3"/>
      </a:lt2>
      <a:accent1>
        <a:srgbClr val="F33030"/>
      </a:accent1>
      <a:accent2>
        <a:srgbClr val="5B325F"/>
      </a:accent2>
      <a:accent3>
        <a:srgbClr val="6BABE5"/>
      </a:accent3>
      <a:accent4>
        <a:srgbClr val="FFCE00"/>
      </a:accent4>
      <a:accent5>
        <a:srgbClr val="009383"/>
      </a:accent5>
      <a:accent6>
        <a:srgbClr val="70AD47"/>
      </a:accent6>
      <a:hlink>
        <a:srgbClr val="5B325F"/>
      </a:hlink>
      <a:folHlink>
        <a:srgbClr val="954F72"/>
      </a:folHlink>
    </a:clrScheme>
    <a:fontScheme name="LSE Career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09CD99E1CBE47B6DE7EE23939DC8E" ma:contentTypeVersion="20" ma:contentTypeDescription="Create a new document." ma:contentTypeScope="" ma:versionID="0012812a018dd800e35ca0537d291966">
  <xsd:schema xmlns:xsd="http://www.w3.org/2001/XMLSchema" xmlns:xs="http://www.w3.org/2001/XMLSchema" xmlns:p="http://schemas.microsoft.com/office/2006/metadata/properties" xmlns:ns1="http://schemas.microsoft.com/sharepoint/v3" xmlns:ns2="57104c2b-987d-46db-b601-bb12146542f7" xmlns:ns3="f15acbbd-d3ef-4b46-ad73-dc00796e610e" targetNamespace="http://schemas.microsoft.com/office/2006/metadata/properties" ma:root="true" ma:fieldsID="bedfa5c6e43e3aa31dee61e8ab49019e" ns1:_="" ns2:_="" ns3:_="">
    <xsd:import namespace="http://schemas.microsoft.com/sharepoint/v3"/>
    <xsd:import namespace="57104c2b-987d-46db-b601-bb12146542f7"/>
    <xsd:import namespace="f15acbbd-d3ef-4b46-ad73-dc00796e61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104c2b-987d-46db-b601-bb12146542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7" nillable="true" ma:displayName="Taxonomy Catch All Column" ma:hidden="true" ma:list="{f3777374-c7b6-48d4-943b-3574a45a935b}" ma:internalName="TaxCatchAll" ma:showField="CatchAllData" ma:web="57104c2b-987d-46db-b601-bb12146542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cbbd-d3ef-4b46-ad73-dc00796e61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2c64bf66-3ab6-4740-8ae4-bf44781f38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15acbbd-d3ef-4b46-ad73-dc00796e610e">
      <Terms xmlns="http://schemas.microsoft.com/office/infopath/2007/PartnerControls"/>
    </lcf76f155ced4ddcb4097134ff3c332f>
    <TaxCatchAll xmlns="57104c2b-987d-46db-b601-bb12146542f7" xsi:nil="true"/>
  </documentManagement>
</p:properties>
</file>

<file path=customXml/itemProps1.xml><?xml version="1.0" encoding="utf-8"?>
<ds:datastoreItem xmlns:ds="http://schemas.openxmlformats.org/officeDocument/2006/customXml" ds:itemID="{8215FB4E-B5A2-4769-9C03-943578E74B45}">
  <ds:schemaRefs>
    <ds:schemaRef ds:uri="57104c2b-987d-46db-b601-bb12146542f7"/>
    <ds:schemaRef ds:uri="f15acbbd-d3ef-4b46-ad73-dc00796e61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89FDF39-1ABD-4BAC-8435-335B85F3CB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A33347-B9A0-492E-A2DF-EE7B3014C5E4}">
  <ds:schemaRefs>
    <ds:schemaRef ds:uri="f15acbbd-d3ef-4b46-ad73-dc00796e610e"/>
    <ds:schemaRef ds:uri="http://www.w3.org/XML/1998/namespace"/>
    <ds:schemaRef ds:uri="http://schemas.microsoft.com/office/2006/documentManagement/types"/>
    <ds:schemaRef ds:uri="http://schemas.microsoft.com/sharepoint/v3"/>
    <ds:schemaRef ds:uri="57104c2b-987d-46db-b601-bb12146542f7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3215</TotalTime>
  <Words>440</Words>
  <Application>Microsoft Macintosh PowerPoint</Application>
  <PresentationFormat>Custom</PresentationFormat>
  <Paragraphs>92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Roboto Medium</vt:lpstr>
      <vt:lpstr>Arial Regular</vt:lpstr>
      <vt:lpstr>Roboto</vt:lpstr>
      <vt:lpstr>Roboto Regular</vt:lpstr>
      <vt:lpstr>Calibri</vt:lpstr>
      <vt:lpstr>Roboto Light</vt:lpstr>
      <vt:lpstr>Wingdings</vt:lpstr>
      <vt:lpstr>Custom Design</vt:lpstr>
      <vt:lpstr>1_Careers Powerpoint template-4-3_v1</vt:lpstr>
      <vt:lpstr>Careers Powerpoint template-4-3_v1</vt:lpstr>
      <vt:lpstr>Introducing LSE Careers January 2023</vt:lpstr>
      <vt:lpstr>PowerPoint Presentation</vt:lpstr>
      <vt:lpstr>How does LSE Careers support you</vt:lpstr>
      <vt:lpstr>PowerPoint Presentation</vt:lpstr>
      <vt:lpstr>PowerPoint Presentation</vt:lpstr>
      <vt:lpstr>Looking forward to meeting you at LSE!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Karinthi-Durnez,E</dc:creator>
  <cp:lastModifiedBy>Karinthi-Durnez,E</cp:lastModifiedBy>
  <cp:revision>27</cp:revision>
  <dcterms:created xsi:type="dcterms:W3CDTF">2022-09-22T07:20:24Z</dcterms:created>
  <dcterms:modified xsi:type="dcterms:W3CDTF">2023-01-27T13:03:01Z</dcterms:modified>
  <dc:identifier>DAFHCXRD72U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0x0101004F109CD99E1CBE47B6DE7EE23939DC8E</vt:lpwstr>
  </property>
  <property fmtid="{D5CDD505-2E9C-101B-9397-08002B2CF9AE}" pid="3" name="MediaServiceImageTags">
    <vt:lpwstr/>
  </property>
</Properties>
</file>