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4" r:id="rId2"/>
    <p:sldMasterId id="2147483751" r:id="rId3"/>
    <p:sldMasterId id="2147483785" r:id="rId4"/>
    <p:sldMasterId id="2147483802" r:id="rId5"/>
  </p:sldMasterIdLst>
  <p:notesMasterIdLst>
    <p:notesMasterId r:id="rId11"/>
  </p:notesMasterIdLst>
  <p:handoutMasterIdLst>
    <p:handoutMasterId r:id="rId12"/>
  </p:handoutMasterIdLst>
  <p:sldIdLst>
    <p:sldId id="306" r:id="rId6"/>
    <p:sldId id="353" r:id="rId7"/>
    <p:sldId id="307" r:id="rId8"/>
    <p:sldId id="282" r:id="rId9"/>
    <p:sldId id="305" r:id="rId10"/>
  </p:sldIdLst>
  <p:sldSz cx="9144000" cy="6858000" type="screen4x3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B63"/>
    <a:srgbClr val="FFFFFF"/>
    <a:srgbClr val="70AD47"/>
    <a:srgbClr val="009383"/>
    <a:srgbClr val="6BABE5"/>
    <a:srgbClr val="5B325F"/>
    <a:srgbClr val="F33030"/>
    <a:srgbClr val="4DB8E4"/>
    <a:srgbClr val="F03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C82D5-B614-E27A-71C4-D6EB9422EE81}" v="4" dt="2022-02-08T13:15:19.396"/>
    <p1510:client id="{D2332BC6-7AC3-F242-ADFE-82FE29839583}" v="85" dt="2021-01-22T09:40:43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665" cy="49363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8" y="1"/>
            <a:ext cx="2890665" cy="49363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D1EC3FA0-5E0D-4BC1-B515-E68FBF971731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445"/>
            <a:ext cx="2890665" cy="49363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8" y="9377445"/>
            <a:ext cx="2890665" cy="49363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8F1414BF-C344-4815-A8E3-1FCFF2632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7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363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6A2045D8-7640-4FCB-BE11-49AE49FFE69B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5188" y="739775"/>
            <a:ext cx="4938712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8"/>
            <a:ext cx="5335270" cy="4442699"/>
          </a:xfrm>
          <a:prstGeom prst="rect">
            <a:avLst/>
          </a:prstGeom>
        </p:spPr>
        <p:txBody>
          <a:bodyPr vert="horz" lIns="90718" tIns="45359" rIns="90718" bIns="453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889938" cy="49363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9"/>
            <a:ext cx="2889938" cy="49363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5F22C3BB-37F3-4923-953B-3B602DD760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57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Hello</a:t>
            </a:r>
          </a:p>
          <a:p>
            <a:r>
              <a:rPr lang="en-GB" baseline="0"/>
              <a:t>I'm EKD...</a:t>
            </a:r>
          </a:p>
          <a:p>
            <a:endParaRPr lang="en-GB" baseline="0"/>
          </a:p>
          <a:p>
            <a:endParaRPr lang="en-GB" baseline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2C3BB-37F3-4923-953B-3B602DD7604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2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In LSE Careers we see the career journey a bit like a cycle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We’ve designed this embedded model for how we help students no matter at what stage they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No one stage is in any way better or further along than another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You move in your career between these bases quite a lot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Understand: changes throughout your studies, as you find out about new options and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ECCDA-8B22-41E9-BDFF-8772E0AF230C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9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shows what this means IN PRACTICE – an overview of what we actually offer</a:t>
            </a:r>
          </a:p>
          <a:p>
            <a:endParaRPr lang="en-GB"/>
          </a:p>
          <a:p>
            <a:r>
              <a:rPr lang="en-GB"/>
              <a:t>Every single student has access to our services once you’re registered</a:t>
            </a:r>
          </a:p>
          <a:p>
            <a:endParaRPr lang="en-GB"/>
          </a:p>
          <a:p>
            <a:r>
              <a:rPr lang="en-GB"/>
              <a:t>Events: incredibly broad scope</a:t>
            </a:r>
          </a:p>
          <a:p>
            <a:endParaRPr lang="en-GB"/>
          </a:p>
          <a:p>
            <a:r>
              <a:rPr lang="en-GB"/>
              <a:t>Skills seminars: how to write a policy brief for the government / analytics in action</a:t>
            </a:r>
          </a:p>
          <a:p>
            <a:r>
              <a:rPr lang="en-GB"/>
              <a:t>Online = Global reach!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4EE39-FFB6-48BF-90A9-3BFF6C5CD4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97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4EE39-FFB6-48BF-90A9-3BFF6C5CD42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7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2C3BB-37F3-4923-953B-3B602DD7604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28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6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tif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1.jpeg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90B2FA-A02B-084A-B3AE-DC3D3A186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40D5B6-1B0D-1543-BC71-A170810D36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6C2D6-3C45-4E48-9EEB-8CCC5C98CE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4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8C29C-1DD2-A94C-8C3A-4B833556F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CBDB688-64EF-324F-BFAB-D512A8937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47BE0-73F8-4949-A3BB-CF87E2D08977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0061F-B44E-F64E-916F-C594526BA6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3559194-CC2B-194D-9EC5-A81B12344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rgbClr val="E0112B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 people and ideas that transform the world.</a:t>
            </a:r>
          </a:p>
        </p:txBody>
      </p:sp>
    </p:spTree>
    <p:extLst>
      <p:ext uri="{BB962C8B-B14F-4D97-AF65-F5344CB8AC3E}">
        <p14:creationId xmlns:p14="http://schemas.microsoft.com/office/powerpoint/2010/main" val="3317187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DD32E-EE77-CB46-AC3C-0D82253FD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6C9822D-535A-A846-900D-A3BCAB66E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B65CC-40B5-F84F-A7CA-EBD3F9102B00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705860B-74AB-1341-89BB-45CD0F6A5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7E2542-1CDA-B549-AAD5-A1752A3DFD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2" y="2492377"/>
            <a:ext cx="7832142" cy="3480510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people and ideas that transform the world.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321454-2BBD-B348-9DF7-797E89FE4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18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85">
          <p15:clr>
            <a:srgbClr val="FBAE40"/>
          </p15:clr>
        </p15:guide>
        <p15:guide id="3" pos="5483">
          <p15:clr>
            <a:srgbClr val="FBAE40"/>
          </p15:clr>
        </p15:guide>
        <p15:guide id="4" orient="horz" pos="157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5C40D2-FE37-ED4A-8D94-CD55289EEE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EDB8C2E-76B8-E54E-8904-5DD68DE36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3EDFC9-472F-D340-AE89-53AF54C4B28F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0707587-801F-2F42-9F43-DE634E0CF8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31D2CF-D9C8-804C-B7C2-98F36E262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2" y="2492377"/>
            <a:ext cx="7832142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kern="12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+mn-cs"/>
              </a:rPr>
              <a:t>We provide a dynamic and diverse education and research environment attracting the brightest minds from across the globe.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BBA11-9B18-DD44-93FD-E5E37FEDC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37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85">
          <p15:clr>
            <a:srgbClr val="FBAE40"/>
          </p15:clr>
        </p15:guide>
        <p15:guide id="3" pos="5483">
          <p15:clr>
            <a:srgbClr val="FBAE40"/>
          </p15:clr>
        </p15:guide>
        <p15:guide id="4" orient="horz" pos="157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87283-DE16-9C4D-9F2E-254866042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45B3C34-A840-FE40-883A-8944063A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D96D187-1DF8-1D48-B515-D83F95B06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8545B8-2F92-7446-9DE3-D757EC0D2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Through our world-leading teaching and research, we are preparing the next generation to face the challenges of tomorrow.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A9725-3080-3840-B2EA-A1411E077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95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352A-5E49-7149-AFB8-5F9FB7998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45B3C34-A840-FE40-883A-8944063A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D96D187-1DF8-1D48-B515-D83F95B06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8545B8-2F92-7446-9DE3-D757EC0D2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Through our world-leading teaching and research, we are preparing the next generation to face the challenges of tomorrow.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A9725-3080-3840-B2EA-A1411E077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58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8C29C-1DD2-A94C-8C3A-4B833556F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CBDB688-64EF-324F-BFAB-D512A8937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47BE0-73F8-4949-A3BB-CF87E2D08977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0061F-B44E-F64E-916F-C594526BA6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3559194-CC2B-194D-9EC5-A81B12344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rgbClr val="E0112B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 people and ideas that transform the world.</a:t>
            </a:r>
          </a:p>
        </p:txBody>
      </p:sp>
    </p:spTree>
    <p:extLst>
      <p:ext uri="{BB962C8B-B14F-4D97-AF65-F5344CB8AC3E}">
        <p14:creationId xmlns:p14="http://schemas.microsoft.com/office/powerpoint/2010/main" val="2192457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7783F-E689-9D48-A25E-6355B4BF0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Title of presentation 33pt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18pt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aseline="0">
                <a:solidFill>
                  <a:schemeClr val="bg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r>
              <a:rPr lang="en-GB" sz="1200">
                <a:effectLst/>
                <a:latin typeface="Roboto" pitchFamily="2" charset="0"/>
              </a:rPr>
              <a:t>Speakers:	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>
                <a:effectLst/>
                <a:latin typeface="Roboto" pitchFamily="2" charset="0"/>
              </a:rPr>
              <a:t>Chair:	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EC11B7B0-49AB-434E-BF9A-A7B2599ED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DB9428-DAAF-1545-BABF-E0C7784C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0536" y="5818340"/>
            <a:ext cx="2160814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lse.ac.uk/careers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4EB3C53-97E6-E148-B5CF-340F6E4B82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0536" y="6097779"/>
            <a:ext cx="2160814" cy="218683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BD0C83-CE1E-544A-915A-FD7E7281C6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41" y="6308209"/>
            <a:ext cx="751024" cy="123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D5D9A5-2E42-FD4F-BE23-B19DCC94A6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350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24C27-EA66-6A46-BD50-B143EB157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0CDC621A-FF1D-B34A-BD2A-86A1FF364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F28F678-5128-E84A-A50B-D29D6712F8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6C672E-BB97-6449-883B-FEEDBE1548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ED36A-7C4C-5B46-933C-CEF5FE147A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1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A239E2-5822-F143-A28B-E4BBD96D74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CBECA972-478D-0A4D-95C0-9E746F8D4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6F8988C-991D-B641-BFE6-E92BF052D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93975-F741-C547-84B8-00322D87DF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E24841-5F28-8545-9036-AACCD48029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883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1F39B-FDE3-0847-9845-3BDBBA84F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7194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1672E-6435-0A41-8A2F-7C50A9875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FBB1E-408B-A548-8204-D1F2CEE4BD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73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0AEB09-9E62-A84A-B91B-A2A52A205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7194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1672E-6435-0A41-8A2F-7C50A9875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FBB1E-408B-A548-8204-D1F2CEE4BD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7783F-E689-9D48-A25E-6355B4BF0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Title of presentation 33pt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18pt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aseline="0">
                <a:solidFill>
                  <a:schemeClr val="bg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r>
              <a:rPr lang="en-GB" sz="1200">
                <a:effectLst/>
                <a:latin typeface="Roboto" pitchFamily="2" charset="0"/>
              </a:rPr>
              <a:t>Speakers:	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>
                <a:effectLst/>
                <a:latin typeface="Roboto" pitchFamily="2" charset="0"/>
              </a:rPr>
              <a:t>Chair:	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EC11B7B0-49AB-434E-BF9A-A7B2599ED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DB9428-DAAF-1545-BABF-E0C7784C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0536" y="5818340"/>
            <a:ext cx="2160814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lse.ac.uk/careers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4EB3C53-97E6-E148-B5CF-340F6E4B82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0536" y="6097779"/>
            <a:ext cx="2160814" cy="218683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BD0C83-CE1E-544A-915A-FD7E7281C6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41" y="6308209"/>
            <a:ext cx="751024" cy="123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D5D9A5-2E42-FD4F-BE23-B19DCC94A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187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D1CAA7-1DCC-104A-A875-1CEA34E19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29FF55-A094-494C-BDFD-4CA8713219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4689B3D-023A-3240-A05C-2C18B139CA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67E61-D213-9E4B-9BB8-499CE9A5C3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8CF34-3102-4948-9682-FFBD7BA6E2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78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A9246-95D0-014E-AAE3-D4E0C236C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02A5ED1-7BF8-CE44-B3A3-E3DC0A73E7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9717407-247D-DA41-9CDC-E95D00199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B96331-9581-4E43-ABF0-A901F058A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44DC4E-3B93-2748-873C-D2E39F324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53CCA-DF24-D042-A7FA-F73B42BC7D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10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BFAA8BD-4F5A-B344-8EA5-51D7EE0CB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CAAB8BD4-F421-B14D-B5E6-F6628DF53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013BD44-70D3-0447-99F0-C19BF8D53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F713E7-A59D-234A-9964-F3587B0A5A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967759-362E-BC42-B2D2-1EFBB675D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542B-3813-074C-AFF2-1A720EF20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96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A4CCC-F3A7-AA43-AC7C-540846CE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2CF4082-96F8-2341-BBC0-C7E55571F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A2582-706F-2645-9823-2143F5D9F6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7E3D9A-B1EA-474E-BB2B-86CE80D6A6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A0500A-7431-E94E-BF17-4590EFA8A4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2CF4082-96F8-2341-BBC0-C7E55571F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400" dirty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A2582-706F-2645-9823-2143F5D9F6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7E3D9A-B1EA-474E-BB2B-86CE80D6A6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83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3FB71B-88BE-1740-8F93-EF00E6505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E0112B"/>
                </a:solidFill>
              </a:defRPr>
            </a:lvl1pPr>
            <a:lvl2pPr marL="138113" indent="-13216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39304" indent="13335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406004" indent="-133350" algn="l"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406003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6A717F1-9D6B-3C4F-9DD5-B4FCDD581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91EADAC-9A5B-5245-A203-1D9B4834D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CDAB2-B2F1-CD40-A12D-637E61F71B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B292C7-6D58-5C4F-9D6F-E282C8BDF5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6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53453B-940D-5644-ADB5-AE92DE4AE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B214645-1F46-624A-B6AE-291615736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6382" y="1700213"/>
            <a:ext cx="5653236" cy="4608512"/>
          </a:xfrm>
          <a:prstGeom prst="rect">
            <a:avLst/>
          </a:prstGeom>
        </p:spPr>
        <p:txBody>
          <a:bodyPr vert="horz" anchor="ctr" anchorCtr="0"/>
          <a:lstStyle>
            <a:lvl1pPr marL="1905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ACECF71-E44D-9343-B09C-B33F86018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CEB35-87E8-1046-A091-74B189E464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492" y="1695225"/>
            <a:ext cx="1846364" cy="46135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E0112B"/>
                </a:solidFill>
              </a:defRPr>
            </a:lvl1pPr>
          </a:lstStyle>
          <a:p>
            <a:r>
              <a:rPr lang="en-US" b="0" i="0" baseline="0">
                <a:latin typeface="Roboto Medium" pitchFamily="2" charset="0"/>
                <a:ea typeface="Roboto Medium" pitchFamily="2" charset="0"/>
              </a:rPr>
              <a:t>Click to edit M</a:t>
            </a:r>
            <a:r>
              <a:rPr lang="en-US" b="0" i="0">
                <a:latin typeface="Roboto Medium" pitchFamily="2" charset="0"/>
                <a:ea typeface="Roboto Medium" pitchFamily="2" charset="0"/>
              </a:rPr>
              <a:t>aster title style</a:t>
            </a:r>
            <a:endParaRPr lang="en-GB" b="0" i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6150C-88F6-D649-AF1D-7D43DF865EA1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0D8C31D-12FC-9B4C-BB63-6ADF192F64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444" y="6171944"/>
            <a:ext cx="23466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1F42ECD-AA12-314C-80CB-C24814B578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3B8374-3701-3D4A-834E-B7604FEF4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D1BD85-52BB-8D4C-87DD-EF41F22CE5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3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F3F05DA-91B8-7E45-9FF1-5296A0BF2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EC377AE-1F4E-3A40-A036-610E6D0053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31431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A5AB9DE-0554-E944-A3B2-D9FABB9596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4633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4BFC75B-E634-4A4F-8B4C-D587734E4C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28229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AD510AE7-F4B4-3C4D-B8B4-22A41CF247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25028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D4F9586-0175-9E43-9ACA-56B07728B0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7835" y="3499609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C39A0EC-9C46-1247-BC41-623BB397C20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32910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8882B08-B9F4-8246-BE1F-23EFED36744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6112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DAD9550-8440-8244-8BC5-A05394521F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29708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277CFFB-6033-DC40-B925-DC0D3838C0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26507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5013156-F6E4-C34B-8FC2-A2745B65B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6AF6482-5A8D-FC47-8F15-728870A7CD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5029" y="2919004"/>
            <a:ext cx="6391309" cy="37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algn="l"/>
            <a:r>
              <a:rPr lang="en-US" sz="1050" b="0" i="0">
                <a:latin typeface="Roboto Medium" pitchFamily="2" charset="0"/>
                <a:ea typeface="Roboto Medium" pitchFamily="2" charset="0"/>
              </a:rPr>
              <a:t>A presentation by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B5A811-8D96-E849-BBE5-C3F64F8C9BB8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8B2B4DF-EB0B-0D4C-9E2C-6BBE2ECA5D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6228F1C-B267-2344-A6AD-99A3AC23E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D66C03-A786-D14D-9D35-BEA5FFA99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905BE8-9FA7-394F-A336-3682B2132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531" y="3167741"/>
            <a:ext cx="3089154" cy="15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98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88">
          <p15:clr>
            <a:srgbClr val="FBAE40"/>
          </p15:clr>
        </p15:guide>
        <p15:guide id="3" orient="horz" pos="279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B6E7A-AD2E-AB40-9156-09434EAC8A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FE669F6-AD8F-CA48-9D64-823F31CB13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3445" y="5818340"/>
            <a:ext cx="2877905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lse.ac.uk</a:t>
            </a:r>
            <a:r>
              <a:rPr lang="en-US"/>
              <a:t>/</a:t>
            </a:r>
            <a:r>
              <a:rPr lang="en-US" err="1"/>
              <a:t>volunteercentre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9B983C-1583-AB48-92EF-74BD32DEB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5"/>
            <a:ext cx="1465265" cy="494264"/>
          </a:xfrm>
          <a:prstGeom prst="rect">
            <a:avLst/>
          </a:prstGeom>
        </p:spPr>
      </p:pic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D9056AC-BF68-4B4F-B860-31CB9C4905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Arial Regular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Volunteer Centre at LSE Careers</a:t>
            </a:r>
            <a:endParaRPr lang="en-GB" sz="1350" b="0" i="0" kern="1200" baseline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D51FB05-032D-1844-9839-6C7ED4DF7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3D65CA9-B9AF-FF41-AB71-9BD0126091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18pt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472147C-A04C-F647-9412-D58CA66C7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r>
              <a:rPr lang="en-US"/>
              <a:t>Title of presentation 33pt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9BFF6A6-64DB-3541-B2FD-9C177DB396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/>
              <a:t>@</a:t>
            </a:r>
            <a:r>
              <a:rPr lang="en-US" err="1"/>
              <a:t>LSEVolunteerCentre</a:t>
            </a:r>
            <a:r>
              <a:rPr lang="en-US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0BA005-9EB7-3740-9A26-6E5D826F58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5" y="6353447"/>
            <a:ext cx="751022" cy="1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24C27-EA66-6A46-BD50-B143EB157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0CDC621A-FF1D-B34A-BD2A-86A1FF364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F28F678-5128-E84A-A50B-D29D6712F8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6C672E-BB97-6449-883B-FEEDBE1548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ED36A-7C4C-5B46-933C-CEF5FE147A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0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A239E2-5822-F143-A28B-E4BBD96D74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CBECA972-478D-0A4D-95C0-9E746F8D4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6F8988C-991D-B641-BFE6-E92BF052D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93975-F741-C547-84B8-00322D87D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E24841-5F28-8545-9036-AACCD48029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06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1F39B-FDE3-0847-9845-3BDBBA84FB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7194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1672E-6435-0A41-8A2F-7C50A98753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FBB1E-408B-A548-8204-D1F2CEE4BD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58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0AEB09-9E62-A84A-B91B-A2A52A2054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7194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1672E-6435-0A41-8A2F-7C50A98753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FBB1E-408B-A548-8204-D1F2CEE4BD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24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D1CAA7-1DCC-104A-A875-1CEA34E19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29FF55-A094-494C-BDFD-4CA8713219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4689B3D-023A-3240-A05C-2C18B139CA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67E61-D213-9E4B-9BB8-499CE9A5C3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8CF34-3102-4948-9682-FFBD7BA6E2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7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A9246-95D0-014E-AAE3-D4E0C236CE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02A5ED1-7BF8-CE44-B3A3-E3DC0A73E7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9717407-247D-DA41-9CDC-E95D00199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B96331-9581-4E43-ABF0-A901F058A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44DC4E-3B93-2748-873C-D2E39F324D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53CCA-DF24-D042-A7FA-F73B42BC7D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BFAA8BD-4F5A-B344-8EA5-51D7EE0CBB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CAAB8BD4-F421-B14D-B5E6-F6628DF53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013BD44-70D3-0447-99F0-C19BF8D53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F713E7-A59D-234A-9964-F3587B0A5A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967759-362E-BC42-B2D2-1EFBB675D5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542B-3813-074C-AFF2-1A720EF207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7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A4CCC-F3A7-AA43-AC7C-540846CE09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2CF4082-96F8-2341-BBC0-C7E55571F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A2582-706F-2645-9823-2143F5D9F6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7E3D9A-B1EA-474E-BB2B-86CE80D6A6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9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2E7C5-D4CC-2340-BD18-7A8C9DF7A4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5462896C-140D-6948-9D95-52FEEC772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70CF6-DC49-CC45-80DE-AE118183FE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8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A0500A-7431-E94E-BF17-4590EFA8A4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2CF4082-96F8-2341-BBC0-C7E55571F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400" dirty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A2582-706F-2645-9823-2143F5D9F6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7E3D9A-B1EA-474E-BB2B-86CE80D6A6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6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3FB71B-88BE-1740-8F93-EF00E6505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E0112B"/>
                </a:solidFill>
              </a:defRPr>
            </a:lvl1pPr>
            <a:lvl2pPr marL="138113" indent="-13216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39304" indent="13335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406004" indent="-133350" algn="l"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406003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6A717F1-9D6B-3C4F-9DD5-B4FCDD581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91EADAC-9A5B-5245-A203-1D9B4834D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CDAB2-B2F1-CD40-A12D-637E61F71B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B292C7-6D58-5C4F-9D6F-E282C8BDF5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5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53453B-940D-5644-ADB5-AE92DE4AE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B214645-1F46-624A-B6AE-291615736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6382" y="1700213"/>
            <a:ext cx="5653236" cy="4608512"/>
          </a:xfrm>
          <a:prstGeom prst="rect">
            <a:avLst/>
          </a:prstGeom>
        </p:spPr>
        <p:txBody>
          <a:bodyPr vert="horz" anchor="ctr" anchorCtr="0"/>
          <a:lstStyle>
            <a:lvl1pPr marL="1905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ACECF71-E44D-9343-B09C-B33F86018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CEB35-87E8-1046-A091-74B189E464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492" y="1695225"/>
            <a:ext cx="1846364" cy="46135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E0112B"/>
                </a:solidFill>
              </a:defRPr>
            </a:lvl1pPr>
          </a:lstStyle>
          <a:p>
            <a:r>
              <a:rPr lang="en-US" b="0" i="0" baseline="0">
                <a:latin typeface="Roboto Medium" pitchFamily="2" charset="0"/>
                <a:ea typeface="Roboto Medium" pitchFamily="2" charset="0"/>
              </a:rPr>
              <a:t>Click to edit M</a:t>
            </a:r>
            <a:r>
              <a:rPr lang="en-US" b="0" i="0">
                <a:latin typeface="Roboto Medium" pitchFamily="2" charset="0"/>
                <a:ea typeface="Roboto Medium" pitchFamily="2" charset="0"/>
              </a:rPr>
              <a:t>aster title style</a:t>
            </a:r>
            <a:endParaRPr lang="en-GB" b="0" i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6150C-88F6-D649-AF1D-7D43DF865EA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0D8C31D-12FC-9B4C-BB63-6ADF192F64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444" y="6171944"/>
            <a:ext cx="23466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1F42ECD-AA12-314C-80CB-C24814B578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3B8374-3701-3D4A-834E-B7604FEF4D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D1BD85-52BB-8D4C-87DD-EF41F22CE5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6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F3F05DA-91B8-7E45-9FF1-5296A0BF28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EC377AE-1F4E-3A40-A036-610E6D0053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31431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A5AB9DE-0554-E944-A3B2-D9FABB9596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4633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4BFC75B-E634-4A4F-8B4C-D587734E4C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28229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AD510AE7-F4B4-3C4D-B8B4-22A41CF247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25028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D4F9586-0175-9E43-9ACA-56B07728B0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7835" y="3499609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C39A0EC-9C46-1247-BC41-623BB397C20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32910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8882B08-B9F4-8246-BE1F-23EFED36744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6112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DAD9550-8440-8244-8BC5-A05394521F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29708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277CFFB-6033-DC40-B925-DC0D3838C0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26507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5013156-F6E4-C34B-8FC2-A2745B65B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6AF6482-5A8D-FC47-8F15-728870A7CD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5029" y="2919004"/>
            <a:ext cx="6391309" cy="37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algn="l"/>
            <a:r>
              <a:rPr lang="en-US" sz="1050" b="0" i="0">
                <a:latin typeface="Roboto Medium" pitchFamily="2" charset="0"/>
                <a:ea typeface="Roboto Medium" pitchFamily="2" charset="0"/>
              </a:rPr>
              <a:t>A presentation by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B5A811-8D96-E849-BBE5-C3F64F8C9BB8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8B2B4DF-EB0B-0D4C-9E2C-6BBE2ECA5D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6228F1C-B267-2344-A6AD-99A3AC23E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D66C03-A786-D14D-9D35-BEA5FFA99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905BE8-9FA7-394F-A336-3682B21329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531" y="3167741"/>
            <a:ext cx="3089154" cy="15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86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88">
          <p15:clr>
            <a:srgbClr val="FBAE40"/>
          </p15:clr>
        </p15:guide>
        <p15:guide id="3" orient="horz" pos="279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502"/>
            <a:ext cx="2133600" cy="365125"/>
          </a:xfrm>
          <a:prstGeom prst="rect">
            <a:avLst/>
          </a:prstGeom>
        </p:spPr>
        <p:txBody>
          <a:bodyPr/>
          <a:lstStyle/>
          <a:p>
            <a:fld id="{74D4EEAD-7034-413F-8D26-E94AD384FE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50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502"/>
            <a:ext cx="2133600" cy="365125"/>
          </a:xfrm>
          <a:prstGeom prst="rect">
            <a:avLst/>
          </a:prstGeom>
        </p:spPr>
        <p:txBody>
          <a:bodyPr/>
          <a:lstStyle/>
          <a:p>
            <a:fld id="{BD61D6FE-961D-438A-8ACA-E0D221FA8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82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90B2FA-A02B-084A-B3AE-DC3D3A186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40D5B6-1B0D-1543-BC71-A170810D36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6C2D6-3C45-4E48-9EEB-8CCC5C98CE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04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2E7C5-D4CC-2340-BD18-7A8C9DF7A4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5462896C-140D-6948-9D95-52FEEC772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70CF6-DC49-CC45-80DE-AE118183FE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34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62ED1-ACFF-E241-A071-10AA700800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6A1ACE0-2418-4B42-878F-03F886F2D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43A80-62AC-C449-9F7F-BC57B3CDA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0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D0A860-330C-A145-901B-D31B3EDF9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6A1ACE0-2418-4B42-878F-03F886F2D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43A80-62AC-C449-9F7F-BC57B3CDA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9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A439F6-A9BA-1B45-A7E3-F7505379F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5ED70-D288-9542-8589-E9E533DDDD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84" y="3462338"/>
            <a:ext cx="257175" cy="25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E0112B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52082-5A5F-AC40-8317-A7339DC7D9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46" y="1694655"/>
            <a:ext cx="629920" cy="457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7A91F-394C-C84A-98A8-F9ECE1332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</p:spTree>
    <p:extLst>
      <p:ext uri="{BB962C8B-B14F-4D97-AF65-F5344CB8AC3E}">
        <p14:creationId xmlns:p14="http://schemas.microsoft.com/office/powerpoint/2010/main" val="867896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62ED1-ACFF-E241-A071-10AA700800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6A1ACE0-2418-4B42-878F-03F886F2D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43A80-62AC-C449-9F7F-BC57B3CDA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15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DD32E-EE77-CB46-AC3C-0D82253FD6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6C9822D-535A-A846-900D-A3BCAB66E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B65CC-40B5-F84F-A7CA-EBD3F9102B00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705860B-74AB-1341-89BB-45CD0F6A5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7E2542-1CDA-B549-AAD5-A1752A3DFD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2" y="2492377"/>
            <a:ext cx="7832142" cy="3480510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people and ideas that transform the world.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321454-2BBD-B348-9DF7-797E89FE43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81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5">
          <p15:clr>
            <a:srgbClr val="FBAE40"/>
          </p15:clr>
        </p15:guide>
        <p15:guide id="2" pos="5483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5C40D2-FE37-ED4A-8D94-CD55289EE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EDB8C2E-76B8-E54E-8904-5DD68DE36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3EDFC9-472F-D340-AE89-53AF54C4B28F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0707587-801F-2F42-9F43-DE634E0CF8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31D2CF-D9C8-804C-B7C2-98F36E262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2" y="2492377"/>
            <a:ext cx="7832142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kern="12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+mn-cs"/>
              </a:rPr>
              <a:t>We provide a dynamic and diverse education and research environment attracting the brightest minds from across the globe.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BBA11-9B18-DD44-93FD-E5E37FEDCD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7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5">
          <p15:clr>
            <a:srgbClr val="FBAE40"/>
          </p15:clr>
        </p15:guide>
        <p15:guide id="2" pos="5483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87283-DE16-9C4D-9F2E-254866042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>
              <a:solidFill>
                <a:srgbClr val="FFFFFF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45B3C34-A840-FE40-883A-8944063A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D96D187-1DF8-1D48-B515-D83F95B06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8545B8-2F92-7446-9DE3-D757EC0D2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Through our world-leading teaching and research, we are preparing the next generation to face the challenges of tomorrow.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A9725-3080-3840-B2EA-A1411E077C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41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352A-5E49-7149-AFB8-5F9FB7998A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>
              <a:solidFill>
                <a:srgbClr val="FFFFFF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45B3C34-A840-FE40-883A-8944063A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D96D187-1DF8-1D48-B515-D83F95B06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8545B8-2F92-7446-9DE3-D757EC0D2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Through our world-leading teaching and research, we are preparing the next generation to face the challenges of tomorrow.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A9725-3080-3840-B2EA-A1411E077C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02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8C29C-1DD2-A94C-8C3A-4B833556F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>
              <a:solidFill>
                <a:srgbClr val="FFFFFF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CBDB688-64EF-324F-BFAB-D512A8937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47BE0-73F8-4949-A3BB-CF87E2D08977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0061F-B44E-F64E-916F-C594526BA6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3559194-CC2B-194D-9EC5-A81B12344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rgbClr val="E0112B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 people and ideas that transform the world.</a:t>
            </a:r>
          </a:p>
        </p:txBody>
      </p:sp>
    </p:spTree>
    <p:extLst>
      <p:ext uri="{BB962C8B-B14F-4D97-AF65-F5344CB8AC3E}">
        <p14:creationId xmlns:p14="http://schemas.microsoft.com/office/powerpoint/2010/main" val="1958820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7783F-E689-9D48-A25E-6355B4BF0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Title of presentation 33pt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18pt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aseline="0">
                <a:solidFill>
                  <a:schemeClr val="bg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r>
              <a:rPr lang="en-GB" sz="1200">
                <a:effectLst/>
                <a:latin typeface="Roboto" pitchFamily="2" charset="0"/>
              </a:rPr>
              <a:t>Speakers:	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>
                <a:effectLst/>
                <a:latin typeface="Roboto" pitchFamily="2" charset="0"/>
              </a:rPr>
              <a:t>Chair:	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EC11B7B0-49AB-434E-BF9A-A7B2599ED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DB9428-DAAF-1545-BABF-E0C7784C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0536" y="5818340"/>
            <a:ext cx="2160814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lse.ac.uk/careers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4EB3C53-97E6-E148-B5CF-340F6E4B82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0536" y="6097779"/>
            <a:ext cx="2160814" cy="218683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BD0C83-CE1E-544A-915A-FD7E7281C6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41" y="6308209"/>
            <a:ext cx="751024" cy="123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D5D9A5-2E42-FD4F-BE23-B19DCC94A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9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24C27-EA66-6A46-BD50-B143EB157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0CDC621A-FF1D-B34A-BD2A-86A1FF364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F28F678-5128-E84A-A50B-D29D6712F8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6C672E-BB97-6449-883B-FEEDBE1548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ED36A-7C4C-5B46-933C-CEF5FE147A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47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A239E2-5822-F143-A28B-E4BBD96D74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CBECA972-478D-0A4D-95C0-9E746F8D4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6F8988C-991D-B641-BFE6-E92BF052D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93975-F741-C547-84B8-00322D87D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E24841-5F28-8545-9036-AACCD48029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06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1F39B-FDE3-0847-9845-3BDBBA84FB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7194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1672E-6435-0A41-8A2F-7C50A98753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FBB1E-408B-A548-8204-D1F2CEE4BD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4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0AEB09-9E62-A84A-B91B-A2A52A2054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7194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1672E-6435-0A41-8A2F-7C50A98753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FBB1E-408B-A548-8204-D1F2CEE4BD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D0A860-330C-A145-901B-D31B3EDF9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6A1ACE0-2418-4B42-878F-03F886F2D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43A80-62AC-C449-9F7F-BC57B3CDA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40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D1CAA7-1DCC-104A-A875-1CEA34E19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29FF55-A094-494C-BDFD-4CA8713219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4689B3D-023A-3240-A05C-2C18B139CA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67E61-D213-9E4B-9BB8-499CE9A5C3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8CF34-3102-4948-9682-FFBD7BA6E2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1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A9246-95D0-014E-AAE3-D4E0C236CE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02A5ED1-7BF8-CE44-B3A3-E3DC0A73E7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9717407-247D-DA41-9CDC-E95D00199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B96331-9581-4E43-ABF0-A901F058A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44DC4E-3B93-2748-873C-D2E39F324D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53CCA-DF24-D042-A7FA-F73B42BC7D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05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BFAA8BD-4F5A-B344-8EA5-51D7EE0CBB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CAAB8BD4-F421-B14D-B5E6-F6628DF53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013BD44-70D3-0447-99F0-C19BF8D53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F713E7-A59D-234A-9964-F3587B0A5A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967759-362E-BC42-B2D2-1EFBB675D5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542B-3813-074C-AFF2-1A720EF207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8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A4CCC-F3A7-AA43-AC7C-540846CE09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2CF4082-96F8-2341-BBC0-C7E55571F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A2582-706F-2645-9823-2143F5D9F6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7E3D9A-B1EA-474E-BB2B-86CE80D6A6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27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A0500A-7431-E94E-BF17-4590EFA8A4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2CF4082-96F8-2341-BBC0-C7E55571F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400" dirty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A2582-706F-2645-9823-2143F5D9F6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7E3D9A-B1EA-474E-BB2B-86CE80D6A6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9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3FB71B-88BE-1740-8F93-EF00E6505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581" y="1700213"/>
            <a:ext cx="7356037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E0112B"/>
                </a:solidFill>
              </a:defRPr>
            </a:lvl1pPr>
            <a:lvl2pPr marL="138113" indent="-13216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39304" indent="13335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406004" indent="-133350" algn="l"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406003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6A717F1-9D6B-3C4F-9DD5-B4FCDD581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91EADAC-9A5B-5245-A203-1D9B4834D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CDAB2-B2F1-CD40-A12D-637E61F71B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B292C7-6D58-5C4F-9D6F-E282C8BDF5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8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53453B-940D-5644-ADB5-AE92DE4AE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B214645-1F46-624A-B6AE-291615736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6382" y="1700213"/>
            <a:ext cx="5653236" cy="4608512"/>
          </a:xfrm>
          <a:prstGeom prst="rect">
            <a:avLst/>
          </a:prstGeom>
        </p:spPr>
        <p:txBody>
          <a:bodyPr vert="horz" anchor="ctr" anchorCtr="0"/>
          <a:lstStyle>
            <a:lvl1pPr marL="1905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ACECF71-E44D-9343-B09C-B33F86018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CEB35-87E8-1046-A091-74B189E464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492" y="1695225"/>
            <a:ext cx="1846364" cy="46135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E0112B"/>
                </a:solidFill>
              </a:defRPr>
            </a:lvl1pPr>
          </a:lstStyle>
          <a:p>
            <a:r>
              <a:rPr lang="en-US" b="0" i="0" baseline="0">
                <a:latin typeface="Roboto Medium" pitchFamily="2" charset="0"/>
                <a:ea typeface="Roboto Medium" pitchFamily="2" charset="0"/>
              </a:rPr>
              <a:t>Click to edit M</a:t>
            </a:r>
            <a:r>
              <a:rPr lang="en-US" b="0" i="0">
                <a:latin typeface="Roboto Medium" pitchFamily="2" charset="0"/>
                <a:ea typeface="Roboto Medium" pitchFamily="2" charset="0"/>
              </a:rPr>
              <a:t>aster title style</a:t>
            </a:r>
            <a:endParaRPr lang="en-GB" b="0" i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6150C-88F6-D649-AF1D-7D43DF865EA1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0D8C31D-12FC-9B4C-BB63-6ADF192F64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444" y="6171944"/>
            <a:ext cx="23466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1F42ECD-AA12-314C-80CB-C24814B578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3B8374-3701-3D4A-834E-B7604FEF4D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D1BD85-52BB-8D4C-87DD-EF41F22CE5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81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F3F05DA-91B8-7E45-9FF1-5296A0BF28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EC377AE-1F4E-3A40-A036-610E6D0053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31431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A5AB9DE-0554-E944-A3B2-D9FABB9596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4633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4BFC75B-E634-4A4F-8B4C-D587734E4C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28229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AD510AE7-F4B4-3C4D-B8B4-22A41CF247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25028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D4F9586-0175-9E43-9ACA-56B07728B0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7835" y="3499609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C39A0EC-9C46-1247-BC41-623BB397C20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32910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8882B08-B9F4-8246-BE1F-23EFED36744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6112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DAD9550-8440-8244-8BC5-A05394521F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29708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277CFFB-6033-DC40-B925-DC0D3838C0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26507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5013156-F6E4-C34B-8FC2-A2745B65B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6AF6482-5A8D-FC47-8F15-728870A7CD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5029" y="2919004"/>
            <a:ext cx="6391309" cy="37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algn="l"/>
            <a:r>
              <a:rPr lang="en-US" sz="1050" b="0" i="0">
                <a:latin typeface="Roboto Medium" pitchFamily="2" charset="0"/>
                <a:ea typeface="Roboto Medium" pitchFamily="2" charset="0"/>
              </a:rPr>
              <a:t>A presentation by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B5A811-8D96-E849-BBE5-C3F64F8C9BB8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8B2B4DF-EB0B-0D4C-9E2C-6BBE2ECA5D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6228F1C-B267-2344-A6AD-99A3AC23E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D66C03-A786-D14D-9D35-BEA5FFA99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905BE8-9FA7-394F-A336-3682B21329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0" y="6353608"/>
            <a:ext cx="750038" cy="123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531" y="3167741"/>
            <a:ext cx="3089154" cy="15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73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88">
          <p15:clr>
            <a:srgbClr val="FBAE40"/>
          </p15:clr>
        </p15:guide>
        <p15:guide id="3" orient="horz" pos="279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D4EEAD-7034-413F-8D26-E94AD384FE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61D6FE-961D-438A-8ACA-E0D221FA8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4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D4EEAD-7034-413F-8D26-E94AD384FE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61D6FE-961D-438A-8ACA-E0D221FA8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4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A439F6-A9BA-1B45-A7E3-F7505379F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5ED70-D288-9542-8589-E9E533DDDD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84" y="3462338"/>
            <a:ext cx="257175" cy="25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E0112B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52082-5A5F-AC40-8317-A7339DC7D9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46" y="1694655"/>
            <a:ext cx="629920" cy="457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7A91F-394C-C84A-98A8-F9ECE1332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</p:spTree>
    <p:extLst>
      <p:ext uri="{BB962C8B-B14F-4D97-AF65-F5344CB8AC3E}">
        <p14:creationId xmlns:p14="http://schemas.microsoft.com/office/powerpoint/2010/main" val="287654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482">
          <p15:clr>
            <a:srgbClr val="FBAE40"/>
          </p15:clr>
        </p15:guide>
        <p15:guide id="4" pos="95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7E7C86-D941-034C-9533-49CB2E167A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D8B9DD-9D36-D74C-B32D-EE4A23640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5"/>
            <a:ext cx="1465265" cy="4942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4EFAEA5-4A70-9946-BC1E-2853A23B1E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154" y="296863"/>
            <a:ext cx="5400000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2200" b="0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D682CA-6A5D-6140-929F-260BFB6C6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Through our world-leading teaching and research, we are preparing the next generation to face the challenges of tomorrow.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D4F5AD96-9A50-BB49-97F4-2C0FFF4C99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Arial Regular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Volunteer Centre at LSE Careers</a:t>
            </a:r>
            <a:endParaRPr lang="en-GB" sz="1350" b="0" i="0" kern="1200" baseline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39A90B-F9E9-4B4B-9821-3AC183A51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40D5B6-1B0D-1543-BC71-A170810D36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9A90B-F9E9-4B4B-9821-3AC183A51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2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642">
          <p15:clr>
            <a:srgbClr val="FBAE40"/>
          </p15:clr>
        </p15:guide>
        <p15:guide id="4" pos="127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1D304E-E920-994A-BDCE-74BCD41F3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5462896C-140D-6948-9D95-52FEEC772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1D304E-E920-994A-BDCE-74BCD41F3B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9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642">
          <p15:clr>
            <a:srgbClr val="FBAE40"/>
          </p15:clr>
        </p15:guide>
        <p15:guide id="4" pos="127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7863A3-3C37-1A45-BBD5-F6DC847003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6A1ACE0-2418-4B42-878F-03F886F2D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863A3-3C37-1A45-BBD5-F6DC847003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642">
          <p15:clr>
            <a:srgbClr val="FBAE40"/>
          </p15:clr>
        </p15:guide>
        <p15:guide id="4" pos="127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A439F6-A9BA-1B45-A7E3-F7505379F4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5ED70-D288-9542-8589-E9E533DDDD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84" y="3462338"/>
            <a:ext cx="257175" cy="25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E0112B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52082-5A5F-AC40-8317-A7339DC7D9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47" y="1694644"/>
            <a:ext cx="564755" cy="54653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7A91F-394C-C84A-98A8-F9ECE1332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A439F6-A9BA-1B45-A7E3-F7505379F4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5ED70-D288-9542-8589-E9E533DDDD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84" y="3462338"/>
            <a:ext cx="257175" cy="254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352082-5A5F-AC40-8317-A7339DC7D9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47" y="1694644"/>
            <a:ext cx="564755" cy="5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5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341">
          <p15:clr>
            <a:srgbClr val="FBAE40"/>
          </p15:clr>
        </p15:guide>
        <p15:guide id="3" pos="642">
          <p15:clr>
            <a:srgbClr val="FBAE40"/>
          </p15:clr>
        </p15:guide>
        <p15:guide id="4" pos="127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A9329-C604-4B4B-81FB-84D6CBBB3E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6C9822D-535A-A846-900D-A3BCAB66E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B65CC-40B5-F84F-A7CA-EBD3F9102B00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705860B-74AB-1341-89BB-45CD0F6A5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7E2542-1CDA-B549-AAD5-A1752A3DFD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2" y="2492377"/>
            <a:ext cx="7832142" cy="3480510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people and ideas that transform the world.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A9329-C604-4B4B-81FB-84D6CBBB3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AB65CC-40B5-F84F-A7CA-EBD3F9102B00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67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46">
          <p15:clr>
            <a:srgbClr val="FBAE40"/>
          </p15:clr>
        </p15:guide>
        <p15:guide id="2" pos="7310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AF37E-CDA6-F24C-8CDC-99DE59329B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EDB8C2E-76B8-E54E-8904-5DD68DE36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3EDFC9-472F-D340-AE89-53AF54C4B28F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0707587-801F-2F42-9F43-DE634E0CF8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31D2CF-D9C8-804C-B7C2-98F36E262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2" y="2492377"/>
            <a:ext cx="7832142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kern="12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+mn-cs"/>
              </a:rPr>
              <a:t>We provide a dynamic and diverse education and research environment attracting the brightest minds from across the globe.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EAF37E-CDA6-F24C-8CDC-99DE59329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3EDFC9-472F-D340-AE89-53AF54C4B28F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51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46">
          <p15:clr>
            <a:srgbClr val="FBAE40"/>
          </p15:clr>
        </p15:guide>
        <p15:guide id="2" pos="7310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A4E88-A69D-8849-A4AD-A8A23F10D7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>
              <a:solidFill>
                <a:srgbClr val="FFFFFF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45B3C34-A840-FE40-883A-8944063A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D96D187-1DF8-1D48-B515-D83F95B06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8545B8-2F92-7446-9DE3-D757EC0D2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Through our world-leading teaching and research, we are preparing the next generation to face the challenges of tomorrow.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A4E88-A69D-8849-A4AD-A8A23F10D7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>
              <a:solidFill>
                <a:srgbClr val="FFFFFF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8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8C29C-1DD2-A94C-8C3A-4B833556FB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>
              <a:solidFill>
                <a:srgbClr val="FFFFFF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CBDB688-64EF-324F-BFAB-D512A8937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47BE0-73F8-4949-A3BB-CF87E2D08977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0061F-B44E-F64E-916F-C594526BA6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3559194-CC2B-194D-9EC5-A81B12344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1" y="2492377"/>
            <a:ext cx="7845723" cy="348019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rgbClr val="E0112B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 people and ideas that transform the world.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8C29C-1DD2-A94C-8C3A-4B833556FB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>
              <a:solidFill>
                <a:srgbClr val="FFFFFF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647BE0-73F8-4949-A3BB-CF87E2D08977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21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3E9B3-0E9A-C846-9C2B-55D4DCFC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9CED2-8B24-DE4A-8092-C6CDFCA1AC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9" y="296864"/>
            <a:ext cx="1365738" cy="614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E9B3-0E9A-C846-9C2B-55D4DCFCB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9CED2-8B24-DE4A-8092-C6CDFCA1AC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9" y="296864"/>
            <a:ext cx="1365738" cy="6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2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DD32E-EE77-CB46-AC3C-0D82253FD6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6C9822D-535A-A846-900D-A3BCAB66E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B65CC-40B5-F84F-A7CA-EBD3F9102B00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705860B-74AB-1341-89BB-45CD0F6A5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7E2542-1CDA-B549-AAD5-A1752A3DFD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222" y="2492377"/>
            <a:ext cx="7832142" cy="3480510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LSE is a world leading university, specialising in social sciences, with a global community of people and ideas that transform the world.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321454-2BBD-B348-9DF7-797E89FE43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34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5">
          <p15:clr>
            <a:srgbClr val="FBAE40"/>
          </p15:clr>
        </p15:guide>
        <p15:guide id="2" pos="5483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088EC1-153C-7048-8559-A4D996ADA2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9ED92-E1C3-964F-A38D-936EBC0F07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9" y="296864"/>
            <a:ext cx="1365738" cy="614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088EC1-153C-7048-8559-A4D996ADA23B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B9ED92-E1C3-964F-A38D-936EBC0F07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9" y="296864"/>
            <a:ext cx="1365738" cy="6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314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126A3-217F-E045-B2D1-19756ADBF4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0A9C3-DB34-0A49-8407-4CFCCF1C0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7120" y="2670428"/>
            <a:ext cx="3668701" cy="2179364"/>
          </a:xfrm>
        </p:spPr>
        <p:txBody>
          <a:bodyPr>
            <a:normAutofit/>
          </a:bodyPr>
          <a:lstStyle>
            <a:lvl1pPr marL="5953" marR="0" indent="0" algn="ctr" defTabSz="685800" rtl="0" eaLnBrk="1" fontAlgn="auto" latinLnBrk="0" hangingPunct="1">
              <a:lnSpc>
                <a:spcPts val="54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4500" b="1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algn="ctr">
              <a:lnSpc>
                <a:spcPts val="7200"/>
              </a:lnSpc>
            </a:pPr>
            <a:r>
              <a:rPr lang="en-GB" sz="4500" b="1" i="0" baseline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My student  </a:t>
            </a:r>
            <a:br>
              <a:rPr lang="en-GB" sz="4500" b="1" i="0" baseline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</a:br>
            <a:r>
              <a:rPr lang="en-GB" sz="4500" b="1" i="0" baseline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journey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126A3-217F-E045-B2D1-19756ADBF4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03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EF7B4-BB76-254B-9D6F-FE5A2DD23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F2E3C-E3DF-0B4E-AC88-0349EEA77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849" y="2693576"/>
            <a:ext cx="3868364" cy="2179364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54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+mj-lt"/>
              <a:buNone/>
              <a:tabLst/>
              <a:defRPr sz="4500" b="1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algn="l">
              <a:lnSpc>
                <a:spcPts val="7200"/>
              </a:lnSpc>
            </a:pPr>
            <a:r>
              <a:rPr lang="en-GB" sz="4500" b="1" i="0" baseline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My student  </a:t>
            </a:r>
            <a:br>
              <a:rPr lang="en-GB" sz="4500" b="1" i="0" baseline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</a:br>
            <a:r>
              <a:rPr lang="en-GB" sz="4500" b="1" i="0" baseline="0">
                <a:solidFill>
                  <a:srgbClr val="F43131"/>
                </a:solidFill>
                <a:effectLst/>
                <a:latin typeface="Roboto" pitchFamily="2" charset="0"/>
                <a:ea typeface="Roboto" pitchFamily="2" charset="0"/>
              </a:rPr>
              <a:t>journey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EF7B4-BB76-254B-9D6F-FE5A2DD23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89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A7427D-556F-1D4E-AEC2-5684194705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304925"/>
            <a:ext cx="7615238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Title of presentation 44pt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2715078"/>
            <a:ext cx="7615237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24pt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82" y="3594317"/>
            <a:ext cx="7615237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aseline="0">
                <a:solidFill>
                  <a:schemeClr val="bg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r>
              <a:rPr lang="en-GB" sz="1200">
                <a:effectLst/>
                <a:latin typeface="Roboto" pitchFamily="2" charset="0"/>
              </a:rPr>
              <a:t>Speakers:	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>
                <a:effectLst/>
                <a:latin typeface="Roboto" pitchFamily="2" charset="0"/>
              </a:rPr>
              <a:t>Chair:	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EC11B7B0-49AB-434E-BF9A-A7B2599ED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DB9428-DAAF-1545-BABF-E0C7784C7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234" y="5818340"/>
            <a:ext cx="2427116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err="1"/>
              <a:t>lse.ac.uk</a:t>
            </a:r>
            <a:r>
              <a:rPr lang="en-US"/>
              <a:t>/department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4EB3C53-97E6-E148-B5CF-340F6E4B82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234" y="6097779"/>
            <a:ext cx="242711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A7427D-556F-1D4E-AEC2-5684194705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59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807B70-B8DE-7D44-8798-BCEB30C74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304925"/>
            <a:ext cx="7615238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Title of presentation 44pt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2715078"/>
            <a:ext cx="7615237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24pt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82" y="3594317"/>
            <a:ext cx="7615237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aseline="0">
                <a:solidFill>
                  <a:schemeClr val="bg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r>
              <a:rPr lang="en-GB" sz="1200">
                <a:effectLst/>
                <a:latin typeface="Roboto" pitchFamily="2" charset="0"/>
              </a:rPr>
              <a:t>Speakers:	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>
                <a:effectLst/>
                <a:latin typeface="Roboto" pitchFamily="2" charset="0"/>
              </a:rPr>
              <a:t>Chair:	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BAEE1F5D-BDCF-4A4A-A746-4A6FBFBD1C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69FE013-1447-2C42-9758-D839675ABB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234" y="5818340"/>
            <a:ext cx="2427116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err="1"/>
              <a:t>lse.ac.uk</a:t>
            </a:r>
            <a:r>
              <a:rPr lang="en-US"/>
              <a:t>/department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6C72FA-0EA7-B54B-BA76-6106D3C72B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234" y="6097779"/>
            <a:ext cx="242711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807B70-B8DE-7D44-8798-BCEB30C74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836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9E6ED-43AE-234F-8E1C-44B15E761D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304925"/>
            <a:ext cx="7615238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Title of presentation 44pt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2715078"/>
            <a:ext cx="7615237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24pt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82" y="3594317"/>
            <a:ext cx="7615237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aseline="0">
                <a:solidFill>
                  <a:schemeClr val="bg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r>
              <a:rPr lang="en-GB" sz="1200">
                <a:effectLst/>
                <a:latin typeface="Roboto" pitchFamily="2" charset="0"/>
              </a:rPr>
              <a:t>Speakers:	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>
                <a:effectLst/>
                <a:latin typeface="Roboto" pitchFamily="2" charset="0"/>
              </a:rPr>
              <a:t>Chair:	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B9173454-8DD8-3047-ADF5-B5F1440C2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FE669F6-AD8F-CA48-9D64-823F31CB13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234" y="5818340"/>
            <a:ext cx="2427116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err="1"/>
              <a:t>lse.ac.uk</a:t>
            </a:r>
            <a:r>
              <a:rPr lang="en-US"/>
              <a:t>/department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E77D2B0-9908-2D46-81E8-658A43F02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234" y="6097779"/>
            <a:ext cx="242711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A9E6ED-43AE-234F-8E1C-44B15E761D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74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8C5B5E-FE93-CB48-999D-CBCCDBACBF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304925"/>
            <a:ext cx="7615238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1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Title of presentation 44pt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C36FD-DB34-7648-85FD-29A688F859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2715078"/>
            <a:ext cx="7615237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24pt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796A85-71B9-CF44-9C76-57621DE3D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82" y="3594317"/>
            <a:ext cx="7615237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aseline="0">
                <a:solidFill>
                  <a:schemeClr val="tx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r>
              <a:rPr lang="en-GB" sz="1200">
                <a:effectLst/>
                <a:latin typeface="Roboto" pitchFamily="2" charset="0"/>
              </a:rPr>
              <a:t>Speakers:	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r>
              <a:rPr lang="en-GB" sz="1200">
                <a:effectLst/>
                <a:latin typeface="Roboto" pitchFamily="2" charset="0"/>
              </a:rPr>
              <a:t>                  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>
                <a:effectLst/>
                <a:latin typeface="Roboto" pitchFamily="2" charset="0"/>
              </a:rPr>
              <a:t>Chair:	[Title Forename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8868" y="6384074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BA5123-F646-F241-B1D9-45A6DECB4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234" y="5818340"/>
            <a:ext cx="2427116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 err="1"/>
              <a:t>lse.ac.uk</a:t>
            </a:r>
            <a:r>
              <a:rPr lang="en-US"/>
              <a:t>/department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315042A-66DD-7447-8636-831B3816C6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234" y="6097779"/>
            <a:ext cx="242711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57DB635-01E6-C845-8140-0437F4B8C4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C5B5E-FE93-CB48-999D-CBCCDBACB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8868" y="6384074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93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D5DFD0-FE8B-3947-B84B-C0FCF5D820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966651"/>
            <a:ext cx="7615238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60pt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0CDC621A-FF1D-B34A-BD2A-86A1FF364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F28F678-5128-E84A-A50B-D29D6712F8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5DFD0-FE8B-3947-B84B-C0FCF5D82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65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BBA883-4E69-5D4D-B159-76CE42686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966651"/>
            <a:ext cx="7615238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60pt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CBECA972-478D-0A4D-95C0-9E746F8D4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6F8988C-991D-B641-BFE6-E92BF052D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BBA883-4E69-5D4D-B159-76CE42686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020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9914D-7E7A-E44C-BEA0-4DE9214BC2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966651"/>
            <a:ext cx="7615238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60pt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9914D-7E7A-E44C-BEA0-4DE9214BC2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6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5C40D2-FE37-ED4A-8D94-CD55289EE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EDB8C2E-76B8-E54E-8904-5DD68DE36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3EDFC9-472F-D340-AE89-53AF54C4B28F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0707587-801F-2F42-9F43-DE634E0CF8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31D2CF-D9C8-804C-B7C2-98F36E262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2" y="2492377"/>
            <a:ext cx="7832142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 kern="12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  <a:cs typeface="+mn-cs"/>
              </a:rPr>
              <a:t>We provide a dynamic and diverse education and research environment attracting the brightest minds from across the globe.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BBA11-9B18-DD44-93FD-E5E37FEDCD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6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5">
          <p15:clr>
            <a:srgbClr val="FBAE40"/>
          </p15:clr>
        </p15:guide>
        <p15:guide id="2" pos="5483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5ADBD-A008-0D48-BD97-F11C67A8E8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966651"/>
            <a:ext cx="7615238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60pt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29FF55-A094-494C-BDFD-4CA8713219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4689B3D-023A-3240-A05C-2C18B139CA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5ADBD-A008-0D48-BD97-F11C67A8E8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02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C0C2B-1E84-3442-BBA8-7344916ED6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02A5ED1-7BF8-CE44-B3A3-E3DC0A73E7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9717407-247D-DA41-9CDC-E95D00199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381" y="1700213"/>
            <a:ext cx="7615238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B96331-9581-4E43-ABF0-A901F058A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C0C2B-1E84-3442-BBA8-7344916ED6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0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0B7BBC-85EB-9B46-98E7-C4C367F524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381" y="1700213"/>
            <a:ext cx="7615238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CAAB8BD4-F421-B14D-B5E6-F6628DF53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013BD44-70D3-0447-99F0-C19BF8D53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F713E7-A59D-234A-9964-F3587B0A5A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0B7BBC-85EB-9B46-98E7-C4C367F524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5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F98A3-1046-A247-88BB-811533BE14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381" y="1700213"/>
            <a:ext cx="7615238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  <a:lvl2pPr marL="138113" indent="-13216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39304" indent="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406004" indent="-133350" algn="l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40600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2CF4082-96F8-2341-BBC0-C7E55571F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Department/Institute/Centre name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3FA61B-56F3-1640-BA9C-BCCA15087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FF98A3-1046-A247-88BB-811533BE1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453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A57A1B-58D6-EB45-9404-A40694C850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6C8FBA-8122-DE4F-8931-D7978E1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D892-BB66-1A46-9376-090F24867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381" y="1700213"/>
            <a:ext cx="7615238" cy="4448038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E0112B"/>
                </a:solidFill>
              </a:defRPr>
            </a:lvl1pPr>
            <a:lvl2pPr marL="138113" indent="-13216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39304" indent="133350" algn="l">
              <a:buClr>
                <a:srgbClr val="E0112B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406004" indent="-133350" algn="l"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406003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6A717F1-9D6B-3C4F-9DD5-B4FCDD581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91EADAC-9A5B-5245-A203-1D9B4834D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A57A1B-58D6-EB45-9404-A40694C85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3E6D21-7AD3-0441-A8C6-8569B63AB571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09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47DAF-4DB5-A94E-B38A-0E5F75C8D5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A7AADDF-B893-1F40-A6F9-E4B0C4ADFD05}"/>
              </a:ext>
            </a:extLst>
          </p:cNvPr>
          <p:cNvGraphicFramePr>
            <a:graphicFrameLocks noGrp="1"/>
          </p:cNvGraphicFramePr>
          <p:nvPr/>
        </p:nvGraphicFramePr>
        <p:xfrm>
          <a:off x="2686963" y="2575944"/>
          <a:ext cx="5692656" cy="311075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897552">
                  <a:extLst>
                    <a:ext uri="{9D8B030D-6E8A-4147-A177-3AD203B41FA5}">
                      <a16:colId xmlns:a16="http://schemas.microsoft.com/office/drawing/2014/main" val="3960185239"/>
                    </a:ext>
                  </a:extLst>
                </a:gridCol>
                <a:gridCol w="1897552">
                  <a:extLst>
                    <a:ext uri="{9D8B030D-6E8A-4147-A177-3AD203B41FA5}">
                      <a16:colId xmlns:a16="http://schemas.microsoft.com/office/drawing/2014/main" val="3970087552"/>
                    </a:ext>
                  </a:extLst>
                </a:gridCol>
                <a:gridCol w="1897552">
                  <a:extLst>
                    <a:ext uri="{9D8B030D-6E8A-4147-A177-3AD203B41FA5}">
                      <a16:colId xmlns:a16="http://schemas.microsoft.com/office/drawing/2014/main" val="788991164"/>
                    </a:ext>
                  </a:extLst>
                </a:gridCol>
              </a:tblGrid>
              <a:tr h="381367"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Column 1 - Header</a:t>
                      </a:r>
                    </a:p>
                  </a:txBody>
                  <a:tcPr marL="77318" marR="77318" marT="51545" marB="51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11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Column 2 - Header</a:t>
                      </a:r>
                    </a:p>
                  </a:txBody>
                  <a:tcPr marL="77318" marR="77318" marT="51545" marB="5154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11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Column 3 - Header</a:t>
                      </a:r>
                    </a:p>
                  </a:txBody>
                  <a:tcPr marL="77318" marR="77318" marT="51545" marB="5154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11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498365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1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1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1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487505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2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2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2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698798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3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3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3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716424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4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4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4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48519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5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5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5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89778"/>
                  </a:ext>
                </a:extLst>
              </a:tr>
            </a:tbl>
          </a:graphicData>
        </a:graphic>
      </p:graphicFrame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749D7CAD-5A2F-0449-A01D-392B3E8C0453}"/>
              </a:ext>
            </a:extLst>
          </p:cNvPr>
          <p:cNvSpPr txBox="1">
            <a:spLocks/>
          </p:cNvSpPr>
          <p:nvPr/>
        </p:nvSpPr>
        <p:spPr>
          <a:xfrm>
            <a:off x="4572001" y="296864"/>
            <a:ext cx="4346972" cy="6111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1800" b="0" i="0" kern="12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+mj-cs"/>
              </a:defRPr>
            </a:lvl1pPr>
          </a:lstStyle>
          <a:p>
            <a:r>
              <a:rPr lang="en-US" sz="1350">
                <a:solidFill>
                  <a:srgbClr val="FFFFFF"/>
                </a:solidFill>
              </a:rPr>
              <a:t>Presentation Title Here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DDC974E-0D35-CA42-B541-BD8ECCC37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F0F7A-D769-CC4A-98BD-0004789D630C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A1C40F5D-8EEE-024A-B53E-DB43E4A6628A}"/>
              </a:ext>
            </a:extLst>
          </p:cNvPr>
          <p:cNvSpPr txBox="1">
            <a:spLocks/>
          </p:cNvSpPr>
          <p:nvPr/>
        </p:nvSpPr>
        <p:spPr>
          <a:xfrm>
            <a:off x="764382" y="1700213"/>
            <a:ext cx="1962001" cy="4608512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kern="1200">
                <a:solidFill>
                  <a:srgbClr val="F4313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E0112B"/>
                </a:solidFill>
                <a:latin typeface="Roboto Medium" pitchFamily="2" charset="0"/>
                <a:ea typeface="Roboto Medium" pitchFamily="2" charset="0"/>
              </a:rPr>
              <a:t>Click to edit Master title style</a:t>
            </a:r>
            <a:endParaRPr lang="en-GB" sz="2400">
              <a:solidFill>
                <a:srgbClr val="E0112B"/>
              </a:solidFill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EBB4EBA-25CF-6E4E-BE01-E1A00539F8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6171945"/>
            <a:ext cx="2400300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1EB009-2970-5641-9454-B8F112E267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47DAF-4DB5-A94E-B38A-0E5F75C8D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A7AADDF-B893-1F40-A6F9-E4B0C4ADFD05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686963" y="2575944"/>
          <a:ext cx="5692656" cy="311075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897552">
                  <a:extLst>
                    <a:ext uri="{9D8B030D-6E8A-4147-A177-3AD203B41FA5}">
                      <a16:colId xmlns:a16="http://schemas.microsoft.com/office/drawing/2014/main" val="3960185239"/>
                    </a:ext>
                  </a:extLst>
                </a:gridCol>
                <a:gridCol w="1897552">
                  <a:extLst>
                    <a:ext uri="{9D8B030D-6E8A-4147-A177-3AD203B41FA5}">
                      <a16:colId xmlns:a16="http://schemas.microsoft.com/office/drawing/2014/main" val="3970087552"/>
                    </a:ext>
                  </a:extLst>
                </a:gridCol>
                <a:gridCol w="1897552">
                  <a:extLst>
                    <a:ext uri="{9D8B030D-6E8A-4147-A177-3AD203B41FA5}">
                      <a16:colId xmlns:a16="http://schemas.microsoft.com/office/drawing/2014/main" val="788991164"/>
                    </a:ext>
                  </a:extLst>
                </a:gridCol>
              </a:tblGrid>
              <a:tr h="381367"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Column 1 - Header</a:t>
                      </a:r>
                    </a:p>
                  </a:txBody>
                  <a:tcPr marL="77318" marR="77318" marT="51545" marB="51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11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Column 2 - Header</a:t>
                      </a:r>
                    </a:p>
                  </a:txBody>
                  <a:tcPr marL="77318" marR="77318" marT="51545" marB="5154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11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Column 3 - Header</a:t>
                      </a:r>
                    </a:p>
                  </a:txBody>
                  <a:tcPr marL="77318" marR="77318" marT="51545" marB="5154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11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498365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1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1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1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487505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2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2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2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698798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3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3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3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716424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4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4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4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48519"/>
                  </a:ext>
                </a:extLst>
              </a:tr>
              <a:tr h="545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5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5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  <a:cs typeface="Arial" charset="0"/>
                        </a:rPr>
                        <a:t>Row 5</a:t>
                      </a:r>
                    </a:p>
                  </a:txBody>
                  <a:tcPr marL="77318" marR="77318" marT="40587" marB="4058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89778"/>
                  </a:ext>
                </a:extLst>
              </a:tr>
            </a:tbl>
          </a:graphicData>
        </a:graphic>
      </p:graphicFrame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49D7CAD-5A2F-0449-A01D-392B3E8C0453}"/>
              </a:ext>
            </a:extLst>
          </p:cNvPr>
          <p:cNvSpPr txBox="1">
            <a:spLocks/>
          </p:cNvSpPr>
          <p:nvPr userDrawn="1"/>
        </p:nvSpPr>
        <p:spPr>
          <a:xfrm>
            <a:off x="4572001" y="296864"/>
            <a:ext cx="4346972" cy="6111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1800" b="0" i="0" kern="12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+mj-cs"/>
              </a:defRPr>
            </a:lvl1pPr>
          </a:lstStyle>
          <a:p>
            <a:r>
              <a:rPr lang="en-US" sz="1350">
                <a:solidFill>
                  <a:srgbClr val="FFFFFF"/>
                </a:solidFill>
              </a:rPr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F0F7A-D769-CC4A-98BD-0004789D630C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Roboto Regular" pitchFamily="2" charset="0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A1C40F5D-8EEE-024A-B53E-DB43E4A6628A}"/>
              </a:ext>
            </a:extLst>
          </p:cNvPr>
          <p:cNvSpPr txBox="1">
            <a:spLocks/>
          </p:cNvSpPr>
          <p:nvPr userDrawn="1"/>
        </p:nvSpPr>
        <p:spPr>
          <a:xfrm>
            <a:off x="764382" y="1700213"/>
            <a:ext cx="1962001" cy="4608512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kern="1200">
                <a:solidFill>
                  <a:srgbClr val="F4313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E0112B"/>
                </a:solidFill>
                <a:latin typeface="Roboto Medium" pitchFamily="2" charset="0"/>
                <a:ea typeface="Roboto Medium" pitchFamily="2" charset="0"/>
              </a:rPr>
              <a:t>Click to edit Master title style</a:t>
            </a:r>
            <a:endParaRPr lang="en-GB" sz="2400">
              <a:solidFill>
                <a:srgbClr val="E0112B"/>
              </a:solidFill>
              <a:latin typeface="Roboto Medium" pitchFamily="2" charset="0"/>
              <a:ea typeface="Robot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59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0D800-3036-5E43-80FF-495E999B65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B214645-1F46-624A-B6AE-291615736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6382" y="1700213"/>
            <a:ext cx="5653236" cy="4608512"/>
          </a:xfrm>
          <a:prstGeom prst="rect">
            <a:avLst/>
          </a:prstGeom>
        </p:spPr>
        <p:txBody>
          <a:bodyPr vert="horz" anchor="ctr" anchorCtr="0"/>
          <a:lstStyle>
            <a:lvl1pPr marL="1905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ACECF71-E44D-9343-B09C-B33F86018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CEB35-87E8-1046-A091-74B189E464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492" y="1695225"/>
            <a:ext cx="1846364" cy="46135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E0112B"/>
                </a:solidFill>
              </a:defRPr>
            </a:lvl1pPr>
          </a:lstStyle>
          <a:p>
            <a:r>
              <a:rPr lang="en-US" b="0" i="0" baseline="0">
                <a:latin typeface="Roboto Medium" pitchFamily="2" charset="0"/>
                <a:ea typeface="Roboto Medium" pitchFamily="2" charset="0"/>
              </a:rPr>
              <a:t>Click to edit M</a:t>
            </a:r>
            <a:r>
              <a:rPr lang="en-US" b="0" i="0">
                <a:latin typeface="Roboto Medium" pitchFamily="2" charset="0"/>
                <a:ea typeface="Roboto Medium" pitchFamily="2" charset="0"/>
              </a:rPr>
              <a:t>aster title style</a:t>
            </a:r>
            <a:endParaRPr lang="en-GB" b="0" i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6150C-88F6-D649-AF1D-7D43DF865EA1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0D8C31D-12FC-9B4C-BB63-6ADF192F64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71945"/>
            <a:ext cx="2447255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1F42ECD-AA12-314C-80CB-C24814B578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B0D800-3036-5E43-80FF-495E999B6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76150C-88F6-D649-AF1D-7D43DF865EA1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8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847E91-578C-C749-A70C-DC91D592D4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EC377AE-1F4E-3A40-A036-610E6D0053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31431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A5AB9DE-0554-E944-A3B2-D9FABB9596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34633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4BFC75B-E634-4A4F-8B4C-D587734E4C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28229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AD510AE7-F4B4-3C4D-B8B4-22A41CF247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25028" y="3503613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D4F9586-0175-9E43-9ACA-56B07728B0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7835" y="3499609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C39A0EC-9C46-1247-BC41-623BB397C20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32910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8882B08-B9F4-8246-BE1F-23EFED36744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6112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DAD9550-8440-8244-8BC5-A05394521F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29708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277CFFB-6033-DC40-B925-DC0D3838C0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26507" y="4994411"/>
            <a:ext cx="1481138" cy="933450"/>
          </a:xfrm>
          <a:prstGeom prst="rect">
            <a:avLst/>
          </a:prstGeom>
        </p:spPr>
        <p:txBody>
          <a:bodyPr anchor="ctr" anchorCtr="0"/>
          <a:lstStyle>
            <a:lvl1pPr marL="1905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5013156-F6E4-C34B-8FC2-A2745B65B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346972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6AF6482-5A8D-FC47-8F15-728870A7CD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5029" y="2919004"/>
            <a:ext cx="6391309" cy="37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algn="l"/>
            <a:r>
              <a:rPr lang="en-US" sz="1050" b="0" i="0">
                <a:latin typeface="Roboto Medium" pitchFamily="2" charset="0"/>
                <a:ea typeface="Roboto Medium" pitchFamily="2" charset="0"/>
              </a:rPr>
              <a:t>A presentation by The Department of XXXXXXXX in association with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B5A811-8D96-E849-BBE5-C3F64F8C9BB8}"/>
              </a:ext>
            </a:extLst>
          </p:cNvPr>
          <p:cNvSpPr/>
          <p:nvPr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8B2B4DF-EB0B-0D4C-9E2C-6BBE2ECA5D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8601" y="6171945"/>
            <a:ext cx="2427194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#LSE?????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6228F1C-B267-2344-A6AD-99A3AC23E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Department/Institute/Centre name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847E91-578C-C749-A70C-DC91D592D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FB5A811-8D96-E849-BBE5-C3F64F8C9BB8}"/>
              </a:ext>
            </a:extLst>
          </p:cNvPr>
          <p:cNvSpPr/>
          <p:nvPr userDrawn="1"/>
        </p:nvSpPr>
        <p:spPr>
          <a:xfrm>
            <a:off x="8782337" y="6378958"/>
            <a:ext cx="83057" cy="11074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43131"/>
              </a:solidFill>
              <a:latin typeface="Roboto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2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888">
          <p15:clr>
            <a:srgbClr val="FBAE40"/>
          </p15:clr>
        </p15:guide>
        <p15:guide id="3" orient="horz" pos="279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en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41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888">
          <p15:clr>
            <a:srgbClr val="FBAE40"/>
          </p15:clr>
        </p15:guide>
        <p15:guide id="3" orient="horz" pos="279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421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54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6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87283-DE16-9C4D-9F2E-254866042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45B3C34-A840-FE40-883A-8944063A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D96D187-1DF8-1D48-B515-D83F95B06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8545B8-2F92-7446-9DE3-D757EC0D2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Through our world-leading teaching and research, we are preparing the next generation to face the challenges of tomorrow.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A9725-3080-3840-B2EA-A1411E077C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1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7742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65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081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211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2869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699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6077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1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6578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04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352A-5E49-7149-AFB8-5F9FB7998A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45B3C34-A840-FE40-883A-8944063A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D96D187-1DF8-1D48-B515-D83F95B06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68545B8-2F92-7446-9DE3-D757EC0D2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ts val="3375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>
                <a:solidFill>
                  <a:schemeClr val="bg1"/>
                </a:solidFill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Through our world-leading teaching and research, we are preparing the next generation to face the challenges of tomorrow.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A9725-3080-3840-B2EA-A1411E077C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1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8895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B6E7A-AD2E-AB40-9156-09434EAC8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FE669F6-AD8F-CA48-9D64-823F31CB13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3445" y="5818340"/>
            <a:ext cx="2877905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lse.ac.uk</a:t>
            </a:r>
            <a:r>
              <a:rPr lang="en-US"/>
              <a:t>/</a:t>
            </a:r>
            <a:r>
              <a:rPr lang="en-US" err="1"/>
              <a:t>volunteercentre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9B983C-1583-AB48-92EF-74BD32DEB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541" y="296865"/>
            <a:ext cx="1465265" cy="494264"/>
          </a:xfrm>
          <a:prstGeom prst="rect">
            <a:avLst/>
          </a:prstGeom>
        </p:spPr>
      </p:pic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D9056AC-BF68-4B4F-B860-31CB9C4905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Arial Regular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Volunteer Centre at LSE Careers</a:t>
            </a:r>
            <a:endParaRPr lang="en-GB" sz="1350" b="0" i="0" kern="1200" baseline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D51FB05-032D-1844-9839-6C7ED4DF7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22712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3D65CA9-B9AF-FF41-AB71-9BD0126091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cap="all" baseline="0">
                <a:solidFill>
                  <a:schemeClr val="bg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18pt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472147C-A04C-F647-9412-D58CA66C7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6" y="1304925"/>
            <a:ext cx="7222712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r>
              <a:rPr lang="en-US"/>
              <a:t>Title of presentation 33pt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9BFF6A6-64DB-3541-B2FD-9C177DB396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7" y="6171945"/>
            <a:ext cx="2348557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/>
              <a:t>@</a:t>
            </a:r>
            <a:r>
              <a:rPr lang="en-US" err="1"/>
              <a:t>LSEVolunteerCentre</a:t>
            </a:r>
            <a:r>
              <a:rPr lang="en-US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0BA005-9EB7-3740-9A26-6E5D826F58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445" y="6353447"/>
            <a:ext cx="751022" cy="1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207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 userDrawn="1"/>
        </p:nvSpPr>
        <p:spPr>
          <a:xfrm>
            <a:off x="8788868" y="6384074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DBA5123-F646-F241-B1D9-45A6DECB4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430" y="5818340"/>
            <a:ext cx="2876920" cy="279440"/>
          </a:xfrm>
        </p:spPr>
        <p:txBody>
          <a:bodyPr lIns="0" tIns="0" rIns="0" bIns="0">
            <a:normAutofit/>
          </a:bodyPr>
          <a:lstStyle>
            <a:lvl1pPr>
              <a:defRPr sz="1125" b="1" i="0">
                <a:solidFill>
                  <a:srgbClr val="E0112B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lse.ac.uk</a:t>
            </a:r>
            <a:r>
              <a:rPr lang="en-US"/>
              <a:t>/</a:t>
            </a:r>
            <a:r>
              <a:rPr lang="en-US" err="1"/>
              <a:t>volunteercentre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3B83AE-ECA3-8441-B9E3-0C06A247D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741" y="6308209"/>
            <a:ext cx="751024" cy="123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B3E787-607B-0246-9FA0-4631BD0A9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52" y="48095"/>
            <a:ext cx="2442599" cy="9753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AEA6FF6-5B6D-3948-87AE-6490F8D2A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0535" y="1304925"/>
            <a:ext cx="7209065" cy="121415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300" b="0" i="0">
                <a:solidFill>
                  <a:srgbClr val="E0112B"/>
                </a:solidFill>
                <a:latin typeface="Arial Regular"/>
                <a:ea typeface="Roboto" pitchFamily="2" charset="0"/>
              </a:defRPr>
            </a:lvl1pPr>
          </a:lstStyle>
          <a:p>
            <a:r>
              <a:rPr lang="en-US"/>
              <a:t>Title of presentation 33pt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489993A-DFF6-EA42-8B49-7BC75FE43F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0537" y="2715078"/>
            <a:ext cx="7209064" cy="4681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cap="all" baseline="0">
                <a:solidFill>
                  <a:schemeClr val="tx1"/>
                </a:solidFill>
                <a:latin typeface="Arial Regular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18pt</a:t>
            </a:r>
            <a:endParaRPr lang="en-GB">
              <a:effectLst/>
              <a:latin typeface="Roboto" pitchFamily="2" charset="0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7CA167F-7C70-534F-A046-3286A158C2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537" y="3594317"/>
            <a:ext cx="7209063" cy="20923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050" b="0" i="0" baseline="0">
                <a:solidFill>
                  <a:schemeClr val="tx1"/>
                </a:solidFill>
                <a:latin typeface="Arial Regular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1200"/>
            </a:lvl2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Speakers: [Title </a:t>
            </a:r>
            <a:r>
              <a:rPr lang="en-GB" sz="12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Chair:        [Title </a:t>
            </a:r>
            <a:r>
              <a:rPr lang="en-GB" sz="12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Forname</a:t>
            </a:r>
            <a:r>
              <a:rPr lang="en-GB" sz="1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Surname], [Department], [LSE] or [Institution]</a:t>
            </a:r>
          </a:p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endParaRPr lang="en-GB" sz="1200">
              <a:effectLst/>
              <a:latin typeface="Roboto" pitchFamily="2" charset="0"/>
            </a:endParaRPr>
          </a:p>
          <a:p>
            <a:endParaRPr lang="en-GB" sz="1200">
              <a:effectLst/>
              <a:latin typeface="Roboto" pitchFamily="2" charset="0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67249DF-6AEE-054F-BCA8-A3FD4965EF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marL="5953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lang="en-GB" sz="135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5953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/>
            </a:pPr>
            <a:r>
              <a:rPr lang="en-US"/>
              <a:t>Volunteer Centre at LSE Careers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441410-F434-9342-BBEC-62DD899A16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430" y="6353608"/>
            <a:ext cx="750038" cy="123173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FFA2F9C-971B-DA49-A4EE-AB794E6226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238" y="6171945"/>
            <a:ext cx="2348556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rgbClr val="E0112B"/>
                </a:solidFill>
                <a:latin typeface="Arial Regular"/>
                <a:ea typeface="Roboto" pitchFamily="2" charset="0"/>
              </a:defRPr>
            </a:lvl1pPr>
          </a:lstStyle>
          <a:p>
            <a:pPr lvl="0"/>
            <a:r>
              <a:rPr lang="en-US"/>
              <a:t>@</a:t>
            </a:r>
            <a:r>
              <a:rPr lang="en-US" err="1"/>
              <a:t>LSEVolunteerCentre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67804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.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1F39B-FDE3-0847-9845-3BDBBA84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763B-0B43-0E45-B9C5-E0D3214E35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581" y="966651"/>
            <a:ext cx="7356037" cy="528171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500" b="1" i="0" cap="all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Section Title 45pt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0E310-A04E-A34E-88EC-C4D17A077D02}"/>
              </a:ext>
            </a:extLst>
          </p:cNvPr>
          <p:cNvSpPr/>
          <p:nvPr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A812FAA-FB72-C244-BCE7-5C6EAD88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1E7D3D-1E2D-7D4F-998A-0FA679A1DB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9923" y="6171945"/>
            <a:ext cx="2355872" cy="243170"/>
          </a:xfrm>
        </p:spPr>
        <p:txBody>
          <a:bodyPr lIns="0" tIns="0" rIns="0" bIns="0">
            <a:normAutofit/>
          </a:bodyPr>
          <a:lstStyle>
            <a:lvl1pPr>
              <a:defRPr sz="825" b="0" i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#</a:t>
            </a:r>
            <a:r>
              <a:rPr lang="en-US" err="1"/>
              <a:t>LSECareers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1672E-6435-0A41-8A2F-7C50A987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4" y="6353447"/>
            <a:ext cx="751024" cy="123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FBB1E-408B-A548-8204-D1F2CEE4B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39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7E7C86-D941-034C-9533-49CB2E167A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86AADD-76EC-5743-9917-5F2414A37081}"/>
              </a:ext>
            </a:extLst>
          </p:cNvPr>
          <p:cNvSpPr/>
          <p:nvPr userDrawn="1"/>
        </p:nvSpPr>
        <p:spPr>
          <a:xfrm>
            <a:off x="819150" y="2321330"/>
            <a:ext cx="7342200" cy="366301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pPr>
              <a:lnSpc>
                <a:spcPts val="2925"/>
              </a:lnSpc>
            </a:pPr>
            <a:endParaRPr lang="en-GB" sz="2475" b="0" i="0" kern="1200">
              <a:solidFill>
                <a:schemeClr val="bg1"/>
              </a:solidFill>
              <a:effectLst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7A7B6-1E13-4F4D-97B5-B8A35074392A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D8B9DD-9D36-D74C-B32D-EE4A23640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5"/>
            <a:ext cx="1465265" cy="494264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4EFAEA5-4A70-9946-BC1E-2853A23B1E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154" y="296863"/>
            <a:ext cx="5400000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2200" b="0" i="0">
                <a:solidFill>
                  <a:schemeClr val="bg1"/>
                </a:solidFill>
                <a:latin typeface="Arial" panose="020B0604020202020204" pitchFamily="34" charset="0"/>
                <a:ea typeface="Roboto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D682CA-6A5D-6140-929F-260BFB6C6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21" y="2492377"/>
            <a:ext cx="7838934" cy="3480511"/>
          </a:xfrm>
        </p:spPr>
        <p:txBody>
          <a:bodyPr>
            <a:normAutofit/>
          </a:bodyPr>
          <a:lstStyle>
            <a:lvl1pPr marL="5953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110000"/>
              <a:buFontTx/>
              <a:buNone/>
              <a:tabLst/>
              <a:defRPr sz="26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2700" b="1" i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Through our world-leading teaching and research, we are preparing the next generation to face the challenges of tomorrow.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D4F5AD96-9A50-BB49-97F4-2C0FFF4C99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Arial Regular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Volunteer Centre at LSE Careers</a:t>
            </a:r>
            <a:endParaRPr lang="en-GB" sz="1350" b="0" i="0" kern="1200" baseline="0">
              <a:solidFill>
                <a:schemeClr val="bg1"/>
              </a:solidFill>
              <a:effectLst/>
              <a:latin typeface="Roboto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18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90B2FA-A02B-084A-B3AE-DC3D3A1866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2800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40D5B6-1B0D-1543-BC71-A170810D36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6C2D6-3C45-4E48-9EEB-8CCC5C98C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8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2341">
          <p15:clr>
            <a:srgbClr val="FBAE40"/>
          </p15:clr>
        </p15:guide>
        <p15:guide id="4" pos="482">
          <p15:clr>
            <a:srgbClr val="FBAE40"/>
          </p15:clr>
        </p15:guide>
        <p15:guide id="5" pos="95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2E7C5-D4CC-2340-BD18-7A8C9DF7A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2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5462896C-140D-6948-9D95-52FEEC772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70CF6-DC49-CC45-80DE-AE118183FE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65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2341">
          <p15:clr>
            <a:srgbClr val="FBAE40"/>
          </p15:clr>
        </p15:guide>
        <p15:guide id="4" pos="482">
          <p15:clr>
            <a:srgbClr val="FBAE40"/>
          </p15:clr>
        </p15:guide>
        <p15:guide id="5" pos="95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62ED1-ACFF-E241-A071-10AA70080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6A1ACE0-2418-4B42-878F-03F886F2D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43A80-62AC-C449-9F7F-BC57B3CDA8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88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2341">
          <p15:clr>
            <a:srgbClr val="FBAE40"/>
          </p15:clr>
        </p15:guide>
        <p15:guide id="4" pos="482">
          <p15:clr>
            <a:srgbClr val="FBAE40"/>
          </p15:clr>
        </p15:guide>
        <p15:guide id="5" pos="95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D0A860-330C-A145-901B-D31B3EDF9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4" y="1700213"/>
            <a:ext cx="571500" cy="431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10337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Regular" pitchFamily="2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6A1ACE0-2418-4B42-878F-03F886F2D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6195416"/>
            <a:ext cx="4210337" cy="440057"/>
          </a:xfrm>
        </p:spPr>
        <p:txBody>
          <a:bodyPr anchor="ctr">
            <a:normAutofit/>
          </a:bodyPr>
          <a:lstStyle>
            <a:lvl1pPr algn="r">
              <a:defRPr lang="en-GB" sz="1350" b="0" i="0" kern="1200" baseline="0" dirty="0">
                <a:solidFill>
                  <a:schemeClr val="bg1"/>
                </a:solidFill>
                <a:effectLst/>
                <a:latin typeface="Roboto Regular" pitchFamily="2" charset="0"/>
              </a:defRPr>
            </a:lvl1pPr>
          </a:lstStyle>
          <a:p>
            <a:pPr algn="r"/>
            <a:r>
              <a:rPr lang="en-GB" sz="1350" b="0" i="0" kern="1200" baseline="0">
                <a:solidFill>
                  <a:schemeClr val="bg1"/>
                </a:solidFill>
                <a:effectLst/>
                <a:latin typeface="Roboto Regular" pitchFamily="2" charset="0"/>
                <a:ea typeface="+mn-ea"/>
                <a:cs typeface="+mn-cs"/>
              </a:rPr>
              <a:t>LSE Careers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43A80-62AC-C449-9F7F-BC57B3CDA8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1" y="296864"/>
            <a:ext cx="1804924" cy="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2341">
          <p15:clr>
            <a:srgbClr val="FBAE40"/>
          </p15:clr>
        </p15:guide>
        <p15:guide id="4" pos="482">
          <p15:clr>
            <a:srgbClr val="FBAE40"/>
          </p15:clr>
        </p15:guide>
        <p15:guide id="5" pos="95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A439F6-A9BA-1B45-A7E3-F7505379F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6" y="0"/>
            <a:ext cx="9144000" cy="68580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1995B3-9C18-0B46-9DB9-FF4EBBCF9BF7}"/>
              </a:ext>
            </a:extLst>
          </p:cNvPr>
          <p:cNvSpPr>
            <a:spLocks noGrp="1"/>
          </p:cNvSpPr>
          <p:nvPr>
            <p:ph type="body" sz="half" idx="13"/>
          </p:nvPr>
        </p:nvSpPr>
        <p:spPr bwMode="gray">
          <a:xfrm>
            <a:off x="1520429" y="4468641"/>
            <a:ext cx="6131059" cy="7129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200" b="0" i="0" kern="1200" cap="small" dirty="0">
                <a:solidFill>
                  <a:srgbClr val="E0112B"/>
                </a:solidFill>
                <a:latin typeface="Roboto" pitchFamily="2" charset="0"/>
                <a:ea typeface="Roboto" pitchFamily="2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1394D-C8DE-2241-B208-DA70916AE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382" y="1700213"/>
            <a:ext cx="551720" cy="55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5ED70-D288-9542-8589-E9E533DDDD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84" y="3462338"/>
            <a:ext cx="257175" cy="25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0009-2503-624C-A582-9F3ABD1EC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285" y="1700214"/>
            <a:ext cx="6138203" cy="245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E0112B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2E961E8-E800-804F-82D4-6A7C3B49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96863"/>
            <a:ext cx="4209455" cy="6111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ts val="2400"/>
              </a:lnSpc>
              <a:defRPr sz="1350" b="0" i="0">
                <a:solidFill>
                  <a:schemeClr val="bg1">
                    <a:lumMod val="50000"/>
                  </a:schemeClr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254F-FD11-B345-9418-7408A3B62E34}"/>
              </a:ext>
            </a:extLst>
          </p:cNvPr>
          <p:cNvSpPr/>
          <p:nvPr userDrawn="1"/>
        </p:nvSpPr>
        <p:spPr>
          <a:xfrm>
            <a:off x="8782337" y="6378958"/>
            <a:ext cx="83057" cy="82800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solidFill>
                <a:srgbClr val="F43131"/>
              </a:solidFill>
              <a:latin typeface="Roboto Regular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52082-5A5F-AC40-8317-A7339DC7D9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46" y="1694655"/>
            <a:ext cx="629920" cy="457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7A91F-394C-C84A-98A8-F9ECE1332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195416"/>
            <a:ext cx="4209455" cy="439737"/>
          </a:xfrm>
        </p:spPr>
        <p:txBody>
          <a:bodyPr anchor="ctr">
            <a:normAutofit/>
          </a:bodyPr>
          <a:lstStyle>
            <a:lvl1pPr algn="r">
              <a:defRPr sz="1350" b="0" i="0"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LSE Careers</a:t>
            </a:r>
          </a:p>
        </p:txBody>
      </p:sp>
    </p:spTree>
    <p:extLst>
      <p:ext uri="{BB962C8B-B14F-4D97-AF65-F5344CB8AC3E}">
        <p14:creationId xmlns:p14="http://schemas.microsoft.com/office/powerpoint/2010/main" val="3066935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2341">
          <p15:clr>
            <a:srgbClr val="FBAE40"/>
          </p15:clr>
        </p15:guide>
        <p15:guide id="4" pos="482">
          <p15:clr>
            <a:srgbClr val="FBAE40"/>
          </p15:clr>
        </p15:guide>
        <p15:guide id="5" pos="9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8129D-8A12-1642-B72D-276B159E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296863"/>
            <a:ext cx="7615238" cy="140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329C4-6709-E243-8A81-9E6214E0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84" r:id="rId24"/>
  </p:sldLayoutIdLst>
  <p:txStyles>
    <p:titleStyle>
      <a:lvl1pPr algn="l" defTabSz="685800" rtl="0" eaLnBrk="1" latinLnBrk="0" hangingPunct="1">
        <a:lnSpc>
          <a:spcPts val="3960"/>
        </a:lnSpc>
        <a:spcBef>
          <a:spcPct val="0"/>
        </a:spcBef>
        <a:buNone/>
        <a:defRPr sz="2775" b="0" i="0" kern="1200">
          <a:solidFill>
            <a:srgbClr val="E0112B"/>
          </a:solidFill>
          <a:latin typeface="Roboto Medium" pitchFamily="2" charset="0"/>
          <a:ea typeface="Roboto Medium" pitchFamily="2" charset="0"/>
          <a:cs typeface="+mj-cs"/>
        </a:defRPr>
      </a:lvl1pPr>
    </p:titleStyle>
    <p:bodyStyle>
      <a:lvl1pPr marL="5953" indent="0" algn="l" defTabSz="685800" rtl="0" eaLnBrk="1" latinLnBrk="0" hangingPunct="1">
        <a:lnSpc>
          <a:spcPct val="90000"/>
        </a:lnSpc>
        <a:spcBef>
          <a:spcPts val="750"/>
        </a:spcBef>
        <a:buClr>
          <a:srgbClr val="FF0000"/>
        </a:buClr>
        <a:buSzPct val="110000"/>
        <a:buFontTx/>
        <a:buNone/>
        <a:tabLst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138113" indent="-132160" algn="l" defTabSz="675000" rtl="0" eaLnBrk="1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139304" indent="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406004" indent="-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538163" marR="0" indent="-132160" algn="l" defTabSz="675000" rtl="0" eaLnBrk="1" fontAlgn="auto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18">
          <p15:clr>
            <a:srgbClr val="F26B43"/>
          </p15:clr>
        </p15:guide>
        <p15:guide id="2" pos="5279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pos="142">
          <p15:clr>
            <a:srgbClr val="F26B43"/>
          </p15:clr>
        </p15:guide>
        <p15:guide id="7" pos="482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8129D-8A12-1642-B72D-276B159E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296863"/>
            <a:ext cx="7615238" cy="140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329C4-6709-E243-8A81-9E6214E0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02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9" r:id="rId24"/>
    <p:sldLayoutId id="2147483750" r:id="rId25"/>
    <p:sldLayoutId id="2147483801" r:id="rId26"/>
  </p:sldLayoutIdLst>
  <p:txStyles>
    <p:titleStyle>
      <a:lvl1pPr algn="l" defTabSz="685800" rtl="0" eaLnBrk="1" latinLnBrk="0" hangingPunct="1">
        <a:lnSpc>
          <a:spcPts val="3960"/>
        </a:lnSpc>
        <a:spcBef>
          <a:spcPct val="0"/>
        </a:spcBef>
        <a:buNone/>
        <a:defRPr sz="2775" b="0" i="0" kern="1200">
          <a:solidFill>
            <a:srgbClr val="E0112B"/>
          </a:solidFill>
          <a:latin typeface="Roboto Medium" pitchFamily="2" charset="0"/>
          <a:ea typeface="Roboto Medium" pitchFamily="2" charset="0"/>
          <a:cs typeface="+mj-cs"/>
        </a:defRPr>
      </a:lvl1pPr>
    </p:titleStyle>
    <p:bodyStyle>
      <a:lvl1pPr marL="5953" indent="0" algn="l" defTabSz="685800" rtl="0" eaLnBrk="1" latinLnBrk="0" hangingPunct="1">
        <a:lnSpc>
          <a:spcPct val="90000"/>
        </a:lnSpc>
        <a:spcBef>
          <a:spcPts val="750"/>
        </a:spcBef>
        <a:buClr>
          <a:srgbClr val="FF0000"/>
        </a:buClr>
        <a:buSzPct val="110000"/>
        <a:buFontTx/>
        <a:buNone/>
        <a:tabLst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138113" indent="-132160" algn="l" defTabSz="675000" rtl="0" eaLnBrk="1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139304" indent="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406004" indent="-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538163" marR="0" indent="-132160" algn="l" defTabSz="675000" rtl="0" eaLnBrk="1" fontAlgn="auto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18">
          <p15:clr>
            <a:srgbClr val="F26B43"/>
          </p15:clr>
        </p15:guide>
        <p15:guide id="2" pos="5279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pos="142">
          <p15:clr>
            <a:srgbClr val="F26B43"/>
          </p15:clr>
        </p15:guide>
        <p15:guide id="7" pos="482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8129D-8A12-1642-B72D-276B159E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296863"/>
            <a:ext cx="7615238" cy="140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329C4-6709-E243-8A81-9E6214E0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58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</p:sldLayoutIdLst>
  <p:hf hdr="0" dt="0"/>
  <p:txStyles>
    <p:titleStyle>
      <a:lvl1pPr algn="l" defTabSz="685800" rtl="0" eaLnBrk="1" latinLnBrk="0" hangingPunct="1">
        <a:lnSpc>
          <a:spcPts val="3960"/>
        </a:lnSpc>
        <a:spcBef>
          <a:spcPct val="0"/>
        </a:spcBef>
        <a:buNone/>
        <a:defRPr sz="2775" b="0" i="0" kern="1200">
          <a:solidFill>
            <a:srgbClr val="E0112B"/>
          </a:solidFill>
          <a:latin typeface="Roboto Medium" pitchFamily="2" charset="0"/>
          <a:ea typeface="Roboto Medium" pitchFamily="2" charset="0"/>
          <a:cs typeface="+mj-cs"/>
        </a:defRPr>
      </a:lvl1pPr>
    </p:titleStyle>
    <p:bodyStyle>
      <a:lvl1pPr marL="5953" indent="0" algn="l" defTabSz="685800" rtl="0" eaLnBrk="1" latinLnBrk="0" hangingPunct="1">
        <a:lnSpc>
          <a:spcPct val="90000"/>
        </a:lnSpc>
        <a:spcBef>
          <a:spcPts val="750"/>
        </a:spcBef>
        <a:buClr>
          <a:srgbClr val="FF0000"/>
        </a:buClr>
        <a:buSzPct val="110000"/>
        <a:buFontTx/>
        <a:buNone/>
        <a:tabLst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138113" indent="-132160" algn="l" defTabSz="675000" rtl="0" eaLnBrk="1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139304" indent="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406004" indent="-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538163" marR="0" indent="-132160" algn="l" defTabSz="675000" rtl="0" eaLnBrk="1" fontAlgn="auto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91">
          <p15:clr>
            <a:srgbClr val="F26B43"/>
          </p15:clr>
        </p15:guide>
        <p15:guide id="2" pos="7038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pos="189">
          <p15:clr>
            <a:srgbClr val="F26B43"/>
          </p15:clr>
        </p15:guide>
        <p15:guide id="7" pos="642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3C6F5-D5C3-4110-9EDE-BC9E8D61D9CA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284B1-47D8-4040-8992-D34A462AD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1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8129D-8A12-1642-B72D-276B159E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296863"/>
            <a:ext cx="7615238" cy="140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329C4-6709-E243-8A81-9E6214E0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80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</p:sldLayoutIdLst>
  <p:txStyles>
    <p:titleStyle>
      <a:lvl1pPr algn="l" defTabSz="685800" rtl="0" eaLnBrk="1" latinLnBrk="0" hangingPunct="1">
        <a:lnSpc>
          <a:spcPts val="3960"/>
        </a:lnSpc>
        <a:spcBef>
          <a:spcPct val="0"/>
        </a:spcBef>
        <a:buNone/>
        <a:defRPr sz="2775" b="0" i="0" kern="1200">
          <a:solidFill>
            <a:srgbClr val="E0112B"/>
          </a:solidFill>
          <a:latin typeface="Roboto Medium" pitchFamily="2" charset="0"/>
          <a:ea typeface="Roboto Medium" pitchFamily="2" charset="0"/>
          <a:cs typeface="+mj-cs"/>
        </a:defRPr>
      </a:lvl1pPr>
    </p:titleStyle>
    <p:bodyStyle>
      <a:lvl1pPr marL="5953" indent="0" algn="l" defTabSz="685800" rtl="0" eaLnBrk="1" latinLnBrk="0" hangingPunct="1">
        <a:lnSpc>
          <a:spcPct val="90000"/>
        </a:lnSpc>
        <a:spcBef>
          <a:spcPts val="750"/>
        </a:spcBef>
        <a:buClr>
          <a:srgbClr val="FF0000"/>
        </a:buClr>
        <a:buSzPct val="110000"/>
        <a:buFontTx/>
        <a:buNone/>
        <a:tabLst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138113" indent="-132160" algn="l" defTabSz="675000" rtl="0" eaLnBrk="1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139304" indent="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406004" indent="-133350" algn="l" defTabSz="675000" rtl="0" eaLnBrk="1" latinLnBrk="0" hangingPunct="1">
        <a:lnSpc>
          <a:spcPts val="2250"/>
        </a:lnSpc>
        <a:spcBef>
          <a:spcPts val="0"/>
        </a:spcBef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538163" marR="0" indent="-132160" algn="l" defTabSz="675000" rtl="0" eaLnBrk="1" fontAlgn="auto" latinLnBrk="0" hangingPunct="1">
        <a:lnSpc>
          <a:spcPts val="2250"/>
        </a:lnSpc>
        <a:spcBef>
          <a:spcPts val="0"/>
        </a:spcBef>
        <a:spcAft>
          <a:spcPts val="0"/>
        </a:spcAft>
        <a:buClr>
          <a:srgbClr val="E0112B"/>
        </a:buClr>
        <a:buSzPct val="130000"/>
        <a:buFont typeface="Wingdings" pitchFamily="2" charset="2"/>
        <a:buChar char="§"/>
        <a:tabLst>
          <a:tab pos="2996804" algn="l"/>
        </a:tabLst>
        <a:defRPr sz="1275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618">
          <p15:clr>
            <a:srgbClr val="F26B43"/>
          </p15:clr>
        </p15:guide>
        <p15:guide id="7" pos="5279">
          <p15:clr>
            <a:srgbClr val="F26B43"/>
          </p15:clr>
        </p15:guide>
        <p15:guide id="8" orient="horz" pos="4088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2" orient="horz" pos="187">
          <p15:clr>
            <a:srgbClr val="F26B43"/>
          </p15:clr>
        </p15:guide>
        <p15:guide id="13" pos="142">
          <p15:clr>
            <a:srgbClr val="F26B43"/>
          </p15:clr>
        </p15:guide>
        <p15:guide id="14" pos="482">
          <p15:clr>
            <a:srgbClr val="F26B43"/>
          </p15:clr>
        </p15:guide>
        <p15:guide id="15" orient="horz" pos="10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se.ac.uk/careers" TargetMode="External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careers.lse.ac.uk/" TargetMode="External"/><Relationship Id="rId5" Type="http://schemas.openxmlformats.org/officeDocument/2006/relationships/hyperlink" Target="https://info.lse.ac.uk/current-students/careers/information-and-resources/employment-sectors" TargetMode="External"/><Relationship Id="rId4" Type="http://schemas.openxmlformats.org/officeDocument/2006/relationships/hyperlink" Target="https://info.lse.ac.uk/current-students/careers/what-graduates-d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>
                <a:latin typeface="Roboto" panose="02000000000000000000" pitchFamily="2" charset="0"/>
              </a:rPr>
              <a:t>LSE Careers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299923" y="6165304"/>
            <a:ext cx="2355872" cy="243170"/>
          </a:xfrm>
        </p:spPr>
        <p:txBody>
          <a:bodyPr/>
          <a:lstStyle/>
          <a:p>
            <a:r>
              <a:rPr lang="en-GB"/>
              <a:t>@</a:t>
            </a:r>
            <a:r>
              <a:rPr lang="en-GB" err="1"/>
              <a:t>LSECareers</a:t>
            </a:r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030483" y="2214843"/>
            <a:ext cx="7222712" cy="1214157"/>
          </a:xfrm>
        </p:spPr>
        <p:txBody>
          <a:bodyPr anchor="b">
            <a:normAutofit/>
          </a:bodyPr>
          <a:lstStyle/>
          <a:p>
            <a:r>
              <a:rPr lang="en-GB" sz="4400" cap="none"/>
              <a:t>Introducing LSE Careers</a:t>
            </a:r>
            <a:endParaRPr lang="en-GB" sz="4400" b="1" cap="none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20537" y="2715078"/>
            <a:ext cx="7222712" cy="468157"/>
          </a:xfrm>
          <a:prstGeom prst="rect">
            <a:avLst/>
          </a:prstGeom>
        </p:spPr>
        <p:txBody>
          <a:bodyPr lIns="36000">
            <a:noAutofit/>
          </a:bodyPr>
          <a:lstStyle>
            <a:lvl1pPr marL="5953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SzPct val="110000"/>
              <a:buFontTx/>
              <a:buNone/>
              <a:tabLst/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138113" indent="-132160" algn="l" defTabSz="6750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139304" indent="133350" algn="l" defTabSz="675000" rtl="0" eaLnBrk="1" latinLnBrk="0" hangingPunct="1">
              <a:lnSpc>
                <a:spcPts val="2250"/>
              </a:lnSpc>
              <a:spcBef>
                <a:spcPts val="0"/>
              </a:spcBef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406004" indent="-133350" algn="l" defTabSz="675000" rtl="0" eaLnBrk="1" latinLnBrk="0" hangingPunct="1">
              <a:lnSpc>
                <a:spcPts val="2250"/>
              </a:lnSpc>
              <a:spcBef>
                <a:spcPts val="0"/>
              </a:spcBef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275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538163" marR="0" indent="-132160" algn="l" defTabSz="6750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275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cap="all">
              <a:solidFill>
                <a:srgbClr val="FFFFFF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30483" y="3779358"/>
            <a:ext cx="7222712" cy="10177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5953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SzPct val="110000"/>
              <a:buFontTx/>
              <a:buNone/>
              <a:tabLst/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138113" indent="-132160" algn="l" defTabSz="6750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139304" indent="133350" algn="l" defTabSz="675000" rtl="0" eaLnBrk="1" latinLnBrk="0" hangingPunct="1">
              <a:lnSpc>
                <a:spcPts val="2250"/>
              </a:lnSpc>
              <a:spcBef>
                <a:spcPts val="0"/>
              </a:spcBef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406004" indent="-133350" algn="l" defTabSz="675000" rtl="0" eaLnBrk="1" latinLnBrk="0" hangingPunct="1">
              <a:lnSpc>
                <a:spcPts val="2250"/>
              </a:lnSpc>
              <a:spcBef>
                <a:spcPts val="0"/>
              </a:spcBef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275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538163" marR="0" indent="-132160" algn="l" defTabSz="6750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275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"/>
            <a:r>
              <a:rPr lang="en-GB" sz="1800" dirty="0">
                <a:solidFill>
                  <a:srgbClr val="FFFFFF"/>
                </a:solidFill>
                <a:latin typeface="Roboto"/>
                <a:ea typeface="Roboto"/>
              </a:rPr>
              <a:t>Edith </a:t>
            </a:r>
            <a:r>
              <a:rPr lang="en-GB" sz="1800" dirty="0" err="1">
                <a:solidFill>
                  <a:srgbClr val="FFFFFF"/>
                </a:solidFill>
                <a:latin typeface="Roboto"/>
                <a:ea typeface="Roboto"/>
              </a:rPr>
              <a:t>Karinthi-Durnez</a:t>
            </a:r>
            <a:r>
              <a:rPr lang="en-GB" sz="1800" dirty="0">
                <a:solidFill>
                  <a:srgbClr val="FFFFFF"/>
                </a:solidFill>
                <a:latin typeface="Roboto"/>
                <a:ea typeface="Roboto"/>
              </a:rPr>
              <a:t>, Careers Consultant</a:t>
            </a:r>
            <a:endParaRPr lang="en-US" dirty="0">
              <a:latin typeface="Roboto"/>
              <a:ea typeface="Roboto"/>
            </a:endParaRPr>
          </a:p>
          <a:p>
            <a:pPr marL="5715"/>
            <a:r>
              <a:rPr lang="en-GB" sz="1800" dirty="0">
                <a:solidFill>
                  <a:srgbClr val="FFFFFF"/>
                </a:solidFill>
                <a:latin typeface="Roboto"/>
                <a:ea typeface="Roboto"/>
              </a:rPr>
              <a:t>February 2022</a:t>
            </a:r>
            <a:endParaRPr lang="en-GB" sz="1800" dirty="0">
              <a:solidFill>
                <a:srgbClr val="FFFFFF"/>
              </a:solidFill>
              <a:ea typeface="Roboto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51520" y="5877272"/>
            <a:ext cx="2088232" cy="294029"/>
          </a:xfrm>
          <a:prstGeom prst="rect">
            <a:avLst/>
          </a:prstGeom>
        </p:spPr>
        <p:txBody>
          <a:bodyPr lIns="54000" tIns="72000">
            <a:noAutofit/>
          </a:bodyPr>
          <a:lstStyle>
            <a:lvl1pPr marL="5953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SzPct val="110000"/>
              <a:buFontTx/>
              <a:buNone/>
              <a:tabLst/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138113" indent="-132160" algn="l" defTabSz="6750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139304" indent="133350" algn="l" defTabSz="675000" rtl="0" eaLnBrk="1" latinLnBrk="0" hangingPunct="1">
              <a:lnSpc>
                <a:spcPts val="2250"/>
              </a:lnSpc>
              <a:spcBef>
                <a:spcPts val="0"/>
              </a:spcBef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5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406004" indent="-133350" algn="l" defTabSz="675000" rtl="0" eaLnBrk="1" latinLnBrk="0" hangingPunct="1">
              <a:lnSpc>
                <a:spcPts val="2250"/>
              </a:lnSpc>
              <a:spcBef>
                <a:spcPts val="0"/>
              </a:spcBef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275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538163" marR="0" indent="-132160" algn="l" defTabSz="6750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rgbClr val="E0112B"/>
              </a:buClr>
              <a:buSzPct val="130000"/>
              <a:buFont typeface="Wingdings" pitchFamily="2" charset="2"/>
              <a:buChar char="§"/>
              <a:tabLst>
                <a:tab pos="2996804" algn="l"/>
              </a:tabLst>
              <a:defRPr sz="1275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30" b="1">
                <a:solidFill>
                  <a:srgbClr val="FFFFFF"/>
                </a:solidFill>
              </a:rPr>
              <a:t>lse.ac.uk/careers</a:t>
            </a:r>
          </a:p>
        </p:txBody>
      </p:sp>
    </p:spTree>
    <p:extLst>
      <p:ext uri="{BB962C8B-B14F-4D97-AF65-F5344CB8AC3E}">
        <p14:creationId xmlns:p14="http://schemas.microsoft.com/office/powerpoint/2010/main" val="265540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Image result for saw swee hock student centre"/>
          <p:cNvPicPr>
            <a:picLocks noChangeAspect="1" noChangeArrowheads="1"/>
          </p:cNvPicPr>
          <p:nvPr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466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39" y="1657357"/>
            <a:ext cx="7329054" cy="3615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18801" y="1066747"/>
            <a:ext cx="40055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B428E"/>
                </a:solidFill>
              </a:rPr>
              <a:t>What do you really enjoy doing?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B428E"/>
                </a:solidFill>
              </a:rPr>
              <a:t>Consider your career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B428E"/>
                </a:solidFill>
              </a:rPr>
              <a:t>What do you value in a career?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B428E"/>
                </a:solidFill>
              </a:rPr>
              <a:t>Find out how to achieve your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0B428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0B428E"/>
              </a:solidFill>
            </a:endParaRPr>
          </a:p>
          <a:p>
            <a:endParaRPr lang="en-GB" sz="1600">
              <a:solidFill>
                <a:srgbClr val="0B428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206" y="5236869"/>
            <a:ext cx="441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35B0E6"/>
                </a:solidFill>
              </a:rPr>
              <a:t>Speak to people about your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35B0E6"/>
                </a:solidFill>
              </a:rPr>
              <a:t>Chat with alumni about their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35B0E6"/>
                </a:solidFill>
              </a:rPr>
              <a:t>Meet with employers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35B0E6"/>
                </a:solidFill>
              </a:rPr>
              <a:t>Read case studies about different careers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35B0E6"/>
                </a:solidFill>
              </a:rPr>
              <a:t>Look into new areas</a:t>
            </a:r>
          </a:p>
          <a:p>
            <a:endParaRPr lang="en-GB" sz="1600">
              <a:solidFill>
                <a:srgbClr val="0B428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9418" y="872527"/>
            <a:ext cx="3865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accent4">
                    <a:lumMod val="75000"/>
                  </a:schemeClr>
                </a:solidFill>
              </a:rPr>
              <a:t>Work experience (shadowing, internship,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accent4">
                    <a:lumMod val="75000"/>
                  </a:schemeClr>
                </a:solidFill>
              </a:rPr>
              <a:t>Hone a particular skill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accent4">
                    <a:lumMod val="75000"/>
                  </a:schemeClr>
                </a:solidFill>
              </a:rPr>
              <a:t>Volunteer your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accent4">
                    <a:lumMod val="75000"/>
                  </a:schemeClr>
                </a:solidFill>
              </a:rPr>
              <a:t>Get involved in running a society</a:t>
            </a:r>
          </a:p>
          <a:p>
            <a:endParaRPr lang="en-GB" sz="16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36474" y="5244888"/>
            <a:ext cx="3865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9E0054"/>
                </a:solidFill>
              </a:rPr>
              <a:t>Get feedback on your CV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9E0054"/>
                </a:solidFill>
              </a:rPr>
              <a:t>Read examples of good cover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9E0054"/>
                </a:solidFill>
              </a:rPr>
              <a:t>Take a practice interview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9E0054"/>
                </a:solidFill>
              </a:rPr>
              <a:t>Practice online psychometric tests</a:t>
            </a:r>
          </a:p>
          <a:p>
            <a:endParaRPr lang="en-GB" sz="1600">
              <a:solidFill>
                <a:srgbClr val="0B428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7864" y="296863"/>
            <a:ext cx="5433591" cy="611187"/>
          </a:xfrm>
        </p:spPr>
        <p:txBody>
          <a:bodyPr>
            <a:normAutofit/>
          </a:bodyPr>
          <a:lstStyle/>
          <a:p>
            <a:r>
              <a:rPr lang="en-GB" sz="3000">
                <a:solidFill>
                  <a:schemeClr val="tx1">
                    <a:lumMod val="75000"/>
                    <a:lumOff val="25000"/>
                  </a:schemeClr>
                </a:solidFill>
              </a:rPr>
              <a:t>Career Development Cycle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298999"/>
            <a:ext cx="1800200" cy="60972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781455" y="6381328"/>
            <a:ext cx="7200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298999"/>
            <a:ext cx="1800200" cy="60972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861006" y="6533728"/>
            <a:ext cx="108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1" name="Picture 2" descr="Image result for lse careers logo">
            <a:extLst>
              <a:ext uri="{FF2B5EF4-FFF2-40B4-BE49-F238E27FC236}">
                <a16:creationId xmlns:a16="http://schemas.microsoft.com/office/drawing/2014/main" id="{3B62D4C0-AA7E-4921-98FC-4CE199BE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70" y="5747985"/>
            <a:ext cx="2042305" cy="14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FE430C-3569-4B82-BB2F-6D327F62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48" y="-55426"/>
            <a:ext cx="8229600" cy="1143000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r" defTabSz="685800">
              <a:lnSpc>
                <a:spcPts val="2400"/>
              </a:lnSpc>
            </a:pP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latin typeface="Roboto Medium" pitchFamily="2" charset="0"/>
              </a:rPr>
              <a:t>How does LSE Careers support you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3A15B71-50B4-B448-A9D4-41BC1BDB99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270" y="3860137"/>
            <a:ext cx="3114827" cy="1918363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85" tIns="41020" rIns="78885" bIns="72574" anchor="b"/>
          <a:lstStyle>
            <a:lvl1pPr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200">
                <a:solidFill>
                  <a:schemeClr val="tx1"/>
                </a:solidFill>
                <a:latin typeface="Arial" charset="0"/>
              </a:defRPr>
            </a:lvl1pPr>
            <a:lvl2pPr marL="182563" indent="-18097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347663" indent="-16351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17550" indent="-35877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079500" indent="-36036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5pPr>
            <a:lvl6pPr marL="15367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6pPr>
            <a:lvl7pPr marL="19939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4511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8pPr>
            <a:lvl9pPr marL="29083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7CE6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Dedicated 1:1 appointments with your careers consultant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7CE6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Alumni networking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7CE6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Tailored seminars &amp; workshops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0D3D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0D3D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240A61D8-3AAC-A147-B8CC-ECC86F7249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270" y="1806113"/>
            <a:ext cx="3719754" cy="176371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85" tIns="72574" rIns="78885" bIns="41020"/>
          <a:lstStyle>
            <a:lvl1pPr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200">
                <a:solidFill>
                  <a:schemeClr val="tx1"/>
                </a:solidFill>
                <a:latin typeface="Arial" charset="0"/>
              </a:defRPr>
            </a:lvl1pPr>
            <a:lvl2pPr marL="182563" indent="-18097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347663" indent="-16351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17550" indent="-35877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079500" indent="-36036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5pPr>
            <a:lvl6pPr marL="15367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6pPr>
            <a:lvl7pPr marL="19939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4511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8pPr>
            <a:lvl9pPr marL="29083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A7B4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+mn-cs"/>
              </a:rPr>
              <a:t>Career planning, guidance and advice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A7B4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+mn-cs"/>
              </a:rPr>
              <a:t>CV, cover letter, applications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A7B4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+mn-cs"/>
              </a:rPr>
              <a:t>Practice interviews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A7B4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Roboto" panose="02000000000000000000" pitchFamily="2" charset="0"/>
                <a:cs typeface="+mn-cs"/>
              </a:rPr>
              <a:t>Disability and employment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2035161-E102-AB44-BAEF-A8086F55BA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92062" y="1681164"/>
            <a:ext cx="3305967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7670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85" tIns="72574" rIns="78885" bIns="41020"/>
          <a:lstStyle>
            <a:lvl1pPr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200">
                <a:solidFill>
                  <a:schemeClr val="tx1"/>
                </a:solidFill>
                <a:latin typeface="Arial" charset="0"/>
              </a:defRPr>
            </a:lvl1pPr>
            <a:lvl2pPr marL="182563" indent="-18097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347663" indent="-16351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17550" indent="-35877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079500" indent="-36036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5pPr>
            <a:lvl6pPr marL="15367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6pPr>
            <a:lvl7pPr marL="19939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4511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8pPr>
            <a:lvl9pPr marL="29083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33413" marR="0" lvl="2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431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Careers &amp; volunteering fairs</a:t>
            </a:r>
          </a:p>
          <a:p>
            <a:pPr marL="633413" marR="0" lvl="2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431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Employer presentations</a:t>
            </a:r>
          </a:p>
          <a:p>
            <a:pPr marL="633413" marR="0" lvl="2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431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Meet LSE alumni</a:t>
            </a:r>
          </a:p>
          <a:p>
            <a:pPr marL="633413" marR="0" lvl="2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431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Skills seminars</a:t>
            </a:r>
          </a:p>
          <a:p>
            <a:pPr marL="633413" marR="0" lvl="2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431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Volunteering opportunities</a:t>
            </a:r>
          </a:p>
          <a:p>
            <a:pPr marL="633413" marR="0" lvl="2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431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Mock assessment centres</a:t>
            </a:r>
          </a:p>
          <a:p>
            <a:pPr marL="347663" marR="0" lvl="2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charset="0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CF42F7A9-C82C-484B-81B3-F09C377A927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1149" y="1271588"/>
            <a:ext cx="4003675" cy="393700"/>
          </a:xfrm>
          <a:prstGeom prst="rect">
            <a:avLst/>
          </a:prstGeom>
          <a:solidFill>
            <a:srgbClr val="A7B4BB"/>
          </a:solidFill>
          <a:ln w="9525" algn="ctr">
            <a:solidFill>
              <a:srgbClr val="A7B4BB"/>
            </a:solidFill>
            <a:miter lim="800000"/>
            <a:headEnd/>
            <a:tailEnd/>
          </a:ln>
          <a:effectLst/>
        </p:spPr>
        <p:txBody>
          <a:bodyPr lIns="78885" tIns="41020" rIns="78885" bIns="41020" anchor="ctr"/>
          <a:lstStyle>
            <a:lvl1pPr algn="ctr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8A"/>
              </a:buClr>
              <a:buSzTx/>
              <a:buFont typeface="Times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1:1 Careers Consultant appointments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83D7AEF-3509-5849-9262-0E1E7F83DB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1149" y="5386388"/>
            <a:ext cx="4003675" cy="392112"/>
          </a:xfrm>
          <a:prstGeom prst="rect">
            <a:avLst/>
          </a:prstGeom>
          <a:solidFill>
            <a:srgbClr val="7CE6D8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8885" tIns="41020" rIns="78885" bIns="41020" anchor="ctr"/>
          <a:lstStyle>
            <a:lvl1pPr algn="ctr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8A"/>
              </a:buClr>
              <a:buSzTx/>
              <a:buFont typeface="Times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Departmental careers support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75D3C4E-E21D-D942-B5A4-86387616E23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45474" y="5386388"/>
            <a:ext cx="4003675" cy="392112"/>
          </a:xfrm>
          <a:prstGeom prst="rect">
            <a:avLst/>
          </a:prstGeom>
          <a:solidFill>
            <a:srgbClr val="55ACEE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8885" tIns="41020" rIns="78885" bIns="41020" anchor="ctr"/>
          <a:lstStyle>
            <a:lvl1pPr algn="ctr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8A"/>
              </a:buClr>
              <a:buSzTx/>
              <a:buFont typeface="Times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Careers resources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BED41B8-D3D2-F34F-A50C-091AEECFCC9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45474" y="1271588"/>
            <a:ext cx="4003675" cy="393700"/>
          </a:xfrm>
          <a:prstGeom prst="rect">
            <a:avLst/>
          </a:prstGeom>
          <a:solidFill>
            <a:srgbClr val="8431A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8885" tIns="41020" rIns="78885" bIns="41020" anchor="ctr"/>
          <a:lstStyle>
            <a:lvl1pPr algn="ctr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8A"/>
              </a:buClr>
              <a:buSzTx/>
              <a:buFont typeface="Times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Careers events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0D3D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14652287-8FE0-C742-A190-A4BE398A3C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1012" y="2219325"/>
            <a:ext cx="2708275" cy="2611438"/>
          </a:xfrm>
          <a:prstGeom prst="diamond">
            <a:avLst/>
          </a:prstGeom>
          <a:solidFill>
            <a:srgbClr val="E0112B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78885" tIns="41020" rIns="78885" bIns="41020" anchor="ctr"/>
          <a:lstStyle>
            <a:lvl1pPr defTabSz="87312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801688" indent="-354013" defTabSz="87312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3pPr>
            <a:lvl4pPr marL="1201738" indent="-358775" defTabSz="87312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603375" indent="-360363" defTabSz="87312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060575" indent="-360363" defTabSz="8731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517775" indent="-360363" defTabSz="8731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974975" indent="-360363" defTabSz="8731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432175" indent="-360363" defTabSz="8731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B325F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Navigating your </a:t>
            </a:r>
          </a:p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B325F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career journey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9B080A4D-F17A-8B4E-9431-8DB050087EB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1149" y="1665288"/>
            <a:ext cx="4003675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7670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85" tIns="72574" rIns="78885" bIns="41020"/>
          <a:lstStyle>
            <a:lvl1pPr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200">
                <a:solidFill>
                  <a:schemeClr val="tx1"/>
                </a:solidFill>
                <a:latin typeface="Arial" charset="0"/>
              </a:defRPr>
            </a:lvl1pPr>
            <a:lvl2pPr marL="182563" indent="-18097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347663" indent="-16351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17550" indent="-35877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079500" indent="-36036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5pPr>
            <a:lvl6pPr marL="15367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6pPr>
            <a:lvl7pPr marL="19939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4511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8pPr>
            <a:lvl9pPr marL="29083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Times" pitchFamily="18" charset="0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711E36CD-5C91-2E4A-BE7D-C1760B7975CC}"/>
              </a:ext>
            </a:extLst>
          </p:cNvPr>
          <p:cNvSpPr>
            <a:spLocks/>
          </p:cNvSpPr>
          <p:nvPr/>
        </p:nvSpPr>
        <p:spPr bwMode="gray">
          <a:xfrm>
            <a:off x="521149" y="1665288"/>
            <a:ext cx="4003675" cy="1763712"/>
          </a:xfrm>
          <a:custGeom>
            <a:avLst/>
            <a:gdLst>
              <a:gd name="T0" fmla="*/ 0 w 2949"/>
              <a:gd name="T1" fmla="*/ 0 h 1225"/>
              <a:gd name="T2" fmla="*/ 0 w 2949"/>
              <a:gd name="T3" fmla="*/ 1763712 h 1225"/>
              <a:gd name="T4" fmla="*/ 2648752 w 2949"/>
              <a:gd name="T5" fmla="*/ 1763712 h 1225"/>
              <a:gd name="T6" fmla="*/ 4003675 w 2949"/>
              <a:gd name="T7" fmla="*/ 456405 h 1225"/>
              <a:gd name="T8" fmla="*/ 4003675 w 2949"/>
              <a:gd name="T9" fmla="*/ 0 h 1225"/>
              <a:gd name="T10" fmla="*/ 0 w 2949"/>
              <a:gd name="T11" fmla="*/ 0 h 12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49" h="1225">
                <a:moveTo>
                  <a:pt x="0" y="0"/>
                </a:moveTo>
                <a:lnTo>
                  <a:pt x="0" y="1225"/>
                </a:lnTo>
                <a:lnTo>
                  <a:pt x="1951" y="1225"/>
                </a:lnTo>
                <a:lnTo>
                  <a:pt x="2949" y="317"/>
                </a:lnTo>
                <a:lnTo>
                  <a:pt x="2949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A7B4B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2663" tIns="94450" rIns="102663" bIns="5251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700DDE4-2BA4-6E45-9D34-C1F123799E92}"/>
              </a:ext>
            </a:extLst>
          </p:cNvPr>
          <p:cNvSpPr>
            <a:spLocks/>
          </p:cNvSpPr>
          <p:nvPr/>
        </p:nvSpPr>
        <p:spPr bwMode="gray">
          <a:xfrm flipV="1">
            <a:off x="521149" y="3622675"/>
            <a:ext cx="4003675" cy="1763713"/>
          </a:xfrm>
          <a:custGeom>
            <a:avLst/>
            <a:gdLst>
              <a:gd name="T0" fmla="*/ 0 w 2949"/>
              <a:gd name="T1" fmla="*/ 0 h 1225"/>
              <a:gd name="T2" fmla="*/ 0 w 2949"/>
              <a:gd name="T3" fmla="*/ 1763713 h 1225"/>
              <a:gd name="T4" fmla="*/ 2648752 w 2949"/>
              <a:gd name="T5" fmla="*/ 1763713 h 1225"/>
              <a:gd name="T6" fmla="*/ 4003675 w 2949"/>
              <a:gd name="T7" fmla="*/ 456406 h 1225"/>
              <a:gd name="T8" fmla="*/ 4003675 w 2949"/>
              <a:gd name="T9" fmla="*/ 0 h 1225"/>
              <a:gd name="T10" fmla="*/ 0 w 2949"/>
              <a:gd name="T11" fmla="*/ 0 h 12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49" h="1225">
                <a:moveTo>
                  <a:pt x="0" y="0"/>
                </a:moveTo>
                <a:lnTo>
                  <a:pt x="0" y="1225"/>
                </a:lnTo>
                <a:lnTo>
                  <a:pt x="1951" y="1225"/>
                </a:lnTo>
                <a:lnTo>
                  <a:pt x="2949" y="317"/>
                </a:lnTo>
                <a:lnTo>
                  <a:pt x="2949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7CE6D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663" tIns="94450" rIns="102663" bIns="5251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30360C5E-C299-DB42-B58F-FEFADC2E77B1}"/>
              </a:ext>
            </a:extLst>
          </p:cNvPr>
          <p:cNvSpPr>
            <a:spLocks/>
          </p:cNvSpPr>
          <p:nvPr/>
        </p:nvSpPr>
        <p:spPr bwMode="gray">
          <a:xfrm flipH="1">
            <a:off x="4645474" y="1665288"/>
            <a:ext cx="4003675" cy="1763712"/>
          </a:xfrm>
          <a:custGeom>
            <a:avLst/>
            <a:gdLst>
              <a:gd name="T0" fmla="*/ 0 w 2949"/>
              <a:gd name="T1" fmla="*/ 0 h 1225"/>
              <a:gd name="T2" fmla="*/ 0 w 2949"/>
              <a:gd name="T3" fmla="*/ 1763712 h 1225"/>
              <a:gd name="T4" fmla="*/ 2648752 w 2949"/>
              <a:gd name="T5" fmla="*/ 1763712 h 1225"/>
              <a:gd name="T6" fmla="*/ 4003675 w 2949"/>
              <a:gd name="T7" fmla="*/ 456405 h 1225"/>
              <a:gd name="T8" fmla="*/ 4003675 w 2949"/>
              <a:gd name="T9" fmla="*/ 0 h 1225"/>
              <a:gd name="T10" fmla="*/ 0 w 2949"/>
              <a:gd name="T11" fmla="*/ 0 h 12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49" h="1225">
                <a:moveTo>
                  <a:pt x="0" y="0"/>
                </a:moveTo>
                <a:lnTo>
                  <a:pt x="0" y="1225"/>
                </a:lnTo>
                <a:lnTo>
                  <a:pt x="1951" y="1225"/>
                </a:lnTo>
                <a:lnTo>
                  <a:pt x="2949" y="317"/>
                </a:lnTo>
                <a:lnTo>
                  <a:pt x="2949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431A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663" tIns="94450" rIns="102663" bIns="5251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95A18CA3-694A-C349-B500-124D46FCAFBF}"/>
              </a:ext>
            </a:extLst>
          </p:cNvPr>
          <p:cNvSpPr>
            <a:spLocks/>
          </p:cNvSpPr>
          <p:nvPr/>
        </p:nvSpPr>
        <p:spPr bwMode="gray">
          <a:xfrm flipH="1" flipV="1">
            <a:off x="4645474" y="3622675"/>
            <a:ext cx="4003675" cy="1763713"/>
          </a:xfrm>
          <a:custGeom>
            <a:avLst/>
            <a:gdLst>
              <a:gd name="T0" fmla="*/ 0 w 2949"/>
              <a:gd name="T1" fmla="*/ 0 h 1225"/>
              <a:gd name="T2" fmla="*/ 0 w 2949"/>
              <a:gd name="T3" fmla="*/ 1763713 h 1225"/>
              <a:gd name="T4" fmla="*/ 2648752 w 2949"/>
              <a:gd name="T5" fmla="*/ 1763713 h 1225"/>
              <a:gd name="T6" fmla="*/ 4003675 w 2949"/>
              <a:gd name="T7" fmla="*/ 456406 h 1225"/>
              <a:gd name="T8" fmla="*/ 4003675 w 2949"/>
              <a:gd name="T9" fmla="*/ 0 h 1225"/>
              <a:gd name="T10" fmla="*/ 0 w 2949"/>
              <a:gd name="T11" fmla="*/ 0 h 12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49" h="1225">
                <a:moveTo>
                  <a:pt x="0" y="0"/>
                </a:moveTo>
                <a:lnTo>
                  <a:pt x="0" y="1225"/>
                </a:lnTo>
                <a:lnTo>
                  <a:pt x="1951" y="1225"/>
                </a:lnTo>
                <a:lnTo>
                  <a:pt x="2949" y="317"/>
                </a:lnTo>
                <a:lnTo>
                  <a:pt x="2949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55ACE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663" tIns="94450" rIns="102663" bIns="5251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C973C47D-82D3-FA43-9DD4-C74480476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85149" y="3622675"/>
            <a:ext cx="4003675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7670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85" tIns="72574" rIns="78885" bIns="41020"/>
          <a:lstStyle>
            <a:lvl1pPr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200">
                <a:solidFill>
                  <a:schemeClr val="tx1"/>
                </a:solidFill>
                <a:latin typeface="Arial" charset="0"/>
              </a:defRPr>
            </a:lvl1pPr>
            <a:lvl2pPr marL="182563" indent="-18097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347663" indent="-16351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17550" indent="-35877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079500" indent="-36036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5pPr>
            <a:lvl6pPr marL="15367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6pPr>
            <a:lvl7pPr marL="19939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4511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8pPr>
            <a:lvl9pPr marL="29083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	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412BA0CF-70A5-D044-BE5C-761D375440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73008" y="5438178"/>
            <a:ext cx="2925021" cy="5581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85" tIns="41020" rIns="78885" bIns="72574" anchor="b"/>
          <a:lstStyle>
            <a:lvl1pPr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200">
                <a:solidFill>
                  <a:schemeClr val="tx1"/>
                </a:solidFill>
                <a:latin typeface="Arial" charset="0"/>
              </a:defRPr>
            </a:lvl1pPr>
            <a:lvl2pPr marL="182563" indent="-180975">
              <a:spcBef>
                <a:spcPct val="20000"/>
              </a:spcBef>
              <a:buClr>
                <a:srgbClr val="FFD200"/>
              </a:buClr>
              <a:buSzPct val="75000"/>
              <a:buFont typeface="Arial" charset="0"/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347663" indent="-16351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3pPr>
            <a:lvl4pPr marL="717550" indent="-358775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079500" indent="-360363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5pPr>
            <a:lvl6pPr marL="15367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6pPr>
            <a:lvl7pPr marL="19939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4511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8pPr>
            <a:lvl9pPr marL="2908300" indent="-3603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charset="0"/>
              <a:buChar char="►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charset="0"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charset="0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5AC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Career research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5AC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Job matching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5AC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Jobs, internships and volunteer vacancies board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5AC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Careers Resource Centre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charset="0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0D3D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30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634" y="236762"/>
            <a:ext cx="4840408" cy="885766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r">
              <a:lnSpc>
                <a:spcPts val="2400"/>
              </a:lnSpc>
            </a:pPr>
            <a:r>
              <a:rPr lang="en-GB" sz="300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What can you do now?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853136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On Careers’ website </a:t>
            </a:r>
            <a:r>
              <a:rPr lang="en-GB" sz="2400"/>
              <a:t>- </a:t>
            </a:r>
            <a:r>
              <a:rPr lang="en-US" sz="2400">
                <a:hlinkClick r:id="rId3"/>
              </a:rPr>
              <a:t>www.lse.ac.uk/careers</a:t>
            </a:r>
            <a:r>
              <a:rPr lang="en-US" sz="2400"/>
              <a:t> </a:t>
            </a:r>
          </a:p>
          <a:p>
            <a:pPr marL="348853" indent="-342900">
              <a:buFont typeface="Wingdings" panose="05000000000000000000" pitchFamily="2" charset="2"/>
              <a:buChar char="§"/>
            </a:pPr>
            <a:r>
              <a:rPr lang="en-US" sz="2400"/>
              <a:t>Careers resources</a:t>
            </a:r>
          </a:p>
          <a:p>
            <a:pPr marL="348853" indent="-342900">
              <a:buFont typeface="Wingdings" panose="05000000000000000000" pitchFamily="2" charset="2"/>
              <a:buChar char="§"/>
            </a:pPr>
            <a:r>
              <a:rPr lang="en-GB" sz="2400">
                <a:hlinkClick r:id="rId4"/>
              </a:rPr>
              <a:t>What do LSE graduates do?</a:t>
            </a:r>
            <a:endParaRPr lang="en-GB" sz="2400"/>
          </a:p>
          <a:p>
            <a:pPr marL="748904" lvl="3" indent="-342900"/>
            <a:r>
              <a:rPr lang="en-GB" sz="2175"/>
              <a:t>Destinations: organisations, roles, countries</a:t>
            </a:r>
          </a:p>
          <a:p>
            <a:pPr marL="748904" lvl="3" indent="-342900"/>
            <a:r>
              <a:rPr lang="en-GB" sz="2175"/>
              <a:t>Filter by department and by degree</a:t>
            </a:r>
          </a:p>
          <a:p>
            <a:pPr marL="348853" indent="-342900">
              <a:buFont typeface="Wingdings" panose="05000000000000000000" pitchFamily="2" charset="2"/>
              <a:buChar char="§"/>
            </a:pPr>
            <a:r>
              <a:rPr lang="en-GB" sz="2400">
                <a:hlinkClick r:id="rId5"/>
              </a:rPr>
              <a:t>Employment sectors</a:t>
            </a:r>
            <a:r>
              <a:rPr lang="en-GB" sz="2400"/>
              <a:t> and labour market information</a:t>
            </a:r>
          </a:p>
          <a:p>
            <a:endParaRPr lang="en-GB" sz="2400"/>
          </a:p>
          <a:p>
            <a:r>
              <a:rPr lang="en-US" sz="2400">
                <a:solidFill>
                  <a:srgbClr val="FF0000"/>
                </a:solidFill>
              </a:rPr>
              <a:t>On </a:t>
            </a:r>
            <a:r>
              <a:rPr lang="en-US" sz="2400" err="1">
                <a:solidFill>
                  <a:srgbClr val="FF0000"/>
                </a:solidFill>
              </a:rPr>
              <a:t>CareerHub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/>
              <a:t>- </a:t>
            </a:r>
            <a:r>
              <a:rPr lang="en-GB" sz="2400">
                <a:hlinkClick r:id="rId6"/>
              </a:rPr>
              <a:t>https://careers.lse.ac.uk</a:t>
            </a:r>
            <a:r>
              <a:rPr lang="en-US" sz="2400"/>
              <a:t> </a:t>
            </a:r>
          </a:p>
          <a:p>
            <a:pPr marL="348853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/>
              <a:t>Access the job board, appointments and events</a:t>
            </a:r>
            <a:endParaRPr lang="en-GB" sz="2400"/>
          </a:p>
          <a:p>
            <a:endParaRPr lang="en-GB" sz="2400"/>
          </a:p>
        </p:txBody>
      </p:sp>
      <p:pic>
        <p:nvPicPr>
          <p:cNvPr id="5" name="Picture 2" descr="Image result for lse careers logo">
            <a:extLst>
              <a:ext uri="{FF2B5EF4-FFF2-40B4-BE49-F238E27FC236}">
                <a16:creationId xmlns:a16="http://schemas.microsoft.com/office/drawing/2014/main" id="{07713F45-A691-4F76-9D6D-9B3B514E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95" y="5589240"/>
            <a:ext cx="2042305" cy="14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4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23581" y="966651"/>
            <a:ext cx="6932795" cy="5281718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3">
                    <a:lumMod val="40000"/>
                    <a:lumOff val="60000"/>
                  </a:schemeClr>
                </a:solidFill>
              </a:rPr>
              <a:t>Looking forward to meeting you at LSE!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LSE Careers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@</a:t>
            </a:r>
            <a:r>
              <a:rPr lang="en-GB" err="1"/>
              <a:t>LSECareers</a:t>
            </a:r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3716288"/>
            <a:ext cx="8229600" cy="2160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solidFill>
                <a:prstClr val="black"/>
              </a:solidFill>
              <a:latin typeface="+mn-lt"/>
            </a:endParaRPr>
          </a:p>
          <a:p>
            <a:br>
              <a:rPr lang="en-GB" sz="2400">
                <a:solidFill>
                  <a:schemeClr val="bg1"/>
                </a:solidFill>
                <a:latin typeface="+mn-lt"/>
              </a:rPr>
            </a:br>
            <a:r>
              <a:rPr lang="en-GB" sz="2800">
                <a:solidFill>
                  <a:schemeClr val="bg1"/>
                </a:solidFill>
                <a:latin typeface="+mn-lt"/>
                <a:sym typeface="Wingdings"/>
              </a:rPr>
              <a:t></a:t>
            </a:r>
            <a:r>
              <a:rPr lang="en-GB" sz="2400">
                <a:solidFill>
                  <a:schemeClr val="bg1"/>
                </a:solidFill>
                <a:latin typeface="+mn-lt"/>
                <a:sym typeface="Wingdings"/>
              </a:rPr>
              <a:t> </a:t>
            </a:r>
            <a:r>
              <a:rPr lang="en-GB" sz="2400">
                <a:solidFill>
                  <a:schemeClr val="bg1"/>
                </a:solidFill>
                <a:latin typeface="+mn-lt"/>
              </a:rPr>
              <a:t>careers@lse.ac.uk        </a:t>
            </a:r>
            <a:r>
              <a:rPr lang="en-GB" sz="2800">
                <a:solidFill>
                  <a:schemeClr val="bg1"/>
                </a:solidFill>
                <a:latin typeface="+mn-lt"/>
                <a:sym typeface="Wingdings"/>
              </a:rPr>
              <a:t></a:t>
            </a:r>
            <a:r>
              <a:rPr lang="en-GB" sz="2400">
                <a:solidFill>
                  <a:schemeClr val="bg1"/>
                </a:solidFill>
                <a:latin typeface="+mn-lt"/>
                <a:sym typeface="Wingdings"/>
              </a:rPr>
              <a:t> </a:t>
            </a:r>
            <a:r>
              <a:rPr lang="en-GB" sz="2400">
                <a:solidFill>
                  <a:schemeClr val="bg1"/>
                </a:solidFill>
                <a:latin typeface="+mn-lt"/>
              </a:rPr>
              <a:t>www.lse.ac.uk/careers  </a:t>
            </a:r>
          </a:p>
        </p:txBody>
      </p:sp>
    </p:spTree>
    <p:extLst>
      <p:ext uri="{BB962C8B-B14F-4D97-AF65-F5344CB8AC3E}">
        <p14:creationId xmlns:p14="http://schemas.microsoft.com/office/powerpoint/2010/main" val="3144170952"/>
      </p:ext>
    </p:extLst>
  </p:cSld>
  <p:clrMapOvr>
    <a:masterClrMapping/>
  </p:clrMapOvr>
</p:sld>
</file>

<file path=ppt/theme/theme1.xml><?xml version="1.0" encoding="utf-8"?>
<a:theme xmlns:a="http://schemas.openxmlformats.org/drawingml/2006/main" name="Careers Powerpoint template-4-3_v1">
  <a:themeElements>
    <a:clrScheme name="LSE Colour Palette">
      <a:dk1>
        <a:srgbClr val="000000"/>
      </a:dk1>
      <a:lt1>
        <a:srgbClr val="FFFFFF"/>
      </a:lt1>
      <a:dk2>
        <a:srgbClr val="A3AAAE"/>
      </a:dk2>
      <a:lt2>
        <a:srgbClr val="D0D3D3"/>
      </a:lt2>
      <a:accent1>
        <a:srgbClr val="F33030"/>
      </a:accent1>
      <a:accent2>
        <a:srgbClr val="5B325F"/>
      </a:accent2>
      <a:accent3>
        <a:srgbClr val="6BABE5"/>
      </a:accent3>
      <a:accent4>
        <a:srgbClr val="FFCE00"/>
      </a:accent4>
      <a:accent5>
        <a:srgbClr val="009383"/>
      </a:accent5>
      <a:accent6>
        <a:srgbClr val="70AD47"/>
      </a:accent6>
      <a:hlink>
        <a:srgbClr val="5B325F"/>
      </a:hlink>
      <a:folHlink>
        <a:srgbClr val="954F72"/>
      </a:folHlink>
    </a:clrScheme>
    <a:fontScheme name="LSE Careers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areers Powerpoint template-4-3_v1">
  <a:themeElements>
    <a:clrScheme name="LSE Sept 2018">
      <a:dk1>
        <a:srgbClr val="000000"/>
      </a:dk1>
      <a:lt1>
        <a:srgbClr val="FFFFFF"/>
      </a:lt1>
      <a:dk2>
        <a:srgbClr val="A3AAAE"/>
      </a:dk2>
      <a:lt2>
        <a:srgbClr val="D0D3D3"/>
      </a:lt2>
      <a:accent1>
        <a:srgbClr val="F33030"/>
      </a:accent1>
      <a:accent2>
        <a:srgbClr val="5B325F"/>
      </a:accent2>
      <a:accent3>
        <a:srgbClr val="6BABE5"/>
      </a:accent3>
      <a:accent4>
        <a:srgbClr val="FFCE00"/>
      </a:accent4>
      <a:accent5>
        <a:srgbClr val="009383"/>
      </a:accent5>
      <a:accent6>
        <a:srgbClr val="70AD47"/>
      </a:accent6>
      <a:hlink>
        <a:srgbClr val="5B325F"/>
      </a:hlink>
      <a:folHlink>
        <a:srgbClr val="954F72"/>
      </a:folHlink>
    </a:clrScheme>
    <a:fontScheme name="LSE Careers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SECareersAug2018">
  <a:themeElements>
    <a:clrScheme name="LSE Colour Palette">
      <a:dk1>
        <a:srgbClr val="000000"/>
      </a:dk1>
      <a:lt1>
        <a:srgbClr val="FFFFFF"/>
      </a:lt1>
      <a:dk2>
        <a:srgbClr val="A3AAAE"/>
      </a:dk2>
      <a:lt2>
        <a:srgbClr val="D0D3D3"/>
      </a:lt2>
      <a:accent1>
        <a:srgbClr val="F33030"/>
      </a:accent1>
      <a:accent2>
        <a:srgbClr val="5B325F"/>
      </a:accent2>
      <a:accent3>
        <a:srgbClr val="6BABE5"/>
      </a:accent3>
      <a:accent4>
        <a:srgbClr val="FFCE00"/>
      </a:accent4>
      <a:accent5>
        <a:srgbClr val="009383"/>
      </a:accent5>
      <a:accent6>
        <a:srgbClr val="70AD47"/>
      </a:accent6>
      <a:hlink>
        <a:srgbClr val="5B325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ECareersAug2018" id="{0302B448-EB9A-49C8-B9F6-DBE5866DEC9B}" vid="{C001C01B-00FB-42F2-BCC8-A931EE1F4B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areers Powerpoint template-4-3_v1">
  <a:themeElements>
    <a:clrScheme name="LSE Colour Palette">
      <a:dk1>
        <a:srgbClr val="000000"/>
      </a:dk1>
      <a:lt1>
        <a:srgbClr val="FFFFFF"/>
      </a:lt1>
      <a:dk2>
        <a:srgbClr val="A3AAAE"/>
      </a:dk2>
      <a:lt2>
        <a:srgbClr val="D0D3D3"/>
      </a:lt2>
      <a:accent1>
        <a:srgbClr val="F33030"/>
      </a:accent1>
      <a:accent2>
        <a:srgbClr val="5B325F"/>
      </a:accent2>
      <a:accent3>
        <a:srgbClr val="6BABE5"/>
      </a:accent3>
      <a:accent4>
        <a:srgbClr val="FFCE00"/>
      </a:accent4>
      <a:accent5>
        <a:srgbClr val="009383"/>
      </a:accent5>
      <a:accent6>
        <a:srgbClr val="70AD47"/>
      </a:accent6>
      <a:hlink>
        <a:srgbClr val="5B325F"/>
      </a:hlink>
      <a:folHlink>
        <a:srgbClr val="954F72"/>
      </a:folHlink>
    </a:clrScheme>
    <a:fontScheme name="Custom 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(temp)  (2).potx" id="{5D82FF4A-6A46-4E42-AD8C-42B65D4AF03F}" vid="{8D9652C0-7445-4663-9FE6-74C42D39CE2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(temp) </Template>
  <Application>Microsoft Office PowerPoint</Application>
  <PresentationFormat>On-screen Show (4:3)</PresentationFormat>
  <Slides>5</Slides>
  <Notes>5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Careers Powerpoint template-4-3_v1</vt:lpstr>
      <vt:lpstr>1_Careers Powerpoint template-4-3_v1</vt:lpstr>
      <vt:lpstr>LSECareersAug2018</vt:lpstr>
      <vt:lpstr>Office Theme</vt:lpstr>
      <vt:lpstr>2_Careers Powerpoint template-4-3_v1</vt:lpstr>
      <vt:lpstr>Introducing LSE Careers</vt:lpstr>
      <vt:lpstr>Career Development Cycle</vt:lpstr>
      <vt:lpstr>How does LSE Careers support you</vt:lpstr>
      <vt:lpstr>What can you do now? </vt:lpstr>
      <vt:lpstr>Looking forward to meeting you at LSE!</vt:lpstr>
    </vt:vector>
  </TitlesOfParts>
  <Company>London School of Economics and Political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Search Strategies &amp; Marketing Yourself</dc:title>
  <dc:creator>Administrator</dc:creator>
  <cp:revision>4</cp:revision>
  <cp:lastPrinted>2019-10-21T16:20:30Z</cp:lastPrinted>
  <dcterms:created xsi:type="dcterms:W3CDTF">2015-09-11T09:26:12Z</dcterms:created>
  <dcterms:modified xsi:type="dcterms:W3CDTF">2022-02-08T13:19:23Z</dcterms:modified>
</cp:coreProperties>
</file>