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0"/>
  </p:notesMasterIdLst>
  <p:handoutMasterIdLst>
    <p:handoutMasterId r:id="rId11"/>
  </p:handoutMasterIdLst>
  <p:sldIdLst>
    <p:sldId id="257" r:id="rId4"/>
    <p:sldId id="259" r:id="rId5"/>
    <p:sldId id="260" r:id="rId6"/>
    <p:sldId id="265" r:id="rId7"/>
    <p:sldId id="263" r:id="rId8"/>
    <p:sldId id="264" r:id="rId9"/>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FCF"/>
    <a:srgbClr val="CD0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22" autoAdjust="0"/>
  </p:normalViewPr>
  <p:slideViewPr>
    <p:cSldViewPr>
      <p:cViewPr varScale="1">
        <p:scale>
          <a:sx n="93" d="100"/>
          <a:sy n="93" d="100"/>
        </p:scale>
        <p:origin x="20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F62E4A14-E8E6-414F-91EF-7A733E8E49FB}" type="datetimeFigureOut">
              <a:rPr lang="en-GB" smtClean="0"/>
              <a:t>25/01/2023</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C3BCC0B7-1786-4401-B48E-0BD15CF7B716}" type="slidenum">
              <a:rPr lang="en-GB" smtClean="0"/>
              <a:t>‹#›</a:t>
            </a:fld>
            <a:endParaRPr lang="en-GB"/>
          </a:p>
        </p:txBody>
      </p:sp>
    </p:spTree>
    <p:extLst>
      <p:ext uri="{BB962C8B-B14F-4D97-AF65-F5344CB8AC3E}">
        <p14:creationId xmlns:p14="http://schemas.microsoft.com/office/powerpoint/2010/main" val="1255407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4EAA56B7-5E61-4097-992F-4537402ED1C4}" type="datetimeFigureOut">
              <a:rPr lang="en-GB" smtClean="0"/>
              <a:t>25/01/2023</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F361D9DB-8B09-4C9A-B034-ED114F6F59A0}" type="slidenum">
              <a:rPr lang="en-GB" smtClean="0"/>
              <a:t>‹#›</a:t>
            </a:fld>
            <a:endParaRPr lang="en-GB"/>
          </a:p>
        </p:txBody>
      </p:sp>
    </p:spTree>
    <p:extLst>
      <p:ext uri="{BB962C8B-B14F-4D97-AF65-F5344CB8AC3E}">
        <p14:creationId xmlns:p14="http://schemas.microsoft.com/office/powerpoint/2010/main" val="60500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866775" y="739775"/>
            <a:ext cx="4935538" cy="3703638"/>
          </a:xfrm>
          <a:ln/>
        </p:spPr>
      </p:sp>
      <p:sp>
        <p:nvSpPr>
          <p:cNvPr id="28675" name="Notes Placeholder 2"/>
          <p:cNvSpPr>
            <a:spLocks noGrp="1"/>
          </p:cNvSpPr>
          <p:nvPr>
            <p:ph type="body" idx="1"/>
          </p:nvPr>
        </p:nvSpPr>
        <p:spPr>
          <a:noFill/>
        </p:spPr>
        <p:txBody>
          <a:bodyPr/>
          <a:lstStyle/>
          <a:p>
            <a:endParaRPr lang="en-US" altLang="en-US" dirty="0"/>
          </a:p>
        </p:txBody>
      </p:sp>
      <p:sp>
        <p:nvSpPr>
          <p:cNvPr id="286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776C8CB-9557-4E47-9510-20170CF6D766}" type="slidenum">
              <a:rPr lang="en-GB" altLang="en-US" smtClean="0">
                <a:cs typeface="Arial" charset="0"/>
              </a:rPr>
              <a:pPr eaLnBrk="1" hangingPunct="1">
                <a:spcBef>
                  <a:spcPct val="0"/>
                </a:spcBef>
              </a:pPr>
              <a:t>1</a:t>
            </a:fld>
            <a:endParaRPr lang="en-GB" alt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866775" y="739775"/>
            <a:ext cx="4935538" cy="3703638"/>
          </a:xfrm>
          <a:ln/>
        </p:spPr>
      </p:sp>
      <p:sp>
        <p:nvSpPr>
          <p:cNvPr id="31747" name="Rectangle 3"/>
          <p:cNvSpPr>
            <a:spLocks noGrp="1" noChangeArrowheads="1"/>
          </p:cNvSpPr>
          <p:nvPr>
            <p:ph type="body" idx="1"/>
          </p:nvPr>
        </p:nvSpPr>
        <p:spPr>
          <a:noFill/>
        </p:spPr>
        <p:txBody>
          <a:bodyPr/>
          <a:lstStyle/>
          <a:p>
            <a:pPr eaLnBrk="1" hangingPunct="1"/>
            <a:r>
              <a:rPr lang="en-GB" altLang="en-US" dirty="0"/>
              <a:t>You need to be able to cover the cost of your year at LSE. This includes your tuition fees and living costs. This is an estimate of typical living costs in London; some students will spend more, some less. Accommodation is likely to be the biggest cost.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866775" y="739775"/>
            <a:ext cx="4935538" cy="3703638"/>
          </a:xfrm>
          <a:ln/>
        </p:spPr>
      </p:sp>
      <p:sp>
        <p:nvSpPr>
          <p:cNvPr id="33795" name="Rectangle 3"/>
          <p:cNvSpPr>
            <a:spLocks noGrp="1" noChangeArrowheads="1"/>
          </p:cNvSpPr>
          <p:nvPr>
            <p:ph type="body" idx="1"/>
          </p:nvPr>
        </p:nvSpPr>
        <p:spPr>
          <a:noFill/>
        </p:spPr>
        <p:txBody>
          <a:bodyPr/>
          <a:lstStyle/>
          <a:p>
            <a:pPr marL="0" indent="0" eaLnBrk="1" hangingPunct="1">
              <a:buFontTx/>
              <a:buNone/>
            </a:pPr>
            <a:r>
              <a:rPr lang="en-GB" altLang="en-US" dirty="0"/>
              <a:t>You should receive</a:t>
            </a:r>
            <a:r>
              <a:rPr lang="en-GB" altLang="en-US" baseline="0" dirty="0"/>
              <a:t> an email around February/March which will include the application form and further information about applying. </a:t>
            </a:r>
          </a:p>
          <a:p>
            <a:pPr marL="0" indent="0" eaLnBrk="1" hangingPunct="1">
              <a:buFontTx/>
              <a:buNone/>
            </a:pPr>
            <a:r>
              <a:rPr lang="en-GB" altLang="en-US" baseline="0" dirty="0"/>
              <a:t>You will need to submit the application and any supporting documents by email. Decisions will be sent by email, ideally within four weeks of receipt of your application.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2021: 116 eligible, 43 applied (37%), 8 award made (19% of those who applied), £101,290 awarded in total</a:t>
            </a:r>
          </a:p>
        </p:txBody>
      </p:sp>
      <p:sp>
        <p:nvSpPr>
          <p:cNvPr id="4" name="Slide Number Placeholder 3"/>
          <p:cNvSpPr>
            <a:spLocks noGrp="1"/>
          </p:cNvSpPr>
          <p:nvPr>
            <p:ph type="sldNum" sz="quarter" idx="5"/>
          </p:nvPr>
        </p:nvSpPr>
        <p:spPr/>
        <p:txBody>
          <a:bodyPr/>
          <a:lstStyle/>
          <a:p>
            <a:fld id="{F361D9DB-8B09-4C9A-B034-ED114F6F59A0}" type="slidenum">
              <a:rPr lang="en-GB" smtClean="0"/>
              <a:t>4</a:t>
            </a:fld>
            <a:endParaRPr lang="en-GB"/>
          </a:p>
        </p:txBody>
      </p:sp>
    </p:spTree>
    <p:extLst>
      <p:ext uri="{BB962C8B-B14F-4D97-AF65-F5344CB8AC3E}">
        <p14:creationId xmlns:p14="http://schemas.microsoft.com/office/powerpoint/2010/main" val="306937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866775" y="739775"/>
            <a:ext cx="4935538" cy="3703638"/>
          </a:xfrm>
          <a:ln/>
        </p:spPr>
      </p:sp>
      <p:sp>
        <p:nvSpPr>
          <p:cNvPr id="33795" name="Rectangle 3"/>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4AAFFFA-EB5D-4260-9220-16FC21F8E626}" type="datetimeFigureOut">
              <a:rPr lang="en-GB" smtClean="0"/>
              <a:t>25/01/2023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92585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AAFFFA-EB5D-4260-9220-16FC21F8E626}" type="datetimeFigureOut">
              <a:rPr lang="en-GB" smtClean="0"/>
              <a:t>25/01/2023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283049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AAFFFA-EB5D-4260-9220-16FC21F8E626}" type="datetimeFigureOut">
              <a:rPr lang="en-GB" smtClean="0"/>
              <a:t>25/01/2023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1573550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3" name="Picture 6" descr="PP Plain B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P TITLE 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a:xfrm>
            <a:off x="3014663" y="5949950"/>
            <a:ext cx="5661025" cy="469900"/>
          </a:xfrm>
          <a:prstGeom prst="rect">
            <a:avLst/>
          </a:prstGeom>
        </p:spPr>
        <p:txBody>
          <a:bodyPr lIns="0" tIns="0" rIns="0" bIns="0"/>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pPr algn="r">
              <a:defRPr/>
            </a:pPr>
            <a:r>
              <a:rPr lang="en-GB" sz="3600">
                <a:latin typeface="Arial" charset="0"/>
              </a:rPr>
              <a:t>Join the </a:t>
            </a:r>
            <a:r>
              <a:rPr lang="en-GB" sz="3600">
                <a:solidFill>
                  <a:srgbClr val="CD0921"/>
                </a:solidFill>
                <a:latin typeface="Arial" charset="0"/>
              </a:rPr>
              <a:t>global</a:t>
            </a:r>
            <a:r>
              <a:rPr lang="en-GB" sz="3600">
                <a:latin typeface="Arial" charset="0"/>
              </a:rPr>
              <a:t> debate</a:t>
            </a:r>
          </a:p>
        </p:txBody>
      </p:sp>
      <p:sp>
        <p:nvSpPr>
          <p:cNvPr id="6" name="Title 1"/>
          <p:cNvSpPr>
            <a:spLocks noGrp="1"/>
          </p:cNvSpPr>
          <p:nvPr>
            <p:ph type="ctrTitle"/>
          </p:nvPr>
        </p:nvSpPr>
        <p:spPr>
          <a:xfrm>
            <a:off x="2743200" y="5942400"/>
            <a:ext cx="6096000" cy="687000"/>
          </a:xfrm>
          <a:prstGeom prst="rect">
            <a:avLst/>
          </a:prstGeom>
        </p:spPr>
        <p:txBody>
          <a:bodyPr/>
          <a:lstStyle>
            <a:lvl1pPr algn="r">
              <a:defRPr sz="3600" b="1" i="0"/>
            </a:lvl1pPr>
          </a:lstStyle>
          <a:p>
            <a:r>
              <a:rPr lang="en-GB"/>
              <a:t>Click to edit Master title style</a:t>
            </a:r>
            <a:endParaRPr lang="en-US" dirty="0"/>
          </a:p>
        </p:txBody>
      </p:sp>
    </p:spTree>
    <p:extLst>
      <p:ext uri="{BB962C8B-B14F-4D97-AF65-F5344CB8AC3E}">
        <p14:creationId xmlns:p14="http://schemas.microsoft.com/office/powerpoint/2010/main" val="1760820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721564D-80DB-4CC3-807C-3F38269E9E4C}" type="datetime1">
              <a:rPr lang="en-GB"/>
              <a:pPr>
                <a:defRPr/>
              </a:pPr>
              <a:t>25/01/2023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7B1969-3685-4EBC-82C8-A4650A9A59C2}" type="slidenum">
              <a:rPr lang="en-GB"/>
              <a:pPr>
                <a:defRPr/>
              </a:pPr>
              <a:t>‹#›</a:t>
            </a:fld>
            <a:endParaRPr lang="en-GB"/>
          </a:p>
        </p:txBody>
      </p:sp>
    </p:spTree>
    <p:extLst>
      <p:ext uri="{BB962C8B-B14F-4D97-AF65-F5344CB8AC3E}">
        <p14:creationId xmlns:p14="http://schemas.microsoft.com/office/powerpoint/2010/main" val="577612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BE0F236-B4FF-4092-A366-E6B4250ACD24}" type="datetime1">
              <a:rPr lang="en-GB"/>
              <a:pPr>
                <a:defRPr/>
              </a:pPr>
              <a:t>25/01/2023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033A17-2094-4D0A-9B1B-7425B40E2896}" type="slidenum">
              <a:rPr lang="en-GB"/>
              <a:pPr>
                <a:defRPr/>
              </a:pPr>
              <a:t>‹#›</a:t>
            </a:fld>
            <a:endParaRPr lang="en-GB"/>
          </a:p>
        </p:txBody>
      </p:sp>
    </p:spTree>
    <p:extLst>
      <p:ext uri="{BB962C8B-B14F-4D97-AF65-F5344CB8AC3E}">
        <p14:creationId xmlns:p14="http://schemas.microsoft.com/office/powerpoint/2010/main" val="882705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3658F68-8727-4DF7-84B6-0FCAA57B54AD}" type="datetime1">
              <a:rPr lang="en-GB"/>
              <a:pPr>
                <a:defRPr/>
              </a:pPr>
              <a:t>25/01/2023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D950E3-F502-45BA-B826-6DD464D678FE}" type="slidenum">
              <a:rPr lang="en-GB"/>
              <a:pPr>
                <a:defRPr/>
              </a:pPr>
              <a:t>‹#›</a:t>
            </a:fld>
            <a:endParaRPr lang="en-GB"/>
          </a:p>
        </p:txBody>
      </p:sp>
    </p:spTree>
    <p:extLst>
      <p:ext uri="{BB962C8B-B14F-4D97-AF65-F5344CB8AC3E}">
        <p14:creationId xmlns:p14="http://schemas.microsoft.com/office/powerpoint/2010/main" val="297441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31800" y="1439863"/>
            <a:ext cx="3289300" cy="4198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73500" y="1439863"/>
            <a:ext cx="3290888" cy="4198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2CFC2EE-D544-42CA-811F-C615204E38BF}" type="datetime1">
              <a:rPr lang="en-GB"/>
              <a:pPr>
                <a:defRPr/>
              </a:pPr>
              <a:t>25/01/2023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11C32-5B71-489B-A2B4-DAFD8A6BEDEB}" type="slidenum">
              <a:rPr lang="en-GB"/>
              <a:pPr>
                <a:defRPr/>
              </a:pPr>
              <a:t>‹#›</a:t>
            </a:fld>
            <a:endParaRPr lang="en-GB"/>
          </a:p>
        </p:txBody>
      </p:sp>
    </p:spTree>
    <p:extLst>
      <p:ext uri="{BB962C8B-B14F-4D97-AF65-F5344CB8AC3E}">
        <p14:creationId xmlns:p14="http://schemas.microsoft.com/office/powerpoint/2010/main" val="2150150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FD305F8-08F8-4DF2-AD5C-C1F8067D3AAB}" type="datetime1">
              <a:rPr lang="en-GB"/>
              <a:pPr>
                <a:defRPr/>
              </a:pPr>
              <a:t>25/01/2023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A4C2BC-0704-44F3-9771-A155E4D9131C}" type="slidenum">
              <a:rPr lang="en-GB"/>
              <a:pPr>
                <a:defRPr/>
              </a:pPr>
              <a:t>‹#›</a:t>
            </a:fld>
            <a:endParaRPr lang="en-GB"/>
          </a:p>
        </p:txBody>
      </p:sp>
    </p:spTree>
    <p:extLst>
      <p:ext uri="{BB962C8B-B14F-4D97-AF65-F5344CB8AC3E}">
        <p14:creationId xmlns:p14="http://schemas.microsoft.com/office/powerpoint/2010/main" val="3238559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393B658-5753-42C4-875F-6A12E1391CC5}" type="datetime1">
              <a:rPr lang="en-GB"/>
              <a:pPr>
                <a:defRPr/>
              </a:pPr>
              <a:t>25/01/2023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443EB02-CBEC-4720-9AFA-0ABA795AA400}" type="slidenum">
              <a:rPr lang="en-GB"/>
              <a:pPr>
                <a:defRPr/>
              </a:pPr>
              <a:t>‹#›</a:t>
            </a:fld>
            <a:endParaRPr lang="en-GB"/>
          </a:p>
        </p:txBody>
      </p:sp>
    </p:spTree>
    <p:extLst>
      <p:ext uri="{BB962C8B-B14F-4D97-AF65-F5344CB8AC3E}">
        <p14:creationId xmlns:p14="http://schemas.microsoft.com/office/powerpoint/2010/main" val="3985532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D5C55F-43F7-4E64-9A1B-3754136F4378}" type="datetime1">
              <a:rPr lang="en-GB"/>
              <a:pPr>
                <a:defRPr/>
              </a:pPr>
              <a:t>25/01/2023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665D59-15FB-4F1B-821A-B438B9D408A4}" type="slidenum">
              <a:rPr lang="en-GB"/>
              <a:pPr>
                <a:defRPr/>
              </a:pPr>
              <a:t>‹#›</a:t>
            </a:fld>
            <a:endParaRPr lang="en-GB"/>
          </a:p>
        </p:txBody>
      </p:sp>
    </p:spTree>
    <p:extLst>
      <p:ext uri="{BB962C8B-B14F-4D97-AF65-F5344CB8AC3E}">
        <p14:creationId xmlns:p14="http://schemas.microsoft.com/office/powerpoint/2010/main" val="229387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AAFFFA-EB5D-4260-9220-16FC21F8E626}" type="datetimeFigureOut">
              <a:rPr lang="en-GB" smtClean="0"/>
              <a:t>25/01/2023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1095775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3971F-D042-4C61-94FC-EF3F708CCD09}" type="datetime1">
              <a:rPr lang="en-GB"/>
              <a:pPr>
                <a:defRPr/>
              </a:pPr>
              <a:t>25/01/2023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2BAD1D-FF95-44F7-B41E-A6B2EAA2A6FC}" type="slidenum">
              <a:rPr lang="en-GB"/>
              <a:pPr>
                <a:defRPr/>
              </a:pPr>
              <a:t>‹#›</a:t>
            </a:fld>
            <a:endParaRPr lang="en-GB"/>
          </a:p>
        </p:txBody>
      </p:sp>
    </p:spTree>
    <p:extLst>
      <p:ext uri="{BB962C8B-B14F-4D97-AF65-F5344CB8AC3E}">
        <p14:creationId xmlns:p14="http://schemas.microsoft.com/office/powerpoint/2010/main" val="1297123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0676EA3-5E86-4F7F-8B57-C6D70D4947E3}" type="datetime1">
              <a:rPr lang="en-GB"/>
              <a:pPr>
                <a:defRPr/>
              </a:pPr>
              <a:t>25/01/2023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C3F00B-ECD8-4E33-B075-EFDC8BDDD221}" type="slidenum">
              <a:rPr lang="en-GB"/>
              <a:pPr>
                <a:defRPr/>
              </a:pPr>
              <a:t>‹#›</a:t>
            </a:fld>
            <a:endParaRPr lang="en-GB"/>
          </a:p>
        </p:txBody>
      </p:sp>
    </p:spTree>
    <p:extLst>
      <p:ext uri="{BB962C8B-B14F-4D97-AF65-F5344CB8AC3E}">
        <p14:creationId xmlns:p14="http://schemas.microsoft.com/office/powerpoint/2010/main" val="94086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D8777D1-EBA3-4103-9F18-DA7D33514661}" type="datetime1">
              <a:rPr lang="en-GB"/>
              <a:pPr>
                <a:defRPr/>
              </a:pPr>
              <a:t>25/01/2023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AF7926-6FBC-4BBC-9F59-7F08252A8358}" type="slidenum">
              <a:rPr lang="en-GB"/>
              <a:pPr>
                <a:defRPr/>
              </a:pPr>
              <a:t>‹#›</a:t>
            </a:fld>
            <a:endParaRPr lang="en-GB"/>
          </a:p>
        </p:txBody>
      </p:sp>
    </p:spTree>
    <p:extLst>
      <p:ext uri="{BB962C8B-B14F-4D97-AF65-F5344CB8AC3E}">
        <p14:creationId xmlns:p14="http://schemas.microsoft.com/office/powerpoint/2010/main" val="1758837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1638" y="720725"/>
            <a:ext cx="1682750" cy="4918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1800" y="720725"/>
            <a:ext cx="4897438" cy="4918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57D8FA1-EC46-4BC7-95B8-5F2A46FED659}" type="datetime1">
              <a:rPr lang="en-GB"/>
              <a:pPr>
                <a:defRPr/>
              </a:pPr>
              <a:t>25/01/2023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811176-1348-4E87-907F-2338156F3974}" type="slidenum">
              <a:rPr lang="en-GB"/>
              <a:pPr>
                <a:defRPr/>
              </a:pPr>
              <a:t>‹#›</a:t>
            </a:fld>
            <a:endParaRPr lang="en-GB"/>
          </a:p>
        </p:txBody>
      </p:sp>
    </p:spTree>
    <p:extLst>
      <p:ext uri="{BB962C8B-B14F-4D97-AF65-F5344CB8AC3E}">
        <p14:creationId xmlns:p14="http://schemas.microsoft.com/office/powerpoint/2010/main" val="3079551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BE5BABE-A8C8-47EF-835B-65AA1EC91C37}" type="datetime1">
              <a:rPr lang="en-GB"/>
              <a:pPr>
                <a:defRPr/>
              </a:pPr>
              <a:t>25/01/2023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DA4241-6835-4A31-B3E8-B4001329A5CC}" type="slidenum">
              <a:rPr lang="en-GB"/>
              <a:pPr>
                <a:defRPr/>
              </a:pPr>
              <a:t>‹#›</a:t>
            </a:fld>
            <a:endParaRPr lang="en-GB"/>
          </a:p>
        </p:txBody>
      </p:sp>
    </p:spTree>
    <p:extLst>
      <p:ext uri="{BB962C8B-B14F-4D97-AF65-F5344CB8AC3E}">
        <p14:creationId xmlns:p14="http://schemas.microsoft.com/office/powerpoint/2010/main" val="1374811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F80F10C-D28C-4AB6-804E-834516096BA0}" type="datetime1">
              <a:rPr lang="en-GB"/>
              <a:pPr>
                <a:defRPr/>
              </a:pPr>
              <a:t>25/01/2023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B7A0F3-E938-4DDF-90D3-FA5EF97F2770}" type="slidenum">
              <a:rPr lang="en-GB"/>
              <a:pPr>
                <a:defRPr/>
              </a:pPr>
              <a:t>‹#›</a:t>
            </a:fld>
            <a:endParaRPr lang="en-GB"/>
          </a:p>
        </p:txBody>
      </p:sp>
    </p:spTree>
    <p:extLst>
      <p:ext uri="{BB962C8B-B14F-4D97-AF65-F5344CB8AC3E}">
        <p14:creationId xmlns:p14="http://schemas.microsoft.com/office/powerpoint/2010/main" val="3202974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757C543-294B-40D9-9889-CD2C4AAAF64F}" type="datetime1">
              <a:rPr lang="en-GB"/>
              <a:pPr>
                <a:defRPr/>
              </a:pPr>
              <a:t>25/01/2023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69E865-6576-4658-86A9-33DA90E7FCCE}" type="slidenum">
              <a:rPr lang="en-GB"/>
              <a:pPr>
                <a:defRPr/>
              </a:pPr>
              <a:t>‹#›</a:t>
            </a:fld>
            <a:endParaRPr lang="en-GB"/>
          </a:p>
        </p:txBody>
      </p:sp>
    </p:spTree>
    <p:extLst>
      <p:ext uri="{BB962C8B-B14F-4D97-AF65-F5344CB8AC3E}">
        <p14:creationId xmlns:p14="http://schemas.microsoft.com/office/powerpoint/2010/main" val="1047654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31800" y="1439863"/>
            <a:ext cx="3289300" cy="4198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73500" y="1439863"/>
            <a:ext cx="3290888" cy="4198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4A8C9477-0EA1-4515-82EC-B17C1AC7F324}" type="datetime1">
              <a:rPr lang="en-GB"/>
              <a:pPr>
                <a:defRPr/>
              </a:pPr>
              <a:t>25/01/2023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8AA542-29A6-4C37-B0BA-EAA004FF7977}" type="slidenum">
              <a:rPr lang="en-GB"/>
              <a:pPr>
                <a:defRPr/>
              </a:pPr>
              <a:t>‹#›</a:t>
            </a:fld>
            <a:endParaRPr lang="en-GB"/>
          </a:p>
        </p:txBody>
      </p:sp>
    </p:spTree>
    <p:extLst>
      <p:ext uri="{BB962C8B-B14F-4D97-AF65-F5344CB8AC3E}">
        <p14:creationId xmlns:p14="http://schemas.microsoft.com/office/powerpoint/2010/main" val="70690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A9A559CA-A151-4586-B091-28125E7EA3A8}" type="datetime1">
              <a:rPr lang="en-GB"/>
              <a:pPr>
                <a:defRPr/>
              </a:pPr>
              <a:t>25/01/2023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8B15AA-E54D-4646-B6DD-B9B02DB0EDF0}" type="slidenum">
              <a:rPr lang="en-GB"/>
              <a:pPr>
                <a:defRPr/>
              </a:pPr>
              <a:t>‹#›</a:t>
            </a:fld>
            <a:endParaRPr lang="en-GB"/>
          </a:p>
        </p:txBody>
      </p:sp>
    </p:spTree>
    <p:extLst>
      <p:ext uri="{BB962C8B-B14F-4D97-AF65-F5344CB8AC3E}">
        <p14:creationId xmlns:p14="http://schemas.microsoft.com/office/powerpoint/2010/main" val="3678079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F69C9D4-AA23-4CA9-A36E-70A6857D82A8}" type="datetime1">
              <a:rPr lang="en-GB"/>
              <a:pPr>
                <a:defRPr/>
              </a:pPr>
              <a:t>25/01/2023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458EBF-5525-442D-B8FA-A5FEE0040D73}" type="slidenum">
              <a:rPr lang="en-GB"/>
              <a:pPr>
                <a:defRPr/>
              </a:pPr>
              <a:t>‹#›</a:t>
            </a:fld>
            <a:endParaRPr lang="en-GB"/>
          </a:p>
        </p:txBody>
      </p:sp>
    </p:spTree>
    <p:extLst>
      <p:ext uri="{BB962C8B-B14F-4D97-AF65-F5344CB8AC3E}">
        <p14:creationId xmlns:p14="http://schemas.microsoft.com/office/powerpoint/2010/main" val="10036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AFFFA-EB5D-4260-9220-16FC21F8E626}" type="datetimeFigureOut">
              <a:rPr lang="en-GB" smtClean="0"/>
              <a:t>25/01/2023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4004983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688179-5EA2-45A4-9D3B-D9D0C6C11DBA}" type="datetime1">
              <a:rPr lang="en-GB"/>
              <a:pPr>
                <a:defRPr/>
              </a:pPr>
              <a:t>25/01/2023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8F862C-6F1E-490C-842E-E87A77456E77}" type="slidenum">
              <a:rPr lang="en-GB"/>
              <a:pPr>
                <a:defRPr/>
              </a:pPr>
              <a:t>‹#›</a:t>
            </a:fld>
            <a:endParaRPr lang="en-GB"/>
          </a:p>
        </p:txBody>
      </p:sp>
    </p:spTree>
    <p:extLst>
      <p:ext uri="{BB962C8B-B14F-4D97-AF65-F5344CB8AC3E}">
        <p14:creationId xmlns:p14="http://schemas.microsoft.com/office/powerpoint/2010/main" val="1626950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AFF8AD-5EE9-4F66-AC07-A0DF18ADA5A5}" type="datetime1">
              <a:rPr lang="en-GB"/>
              <a:pPr>
                <a:defRPr/>
              </a:pPr>
              <a:t>25/01/2023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F31448-0677-418E-9A5B-BA2B2E8CEFDC}" type="slidenum">
              <a:rPr lang="en-GB"/>
              <a:pPr>
                <a:defRPr/>
              </a:pPr>
              <a:t>‹#›</a:t>
            </a:fld>
            <a:endParaRPr lang="en-GB"/>
          </a:p>
        </p:txBody>
      </p:sp>
    </p:spTree>
    <p:extLst>
      <p:ext uri="{BB962C8B-B14F-4D97-AF65-F5344CB8AC3E}">
        <p14:creationId xmlns:p14="http://schemas.microsoft.com/office/powerpoint/2010/main" val="592493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0208E9-7E7B-44E9-AE7C-65A32B61CEF6}" type="datetime1">
              <a:rPr lang="en-GB"/>
              <a:pPr>
                <a:defRPr/>
              </a:pPr>
              <a:t>25/01/2023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333315-C03F-4168-9AB3-D73D0501F599}" type="slidenum">
              <a:rPr lang="en-GB"/>
              <a:pPr>
                <a:defRPr/>
              </a:pPr>
              <a:t>‹#›</a:t>
            </a:fld>
            <a:endParaRPr lang="en-GB"/>
          </a:p>
        </p:txBody>
      </p:sp>
    </p:spTree>
    <p:extLst>
      <p:ext uri="{BB962C8B-B14F-4D97-AF65-F5344CB8AC3E}">
        <p14:creationId xmlns:p14="http://schemas.microsoft.com/office/powerpoint/2010/main" val="2237349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294D418-AEAA-418B-BFEE-1F55D91E37A8}" type="datetime1">
              <a:rPr lang="en-GB"/>
              <a:pPr>
                <a:defRPr/>
              </a:pPr>
              <a:t>25/01/2023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30DD30-C46C-4A59-9520-70F2B1D0DCB9}" type="slidenum">
              <a:rPr lang="en-GB"/>
              <a:pPr>
                <a:defRPr/>
              </a:pPr>
              <a:t>‹#›</a:t>
            </a:fld>
            <a:endParaRPr lang="en-GB"/>
          </a:p>
        </p:txBody>
      </p:sp>
    </p:spTree>
    <p:extLst>
      <p:ext uri="{BB962C8B-B14F-4D97-AF65-F5344CB8AC3E}">
        <p14:creationId xmlns:p14="http://schemas.microsoft.com/office/powerpoint/2010/main" val="2123905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1638" y="720725"/>
            <a:ext cx="1682750" cy="4918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1800" y="720725"/>
            <a:ext cx="4897438" cy="4918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77F3CD8-88BB-4638-8CC9-2ABF17AAED7D}" type="datetime1">
              <a:rPr lang="en-GB"/>
              <a:pPr>
                <a:defRPr/>
              </a:pPr>
              <a:t>25/01/2023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C5E8AD-0E26-4074-8324-E197C11C871C}" type="slidenum">
              <a:rPr lang="en-GB"/>
              <a:pPr>
                <a:defRPr/>
              </a:pPr>
              <a:t>‹#›</a:t>
            </a:fld>
            <a:endParaRPr lang="en-GB"/>
          </a:p>
        </p:txBody>
      </p:sp>
    </p:spTree>
    <p:extLst>
      <p:ext uri="{BB962C8B-B14F-4D97-AF65-F5344CB8AC3E}">
        <p14:creationId xmlns:p14="http://schemas.microsoft.com/office/powerpoint/2010/main" val="97105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AAFFFA-EB5D-4260-9220-16FC21F8E626}" type="datetimeFigureOut">
              <a:rPr lang="en-GB" smtClean="0"/>
              <a:t>25/01/2023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402947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4AAFFFA-EB5D-4260-9220-16FC21F8E626}" type="datetimeFigureOut">
              <a:rPr lang="en-GB" smtClean="0"/>
              <a:t>25/01/2023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244854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AAFFFA-EB5D-4260-9220-16FC21F8E626}" type="datetimeFigureOut">
              <a:rPr lang="en-GB" smtClean="0"/>
              <a:t>25/01/2023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51039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AFFFA-EB5D-4260-9220-16FC21F8E626}" type="datetimeFigureOut">
              <a:rPr lang="en-GB" smtClean="0"/>
              <a:t>25/01/2023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92055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AFFFA-EB5D-4260-9220-16FC21F8E626}" type="datetimeFigureOut">
              <a:rPr lang="en-GB" smtClean="0"/>
              <a:t>25/01/2023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377515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AAFFFA-EB5D-4260-9220-16FC21F8E626}" type="datetimeFigureOut">
              <a:rPr lang="en-GB" smtClean="0"/>
              <a:t>25/01/2023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74B46A-6CDC-424A-8E6B-F5B874FB9DC3}" type="slidenum">
              <a:rPr lang="en-GB" smtClean="0"/>
              <a:t>‹#›</a:t>
            </a:fld>
            <a:endParaRPr lang="en-GB"/>
          </a:p>
        </p:txBody>
      </p:sp>
    </p:spTree>
    <p:extLst>
      <p:ext uri="{BB962C8B-B14F-4D97-AF65-F5344CB8AC3E}">
        <p14:creationId xmlns:p14="http://schemas.microsoft.com/office/powerpoint/2010/main" val="392864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AFFFA-EB5D-4260-9220-16FC21F8E626}" type="datetimeFigureOut">
              <a:rPr lang="en-GB" smtClean="0"/>
              <a:t>25/01/2023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4B46A-6CDC-424A-8E6B-F5B874FB9DC3}" type="slidenum">
              <a:rPr lang="en-GB" smtClean="0"/>
              <a:t>‹#›</a:t>
            </a:fld>
            <a:endParaRPr lang="en-GB"/>
          </a:p>
        </p:txBody>
      </p:sp>
    </p:spTree>
    <p:extLst>
      <p:ext uri="{BB962C8B-B14F-4D97-AF65-F5344CB8AC3E}">
        <p14:creationId xmlns:p14="http://schemas.microsoft.com/office/powerpoint/2010/main" val="108747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PP Plain BG.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31800" y="720725"/>
            <a:ext cx="67325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2" name="Text Placeholder 2"/>
          <p:cNvSpPr>
            <a:spLocks noGrp="1"/>
          </p:cNvSpPr>
          <p:nvPr>
            <p:ph type="body" idx="1"/>
          </p:nvPr>
        </p:nvSpPr>
        <p:spPr bwMode="auto">
          <a:xfrm>
            <a:off x="431800" y="1439863"/>
            <a:ext cx="6732588"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subhead</a:t>
            </a:r>
          </a:p>
          <a:p>
            <a:pPr lvl="1"/>
            <a:r>
              <a:rPr lang="en-GB" altLang="en-US"/>
              <a:t>First level</a:t>
            </a:r>
          </a:p>
          <a:p>
            <a:pPr lvl="2"/>
            <a:r>
              <a:rPr lang="en-GB" altLang="en-US"/>
              <a:t>Second level</a:t>
            </a:r>
          </a:p>
          <a:p>
            <a:pPr lvl="3"/>
            <a:r>
              <a:rPr lang="en-GB" altLang="en-US"/>
              <a:t>Third level</a:t>
            </a:r>
          </a:p>
          <a:p>
            <a:pPr lvl="4"/>
            <a:r>
              <a:rPr lang="en-GB" altLang="en-US"/>
              <a:t>Fourth level</a:t>
            </a:r>
          </a:p>
        </p:txBody>
      </p:sp>
      <p:sp>
        <p:nvSpPr>
          <p:cNvPr id="9"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cs typeface="+mn-cs"/>
              </a:defRPr>
            </a:lvl1pPr>
          </a:lstStyle>
          <a:p>
            <a:pPr defTabSz="457200" fontAlgn="base">
              <a:spcBef>
                <a:spcPct val="0"/>
              </a:spcBef>
              <a:spcAft>
                <a:spcPct val="0"/>
              </a:spcAft>
              <a:defRPr/>
            </a:pPr>
            <a:fld id="{6FB9361E-B583-4B2C-A518-65A4F1878812}" type="datetime1">
              <a:rPr lang="en-GB"/>
              <a:pPr defTabSz="457200" fontAlgn="base">
                <a:spcBef>
                  <a:spcPct val="0"/>
                </a:spcBef>
                <a:spcAft>
                  <a:spcPct val="0"/>
                </a:spcAft>
                <a:defRPr/>
              </a:pPr>
              <a:t>25/01/2023</a:t>
            </a:fld>
            <a:endParaRPr lang="en-GB"/>
          </a:p>
        </p:txBody>
      </p:sp>
      <p:sp>
        <p:nvSpPr>
          <p:cNvPr id="10"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S PGothic" pitchFamily="34" charset="-128"/>
                <a:cs typeface="+mn-cs"/>
              </a:defRPr>
            </a:lvl1pPr>
          </a:lstStyle>
          <a:p>
            <a:pPr defTabSz="457200" fontAlgn="base">
              <a:spcBef>
                <a:spcPct val="0"/>
              </a:spcBef>
              <a:spcAft>
                <a:spcPct val="0"/>
              </a:spcAft>
              <a:defRPr/>
            </a:pPr>
            <a:endParaRPr lang="en-US"/>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MS PGothic" pitchFamily="34" charset="-128"/>
                <a:cs typeface="+mn-cs"/>
              </a:defRPr>
            </a:lvl1pPr>
          </a:lstStyle>
          <a:p>
            <a:pPr defTabSz="457200" fontAlgn="base">
              <a:spcBef>
                <a:spcPct val="0"/>
              </a:spcBef>
              <a:spcAft>
                <a:spcPct val="0"/>
              </a:spcAft>
              <a:defRPr/>
            </a:pPr>
            <a:fld id="{B1D671F6-575C-4410-890B-D2DD7DF19311}" type="slidenum">
              <a:rPr lang="en-GB"/>
              <a:pPr defTabSz="457200" fontAlgn="base">
                <a:spcBef>
                  <a:spcPct val="0"/>
                </a:spcBef>
                <a:spcAft>
                  <a:spcPct val="0"/>
                </a:spcAft>
                <a:defRPr/>
              </a:pPr>
              <a:t>‹#›</a:t>
            </a:fld>
            <a:endParaRPr lang="en-GB"/>
          </a:p>
        </p:txBody>
      </p:sp>
      <p:pic>
        <p:nvPicPr>
          <p:cNvPr id="2056" name="Picture 9" descr="PP Strip B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15200" y="0"/>
            <a:ext cx="182880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6644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eaLnBrk="0" fontAlgn="base" hangingPunct="0">
        <a:spcBef>
          <a:spcPct val="0"/>
        </a:spcBef>
        <a:spcAft>
          <a:spcPct val="0"/>
        </a:spcAft>
        <a:defRPr sz="3600">
          <a:solidFill>
            <a:schemeClr val="tx1"/>
          </a:solidFill>
          <a:latin typeface="+mj-lt"/>
          <a:ea typeface="ＭＳ Ｐゴシック" pitchFamily="34" charset="-128"/>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5pPr>
      <a:lvl6pPr marL="457200" algn="l" defTabSz="457200" rtl="0" fontAlgn="base">
        <a:spcBef>
          <a:spcPct val="0"/>
        </a:spcBef>
        <a:spcAft>
          <a:spcPct val="0"/>
        </a:spcAft>
        <a:defRPr sz="3600">
          <a:solidFill>
            <a:schemeClr val="tx1"/>
          </a:solidFill>
          <a:latin typeface="Arial" charset="0"/>
          <a:ea typeface="MS PGothic" pitchFamily="34" charset="-128"/>
          <a:cs typeface="Arial" charset="0"/>
        </a:defRPr>
      </a:lvl6pPr>
      <a:lvl7pPr marL="914400" algn="l" defTabSz="457200" rtl="0" fontAlgn="base">
        <a:spcBef>
          <a:spcPct val="0"/>
        </a:spcBef>
        <a:spcAft>
          <a:spcPct val="0"/>
        </a:spcAft>
        <a:defRPr sz="3600">
          <a:solidFill>
            <a:schemeClr val="tx1"/>
          </a:solidFill>
          <a:latin typeface="Arial" charset="0"/>
          <a:ea typeface="MS PGothic" pitchFamily="34" charset="-128"/>
          <a:cs typeface="Arial" charset="0"/>
        </a:defRPr>
      </a:lvl7pPr>
      <a:lvl8pPr marL="1371600" algn="l" defTabSz="457200" rtl="0" fontAlgn="base">
        <a:spcBef>
          <a:spcPct val="0"/>
        </a:spcBef>
        <a:spcAft>
          <a:spcPct val="0"/>
        </a:spcAft>
        <a:defRPr sz="3600">
          <a:solidFill>
            <a:schemeClr val="tx1"/>
          </a:solidFill>
          <a:latin typeface="Arial" charset="0"/>
          <a:ea typeface="MS PGothic" pitchFamily="34" charset="-128"/>
          <a:cs typeface="Arial" charset="0"/>
        </a:defRPr>
      </a:lvl8pPr>
      <a:lvl9pPr marL="1828800" algn="l" defTabSz="457200" rtl="0" fontAlgn="base">
        <a:spcBef>
          <a:spcPct val="0"/>
        </a:spcBef>
        <a:spcAft>
          <a:spcPct val="0"/>
        </a:spcAft>
        <a:defRPr sz="3600">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defRPr sz="3000">
          <a:solidFill>
            <a:srgbClr val="CD0921"/>
          </a:solidFill>
          <a:latin typeface="+mn-lt"/>
          <a:ea typeface="ＭＳ Ｐゴシック" pitchFamily="34" charset="-128"/>
          <a:cs typeface="+mn-cs"/>
        </a:defRPr>
      </a:lvl1pPr>
      <a:lvl2pPr marL="200025" indent="-285750" algn="l" defTabSz="457200" rtl="0" eaLnBrk="0" fontAlgn="base" hangingPunct="0">
        <a:spcBef>
          <a:spcPct val="20000"/>
        </a:spcBef>
        <a:spcAft>
          <a:spcPct val="0"/>
        </a:spcAft>
        <a:buClr>
          <a:srgbClr val="CD0921"/>
        </a:buClr>
        <a:buFont typeface="Arial" charset="0"/>
        <a:buChar char="•"/>
        <a:defRPr sz="2800">
          <a:solidFill>
            <a:schemeClr val="tx1"/>
          </a:solidFill>
          <a:latin typeface="+mn-lt"/>
          <a:ea typeface="ＭＳ Ｐゴシック" pitchFamily="34" charset="-128"/>
          <a:cs typeface="+mn-cs"/>
        </a:defRPr>
      </a:lvl2pPr>
      <a:lvl3pPr marL="784225" indent="-319088" algn="l" defTabSz="457200" rtl="0" eaLnBrk="0" fontAlgn="base" hangingPunct="0">
        <a:spcBef>
          <a:spcPct val="20000"/>
        </a:spcBef>
        <a:spcAft>
          <a:spcPct val="0"/>
        </a:spcAft>
        <a:buFont typeface="Lucida Grande" pitchFamily="-109" charset="0"/>
        <a:buChar char="–"/>
        <a:defRPr sz="2400">
          <a:solidFill>
            <a:schemeClr val="tx1"/>
          </a:solidFill>
          <a:latin typeface="+mn-lt"/>
          <a:ea typeface="ＭＳ Ｐゴシック" pitchFamily="34" charset="-128"/>
          <a:cs typeface="+mn-cs"/>
        </a:defRPr>
      </a:lvl3pPr>
      <a:lvl4pPr marL="1241425" indent="-228600" algn="l" defTabSz="457200" rtl="0" eaLnBrk="0" fontAlgn="base" hangingPunct="0">
        <a:spcBef>
          <a:spcPct val="20000"/>
        </a:spcBef>
        <a:spcAft>
          <a:spcPct val="0"/>
        </a:spcAft>
        <a:buFont typeface="Wingdings" pitchFamily="2" charset="2"/>
        <a:buChar char="§"/>
        <a:defRPr sz="2000">
          <a:solidFill>
            <a:schemeClr val="tx1"/>
          </a:solidFill>
          <a:latin typeface="+mn-lt"/>
          <a:ea typeface="ＭＳ Ｐゴシック" pitchFamily="34" charset="-128"/>
          <a:cs typeface="+mn-cs"/>
        </a:defRPr>
      </a:lvl4pPr>
      <a:lvl5pPr marL="1698625" indent="-228600" algn="l" defTabSz="457200" rtl="0" eaLnBrk="0" fontAlgn="base" hangingPunct="0">
        <a:spcBef>
          <a:spcPct val="20000"/>
        </a:spcBef>
        <a:spcAft>
          <a:spcPct val="0"/>
        </a:spcAft>
        <a:buFont typeface="Courier New" pitchFamily="49" charset="0"/>
        <a:buChar char="o"/>
        <a:defRPr sz="2000">
          <a:solidFill>
            <a:schemeClr val="tx1"/>
          </a:solidFill>
          <a:latin typeface="+mn-lt"/>
          <a:ea typeface="ＭＳ Ｐゴシック" pitchFamily="34" charset="-128"/>
          <a:cs typeface="+mn-cs"/>
        </a:defRPr>
      </a:lvl5pPr>
      <a:lvl6pPr marL="21558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6pPr>
      <a:lvl7pPr marL="26130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7pPr>
      <a:lvl8pPr marL="30702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8pPr>
      <a:lvl9pPr marL="35274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PP Plain BG.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31800" y="720725"/>
            <a:ext cx="67325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8" name="Text Placeholder 2"/>
          <p:cNvSpPr>
            <a:spLocks noGrp="1"/>
          </p:cNvSpPr>
          <p:nvPr>
            <p:ph type="body" idx="1"/>
          </p:nvPr>
        </p:nvSpPr>
        <p:spPr bwMode="auto">
          <a:xfrm>
            <a:off x="431800" y="1439863"/>
            <a:ext cx="6732588"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subhead</a:t>
            </a:r>
          </a:p>
          <a:p>
            <a:pPr lvl="1"/>
            <a:r>
              <a:rPr lang="en-GB" altLang="en-US"/>
              <a:t>First level</a:t>
            </a:r>
          </a:p>
          <a:p>
            <a:pPr lvl="2"/>
            <a:r>
              <a:rPr lang="en-GB" altLang="en-US"/>
              <a:t>Second level</a:t>
            </a:r>
          </a:p>
          <a:p>
            <a:pPr lvl="3"/>
            <a:r>
              <a:rPr lang="en-GB" altLang="en-US"/>
              <a:t>Third level</a:t>
            </a:r>
          </a:p>
          <a:p>
            <a:pPr lvl="4"/>
            <a:r>
              <a:rPr lang="en-GB" altLang="en-US"/>
              <a:t>Fourth level</a:t>
            </a:r>
          </a:p>
        </p:txBody>
      </p:sp>
      <p:sp>
        <p:nvSpPr>
          <p:cNvPr id="9"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cs typeface="+mn-cs"/>
              </a:defRPr>
            </a:lvl1pPr>
          </a:lstStyle>
          <a:p>
            <a:pPr defTabSz="457200" fontAlgn="base">
              <a:spcBef>
                <a:spcPct val="0"/>
              </a:spcBef>
              <a:spcAft>
                <a:spcPct val="0"/>
              </a:spcAft>
              <a:defRPr/>
            </a:pPr>
            <a:fld id="{2A72CB76-1615-474F-836B-35014C8DF8CA}" type="datetime1">
              <a:rPr lang="en-GB"/>
              <a:pPr defTabSz="457200" fontAlgn="base">
                <a:spcBef>
                  <a:spcPct val="0"/>
                </a:spcBef>
                <a:spcAft>
                  <a:spcPct val="0"/>
                </a:spcAft>
                <a:defRPr/>
              </a:pPr>
              <a:t>25/01/2023</a:t>
            </a:fld>
            <a:endParaRPr lang="en-GB"/>
          </a:p>
        </p:txBody>
      </p:sp>
      <p:sp>
        <p:nvSpPr>
          <p:cNvPr id="10"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S PGothic" pitchFamily="34" charset="-128"/>
                <a:cs typeface="+mn-cs"/>
              </a:defRPr>
            </a:lvl1pPr>
          </a:lstStyle>
          <a:p>
            <a:pPr defTabSz="457200" fontAlgn="base">
              <a:spcBef>
                <a:spcPct val="0"/>
              </a:spcBef>
              <a:spcAft>
                <a:spcPct val="0"/>
              </a:spcAft>
              <a:defRPr/>
            </a:pPr>
            <a:endParaRPr lang="en-US"/>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MS PGothic" pitchFamily="34" charset="-128"/>
                <a:cs typeface="+mn-cs"/>
              </a:defRPr>
            </a:lvl1pPr>
          </a:lstStyle>
          <a:p>
            <a:pPr defTabSz="457200" fontAlgn="base">
              <a:spcBef>
                <a:spcPct val="0"/>
              </a:spcBef>
              <a:spcAft>
                <a:spcPct val="0"/>
              </a:spcAft>
              <a:defRPr/>
            </a:pPr>
            <a:fld id="{BBA9751F-B819-433E-B5AB-B82FC7215480}" type="slidenum">
              <a:rPr lang="en-GB"/>
              <a:pPr defTabSz="457200" fontAlgn="base">
                <a:spcBef>
                  <a:spcPct val="0"/>
                </a:spcBef>
                <a:spcAft>
                  <a:spcPct val="0"/>
                </a:spcAft>
                <a:defRPr/>
              </a:pPr>
              <a:t>‹#›</a:t>
            </a:fld>
            <a:endParaRPr lang="en-GB"/>
          </a:p>
        </p:txBody>
      </p:sp>
      <p:pic>
        <p:nvPicPr>
          <p:cNvPr id="1032" name="Picture 9" descr="PP Strip B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08850" y="0"/>
            <a:ext cx="1835150"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9456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457200" rtl="0" eaLnBrk="0" fontAlgn="base" hangingPunct="0">
        <a:spcBef>
          <a:spcPct val="0"/>
        </a:spcBef>
        <a:spcAft>
          <a:spcPct val="0"/>
        </a:spcAft>
        <a:defRPr sz="3600">
          <a:solidFill>
            <a:schemeClr val="tx1"/>
          </a:solidFill>
          <a:latin typeface="+mj-lt"/>
          <a:ea typeface="ＭＳ Ｐゴシック" pitchFamily="34" charset="-128"/>
          <a:cs typeface="+mj-cs"/>
        </a:defRPr>
      </a:lvl1pPr>
      <a:lvl2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2pPr>
      <a:lvl3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3pPr>
      <a:lvl4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4pPr>
      <a:lvl5pPr algn="l" defTabSz="457200" rtl="0" eaLnBrk="0" fontAlgn="base" hangingPunct="0">
        <a:spcBef>
          <a:spcPct val="0"/>
        </a:spcBef>
        <a:spcAft>
          <a:spcPct val="0"/>
        </a:spcAft>
        <a:defRPr sz="3600">
          <a:solidFill>
            <a:schemeClr val="tx1"/>
          </a:solidFill>
          <a:latin typeface="Arial" charset="0"/>
          <a:ea typeface="ＭＳ Ｐゴシック" pitchFamily="34" charset="-128"/>
          <a:cs typeface="Arial" charset="0"/>
        </a:defRPr>
      </a:lvl5pPr>
      <a:lvl6pPr marL="457200" algn="l" defTabSz="457200" rtl="0" fontAlgn="base">
        <a:spcBef>
          <a:spcPct val="0"/>
        </a:spcBef>
        <a:spcAft>
          <a:spcPct val="0"/>
        </a:spcAft>
        <a:defRPr sz="3600">
          <a:solidFill>
            <a:schemeClr val="tx1"/>
          </a:solidFill>
          <a:latin typeface="Arial" charset="0"/>
          <a:ea typeface="MS PGothic" pitchFamily="34" charset="-128"/>
          <a:cs typeface="Arial" charset="0"/>
        </a:defRPr>
      </a:lvl6pPr>
      <a:lvl7pPr marL="914400" algn="l" defTabSz="457200" rtl="0" fontAlgn="base">
        <a:spcBef>
          <a:spcPct val="0"/>
        </a:spcBef>
        <a:spcAft>
          <a:spcPct val="0"/>
        </a:spcAft>
        <a:defRPr sz="3600">
          <a:solidFill>
            <a:schemeClr val="tx1"/>
          </a:solidFill>
          <a:latin typeface="Arial" charset="0"/>
          <a:ea typeface="MS PGothic" pitchFamily="34" charset="-128"/>
          <a:cs typeface="Arial" charset="0"/>
        </a:defRPr>
      </a:lvl7pPr>
      <a:lvl8pPr marL="1371600" algn="l" defTabSz="457200" rtl="0" fontAlgn="base">
        <a:spcBef>
          <a:spcPct val="0"/>
        </a:spcBef>
        <a:spcAft>
          <a:spcPct val="0"/>
        </a:spcAft>
        <a:defRPr sz="3600">
          <a:solidFill>
            <a:schemeClr val="tx1"/>
          </a:solidFill>
          <a:latin typeface="Arial" charset="0"/>
          <a:ea typeface="MS PGothic" pitchFamily="34" charset="-128"/>
          <a:cs typeface="Arial" charset="0"/>
        </a:defRPr>
      </a:lvl8pPr>
      <a:lvl9pPr marL="1828800" algn="l" defTabSz="457200" rtl="0" fontAlgn="base">
        <a:spcBef>
          <a:spcPct val="0"/>
        </a:spcBef>
        <a:spcAft>
          <a:spcPct val="0"/>
        </a:spcAft>
        <a:defRPr sz="3600">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defRPr sz="3000">
          <a:solidFill>
            <a:srgbClr val="CD0921"/>
          </a:solidFill>
          <a:latin typeface="+mn-lt"/>
          <a:ea typeface="ＭＳ Ｐゴシック" pitchFamily="34" charset="-128"/>
          <a:cs typeface="+mn-cs"/>
        </a:defRPr>
      </a:lvl1pPr>
      <a:lvl2pPr marL="200025" indent="-285750" algn="l" defTabSz="457200" rtl="0" eaLnBrk="0" fontAlgn="base" hangingPunct="0">
        <a:spcBef>
          <a:spcPct val="20000"/>
        </a:spcBef>
        <a:spcAft>
          <a:spcPct val="0"/>
        </a:spcAft>
        <a:buClr>
          <a:srgbClr val="CD0921"/>
        </a:buClr>
        <a:buFont typeface="Arial" charset="0"/>
        <a:buChar char="•"/>
        <a:defRPr sz="2800">
          <a:solidFill>
            <a:schemeClr val="tx1"/>
          </a:solidFill>
          <a:latin typeface="+mn-lt"/>
          <a:ea typeface="ＭＳ Ｐゴシック" pitchFamily="34" charset="-128"/>
          <a:cs typeface="+mn-cs"/>
        </a:defRPr>
      </a:lvl2pPr>
      <a:lvl3pPr marL="784225" indent="-319088" algn="l" defTabSz="457200" rtl="0" eaLnBrk="0" fontAlgn="base" hangingPunct="0">
        <a:spcBef>
          <a:spcPct val="20000"/>
        </a:spcBef>
        <a:spcAft>
          <a:spcPct val="0"/>
        </a:spcAft>
        <a:buFont typeface="Lucida Grande" pitchFamily="-109" charset="0"/>
        <a:buChar char="–"/>
        <a:defRPr sz="2400">
          <a:solidFill>
            <a:schemeClr val="tx1"/>
          </a:solidFill>
          <a:latin typeface="+mn-lt"/>
          <a:ea typeface="ＭＳ Ｐゴシック" pitchFamily="34" charset="-128"/>
          <a:cs typeface="+mn-cs"/>
        </a:defRPr>
      </a:lvl3pPr>
      <a:lvl4pPr marL="1241425" indent="-228600" algn="l" defTabSz="457200" rtl="0" eaLnBrk="0" fontAlgn="base" hangingPunct="0">
        <a:spcBef>
          <a:spcPct val="20000"/>
        </a:spcBef>
        <a:spcAft>
          <a:spcPct val="0"/>
        </a:spcAft>
        <a:buFont typeface="Wingdings" pitchFamily="2" charset="2"/>
        <a:buChar char="§"/>
        <a:defRPr sz="2000">
          <a:solidFill>
            <a:schemeClr val="tx1"/>
          </a:solidFill>
          <a:latin typeface="+mn-lt"/>
          <a:ea typeface="ＭＳ Ｐゴシック" pitchFamily="34" charset="-128"/>
          <a:cs typeface="+mn-cs"/>
        </a:defRPr>
      </a:lvl4pPr>
      <a:lvl5pPr marL="1698625" indent="-228600" algn="l" defTabSz="457200" rtl="0" eaLnBrk="0" fontAlgn="base" hangingPunct="0">
        <a:spcBef>
          <a:spcPct val="20000"/>
        </a:spcBef>
        <a:spcAft>
          <a:spcPct val="0"/>
        </a:spcAft>
        <a:buFont typeface="Courier New" pitchFamily="49" charset="0"/>
        <a:buChar char="o"/>
        <a:defRPr sz="2000">
          <a:solidFill>
            <a:schemeClr val="tx1"/>
          </a:solidFill>
          <a:latin typeface="+mn-lt"/>
          <a:ea typeface="ＭＳ Ｐゴシック" pitchFamily="34" charset="-128"/>
          <a:cs typeface="+mn-cs"/>
        </a:defRPr>
      </a:lvl5pPr>
      <a:lvl6pPr marL="21558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6pPr>
      <a:lvl7pPr marL="26130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7pPr>
      <a:lvl8pPr marL="30702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8pPr>
      <a:lvl9pPr marL="3527425" indent="-228600" algn="l" defTabSz="457200" rtl="0" fontAlgn="base">
        <a:spcBef>
          <a:spcPct val="20000"/>
        </a:spcBef>
        <a:spcAft>
          <a:spcPct val="0"/>
        </a:spcAft>
        <a:buFont typeface="Courier New" pitchFamily="49" charset="0"/>
        <a:buChar char="o"/>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hyperlink" Target="https://www.gov.uk/masters-loan"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hyperlink" Target="http://www.lse.ac.uk/financialsupport" TargetMode="External"/><Relationship Id="rId5" Type="http://schemas.openxmlformats.org/officeDocument/2006/relationships/hyperlink" Target="mailto:financial-support@lse.ac.uk" TargetMode="External"/><Relationship Id="rId4" Type="http://schemas.openxmlformats.org/officeDocument/2006/relationships/hyperlink" Target="https://info.lse.ac.uk/current-students/financial-support/drop-in-sess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0"/>
          <p:cNvSpPr>
            <a:spLocks noGrp="1"/>
          </p:cNvSpPr>
          <p:nvPr>
            <p:ph type="ctrTitle"/>
          </p:nvPr>
        </p:nvSpPr>
        <p:spPr bwMode="auto">
          <a:xfrm>
            <a:off x="2411760" y="5949280"/>
            <a:ext cx="6745270" cy="687388"/>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eaLnBrk="1" hangingPunct="1"/>
            <a:r>
              <a:rPr lang="en-GB" altLang="en-US" sz="2600" dirty="0">
                <a:latin typeface="+mn-lt"/>
                <a:cs typeface="Arial" panose="020B0604020202020204" pitchFamily="34" charset="0"/>
              </a:rPr>
              <a:t>Double Degree – LSE financial support 2023/24</a:t>
            </a:r>
            <a:endParaRPr lang="en-GB" altLang="en-US" sz="2600" dirty="0">
              <a:solidFill>
                <a:srgbClr val="C00000"/>
              </a:solidFill>
              <a:latin typeface="+mn-lt"/>
              <a:cs typeface="Arial" panose="020B0604020202020204" pitchFamily="34" charset="0"/>
            </a:endParaRPr>
          </a:p>
        </p:txBody>
      </p:sp>
    </p:spTree>
    <p:extLst>
      <p:ext uri="{BB962C8B-B14F-4D97-AF65-F5344CB8AC3E}">
        <p14:creationId xmlns:p14="http://schemas.microsoft.com/office/powerpoint/2010/main" val="1229701876"/>
      </p:ext>
    </p:extLst>
  </p:cSld>
  <p:clrMapOvr>
    <a:masterClrMapping/>
  </p:clrMapOvr>
  <p:transition spd="slow">
    <p:cover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r>
              <a:rPr lang="en-GB" altLang="en-US" sz="4000" dirty="0">
                <a:latin typeface="Calibri" pitchFamily="34" charset="0"/>
                <a:cs typeface="Calibri" pitchFamily="34" charset="0"/>
              </a:rPr>
              <a:t>Cost of programme</a:t>
            </a:r>
          </a:p>
        </p:txBody>
      </p:sp>
      <p:sp>
        <p:nvSpPr>
          <p:cNvPr id="12291" name="Rectangle 3"/>
          <p:cNvSpPr>
            <a:spLocks noGrp="1"/>
          </p:cNvSpPr>
          <p:nvPr>
            <p:ph type="body" idx="1"/>
          </p:nvPr>
        </p:nvSpPr>
        <p:spPr/>
        <p:txBody>
          <a:bodyPr/>
          <a:lstStyle/>
          <a:p>
            <a:pPr marL="465137" lvl="2" indent="0" eaLnBrk="1" hangingPunct="1">
              <a:buNone/>
            </a:pPr>
            <a:endParaRPr lang="en-GB" altLang="en-US" sz="3200" dirty="0">
              <a:solidFill>
                <a:srgbClr val="CD0921"/>
              </a:solidFill>
              <a:latin typeface="Calibri" pitchFamily="34" charset="0"/>
              <a:cs typeface="Calibri" pitchFamily="34" charset="0"/>
            </a:endParaRPr>
          </a:p>
          <a:p>
            <a:pPr lvl="2" eaLnBrk="1" hangingPunct="1">
              <a:buFont typeface="Wingdings" pitchFamily="2" charset="2"/>
              <a:buChar char="§"/>
            </a:pPr>
            <a:r>
              <a:rPr lang="en-GB" altLang="en-US" sz="3200" dirty="0">
                <a:solidFill>
                  <a:srgbClr val="CD0921"/>
                </a:solidFill>
                <a:latin typeface="Calibri" pitchFamily="34" charset="0"/>
                <a:cs typeface="Calibri" pitchFamily="34" charset="0"/>
              </a:rPr>
              <a:t>Tuition fees – check prospectus or online table of fees</a:t>
            </a:r>
          </a:p>
          <a:p>
            <a:pPr lvl="2" eaLnBrk="1" hangingPunct="1">
              <a:buFont typeface="Wingdings" pitchFamily="2" charset="2"/>
              <a:buChar char="§"/>
            </a:pPr>
            <a:r>
              <a:rPr lang="en-GB" altLang="en-US" sz="3200" dirty="0">
                <a:solidFill>
                  <a:srgbClr val="CD0921"/>
                </a:solidFill>
                <a:latin typeface="Calibri" pitchFamily="34" charset="0"/>
                <a:cs typeface="Calibri" pitchFamily="34" charset="0"/>
              </a:rPr>
              <a:t>Estimated living costs in London £1,300-£1,400 a month</a:t>
            </a:r>
          </a:p>
          <a:p>
            <a:pPr marL="465137" lvl="2" indent="0" eaLnBrk="1" hangingPunct="1">
              <a:buNone/>
            </a:pPr>
            <a:endParaRPr lang="en-GB" altLang="en-US" dirty="0">
              <a:solidFill>
                <a:srgbClr val="CD0921"/>
              </a:solidFill>
            </a:endParaRPr>
          </a:p>
        </p:txBody>
      </p:sp>
      <p:sp>
        <p:nvSpPr>
          <p:cNvPr id="12292" name="Text Box 4"/>
          <p:cNvSpPr txBox="1">
            <a:spLocks noChangeArrowheads="1"/>
          </p:cNvSpPr>
          <p:nvPr/>
        </p:nvSpPr>
        <p:spPr bwMode="auto">
          <a:xfrm>
            <a:off x="3933825" y="6124575"/>
            <a:ext cx="4886325" cy="4572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3000">
                <a:solidFill>
                  <a:srgbClr val="CD0921"/>
                </a:solidFill>
                <a:latin typeface="Arial" charset="0"/>
                <a:ea typeface="ＭＳ Ｐゴシック" pitchFamily="34" charset="-128"/>
                <a:cs typeface="Arial" charset="0"/>
              </a:defRPr>
            </a:lvl1pPr>
            <a:lvl2pPr marL="742950" indent="-285750" eaLnBrk="0" hangingPunct="0">
              <a:spcBef>
                <a:spcPct val="20000"/>
              </a:spcBef>
              <a:buClr>
                <a:srgbClr val="CD0921"/>
              </a:buClr>
              <a:buFont typeface="Arial" charset="0"/>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Lucida Grande" pitchFamily="-109"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Font typeface="Courier New" pitchFamily="49" charset="0"/>
              <a:buChar char="o"/>
              <a:defRPr sz="20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9pPr>
          </a:lstStyle>
          <a:p>
            <a:pPr defTabSz="457200" eaLnBrk="1" fontAlgn="base" hangingPunct="1">
              <a:spcBef>
                <a:spcPct val="0"/>
              </a:spcBef>
              <a:spcAft>
                <a:spcPct val="0"/>
              </a:spcAft>
            </a:pPr>
            <a:r>
              <a:rPr lang="en-GB" altLang="en-US" sz="2400" b="1" dirty="0">
                <a:solidFill>
                  <a:srgbClr val="F63249"/>
                </a:solidFill>
              </a:rPr>
              <a:t>www.lse.ac.uk/financialsupport</a:t>
            </a:r>
          </a:p>
        </p:txBody>
      </p:sp>
    </p:spTree>
    <p:extLst>
      <p:ext uri="{BB962C8B-B14F-4D97-AF65-F5344CB8AC3E}">
        <p14:creationId xmlns:p14="http://schemas.microsoft.com/office/powerpoint/2010/main" val="257587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pPr eaLnBrk="1" hangingPunct="1"/>
            <a:r>
              <a:rPr lang="en-GB" altLang="en-US" sz="4000" dirty="0">
                <a:latin typeface="Calibri" panose="020F0502020204030204" pitchFamily="34" charset="0"/>
                <a:cs typeface="Calibri" panose="020F0502020204030204" pitchFamily="34" charset="0"/>
              </a:rPr>
              <a:t>Graduate Support Scheme </a:t>
            </a:r>
            <a:br>
              <a:rPr lang="en-GB" altLang="en-US" dirty="0">
                <a:latin typeface="Calibri" panose="020F0502020204030204" pitchFamily="34" charset="0"/>
                <a:cs typeface="Calibri" panose="020F0502020204030204" pitchFamily="34" charset="0"/>
              </a:rPr>
            </a:br>
            <a:br>
              <a:rPr lang="en-GB" altLang="en-US" dirty="0">
                <a:latin typeface="Calibri" panose="020F0502020204030204" pitchFamily="34" charset="0"/>
                <a:cs typeface="Calibri" panose="020F0502020204030204" pitchFamily="34" charset="0"/>
              </a:rPr>
            </a:br>
            <a:endParaRPr lang="en-GB" altLang="en-US" dirty="0">
              <a:latin typeface="Calibri" panose="020F0502020204030204" pitchFamily="34" charset="0"/>
              <a:cs typeface="Calibri" panose="020F0502020204030204" pitchFamily="34" charset="0"/>
            </a:endParaRPr>
          </a:p>
        </p:txBody>
      </p:sp>
      <p:sp>
        <p:nvSpPr>
          <p:cNvPr id="14339" name="Rectangle 3"/>
          <p:cNvSpPr>
            <a:spLocks noGrp="1"/>
          </p:cNvSpPr>
          <p:nvPr>
            <p:ph type="body" idx="1"/>
          </p:nvPr>
        </p:nvSpPr>
        <p:spPr/>
        <p:txBody>
          <a:bodyPr/>
          <a:lstStyle/>
          <a:p>
            <a:pPr lvl="2" eaLnBrk="1" hangingPunct="1">
              <a:buClr>
                <a:srgbClr val="CD0921"/>
              </a:buClr>
              <a:buFont typeface="Wingdings" pitchFamily="2" charset="2"/>
              <a:buChar char="§"/>
            </a:pPr>
            <a:r>
              <a:rPr lang="en-GB" altLang="en-US" dirty="0">
                <a:solidFill>
                  <a:srgbClr val="CD0921"/>
                </a:solidFill>
                <a:latin typeface="Calibri" pitchFamily="34" charset="0"/>
                <a:cs typeface="Calibri" pitchFamily="34" charset="0"/>
              </a:rPr>
              <a:t>Open to all to apply  </a:t>
            </a:r>
          </a:p>
          <a:p>
            <a:pPr lvl="2" eaLnBrk="1" hangingPunct="1">
              <a:buClr>
                <a:srgbClr val="CD0921"/>
              </a:buClr>
              <a:buFont typeface="Wingdings" pitchFamily="2" charset="2"/>
              <a:buChar char="§"/>
            </a:pPr>
            <a:r>
              <a:rPr lang="en-GB" altLang="en-US" dirty="0">
                <a:solidFill>
                  <a:srgbClr val="CD0921"/>
                </a:solidFill>
                <a:latin typeface="Calibri" pitchFamily="34" charset="0"/>
                <a:cs typeface="Calibri" pitchFamily="34" charset="0"/>
              </a:rPr>
              <a:t>Needs based funding</a:t>
            </a:r>
          </a:p>
          <a:p>
            <a:pPr lvl="2" eaLnBrk="1" hangingPunct="1">
              <a:buClr>
                <a:srgbClr val="CD0921"/>
              </a:buClr>
              <a:buFont typeface="Wingdings" pitchFamily="2" charset="2"/>
              <a:buChar char="§"/>
            </a:pPr>
            <a:r>
              <a:rPr lang="en-GB" altLang="en-US" dirty="0">
                <a:solidFill>
                  <a:srgbClr val="CD0921"/>
                </a:solidFill>
                <a:latin typeface="Calibri" pitchFamily="34" charset="0"/>
                <a:cs typeface="Calibri" pitchFamily="34" charset="0"/>
              </a:rPr>
              <a:t>Awards between £5,000 - £15,000</a:t>
            </a:r>
          </a:p>
          <a:p>
            <a:pPr lvl="2" eaLnBrk="1" hangingPunct="1">
              <a:buClr>
                <a:srgbClr val="CD0921"/>
              </a:buClr>
              <a:buFont typeface="Wingdings" pitchFamily="2" charset="2"/>
              <a:buChar char="§"/>
            </a:pPr>
            <a:r>
              <a:rPr lang="en-GB" altLang="en-US" dirty="0">
                <a:solidFill>
                  <a:srgbClr val="CD0921"/>
                </a:solidFill>
                <a:latin typeface="Calibri" pitchFamily="34" charset="0"/>
                <a:cs typeface="Calibri" pitchFamily="34" charset="0"/>
              </a:rPr>
              <a:t>Can also be considered for other LSE Scholarships </a:t>
            </a:r>
          </a:p>
          <a:p>
            <a:pPr lvl="2" eaLnBrk="1" hangingPunct="1">
              <a:buClr>
                <a:srgbClr val="CD0921"/>
              </a:buClr>
              <a:buFont typeface="Wingdings" pitchFamily="2" charset="2"/>
              <a:buChar char="§"/>
            </a:pPr>
            <a:r>
              <a:rPr lang="en-GB" altLang="en-US" dirty="0">
                <a:solidFill>
                  <a:srgbClr val="CD0921"/>
                </a:solidFill>
                <a:latin typeface="Calibri" pitchFamily="34" charset="0"/>
                <a:cs typeface="Calibri" pitchFamily="34" charset="0"/>
              </a:rPr>
              <a:t>Read through all the guidance before completing the form</a:t>
            </a:r>
          </a:p>
          <a:p>
            <a:pPr lvl="2" eaLnBrk="1" hangingPunct="1">
              <a:buClr>
                <a:srgbClr val="CD0921"/>
              </a:buClr>
              <a:buFont typeface="Wingdings" pitchFamily="2" charset="2"/>
              <a:buChar char="§"/>
            </a:pPr>
            <a:r>
              <a:rPr lang="en-GB" altLang="en-US" dirty="0">
                <a:solidFill>
                  <a:srgbClr val="CD0921"/>
                </a:solidFill>
                <a:latin typeface="Calibri" pitchFamily="34" charset="0"/>
                <a:cs typeface="Calibri" pitchFamily="34" charset="0"/>
              </a:rPr>
              <a:t>Apply as early as possible; allow four weeks for a decision.</a:t>
            </a:r>
          </a:p>
          <a:p>
            <a:pPr lvl="2" eaLnBrk="1" hangingPunct="1">
              <a:buClr>
                <a:srgbClr val="CD0921"/>
              </a:buClr>
              <a:buFont typeface="Wingdings" pitchFamily="2" charset="2"/>
              <a:buChar char="§"/>
            </a:pPr>
            <a:r>
              <a:rPr lang="en-GB" altLang="en-US" dirty="0">
                <a:solidFill>
                  <a:srgbClr val="CD0921"/>
                </a:solidFill>
                <a:latin typeface="Calibri" pitchFamily="34" charset="0"/>
                <a:cs typeface="Calibri" pitchFamily="34" charset="0"/>
              </a:rPr>
              <a:t>Closing date for applications </a:t>
            </a:r>
            <a:r>
              <a:rPr lang="en-GB" altLang="en-US" b="1" dirty="0">
                <a:solidFill>
                  <a:srgbClr val="CD0921"/>
                </a:solidFill>
                <a:latin typeface="Calibri" pitchFamily="34" charset="0"/>
                <a:cs typeface="Calibri" pitchFamily="34" charset="0"/>
              </a:rPr>
              <a:t>30 June 2023</a:t>
            </a:r>
          </a:p>
          <a:p>
            <a:pPr marL="465137" lvl="2" indent="0" eaLnBrk="1" hangingPunct="1">
              <a:buClr>
                <a:schemeClr val="tx1"/>
              </a:buClr>
              <a:buNone/>
            </a:pPr>
            <a:endParaRPr lang="en-GB" altLang="en-US" dirty="0">
              <a:solidFill>
                <a:srgbClr val="CD0921"/>
              </a:solidFill>
              <a:latin typeface="Calibri" pitchFamily="34" charset="0"/>
              <a:cs typeface="Calibri" pitchFamily="34" charset="0"/>
            </a:endParaRPr>
          </a:p>
          <a:p>
            <a:pPr marL="0" indent="0" eaLnBrk="1" hangingPunct="1"/>
            <a:endParaRPr lang="en-GB" altLang="en-US" sz="2400" dirty="0"/>
          </a:p>
        </p:txBody>
      </p:sp>
      <p:sp>
        <p:nvSpPr>
          <p:cNvPr id="14340" name="Text Box 4"/>
          <p:cNvSpPr txBox="1">
            <a:spLocks noChangeArrowheads="1"/>
          </p:cNvSpPr>
          <p:nvPr/>
        </p:nvSpPr>
        <p:spPr bwMode="auto">
          <a:xfrm>
            <a:off x="3933825" y="6124575"/>
            <a:ext cx="4886325" cy="4572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3000">
                <a:solidFill>
                  <a:srgbClr val="CD0921"/>
                </a:solidFill>
                <a:latin typeface="Arial" charset="0"/>
                <a:ea typeface="ＭＳ Ｐゴシック" pitchFamily="34" charset="-128"/>
                <a:cs typeface="Arial" charset="0"/>
              </a:defRPr>
            </a:lvl1pPr>
            <a:lvl2pPr marL="742950" indent="-285750" eaLnBrk="0" hangingPunct="0">
              <a:spcBef>
                <a:spcPct val="20000"/>
              </a:spcBef>
              <a:buClr>
                <a:srgbClr val="CD0921"/>
              </a:buClr>
              <a:buFont typeface="Arial" charset="0"/>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Lucida Grande" pitchFamily="-109"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Font typeface="Courier New" pitchFamily="49" charset="0"/>
              <a:buChar char="o"/>
              <a:defRPr sz="20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9pPr>
          </a:lstStyle>
          <a:p>
            <a:pPr defTabSz="457200" eaLnBrk="1" fontAlgn="base" hangingPunct="1">
              <a:spcBef>
                <a:spcPct val="0"/>
              </a:spcBef>
              <a:spcAft>
                <a:spcPct val="0"/>
              </a:spcAft>
            </a:pPr>
            <a:r>
              <a:rPr lang="en-GB" altLang="en-US" sz="2400" b="1">
                <a:solidFill>
                  <a:srgbClr val="F63249"/>
                </a:solidFill>
              </a:rPr>
              <a:t>www.lse.ac.uk/financialsupport</a:t>
            </a:r>
          </a:p>
        </p:txBody>
      </p:sp>
    </p:spTree>
    <p:extLst>
      <p:ext uri="{BB962C8B-B14F-4D97-AF65-F5344CB8AC3E}">
        <p14:creationId xmlns:p14="http://schemas.microsoft.com/office/powerpoint/2010/main" val="2930358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C1F0-EEA9-4A1A-A710-3F80A19CEB8D}"/>
              </a:ext>
            </a:extLst>
          </p:cNvPr>
          <p:cNvSpPr>
            <a:spLocks noGrp="1"/>
          </p:cNvSpPr>
          <p:nvPr>
            <p:ph type="title"/>
          </p:nvPr>
        </p:nvSpPr>
        <p:spPr>
          <a:xfrm>
            <a:off x="431800" y="720725"/>
            <a:ext cx="6732588" cy="1124099"/>
          </a:xfrm>
        </p:spPr>
        <p:txBody>
          <a:bodyPr/>
          <a:lstStyle/>
          <a:p>
            <a:r>
              <a:rPr lang="en-GB" dirty="0"/>
              <a:t>Graduate Support Scheme</a:t>
            </a:r>
            <a:br>
              <a:rPr lang="en-GB" dirty="0"/>
            </a:br>
            <a:r>
              <a:rPr lang="en-GB" dirty="0"/>
              <a:t>                - the statistics</a:t>
            </a:r>
          </a:p>
        </p:txBody>
      </p:sp>
      <p:sp>
        <p:nvSpPr>
          <p:cNvPr id="3" name="Content Placeholder 2">
            <a:extLst>
              <a:ext uri="{FF2B5EF4-FFF2-40B4-BE49-F238E27FC236}">
                <a16:creationId xmlns:a16="http://schemas.microsoft.com/office/drawing/2014/main" id="{455218CD-3790-46E6-8798-F1ABEF5487EB}"/>
              </a:ext>
            </a:extLst>
          </p:cNvPr>
          <p:cNvSpPr>
            <a:spLocks noGrp="1"/>
          </p:cNvSpPr>
          <p:nvPr>
            <p:ph idx="1"/>
          </p:nvPr>
        </p:nvSpPr>
        <p:spPr>
          <a:xfrm>
            <a:off x="431800" y="2060848"/>
            <a:ext cx="6732588" cy="3577952"/>
          </a:xfrm>
        </p:spPr>
        <p:txBody>
          <a:bodyPr/>
          <a:lstStyle/>
          <a:p>
            <a:pPr marL="457200" indent="-457200">
              <a:buFont typeface="Wingdings" panose="05000000000000000000" pitchFamily="2" charset="2"/>
              <a:buChar char="§"/>
            </a:pPr>
            <a:r>
              <a:rPr lang="en-GB" altLang="en-US" baseline="0" dirty="0"/>
              <a:t>43% of double </a:t>
            </a:r>
            <a:r>
              <a:rPr lang="en-GB" altLang="en-US" dirty="0"/>
              <a:t>d</a:t>
            </a:r>
            <a:r>
              <a:rPr lang="en-GB" altLang="en-US" baseline="0" dirty="0"/>
              <a:t>egree students submitted an application</a:t>
            </a:r>
          </a:p>
          <a:p>
            <a:pPr marL="457200" indent="-457200">
              <a:buFont typeface="Wingdings" panose="05000000000000000000" pitchFamily="2" charset="2"/>
              <a:buChar char="§"/>
            </a:pPr>
            <a:r>
              <a:rPr lang="en-GB" altLang="en-US" baseline="0" dirty="0"/>
              <a:t>of those who applied, 36% were successful in getting an award</a:t>
            </a:r>
          </a:p>
          <a:p>
            <a:pPr marL="457200" indent="-457200">
              <a:buFont typeface="Wingdings" panose="05000000000000000000" pitchFamily="2" charset="2"/>
              <a:buChar char="§"/>
            </a:pPr>
            <a:r>
              <a:rPr lang="en-GB" altLang="en-US" baseline="0" dirty="0"/>
              <a:t>£323,558 awarded in total</a:t>
            </a:r>
          </a:p>
          <a:p>
            <a:pPr algn="r"/>
            <a:endParaRPr lang="en-GB" sz="1600" dirty="0">
              <a:solidFill>
                <a:schemeClr val="tx1"/>
              </a:solidFill>
            </a:endParaRPr>
          </a:p>
          <a:p>
            <a:pPr algn="r"/>
            <a:endParaRPr lang="en-GB" sz="1600" dirty="0">
              <a:solidFill>
                <a:schemeClr val="tx1"/>
              </a:solidFill>
            </a:endParaRPr>
          </a:p>
          <a:p>
            <a:pPr algn="r"/>
            <a:r>
              <a:rPr lang="en-GB" sz="1600" dirty="0">
                <a:solidFill>
                  <a:schemeClr val="tx1"/>
                </a:solidFill>
              </a:rPr>
              <a:t>(data from 2022/23 entry)</a:t>
            </a:r>
          </a:p>
        </p:txBody>
      </p:sp>
    </p:spTree>
    <p:extLst>
      <p:ext uri="{BB962C8B-B14F-4D97-AF65-F5344CB8AC3E}">
        <p14:creationId xmlns:p14="http://schemas.microsoft.com/office/powerpoint/2010/main" val="186501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latin typeface="Calibri" panose="020F0502020204030204" pitchFamily="34" charset="0"/>
                <a:cs typeface="Calibri" panose="020F0502020204030204" pitchFamily="34" charset="0"/>
              </a:rPr>
              <a:t>Other funding</a:t>
            </a:r>
          </a:p>
        </p:txBody>
      </p:sp>
      <p:sp>
        <p:nvSpPr>
          <p:cNvPr id="3" name="Content Placeholder 2"/>
          <p:cNvSpPr>
            <a:spLocks noGrp="1"/>
          </p:cNvSpPr>
          <p:nvPr>
            <p:ph idx="1"/>
          </p:nvPr>
        </p:nvSpPr>
        <p:spPr>
          <a:xfrm>
            <a:off x="431800" y="1556792"/>
            <a:ext cx="6732588" cy="4082008"/>
          </a:xfrm>
        </p:spPr>
        <p:txBody>
          <a:bodyPr/>
          <a:lstStyle/>
          <a:p>
            <a:pPr marL="457200" indent="-457200">
              <a:buFont typeface="Wingdings" panose="05000000000000000000" pitchFamily="2" charset="2"/>
              <a:buChar char="§"/>
            </a:pPr>
            <a:r>
              <a:rPr lang="en-GB" dirty="0">
                <a:latin typeface="Calibri" panose="020F0502020204030204" pitchFamily="34" charset="0"/>
                <a:cs typeface="Calibri" panose="020F0502020204030204" pitchFamily="34" charset="0"/>
              </a:rPr>
              <a:t>Postgraduate Master’s Loan from Student Finance</a:t>
            </a:r>
          </a:p>
          <a:p>
            <a:pPr marL="457200" indent="-457200">
              <a:buFont typeface="Wingdings" panose="05000000000000000000" pitchFamily="2" charset="2"/>
              <a:buChar char="§"/>
            </a:pPr>
            <a:r>
              <a:rPr lang="en-GB" dirty="0">
                <a:latin typeface="Calibri" panose="020F0502020204030204" pitchFamily="34" charset="0"/>
                <a:cs typeface="Calibri" panose="020F0502020204030204" pitchFamily="34" charset="0"/>
              </a:rPr>
              <a:t>Apply at: </a:t>
            </a:r>
          </a:p>
          <a:p>
            <a:pPr marL="0" indent="0"/>
            <a:r>
              <a:rPr lang="en-GB"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hlinkClick r:id="rId2"/>
              </a:rPr>
              <a:t>https://www.gov.uk/masters-loan</a:t>
            </a:r>
            <a:r>
              <a:rPr lang="en-GB" dirty="0">
                <a:latin typeface="Calibri" panose="020F0502020204030204" pitchFamily="34" charset="0"/>
                <a:cs typeface="Calibri" panose="020F0502020204030204" pitchFamily="34" charset="0"/>
              </a:rPr>
              <a:t> </a:t>
            </a:r>
          </a:p>
          <a:p>
            <a:pPr marL="457200" indent="-457200">
              <a:buFont typeface="Wingdings" panose="05000000000000000000" pitchFamily="2" charset="2"/>
              <a:buChar char="§"/>
            </a:pPr>
            <a:r>
              <a:rPr lang="en-GB" dirty="0">
                <a:latin typeface="Calibri" panose="020F0502020204030204" pitchFamily="34" charset="0"/>
                <a:cs typeface="Calibri" panose="020F0502020204030204" pitchFamily="34" charset="0"/>
              </a:rPr>
              <a:t>Up to £11,836 loan (2022 entry figure)</a:t>
            </a:r>
          </a:p>
          <a:p>
            <a:pPr marL="457200" indent="-457200">
              <a:buFont typeface="Wingdings" panose="05000000000000000000" pitchFamily="2" charset="2"/>
              <a:buChar char="§"/>
            </a:pPr>
            <a:r>
              <a:rPr lang="en-GB" dirty="0">
                <a:latin typeface="Calibri" panose="020F0502020204030204" pitchFamily="34" charset="0"/>
                <a:cs typeface="Calibri" panose="020F0502020204030204" pitchFamily="34" charset="0"/>
              </a:rPr>
              <a:t>Repayments start once you are earning over £21,000 a year</a:t>
            </a:r>
          </a:p>
          <a:p>
            <a:pPr marL="457200" indent="-457200">
              <a:buFont typeface="Arial" panose="020B0604020202020204" pitchFamily="34" charset="0"/>
              <a:buChar char="•"/>
            </a:pPr>
            <a:endParaRPr lang="en-GB" dirty="0"/>
          </a:p>
        </p:txBody>
      </p:sp>
      <p:sp>
        <p:nvSpPr>
          <p:cNvPr id="4" name="Text Box 4"/>
          <p:cNvSpPr txBox="1">
            <a:spLocks noChangeArrowheads="1"/>
          </p:cNvSpPr>
          <p:nvPr/>
        </p:nvSpPr>
        <p:spPr bwMode="auto">
          <a:xfrm>
            <a:off x="3933825" y="6124575"/>
            <a:ext cx="4886325" cy="4572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3000">
                <a:solidFill>
                  <a:srgbClr val="CD0921"/>
                </a:solidFill>
                <a:latin typeface="Arial" charset="0"/>
                <a:ea typeface="ＭＳ Ｐゴシック" pitchFamily="34" charset="-128"/>
                <a:cs typeface="Arial" charset="0"/>
              </a:defRPr>
            </a:lvl1pPr>
            <a:lvl2pPr marL="742950" indent="-285750" eaLnBrk="0" hangingPunct="0">
              <a:spcBef>
                <a:spcPct val="20000"/>
              </a:spcBef>
              <a:buClr>
                <a:srgbClr val="CD0921"/>
              </a:buClr>
              <a:buFont typeface="Arial" charset="0"/>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Lucida Grande" pitchFamily="-109"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Font typeface="Courier New" pitchFamily="49" charset="0"/>
              <a:buChar char="o"/>
              <a:defRPr sz="20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9pPr>
          </a:lstStyle>
          <a:p>
            <a:pPr defTabSz="457200" eaLnBrk="1" fontAlgn="base" hangingPunct="1">
              <a:spcBef>
                <a:spcPct val="0"/>
              </a:spcBef>
              <a:spcAft>
                <a:spcPct val="0"/>
              </a:spcAft>
            </a:pPr>
            <a:r>
              <a:rPr lang="en-GB" altLang="en-US" sz="2400" b="1" dirty="0">
                <a:solidFill>
                  <a:srgbClr val="F63249"/>
                </a:solidFill>
              </a:rPr>
              <a:t>www.lse.ac.uk/financialsupport</a:t>
            </a:r>
          </a:p>
        </p:txBody>
      </p:sp>
    </p:spTree>
    <p:extLst>
      <p:ext uri="{BB962C8B-B14F-4D97-AF65-F5344CB8AC3E}">
        <p14:creationId xmlns:p14="http://schemas.microsoft.com/office/powerpoint/2010/main" val="155529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pPr eaLnBrk="1" hangingPunct="1"/>
            <a:br>
              <a:rPr lang="en-GB" altLang="en-US" dirty="0"/>
            </a:br>
            <a:br>
              <a:rPr lang="en-GB" altLang="en-US" dirty="0"/>
            </a:br>
            <a:endParaRPr lang="en-GB" altLang="en-US" dirty="0"/>
          </a:p>
        </p:txBody>
      </p:sp>
      <p:sp>
        <p:nvSpPr>
          <p:cNvPr id="14339" name="Rectangle 3"/>
          <p:cNvSpPr>
            <a:spLocks noGrp="1"/>
          </p:cNvSpPr>
          <p:nvPr>
            <p:ph type="body" idx="1"/>
          </p:nvPr>
        </p:nvSpPr>
        <p:spPr/>
        <p:txBody>
          <a:bodyPr/>
          <a:lstStyle/>
          <a:p>
            <a:pPr marL="465137" lvl="2" indent="0" eaLnBrk="1" hangingPunct="1">
              <a:buClr>
                <a:schemeClr val="tx1"/>
              </a:buClr>
              <a:buNone/>
            </a:pPr>
            <a:endParaRPr lang="en-GB" altLang="en-US" dirty="0">
              <a:solidFill>
                <a:srgbClr val="CD0921"/>
              </a:solidFill>
              <a:latin typeface="Calibri" pitchFamily="34" charset="0"/>
              <a:cs typeface="Calibri" pitchFamily="34" charset="0"/>
            </a:endParaRPr>
          </a:p>
          <a:p>
            <a:pPr marL="0" indent="0" eaLnBrk="1" hangingPunct="1"/>
            <a:endParaRPr lang="en-GB" altLang="en-US" sz="2400" dirty="0"/>
          </a:p>
        </p:txBody>
      </p:sp>
      <p:sp>
        <p:nvSpPr>
          <p:cNvPr id="14340" name="Text Box 4"/>
          <p:cNvSpPr txBox="1">
            <a:spLocks noChangeArrowheads="1"/>
          </p:cNvSpPr>
          <p:nvPr/>
        </p:nvSpPr>
        <p:spPr bwMode="auto">
          <a:xfrm>
            <a:off x="3933825" y="6124575"/>
            <a:ext cx="4886325" cy="457200"/>
          </a:xfrm>
          <a:prstGeom prst="rect">
            <a:avLst/>
          </a:prstGeom>
          <a:solidFill>
            <a:schemeClr val="bg1">
              <a:lumMod val="85000"/>
            </a:schemeClr>
          </a:solidFill>
          <a:ln>
            <a:noFill/>
          </a:ln>
          <a:effectLst/>
        </p:spPr>
        <p:txBody>
          <a:bodyPr>
            <a:spAutoFit/>
          </a:bodyPr>
          <a:lstStyle>
            <a:lvl1pPr eaLnBrk="0" hangingPunct="0">
              <a:spcBef>
                <a:spcPct val="20000"/>
              </a:spcBef>
              <a:defRPr sz="3000">
                <a:solidFill>
                  <a:srgbClr val="CD0921"/>
                </a:solidFill>
                <a:latin typeface="Arial" charset="0"/>
                <a:ea typeface="ＭＳ Ｐゴシック" pitchFamily="34" charset="-128"/>
                <a:cs typeface="Arial" charset="0"/>
              </a:defRPr>
            </a:lvl1pPr>
            <a:lvl2pPr marL="742950" indent="-285750" eaLnBrk="0" hangingPunct="0">
              <a:spcBef>
                <a:spcPct val="20000"/>
              </a:spcBef>
              <a:buClr>
                <a:srgbClr val="CD0921"/>
              </a:buClr>
              <a:buFont typeface="Arial" charset="0"/>
              <a:buChar char="•"/>
              <a:defRPr sz="28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Lucida Grande" pitchFamily="-109" charset="0"/>
              <a:buChar char="–"/>
              <a:defRPr sz="2400">
                <a:solidFill>
                  <a:schemeClr val="tx1"/>
                </a:solidFill>
                <a:latin typeface="Arial" charset="0"/>
                <a:ea typeface="ＭＳ Ｐゴシック" pitchFamily="34" charset="-128"/>
                <a:cs typeface="Arial" charset="0"/>
              </a:defRPr>
            </a:lvl3pPr>
            <a:lvl4pPr marL="1600200" indent="-228600" eaLnBrk="0" hangingPunct="0">
              <a:spcBef>
                <a:spcPct val="20000"/>
              </a:spcBef>
              <a:buFont typeface="Wingdings" pitchFamily="2" charset="2"/>
              <a:buChar char="§"/>
              <a:defRPr sz="2000">
                <a:solidFill>
                  <a:schemeClr val="tx1"/>
                </a:solidFill>
                <a:latin typeface="Arial" charset="0"/>
                <a:ea typeface="ＭＳ Ｐゴシック" pitchFamily="34" charset="-128"/>
                <a:cs typeface="Arial" charset="0"/>
              </a:defRPr>
            </a:lvl4pPr>
            <a:lvl5pPr marL="2057400" indent="-228600" eaLnBrk="0" hangingPunct="0">
              <a:spcBef>
                <a:spcPct val="20000"/>
              </a:spcBef>
              <a:buFont typeface="Courier New" pitchFamily="49" charset="0"/>
              <a:buChar char="o"/>
              <a:defRPr sz="20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Courier New" pitchFamily="49" charset="0"/>
              <a:buChar char="o"/>
              <a:defRPr sz="2000">
                <a:solidFill>
                  <a:schemeClr val="tx1"/>
                </a:solidFill>
                <a:latin typeface="Arial" charset="0"/>
                <a:ea typeface="ＭＳ Ｐゴシック" pitchFamily="34" charset="-128"/>
                <a:cs typeface="Arial" charset="0"/>
              </a:defRPr>
            </a:lvl9pPr>
          </a:lstStyle>
          <a:p>
            <a:pPr defTabSz="457200" eaLnBrk="1" fontAlgn="base" hangingPunct="1">
              <a:spcBef>
                <a:spcPct val="0"/>
              </a:spcBef>
              <a:spcAft>
                <a:spcPct val="0"/>
              </a:spcAft>
            </a:pPr>
            <a:r>
              <a:rPr lang="en-GB" altLang="en-US" sz="2400" b="1" dirty="0">
                <a:solidFill>
                  <a:srgbClr val="F63249"/>
                </a:solidFill>
              </a:rPr>
              <a:t>www.lse.ac.uk/financialsupport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17" y="620688"/>
            <a:ext cx="7126287"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8D4B96C1-27D7-4327-AC93-9B01FAB63640}"/>
              </a:ext>
            </a:extLst>
          </p:cNvPr>
          <p:cNvSpPr txBox="1"/>
          <p:nvPr/>
        </p:nvSpPr>
        <p:spPr>
          <a:xfrm>
            <a:off x="431800" y="1412776"/>
            <a:ext cx="6660480" cy="4524315"/>
          </a:xfrm>
          <a:prstGeom prst="rect">
            <a:avLst/>
          </a:prstGeom>
          <a:noFill/>
        </p:spPr>
        <p:txBody>
          <a:bodyPr wrap="square" rtlCol="0">
            <a:spAutoFit/>
          </a:bodyPr>
          <a:lstStyle/>
          <a:p>
            <a:r>
              <a:rPr lang="en-GB" dirty="0"/>
              <a:t>Telephone </a:t>
            </a:r>
          </a:p>
          <a:p>
            <a:r>
              <a:rPr lang="en-GB" dirty="0"/>
              <a:t>+44 (0)20 7955 6609</a:t>
            </a:r>
          </a:p>
          <a:p>
            <a:r>
              <a:rPr lang="en-GB" dirty="0"/>
              <a:t>Monday to Friday </a:t>
            </a:r>
          </a:p>
          <a:p>
            <a:r>
              <a:rPr lang="en-GB" dirty="0"/>
              <a:t>10am - 12noon &amp; 2pm - 4pm</a:t>
            </a:r>
          </a:p>
          <a:p>
            <a:endParaRPr lang="en-GB" dirty="0"/>
          </a:p>
          <a:p>
            <a:r>
              <a:rPr lang="en-GB" dirty="0"/>
              <a:t>Zoom Drop-in sessions</a:t>
            </a:r>
          </a:p>
          <a:p>
            <a:r>
              <a:rPr lang="en-GB" dirty="0"/>
              <a:t>Monday - Friday 1pm - 2pm</a:t>
            </a:r>
          </a:p>
          <a:p>
            <a:r>
              <a:rPr lang="en-GB" dirty="0">
                <a:hlinkClick r:id="rId4"/>
              </a:rPr>
              <a:t>https://info.lse.ac.uk/current-students/financial-support/drop-in-sessions</a:t>
            </a:r>
            <a:endParaRPr lang="en-GB" dirty="0"/>
          </a:p>
          <a:p>
            <a:endParaRPr lang="en-GB" dirty="0"/>
          </a:p>
          <a:p>
            <a:r>
              <a:rPr lang="en-GB" dirty="0"/>
              <a:t>Email</a:t>
            </a:r>
          </a:p>
          <a:p>
            <a:r>
              <a:rPr lang="en-GB" dirty="0">
                <a:hlinkClick r:id="rId5"/>
              </a:rPr>
              <a:t>financial-support@lse.ac.uk</a:t>
            </a:r>
            <a:endParaRPr lang="en-GB" dirty="0"/>
          </a:p>
          <a:p>
            <a:endParaRPr lang="en-GB" dirty="0"/>
          </a:p>
          <a:p>
            <a:r>
              <a:rPr lang="en-GB" dirty="0"/>
              <a:t>Web pages</a:t>
            </a:r>
          </a:p>
          <a:p>
            <a:r>
              <a:rPr lang="en-GB" dirty="0">
                <a:hlinkClick r:id="rId6"/>
              </a:rPr>
              <a:t>www.lse.ac.uk/financialsupport</a:t>
            </a:r>
            <a:r>
              <a:rPr lang="en-GB" dirty="0"/>
              <a:t> </a:t>
            </a:r>
          </a:p>
          <a:p>
            <a:endParaRPr lang="en-GB" dirty="0"/>
          </a:p>
        </p:txBody>
      </p:sp>
    </p:spTree>
    <p:extLst>
      <p:ext uri="{BB962C8B-B14F-4D97-AF65-F5344CB8AC3E}">
        <p14:creationId xmlns:p14="http://schemas.microsoft.com/office/powerpoint/2010/main" val="1841408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Office Theme">
  <a:themeElements>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402</Words>
  <Application>Microsoft Office PowerPoint</Application>
  <PresentationFormat>On-screen Show (4:3)</PresentationFormat>
  <Paragraphs>51</Paragraphs>
  <Slides>6</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Arial</vt:lpstr>
      <vt:lpstr>Calibri</vt:lpstr>
      <vt:lpstr>Courier New</vt:lpstr>
      <vt:lpstr>Lucida Grande</vt:lpstr>
      <vt:lpstr>Wingdings</vt:lpstr>
      <vt:lpstr>Office Theme</vt:lpstr>
      <vt:lpstr>10_Office Theme</vt:lpstr>
      <vt:lpstr>9_Office Theme</vt:lpstr>
      <vt:lpstr>Double Degree – LSE financial support 2023/24</vt:lpstr>
      <vt:lpstr>Cost of programme</vt:lpstr>
      <vt:lpstr>Graduate Support Scheme   </vt:lpstr>
      <vt:lpstr>Graduate Support Scheme                 - the statistics</vt:lpstr>
      <vt:lpstr>Other funding</vt:lpstr>
      <vt:lpstr>  </vt:lpstr>
    </vt:vector>
  </TitlesOfParts>
  <Company>London School of Economics and Political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Degree – Incoming 2018</dc:title>
  <dc:creator>Administrator</dc:creator>
  <cp:lastModifiedBy>Pamela Rolfe</cp:lastModifiedBy>
  <cp:revision>22</cp:revision>
  <cp:lastPrinted>2018-02-08T09:50:27Z</cp:lastPrinted>
  <dcterms:created xsi:type="dcterms:W3CDTF">2018-02-06T15:26:00Z</dcterms:created>
  <dcterms:modified xsi:type="dcterms:W3CDTF">2023-01-25T11:48:56Z</dcterms:modified>
</cp:coreProperties>
</file>