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7" r:id="rId5"/>
    <p:sldId id="410" r:id="rId6"/>
    <p:sldId id="412" r:id="rId7"/>
    <p:sldId id="418" r:id="rId8"/>
    <p:sldId id="449" r:id="rId9"/>
    <p:sldId id="459" r:id="rId10"/>
    <p:sldId id="419" r:id="rId11"/>
    <p:sldId id="452" r:id="rId12"/>
    <p:sldId id="453" r:id="rId13"/>
    <p:sldId id="458" r:id="rId14"/>
    <p:sldId id="454" r:id="rId15"/>
    <p:sldId id="455" r:id="rId16"/>
    <p:sldId id="456" r:id="rId17"/>
    <p:sldId id="457" r:id="rId18"/>
    <p:sldId id="44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42C6FA-AF49-F6CC-EF2E-7C2E9F9BB6DD}" name="Ovens,B" initials="Ov" userId="S::b.ovens@lse.ac.uk::d302a274-9688-4441-81e6-b16c70ee09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6C6"/>
    <a:srgbClr val="FF8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64651-1704-47F8-92E6-D962A312DF69}" type="datetimeFigureOut">
              <a:rPr lang="en-GB" smtClean="0"/>
              <a:t>28/01/2026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400D9-4D3E-4EC5-B2D2-8B82CD27344D}" type="slidenum">
              <a:rPr lang="en-GB" smtClean="0"/>
              <a:t>‹#›</a:t>
            </a:fld>
            <a:endParaRPr lang="en-GB"/>
          </a:p>
        </p:txBody>
      </p:sp>
    </p:spTree>
    <p:extLst>
      <p:ext uri="{BB962C8B-B14F-4D97-AF65-F5344CB8AC3E}">
        <p14:creationId xmlns:p14="http://schemas.microsoft.com/office/powerpoint/2010/main" val="210946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15359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108360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65493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endParaRPr lang="en-GB" baseline="0"/>
          </a:p>
          <a:p>
            <a:endParaRPr lang="en-GB" b="1" baseline="0">
              <a:solidFill>
                <a:srgbClr val="FF0000"/>
              </a:solidFill>
            </a:endParaRPr>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696627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57227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317143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22888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B400D9-4D3E-4EC5-B2D2-8B82CD27344D}" type="slidenum">
              <a:rPr lang="en-GB" smtClean="0"/>
              <a:t>2</a:t>
            </a:fld>
            <a:endParaRPr lang="en-GB"/>
          </a:p>
        </p:txBody>
      </p:sp>
    </p:spTree>
    <p:extLst>
      <p:ext uri="{BB962C8B-B14F-4D97-AF65-F5344CB8AC3E}">
        <p14:creationId xmlns:p14="http://schemas.microsoft.com/office/powerpoint/2010/main" val="291576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63663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11934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14006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73881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29500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24681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99934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BDAA1-18E3-524D-8D9E-B4F89E4C70B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420BC9-39B2-FA4C-9F00-1D3E12C666C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4F4AFA-B97A-D940-9DC1-CFCA76D55C6B}"/>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1/28/2026</a:t>
            </a:fld>
            <a:endParaRPr lang="en-US">
              <a:solidFill>
                <a:prstClr val="black"/>
              </a:solidFill>
            </a:endParaRPr>
          </a:p>
        </p:txBody>
      </p:sp>
      <p:sp>
        <p:nvSpPr>
          <p:cNvPr id="5" name="Footer Placeholder 4">
            <a:extLst>
              <a:ext uri="{FF2B5EF4-FFF2-40B4-BE49-F238E27FC236}">
                <a16:creationId xmlns:a16="http://schemas.microsoft.com/office/drawing/2014/main" id="{0A759AF7-ABD9-2C4F-B64A-321D23C9690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E4B3F990-21F5-A64A-8DEB-AD16CAF9DCE0}"/>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9501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A04E4C-63AD-4B40-B372-7E22BB22B0F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9026C2-B635-FE47-BE3F-7ACF5E2C1DB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20887-9EB9-A841-97CD-23BC03982C54}"/>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1/28/2026</a:t>
            </a:fld>
            <a:endParaRPr lang="en-US">
              <a:solidFill>
                <a:prstClr val="black"/>
              </a:solidFill>
            </a:endParaRPr>
          </a:p>
        </p:txBody>
      </p:sp>
      <p:sp>
        <p:nvSpPr>
          <p:cNvPr id="5" name="Footer Placeholder 4">
            <a:extLst>
              <a:ext uri="{FF2B5EF4-FFF2-40B4-BE49-F238E27FC236}">
                <a16:creationId xmlns:a16="http://schemas.microsoft.com/office/drawing/2014/main" id="{CED99BF6-5BF7-0D41-BE0D-DD8505DEC37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A1A10B62-B578-CB4B-9917-CC8425188669}"/>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030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65B4-54CB-6547-A927-A7D473D835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852BA3C-74FA-5042-8047-91BBF90E6217}"/>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4ACE2-FF9C-3A44-A4B6-84C5AC5F1592}"/>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1/28/2026</a:t>
            </a:fld>
            <a:endParaRPr lang="en-US">
              <a:solidFill>
                <a:prstClr val="black"/>
              </a:solidFill>
            </a:endParaRPr>
          </a:p>
        </p:txBody>
      </p:sp>
      <p:sp>
        <p:nvSpPr>
          <p:cNvPr id="5" name="Footer Placeholder 4">
            <a:extLst>
              <a:ext uri="{FF2B5EF4-FFF2-40B4-BE49-F238E27FC236}">
                <a16:creationId xmlns:a16="http://schemas.microsoft.com/office/drawing/2014/main" id="{755BB816-0C27-5348-A62F-FDF3996904B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9251D66F-5FEE-A846-BD10-CF90014E9729}"/>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4329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00A8-7B60-5047-87A5-68DC1F55B0C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FA66DE-76D9-DD47-A54F-8A6EE9EBCD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2F0676-1AD8-FD41-92EE-8CC8C69F9BCF}"/>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1/28/2026</a:t>
            </a:fld>
            <a:endParaRPr lang="en-US">
              <a:solidFill>
                <a:prstClr val="black"/>
              </a:solidFill>
            </a:endParaRPr>
          </a:p>
        </p:txBody>
      </p:sp>
      <p:sp>
        <p:nvSpPr>
          <p:cNvPr id="5" name="Footer Placeholder 4">
            <a:extLst>
              <a:ext uri="{FF2B5EF4-FFF2-40B4-BE49-F238E27FC236}">
                <a16:creationId xmlns:a16="http://schemas.microsoft.com/office/drawing/2014/main" id="{99B77A65-3288-B24E-94FD-2C456E06CE8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33724F25-7740-A446-BF09-B3715E71013E}"/>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05809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51CE-5FDA-AF44-AE7B-84024F7FBC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D4C1BEA-70F3-604B-B6C4-C5D09D77B8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7C1031-24CE-854B-A9B0-C8C041AC175F}"/>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7DB418-4820-1B40-8C99-9D9F47AEEB58}"/>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1/28/2026</a:t>
            </a:fld>
            <a:endParaRPr lang="en-US">
              <a:solidFill>
                <a:prstClr val="black"/>
              </a:solidFill>
            </a:endParaRPr>
          </a:p>
        </p:txBody>
      </p:sp>
      <p:sp>
        <p:nvSpPr>
          <p:cNvPr id="6" name="Footer Placeholder 5">
            <a:extLst>
              <a:ext uri="{FF2B5EF4-FFF2-40B4-BE49-F238E27FC236}">
                <a16:creationId xmlns:a16="http://schemas.microsoft.com/office/drawing/2014/main" id="{BF9EE00A-63B1-9840-B98A-7F5E75A8B1F5}"/>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74B2EA56-F264-CE4F-B1AD-1611A9D34F23}"/>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92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3CAE-294F-0742-9DDB-A6AF6FFFCC5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951F281-548E-8340-8A90-0EE13FDA04B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83068E-665F-1445-A8A2-497D9A56F78C}"/>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9DCA69-8BA9-A64B-97F2-8D925AF23C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FFF0F4-8E49-434D-A497-1ACBC4C3208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1D7749-9FC2-B24A-84F9-AC037862A3CA}"/>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1/28/2026</a:t>
            </a:fld>
            <a:endParaRPr lang="en-US">
              <a:solidFill>
                <a:prstClr val="black"/>
              </a:solidFill>
            </a:endParaRPr>
          </a:p>
        </p:txBody>
      </p:sp>
      <p:sp>
        <p:nvSpPr>
          <p:cNvPr id="8" name="Footer Placeholder 7">
            <a:extLst>
              <a:ext uri="{FF2B5EF4-FFF2-40B4-BE49-F238E27FC236}">
                <a16:creationId xmlns:a16="http://schemas.microsoft.com/office/drawing/2014/main" id="{750F1F63-9D53-A745-818F-95FA30E9EF8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72BA05BB-E194-F844-84FA-D7A61DA64445}"/>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5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A8A47-0554-4B40-9E8A-7975E2AC9DA3}"/>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1/28/2026</a:t>
            </a:fld>
            <a:endParaRPr lang="en-US">
              <a:solidFill>
                <a:prstClr val="black"/>
              </a:solidFill>
            </a:endParaRPr>
          </a:p>
        </p:txBody>
      </p:sp>
      <p:sp>
        <p:nvSpPr>
          <p:cNvPr id="3" name="Footer Placeholder 2">
            <a:extLst>
              <a:ext uri="{FF2B5EF4-FFF2-40B4-BE49-F238E27FC236}">
                <a16:creationId xmlns:a16="http://schemas.microsoft.com/office/drawing/2014/main" id="{52D718D6-59D3-4445-8710-158F46154AD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7D3EF979-1C07-BF4B-A2A7-16D0FDDA0326}"/>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378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0E3FC-1666-7C45-85D3-A36FF63879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DD1D8-D2B0-4D4F-BE16-724BBCB66C6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77DC0A-D4D9-D344-A877-8FAF805DC6C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984E0B-53BF-2C47-8008-CCD5D828D93D}"/>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1/28/2026</a:t>
            </a:fld>
            <a:endParaRPr lang="en-US">
              <a:solidFill>
                <a:prstClr val="black"/>
              </a:solidFill>
            </a:endParaRPr>
          </a:p>
        </p:txBody>
      </p:sp>
      <p:sp>
        <p:nvSpPr>
          <p:cNvPr id="6" name="Footer Placeholder 5">
            <a:extLst>
              <a:ext uri="{FF2B5EF4-FFF2-40B4-BE49-F238E27FC236}">
                <a16:creationId xmlns:a16="http://schemas.microsoft.com/office/drawing/2014/main" id="{33BCF39D-A80D-0944-BCC0-64A7696564B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3C396453-0EBC-8144-9C22-BDFFC8D9748F}"/>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6575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BBCCD-A925-FE41-8ADF-EA16D498BE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A785FC-3DCC-5948-95B7-B76545F1564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CB0E6C-CFF7-7445-87A1-A12C42F01B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61DA8D-56EA-E547-A856-64B5EF6EA940}"/>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1/28/2026</a:t>
            </a:fld>
            <a:endParaRPr lang="en-US">
              <a:solidFill>
                <a:prstClr val="black"/>
              </a:solidFill>
            </a:endParaRPr>
          </a:p>
        </p:txBody>
      </p:sp>
      <p:sp>
        <p:nvSpPr>
          <p:cNvPr id="6" name="Footer Placeholder 5">
            <a:extLst>
              <a:ext uri="{FF2B5EF4-FFF2-40B4-BE49-F238E27FC236}">
                <a16:creationId xmlns:a16="http://schemas.microsoft.com/office/drawing/2014/main" id="{E09E112A-504C-744E-B8B1-7BA3E3E90A56}"/>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7FAFAD73-24B2-4842-A35A-30F00DE79BAF}"/>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640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0BF3-812C-B54F-A16B-D13A80B2380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CABC78-13F4-3245-87D6-DF025E71E3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94A25-FFE2-334D-8302-093267BCF275}"/>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1/28/2026</a:t>
            </a:fld>
            <a:endParaRPr lang="en-US">
              <a:solidFill>
                <a:prstClr val="black"/>
              </a:solidFill>
            </a:endParaRPr>
          </a:p>
        </p:txBody>
      </p:sp>
      <p:sp>
        <p:nvSpPr>
          <p:cNvPr id="5" name="Footer Placeholder 4">
            <a:extLst>
              <a:ext uri="{FF2B5EF4-FFF2-40B4-BE49-F238E27FC236}">
                <a16:creationId xmlns:a16="http://schemas.microsoft.com/office/drawing/2014/main" id="{B074B275-E21E-EC4B-9F03-0D73D07408EE}"/>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A7898132-A39F-634F-A77A-2CA4690FF098}"/>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829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BFBE75-8ABD-33FA-CFEC-3A27AE39EF8F}"/>
              </a:ext>
            </a:extLst>
          </p:cNvPr>
          <p:cNvPicPr>
            <a:picLocks noChangeAspect="1"/>
          </p:cNvPicPr>
          <p:nvPr userDrawn="1"/>
        </p:nvPicPr>
        <p:blipFill>
          <a:blip r:embed="rId12"/>
          <a:stretch>
            <a:fillRect/>
          </a:stretch>
        </p:blipFill>
        <p:spPr>
          <a:xfrm>
            <a:off x="0" y="0"/>
            <a:ext cx="2603500" cy="1244600"/>
          </a:xfrm>
          <a:prstGeom prst="rect">
            <a:avLst/>
          </a:prstGeom>
        </p:spPr>
      </p:pic>
    </p:spTree>
    <p:extLst>
      <p:ext uri="{BB962C8B-B14F-4D97-AF65-F5344CB8AC3E}">
        <p14:creationId xmlns:p14="http://schemas.microsoft.com/office/powerpoint/2010/main" val="174976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8" Type="http://schemas.openxmlformats.org/officeDocument/2006/relationships/hyperlink" Target="https://info.lse.ac.uk/current-students/immigration-advice/isvat-faqs" TargetMode="External"/><Relationship Id="rId3" Type="http://schemas.openxmlformats.org/officeDocument/2006/relationships/image" Target="../media/image3.emf"/><Relationship Id="rId7" Type="http://schemas.openxmlformats.org/officeDocument/2006/relationships/hyperlink" Target="https://info.lse.ac.uk/current-students/immigration-advice/applying-for-a-Student-vis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gov.uk/tb-test-visa" TargetMode="External"/><Relationship Id="rId5" Type="http://schemas.openxmlformats.org/officeDocument/2006/relationships/image" Target="../media/image5.emf"/><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info.lse.ac.uk/current-students/immigration-advice/when-you-have-your-vis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nfo.lse.ac.uk/current-students/immigration-advice/Complying-with-the-conditions-of-your-vis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info.lse.ac.uk/current-students/immigration-advice/Working-on-a-visa-in-the-UK" TargetMode="External"/><Relationship Id="rId4" Type="http://schemas.openxmlformats.org/officeDocument/2006/relationships/hyperlink" Target="https://info.lse.ac.uk/current-students/your-first-weeks/registration/what-to-bring-to-registrat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hyperlink" Target="https://info.lse.ac.uk/current-students/student-services/new-way-to-contact-the-student-services-cent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info.lse.ac.uk/current-students/your-first-weeks/registration/what-to-bring-to-registr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hyperlink" Target="https://info.lse.ac.uk/current-students/student-services/new-way-to-contact-the-student-services-cent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info.lse.ac.uk/current-students/immigration-advice/secure/visa-advice-query-for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uidance/visa-decision-waiting-times-applications-outside-the-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info.lse.ac.uk/current-students/services/visa-compliance/cas-request-for-continuing-students" TargetMode="Externa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51AF8A-962D-6E08-FB0B-61A293C2866E}"/>
              </a:ext>
            </a:extLst>
          </p:cNvPr>
          <p:cNvPicPr>
            <a:picLocks noChangeAspect="1"/>
          </p:cNvPicPr>
          <p:nvPr/>
        </p:nvPicPr>
        <p:blipFill>
          <a:blip r:embed="rId3"/>
          <a:stretch>
            <a:fillRect/>
          </a:stretch>
        </p:blipFill>
        <p:spPr>
          <a:xfrm>
            <a:off x="0" y="0"/>
            <a:ext cx="12258162" cy="6858000"/>
          </a:xfrm>
          <a:prstGeom prst="rect">
            <a:avLst/>
          </a:prstGeom>
        </p:spPr>
      </p:pic>
      <p:pic>
        <p:nvPicPr>
          <p:cNvPr id="2" name="Picture 1">
            <a:extLst>
              <a:ext uri="{FF2B5EF4-FFF2-40B4-BE49-F238E27FC236}">
                <a16:creationId xmlns:a16="http://schemas.microsoft.com/office/drawing/2014/main" id="{7DC404F5-27C4-0D3E-A738-B6DAA5521189}"/>
              </a:ext>
            </a:extLst>
          </p:cNvPr>
          <p:cNvPicPr>
            <a:picLocks noChangeAspect="1"/>
          </p:cNvPicPr>
          <p:nvPr/>
        </p:nvPicPr>
        <p:blipFill>
          <a:blip r:embed="rId4"/>
          <a:stretch>
            <a:fillRect/>
          </a:stretch>
        </p:blipFill>
        <p:spPr>
          <a:xfrm>
            <a:off x="0" y="0"/>
            <a:ext cx="2603500" cy="1244600"/>
          </a:xfrm>
          <a:prstGeom prst="rect">
            <a:avLst/>
          </a:prstGeom>
        </p:spPr>
      </p:pic>
      <p:sp>
        <p:nvSpPr>
          <p:cNvPr id="6" name="TextBox 5">
            <a:extLst>
              <a:ext uri="{FF2B5EF4-FFF2-40B4-BE49-F238E27FC236}">
                <a16:creationId xmlns:a16="http://schemas.microsoft.com/office/drawing/2014/main" id="{860C92C3-7E77-484A-BC4F-17C9D6476F1F}"/>
              </a:ext>
            </a:extLst>
          </p:cNvPr>
          <p:cNvSpPr txBox="1"/>
          <p:nvPr/>
        </p:nvSpPr>
        <p:spPr>
          <a:xfrm>
            <a:off x="829399" y="2295187"/>
            <a:ext cx="4291241" cy="2954655"/>
          </a:xfrm>
          <a:prstGeom prst="rect">
            <a:avLst/>
          </a:prstGeom>
          <a:noFill/>
        </p:spPr>
        <p:txBody>
          <a:bodyPr wrap="square" lIns="0" tIns="0" rIns="0" bIns="0" rtlCol="0" anchor="t">
            <a:spAutoFit/>
          </a:bodyPr>
          <a:lstStyle/>
          <a:p>
            <a:r>
              <a:rPr lang="en-US" sz="2400" b="1" dirty="0">
                <a:solidFill>
                  <a:schemeClr val="bg1"/>
                </a:solidFill>
                <a:latin typeface="Roboto Medium"/>
                <a:ea typeface="Roboto Medium"/>
              </a:rPr>
              <a:t>Welcome Presentation: </a:t>
            </a:r>
          </a:p>
          <a:p>
            <a:r>
              <a:rPr lang="en-US" sz="2400" b="1">
                <a:solidFill>
                  <a:schemeClr val="bg1"/>
                </a:solidFill>
                <a:latin typeface="Roboto Medium"/>
                <a:ea typeface="Roboto Medium"/>
              </a:rPr>
              <a:t>February </a:t>
            </a:r>
            <a:r>
              <a:rPr lang="en-US" sz="2400" b="1" dirty="0">
                <a:solidFill>
                  <a:schemeClr val="bg1"/>
                </a:solidFill>
                <a:latin typeface="Roboto Medium"/>
                <a:ea typeface="Roboto Medium"/>
              </a:rPr>
              <a:t>2026</a:t>
            </a:r>
          </a:p>
          <a:p>
            <a:endParaRPr lang="en-US" sz="2400" dirty="0">
              <a:solidFill>
                <a:schemeClr val="bg1"/>
              </a:solidFill>
              <a:latin typeface="Roboto Medium"/>
              <a:ea typeface="Roboto Medium"/>
            </a:endParaRPr>
          </a:p>
          <a:p>
            <a:r>
              <a:rPr lang="en-US" sz="2400" dirty="0">
                <a:solidFill>
                  <a:schemeClr val="bg1"/>
                </a:solidFill>
                <a:latin typeface="Roboto Medium"/>
                <a:ea typeface="Roboto Medium"/>
              </a:rPr>
              <a:t>Double/Dual Degree Students </a:t>
            </a:r>
          </a:p>
          <a:p>
            <a:endParaRPr lang="en-US" sz="2400" dirty="0">
              <a:solidFill>
                <a:schemeClr val="bg1"/>
              </a:solidFill>
              <a:latin typeface="Roboto Medium"/>
              <a:ea typeface="Roboto Medium"/>
            </a:endParaRPr>
          </a:p>
          <a:p>
            <a:r>
              <a:rPr lang="en-US" sz="2400" dirty="0">
                <a:solidFill>
                  <a:schemeClr val="bg1"/>
                </a:solidFill>
                <a:latin typeface="Roboto Medium"/>
                <a:ea typeface="Roboto Medium"/>
              </a:rPr>
              <a:t>Bethan Ovens, Head of Student Advice and Engagement Management</a:t>
            </a:r>
            <a:endParaRPr lang="en-US" sz="2400" dirty="0">
              <a:solidFill>
                <a:schemeClr val="bg1"/>
              </a:solidFill>
              <a:latin typeface="Roboto Medium" pitchFamily="2" charset="0"/>
              <a:ea typeface="Roboto Medium" pitchFamily="2" charset="0"/>
            </a:endParaRPr>
          </a:p>
        </p:txBody>
      </p:sp>
    </p:spTree>
    <p:extLst>
      <p:ext uri="{BB962C8B-B14F-4D97-AF65-F5344CB8AC3E}">
        <p14:creationId xmlns:p14="http://schemas.microsoft.com/office/powerpoint/2010/main" val="130601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8C055-19DF-7CCF-45E8-26D9DEEB819E}"/>
              </a:ext>
            </a:extLst>
          </p:cNvPr>
          <p:cNvPicPr>
            <a:picLocks noChangeAspect="1"/>
          </p:cNvPicPr>
          <p:nvPr/>
        </p:nvPicPr>
        <p:blipFill>
          <a:blip r:embed="rId3"/>
          <a:stretch>
            <a:fillRect/>
          </a:stretch>
        </p:blipFill>
        <p:spPr>
          <a:xfrm rot="20201347">
            <a:off x="8777084" y="2925881"/>
            <a:ext cx="3724006" cy="3724006"/>
          </a:xfrm>
          <a:prstGeom prst="rect">
            <a:avLst/>
          </a:prstGeom>
        </p:spPr>
      </p:pic>
      <p:pic>
        <p:nvPicPr>
          <p:cNvPr id="2" name="Picture 1">
            <a:extLst>
              <a:ext uri="{FF2B5EF4-FFF2-40B4-BE49-F238E27FC236}">
                <a16:creationId xmlns:a16="http://schemas.microsoft.com/office/drawing/2014/main" id="{07B12F97-8343-5AB8-AA32-128CFCDCB546}"/>
              </a:ext>
            </a:extLst>
          </p:cNvPr>
          <p:cNvPicPr>
            <a:picLocks noChangeAspect="1"/>
          </p:cNvPicPr>
          <p:nvPr/>
        </p:nvPicPr>
        <p:blipFill>
          <a:blip r:embed="rId4"/>
          <a:stretch>
            <a:fillRect/>
          </a:stretch>
        </p:blipFill>
        <p:spPr>
          <a:xfrm rot="3483878">
            <a:off x="9559892" y="1840983"/>
            <a:ext cx="1563749" cy="1563749"/>
          </a:xfrm>
          <a:prstGeom prst="rect">
            <a:avLst/>
          </a:prstGeom>
        </p:spPr>
      </p:pic>
      <p:pic>
        <p:nvPicPr>
          <p:cNvPr id="3" name="Picture 2">
            <a:extLst>
              <a:ext uri="{FF2B5EF4-FFF2-40B4-BE49-F238E27FC236}">
                <a16:creationId xmlns:a16="http://schemas.microsoft.com/office/drawing/2014/main" id="{7BED9626-A02E-32F4-4F50-A4C95C6353FA}"/>
              </a:ext>
            </a:extLst>
          </p:cNvPr>
          <p:cNvPicPr>
            <a:picLocks noChangeAspect="1"/>
          </p:cNvPicPr>
          <p:nvPr/>
        </p:nvPicPr>
        <p:blipFill>
          <a:blip r:embed="rId5"/>
          <a:stretch>
            <a:fillRect/>
          </a:stretch>
        </p:blipFill>
        <p:spPr>
          <a:xfrm>
            <a:off x="9264650" y="2820251"/>
            <a:ext cx="1759445" cy="1759445"/>
          </a:xfrm>
          <a:prstGeom prst="rect">
            <a:avLst/>
          </a:prstGeom>
        </p:spPr>
      </p:pic>
      <p:sp>
        <p:nvSpPr>
          <p:cNvPr id="5" name="TextBox 4">
            <a:extLst>
              <a:ext uri="{FF2B5EF4-FFF2-40B4-BE49-F238E27FC236}">
                <a16:creationId xmlns:a16="http://schemas.microsoft.com/office/drawing/2014/main" id="{6B9D6DAE-8B4F-4D9E-ADAD-FAC87BB80A27}"/>
              </a:ext>
            </a:extLst>
          </p:cNvPr>
          <p:cNvSpPr txBox="1"/>
          <p:nvPr/>
        </p:nvSpPr>
        <p:spPr>
          <a:xfrm>
            <a:off x="545550" y="1233046"/>
            <a:ext cx="9121236" cy="1107996"/>
          </a:xfrm>
          <a:prstGeom prst="rect">
            <a:avLst/>
          </a:prstGeom>
          <a:noFill/>
        </p:spPr>
        <p:txBody>
          <a:bodyPr wrap="square" lIns="0" tIns="0" rIns="0" bIns="0" rtlCol="0" anchor="t">
            <a:spAutoFit/>
          </a:bodyPr>
          <a:lstStyle/>
          <a:p>
            <a:r>
              <a:rPr lang="en-GB" sz="3600" b="1">
                <a:latin typeface="Roboto"/>
                <a:ea typeface="Roboto"/>
                <a:cs typeface="+mn-lt"/>
              </a:rPr>
              <a:t>CAS Issuing Process </a:t>
            </a:r>
            <a:r>
              <a:rPr lang="en-GB" sz="2400" b="1">
                <a:latin typeface="Roboto"/>
                <a:ea typeface="Roboto"/>
                <a:cs typeface="+mn-lt"/>
              </a:rPr>
              <a:t>(cont'd)</a:t>
            </a:r>
            <a:endParaRPr lang="en-GB" sz="2800">
              <a:ea typeface="+mn-lt"/>
              <a:cs typeface="+mn-lt"/>
            </a:endParaRPr>
          </a:p>
          <a:p>
            <a:endParaRPr lang="en-GB" sz="3600" b="1">
              <a:latin typeface="Roboto"/>
              <a:ea typeface="Roboto"/>
            </a:endParaRPr>
          </a:p>
        </p:txBody>
      </p:sp>
      <p:sp>
        <p:nvSpPr>
          <p:cNvPr id="8" name="TextBox 7">
            <a:extLst>
              <a:ext uri="{FF2B5EF4-FFF2-40B4-BE49-F238E27FC236}">
                <a16:creationId xmlns:a16="http://schemas.microsoft.com/office/drawing/2014/main" id="{D95070D1-C4C8-466E-867D-43F44A41B995}"/>
              </a:ext>
            </a:extLst>
          </p:cNvPr>
          <p:cNvSpPr txBox="1"/>
          <p:nvPr/>
        </p:nvSpPr>
        <p:spPr>
          <a:xfrm>
            <a:off x="541421" y="1787044"/>
            <a:ext cx="9125365" cy="461665"/>
          </a:xfrm>
          <a:prstGeom prst="rect">
            <a:avLst/>
          </a:prstGeom>
          <a:noFill/>
        </p:spPr>
        <p:txBody>
          <a:bodyPr wrap="square" lIns="91440" tIns="45720" rIns="91440" bIns="45720" anchor="t">
            <a:spAutoFit/>
          </a:bodyPr>
          <a:lstStyle/>
          <a:p>
            <a:pPr marL="360045" lvl="1" indent="-360045">
              <a:buFont typeface="Arial" panose="020B0604020202020204" pitchFamily="34" charset="0"/>
              <a:buChar char="•"/>
            </a:pPr>
            <a:endParaRPr lang="en-GB" sz="2400">
              <a:latin typeface="Roboto" panose="02000000000000000000" pitchFamily="2" charset="0"/>
              <a:ea typeface="Roboto" panose="02000000000000000000" pitchFamily="2" charset="0"/>
              <a:cs typeface="Arial" pitchFamily="34" charset="0"/>
            </a:endParaRPr>
          </a:p>
        </p:txBody>
      </p:sp>
      <p:sp>
        <p:nvSpPr>
          <p:cNvPr id="6" name="TextBox 5">
            <a:extLst>
              <a:ext uri="{FF2B5EF4-FFF2-40B4-BE49-F238E27FC236}">
                <a16:creationId xmlns:a16="http://schemas.microsoft.com/office/drawing/2014/main" id="{0936C6B9-975D-0608-2BE0-732B55BABF58}"/>
              </a:ext>
            </a:extLst>
          </p:cNvPr>
          <p:cNvSpPr txBox="1"/>
          <p:nvPr/>
        </p:nvSpPr>
        <p:spPr>
          <a:xfrm>
            <a:off x="83778" y="1911978"/>
            <a:ext cx="857023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sz="2000" dirty="0">
                <a:latin typeface="Roboto"/>
                <a:ea typeface="Roboto"/>
                <a:cs typeface="Roboto"/>
              </a:rPr>
              <a:t>What does this mean? </a:t>
            </a:r>
          </a:p>
          <a:p>
            <a:pPr marL="800100" lvl="1" indent="-342900">
              <a:buFont typeface="Courier New" panose="02070309020205020404" pitchFamily="49" charset="0"/>
              <a:buChar char="o"/>
            </a:pPr>
            <a:r>
              <a:rPr lang="en-GB" sz="2000" dirty="0">
                <a:latin typeface="Roboto"/>
                <a:ea typeface="Roboto"/>
                <a:cs typeface="Roboto"/>
              </a:rPr>
              <a:t>You have completed all your admissions requirements with LSE</a:t>
            </a:r>
            <a:endParaRPr lang="en-US" sz="2000" dirty="0">
              <a:latin typeface="Roboto"/>
              <a:ea typeface="Roboto"/>
              <a:cs typeface="Roboto"/>
            </a:endParaRPr>
          </a:p>
          <a:p>
            <a:pPr marL="800100" lvl="1" indent="-342900">
              <a:buFont typeface="Courier New" panose="02070309020205020404" pitchFamily="49" charset="0"/>
              <a:buChar char="o"/>
            </a:pPr>
            <a:r>
              <a:rPr lang="en-GB" sz="2000" dirty="0">
                <a:latin typeface="Roboto"/>
                <a:ea typeface="Roboto"/>
                <a:cs typeface="Roboto"/>
              </a:rPr>
              <a:t>You have enrolled at the partner institution</a:t>
            </a:r>
          </a:p>
          <a:p>
            <a:pPr marL="800100" lvl="1" indent="-342900">
              <a:buFont typeface="Courier New" panose="02070309020205020404" pitchFamily="49" charset="0"/>
              <a:buChar char="o"/>
            </a:pPr>
            <a:r>
              <a:rPr lang="en-GB" sz="2000" dirty="0">
                <a:latin typeface="Roboto"/>
                <a:ea typeface="Roboto"/>
                <a:cs typeface="Roboto"/>
              </a:rPr>
              <a:t>Your Year 1 record has been created and transferred over from Graduate Admissions to Student Services</a:t>
            </a:r>
            <a:endParaRPr lang="en-US" sz="2000" dirty="0">
              <a:latin typeface="Roboto"/>
              <a:ea typeface="Roboto"/>
              <a:cs typeface="Roboto"/>
            </a:endParaRPr>
          </a:p>
          <a:p>
            <a:pPr marL="800100" lvl="1" indent="-342900">
              <a:buFont typeface="Courier New" panose="02070309020205020404" pitchFamily="49" charset="0"/>
              <a:buChar char="o"/>
            </a:pPr>
            <a:r>
              <a:rPr lang="en-GB" sz="2000" dirty="0">
                <a:latin typeface="Roboto"/>
                <a:ea typeface="Roboto"/>
                <a:cs typeface="Roboto"/>
              </a:rPr>
              <a:t>Your Year 2 records has been created by the Student Records team in Student Services</a:t>
            </a:r>
          </a:p>
          <a:p>
            <a:pPr lvl="1"/>
            <a:endParaRPr lang="en-GB" sz="2000" dirty="0">
              <a:latin typeface="Roboto"/>
              <a:ea typeface="Roboto"/>
              <a:cs typeface="Roboto"/>
            </a:endParaRPr>
          </a:p>
          <a:p>
            <a:pPr lvl="1"/>
            <a:r>
              <a:rPr lang="en-GB" sz="2000" b="1" dirty="0">
                <a:solidFill>
                  <a:srgbClr val="00B050"/>
                </a:solidFill>
                <a:latin typeface="Roboto"/>
                <a:ea typeface="Roboto"/>
                <a:cs typeface="Roboto"/>
              </a:rPr>
              <a:t>Check now if any documents are outstanding with LSE rather than be delayed.</a:t>
            </a:r>
          </a:p>
          <a:p>
            <a:pPr lvl="1"/>
            <a:endParaRPr lang="en-GB" sz="2000" dirty="0">
              <a:latin typeface="Roboto"/>
              <a:ea typeface="Roboto"/>
              <a:cs typeface="Roboto"/>
            </a:endParaRPr>
          </a:p>
          <a:p>
            <a:pPr marL="342900" indent="-342900">
              <a:buFont typeface="Arial" panose="020B0604020202020204" pitchFamily="34" charset="0"/>
              <a:buChar char="•"/>
            </a:pPr>
            <a:r>
              <a:rPr lang="en-GB" sz="2000" dirty="0">
                <a:latin typeface="Roboto"/>
                <a:ea typeface="Roboto"/>
                <a:cs typeface="Roboto"/>
              </a:rPr>
              <a:t>If you do not progress to Year Two, we will withdraw your CAS later in the summer and report to the UKVI that we are withdrawing sponsorship of your visa.</a:t>
            </a:r>
            <a:endParaRPr lang="en-US" sz="2000" dirty="0">
              <a:latin typeface="Roboto"/>
              <a:ea typeface="Roboto"/>
              <a:cs typeface="Roboto"/>
            </a:endParaRPr>
          </a:p>
        </p:txBody>
      </p:sp>
    </p:spTree>
    <p:extLst>
      <p:ext uri="{BB962C8B-B14F-4D97-AF65-F5344CB8AC3E}">
        <p14:creationId xmlns:p14="http://schemas.microsoft.com/office/powerpoint/2010/main" val="91811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29117-3445-0B39-CE13-6D2B4BA70723}"/>
              </a:ext>
            </a:extLst>
          </p:cNvPr>
          <p:cNvPicPr>
            <a:picLocks noChangeAspect="1"/>
          </p:cNvPicPr>
          <p:nvPr/>
        </p:nvPicPr>
        <p:blipFill>
          <a:blip r:embed="rId3"/>
          <a:stretch>
            <a:fillRect/>
          </a:stretch>
        </p:blipFill>
        <p:spPr>
          <a:xfrm>
            <a:off x="9278834" y="0"/>
            <a:ext cx="2913166" cy="2913166"/>
          </a:xfrm>
          <a:prstGeom prst="rect">
            <a:avLst/>
          </a:prstGeom>
        </p:spPr>
      </p:pic>
      <p:pic>
        <p:nvPicPr>
          <p:cNvPr id="3" name="Picture 2">
            <a:extLst>
              <a:ext uri="{FF2B5EF4-FFF2-40B4-BE49-F238E27FC236}">
                <a16:creationId xmlns:a16="http://schemas.microsoft.com/office/drawing/2014/main" id="{4B2EBFEB-C4F4-CA30-7967-CC97DBDAD36E}"/>
              </a:ext>
            </a:extLst>
          </p:cNvPr>
          <p:cNvPicPr>
            <a:picLocks noChangeAspect="1"/>
          </p:cNvPicPr>
          <p:nvPr/>
        </p:nvPicPr>
        <p:blipFill>
          <a:blip r:embed="rId4"/>
          <a:stretch>
            <a:fillRect/>
          </a:stretch>
        </p:blipFill>
        <p:spPr>
          <a:xfrm>
            <a:off x="9803508" y="4381995"/>
            <a:ext cx="3155042" cy="3155042"/>
          </a:xfrm>
          <a:prstGeom prst="rect">
            <a:avLst/>
          </a:prstGeom>
        </p:spPr>
      </p:pic>
      <p:pic>
        <p:nvPicPr>
          <p:cNvPr id="4" name="Picture 3">
            <a:extLst>
              <a:ext uri="{FF2B5EF4-FFF2-40B4-BE49-F238E27FC236}">
                <a16:creationId xmlns:a16="http://schemas.microsoft.com/office/drawing/2014/main" id="{B724941D-0EC6-1BF5-D790-AB59D045BA25}"/>
              </a:ext>
            </a:extLst>
          </p:cNvPr>
          <p:cNvPicPr>
            <a:picLocks noChangeAspect="1"/>
          </p:cNvPicPr>
          <p:nvPr/>
        </p:nvPicPr>
        <p:blipFill>
          <a:blip r:embed="rId5"/>
          <a:stretch>
            <a:fillRect/>
          </a:stretch>
        </p:blipFill>
        <p:spPr>
          <a:xfrm rot="19539542">
            <a:off x="9144125" y="2731624"/>
            <a:ext cx="2106780" cy="2106780"/>
          </a:xfrm>
          <a:prstGeom prst="rect">
            <a:avLst/>
          </a:prstGeom>
        </p:spPr>
      </p:pic>
      <p:sp>
        <p:nvSpPr>
          <p:cNvPr id="5" name="TextBox 4">
            <a:extLst>
              <a:ext uri="{FF2B5EF4-FFF2-40B4-BE49-F238E27FC236}">
                <a16:creationId xmlns:a16="http://schemas.microsoft.com/office/drawing/2014/main" id="{06C6844C-248B-4660-96EA-7F4F1B7E8708}"/>
              </a:ext>
            </a:extLst>
          </p:cNvPr>
          <p:cNvSpPr txBox="1"/>
          <p:nvPr/>
        </p:nvSpPr>
        <p:spPr>
          <a:xfrm>
            <a:off x="2765076" y="623524"/>
            <a:ext cx="9032568" cy="553998"/>
          </a:xfrm>
          <a:prstGeom prst="rect">
            <a:avLst/>
          </a:prstGeom>
          <a:noFill/>
        </p:spPr>
        <p:txBody>
          <a:bodyPr wrap="square" lIns="0" tIns="0" rIns="0" bIns="0" rtlCol="0" anchor="t">
            <a:spAutoFit/>
          </a:bodyPr>
          <a:lstStyle/>
          <a:p>
            <a:r>
              <a:rPr lang="en-US" sz="3600" b="1">
                <a:latin typeface="Roboto"/>
                <a:ea typeface="Roboto"/>
                <a:cs typeface="Roboto"/>
              </a:rPr>
              <a:t>Submitting your application</a:t>
            </a:r>
          </a:p>
        </p:txBody>
      </p:sp>
      <p:sp>
        <p:nvSpPr>
          <p:cNvPr id="6" name="TextBox 5">
            <a:extLst>
              <a:ext uri="{FF2B5EF4-FFF2-40B4-BE49-F238E27FC236}">
                <a16:creationId xmlns:a16="http://schemas.microsoft.com/office/drawing/2014/main" id="{BBB5C7EB-DE52-42FA-9681-254AB248B986}"/>
              </a:ext>
            </a:extLst>
          </p:cNvPr>
          <p:cNvSpPr txBox="1"/>
          <p:nvPr/>
        </p:nvSpPr>
        <p:spPr>
          <a:xfrm>
            <a:off x="530471" y="1366982"/>
            <a:ext cx="8632002"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60045" indent="-360045">
              <a:buFont typeface="Arial" panose="020B0604020202020204" pitchFamily="34" charset="0"/>
              <a:buChar char="•"/>
            </a:pPr>
            <a:r>
              <a:rPr lang="en-US" sz="1600" dirty="0">
                <a:latin typeface="Roboto"/>
                <a:ea typeface="Roboto"/>
                <a:cs typeface="Roboto"/>
              </a:rPr>
              <a:t>You can only apply for your visa from a country you are a national of or legally resident in – </a:t>
            </a:r>
            <a:r>
              <a:rPr lang="en-US" sz="1600" b="1" i="1" dirty="0">
                <a:solidFill>
                  <a:srgbClr val="00B050"/>
                </a:solidFill>
                <a:latin typeface="Roboto"/>
                <a:ea typeface="Roboto"/>
                <a:cs typeface="Roboto"/>
              </a:rPr>
              <a:t>you cannot apply from a country where you are visiting, and you cannot apply from the UK as a tourist.</a:t>
            </a:r>
          </a:p>
          <a:p>
            <a:pPr marL="360045" indent="-360045">
              <a:buFont typeface="Arial" panose="020B0604020202020204" pitchFamily="34" charset="0"/>
              <a:buChar char="•"/>
            </a:pPr>
            <a:r>
              <a:rPr lang="en-US" sz="1600" dirty="0">
                <a:latin typeface="Roboto"/>
                <a:ea typeface="Roboto"/>
                <a:cs typeface="Roboto"/>
              </a:rPr>
              <a:t>You can apply a maximum of six months in advance of your sponsorship start date on your CAS from overseas or three months from inside the UK (if you are eligible). </a:t>
            </a:r>
          </a:p>
          <a:p>
            <a:pPr marL="360045" indent="-360045">
              <a:buFont typeface="Arial" panose="020B0604020202020204" pitchFamily="34" charset="0"/>
              <a:buChar char="•"/>
            </a:pPr>
            <a:r>
              <a:rPr lang="en-US" sz="1600" dirty="0">
                <a:latin typeface="Roboto"/>
                <a:ea typeface="+mn-lt"/>
                <a:cs typeface="+mn-lt"/>
              </a:rPr>
              <a:t>The UKVI advise that you apply early and don't book travel until you have your visa in place.</a:t>
            </a:r>
          </a:p>
          <a:p>
            <a:pPr marL="360045" indent="-360045">
              <a:buFont typeface="Arial,Sans-Serif" panose="020B0604020202020204" pitchFamily="34" charset="0"/>
              <a:buChar char="•"/>
            </a:pPr>
            <a:r>
              <a:rPr lang="en-US" sz="1600" dirty="0">
                <a:latin typeface="Roboto"/>
                <a:ea typeface="+mn-lt"/>
                <a:cs typeface="+mn-lt"/>
              </a:rPr>
              <a:t>Some people require a </a:t>
            </a:r>
            <a:r>
              <a:rPr lang="en-US" sz="1600" dirty="0">
                <a:latin typeface="Roboto"/>
                <a:ea typeface="+mn-lt"/>
                <a:cs typeface="+mn-lt"/>
                <a:hlinkClick r:id="rId6"/>
              </a:rPr>
              <a:t>TB test certificate</a:t>
            </a:r>
            <a:r>
              <a:rPr lang="en-US" sz="1600" dirty="0">
                <a:latin typeface="Roboto"/>
                <a:ea typeface="+mn-lt"/>
                <a:cs typeface="+mn-lt"/>
              </a:rPr>
              <a:t> as part of their application if they have been living in a TB testing country for at least six months before applying for their visa.</a:t>
            </a:r>
          </a:p>
          <a:p>
            <a:pPr marL="360045" indent="-360045">
              <a:buFont typeface="Arial,Sans-Serif" panose="020B0604020202020204" pitchFamily="34" charset="0"/>
              <a:buChar char="•"/>
            </a:pPr>
            <a:r>
              <a:rPr lang="en-US" sz="1600" dirty="0">
                <a:latin typeface="Roboto"/>
                <a:ea typeface="+mn-lt"/>
                <a:cs typeface="+mn-lt"/>
              </a:rPr>
              <a:t>You must prepare all the supporting documentation before submitting your application.  Your date of application is the day you submit and pay for your application, not your appointment.</a:t>
            </a:r>
            <a:endParaRPr lang="en-US" sz="1600" dirty="0">
              <a:latin typeface="Roboto"/>
              <a:ea typeface="Roboto"/>
              <a:cs typeface="Roboto"/>
            </a:endParaRPr>
          </a:p>
          <a:p>
            <a:pPr marL="360045" indent="-360045">
              <a:buFont typeface="Arial" panose="020B0604020202020204" pitchFamily="34" charset="0"/>
              <a:buChar char="•"/>
            </a:pPr>
            <a:r>
              <a:rPr lang="en-US" sz="1600" dirty="0">
                <a:latin typeface="Roboto"/>
                <a:ea typeface="Roboto"/>
                <a:cs typeface="Roboto"/>
              </a:rPr>
              <a:t>LSE has detailed advice available on </a:t>
            </a:r>
            <a:r>
              <a:rPr lang="en-US" sz="1600" dirty="0">
                <a:latin typeface="Roboto"/>
                <a:ea typeface="Roboto"/>
                <a:cs typeface="Roboto"/>
                <a:hlinkClick r:id="rId7"/>
              </a:rPr>
              <a:t>applying for a Student visa</a:t>
            </a:r>
            <a:r>
              <a:rPr lang="en-US" sz="1600" dirty="0">
                <a:latin typeface="Roboto"/>
                <a:ea typeface="Roboto"/>
                <a:cs typeface="Roboto"/>
              </a:rPr>
              <a:t>. You should read the information on the application process and </a:t>
            </a:r>
            <a:r>
              <a:rPr lang="en-US" sz="1600" i="1" dirty="0">
                <a:latin typeface="Roboto"/>
                <a:ea typeface="Roboto"/>
                <a:cs typeface="Roboto"/>
              </a:rPr>
              <a:t>'Student visas for Taught Masters and Diploma Programmes'. </a:t>
            </a:r>
            <a:r>
              <a:rPr lang="en-US" sz="1600" dirty="0">
                <a:latin typeface="Roboto"/>
                <a:ea typeface="Roboto"/>
                <a:cs typeface="Roboto"/>
              </a:rPr>
              <a:t>We also have a range of </a:t>
            </a:r>
            <a:r>
              <a:rPr lang="en-US" sz="1600" dirty="0">
                <a:latin typeface="Roboto"/>
                <a:ea typeface="Roboto"/>
                <a:cs typeface="Roboto"/>
                <a:hlinkClick r:id="rId8"/>
              </a:rPr>
              <a:t>info sheets</a:t>
            </a:r>
            <a:r>
              <a:rPr lang="en-US" sz="1600" dirty="0">
                <a:latin typeface="Roboto"/>
                <a:ea typeface="Roboto"/>
                <a:cs typeface="Roboto"/>
              </a:rPr>
              <a:t> that support this guidance. </a:t>
            </a:r>
          </a:p>
          <a:p>
            <a:pPr marL="360045" indent="-360045">
              <a:buFont typeface="Arial" panose="020B0604020202020204" pitchFamily="34" charset="0"/>
              <a:buChar char="•"/>
            </a:pPr>
            <a:r>
              <a:rPr lang="en-US" sz="1600" dirty="0">
                <a:latin typeface="Roboto"/>
                <a:ea typeface="Roboto"/>
                <a:cs typeface="Roboto"/>
              </a:rPr>
              <a:t>The most common error last year was not fully submitting the form. Even if you do not need to upload any mandatory documents, you still need to click on ‘submit’ on that page otherwise your application does not move forward to the next stage and you will not get a response.</a:t>
            </a:r>
          </a:p>
          <a:p>
            <a:pPr marL="360045" indent="-360045">
              <a:buFont typeface="Arial" panose="020B0604020202020204" pitchFamily="34" charset="0"/>
              <a:buChar char="•"/>
            </a:pPr>
            <a:r>
              <a:rPr lang="en-US" sz="1600" dirty="0">
                <a:latin typeface="Roboto"/>
                <a:ea typeface="Roboto"/>
                <a:cs typeface="Roboto"/>
              </a:rPr>
              <a:t>If your visa is refused, you must inform LSE immediately and wait to be issued with a new CAS after being advised.</a:t>
            </a:r>
            <a:endParaRPr lang="en-US" sz="2400" dirty="0">
              <a:latin typeface="Roboto"/>
              <a:ea typeface="Roboto"/>
              <a:cs typeface="Arial"/>
            </a:endParaRPr>
          </a:p>
        </p:txBody>
      </p:sp>
    </p:spTree>
    <p:extLst>
      <p:ext uri="{BB962C8B-B14F-4D97-AF65-F5344CB8AC3E}">
        <p14:creationId xmlns:p14="http://schemas.microsoft.com/office/powerpoint/2010/main" val="182584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35EB78-D015-E541-B904-0B6C80487F12}"/>
              </a:ext>
            </a:extLst>
          </p:cNvPr>
          <p:cNvSpPr txBox="1"/>
          <p:nvPr/>
        </p:nvSpPr>
        <p:spPr>
          <a:xfrm>
            <a:off x="551566" y="1804086"/>
            <a:ext cx="8186034" cy="1426794"/>
          </a:xfrm>
          <a:prstGeom prst="rect">
            <a:avLst/>
          </a:prstGeom>
          <a:noFill/>
        </p:spPr>
        <p:txBody>
          <a:bodyPr wrap="square" lIns="0" tIns="0" rIns="0" bIns="0" rtlCol="0">
            <a:noAutofit/>
          </a:bodyPr>
          <a:lstStyle/>
          <a:p>
            <a:r>
              <a:rPr lang="en-GB" sz="9000" b="1">
                <a:solidFill>
                  <a:prstClr val="white"/>
                </a:solidFill>
                <a:latin typeface="Roboto" panose="02000000000000000000" pitchFamily="2" charset="0"/>
                <a:ea typeface="Roboto" panose="02000000000000000000" pitchFamily="2" charset="0"/>
              </a:rPr>
              <a:t>Welcome</a:t>
            </a:r>
          </a:p>
        </p:txBody>
      </p:sp>
      <p:sp>
        <p:nvSpPr>
          <p:cNvPr id="3" name="TextBox 2">
            <a:extLst>
              <a:ext uri="{FF2B5EF4-FFF2-40B4-BE49-F238E27FC236}">
                <a16:creationId xmlns:a16="http://schemas.microsoft.com/office/drawing/2014/main" id="{F902473E-0799-DCDE-3281-3D8B030D72C1}"/>
              </a:ext>
            </a:extLst>
          </p:cNvPr>
          <p:cNvSpPr txBox="1"/>
          <p:nvPr/>
        </p:nvSpPr>
        <p:spPr>
          <a:xfrm>
            <a:off x="551566" y="1804086"/>
            <a:ext cx="7833360" cy="580768"/>
          </a:xfrm>
          <a:prstGeom prst="rect">
            <a:avLst/>
          </a:prstGeom>
          <a:noFill/>
        </p:spPr>
        <p:txBody>
          <a:bodyPr wrap="square" lIns="0" tIns="0" rIns="0" bIns="0" rtlCol="0">
            <a:noAutofit/>
          </a:bodyPr>
          <a:lstStyle/>
          <a:p>
            <a:r>
              <a:rPr lang="en-GB" sz="3600" b="1">
                <a:solidFill>
                  <a:prstClr val="white"/>
                </a:solidFill>
                <a:latin typeface="Roboto" panose="02000000000000000000" pitchFamily="2" charset="0"/>
                <a:ea typeface="Roboto" panose="02000000000000000000" pitchFamily="2" charset="0"/>
              </a:rPr>
              <a:t>Today’s speakers</a:t>
            </a:r>
          </a:p>
        </p:txBody>
      </p:sp>
      <p:pic>
        <p:nvPicPr>
          <p:cNvPr id="10" name="Picture 9">
            <a:extLst>
              <a:ext uri="{FF2B5EF4-FFF2-40B4-BE49-F238E27FC236}">
                <a16:creationId xmlns:a16="http://schemas.microsoft.com/office/drawing/2014/main" id="{8259496E-048A-A374-B1BD-422DFDEAC5B5}"/>
              </a:ext>
            </a:extLst>
          </p:cNvPr>
          <p:cNvPicPr>
            <a:picLocks noChangeAspect="1"/>
          </p:cNvPicPr>
          <p:nvPr/>
        </p:nvPicPr>
        <p:blipFill>
          <a:blip r:embed="rId3"/>
          <a:stretch>
            <a:fillRect/>
          </a:stretch>
        </p:blipFill>
        <p:spPr>
          <a:xfrm>
            <a:off x="9305702" y="2508422"/>
            <a:ext cx="2886298" cy="4268896"/>
          </a:xfrm>
          <a:prstGeom prst="rect">
            <a:avLst/>
          </a:prstGeom>
        </p:spPr>
      </p:pic>
      <p:sp>
        <p:nvSpPr>
          <p:cNvPr id="11" name="Rectangle 10">
            <a:extLst>
              <a:ext uri="{FF2B5EF4-FFF2-40B4-BE49-F238E27FC236}">
                <a16:creationId xmlns:a16="http://schemas.microsoft.com/office/drawing/2014/main" id="{71828251-8161-4272-95F6-71906C00A00F}"/>
              </a:ext>
            </a:extLst>
          </p:cNvPr>
          <p:cNvSpPr/>
          <p:nvPr/>
        </p:nvSpPr>
        <p:spPr>
          <a:xfrm>
            <a:off x="2647572" y="666796"/>
            <a:ext cx="11366114" cy="590931"/>
          </a:xfrm>
          <a:prstGeom prst="rect">
            <a:avLst/>
          </a:prstGeom>
        </p:spPr>
        <p:txBody>
          <a:bodyPr wrap="square" lIns="91440" tIns="45720" rIns="91440" bIns="45720" anchor="t">
            <a:spAutoFit/>
          </a:bodyPr>
          <a:lstStyle/>
          <a:p>
            <a:pPr>
              <a:lnSpc>
                <a:spcPct val="90000"/>
              </a:lnSpc>
              <a:defRPr b="0"/>
            </a:pPr>
            <a:r>
              <a:rPr lang="en-GB" sz="3600" b="1">
                <a:latin typeface="Roboto"/>
                <a:sym typeface="Roboto"/>
              </a:rPr>
              <a:t>When you receive your visa</a:t>
            </a:r>
            <a:endParaRPr lang="en-US" sz="3600" b="1">
              <a:latin typeface="Roboto"/>
              <a:sym typeface="Roboto"/>
            </a:endParaRPr>
          </a:p>
        </p:txBody>
      </p:sp>
      <p:sp>
        <p:nvSpPr>
          <p:cNvPr id="12" name="TextBox 11">
            <a:extLst>
              <a:ext uri="{FF2B5EF4-FFF2-40B4-BE49-F238E27FC236}">
                <a16:creationId xmlns:a16="http://schemas.microsoft.com/office/drawing/2014/main" id="{BA758389-7547-4C12-846F-06C713ADA689}"/>
              </a:ext>
            </a:extLst>
          </p:cNvPr>
          <p:cNvSpPr txBox="1"/>
          <p:nvPr/>
        </p:nvSpPr>
        <p:spPr>
          <a:xfrm>
            <a:off x="439411" y="1480238"/>
            <a:ext cx="8741673" cy="4710965"/>
          </a:xfrm>
          <a:prstGeom prst="rect">
            <a:avLst/>
          </a:prstGeom>
          <a:noFill/>
        </p:spPr>
        <p:txBody>
          <a:bodyPr wrap="square" lIns="0" tIns="0" rIns="0" bIns="0" numCol="1" spcCol="1080000" rtlCol="0" anchor="t">
            <a:noAutofit/>
          </a:bodyPr>
          <a:lstStyle/>
          <a:p>
            <a:pPr marL="356870" indent="-356870">
              <a:buFont typeface="Arial" pitchFamily="34" charset="0"/>
              <a:buChar char="•"/>
            </a:pPr>
            <a:r>
              <a:rPr lang="en-GB" sz="1600" dirty="0">
                <a:latin typeface="Roboto"/>
                <a:ea typeface="Roboto"/>
                <a:cs typeface="Arial"/>
              </a:rPr>
              <a:t>You will not receive a physical visa in your passport.  Instead, you will have a digital status for the UK. You will need to set up your </a:t>
            </a:r>
            <a:r>
              <a:rPr lang="en-GB" sz="1600" dirty="0" err="1">
                <a:latin typeface="Roboto"/>
                <a:ea typeface="Roboto"/>
                <a:cs typeface="Arial"/>
              </a:rPr>
              <a:t>eVisa</a:t>
            </a:r>
            <a:r>
              <a:rPr lang="en-GB" sz="1600" dirty="0">
                <a:latin typeface="Roboto"/>
                <a:ea typeface="Roboto"/>
                <a:cs typeface="Arial"/>
              </a:rPr>
              <a:t> account to access your digital status:</a:t>
            </a:r>
            <a:br>
              <a:rPr lang="en-GB" sz="1600" dirty="0">
                <a:latin typeface="Roboto"/>
                <a:ea typeface="Roboto"/>
                <a:cs typeface="Arial"/>
              </a:rPr>
            </a:br>
            <a:br>
              <a:rPr lang="en-GB" sz="1600" dirty="0">
                <a:latin typeface="Roboto"/>
                <a:ea typeface="Roboto"/>
                <a:cs typeface="Arial"/>
              </a:rPr>
            </a:br>
            <a:r>
              <a:rPr lang="en-GB" sz="1600" dirty="0">
                <a:latin typeface="Roboto"/>
                <a:ea typeface="Roboto"/>
                <a:cs typeface="Arial"/>
                <a:hlinkClick r:id="rId4"/>
              </a:rPr>
              <a:t>https://info.lse.ac.uk/current-students/immigration-advice/when-you-have-your-visa</a:t>
            </a:r>
            <a:r>
              <a:rPr lang="en-GB" sz="1600" dirty="0">
                <a:latin typeface="Roboto"/>
                <a:ea typeface="Roboto"/>
                <a:cs typeface="Arial"/>
              </a:rPr>
              <a:t> </a:t>
            </a:r>
            <a:endParaRPr lang="en-US" dirty="0"/>
          </a:p>
          <a:p>
            <a:r>
              <a:rPr lang="en-GB" sz="1600" dirty="0">
                <a:latin typeface="Roboto"/>
                <a:ea typeface="Roboto"/>
                <a:cs typeface="Arial"/>
              </a:rPr>
              <a:t>  </a:t>
            </a:r>
            <a:endParaRPr lang="en-GB" dirty="0">
              <a:cs typeface="Calibri" panose="020F0502020204030204"/>
            </a:endParaRPr>
          </a:p>
          <a:p>
            <a:pPr marL="356870" indent="-356870">
              <a:buFont typeface="Arial" pitchFamily="34" charset="0"/>
              <a:buChar char="•"/>
            </a:pPr>
            <a:r>
              <a:rPr lang="en-GB" sz="1600" dirty="0">
                <a:latin typeface="Roboto"/>
                <a:ea typeface="Roboto"/>
                <a:cs typeface="Arial"/>
              </a:rPr>
              <a:t>You should check your digital status for errors as soon as you receive it. Common errors are:</a:t>
            </a:r>
          </a:p>
          <a:p>
            <a:pPr marL="742950" lvl="1" indent="-285750">
              <a:buFont typeface="Courier New"/>
              <a:buChar char="o"/>
            </a:pPr>
            <a:r>
              <a:rPr lang="en-GB" sz="1600" dirty="0">
                <a:latin typeface="Roboto"/>
                <a:ea typeface="Roboto"/>
                <a:cs typeface="Arial"/>
              </a:rPr>
              <a:t>Incorrect expiry dates </a:t>
            </a:r>
          </a:p>
          <a:p>
            <a:pPr marL="742950" lvl="1" indent="-285750">
              <a:buFont typeface="Courier New"/>
              <a:buChar char="o"/>
            </a:pPr>
            <a:r>
              <a:rPr lang="en-GB" sz="1600" dirty="0">
                <a:latin typeface="Roboto"/>
                <a:ea typeface="Roboto"/>
                <a:cs typeface="Arial"/>
              </a:rPr>
              <a:t>Incorrect work rights</a:t>
            </a:r>
          </a:p>
          <a:p>
            <a:pPr marL="742950" lvl="1" indent="-285750">
              <a:buFont typeface="Courier New"/>
              <a:buChar char="o"/>
            </a:pPr>
            <a:r>
              <a:rPr lang="en-GB" sz="1600" dirty="0">
                <a:latin typeface="Roboto"/>
                <a:ea typeface="Roboto"/>
                <a:cs typeface="Arial"/>
              </a:rPr>
              <a:t>Not the LSE sponsor licence number</a:t>
            </a:r>
          </a:p>
          <a:p>
            <a:pPr lvl="1"/>
            <a:r>
              <a:rPr lang="en-GB" sz="1600" dirty="0">
                <a:latin typeface="Roboto"/>
                <a:ea typeface="Roboto"/>
                <a:cs typeface="Arial"/>
              </a:rPr>
              <a:t>More information is available on our ‘When you have your visa’ web page.</a:t>
            </a:r>
          </a:p>
          <a:p>
            <a:pPr lvl="1"/>
            <a:endParaRPr lang="en-GB" sz="1600" dirty="0">
              <a:latin typeface="Roboto"/>
              <a:ea typeface="Roboto"/>
              <a:cs typeface="Arial"/>
            </a:endParaRPr>
          </a:p>
          <a:p>
            <a:pPr lvl="1"/>
            <a:r>
              <a:rPr lang="en-GB" sz="1600" dirty="0">
                <a:latin typeface="Roboto"/>
                <a:ea typeface="Roboto"/>
                <a:cs typeface="Arial"/>
              </a:rPr>
              <a:t>If you are unsure of anything, check with the Student Advice and Engagement Team as soon as you receive your visa. </a:t>
            </a:r>
          </a:p>
          <a:p>
            <a:pPr lvl="1"/>
            <a:endParaRPr lang="en-GB" sz="1600" dirty="0">
              <a:latin typeface="Roboto"/>
              <a:ea typeface="Roboto"/>
              <a:cs typeface="Arial"/>
            </a:endParaRPr>
          </a:p>
          <a:p>
            <a:pPr marL="356870" indent="-356870">
              <a:buFont typeface="Arial" pitchFamily="34" charset="0"/>
              <a:buChar char="•"/>
            </a:pPr>
            <a:r>
              <a:rPr lang="en-GB" sz="1600" dirty="0">
                <a:latin typeface="Roboto"/>
                <a:ea typeface="Roboto"/>
                <a:cs typeface="Arial"/>
              </a:rPr>
              <a:t>Do not travel to the UK until your Student visa has been granted and is valid. You cannot enrol or attend teaching until you are legally in the UK as a student and not here as a tourist. We have to advise students to leave the UK for this reason every year, affecting their ability to join their programme.</a:t>
            </a:r>
          </a:p>
        </p:txBody>
      </p:sp>
    </p:spTree>
    <p:extLst>
      <p:ext uri="{BB962C8B-B14F-4D97-AF65-F5344CB8AC3E}">
        <p14:creationId xmlns:p14="http://schemas.microsoft.com/office/powerpoint/2010/main" val="152110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D6DAE-8B4F-4D9E-ADAD-FAC87BB80A27}"/>
              </a:ext>
            </a:extLst>
          </p:cNvPr>
          <p:cNvSpPr txBox="1"/>
          <p:nvPr/>
        </p:nvSpPr>
        <p:spPr>
          <a:xfrm>
            <a:off x="705387" y="1361259"/>
            <a:ext cx="9968463" cy="984885"/>
          </a:xfrm>
          <a:prstGeom prst="rect">
            <a:avLst/>
          </a:prstGeom>
          <a:noFill/>
        </p:spPr>
        <p:txBody>
          <a:bodyPr wrap="square" lIns="0" tIns="0" rIns="0" bIns="0" rtlCol="0" anchor="t">
            <a:spAutoFit/>
          </a:bodyPr>
          <a:lstStyle/>
          <a:p>
            <a:r>
              <a:rPr lang="en-GB" sz="3200" b="1">
                <a:latin typeface="Roboto"/>
                <a:ea typeface="Roboto"/>
              </a:rPr>
              <a:t>Staying Compliant with the Conditions of Your Visa – What you need to do</a:t>
            </a:r>
            <a:endParaRPr lang="en-GB" sz="3200" b="1">
              <a:latin typeface="Roboto"/>
              <a:ea typeface="Roboto"/>
              <a:cs typeface="Roboto"/>
            </a:endParaRPr>
          </a:p>
        </p:txBody>
      </p:sp>
      <p:sp>
        <p:nvSpPr>
          <p:cNvPr id="7" name="TextBox 6">
            <a:extLst>
              <a:ext uri="{FF2B5EF4-FFF2-40B4-BE49-F238E27FC236}">
                <a16:creationId xmlns:a16="http://schemas.microsoft.com/office/drawing/2014/main" id="{10B6FBAB-F921-4A2A-B5E7-8BD30B98419F}"/>
              </a:ext>
            </a:extLst>
          </p:cNvPr>
          <p:cNvSpPr txBox="1"/>
          <p:nvPr/>
        </p:nvSpPr>
        <p:spPr>
          <a:xfrm>
            <a:off x="554183" y="2502081"/>
            <a:ext cx="10578166" cy="3908762"/>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GB" sz="2000" dirty="0">
                <a:latin typeface="Roboto"/>
                <a:ea typeface="+mn-lt"/>
                <a:cs typeface="+mn-lt"/>
              </a:rPr>
              <a:t>When completing pre-enrolment, you will confirm that you agree to comply with the </a:t>
            </a:r>
            <a:r>
              <a:rPr lang="en-GB" sz="2000" dirty="0">
                <a:latin typeface="Roboto"/>
                <a:ea typeface="+mn-lt"/>
                <a:cs typeface="+mn-lt"/>
                <a:hlinkClick r:id="rId3"/>
              </a:rPr>
              <a:t>conditions of your visa</a:t>
            </a:r>
            <a:r>
              <a:rPr lang="en-GB" sz="2000" dirty="0">
                <a:latin typeface="Roboto"/>
                <a:ea typeface="+mn-lt"/>
                <a:cs typeface="+mn-lt"/>
              </a:rPr>
              <a:t>.</a:t>
            </a:r>
            <a:endParaRPr lang="en-GB" sz="2000" dirty="0">
              <a:latin typeface="Roboto"/>
              <a:ea typeface="Roboto"/>
              <a:cs typeface="Arial"/>
            </a:endParaRPr>
          </a:p>
          <a:p>
            <a:pPr marL="457200" indent="-457200">
              <a:buFont typeface="Arial" panose="020B0604020202020204" pitchFamily="34" charset="0"/>
              <a:buChar char="•"/>
            </a:pPr>
            <a:r>
              <a:rPr lang="en-GB" sz="2000" dirty="0">
                <a:latin typeface="Roboto"/>
                <a:ea typeface="Roboto"/>
                <a:cs typeface="Arial"/>
              </a:rPr>
              <a:t>You agree to bring the required documents to enrolment and will not attend teaching until campus enrolled . See our </a:t>
            </a:r>
            <a:r>
              <a:rPr lang="en-GB" sz="2000" dirty="0">
                <a:latin typeface="Roboto"/>
                <a:ea typeface="Roboto"/>
                <a:cs typeface="Arial"/>
                <a:hlinkClick r:id="rId4"/>
              </a:rPr>
              <a:t>webpages</a:t>
            </a:r>
            <a:r>
              <a:rPr lang="en-GB" sz="2000" dirty="0">
                <a:latin typeface="Roboto"/>
                <a:ea typeface="Roboto"/>
                <a:cs typeface="Arial"/>
              </a:rPr>
              <a:t> for all details.</a:t>
            </a:r>
            <a:endParaRPr lang="en-US" sz="2000" dirty="0">
              <a:latin typeface="Roboto"/>
              <a:ea typeface="Roboto"/>
              <a:cs typeface="Arial"/>
            </a:endParaRPr>
          </a:p>
          <a:p>
            <a:pPr marL="457200" indent="-457200">
              <a:buFont typeface="Arial" panose="020B0604020202020204" pitchFamily="34" charset="0"/>
              <a:buChar char="•"/>
            </a:pPr>
            <a:r>
              <a:rPr lang="en-GB" sz="2000" dirty="0">
                <a:latin typeface="Roboto"/>
                <a:ea typeface="Roboto"/>
                <a:cs typeface="Arial"/>
              </a:rPr>
              <a:t>You agree to comply with the </a:t>
            </a:r>
            <a:r>
              <a:rPr lang="en-GB" sz="2000" dirty="0">
                <a:latin typeface="Roboto"/>
                <a:ea typeface="Roboto"/>
                <a:cs typeface="Arial"/>
                <a:hlinkClick r:id="rId5"/>
              </a:rPr>
              <a:t>working conditions of your visa</a:t>
            </a:r>
            <a:r>
              <a:rPr lang="en-GB" sz="2000" dirty="0">
                <a:latin typeface="Roboto"/>
                <a:ea typeface="Roboto"/>
                <a:cs typeface="Arial"/>
              </a:rPr>
              <a:t>. Please note it is not simply about the number of hours you work, but the type of work you are doing and understanding when you can work full-time even if you are working remotely in the UK for an overseas company.</a:t>
            </a:r>
          </a:p>
          <a:p>
            <a:pPr marL="457200" indent="-457200">
              <a:buFont typeface="Arial" panose="020B0604020202020204" pitchFamily="34" charset="0"/>
              <a:buChar char="•"/>
            </a:pPr>
            <a:r>
              <a:rPr lang="en-GB" sz="2000" dirty="0">
                <a:latin typeface="Roboto"/>
                <a:ea typeface="Roboto"/>
                <a:cs typeface="Arial"/>
              </a:rPr>
              <a:t>You agree to keep us up to date with any changes in circumstances e.g. new visa and passport.</a:t>
            </a:r>
          </a:p>
          <a:p>
            <a:endParaRPr lang="en-GB" sz="2400" dirty="0">
              <a:latin typeface="Roboto"/>
              <a:ea typeface="Roboto"/>
              <a:cs typeface="Arial"/>
            </a:endParaRPr>
          </a:p>
          <a:p>
            <a:pPr marL="457200" indent="-457200">
              <a:buFont typeface="Arial" panose="020B0604020202020204" pitchFamily="34" charset="0"/>
              <a:buChar char="•"/>
            </a:pPr>
            <a:endParaRPr lang="en-GB" sz="2400" dirty="0">
              <a:latin typeface="Calibri" panose="020F0502020204030204"/>
              <a:ea typeface="Roboto"/>
              <a:cs typeface="Calibri"/>
            </a:endParaRPr>
          </a:p>
        </p:txBody>
      </p:sp>
    </p:spTree>
    <p:extLst>
      <p:ext uri="{BB962C8B-B14F-4D97-AF65-F5344CB8AC3E}">
        <p14:creationId xmlns:p14="http://schemas.microsoft.com/office/powerpoint/2010/main" val="201865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D6DAE-8B4F-4D9E-ADAD-FAC87BB80A27}"/>
              </a:ext>
            </a:extLst>
          </p:cNvPr>
          <p:cNvSpPr txBox="1"/>
          <p:nvPr/>
        </p:nvSpPr>
        <p:spPr>
          <a:xfrm>
            <a:off x="705387" y="1361259"/>
            <a:ext cx="9968463" cy="984885"/>
          </a:xfrm>
          <a:prstGeom prst="rect">
            <a:avLst/>
          </a:prstGeom>
          <a:noFill/>
        </p:spPr>
        <p:txBody>
          <a:bodyPr wrap="square" lIns="0" tIns="0" rIns="0" bIns="0" rtlCol="0" anchor="t">
            <a:spAutoFit/>
          </a:bodyPr>
          <a:lstStyle/>
          <a:p>
            <a:r>
              <a:rPr lang="en-GB" sz="3200" b="1">
                <a:latin typeface="Roboto"/>
                <a:ea typeface="Roboto"/>
              </a:rPr>
              <a:t>Staying Compliant with the Conditions of Your Visa – What we need to do</a:t>
            </a:r>
            <a:endParaRPr lang="en-GB" sz="3200" b="1">
              <a:latin typeface="Roboto"/>
              <a:ea typeface="Roboto"/>
              <a:cs typeface="Roboto"/>
            </a:endParaRPr>
          </a:p>
        </p:txBody>
      </p:sp>
      <p:sp>
        <p:nvSpPr>
          <p:cNvPr id="7" name="TextBox 6">
            <a:extLst>
              <a:ext uri="{FF2B5EF4-FFF2-40B4-BE49-F238E27FC236}">
                <a16:creationId xmlns:a16="http://schemas.microsoft.com/office/drawing/2014/main" id="{10B6FBAB-F921-4A2A-B5E7-8BD30B98419F}"/>
              </a:ext>
            </a:extLst>
          </p:cNvPr>
          <p:cNvSpPr txBox="1"/>
          <p:nvPr/>
        </p:nvSpPr>
        <p:spPr>
          <a:xfrm>
            <a:off x="708525" y="2502081"/>
            <a:ext cx="10423823" cy="378565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2400">
                <a:latin typeface="Roboto"/>
                <a:ea typeface="+mn-lt"/>
                <a:cs typeface="+mn-lt"/>
              </a:rPr>
              <a:t>Check the right to study for students enrolling at LSE - we do this for all students regardless of nationality and immigration status</a:t>
            </a:r>
            <a:endParaRPr lang="en-US" sz="2400">
              <a:latin typeface="Roboto"/>
              <a:ea typeface="Roboto"/>
              <a:cs typeface="Arial"/>
            </a:endParaRPr>
          </a:p>
          <a:p>
            <a:pPr marL="285750" indent="-285750">
              <a:buFont typeface="Arial" panose="020B0604020202020204" pitchFamily="34" charset="0"/>
              <a:buChar char="•"/>
            </a:pPr>
            <a:r>
              <a:rPr lang="en-GB" sz="2400">
                <a:latin typeface="Roboto"/>
                <a:ea typeface="+mn-lt"/>
                <a:cs typeface="+mn-lt"/>
              </a:rPr>
              <a:t>Keep records of your most up to date immigration documents</a:t>
            </a:r>
            <a:endParaRPr lang="en-GB" sz="2400">
              <a:latin typeface="Roboto"/>
              <a:ea typeface="Roboto"/>
              <a:cs typeface="Roboto"/>
            </a:endParaRPr>
          </a:p>
          <a:p>
            <a:pPr marL="285750" lvl="1" indent="-285750">
              <a:buFont typeface="Arial" panose="020B0604020202020204" pitchFamily="34" charset="0"/>
              <a:buChar char="•"/>
            </a:pPr>
            <a:r>
              <a:rPr lang="en-GB" sz="2400">
                <a:latin typeface="Roboto"/>
                <a:ea typeface="+mn-lt"/>
                <a:cs typeface="+mn-lt"/>
              </a:rPr>
              <a:t>Ensure that your contact details are kept up to date</a:t>
            </a:r>
            <a:endParaRPr lang="en-GB" sz="2400">
              <a:latin typeface="Roboto"/>
              <a:ea typeface="Roboto"/>
              <a:cs typeface="Roboto"/>
            </a:endParaRPr>
          </a:p>
          <a:p>
            <a:pPr marL="285750" indent="-285750">
              <a:buFont typeface="Arial" panose="020B0604020202020204" pitchFamily="34" charset="0"/>
              <a:buChar char="•"/>
            </a:pPr>
            <a:r>
              <a:rPr lang="en-GB" sz="2400">
                <a:latin typeface="Roboto"/>
                <a:ea typeface="+mn-lt"/>
                <a:cs typeface="+mn-lt"/>
              </a:rPr>
              <a:t>Ensure you are engaged with your studies and monitor attendance</a:t>
            </a:r>
            <a:endParaRPr lang="en-GB" sz="2400">
              <a:latin typeface="Roboto"/>
              <a:ea typeface="Roboto"/>
              <a:cs typeface="Roboto"/>
            </a:endParaRPr>
          </a:p>
          <a:p>
            <a:pPr marL="285750" indent="-285750">
              <a:buFont typeface="Arial" panose="020B0604020202020204" pitchFamily="34" charset="0"/>
              <a:buChar char="•"/>
            </a:pPr>
            <a:r>
              <a:rPr lang="en-GB" sz="2400">
                <a:latin typeface="Roboto"/>
                <a:ea typeface="+mn-lt"/>
                <a:cs typeface="+mn-lt"/>
              </a:rPr>
              <a:t>Only issue CAS statements to students that meet the requirements of the Student Sponsor Guidance</a:t>
            </a:r>
            <a:endParaRPr lang="en-US" sz="2400">
              <a:latin typeface="Roboto"/>
              <a:ea typeface="Roboto"/>
              <a:cs typeface="Roboto"/>
            </a:endParaRPr>
          </a:p>
          <a:p>
            <a:pPr marL="285750" indent="-285750">
              <a:buFont typeface="Arial" panose="020B0604020202020204" pitchFamily="34" charset="0"/>
              <a:buChar char="•"/>
            </a:pPr>
            <a:r>
              <a:rPr lang="en-GB" sz="2400">
                <a:latin typeface="Roboto"/>
                <a:ea typeface="+mn-lt"/>
                <a:cs typeface="+mn-lt"/>
              </a:rPr>
              <a:t>Report any changes of circumstances to the UKVI within 10 working days of the change happening including breaches of the conditions of the visa</a:t>
            </a:r>
            <a:endParaRPr lang="en-GB">
              <a:latin typeface="Roboto"/>
              <a:ea typeface="Roboto"/>
              <a:cs typeface="Roboto"/>
            </a:endParaRPr>
          </a:p>
          <a:p>
            <a:pPr marL="457200" indent="-457200">
              <a:buFont typeface="Arial" panose="020B0604020202020204" pitchFamily="34" charset="0"/>
              <a:buChar char="•"/>
            </a:pPr>
            <a:endParaRPr lang="en-GB" sz="2400">
              <a:latin typeface="Roboto"/>
              <a:ea typeface="Roboto"/>
              <a:cs typeface="Arial"/>
            </a:endParaRPr>
          </a:p>
        </p:txBody>
      </p:sp>
    </p:spTree>
    <p:extLst>
      <p:ext uri="{BB962C8B-B14F-4D97-AF65-F5344CB8AC3E}">
        <p14:creationId xmlns:p14="http://schemas.microsoft.com/office/powerpoint/2010/main" val="344110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3CCDD-8A63-7A6C-D4E5-89F6B5CFC22B}"/>
              </a:ext>
            </a:extLst>
          </p:cNvPr>
          <p:cNvPicPr>
            <a:picLocks noChangeAspect="1"/>
          </p:cNvPicPr>
          <p:nvPr/>
        </p:nvPicPr>
        <p:blipFill>
          <a:blip r:embed="rId3"/>
          <a:stretch>
            <a:fillRect/>
          </a:stretch>
        </p:blipFill>
        <p:spPr>
          <a:xfrm rot="21235954">
            <a:off x="-551613" y="1289539"/>
            <a:ext cx="12192000" cy="6858000"/>
          </a:xfrm>
          <a:prstGeom prst="rect">
            <a:avLst/>
          </a:prstGeom>
        </p:spPr>
      </p:pic>
      <p:pic>
        <p:nvPicPr>
          <p:cNvPr id="8" name="Picture 7">
            <a:extLst>
              <a:ext uri="{FF2B5EF4-FFF2-40B4-BE49-F238E27FC236}">
                <a16:creationId xmlns:a16="http://schemas.microsoft.com/office/drawing/2014/main" id="{23DFC14E-AE15-B20E-7641-56D225B00159}"/>
              </a:ext>
            </a:extLst>
          </p:cNvPr>
          <p:cNvPicPr>
            <a:picLocks noChangeAspect="1"/>
          </p:cNvPicPr>
          <p:nvPr/>
        </p:nvPicPr>
        <p:blipFill>
          <a:blip r:embed="rId4"/>
          <a:stretch>
            <a:fillRect/>
          </a:stretch>
        </p:blipFill>
        <p:spPr>
          <a:xfrm rot="19114066">
            <a:off x="8584219" y="1300405"/>
            <a:ext cx="2256642" cy="2256642"/>
          </a:xfrm>
          <a:prstGeom prst="rect">
            <a:avLst/>
          </a:prstGeom>
        </p:spPr>
      </p:pic>
      <p:pic>
        <p:nvPicPr>
          <p:cNvPr id="9" name="Picture 8">
            <a:extLst>
              <a:ext uri="{FF2B5EF4-FFF2-40B4-BE49-F238E27FC236}">
                <a16:creationId xmlns:a16="http://schemas.microsoft.com/office/drawing/2014/main" id="{7DA08C3A-22E1-F88E-C076-4B4635CACEE0}"/>
              </a:ext>
            </a:extLst>
          </p:cNvPr>
          <p:cNvPicPr>
            <a:picLocks noChangeAspect="1"/>
          </p:cNvPicPr>
          <p:nvPr/>
        </p:nvPicPr>
        <p:blipFill>
          <a:blip r:embed="rId5"/>
          <a:stretch>
            <a:fillRect/>
          </a:stretch>
        </p:blipFill>
        <p:spPr>
          <a:xfrm>
            <a:off x="9198219" y="3213589"/>
            <a:ext cx="3314700" cy="3314700"/>
          </a:xfrm>
          <a:prstGeom prst="rect">
            <a:avLst/>
          </a:prstGeom>
        </p:spPr>
      </p:pic>
      <p:sp>
        <p:nvSpPr>
          <p:cNvPr id="2" name="TextBox 1">
            <a:extLst>
              <a:ext uri="{FF2B5EF4-FFF2-40B4-BE49-F238E27FC236}">
                <a16:creationId xmlns:a16="http://schemas.microsoft.com/office/drawing/2014/main" id="{EF5B3C8C-78FA-23B5-2302-49BD6B92C04A}"/>
              </a:ext>
            </a:extLst>
          </p:cNvPr>
          <p:cNvSpPr txBox="1"/>
          <p:nvPr/>
        </p:nvSpPr>
        <p:spPr>
          <a:xfrm>
            <a:off x="3098041" y="3213589"/>
            <a:ext cx="6770589" cy="1200329"/>
          </a:xfrm>
          <a:prstGeom prst="rect">
            <a:avLst/>
          </a:prstGeom>
          <a:noFill/>
        </p:spPr>
        <p:txBody>
          <a:bodyPr wrap="square" rtlCol="0">
            <a:spAutoFit/>
          </a:bodyPr>
          <a:lstStyle/>
          <a:p>
            <a:r>
              <a:rPr lang="en-GB" sz="7200" b="1">
                <a:latin typeface="Roboto" panose="02000000000000000000" pitchFamily="2" charset="0"/>
                <a:ea typeface="Roboto" panose="02000000000000000000" pitchFamily="2" charset="0"/>
              </a:rPr>
              <a:t>Questions?</a:t>
            </a:r>
          </a:p>
        </p:txBody>
      </p:sp>
    </p:spTree>
    <p:extLst>
      <p:ext uri="{BB962C8B-B14F-4D97-AF65-F5344CB8AC3E}">
        <p14:creationId xmlns:p14="http://schemas.microsoft.com/office/powerpoint/2010/main" val="30373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76DA2D-A5D2-4391-87D5-8F8696710A95}"/>
              </a:ext>
            </a:extLst>
          </p:cNvPr>
          <p:cNvSpPr txBox="1"/>
          <p:nvPr/>
        </p:nvSpPr>
        <p:spPr>
          <a:xfrm>
            <a:off x="2845132" y="549839"/>
            <a:ext cx="10994139" cy="646331"/>
          </a:xfrm>
          <a:prstGeom prst="rect">
            <a:avLst/>
          </a:prstGeom>
          <a:noFill/>
        </p:spPr>
        <p:txBody>
          <a:bodyPr wrap="square">
            <a:spAutoFit/>
          </a:bodyPr>
          <a:lstStyle/>
          <a:p>
            <a:r>
              <a:rPr lang="en-US" sz="3600" b="1">
                <a:latin typeface="Roboto"/>
                <a:ea typeface="Roboto"/>
              </a:rPr>
              <a:t>Pre-Enrolment and Campus Enrolment</a:t>
            </a:r>
          </a:p>
        </p:txBody>
      </p:sp>
      <p:sp>
        <p:nvSpPr>
          <p:cNvPr id="2" name="TextBox 1">
            <a:extLst>
              <a:ext uri="{FF2B5EF4-FFF2-40B4-BE49-F238E27FC236}">
                <a16:creationId xmlns:a16="http://schemas.microsoft.com/office/drawing/2014/main" id="{8D2078AB-02F7-9C3F-EDD3-FA82C2C71AE1}"/>
              </a:ext>
            </a:extLst>
          </p:cNvPr>
          <p:cNvSpPr txBox="1"/>
          <p:nvPr/>
        </p:nvSpPr>
        <p:spPr>
          <a:xfrm>
            <a:off x="599326" y="1429819"/>
            <a:ext cx="10650876"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Roboto"/>
                <a:ea typeface="Roboto"/>
                <a:cs typeface="Calibri" panose="020F0502020204030204"/>
              </a:rPr>
              <a:t>You should all have received an email from the Student Services Events team advising you to accept the Conditions of Enrolment for LSE and activate your IT account.</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If you have not received this email or are having any problems enrolling, you should contact the Student Services Events Team directly for help via the </a:t>
            </a:r>
            <a:r>
              <a:rPr lang="en-US">
                <a:latin typeface="Roboto"/>
                <a:ea typeface="Roboto"/>
                <a:cs typeface="Calibri" panose="020F0502020204030204"/>
                <a:hlinkClick r:id="rId3"/>
              </a:rPr>
              <a:t>Student Services Centre Enquiry form</a:t>
            </a:r>
            <a:r>
              <a:rPr lang="en-US">
                <a:latin typeface="Roboto"/>
                <a:ea typeface="Roboto"/>
                <a:cs typeface="Calibri" panose="020F0502020204030204"/>
              </a:rPr>
              <a:t>.</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Prior to you joining LSE in Year Two of your degree, you will be required to online pre-</a:t>
            </a:r>
            <a:r>
              <a:rPr lang="en-US" err="1">
                <a:latin typeface="Roboto"/>
                <a:ea typeface="Roboto"/>
                <a:cs typeface="Calibri" panose="020F0502020204030204"/>
              </a:rPr>
              <a:t>enrol</a:t>
            </a:r>
            <a:r>
              <a:rPr lang="en-US">
                <a:latin typeface="Roboto"/>
                <a:ea typeface="Roboto"/>
                <a:cs typeface="Calibri" panose="020F0502020204030204"/>
              </a:rPr>
              <a:t>.  This will be different to the actions you have  just completed as it is based on your being on campus.</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You are not fully-enrolled or able to attend teaching at LSE until you have completed in-person campus enrolment.</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The Student Services Centre will send you information about pre-enrolment and campus enrolment nearer to the time. </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There are set dates and times for each degree </a:t>
            </a:r>
            <a:r>
              <a:rPr lang="en-US" err="1">
                <a:latin typeface="Roboto"/>
                <a:ea typeface="Roboto"/>
                <a:cs typeface="Calibri" panose="020F0502020204030204"/>
              </a:rPr>
              <a:t>programme</a:t>
            </a:r>
            <a:r>
              <a:rPr lang="en-US">
                <a:latin typeface="Roboto"/>
                <a:ea typeface="Roboto"/>
                <a:cs typeface="Calibri" panose="020F0502020204030204"/>
              </a:rPr>
              <a:t> to campus </a:t>
            </a:r>
            <a:r>
              <a:rPr lang="en-US" err="1">
                <a:latin typeface="Roboto"/>
                <a:ea typeface="Roboto"/>
                <a:cs typeface="Calibri" panose="020F0502020204030204"/>
              </a:rPr>
              <a:t>enrol</a:t>
            </a:r>
            <a:r>
              <a:rPr lang="en-US">
                <a:latin typeface="Roboto"/>
                <a:ea typeface="Roboto"/>
                <a:cs typeface="Calibri" panose="020F0502020204030204"/>
              </a:rPr>
              <a:t>.</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You can find out what you need to bring to campus enrolment on these </a:t>
            </a:r>
            <a:r>
              <a:rPr lang="en-US">
                <a:latin typeface="Roboto"/>
                <a:ea typeface="Roboto"/>
                <a:cs typeface="Calibri" panose="020F0502020204030204"/>
                <a:hlinkClick r:id="rId4"/>
              </a:rPr>
              <a:t>web pages</a:t>
            </a:r>
            <a:r>
              <a:rPr lang="en-US">
                <a:latin typeface="Roboto"/>
                <a:ea typeface="Roboto"/>
                <a:cs typeface="Calibri" panose="020F0502020204030204"/>
              </a:rPr>
              <a:t>.</a:t>
            </a:r>
          </a:p>
        </p:txBody>
      </p:sp>
    </p:spTree>
    <p:extLst>
      <p:ext uri="{BB962C8B-B14F-4D97-AF65-F5344CB8AC3E}">
        <p14:creationId xmlns:p14="http://schemas.microsoft.com/office/powerpoint/2010/main" val="309520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29117-3445-0B39-CE13-6D2B4BA70723}"/>
              </a:ext>
            </a:extLst>
          </p:cNvPr>
          <p:cNvPicPr>
            <a:picLocks noChangeAspect="1"/>
          </p:cNvPicPr>
          <p:nvPr/>
        </p:nvPicPr>
        <p:blipFill>
          <a:blip r:embed="rId3"/>
          <a:stretch>
            <a:fillRect/>
          </a:stretch>
        </p:blipFill>
        <p:spPr>
          <a:xfrm>
            <a:off x="9417878" y="420006"/>
            <a:ext cx="2913166" cy="2913166"/>
          </a:xfrm>
          <a:prstGeom prst="rect">
            <a:avLst/>
          </a:prstGeom>
        </p:spPr>
      </p:pic>
      <p:pic>
        <p:nvPicPr>
          <p:cNvPr id="3" name="Picture 2">
            <a:extLst>
              <a:ext uri="{FF2B5EF4-FFF2-40B4-BE49-F238E27FC236}">
                <a16:creationId xmlns:a16="http://schemas.microsoft.com/office/drawing/2014/main" id="{4B2EBFEB-C4F4-CA30-7967-CC97DBDAD36E}"/>
              </a:ext>
            </a:extLst>
          </p:cNvPr>
          <p:cNvPicPr>
            <a:picLocks noChangeAspect="1"/>
          </p:cNvPicPr>
          <p:nvPr/>
        </p:nvPicPr>
        <p:blipFill>
          <a:blip r:embed="rId4"/>
          <a:stretch>
            <a:fillRect/>
          </a:stretch>
        </p:blipFill>
        <p:spPr>
          <a:xfrm>
            <a:off x="9027172" y="3610864"/>
            <a:ext cx="3155042" cy="3155042"/>
          </a:xfrm>
          <a:prstGeom prst="rect">
            <a:avLst/>
          </a:prstGeom>
        </p:spPr>
      </p:pic>
      <p:pic>
        <p:nvPicPr>
          <p:cNvPr id="4" name="Picture 3">
            <a:extLst>
              <a:ext uri="{FF2B5EF4-FFF2-40B4-BE49-F238E27FC236}">
                <a16:creationId xmlns:a16="http://schemas.microsoft.com/office/drawing/2014/main" id="{B724941D-0EC6-1BF5-D790-AB59D045BA25}"/>
              </a:ext>
            </a:extLst>
          </p:cNvPr>
          <p:cNvPicPr>
            <a:picLocks noChangeAspect="1"/>
          </p:cNvPicPr>
          <p:nvPr/>
        </p:nvPicPr>
        <p:blipFill>
          <a:blip r:embed="rId5"/>
          <a:stretch>
            <a:fillRect/>
          </a:stretch>
        </p:blipFill>
        <p:spPr>
          <a:xfrm rot="19539542">
            <a:off x="9186134" y="2737555"/>
            <a:ext cx="2106780" cy="2106780"/>
          </a:xfrm>
          <a:prstGeom prst="rect">
            <a:avLst/>
          </a:prstGeom>
        </p:spPr>
      </p:pic>
      <p:sp>
        <p:nvSpPr>
          <p:cNvPr id="5" name="TextBox 4">
            <a:extLst>
              <a:ext uri="{FF2B5EF4-FFF2-40B4-BE49-F238E27FC236}">
                <a16:creationId xmlns:a16="http://schemas.microsoft.com/office/drawing/2014/main" id="{4BF08F77-5643-4184-83D7-F0652BB0A1DD}"/>
              </a:ext>
            </a:extLst>
          </p:cNvPr>
          <p:cNvSpPr txBox="1"/>
          <p:nvPr/>
        </p:nvSpPr>
        <p:spPr>
          <a:xfrm>
            <a:off x="488462" y="1322591"/>
            <a:ext cx="9098116" cy="553998"/>
          </a:xfrm>
          <a:prstGeom prst="rect">
            <a:avLst/>
          </a:prstGeom>
          <a:noFill/>
        </p:spPr>
        <p:txBody>
          <a:bodyPr wrap="square" lIns="0" tIns="0" rIns="0" bIns="0" rtlCol="0" anchor="t">
            <a:spAutoFit/>
          </a:bodyPr>
          <a:lstStyle/>
          <a:p>
            <a:r>
              <a:rPr lang="en-US" sz="3600" b="1">
                <a:latin typeface="Roboto"/>
                <a:ea typeface="Roboto"/>
              </a:rPr>
              <a:t>Key administration systems and information</a:t>
            </a:r>
          </a:p>
        </p:txBody>
      </p:sp>
      <p:sp>
        <p:nvSpPr>
          <p:cNvPr id="8" name="TextBox 7">
            <a:extLst>
              <a:ext uri="{FF2B5EF4-FFF2-40B4-BE49-F238E27FC236}">
                <a16:creationId xmlns:a16="http://schemas.microsoft.com/office/drawing/2014/main" id="{67B75EEF-71B5-4042-A1C3-1D6E675C152D}"/>
              </a:ext>
            </a:extLst>
          </p:cNvPr>
          <p:cNvSpPr txBox="1"/>
          <p:nvPr/>
        </p:nvSpPr>
        <p:spPr>
          <a:xfrm>
            <a:off x="178710" y="2305755"/>
            <a:ext cx="8767508" cy="3785652"/>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GB" sz="2400" b="1" dirty="0">
                <a:latin typeface="Roboto"/>
                <a:ea typeface="Roboto"/>
                <a:cs typeface="Roboto"/>
              </a:rPr>
              <a:t>LSE for You</a:t>
            </a:r>
            <a:r>
              <a:rPr lang="en-GB" sz="2400" dirty="0">
                <a:latin typeface="Roboto"/>
                <a:ea typeface="Roboto"/>
                <a:cs typeface="Roboto"/>
              </a:rPr>
              <a:t>: personal information portal</a:t>
            </a:r>
          </a:p>
          <a:p>
            <a:pPr marL="742950" lvl="1" indent="-342900">
              <a:buFont typeface="Courier New" panose="02070309020205020404" pitchFamily="49" charset="0"/>
              <a:buChar char="o"/>
            </a:pPr>
            <a:r>
              <a:rPr lang="en-GB" sz="2400" dirty="0">
                <a:latin typeface="Roboto"/>
                <a:ea typeface="Roboto"/>
                <a:cs typeface="Arial"/>
              </a:rPr>
              <a:t>View your teaching timetable</a:t>
            </a:r>
          </a:p>
          <a:p>
            <a:pPr marL="742950" lvl="1" indent="-342900">
              <a:buFont typeface="Courier New" panose="02070309020205020404" pitchFamily="49" charset="0"/>
              <a:buChar char="o"/>
            </a:pPr>
            <a:r>
              <a:rPr lang="en-GB" sz="2400" dirty="0">
                <a:latin typeface="Roboto"/>
                <a:ea typeface="Roboto"/>
                <a:cs typeface="Arial"/>
              </a:rPr>
              <a:t>Keep your contact information up to date</a:t>
            </a:r>
          </a:p>
          <a:p>
            <a:pPr marL="742950" lvl="1" indent="-342900">
              <a:buFont typeface="Courier New" panose="02070309020205020404" pitchFamily="49" charset="0"/>
              <a:buChar char="o"/>
            </a:pPr>
            <a:r>
              <a:rPr lang="en-GB" sz="2400" dirty="0">
                <a:latin typeface="Roboto"/>
                <a:ea typeface="Roboto"/>
                <a:cs typeface="Arial"/>
              </a:rPr>
              <a:t>Provide us with emergency contact details</a:t>
            </a:r>
          </a:p>
          <a:p>
            <a:pPr marL="457200" indent="-457200">
              <a:buFont typeface="Arial" panose="020B0604020202020204" pitchFamily="34" charset="0"/>
              <a:buChar char="•"/>
            </a:pPr>
            <a:r>
              <a:rPr lang="en-GB" sz="2400" b="1" dirty="0">
                <a:latin typeface="Roboto"/>
                <a:ea typeface="Roboto"/>
                <a:cs typeface="Roboto"/>
              </a:rPr>
              <a:t>LSE Student Hub</a:t>
            </a:r>
            <a:r>
              <a:rPr lang="en-GB" sz="2400" dirty="0">
                <a:latin typeface="Roboto"/>
                <a:ea typeface="Roboto"/>
                <a:cs typeface="Roboto"/>
              </a:rPr>
              <a:t>: connecting with the LSE community</a:t>
            </a:r>
          </a:p>
          <a:p>
            <a:pPr marL="457200" indent="-457200">
              <a:buFont typeface="Arial" panose="020B0604020202020204" pitchFamily="34" charset="0"/>
              <a:buChar char="•"/>
            </a:pPr>
            <a:r>
              <a:rPr lang="en-GB" sz="2400" b="1" dirty="0">
                <a:latin typeface="Roboto"/>
                <a:ea typeface="Roboto"/>
                <a:cs typeface="Roboto"/>
              </a:rPr>
              <a:t>LSE Calendar</a:t>
            </a:r>
            <a:r>
              <a:rPr lang="en-GB" sz="2400" dirty="0">
                <a:latin typeface="Roboto"/>
                <a:ea typeface="Roboto"/>
                <a:cs typeface="Roboto"/>
              </a:rPr>
              <a:t>: Conditions of Enrolment and Course Information</a:t>
            </a:r>
          </a:p>
          <a:p>
            <a:pPr marL="457200" indent="-457200">
              <a:buFont typeface="Arial" panose="020B0604020202020204" pitchFamily="34" charset="0"/>
              <a:buChar char="•"/>
            </a:pPr>
            <a:r>
              <a:rPr lang="en-GB" sz="2400" b="1" dirty="0">
                <a:latin typeface="Roboto"/>
                <a:ea typeface="Roboto"/>
                <a:cs typeface="Roboto"/>
              </a:rPr>
              <a:t>Moodle</a:t>
            </a:r>
            <a:r>
              <a:rPr lang="en-GB" sz="2400" dirty="0">
                <a:latin typeface="Roboto"/>
                <a:ea typeface="Roboto"/>
                <a:cs typeface="Roboto"/>
              </a:rPr>
              <a:t>: learning platform where you can access programme information, lecture recordings, reading lists, submit assessments and get feedback</a:t>
            </a:r>
          </a:p>
        </p:txBody>
      </p:sp>
    </p:spTree>
    <p:extLst>
      <p:ext uri="{BB962C8B-B14F-4D97-AF65-F5344CB8AC3E}">
        <p14:creationId xmlns:p14="http://schemas.microsoft.com/office/powerpoint/2010/main" val="92974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29117-3445-0B39-CE13-6D2B4BA70723}"/>
              </a:ext>
            </a:extLst>
          </p:cNvPr>
          <p:cNvPicPr>
            <a:picLocks noChangeAspect="1"/>
          </p:cNvPicPr>
          <p:nvPr/>
        </p:nvPicPr>
        <p:blipFill>
          <a:blip r:embed="rId3"/>
          <a:stretch>
            <a:fillRect/>
          </a:stretch>
        </p:blipFill>
        <p:spPr>
          <a:xfrm>
            <a:off x="9278834" y="0"/>
            <a:ext cx="2913166" cy="2913166"/>
          </a:xfrm>
          <a:prstGeom prst="rect">
            <a:avLst/>
          </a:prstGeom>
        </p:spPr>
      </p:pic>
      <p:pic>
        <p:nvPicPr>
          <p:cNvPr id="3" name="Picture 2">
            <a:extLst>
              <a:ext uri="{FF2B5EF4-FFF2-40B4-BE49-F238E27FC236}">
                <a16:creationId xmlns:a16="http://schemas.microsoft.com/office/drawing/2014/main" id="{4B2EBFEB-C4F4-CA30-7967-CC97DBDAD36E}"/>
              </a:ext>
            </a:extLst>
          </p:cNvPr>
          <p:cNvPicPr>
            <a:picLocks noChangeAspect="1"/>
          </p:cNvPicPr>
          <p:nvPr/>
        </p:nvPicPr>
        <p:blipFill>
          <a:blip r:embed="rId4"/>
          <a:stretch>
            <a:fillRect/>
          </a:stretch>
        </p:blipFill>
        <p:spPr>
          <a:xfrm>
            <a:off x="9803508" y="4381995"/>
            <a:ext cx="3155042" cy="3155042"/>
          </a:xfrm>
          <a:prstGeom prst="rect">
            <a:avLst/>
          </a:prstGeom>
        </p:spPr>
      </p:pic>
      <p:pic>
        <p:nvPicPr>
          <p:cNvPr id="4" name="Picture 3">
            <a:extLst>
              <a:ext uri="{FF2B5EF4-FFF2-40B4-BE49-F238E27FC236}">
                <a16:creationId xmlns:a16="http://schemas.microsoft.com/office/drawing/2014/main" id="{B724941D-0EC6-1BF5-D790-AB59D045BA25}"/>
              </a:ext>
            </a:extLst>
          </p:cNvPr>
          <p:cNvPicPr>
            <a:picLocks noChangeAspect="1"/>
          </p:cNvPicPr>
          <p:nvPr/>
        </p:nvPicPr>
        <p:blipFill>
          <a:blip r:embed="rId5"/>
          <a:stretch>
            <a:fillRect/>
          </a:stretch>
        </p:blipFill>
        <p:spPr>
          <a:xfrm rot="19539542">
            <a:off x="9144125" y="2731624"/>
            <a:ext cx="2106780" cy="2106780"/>
          </a:xfrm>
          <a:prstGeom prst="rect">
            <a:avLst/>
          </a:prstGeom>
        </p:spPr>
      </p:pic>
      <p:sp>
        <p:nvSpPr>
          <p:cNvPr id="5" name="TextBox 4">
            <a:extLst>
              <a:ext uri="{FF2B5EF4-FFF2-40B4-BE49-F238E27FC236}">
                <a16:creationId xmlns:a16="http://schemas.microsoft.com/office/drawing/2014/main" id="{06C6844C-248B-4660-96EA-7F4F1B7E8708}"/>
              </a:ext>
            </a:extLst>
          </p:cNvPr>
          <p:cNvSpPr txBox="1"/>
          <p:nvPr/>
        </p:nvSpPr>
        <p:spPr>
          <a:xfrm>
            <a:off x="461952" y="1248535"/>
            <a:ext cx="9032568" cy="553998"/>
          </a:xfrm>
          <a:prstGeom prst="rect">
            <a:avLst/>
          </a:prstGeom>
          <a:noFill/>
        </p:spPr>
        <p:txBody>
          <a:bodyPr wrap="square" lIns="0" tIns="0" rIns="0" bIns="0" rtlCol="0" anchor="t">
            <a:spAutoFit/>
          </a:bodyPr>
          <a:lstStyle/>
          <a:p>
            <a:r>
              <a:rPr lang="en-US" sz="3600" b="1">
                <a:latin typeface="Roboto"/>
                <a:ea typeface="Roboto"/>
              </a:rPr>
              <a:t>Sources of academic support</a:t>
            </a:r>
          </a:p>
        </p:txBody>
      </p:sp>
      <p:sp>
        <p:nvSpPr>
          <p:cNvPr id="6" name="TextBox 5">
            <a:extLst>
              <a:ext uri="{FF2B5EF4-FFF2-40B4-BE49-F238E27FC236}">
                <a16:creationId xmlns:a16="http://schemas.microsoft.com/office/drawing/2014/main" id="{BBB5C7EB-DE52-42FA-9681-254AB248B986}"/>
              </a:ext>
            </a:extLst>
          </p:cNvPr>
          <p:cNvSpPr txBox="1"/>
          <p:nvPr/>
        </p:nvSpPr>
        <p:spPr>
          <a:xfrm>
            <a:off x="406402" y="1881240"/>
            <a:ext cx="8675326"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latin typeface="Roboto"/>
                <a:ea typeface="Roboto"/>
                <a:cs typeface="Roboto"/>
              </a:rPr>
              <a:t>In your academic department</a:t>
            </a:r>
            <a:endParaRPr lang="en-US" dirty="0">
              <a:latin typeface="Roboto"/>
              <a:ea typeface="Roboto"/>
              <a:cs typeface="Roboto"/>
            </a:endParaRPr>
          </a:p>
          <a:p>
            <a:pPr marL="857250" lvl="1" indent="-457200">
              <a:buFont typeface="Courier New" panose="02070309020205020404" pitchFamily="49" charset="0"/>
              <a:buChar char="o"/>
            </a:pPr>
            <a:r>
              <a:rPr lang="en-GB" sz="2400" dirty="0">
                <a:latin typeface="Roboto"/>
                <a:ea typeface="Roboto"/>
                <a:cs typeface="Arial"/>
              </a:rPr>
              <a:t>Academic Mentor</a:t>
            </a:r>
          </a:p>
          <a:p>
            <a:pPr marL="857250" lvl="1" indent="-457200">
              <a:buFont typeface="Courier New" panose="02070309020205020404" pitchFamily="49" charset="0"/>
              <a:buChar char="o"/>
            </a:pPr>
            <a:r>
              <a:rPr lang="en-GB" sz="2400" dirty="0">
                <a:latin typeface="Roboto"/>
                <a:ea typeface="Roboto"/>
                <a:cs typeface="Arial"/>
              </a:rPr>
              <a:t>Class teachers</a:t>
            </a:r>
          </a:p>
          <a:p>
            <a:pPr marL="857250" lvl="1" indent="-457200">
              <a:buFont typeface="Courier New" panose="02070309020205020404" pitchFamily="49" charset="0"/>
              <a:buChar char="o"/>
            </a:pPr>
            <a:r>
              <a:rPr lang="en-GB" sz="2400" dirty="0">
                <a:latin typeface="Roboto"/>
                <a:ea typeface="Roboto"/>
                <a:cs typeface="Arial"/>
              </a:rPr>
              <a:t>Programme Director(s)</a:t>
            </a:r>
          </a:p>
          <a:p>
            <a:pPr marL="857250" lvl="1" indent="-457200">
              <a:buFont typeface="Courier New" panose="02070309020205020404" pitchFamily="49" charset="0"/>
              <a:buChar char="o"/>
            </a:pPr>
            <a:r>
              <a:rPr lang="en-GB" sz="2400" dirty="0">
                <a:latin typeface="Roboto"/>
                <a:ea typeface="Roboto"/>
                <a:cs typeface="Arial"/>
              </a:rPr>
              <a:t>Programme Administrator(s)</a:t>
            </a:r>
            <a:endParaRPr lang="en-GB" dirty="0">
              <a:latin typeface="Calibri"/>
              <a:ea typeface="Roboto"/>
              <a:cs typeface="Calibri"/>
            </a:endParaRPr>
          </a:p>
          <a:p>
            <a:pPr marL="857250" lvl="1" indent="-457200">
              <a:buFont typeface="Courier New" panose="02070309020205020404" pitchFamily="49" charset="0"/>
              <a:buChar char="o"/>
            </a:pPr>
            <a:endParaRPr lang="en-GB" sz="2400" dirty="0">
              <a:latin typeface="Roboto"/>
              <a:ea typeface="Roboto"/>
              <a:cs typeface="Roboto"/>
            </a:endParaRPr>
          </a:p>
          <a:p>
            <a:pPr marL="342900" indent="-342900">
              <a:buFont typeface="Arial,Sans-Serif" panose="02070309020205020404" pitchFamily="49" charset="0"/>
              <a:buChar char="•"/>
            </a:pPr>
            <a:r>
              <a:rPr lang="en-US" sz="2400" dirty="0">
                <a:latin typeface="Roboto"/>
                <a:ea typeface="Roboto"/>
                <a:cs typeface="Roboto"/>
              </a:rPr>
              <a:t>Centrally at the School</a:t>
            </a:r>
          </a:p>
          <a:p>
            <a:pPr marL="742950" lvl="1" indent="-342900">
              <a:buFont typeface="Courier New"/>
              <a:buChar char="o"/>
            </a:pPr>
            <a:r>
              <a:rPr lang="en-GB" sz="2400" dirty="0">
                <a:latin typeface="Roboto"/>
                <a:ea typeface="Roboto"/>
                <a:cs typeface="Arial"/>
              </a:rPr>
              <a:t>LSE Life</a:t>
            </a:r>
            <a:endParaRPr lang="en-GB" sz="2400" dirty="0">
              <a:latin typeface="Roboto" panose="02000000000000000000" pitchFamily="2" charset="0"/>
              <a:ea typeface="Roboto" panose="02000000000000000000" pitchFamily="2" charset="0"/>
              <a:cs typeface="Arial" pitchFamily="34" charset="0"/>
            </a:endParaRPr>
          </a:p>
          <a:p>
            <a:pPr marL="742950" lvl="1" indent="-342900">
              <a:buFont typeface="Courier New"/>
              <a:buChar char="o"/>
            </a:pPr>
            <a:r>
              <a:rPr lang="en-GB" sz="2400" dirty="0">
                <a:latin typeface="Roboto"/>
                <a:ea typeface="Roboto"/>
                <a:cs typeface="Arial"/>
              </a:rPr>
              <a:t>Student Advice and Engagement Team in the Student Services Centre</a:t>
            </a:r>
          </a:p>
          <a:p>
            <a:pPr marL="742950" lvl="1" indent="-342900">
              <a:buFont typeface="Courier New"/>
              <a:buChar char="o"/>
            </a:pPr>
            <a:r>
              <a:rPr lang="en-GB" sz="2400" dirty="0">
                <a:latin typeface="Roboto"/>
                <a:ea typeface="Roboto"/>
                <a:cs typeface="Arial"/>
              </a:rPr>
              <a:t>Departmental Senior Student Advisers and Departmental Advisers (not all departments)</a:t>
            </a:r>
            <a:endParaRPr lang="en-GB" sz="2400" dirty="0">
              <a:latin typeface="Roboto" panose="02000000000000000000" pitchFamily="2" charset="0"/>
              <a:ea typeface="Roboto" panose="02000000000000000000" pitchFamily="2" charset="0"/>
              <a:cs typeface="Arial" pitchFamily="34" charset="0"/>
            </a:endParaRPr>
          </a:p>
          <a:p>
            <a:pPr marL="400050" lvl="1"/>
            <a:endParaRPr lang="en-GB" sz="2400" dirty="0">
              <a:latin typeface="Roboto" panose="02000000000000000000" pitchFamily="2" charset="0"/>
              <a:ea typeface="Roboto" panose="02000000000000000000" pitchFamily="2" charset="0"/>
              <a:cs typeface="Arial" pitchFamily="34" charset="0"/>
            </a:endParaRPr>
          </a:p>
        </p:txBody>
      </p:sp>
    </p:spTree>
    <p:extLst>
      <p:ext uri="{BB962C8B-B14F-4D97-AF65-F5344CB8AC3E}">
        <p14:creationId xmlns:p14="http://schemas.microsoft.com/office/powerpoint/2010/main" val="418393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8C055-19DF-7CCF-45E8-26D9DEEB819E}"/>
              </a:ext>
            </a:extLst>
          </p:cNvPr>
          <p:cNvPicPr>
            <a:picLocks noChangeAspect="1"/>
          </p:cNvPicPr>
          <p:nvPr/>
        </p:nvPicPr>
        <p:blipFill>
          <a:blip r:embed="rId3"/>
          <a:stretch>
            <a:fillRect/>
          </a:stretch>
        </p:blipFill>
        <p:spPr>
          <a:xfrm rot="20201347">
            <a:off x="8777084" y="2925881"/>
            <a:ext cx="3724006" cy="3724006"/>
          </a:xfrm>
          <a:prstGeom prst="rect">
            <a:avLst/>
          </a:prstGeom>
        </p:spPr>
      </p:pic>
      <p:pic>
        <p:nvPicPr>
          <p:cNvPr id="2" name="Picture 1">
            <a:extLst>
              <a:ext uri="{FF2B5EF4-FFF2-40B4-BE49-F238E27FC236}">
                <a16:creationId xmlns:a16="http://schemas.microsoft.com/office/drawing/2014/main" id="{07B12F97-8343-5AB8-AA32-128CFCDCB546}"/>
              </a:ext>
            </a:extLst>
          </p:cNvPr>
          <p:cNvPicPr>
            <a:picLocks noChangeAspect="1"/>
          </p:cNvPicPr>
          <p:nvPr/>
        </p:nvPicPr>
        <p:blipFill>
          <a:blip r:embed="rId4"/>
          <a:stretch>
            <a:fillRect/>
          </a:stretch>
        </p:blipFill>
        <p:spPr>
          <a:xfrm rot="3483878">
            <a:off x="9559892" y="1840983"/>
            <a:ext cx="1563749" cy="1563749"/>
          </a:xfrm>
          <a:prstGeom prst="rect">
            <a:avLst/>
          </a:prstGeom>
        </p:spPr>
      </p:pic>
      <p:pic>
        <p:nvPicPr>
          <p:cNvPr id="3" name="Picture 2">
            <a:extLst>
              <a:ext uri="{FF2B5EF4-FFF2-40B4-BE49-F238E27FC236}">
                <a16:creationId xmlns:a16="http://schemas.microsoft.com/office/drawing/2014/main" id="{7BED9626-A02E-32F4-4F50-A4C95C6353FA}"/>
              </a:ext>
            </a:extLst>
          </p:cNvPr>
          <p:cNvPicPr>
            <a:picLocks noChangeAspect="1"/>
          </p:cNvPicPr>
          <p:nvPr/>
        </p:nvPicPr>
        <p:blipFill>
          <a:blip r:embed="rId5"/>
          <a:stretch>
            <a:fillRect/>
          </a:stretch>
        </p:blipFill>
        <p:spPr>
          <a:xfrm>
            <a:off x="9264650" y="2820251"/>
            <a:ext cx="1759445" cy="1759445"/>
          </a:xfrm>
          <a:prstGeom prst="rect">
            <a:avLst/>
          </a:prstGeom>
        </p:spPr>
      </p:pic>
      <p:sp>
        <p:nvSpPr>
          <p:cNvPr id="5" name="TextBox 4">
            <a:extLst>
              <a:ext uri="{FF2B5EF4-FFF2-40B4-BE49-F238E27FC236}">
                <a16:creationId xmlns:a16="http://schemas.microsoft.com/office/drawing/2014/main" id="{6B9D6DAE-8B4F-4D9E-ADAD-FAC87BB80A27}"/>
              </a:ext>
            </a:extLst>
          </p:cNvPr>
          <p:cNvSpPr txBox="1"/>
          <p:nvPr/>
        </p:nvSpPr>
        <p:spPr>
          <a:xfrm>
            <a:off x="576864" y="1233046"/>
            <a:ext cx="9089922" cy="1107996"/>
          </a:xfrm>
          <a:prstGeom prst="rect">
            <a:avLst/>
          </a:prstGeom>
          <a:noFill/>
        </p:spPr>
        <p:txBody>
          <a:bodyPr wrap="square" lIns="0" tIns="0" rIns="0" bIns="0" rtlCol="0" anchor="t">
            <a:spAutoFit/>
          </a:bodyPr>
          <a:lstStyle/>
          <a:p>
            <a:r>
              <a:rPr lang="en-GB" sz="3600" b="1">
                <a:latin typeface="Roboto"/>
                <a:ea typeface="Roboto"/>
                <a:cs typeface="+mn-lt"/>
              </a:rPr>
              <a:t>Pastoral Support</a:t>
            </a:r>
            <a:endParaRPr lang="en-GB" sz="3600">
              <a:ea typeface="+mn-lt"/>
              <a:cs typeface="+mn-lt"/>
            </a:endParaRPr>
          </a:p>
          <a:p>
            <a:endParaRPr lang="en-GB" sz="3600" b="1">
              <a:latin typeface="Roboto"/>
              <a:ea typeface="Roboto"/>
            </a:endParaRPr>
          </a:p>
        </p:txBody>
      </p:sp>
      <p:sp>
        <p:nvSpPr>
          <p:cNvPr id="8" name="TextBox 7">
            <a:extLst>
              <a:ext uri="{FF2B5EF4-FFF2-40B4-BE49-F238E27FC236}">
                <a16:creationId xmlns:a16="http://schemas.microsoft.com/office/drawing/2014/main" id="{D95070D1-C4C8-466E-867D-43F44A41B995}"/>
              </a:ext>
            </a:extLst>
          </p:cNvPr>
          <p:cNvSpPr txBox="1"/>
          <p:nvPr/>
        </p:nvSpPr>
        <p:spPr>
          <a:xfrm>
            <a:off x="541421" y="1787044"/>
            <a:ext cx="9125365" cy="4154984"/>
          </a:xfrm>
          <a:prstGeom prst="rect">
            <a:avLst/>
          </a:prstGeom>
          <a:noFill/>
        </p:spPr>
        <p:txBody>
          <a:bodyPr wrap="square">
            <a:spAutoFit/>
          </a:bodyPr>
          <a:lstStyle/>
          <a:p>
            <a:pPr marL="360363" lvl="1" indent="-360363">
              <a:buFont typeface="Arial" panose="020B0604020202020204" pitchFamily="34" charset="0"/>
              <a:buChar char="•"/>
            </a:pPr>
            <a:r>
              <a:rPr lang="en-GB" sz="2400">
                <a:latin typeface="Roboto" panose="02000000000000000000" pitchFamily="2" charset="0"/>
                <a:ea typeface="Roboto" panose="02000000000000000000" pitchFamily="2" charset="0"/>
                <a:cs typeface="Arial" pitchFamily="34" charset="0"/>
              </a:rPr>
              <a:t>Student Services Centre (SSC): General advice on School regulations, processes and procedures, including:</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Enrolment</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Engaging with your programme</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Immigration advice and compliance</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Course selection</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Exams and results</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Graduation</a:t>
            </a:r>
          </a:p>
          <a:p>
            <a:pPr marL="360363" lvl="1" indent="-360363">
              <a:buFont typeface="Arial" panose="020B0604020202020204" pitchFamily="34" charset="0"/>
              <a:buChar char="•"/>
            </a:pPr>
            <a:r>
              <a:rPr lang="en-GB" sz="2400">
                <a:latin typeface="Roboto" panose="02000000000000000000" pitchFamily="2" charset="0"/>
                <a:ea typeface="Roboto" panose="02000000000000000000" pitchFamily="2" charset="0"/>
                <a:cs typeface="Arial" pitchFamily="34" charset="0"/>
              </a:rPr>
              <a:t>Student Wellbeing Service</a:t>
            </a:r>
          </a:p>
          <a:p>
            <a:pPr marL="360363" lvl="1" indent="-360363">
              <a:buFont typeface="Arial" panose="020B0604020202020204" pitchFamily="34" charset="0"/>
              <a:buChar char="•"/>
            </a:pPr>
            <a:r>
              <a:rPr lang="en-GB" sz="2400">
                <a:latin typeface="Roboto" panose="02000000000000000000" pitchFamily="2" charset="0"/>
                <a:ea typeface="Roboto" panose="02000000000000000000" pitchFamily="2" charset="0"/>
                <a:cs typeface="Arial" pitchFamily="34" charset="0"/>
              </a:rPr>
              <a:t>Plus….the Faith Centre, Library services, Careers, LSE LIFE, Students Union</a:t>
            </a:r>
          </a:p>
        </p:txBody>
      </p:sp>
    </p:spTree>
    <p:extLst>
      <p:ext uri="{BB962C8B-B14F-4D97-AF65-F5344CB8AC3E}">
        <p14:creationId xmlns:p14="http://schemas.microsoft.com/office/powerpoint/2010/main" val="925292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D6DAE-8B4F-4D9E-ADAD-FAC87BB80A27}"/>
              </a:ext>
            </a:extLst>
          </p:cNvPr>
          <p:cNvSpPr txBox="1"/>
          <p:nvPr/>
        </p:nvSpPr>
        <p:spPr>
          <a:xfrm>
            <a:off x="2870707" y="624781"/>
            <a:ext cx="9089922" cy="553998"/>
          </a:xfrm>
          <a:prstGeom prst="rect">
            <a:avLst/>
          </a:prstGeom>
          <a:noFill/>
        </p:spPr>
        <p:txBody>
          <a:bodyPr wrap="square" lIns="0" tIns="0" rIns="0" bIns="0" rtlCol="0" anchor="t">
            <a:spAutoFit/>
          </a:bodyPr>
          <a:lstStyle/>
          <a:p>
            <a:r>
              <a:rPr lang="en-GB" altLang="en-US" sz="3600" b="1"/>
              <a:t>Student Services – Key Areas of Support</a:t>
            </a:r>
            <a:endParaRPr lang="en-GB" sz="3600" b="1">
              <a:latin typeface="Roboto"/>
              <a:ea typeface="Roboto"/>
            </a:endParaRPr>
          </a:p>
        </p:txBody>
      </p:sp>
      <p:sp>
        <p:nvSpPr>
          <p:cNvPr id="7" name="TextBox 6">
            <a:extLst>
              <a:ext uri="{FF2B5EF4-FFF2-40B4-BE49-F238E27FC236}">
                <a16:creationId xmlns:a16="http://schemas.microsoft.com/office/drawing/2014/main" id="{10B6FBAB-F921-4A2A-B5E7-8BD30B98419F}"/>
              </a:ext>
            </a:extLst>
          </p:cNvPr>
          <p:cNvSpPr txBox="1"/>
          <p:nvPr/>
        </p:nvSpPr>
        <p:spPr>
          <a:xfrm>
            <a:off x="478489" y="1491133"/>
            <a:ext cx="10623620" cy="4801314"/>
          </a:xfrm>
          <a:prstGeom prst="rect">
            <a:avLst/>
          </a:prstGeom>
          <a:noFill/>
        </p:spPr>
        <p:txBody>
          <a:bodyPr wrap="square" lIns="91440" tIns="45720" rIns="91440" bIns="45720" anchor="t">
            <a:spAutoFit/>
          </a:bodyPr>
          <a:lstStyle/>
          <a:p>
            <a:pPr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sz="2400" dirty="0">
                <a:latin typeface="Roboto"/>
                <a:ea typeface="Roboto"/>
                <a:cs typeface="Roboto"/>
              </a:rPr>
              <a:t>Head of Student Services: Victoria Frost</a:t>
            </a:r>
            <a:endParaRPr lang="en-US" dirty="0"/>
          </a:p>
          <a:p>
            <a:pPr indent="360045" eaLnBrk="1">
              <a:buClrTx/>
              <a:buSzTx/>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sz="2400" dirty="0">
                <a:latin typeface="Roboto" panose="020B0604020202020204" pitchFamily="2" charset="0"/>
                <a:ea typeface="Roboto" panose="020B0604020202020204" pitchFamily="2" charset="0"/>
                <a:cs typeface="Roboto" panose="020B0604020202020204" pitchFamily="2" charset="0"/>
              </a:rPr>
              <a:t>Deputy Head of Student Services (Advice and Policy) – Pete </a:t>
            </a:r>
            <a:r>
              <a:rPr lang="en-GB" altLang="en-US" sz="2400" dirty="0" err="1">
                <a:latin typeface="Roboto" panose="020B0604020202020204" pitchFamily="2" charset="0"/>
                <a:ea typeface="Roboto" panose="020B0604020202020204" pitchFamily="2" charset="0"/>
                <a:cs typeface="Roboto" panose="020B0604020202020204" pitchFamily="2" charset="0"/>
              </a:rPr>
              <a:t>Evanson</a:t>
            </a:r>
            <a:endParaRPr lang="en-GB" altLang="en-US" sz="2400" dirty="0">
              <a:latin typeface="Roboto" panose="020B0604020202020204" pitchFamily="2" charset="0"/>
              <a:ea typeface="Roboto" panose="020B0604020202020204" pitchFamily="2" charset="0"/>
              <a:cs typeface="Roboto" panose="020B0604020202020204" pitchFamily="2" charset="0"/>
            </a:endParaRPr>
          </a:p>
          <a:p>
            <a:pPr indent="360045" eaLnBrk="1">
              <a:buClrTx/>
              <a:buSzTx/>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sz="2400" dirty="0">
                <a:latin typeface="Roboto" panose="020B0604020202020204" pitchFamily="2" charset="0"/>
                <a:ea typeface="Roboto" panose="020B0604020202020204" pitchFamily="2" charset="0"/>
                <a:cs typeface="Roboto" panose="020B0604020202020204" pitchFamily="2" charset="0"/>
              </a:rPr>
              <a:t>Deputy Head of Student Services (Exams, Events and Records) – Caroline Thurtle</a:t>
            </a:r>
          </a:p>
          <a:p>
            <a:pPr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sz="2400" dirty="0">
                <a:latin typeface="Roboto"/>
                <a:ea typeface="Roboto"/>
                <a:cs typeface="Roboto"/>
              </a:rPr>
              <a:t>Deputy Head of Student Services (Wellbeing) – Venetia </a:t>
            </a:r>
            <a:r>
              <a:rPr lang="en-GB" altLang="en-US" sz="2400" dirty="0" err="1">
                <a:latin typeface="Roboto"/>
                <a:ea typeface="Roboto"/>
                <a:cs typeface="Roboto"/>
              </a:rPr>
              <a:t>Stoby</a:t>
            </a:r>
            <a:endParaRPr lang="en-GB" altLang="en-US" sz="2400" dirty="0">
              <a:latin typeface="Roboto"/>
              <a:ea typeface="Roboto"/>
              <a:cs typeface="Roboto"/>
            </a:endParaRPr>
          </a:p>
          <a:p>
            <a:pPr indent="360045">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endParaRPr lang="en-GB" altLang="en-US" dirty="0">
              <a:latin typeface="Roboto"/>
              <a:ea typeface="Roboto"/>
              <a:cs typeface="Roboto"/>
            </a:endParaRPr>
          </a:p>
          <a:p>
            <a:pPr indent="360045">
              <a:buClrTx/>
              <a:buSzTx/>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dirty="0">
                <a:latin typeface="Roboto"/>
                <a:ea typeface="Roboto"/>
                <a:cs typeface="Roboto"/>
              </a:rPr>
              <a:t>First point of contact at the Student Services Centre should be:</a:t>
            </a:r>
          </a:p>
          <a:p>
            <a:pPr marL="360045"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dirty="0">
                <a:latin typeface="Roboto"/>
                <a:ea typeface="Roboto"/>
                <a:cs typeface="Roboto"/>
              </a:rPr>
              <a:t> Student Service Centre Counter (Ground Floor, Old Building): Mon-Fri 10:00am to 4:00pm</a:t>
            </a:r>
          </a:p>
          <a:p>
            <a:pPr marL="360045" indent="-360045" eaLnBrk="1">
              <a:buClrTx/>
              <a:buSzTx/>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dirty="0">
                <a:latin typeface="Roboto"/>
                <a:ea typeface="Roboto"/>
                <a:cs typeface="Roboto"/>
              </a:rPr>
              <a:t>Enquiry Form </a:t>
            </a:r>
            <a:r>
              <a:rPr lang="en-GB" altLang="en-US" dirty="0">
                <a:latin typeface="Roboto"/>
                <a:ea typeface="Roboto"/>
                <a:cs typeface="Roboto"/>
                <a:hlinkClick r:id="rId3"/>
              </a:rPr>
              <a:t>https://info.lse.ac.uk/current-students/student-services/new-way-to-contact-the-student-services-centre</a:t>
            </a:r>
            <a:endParaRPr lang="en-GB" altLang="en-US" dirty="0">
              <a:latin typeface="Roboto"/>
              <a:ea typeface="Roboto"/>
              <a:cs typeface="Roboto"/>
            </a:endParaRPr>
          </a:p>
          <a:p>
            <a:pPr marL="360045"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dirty="0">
                <a:latin typeface="Roboto"/>
                <a:ea typeface="Roboto"/>
                <a:cs typeface="Roboto"/>
              </a:rPr>
              <a:t> SSC Live Chat: 9:00 to 10:00 and 4:00 to 5:00</a:t>
            </a:r>
          </a:p>
          <a:p>
            <a:pPr marL="360045"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dirty="0">
                <a:latin typeface="Roboto"/>
                <a:ea typeface="Roboto"/>
                <a:cs typeface="Roboto"/>
              </a:rPr>
              <a:t> Visa Advice Enquiry Form: </a:t>
            </a:r>
            <a:r>
              <a:rPr lang="en-GB" altLang="en-US" dirty="0">
                <a:latin typeface="Roboto"/>
                <a:ea typeface="Roboto"/>
                <a:cs typeface="Roboto"/>
                <a:hlinkClick r:id="rId4"/>
              </a:rPr>
              <a:t>https://info.lse.ac.uk/current-students/immigration-advice/secure/visa-advice-query-form</a:t>
            </a:r>
            <a:r>
              <a:rPr lang="en-GB" altLang="en-US" dirty="0">
                <a:latin typeface="Roboto"/>
                <a:ea typeface="Roboto"/>
                <a:cs typeface="Roboto"/>
              </a:rPr>
              <a:t> </a:t>
            </a:r>
            <a:endParaRPr lang="en-GB" altLang="en-US" dirty="0">
              <a:solidFill>
                <a:srgbClr val="0000CC"/>
              </a:solidFill>
              <a:latin typeface="Roboto" panose="020B0604020202020204" pitchFamily="2" charset="0"/>
              <a:ea typeface="Roboto" panose="020B0604020202020204" pitchFamily="2" charset="0"/>
              <a:cs typeface="Roboto" panose="020B0604020202020204" pitchFamily="2" charset="0"/>
            </a:endParaRPr>
          </a:p>
          <a:p>
            <a:pPr marL="360045"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dirty="0">
                <a:latin typeface="Roboto"/>
                <a:ea typeface="Roboto"/>
                <a:cs typeface="Roboto"/>
              </a:rPr>
              <a:t> Student Wellbeing Service: </a:t>
            </a:r>
            <a:r>
              <a:rPr lang="en-GB" dirty="0">
                <a:solidFill>
                  <a:srgbClr val="0000CC"/>
                </a:solidFill>
                <a:latin typeface="Roboto"/>
                <a:ea typeface="Roboto"/>
                <a:cs typeface="Roboto"/>
              </a:rPr>
              <a:t>lse.ac.uk/</a:t>
            </a:r>
            <a:r>
              <a:rPr lang="en-GB" dirty="0" err="1">
                <a:solidFill>
                  <a:srgbClr val="0000CC"/>
                </a:solidFill>
                <a:latin typeface="Roboto"/>
                <a:ea typeface="Roboto"/>
                <a:cs typeface="Roboto"/>
              </a:rPr>
              <a:t>studentwellbeing</a:t>
            </a:r>
            <a:endParaRPr lang="en-GB" altLang="en-US" dirty="0">
              <a:solidFill>
                <a:srgbClr val="0000CC"/>
              </a:solidFill>
              <a:latin typeface="Roboto"/>
              <a:ea typeface="Roboto"/>
              <a:cs typeface="Roboto"/>
            </a:endParaRPr>
          </a:p>
          <a:p>
            <a:pPr eaLnBrk="1">
              <a:buClrTx/>
              <a:buSzTx/>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endParaRPr lang="en-GB" altLang="en-US" sz="2400" dirty="0">
              <a:solidFill>
                <a:srgbClr val="0000CC"/>
              </a:solidFill>
              <a:latin typeface="Roboto" panose="020B0604020202020204" pitchFamily="2" charset="0"/>
              <a:ea typeface="Roboto" panose="020B0604020202020204" pitchFamily="2" charset="0"/>
              <a:cs typeface="Roboto" panose="020B0604020202020204" pitchFamily="2" charset="0"/>
            </a:endParaRPr>
          </a:p>
        </p:txBody>
      </p:sp>
    </p:spTree>
    <p:extLst>
      <p:ext uri="{BB962C8B-B14F-4D97-AF65-F5344CB8AC3E}">
        <p14:creationId xmlns:p14="http://schemas.microsoft.com/office/powerpoint/2010/main" val="83313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FFC633-5540-53D2-DFB3-CBD6CC1351CE}"/>
              </a:ext>
            </a:extLst>
          </p:cNvPr>
          <p:cNvPicPr>
            <a:picLocks noChangeAspect="1"/>
          </p:cNvPicPr>
          <p:nvPr/>
        </p:nvPicPr>
        <p:blipFill>
          <a:blip r:embed="rId3"/>
          <a:stretch>
            <a:fillRect/>
          </a:stretch>
        </p:blipFill>
        <p:spPr>
          <a:xfrm rot="21235954">
            <a:off x="-551613" y="1289539"/>
            <a:ext cx="12192000" cy="6858000"/>
          </a:xfrm>
          <a:prstGeom prst="rect">
            <a:avLst/>
          </a:prstGeom>
        </p:spPr>
      </p:pic>
      <p:pic>
        <p:nvPicPr>
          <p:cNvPr id="10" name="Picture 9">
            <a:extLst>
              <a:ext uri="{FF2B5EF4-FFF2-40B4-BE49-F238E27FC236}">
                <a16:creationId xmlns:a16="http://schemas.microsoft.com/office/drawing/2014/main" id="{70B2769B-AB35-FB43-3603-5554F202AF31}"/>
              </a:ext>
            </a:extLst>
          </p:cNvPr>
          <p:cNvPicPr>
            <a:picLocks noChangeAspect="1"/>
          </p:cNvPicPr>
          <p:nvPr/>
        </p:nvPicPr>
        <p:blipFill>
          <a:blip r:embed="rId4"/>
          <a:stretch>
            <a:fillRect/>
          </a:stretch>
        </p:blipFill>
        <p:spPr>
          <a:xfrm rot="19114066">
            <a:off x="8584219" y="1300405"/>
            <a:ext cx="2256642" cy="2256642"/>
          </a:xfrm>
          <a:prstGeom prst="rect">
            <a:avLst/>
          </a:prstGeom>
        </p:spPr>
      </p:pic>
      <p:pic>
        <p:nvPicPr>
          <p:cNvPr id="8" name="Picture 7">
            <a:extLst>
              <a:ext uri="{FF2B5EF4-FFF2-40B4-BE49-F238E27FC236}">
                <a16:creationId xmlns:a16="http://schemas.microsoft.com/office/drawing/2014/main" id="{BBC9FC5C-9DD3-8A7D-DCEE-5B623B84FB3A}"/>
              </a:ext>
            </a:extLst>
          </p:cNvPr>
          <p:cNvPicPr>
            <a:picLocks noChangeAspect="1"/>
          </p:cNvPicPr>
          <p:nvPr/>
        </p:nvPicPr>
        <p:blipFill>
          <a:blip r:embed="rId5"/>
          <a:stretch>
            <a:fillRect/>
          </a:stretch>
        </p:blipFill>
        <p:spPr>
          <a:xfrm>
            <a:off x="9198219" y="3213589"/>
            <a:ext cx="3314700" cy="3314700"/>
          </a:xfrm>
          <a:prstGeom prst="rect">
            <a:avLst/>
          </a:prstGeom>
        </p:spPr>
      </p:pic>
      <p:sp>
        <p:nvSpPr>
          <p:cNvPr id="2" name="TextBox 1">
            <a:extLst>
              <a:ext uri="{FF2B5EF4-FFF2-40B4-BE49-F238E27FC236}">
                <a16:creationId xmlns:a16="http://schemas.microsoft.com/office/drawing/2014/main" id="{54FD445D-52CD-E5A0-0520-9AC49ECE98CD}"/>
              </a:ext>
            </a:extLst>
          </p:cNvPr>
          <p:cNvSpPr txBox="1"/>
          <p:nvPr/>
        </p:nvSpPr>
        <p:spPr>
          <a:xfrm>
            <a:off x="501825" y="2003974"/>
            <a:ext cx="7619464" cy="1754326"/>
          </a:xfrm>
          <a:prstGeom prst="rect">
            <a:avLst/>
          </a:prstGeom>
          <a:noFill/>
        </p:spPr>
        <p:txBody>
          <a:bodyPr wrap="square" lIns="91440" tIns="45720" rIns="91440" bIns="45720" rtlCol="0" anchor="t">
            <a:spAutoFit/>
          </a:bodyPr>
          <a:lstStyle/>
          <a:p>
            <a:pPr algn="ctr"/>
            <a:r>
              <a:rPr lang="en-GB" sz="3600" b="1" dirty="0">
                <a:latin typeface="Roboto"/>
                <a:ea typeface="Roboto"/>
                <a:cs typeface="Roboto"/>
              </a:rPr>
              <a:t>Student visas: How to apply and be compliant</a:t>
            </a:r>
          </a:p>
          <a:p>
            <a:pPr algn="ctr"/>
            <a:endParaRPr lang="en-GB" sz="3600" b="1" dirty="0">
              <a:latin typeface="Roboto"/>
              <a:ea typeface="Roboto"/>
              <a:cs typeface="Roboto"/>
            </a:endParaRPr>
          </a:p>
        </p:txBody>
      </p:sp>
    </p:spTree>
    <p:extLst>
      <p:ext uri="{BB962C8B-B14F-4D97-AF65-F5344CB8AC3E}">
        <p14:creationId xmlns:p14="http://schemas.microsoft.com/office/powerpoint/2010/main" val="240524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D6DAE-8B4F-4D9E-ADAD-FAC87BB80A27}"/>
              </a:ext>
            </a:extLst>
          </p:cNvPr>
          <p:cNvSpPr txBox="1"/>
          <p:nvPr/>
        </p:nvSpPr>
        <p:spPr>
          <a:xfrm>
            <a:off x="2807564" y="559981"/>
            <a:ext cx="10489003" cy="1107996"/>
          </a:xfrm>
          <a:prstGeom prst="rect">
            <a:avLst/>
          </a:prstGeom>
          <a:noFill/>
        </p:spPr>
        <p:txBody>
          <a:bodyPr wrap="square" lIns="0" tIns="0" rIns="0" bIns="0" rtlCol="0" anchor="t">
            <a:spAutoFit/>
          </a:bodyPr>
          <a:lstStyle/>
          <a:p>
            <a:r>
              <a:rPr lang="en-GB" sz="3600" b="1">
                <a:latin typeface="Roboto"/>
                <a:ea typeface="Roboto"/>
              </a:rPr>
              <a:t>Immigration requirements and student visas</a:t>
            </a:r>
            <a:endParaRPr lang="en-GB" sz="3600">
              <a:ea typeface="+mn-lt"/>
              <a:cs typeface="+mn-lt"/>
            </a:endParaRPr>
          </a:p>
          <a:p>
            <a:endParaRPr lang="en-GB" sz="3600" b="1">
              <a:latin typeface="Roboto"/>
              <a:ea typeface="Roboto"/>
            </a:endParaRPr>
          </a:p>
        </p:txBody>
      </p:sp>
      <p:sp>
        <p:nvSpPr>
          <p:cNvPr id="7" name="TextBox 6">
            <a:extLst>
              <a:ext uri="{FF2B5EF4-FFF2-40B4-BE49-F238E27FC236}">
                <a16:creationId xmlns:a16="http://schemas.microsoft.com/office/drawing/2014/main" id="{10B6FBAB-F921-4A2A-B5E7-8BD30B98419F}"/>
              </a:ext>
            </a:extLst>
          </p:cNvPr>
          <p:cNvSpPr txBox="1"/>
          <p:nvPr/>
        </p:nvSpPr>
        <p:spPr>
          <a:xfrm>
            <a:off x="567123" y="1536174"/>
            <a:ext cx="10423823" cy="5262979"/>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GB" sz="2400" dirty="0">
                <a:latin typeface="Roboto"/>
                <a:ea typeface="Roboto"/>
                <a:cs typeface="Roboto"/>
              </a:rPr>
              <a:t>You will need to apply for a student visa unless you already hold immigration permission that allows you to study full-time in the UK (</a:t>
            </a:r>
            <a:r>
              <a:rPr lang="en-GB" sz="2400" dirty="0" err="1">
                <a:latin typeface="Roboto"/>
                <a:ea typeface="Roboto"/>
                <a:cs typeface="Roboto"/>
              </a:rPr>
              <a:t>ie</a:t>
            </a:r>
            <a:r>
              <a:rPr lang="en-GB" sz="2400" dirty="0">
                <a:latin typeface="Roboto"/>
                <a:ea typeface="Roboto"/>
                <a:cs typeface="Roboto"/>
              </a:rPr>
              <a:t>, EU settled/pre-settled status, dependent visa etc)</a:t>
            </a:r>
          </a:p>
          <a:p>
            <a:pPr marL="457200" indent="-457200">
              <a:buFont typeface="Arial" panose="020B0604020202020204" pitchFamily="34" charset="0"/>
              <a:buChar char="•"/>
            </a:pPr>
            <a:r>
              <a:rPr lang="en-GB" sz="2400" dirty="0">
                <a:latin typeface="Roboto"/>
                <a:ea typeface="Roboto"/>
                <a:cs typeface="Roboto"/>
              </a:rPr>
              <a:t>Student visa applications are processed by the Home Office/UKVI</a:t>
            </a:r>
          </a:p>
          <a:p>
            <a:pPr marL="457200" indent="-457200">
              <a:buFont typeface="Arial" panose="020B0604020202020204" pitchFamily="34" charset="0"/>
              <a:buChar char="•"/>
            </a:pPr>
            <a:r>
              <a:rPr lang="en-GB" sz="2400" dirty="0">
                <a:latin typeface="Roboto"/>
                <a:ea typeface="Roboto"/>
                <a:cs typeface="Roboto"/>
              </a:rPr>
              <a:t>Current processing times for student visa application made outside the UK are 3 weeks. Updated processing times are available </a:t>
            </a:r>
            <a:r>
              <a:rPr lang="en-GB" sz="2400" dirty="0">
                <a:latin typeface="Roboto"/>
                <a:ea typeface="Roboto"/>
                <a:cs typeface="Roboto"/>
                <a:hlinkClick r:id="rId3">
                  <a:extLst>
                    <a:ext uri="{A12FA001-AC4F-418D-AE19-62706E023703}">
                      <ahyp:hlinkClr xmlns:ahyp="http://schemas.microsoft.com/office/drawing/2018/hyperlinkcolor" val="tx"/>
                    </a:ext>
                  </a:extLst>
                </a:hlinkClick>
              </a:rPr>
              <a:t>here</a:t>
            </a:r>
            <a:r>
              <a:rPr lang="en-GB" sz="2400" dirty="0">
                <a:latin typeface="Roboto"/>
                <a:ea typeface="Roboto"/>
                <a:cs typeface="Roboto"/>
              </a:rPr>
              <a:t>. </a:t>
            </a:r>
            <a:br>
              <a:rPr lang="en-GB" sz="2400" dirty="0">
                <a:solidFill>
                  <a:srgbClr val="FF0000"/>
                </a:solidFill>
                <a:latin typeface="Roboto"/>
                <a:ea typeface="Roboto"/>
                <a:cs typeface="Roboto"/>
              </a:rPr>
            </a:br>
            <a:br>
              <a:rPr lang="en-GB" sz="2400" dirty="0">
                <a:solidFill>
                  <a:srgbClr val="FF0000"/>
                </a:solidFill>
                <a:latin typeface="Roboto"/>
                <a:ea typeface="Roboto"/>
                <a:cs typeface="Roboto"/>
              </a:rPr>
            </a:br>
            <a:r>
              <a:rPr lang="en-GB" sz="2400" b="1" i="1" dirty="0">
                <a:solidFill>
                  <a:srgbClr val="00B050"/>
                </a:solidFill>
                <a:latin typeface="Roboto"/>
                <a:ea typeface="Roboto"/>
                <a:cs typeface="Roboto"/>
              </a:rPr>
              <a:t>Note: there were delays in Summer 2025, so plan to apply as soon as possible when you get your CAS number.</a:t>
            </a:r>
            <a:br>
              <a:rPr lang="en-GB" sz="2400" dirty="0">
                <a:solidFill>
                  <a:srgbClr val="FF0000"/>
                </a:solidFill>
                <a:latin typeface="Roboto"/>
                <a:ea typeface="Roboto"/>
                <a:cs typeface="Roboto"/>
              </a:rPr>
            </a:br>
            <a:endParaRPr lang="en-GB" sz="2400" dirty="0">
              <a:latin typeface="Roboto"/>
              <a:ea typeface="Roboto"/>
              <a:cs typeface="Roboto"/>
            </a:endParaRPr>
          </a:p>
          <a:p>
            <a:pPr marL="457200" indent="-457200">
              <a:buFont typeface="Arial" panose="020B0604020202020204" pitchFamily="34" charset="0"/>
              <a:buChar char="•"/>
            </a:pPr>
            <a:r>
              <a:rPr lang="en-GB" sz="2400" dirty="0">
                <a:latin typeface="Roboto"/>
                <a:ea typeface="Roboto"/>
                <a:cs typeface="Roboto"/>
              </a:rPr>
              <a:t>To make a student visa application, you will need a CAS number issued by LSE's Student Services Centre. You will need to request this CAS number it is not automatically issued. </a:t>
            </a:r>
          </a:p>
          <a:p>
            <a:pPr marL="457200" indent="-457200">
              <a:buFont typeface="Arial" panose="020B0604020202020204" pitchFamily="34" charset="0"/>
              <a:buChar char="•"/>
            </a:pPr>
            <a:endParaRPr lang="en-GB" sz="2400" dirty="0">
              <a:cs typeface="Calibri"/>
            </a:endParaRPr>
          </a:p>
        </p:txBody>
      </p:sp>
    </p:spTree>
    <p:extLst>
      <p:ext uri="{BB962C8B-B14F-4D97-AF65-F5344CB8AC3E}">
        <p14:creationId xmlns:p14="http://schemas.microsoft.com/office/powerpoint/2010/main" val="2069171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8C055-19DF-7CCF-45E8-26D9DEEB819E}"/>
              </a:ext>
            </a:extLst>
          </p:cNvPr>
          <p:cNvPicPr>
            <a:picLocks noChangeAspect="1"/>
          </p:cNvPicPr>
          <p:nvPr/>
        </p:nvPicPr>
        <p:blipFill>
          <a:blip r:embed="rId3"/>
          <a:stretch>
            <a:fillRect/>
          </a:stretch>
        </p:blipFill>
        <p:spPr>
          <a:xfrm rot="20201347">
            <a:off x="8777084" y="2925881"/>
            <a:ext cx="3724006" cy="3724006"/>
          </a:xfrm>
          <a:prstGeom prst="rect">
            <a:avLst/>
          </a:prstGeom>
        </p:spPr>
      </p:pic>
      <p:pic>
        <p:nvPicPr>
          <p:cNvPr id="2" name="Picture 1">
            <a:extLst>
              <a:ext uri="{FF2B5EF4-FFF2-40B4-BE49-F238E27FC236}">
                <a16:creationId xmlns:a16="http://schemas.microsoft.com/office/drawing/2014/main" id="{07B12F97-8343-5AB8-AA32-128CFCDCB546}"/>
              </a:ext>
            </a:extLst>
          </p:cNvPr>
          <p:cNvPicPr>
            <a:picLocks noChangeAspect="1"/>
          </p:cNvPicPr>
          <p:nvPr/>
        </p:nvPicPr>
        <p:blipFill>
          <a:blip r:embed="rId4"/>
          <a:stretch>
            <a:fillRect/>
          </a:stretch>
        </p:blipFill>
        <p:spPr>
          <a:xfrm rot="3483878">
            <a:off x="9559892" y="1840983"/>
            <a:ext cx="1563749" cy="1563749"/>
          </a:xfrm>
          <a:prstGeom prst="rect">
            <a:avLst/>
          </a:prstGeom>
        </p:spPr>
      </p:pic>
      <p:pic>
        <p:nvPicPr>
          <p:cNvPr id="3" name="Picture 2">
            <a:extLst>
              <a:ext uri="{FF2B5EF4-FFF2-40B4-BE49-F238E27FC236}">
                <a16:creationId xmlns:a16="http://schemas.microsoft.com/office/drawing/2014/main" id="{7BED9626-A02E-32F4-4F50-A4C95C6353FA}"/>
              </a:ext>
            </a:extLst>
          </p:cNvPr>
          <p:cNvPicPr>
            <a:picLocks noChangeAspect="1"/>
          </p:cNvPicPr>
          <p:nvPr/>
        </p:nvPicPr>
        <p:blipFill>
          <a:blip r:embed="rId5"/>
          <a:stretch>
            <a:fillRect/>
          </a:stretch>
        </p:blipFill>
        <p:spPr>
          <a:xfrm>
            <a:off x="9264650" y="2820251"/>
            <a:ext cx="1759445" cy="1759445"/>
          </a:xfrm>
          <a:prstGeom prst="rect">
            <a:avLst/>
          </a:prstGeom>
        </p:spPr>
      </p:pic>
      <p:sp>
        <p:nvSpPr>
          <p:cNvPr id="5" name="TextBox 4">
            <a:extLst>
              <a:ext uri="{FF2B5EF4-FFF2-40B4-BE49-F238E27FC236}">
                <a16:creationId xmlns:a16="http://schemas.microsoft.com/office/drawing/2014/main" id="{6B9D6DAE-8B4F-4D9E-ADAD-FAC87BB80A27}"/>
              </a:ext>
            </a:extLst>
          </p:cNvPr>
          <p:cNvSpPr txBox="1"/>
          <p:nvPr/>
        </p:nvSpPr>
        <p:spPr>
          <a:xfrm>
            <a:off x="545550" y="1233046"/>
            <a:ext cx="9121236" cy="1107996"/>
          </a:xfrm>
          <a:prstGeom prst="rect">
            <a:avLst/>
          </a:prstGeom>
          <a:noFill/>
        </p:spPr>
        <p:txBody>
          <a:bodyPr wrap="square" lIns="0" tIns="0" rIns="0" bIns="0" rtlCol="0" anchor="t">
            <a:spAutoFit/>
          </a:bodyPr>
          <a:lstStyle/>
          <a:p>
            <a:r>
              <a:rPr lang="en-GB" sz="3600" b="1">
                <a:latin typeface="Roboto"/>
                <a:ea typeface="Roboto"/>
                <a:cs typeface="+mn-lt"/>
              </a:rPr>
              <a:t>CAS Issuing Process</a:t>
            </a:r>
            <a:endParaRPr lang="en-GB" sz="3600">
              <a:ea typeface="+mn-lt"/>
              <a:cs typeface="+mn-lt"/>
            </a:endParaRPr>
          </a:p>
          <a:p>
            <a:endParaRPr lang="en-GB" sz="3600" b="1">
              <a:latin typeface="Roboto"/>
              <a:ea typeface="Roboto"/>
            </a:endParaRPr>
          </a:p>
        </p:txBody>
      </p:sp>
      <p:sp>
        <p:nvSpPr>
          <p:cNvPr id="8" name="TextBox 7">
            <a:extLst>
              <a:ext uri="{FF2B5EF4-FFF2-40B4-BE49-F238E27FC236}">
                <a16:creationId xmlns:a16="http://schemas.microsoft.com/office/drawing/2014/main" id="{D95070D1-C4C8-466E-867D-43F44A41B995}"/>
              </a:ext>
            </a:extLst>
          </p:cNvPr>
          <p:cNvSpPr txBox="1"/>
          <p:nvPr/>
        </p:nvSpPr>
        <p:spPr>
          <a:xfrm>
            <a:off x="541421" y="1787044"/>
            <a:ext cx="9125365" cy="461665"/>
          </a:xfrm>
          <a:prstGeom prst="rect">
            <a:avLst/>
          </a:prstGeom>
          <a:noFill/>
        </p:spPr>
        <p:txBody>
          <a:bodyPr wrap="square" lIns="91440" tIns="45720" rIns="91440" bIns="45720" anchor="t">
            <a:spAutoFit/>
          </a:bodyPr>
          <a:lstStyle/>
          <a:p>
            <a:pPr marL="360045" lvl="1" indent="-360045">
              <a:buFont typeface="Arial" panose="020B0604020202020204" pitchFamily="34" charset="0"/>
              <a:buChar char="•"/>
            </a:pPr>
            <a:endParaRPr lang="en-GB" sz="2400">
              <a:latin typeface="Roboto" panose="02000000000000000000" pitchFamily="2" charset="0"/>
              <a:ea typeface="Roboto" panose="02000000000000000000" pitchFamily="2" charset="0"/>
              <a:cs typeface="Arial" pitchFamily="34" charset="0"/>
            </a:endParaRPr>
          </a:p>
        </p:txBody>
      </p:sp>
      <p:sp>
        <p:nvSpPr>
          <p:cNvPr id="6" name="TextBox 5">
            <a:extLst>
              <a:ext uri="{FF2B5EF4-FFF2-40B4-BE49-F238E27FC236}">
                <a16:creationId xmlns:a16="http://schemas.microsoft.com/office/drawing/2014/main" id="{0936C6B9-975D-0608-2BE0-732B55BABF58}"/>
              </a:ext>
            </a:extLst>
          </p:cNvPr>
          <p:cNvSpPr txBox="1"/>
          <p:nvPr/>
        </p:nvSpPr>
        <p:spPr>
          <a:xfrm>
            <a:off x="422710" y="1787044"/>
            <a:ext cx="8570239"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latin typeface="Roboto"/>
                <a:ea typeface="Roboto"/>
                <a:cs typeface="Roboto"/>
              </a:rPr>
              <a:t>You can request your CAS number using our online CAS request form from May: </a:t>
            </a:r>
            <a:r>
              <a:rPr lang="en-US" sz="2400" dirty="0">
                <a:latin typeface="Roboto"/>
                <a:ea typeface="Roboto"/>
                <a:cs typeface="Roboto"/>
                <a:hlinkClick r:id="rId6"/>
              </a:rPr>
              <a:t>https://info.lse.ac.uk/current-students/services/visa-compliance/cas-request-for-continuing-students</a:t>
            </a:r>
            <a:r>
              <a:rPr lang="en-US" sz="2400" dirty="0">
                <a:latin typeface="Roboto"/>
                <a:ea typeface="Roboto"/>
                <a:cs typeface="Roboto"/>
              </a:rPr>
              <a:t> </a:t>
            </a:r>
          </a:p>
          <a:p>
            <a:pPr marL="285750" indent="-285750">
              <a:buFont typeface="Arial"/>
              <a:buChar char="•"/>
            </a:pPr>
            <a:r>
              <a:rPr lang="en-GB" sz="2400" dirty="0">
                <a:latin typeface="Roboto"/>
                <a:ea typeface="Roboto"/>
                <a:cs typeface="Roboto"/>
              </a:rPr>
              <a:t>When you request a CAS, please ensure that you provide details of the passport you will be using for the application (not your current passport if about to expire and get renewed). Also, details of any previous UK visas</a:t>
            </a:r>
            <a:endParaRPr lang="en-US" sz="2400" dirty="0">
              <a:latin typeface="Roboto"/>
              <a:ea typeface="Roboto"/>
              <a:cs typeface="Roboto"/>
            </a:endParaRPr>
          </a:p>
          <a:p>
            <a:pPr marL="285750" lvl="0" indent="-285750" rtl="0">
              <a:buFont typeface="Arial"/>
              <a:buChar char="•"/>
            </a:pPr>
            <a:r>
              <a:rPr lang="en-GB" sz="2400" dirty="0">
                <a:latin typeface="Roboto"/>
                <a:ea typeface="Roboto"/>
                <a:cs typeface="Roboto"/>
              </a:rPr>
              <a:t>We can only issue a CAS statements if your record is ready in the LSE system – you will be informed if there is a reason your CAS will be delayed. </a:t>
            </a:r>
          </a:p>
          <a:p>
            <a:pPr>
              <a:buChar char="•"/>
            </a:pPr>
            <a:endParaRPr lang="en-GB" dirty="0">
              <a:cs typeface="Arial"/>
            </a:endParaRPr>
          </a:p>
        </p:txBody>
      </p:sp>
    </p:spTree>
    <p:extLst>
      <p:ext uri="{BB962C8B-B14F-4D97-AF65-F5344CB8AC3E}">
        <p14:creationId xmlns:p14="http://schemas.microsoft.com/office/powerpoint/2010/main" val="3384454689"/>
      </p:ext>
    </p:extLst>
  </p:cSld>
  <p:clrMapOvr>
    <a:masterClrMapping/>
  </p:clrMapOvr>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EA4C90FA5E1E4EA793A5D4C13E6921" ma:contentTypeVersion="18" ma:contentTypeDescription="Create a new document." ma:contentTypeScope="" ma:versionID="ac5885d2d2deee0090c55e10a314bcab">
  <xsd:schema xmlns:xsd="http://www.w3.org/2001/XMLSchema" xmlns:xs="http://www.w3.org/2001/XMLSchema" xmlns:p="http://schemas.microsoft.com/office/2006/metadata/properties" xmlns:ns2="a8fb33d5-ccc4-4ef5-b38e-79313ae9f8ac" xmlns:ns3="57900ed4-8812-4963-b004-ab8dc4e1f82d" targetNamespace="http://schemas.microsoft.com/office/2006/metadata/properties" ma:root="true" ma:fieldsID="8332465867e910994b9a9560efb4a786" ns2:_="" ns3:_="">
    <xsd:import namespace="a8fb33d5-ccc4-4ef5-b38e-79313ae9f8ac"/>
    <xsd:import namespace="57900ed4-8812-4963-b004-ab8dc4e1f8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b33d5-ccc4-4ef5-b38e-79313ae9f8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64bf66-3ab6-4740-8ae4-bf44781f38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900ed4-8812-4963-b004-ab8dc4e1f82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498c3c6-1755-4562-a012-3df28bd1cca1}" ma:internalName="TaxCatchAll" ma:showField="CatchAllData" ma:web="57900ed4-8812-4963-b004-ab8dc4e1f8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7900ed4-8812-4963-b004-ab8dc4e1f82d" xsi:nil="true"/>
    <lcf76f155ced4ddcb4097134ff3c332f xmlns="a8fb33d5-ccc4-4ef5-b38e-79313ae9f8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C9C36E-E5EC-4567-BF05-C87142278274}">
  <ds:schemaRefs>
    <ds:schemaRef ds:uri="57900ed4-8812-4963-b004-ab8dc4e1f82d"/>
    <ds:schemaRef ds:uri="a8fb33d5-ccc4-4ef5-b38e-79313ae9f8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6D668C-20FE-4A4B-9668-730A6F9F6206}">
  <ds:schemaRefs>
    <ds:schemaRef ds:uri="http://schemas.microsoft.com/sharepoint/v3/contenttype/forms"/>
  </ds:schemaRefs>
</ds:datastoreItem>
</file>

<file path=customXml/itemProps3.xml><?xml version="1.0" encoding="utf-8"?>
<ds:datastoreItem xmlns:ds="http://schemas.openxmlformats.org/officeDocument/2006/customXml" ds:itemID="{AACE38D6-B6B7-4231-BC83-5BFF3B4563A1}">
  <ds:schemaRefs>
    <ds:schemaRef ds:uri="013a21d4-7541-43b0-998b-c3da67fbe4d3"/>
    <ds:schemaRef ds:uri="57900ed4-8812-4963-b004-ab8dc4e1f82d"/>
    <ds:schemaRef ds:uri="5a988561-2604-4ee4-ae51-10c4b9f53583"/>
    <ds:schemaRef ds:uri="a8fb33d5-ccc4-4ef5-b38e-79313ae9f8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5567eafd-e777-42a5-91bb-9440fd43b893}" enabled="0" method="" siteId="{5567eafd-e777-42a5-91bb-9440fd43b893}" removed="1"/>
</clbl:labelList>
</file>

<file path=docProps/app.xml><?xml version="1.0" encoding="utf-8"?>
<Properties xmlns="http://schemas.openxmlformats.org/officeDocument/2006/extended-properties" xmlns:vt="http://schemas.openxmlformats.org/officeDocument/2006/docPropsVTypes">
  <TotalTime>53</TotalTime>
  <Words>1612</Words>
  <Application>Microsoft Office PowerPoint</Application>
  <PresentationFormat>Widescreen</PresentationFormat>
  <Paragraphs>133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Arial,Sans-Serif</vt:lpstr>
      <vt:lpstr>Calibri</vt:lpstr>
      <vt:lpstr>Courier New</vt:lpstr>
      <vt:lpstr>Roboto</vt:lpstr>
      <vt:lpstr>Roboto Medium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London School of Economics and Political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Oneill3,K</dc:creator>
  <cp:lastModifiedBy>Oana Balescu</cp:lastModifiedBy>
  <cp:revision>8</cp:revision>
  <dcterms:created xsi:type="dcterms:W3CDTF">2020-07-02T09:24:07Z</dcterms:created>
  <dcterms:modified xsi:type="dcterms:W3CDTF">2026-01-28T08:47:41Z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0x01010008E3DD4892734C43A2535A1B371AB048</vt:lpwstr>
  </property>
  <property fmtid="{D5CDD505-2E9C-101B-9397-08002B2CF9AE}" pid="3" name="MediaServiceImageTags">
    <vt:lpwstr/>
  </property>
</Properties>
</file>