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98" r:id="rId5"/>
    <p:sldMasterId id="2147483725" r:id="rId6"/>
  </p:sldMasterIdLst>
  <p:notesMasterIdLst>
    <p:notesMasterId r:id="rId12"/>
  </p:notesMasterIdLst>
  <p:sldIdLst>
    <p:sldId id="306" r:id="rId7"/>
    <p:sldId id="355" r:id="rId8"/>
    <p:sldId id="327" r:id="rId9"/>
    <p:sldId id="354" r:id="rId10"/>
    <p:sldId id="265" r:id="rId11"/>
  </p:sldIdLst>
  <p:sldSz cx="18288000" cy="1028700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Light" panose="020F0502020204030204" pitchFamily="2" charset="0"/>
      <p:regular r:id="rId17"/>
      <p: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FCD00"/>
    <a:srgbClr val="55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40B4F-694F-4F0E-953A-A08FC687C9E1}" v="50" dt="2023-01-23T11:00:55.094"/>
    <p1510:client id="{59AA5915-1283-AE62-F489-4D3BCDB3736C}" v="67" dt="2023-01-23T13:03:53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/>
    <p:restoredTop sz="79892"/>
  </p:normalViewPr>
  <p:slideViewPr>
    <p:cSldViewPr snapToGrid="0">
      <p:cViewPr varScale="1">
        <p:scale>
          <a:sx n="39" d="100"/>
          <a:sy n="39" d="100"/>
        </p:scale>
        <p:origin x="9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C3BB-37F3-4923-953B-3B602DD760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1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8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AB1BEA-90F7-439B-9628-3AD20D99E49C}"/>
              </a:ext>
            </a:extLst>
          </p:cNvPr>
          <p:cNvSpPr/>
          <p:nvPr userDrawn="1"/>
        </p:nvSpPr>
        <p:spPr>
          <a:xfrm>
            <a:off x="12496800" y="0"/>
            <a:ext cx="5791201" cy="102870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group of people walking down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B7FF4130-AAAD-49C3-BA15-BD94342C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15818" r="25311" b="4727"/>
          <a:stretch/>
        </p:blipFill>
        <p:spPr>
          <a:xfrm rot="384929">
            <a:off x="9658870" y="1158956"/>
            <a:ext cx="7890546" cy="7890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DC8E57-C7D9-4F9E-942B-50931798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here, up to three lines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F8AD1-2A84-478B-9183-1AED7D5B0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509" y="7477256"/>
            <a:ext cx="7740316" cy="1615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495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to go here, can go over two lines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FE2C1-4E40-45F8-BC30-D58FE5498C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42401" y="0"/>
            <a:ext cx="4343147" cy="3383843"/>
            <a:chOff x="0" y="0"/>
            <a:chExt cx="5790863" cy="4511791"/>
          </a:xfrm>
          <a:solidFill>
            <a:srgbClr val="FFCD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78E2E0-17D8-4DA5-85AD-B24ED39B6D01}"/>
                </a:ext>
              </a:extLst>
            </p:cNvPr>
            <p:cNvSpPr/>
            <p:nvPr/>
          </p:nvSpPr>
          <p:spPr>
            <a:xfrm>
              <a:off x="0" y="0"/>
              <a:ext cx="5790311" cy="4511802"/>
            </a:xfrm>
            <a:custGeom>
              <a:avLst/>
              <a:gdLst/>
              <a:ahLst/>
              <a:cxnLst/>
              <a:rect l="l" t="t" r="r" b="b"/>
              <a:pathLst>
                <a:path w="5790311" h="4511802">
                  <a:moveTo>
                    <a:pt x="5790311" y="0"/>
                  </a:moveTo>
                  <a:lnTo>
                    <a:pt x="871855" y="0"/>
                  </a:lnTo>
                  <a:lnTo>
                    <a:pt x="0" y="2053971"/>
                  </a:lnTo>
                  <a:lnTo>
                    <a:pt x="5790311" y="4511802"/>
                  </a:lnTo>
                  <a:lnTo>
                    <a:pt x="5790311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79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CC29AB-36D0-4B33-A50C-9C25C7AFF0F9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E1277-02AA-4411-AACD-D00A91D72FB0}"/>
              </a:ext>
            </a:extLst>
          </p:cNvPr>
          <p:cNvSpPr/>
          <p:nvPr userDrawn="1"/>
        </p:nvSpPr>
        <p:spPr>
          <a:xfrm>
            <a:off x="11860771" y="3113881"/>
            <a:ext cx="5600700" cy="56007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latin typeface="Roboto" panose="02000000000000000000" pitchFamily="2" charset="0"/>
                <a:ea typeface="Roboto" panose="02000000000000000000" pitchFamily="2" charset="0"/>
              </a:rPr>
              <a:t>Placeholder for QR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932E1-0EF2-46C6-981A-09BE27715B57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7B36-4C0F-4D8F-94ED-42876E0EC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0745787" cy="5602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9E031B-F41E-4454-AACB-7E7F05EDDB1A}"/>
              </a:ext>
            </a:extLst>
          </p:cNvPr>
          <p:cNvGrpSpPr/>
          <p:nvPr userDrawn="1"/>
        </p:nvGrpSpPr>
        <p:grpSpPr>
          <a:xfrm>
            <a:off x="-46302" y="755616"/>
            <a:ext cx="17583973" cy="9531381"/>
            <a:chOff x="0" y="0"/>
            <a:chExt cx="23445297" cy="1270850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D454E8D-03A6-4B07-8106-240D457548FD}"/>
                </a:ext>
              </a:extLst>
            </p:cNvPr>
            <p:cNvSpPr/>
            <p:nvPr/>
          </p:nvSpPr>
          <p:spPr>
            <a:xfrm>
              <a:off x="0" y="0"/>
              <a:ext cx="23445343" cy="12708510"/>
            </a:xfrm>
            <a:custGeom>
              <a:avLst/>
              <a:gdLst/>
              <a:ahLst/>
              <a:cxnLst/>
              <a:rect l="l" t="t" r="r" b="b"/>
              <a:pathLst>
                <a:path w="23445343" h="12708510">
                  <a:moveTo>
                    <a:pt x="1063371" y="0"/>
                  </a:moveTo>
                  <a:lnTo>
                    <a:pt x="23445343" y="7490968"/>
                  </a:lnTo>
                  <a:lnTo>
                    <a:pt x="23445343" y="12708510"/>
                  </a:lnTo>
                  <a:lnTo>
                    <a:pt x="0" y="1270851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ABE941A-112E-4E93-84EB-6790291AD6A1}"/>
                </a:ext>
              </a:extLst>
            </p:cNvPr>
            <p:cNvSpPr txBox="1"/>
            <p:nvPr/>
          </p:nvSpPr>
          <p:spPr>
            <a:xfrm>
              <a:off x="0" y="-28575"/>
              <a:ext cx="23445297" cy="12737083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520"/>
                </a:lnSpc>
              </a:pPr>
              <a:endParaRPr lang="en-US" sz="2000">
                <a:solidFill>
                  <a:srgbClr val="FAC822"/>
                </a:solidFill>
                <a:latin typeface="Roboto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2FD6158-CBA2-48F7-A202-42B522E28A91}"/>
              </a:ext>
            </a:extLst>
          </p:cNvPr>
          <p:cNvGrpSpPr/>
          <p:nvPr userDrawn="1"/>
        </p:nvGrpSpPr>
        <p:grpSpPr>
          <a:xfrm>
            <a:off x="11430000" y="8429918"/>
            <a:ext cx="6852118" cy="1857082"/>
            <a:chOff x="0" y="0"/>
            <a:chExt cx="9136157" cy="247610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E35A567-182F-4E49-8184-914EB393CA0A}"/>
                </a:ext>
              </a:extLst>
            </p:cNvPr>
            <p:cNvSpPr/>
            <p:nvPr/>
          </p:nvSpPr>
          <p:spPr>
            <a:xfrm>
              <a:off x="0" y="0"/>
              <a:ext cx="9136126" cy="2476119"/>
            </a:xfrm>
            <a:custGeom>
              <a:avLst/>
              <a:gdLst/>
              <a:ahLst/>
              <a:cxnLst/>
              <a:rect l="l" t="t" r="r" b="b"/>
              <a:pathLst>
                <a:path w="9136126" h="2476119">
                  <a:moveTo>
                    <a:pt x="414401" y="0"/>
                  </a:moveTo>
                  <a:lnTo>
                    <a:pt x="9136126" y="1459484"/>
                  </a:lnTo>
                  <a:lnTo>
                    <a:pt x="9136126" y="2476119"/>
                  </a:lnTo>
                  <a:lnTo>
                    <a:pt x="0" y="2476119"/>
                  </a:lnTo>
                  <a:close/>
                </a:path>
              </a:pathLst>
            </a:custGeom>
            <a:solidFill>
              <a:srgbClr val="FAC822"/>
            </a:solid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428FE89F-5E7B-40DB-829C-E37FCC038454}"/>
                </a:ext>
              </a:extLst>
            </p:cNvPr>
            <p:cNvSpPr txBox="1"/>
            <p:nvPr/>
          </p:nvSpPr>
          <p:spPr>
            <a:xfrm>
              <a:off x="0" y="-28575"/>
              <a:ext cx="9136157" cy="2504684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520"/>
                </a:lnSpc>
              </a:pPr>
              <a:r>
                <a:rPr lang="en-US" sz="2000">
                  <a:solidFill>
                    <a:srgbClr val="FAC822"/>
                  </a:solidFill>
                  <a:latin typeface="Roboto"/>
                </a:rPr>
                <a:t>Click icon to add picture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A4A142-9C8B-4AED-8470-96592999F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359" y="4549359"/>
            <a:ext cx="11391900" cy="19224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C7F1C8-F44B-4EA1-949B-1A6691AD6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2515C-57EB-4AA6-99C4-AA00A1E22CED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</p:spTree>
    <p:extLst>
      <p:ext uri="{BB962C8B-B14F-4D97-AF65-F5344CB8AC3E}">
        <p14:creationId xmlns:p14="http://schemas.microsoft.com/office/powerpoint/2010/main" val="195022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EF7B4-BB76-254B-9D6F-FE5A2DD23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BF2E3C-E3DF-0B4E-AC88-0349EEA77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5698" y="4040364"/>
            <a:ext cx="7736728" cy="3269046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108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+mj-lt"/>
              <a:buNone/>
              <a:tabLst/>
              <a:defRPr sz="6750" b="1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algn="l">
              <a:lnSpc>
                <a:spcPts val="7200"/>
              </a:lnSpc>
            </a:pPr>
            <a: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My student  </a:t>
            </a:r>
            <a:b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</a:br>
            <a: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EF7B4-BB76-254B-9D6F-FE5A2DD23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B2FA-A02B-084A-B3AE-DC3D3A186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40D5B6-1B0D-1543-BC71-A170810D3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6C2D6-3C45-4E48-9EEB-8CCC5C98C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2E7C5-D4CC-2340-BD18-7A8C9DF7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462896C-140D-6948-9D95-52FEEC772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0CF6-DC49-CC45-80DE-AE118183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2ED1-ACFF-E241-A071-10AA70080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0A860-330C-A145-901B-D31B3EDF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A439F6-A9BA-1B45-A7E3-F7505379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2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4" y="2550320"/>
            <a:ext cx="1103440" cy="83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5ED70-D288-9542-8589-E9E533DDD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569" y="5193507"/>
            <a:ext cx="514350" cy="38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E0112B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082-5A5F-AC40-8317-A7339DC7D9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92" y="2541983"/>
            <a:ext cx="125984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A91F-394C-C84A-98A8-F9ECE1332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2903893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32E-EE77-CB46-AC3C-0D82253FD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6C9822D-535A-A846-900D-A3BCAB66E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65CC-40B5-F84F-A7CA-EBD3F9102B00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705860B-74AB-1341-89BB-45CD0F6A5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7E2542-1CDA-B549-AAD5-A1752A3D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4" y="3738566"/>
            <a:ext cx="15664284" cy="5220765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21454-2BBD-B348-9DF7-797E89FE4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C40D2-FE37-ED4A-8D94-CD55289EE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EDB8C2E-76B8-E54E-8904-5DD68DE36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DFC9-472F-D340-AE89-53AF54C4B28F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0707587-801F-2F42-9F43-DE634E0CF8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31D2CF-D9C8-804C-B7C2-98F36E262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4" y="3738566"/>
            <a:ext cx="15664284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 kern="120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+mn-cs"/>
              </a:rPr>
              <a:t>We provide a dynamic and diverse education and research environment attracting the brightest minds from across the globe.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BBA11-9B18-DD44-93FD-E5E37FED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dd ow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AB1BEA-90F7-439B-9628-3AD20D99E49C}"/>
              </a:ext>
            </a:extLst>
          </p:cNvPr>
          <p:cNvSpPr/>
          <p:nvPr userDrawn="1"/>
        </p:nvSpPr>
        <p:spPr>
          <a:xfrm>
            <a:off x="12496800" y="-25052"/>
            <a:ext cx="5791201" cy="102870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BF257F-56C6-4F8B-9052-5500F22D4C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411986">
            <a:off x="9677487" y="1162391"/>
            <a:ext cx="7885108" cy="7885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C8E57-C7D9-4F9E-942B-50931798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here, up to three lines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F8AD1-2A84-478B-9183-1AED7D5B0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509" y="7477256"/>
            <a:ext cx="7740316" cy="1615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495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to go here, can go over two lines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FE2C1-4E40-45F8-BC30-D58FE5498C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42401" y="0"/>
            <a:ext cx="4343147" cy="3383843"/>
            <a:chOff x="0" y="0"/>
            <a:chExt cx="5790863" cy="4511791"/>
          </a:xfrm>
          <a:solidFill>
            <a:srgbClr val="FFCD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78E2E0-17D8-4DA5-85AD-B24ED39B6D01}"/>
                </a:ext>
              </a:extLst>
            </p:cNvPr>
            <p:cNvSpPr/>
            <p:nvPr/>
          </p:nvSpPr>
          <p:spPr>
            <a:xfrm>
              <a:off x="0" y="0"/>
              <a:ext cx="5790311" cy="4511802"/>
            </a:xfrm>
            <a:custGeom>
              <a:avLst/>
              <a:gdLst/>
              <a:ahLst/>
              <a:cxnLst/>
              <a:rect l="l" t="t" r="r" b="b"/>
              <a:pathLst>
                <a:path w="5790311" h="4511802">
                  <a:moveTo>
                    <a:pt x="5790311" y="0"/>
                  </a:moveTo>
                  <a:lnTo>
                    <a:pt x="871855" y="0"/>
                  </a:lnTo>
                  <a:lnTo>
                    <a:pt x="0" y="2053971"/>
                  </a:lnTo>
                  <a:lnTo>
                    <a:pt x="5790311" y="4511802"/>
                  </a:lnTo>
                  <a:lnTo>
                    <a:pt x="5790311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51134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87283-DE16-9C4D-9F2E-254866042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352A-5E49-7149-AFB8-5F9FB799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B0061F-B44E-F64E-916F-C594526BA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3" y="3738566"/>
            <a:ext cx="15691446" cy="522028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 people and ideas that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5711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7783F-E689-9D48-A25E-6355B4BF0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072" y="1957388"/>
            <a:ext cx="14445424" cy="18212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495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Title of presentation 33pt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36FD-DB34-7648-85FD-29A688F85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74" y="4072618"/>
            <a:ext cx="14445424" cy="702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Subtitle 18pt</a:t>
            </a:r>
            <a:endParaRPr lang="en-GB">
              <a:effectLst/>
              <a:latin typeface="Roboto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96A85-71B9-CF44-9C76-57621DE3D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74" y="5391476"/>
            <a:ext cx="14445424" cy="31385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287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575" baseline="0">
                <a:solidFill>
                  <a:schemeClr val="bg1"/>
                </a:solidFill>
              </a:defRPr>
            </a:lvl1pPr>
            <a:lvl2pPr marL="0" marR="0" indent="0" algn="l" defTabSz="102870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800"/>
            </a:lvl2pPr>
          </a:lstStyle>
          <a:p>
            <a:r>
              <a:rPr lang="en-GB" sz="1800">
                <a:effectLst/>
                <a:latin typeface="Roboto" pitchFamily="2" charset="0"/>
              </a:rPr>
              <a:t>Speakers:	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1800">
                <a:effectLst/>
                <a:latin typeface="Roboto" pitchFamily="2" charset="0"/>
              </a:rPr>
              <a:t>Chair:	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endParaRPr lang="en-GB" sz="1800">
              <a:effectLst/>
              <a:latin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C11B7B0-49AB-434E-BF9A-A7B2599E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DB9428-DAAF-1545-BABF-E0C7784C7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1072" y="8727510"/>
            <a:ext cx="4321628" cy="419160"/>
          </a:xfrm>
        </p:spPr>
        <p:txBody>
          <a:bodyPr lIns="0" tIns="0" rIns="0" bIns="0">
            <a:normAutofit/>
          </a:bodyPr>
          <a:lstStyle>
            <a:lvl1pPr>
              <a:defRPr sz="1688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lse.ac.uk/careers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4EB3C53-97E6-E148-B5CF-340F6E4B8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072" y="9146669"/>
            <a:ext cx="4321628" cy="32802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D0C83-CE1E-544A-915A-FD7E7281C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82" y="9462314"/>
            <a:ext cx="1502048" cy="18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5D9A5-2E42-FD4F-BE23-B19DCC94A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24C27-EA66-6A46-BD50-B143EB157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CDC621A-FF1D-B34A-BD2A-86A1FF364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F28F678-5128-E84A-A50B-D29D6712F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6C672E-BB97-6449-883B-FEEDBE15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ED36A-7C4C-5B46-933C-CEF5FE147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9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A239E2-5822-F143-A28B-E4BBD96D7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ECA972-478D-0A4D-95C0-9E746F8D4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6F8988C-991D-B641-BFE6-E92BF052D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93975-F741-C547-84B8-00322D87D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24841-5F28-8545-9036-AACCD4802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1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1F39B-FDE3-0847-9845-3BDBBA84F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AEB09-9E62-A84A-B91B-A2A52A205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D1CAA7-1DCC-104A-A875-1CEA34E1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29FF55-A094-494C-BDFD-4CA871321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4689B3D-023A-3240-A05C-2C18B139C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D67E61-D213-9E4B-9BB8-499CE9A5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8CF34-3102-4948-9682-FFBD7BA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9246-95D0-014E-AAE3-D4E0C236C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02A5ED1-7BF8-CE44-B3A3-E3DC0A73E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717407-247D-DA41-9CDC-E95D00199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4B96331-9581-4E43-ABF0-A901F058A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4DC4E-3B93-2748-873C-D2E39F32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3CCA-DF24-D042-A7FA-F73B42BC7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30470BFE-484B-4C24-9F6A-584CFBFA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-25" r="39157" b="25"/>
          <a:stretch/>
        </p:blipFill>
        <p:spPr>
          <a:xfrm>
            <a:off x="9487748" y="761879"/>
            <a:ext cx="8188881" cy="8188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65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FAA8BD-4F5A-B344-8EA5-51D7EE0CB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AB8BD4-F421-B14D-B5E6-F6628DF53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013BD44-70D3-0447-99F0-C19BF8D53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EF713E7-A59D-234A-9964-F3587B0A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67759-362E-BC42-B2D2-1EFBB67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542B-3813-074C-AFF2-1A720EF20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4CCC-F3A7-AA43-AC7C-540846CE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0500A-7431-E94E-BF17-4590EFA8A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100" dirty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E0112B"/>
                </a:solidFill>
              </a:defRPr>
            </a:lvl1pPr>
            <a:lvl2pPr marL="207170" indent="-198240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08956" indent="200025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609006" indent="-200025" algn="l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609005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1EADAC-9A5B-5245-A203-1D9B4834D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DAB2-B2F1-CD40-A12D-637E61F71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292C7-6D58-5C4F-9D6F-E282C8B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2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53453B-940D-5644-ADB5-AE92DE4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14645-1F46-624A-B6AE-291615736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2764" y="2550320"/>
            <a:ext cx="11306472" cy="6912768"/>
          </a:xfrm>
          <a:prstGeom prst="rect">
            <a:avLst/>
          </a:prstGeom>
        </p:spPr>
        <p:txBody>
          <a:bodyPr vert="horz" anchor="ctr" anchorCtr="0"/>
          <a:lstStyle>
            <a:lvl1pPr marL="28575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ECF71-E44D-9343-B09C-B33F860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B35-87E8-1046-A091-74B189E46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8984" y="2542838"/>
            <a:ext cx="3692728" cy="6920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0112B"/>
                </a:solidFill>
              </a:defRPr>
            </a:lvl1pPr>
          </a:lstStyle>
          <a:p>
            <a:r>
              <a:rPr lang="en-US" b="0" i="0" baseline="0">
                <a:latin typeface="Roboto Medium" pitchFamily="2" charset="0"/>
                <a:ea typeface="Roboto Medium" pitchFamily="2" charset="0"/>
              </a:rPr>
              <a:t>Click to edit M</a:t>
            </a:r>
            <a:r>
              <a:rPr lang="en-US" b="0" i="0">
                <a:latin typeface="Roboto Medium" pitchFamily="2" charset="0"/>
                <a:ea typeface="Roboto Medium" pitchFamily="2" charset="0"/>
              </a:rPr>
              <a:t>aster title style</a:t>
            </a:r>
            <a:endParaRPr lang="en-GB" b="0" i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150C-88F6-D649-AF1D-7D43DF865EA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0D8C31D-12FC-9B4C-BB63-6ADF192F6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88" y="9257916"/>
            <a:ext cx="46933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F42ECD-AA12-314C-80CB-C24814B57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B8374-3701-3D4A-834E-B7604FEF4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D1BD85-52BB-8D4C-87DD-EF41F22CE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F3F05DA-91B8-7E45-9FF1-5296A0BF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EC377AE-1F4E-3A40-A036-610E6D0053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2862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A5AB9DE-0554-E944-A3B2-D9FABB9596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26926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4BFC75B-E634-4A4F-8B4C-D587734E4C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6458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D510AE7-F4B4-3C4D-B8B4-22A41CF247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5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D4F9586-0175-9E43-9ACA-56B07728B0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875670" y="5249414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39A0EC-9C46-1247-BC41-623BB397C2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5820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8882B08-B9F4-8246-BE1F-23EFED3674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07222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DAD9550-8440-8244-8BC5-A05394521F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59416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77CFFB-6033-DC40-B925-DC0D3838C0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5301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5013156-F6E4-C34B-8FC2-A2745B65B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AF6482-5A8D-FC47-8F15-728870A7CD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059" y="4378506"/>
            <a:ext cx="12782618" cy="557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algn="l"/>
            <a:r>
              <a:rPr lang="en-US" sz="1575" b="0" i="0">
                <a:latin typeface="Roboto Medium" pitchFamily="2" charset="0"/>
                <a:ea typeface="Roboto Medium" pitchFamily="2" charset="0"/>
              </a:rPr>
              <a:t>A presentation 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5A811-8D96-E849-BBE5-C3F64F8C9BB8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8B2B4DF-EB0B-0D4C-9E2C-6BBE2ECA5D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6228F1C-B267-2344-A6AD-99A3AC23E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D66C03-A786-D14D-9D35-BEA5FFA99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905BE8-9FA7-394F-A336-3682B2132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62" y="4751612"/>
            <a:ext cx="6178308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88">
          <p15:clr>
            <a:srgbClr val="FBAE40"/>
          </p15:clr>
        </p15:guide>
        <p15:guide id="3" orient="horz" pos="279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74D4EEAD-7034-413F-8D26-E94AD384FE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BD61D6FE-961D-438A-8ACA-E0D221FA84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2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E7C86-D941-034C-9533-49CB2E167A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 userDrawn="1"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 userDrawn="1"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D8B9DD-9D36-D74C-B32D-EE4A23640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3" y="445298"/>
            <a:ext cx="2930530" cy="741396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4EFAEA5-4A70-9946-BC1E-2853A23B1E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308" y="445295"/>
            <a:ext cx="1080000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3300" b="0" i="0">
                <a:solidFill>
                  <a:schemeClr val="bg1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D682CA-6A5D-6140-929F-260BFB6C6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Through our world-leading teaching and research, we are preparing the next generation to face the challenges of tomorrow.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D4F5AD96-9A50-BB49-97F4-2C0FFF4C9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Arial Regular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 Centre at LSE Careers</a:t>
            </a:r>
            <a:endParaRPr lang="en-GB" sz="2025" b="0" i="0" kern="1200" baseline="0">
              <a:solidFill>
                <a:schemeClr val="bg1"/>
              </a:solidFill>
              <a:effectLst/>
              <a:latin typeface="Roboto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72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B2FA-A02B-084A-B3AE-DC3D3A186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40D5B6-1B0D-1543-BC71-A170810D3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6C2D6-3C45-4E48-9EEB-8CCC5C98C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2E7C5-D4CC-2340-BD18-7A8C9DF7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462896C-140D-6948-9D95-52FEEC772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0CF6-DC49-CC45-80DE-AE118183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10D672-4541-429E-8F56-47FCAAA2A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9487747" y="761878"/>
            <a:ext cx="8188881" cy="8188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7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2ED1-ACFF-E241-A071-10AA70080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1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0A860-330C-A145-901B-D31B3EDF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A439F6-A9BA-1B45-A7E3-F7505379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2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4" y="2550320"/>
            <a:ext cx="1103440" cy="83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5ED70-D288-9542-8589-E9E533DDD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569" y="5193507"/>
            <a:ext cx="514350" cy="38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E0112B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082-5A5F-AC40-8317-A7339DC7D9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92" y="2541983"/>
            <a:ext cx="125984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A91F-394C-C84A-98A8-F9ECE1332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65720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32E-EE77-CB46-AC3C-0D82253FD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6C9822D-535A-A846-900D-A3BCAB66E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65CC-40B5-F84F-A7CA-EBD3F9102B00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705860B-74AB-1341-89BB-45CD0F6A5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7E2542-1CDA-B549-AAD5-A1752A3D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4" y="3738566"/>
            <a:ext cx="15664284" cy="5220765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21454-2BBD-B348-9DF7-797E89FE4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C40D2-FE37-ED4A-8D94-CD55289EE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EDB8C2E-76B8-E54E-8904-5DD68DE36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DFC9-472F-D340-AE89-53AF54C4B28F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0707587-801F-2F42-9F43-DE634E0CF8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31D2CF-D9C8-804C-B7C2-98F36E262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4" y="3738566"/>
            <a:ext cx="15664284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 kern="120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+mn-cs"/>
              </a:rPr>
              <a:t>We provide a dynamic and diverse education and research environment attracting the brightest minds from across the globe.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BBA11-9B18-DD44-93FD-E5E37FED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87283-DE16-9C4D-9F2E-254866042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352A-5E49-7149-AFB8-5F9FB799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B0061F-B44E-F64E-916F-C594526BA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3" y="3738566"/>
            <a:ext cx="15691446" cy="522028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 people and ideas that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37937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7783F-E689-9D48-A25E-6355B4BF0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072" y="1957388"/>
            <a:ext cx="14445424" cy="18212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495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Title of presentation 33pt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36FD-DB34-7648-85FD-29A688F85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74" y="4072618"/>
            <a:ext cx="14445424" cy="702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Subtitle 18pt</a:t>
            </a:r>
            <a:endParaRPr lang="en-GB">
              <a:effectLst/>
              <a:latin typeface="Roboto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96A85-71B9-CF44-9C76-57621DE3D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74" y="5391476"/>
            <a:ext cx="14445424" cy="31385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287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575" baseline="0">
                <a:solidFill>
                  <a:schemeClr val="bg1"/>
                </a:solidFill>
              </a:defRPr>
            </a:lvl1pPr>
            <a:lvl2pPr marL="0" marR="0" indent="0" algn="l" defTabSz="102870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800"/>
            </a:lvl2pPr>
          </a:lstStyle>
          <a:p>
            <a:r>
              <a:rPr lang="en-GB" sz="1800">
                <a:effectLst/>
                <a:latin typeface="Roboto" pitchFamily="2" charset="0"/>
              </a:rPr>
              <a:t>Speakers:	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1800">
                <a:effectLst/>
                <a:latin typeface="Roboto" pitchFamily="2" charset="0"/>
              </a:rPr>
              <a:t>Chair:	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endParaRPr lang="en-GB" sz="1800">
              <a:effectLst/>
              <a:latin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C11B7B0-49AB-434E-BF9A-A7B2599E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DB9428-DAAF-1545-BABF-E0C7784C7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1072" y="8727510"/>
            <a:ext cx="4321628" cy="419160"/>
          </a:xfrm>
        </p:spPr>
        <p:txBody>
          <a:bodyPr lIns="0" tIns="0" rIns="0" bIns="0">
            <a:normAutofit/>
          </a:bodyPr>
          <a:lstStyle>
            <a:lvl1pPr>
              <a:defRPr sz="1688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lse.ac.uk/careers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4EB3C53-97E6-E148-B5CF-340F6E4B8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072" y="9146669"/>
            <a:ext cx="4321628" cy="32802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D0C83-CE1E-544A-915A-FD7E7281C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82" y="9462314"/>
            <a:ext cx="1502048" cy="18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5D9A5-2E42-FD4F-BE23-B19DCC94A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24C27-EA66-6A46-BD50-B143EB157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CDC621A-FF1D-B34A-BD2A-86A1FF364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F28F678-5128-E84A-A50B-D29D6712F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6C672E-BB97-6449-883B-FEEDBE15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ED36A-7C4C-5B46-933C-CEF5FE147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_Add ow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F81E8-0C1B-4D7B-ACF6-2469A91084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1200" y="762000"/>
            <a:ext cx="7935913" cy="7935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Picture – please crop to a square</a:t>
            </a:r>
          </a:p>
        </p:txBody>
      </p:sp>
    </p:spTree>
    <p:extLst>
      <p:ext uri="{BB962C8B-B14F-4D97-AF65-F5344CB8AC3E}">
        <p14:creationId xmlns:p14="http://schemas.microsoft.com/office/powerpoint/2010/main" val="309191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A239E2-5822-F143-A28B-E4BBD96D7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ECA972-478D-0A4D-95C0-9E746F8D4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6F8988C-991D-B641-BFE6-E92BF052D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93975-F741-C547-84B8-00322D87D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24841-5F28-8545-9036-AACCD4802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7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1F39B-FDE3-0847-9845-3BDBBA84F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AEB09-9E62-A84A-B91B-A2A52A205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6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D1CAA7-1DCC-104A-A875-1CEA34E1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29FF55-A094-494C-BDFD-4CA871321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4689B3D-023A-3240-A05C-2C18B139C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D67E61-D213-9E4B-9BB8-499CE9A5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8CF34-3102-4948-9682-FFBD7BA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9246-95D0-014E-AAE3-D4E0C236C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02A5ED1-7BF8-CE44-B3A3-E3DC0A73E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717407-247D-DA41-9CDC-E95D00199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4B96331-9581-4E43-ABF0-A901F058A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4DC4E-3B93-2748-873C-D2E39F32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3CCA-DF24-D042-A7FA-F73B42BC7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FAA8BD-4F5A-B344-8EA5-51D7EE0CB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AB8BD4-F421-B14D-B5E6-F6628DF53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013BD44-70D3-0447-99F0-C19BF8D53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EF713E7-A59D-234A-9964-F3587B0A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67759-362E-BC42-B2D2-1EFBB67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542B-3813-074C-AFF2-1A720EF20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4CCC-F3A7-AA43-AC7C-540846CE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0500A-7431-E94E-BF17-4590EFA8A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100" dirty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6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E0112B"/>
                </a:solidFill>
              </a:defRPr>
            </a:lvl1pPr>
            <a:lvl2pPr marL="207170" indent="-198240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08956" indent="200025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609006" indent="-200025" algn="l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609005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1EADAC-9A5B-5245-A203-1D9B4834D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DAB2-B2F1-CD40-A12D-637E61F71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292C7-6D58-5C4F-9D6F-E282C8B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53453B-940D-5644-ADB5-AE92DE4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14645-1F46-624A-B6AE-291615736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2764" y="2550320"/>
            <a:ext cx="11306472" cy="6912768"/>
          </a:xfrm>
          <a:prstGeom prst="rect">
            <a:avLst/>
          </a:prstGeom>
        </p:spPr>
        <p:txBody>
          <a:bodyPr vert="horz" anchor="ctr" anchorCtr="0"/>
          <a:lstStyle>
            <a:lvl1pPr marL="28575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ECF71-E44D-9343-B09C-B33F860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B35-87E8-1046-A091-74B189E46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8984" y="2542838"/>
            <a:ext cx="3692728" cy="6920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0112B"/>
                </a:solidFill>
              </a:defRPr>
            </a:lvl1pPr>
          </a:lstStyle>
          <a:p>
            <a:r>
              <a:rPr lang="en-US" b="0" i="0" baseline="0">
                <a:latin typeface="Roboto Medium" pitchFamily="2" charset="0"/>
                <a:ea typeface="Roboto Medium" pitchFamily="2" charset="0"/>
              </a:rPr>
              <a:t>Click to edit M</a:t>
            </a:r>
            <a:r>
              <a:rPr lang="en-US" b="0" i="0">
                <a:latin typeface="Roboto Medium" pitchFamily="2" charset="0"/>
                <a:ea typeface="Roboto Medium" pitchFamily="2" charset="0"/>
              </a:rPr>
              <a:t>aster title style</a:t>
            </a:r>
            <a:endParaRPr lang="en-GB" b="0" i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150C-88F6-D649-AF1D-7D43DF865EA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0D8C31D-12FC-9B4C-BB63-6ADF192F6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88" y="9257916"/>
            <a:ext cx="46933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F42ECD-AA12-314C-80CB-C24814B57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B8374-3701-3D4A-834E-B7604FEF4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D1BD85-52BB-8D4C-87DD-EF41F22CE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57025-062B-47C3-AE86-BE497A559288}"/>
              </a:ext>
            </a:extLst>
          </p:cNvPr>
          <p:cNvSpPr/>
          <p:nvPr userDrawn="1"/>
        </p:nvSpPr>
        <p:spPr>
          <a:xfrm rot="312632">
            <a:off x="6551756" y="8851808"/>
            <a:ext cx="12033047" cy="2870383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8A5EA0-C9EE-44B6-86A7-5B9CA5115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E7AB-D272-4407-BA70-12B01534C93A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511F0-D94C-40D8-B5B7-DDE9C5E44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6786225" cy="4610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2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F3F05DA-91B8-7E45-9FF1-5296A0BF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EC377AE-1F4E-3A40-A036-610E6D0053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2862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A5AB9DE-0554-E944-A3B2-D9FABB9596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26926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4BFC75B-E634-4A4F-8B4C-D587734E4C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6458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D510AE7-F4B4-3C4D-B8B4-22A41CF247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5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D4F9586-0175-9E43-9ACA-56B07728B0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875670" y="5249414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39A0EC-9C46-1247-BC41-623BB397C2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5820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8882B08-B9F4-8246-BE1F-23EFED3674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07222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DAD9550-8440-8244-8BC5-A05394521F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59416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77CFFB-6033-DC40-B925-DC0D3838C0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5301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5013156-F6E4-C34B-8FC2-A2745B65B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AF6482-5A8D-FC47-8F15-728870A7CD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059" y="4378506"/>
            <a:ext cx="12782618" cy="557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algn="l"/>
            <a:r>
              <a:rPr lang="en-US" sz="1575" b="0" i="0">
                <a:latin typeface="Roboto Medium" pitchFamily="2" charset="0"/>
                <a:ea typeface="Roboto Medium" pitchFamily="2" charset="0"/>
              </a:rPr>
              <a:t>A presentation 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5A811-8D96-E849-BBE5-C3F64F8C9BB8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8B2B4DF-EB0B-0D4C-9E2C-6BBE2ECA5D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6228F1C-B267-2344-A6AD-99A3AC23E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D66C03-A786-D14D-9D35-BEA5FFA99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905BE8-9FA7-394F-A336-3682B2132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62" y="4751612"/>
            <a:ext cx="6178308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88">
          <p15:clr>
            <a:srgbClr val="FBAE40"/>
          </p15:clr>
        </p15:guide>
        <p15:guide id="3" orient="horz" pos="279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9534754"/>
            <a:ext cx="4267200" cy="547688"/>
          </a:xfrm>
          <a:prstGeom prst="rect">
            <a:avLst/>
          </a:prstGeom>
        </p:spPr>
        <p:txBody>
          <a:bodyPr/>
          <a:lstStyle/>
          <a:p>
            <a:fld id="{74D4EEAD-7034-413F-8D26-E94AD384FE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9534754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9534754"/>
            <a:ext cx="4267200" cy="547688"/>
          </a:xfrm>
          <a:prstGeom prst="rect">
            <a:avLst/>
          </a:prstGeom>
        </p:spPr>
        <p:txBody>
          <a:bodyPr/>
          <a:lstStyle/>
          <a:p>
            <a:fld id="{BD61D6FE-961D-438A-8ACA-E0D221FA84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whit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57025-062B-47C3-AE86-BE497A559288}"/>
              </a:ext>
            </a:extLst>
          </p:cNvPr>
          <p:cNvSpPr/>
          <p:nvPr userDrawn="1"/>
        </p:nvSpPr>
        <p:spPr>
          <a:xfrm rot="312632">
            <a:off x="6551756" y="8851808"/>
            <a:ext cx="12033047" cy="2870383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8A5EA0-C9EE-44B6-86A7-5B9CA5115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8" y="1777206"/>
            <a:ext cx="8850871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E7AB-D272-4407-BA70-12B01534C93A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511F0-D94C-40D8-B5B7-DDE9C5E44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9" y="3700463"/>
            <a:ext cx="8850310" cy="4610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3B3E2-10CC-47C3-A4F4-DDE51D629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8400" y="800100"/>
            <a:ext cx="7478713" cy="74787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65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8EAED-6FD1-4313-955B-FA4FD57F386E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63C05-C046-491B-AFE0-628479E30C56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443F5B-D8F6-4404-9A70-0A7B59610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6470312" cy="4338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Gree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8EAED-6FD1-4313-955B-FA4FD57F386E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9308071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63C05-C046-491B-AFE0-628479E30C56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51725-F968-418B-8BC3-6076716A13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02912" y="1289050"/>
            <a:ext cx="6934200" cy="67500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BDDCB-D632-4054-81DC-49CBE43DA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3700463"/>
            <a:ext cx="9307511" cy="532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4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4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AB913-D58B-47B9-97BF-7BBED215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DBA08-7A9E-4CDF-AEFD-A72B272E93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FBDC46-6B8A-43B3-883B-F76713F75AA0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</p:spTree>
    <p:extLst>
      <p:ext uri="{BB962C8B-B14F-4D97-AF65-F5344CB8AC3E}">
        <p14:creationId xmlns:p14="http://schemas.microsoft.com/office/powerpoint/2010/main" val="4996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73" r:id="rId4"/>
    <p:sldLayoutId id="2147483674" r:id="rId5"/>
    <p:sldLayoutId id="2147483669" r:id="rId6"/>
    <p:sldLayoutId id="2147483676" r:id="rId7"/>
    <p:sldLayoutId id="2147483660" r:id="rId8"/>
    <p:sldLayoutId id="2147483675" r:id="rId9"/>
    <p:sldLayoutId id="2147483671" r:id="rId10"/>
    <p:sldLayoutId id="2147483672" r:id="rId11"/>
    <p:sldLayoutId id="2147483680" r:id="rId12"/>
  </p:sldLayoutIdLst>
  <p:txStyles>
    <p:titleStyle>
      <a:lvl1pPr marL="14400" algn="l" defTabSz="9144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8129D-8A12-1642-B72D-276B159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445295"/>
            <a:ext cx="15230476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9C4-6709-E243-8A81-9E6214E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55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3" r:id="rId24"/>
    <p:sldLayoutId id="2147483724" r:id="rId25"/>
  </p:sldLayoutIdLst>
  <p:txStyles>
    <p:titleStyle>
      <a:lvl1pPr algn="l" defTabSz="1028700" rtl="0" eaLnBrk="1" latinLnBrk="0" hangingPunct="1">
        <a:lnSpc>
          <a:spcPts val="5940"/>
        </a:lnSpc>
        <a:spcBef>
          <a:spcPct val="0"/>
        </a:spcBef>
        <a:buNone/>
        <a:defRPr sz="4163" b="0" i="0" kern="1200">
          <a:solidFill>
            <a:srgbClr val="E0112B"/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8930" indent="0" algn="l" defTabSz="1028700" rtl="0" eaLnBrk="1" latinLnBrk="0" hangingPunct="1">
        <a:lnSpc>
          <a:spcPct val="90000"/>
        </a:lnSpc>
        <a:spcBef>
          <a:spcPts val="1125"/>
        </a:spcBef>
        <a:buClr>
          <a:srgbClr val="FF0000"/>
        </a:buClr>
        <a:buSzPct val="110000"/>
        <a:buFontTx/>
        <a:buNone/>
        <a:tabLst/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207170" indent="-198240" algn="l" defTabSz="1012500" rtl="0" eaLnBrk="1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208956" indent="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609006" indent="-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807245" marR="0" indent="-198240" algn="l" defTabSz="1012500" rtl="0" eaLnBrk="1" fontAlgn="auto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8">
          <p15:clr>
            <a:srgbClr val="F26B43"/>
          </p15:clr>
        </p15:guide>
        <p15:guide id="2" pos="5279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pos="142">
          <p15:clr>
            <a:srgbClr val="F26B43"/>
          </p15:clr>
        </p15:guide>
        <p15:guide id="7" pos="482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8129D-8A12-1642-B72D-276B159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445295"/>
            <a:ext cx="15230476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9C4-6709-E243-8A81-9E6214E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5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txStyles>
    <p:titleStyle>
      <a:lvl1pPr algn="l" defTabSz="1028700" rtl="0" eaLnBrk="1" latinLnBrk="0" hangingPunct="1">
        <a:lnSpc>
          <a:spcPts val="5940"/>
        </a:lnSpc>
        <a:spcBef>
          <a:spcPct val="0"/>
        </a:spcBef>
        <a:buNone/>
        <a:defRPr sz="4163" b="0" i="0" kern="1200">
          <a:solidFill>
            <a:srgbClr val="E0112B"/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8930" indent="0" algn="l" defTabSz="1028700" rtl="0" eaLnBrk="1" latinLnBrk="0" hangingPunct="1">
        <a:lnSpc>
          <a:spcPct val="90000"/>
        </a:lnSpc>
        <a:spcBef>
          <a:spcPts val="1125"/>
        </a:spcBef>
        <a:buClr>
          <a:srgbClr val="FF0000"/>
        </a:buClr>
        <a:buSzPct val="110000"/>
        <a:buFontTx/>
        <a:buNone/>
        <a:tabLst/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207170" indent="-198240" algn="l" defTabSz="1012500" rtl="0" eaLnBrk="1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208956" indent="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609006" indent="-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807245" marR="0" indent="-198240" algn="l" defTabSz="1012500" rtl="0" eaLnBrk="1" fontAlgn="auto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8">
          <p15:clr>
            <a:srgbClr val="F26B43"/>
          </p15:clr>
        </p15:guide>
        <p15:guide id="2" pos="5279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pos="142">
          <p15:clr>
            <a:srgbClr val="F26B43"/>
          </p15:clr>
        </p15:guide>
        <p15:guide id="7" pos="482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e.ac.uk/careers" TargetMode="External"/><Relationship Id="rId7" Type="http://schemas.openxmlformats.org/officeDocument/2006/relationships/hyperlink" Target="https://careers.lse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.lse.ac.uk/current-students/careers/information-and-resources/online-tools" TargetMode="External"/><Relationship Id="rId5" Type="http://schemas.openxmlformats.org/officeDocument/2006/relationships/hyperlink" Target="https://info.lse.ac.uk/current-students/careers/information-and-resources/employment-sectors" TargetMode="External"/><Relationship Id="rId4" Type="http://schemas.openxmlformats.org/officeDocument/2006/relationships/hyperlink" Target="https://info.lse.ac.uk/current-students/careers/what-graduates-d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64161" y="3241321"/>
            <a:ext cx="9753600" cy="225326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6600" cap="none" dirty="0">
                <a:latin typeface="Roboto"/>
                <a:ea typeface="Roboto"/>
              </a:rPr>
              <a:t>Introducing LSE Careers</a:t>
            </a:r>
            <a:br>
              <a:rPr lang="en-GB" sz="6600" cap="none" dirty="0"/>
            </a:br>
            <a:r>
              <a:rPr lang="en-GB" sz="6600" b="0" dirty="0">
                <a:latin typeface="Roboto"/>
                <a:ea typeface="Roboto"/>
              </a:rPr>
              <a:t>February 2026</a:t>
            </a:r>
            <a:endParaRPr lang="en-GB" sz="7200" b="0" cap="none" dirty="0">
              <a:latin typeface="Roboto"/>
              <a:ea typeface="Robot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>
          <a:xfrm>
            <a:off x="548074" y="8420923"/>
            <a:ext cx="7740316" cy="1615159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Roboto" panose="02000000000000000000" pitchFamily="2" charset="0"/>
              </a:rPr>
              <a:t>Lewis Humphreys</a:t>
            </a:r>
          </a:p>
          <a:p>
            <a:r>
              <a:rPr lang="en-GB" dirty="0">
                <a:latin typeface="Roboto" panose="02000000000000000000" pitchFamily="2" charset="0"/>
              </a:rPr>
              <a:t>Careers Education Manager </a:t>
            </a:r>
          </a:p>
          <a:p>
            <a:r>
              <a:rPr lang="en-GB" b="1" dirty="0">
                <a:latin typeface="Roboto" panose="02000000000000000000" pitchFamily="2" charset="0"/>
              </a:rPr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26554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70CBB3-4492-0CFB-FE4F-63A1B8DD63BE}"/>
              </a:ext>
            </a:extLst>
          </p:cNvPr>
          <p:cNvSpPr txBox="1">
            <a:spLocks/>
          </p:cNvSpPr>
          <p:nvPr/>
        </p:nvSpPr>
        <p:spPr>
          <a:xfrm>
            <a:off x="9969717" y="213258"/>
            <a:ext cx="8150387" cy="91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500">
                <a:solidFill>
                  <a:schemeClr val="tx1">
                    <a:lumMod val="75000"/>
                    <a:lumOff val="25000"/>
                  </a:schemeClr>
                </a:solidFill>
              </a:rPr>
              <a:t>Career Development Cycle</a:t>
            </a:r>
            <a:endParaRPr lang="en-GB"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1EDF29-E527-3039-3861-3AC6E7AB1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259" y="2486036"/>
            <a:ext cx="10993581" cy="54235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F6AEC7-6D0D-81FD-D17A-FD631FDF62E5}"/>
              </a:ext>
            </a:extLst>
          </p:cNvPr>
          <p:cNvSpPr txBox="1"/>
          <p:nvPr/>
        </p:nvSpPr>
        <p:spPr>
          <a:xfrm>
            <a:off x="3666770" y="1493457"/>
            <a:ext cx="600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What do you really enjoy doing?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Consider your career options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What do you value in a career?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Find out how to achieve your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91BAC-2A5B-F59F-30DF-87995B0B3BE7}"/>
              </a:ext>
            </a:extLst>
          </p:cNvPr>
          <p:cNvSpPr txBox="1"/>
          <p:nvPr/>
        </p:nvSpPr>
        <p:spPr>
          <a:xfrm>
            <a:off x="364889" y="7175404"/>
            <a:ext cx="6628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Speak to people about your options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Chat with alumni about their jobs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Meet with employers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Read case studies about different careers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Look into new areas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8950A-B309-F5A3-11DD-A9A28448AEEB}"/>
              </a:ext>
            </a:extLst>
          </p:cNvPr>
          <p:cNvSpPr txBox="1"/>
          <p:nvPr/>
        </p:nvSpPr>
        <p:spPr>
          <a:xfrm>
            <a:off x="9746677" y="1577187"/>
            <a:ext cx="744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Work experience (shadowing, internship, etc.)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Hone a particular skill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Volunteer your time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Get involved in running a society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E1456-4850-F1FF-4B74-01A1138083E4}"/>
              </a:ext>
            </a:extLst>
          </p:cNvPr>
          <p:cNvSpPr txBox="1"/>
          <p:nvPr/>
        </p:nvSpPr>
        <p:spPr>
          <a:xfrm>
            <a:off x="14339451" y="4771622"/>
            <a:ext cx="3479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Get feedback on your CV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Read examples of good cover letters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Take a practice interview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Practice online psychometric tests</a:t>
            </a:r>
          </a:p>
        </p:txBody>
      </p:sp>
    </p:spTree>
    <p:extLst>
      <p:ext uri="{BB962C8B-B14F-4D97-AF65-F5344CB8AC3E}">
        <p14:creationId xmlns:p14="http://schemas.microsoft.com/office/powerpoint/2010/main" val="367376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5A20-5A51-C563-852A-A131FE22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0" y="-160338"/>
            <a:ext cx="11391900" cy="1922463"/>
          </a:xfrm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itchFamily="2" charset="0"/>
              </a:rPr>
              <a:t>How does LSE Careers support you</a:t>
            </a:r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6E3B36-D762-042E-45E1-51603F0A37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406" y="5790206"/>
            <a:ext cx="4672241" cy="287754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61530" rIns="118328" bIns="108861" anchor="b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Dedicated 1:1 appointments with your careers consultant</a:t>
            </a:r>
          </a:p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Alumni networking</a:t>
            </a:r>
          </a:p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Tailored seminars &amp; workshops</a:t>
            </a: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AFE7D-2412-A39F-C098-C216E5D0EA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405" y="2709170"/>
            <a:ext cx="5579631" cy="264556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Career planning, guidance and advice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CV, cover letter, applications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Practice interviews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ea typeface="Roboto" panose="02000000000000000000" pitchFamily="2" charset="0"/>
              </a:rPr>
              <a:t>Disability and employment</a:t>
            </a:r>
            <a:endParaRPr lang="en-US" altLang="en-US" sz="2400" dirty="0">
              <a:solidFill>
                <a:srgbClr val="000000"/>
              </a:solidFill>
              <a:latin typeface="Roboto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711A-463C-918D-96AA-044BC7FB63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24094" y="2521747"/>
            <a:ext cx="4958951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Careers &amp; volunteering fairs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Employer presentations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Meet LSE alumni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Skills seminars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Volunteering opportunities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Mock assessment centres</a:t>
            </a:r>
          </a:p>
          <a:p>
            <a:pPr marL="521495" lvl="2" indent="0" defTabSz="1371600">
              <a:spcBef>
                <a:spcPct val="0"/>
              </a:spcBef>
              <a:buClr>
                <a:srgbClr val="00A28A"/>
              </a:buClr>
              <a:buSzTx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Roboto"/>
              </a:rPr>
              <a:t> </a:t>
            </a:r>
            <a:endParaRPr lang="en-US" altLang="en-US" sz="24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20EEB-F912-DD74-701D-1308409F93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1907382"/>
            <a:ext cx="6005513" cy="590550"/>
          </a:xfrm>
          <a:prstGeom prst="rect">
            <a:avLst/>
          </a:prstGeom>
          <a:solidFill>
            <a:srgbClr val="A7B4BB"/>
          </a:solidFill>
          <a:ln w="9525" algn="ctr">
            <a:solidFill>
              <a:srgbClr val="A7B4BB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1:1 Careers Consultant appointments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3FC8A-8CB0-D78B-7B99-201FD8E628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8079582"/>
            <a:ext cx="6005513" cy="588168"/>
          </a:xfrm>
          <a:prstGeom prst="rect">
            <a:avLst/>
          </a:prstGeom>
          <a:solidFill>
            <a:srgbClr val="7CE6D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Departmental careers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C0143-AE0C-DE0E-7E92-A0D737990A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4212" y="8079582"/>
            <a:ext cx="6005513" cy="588168"/>
          </a:xfrm>
          <a:prstGeom prst="rect">
            <a:avLst/>
          </a:prstGeom>
          <a:solidFill>
            <a:srgbClr val="55ACEE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Careers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99056-8CF4-0D32-F973-DC51BC7A1D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4212" y="1907382"/>
            <a:ext cx="6005513" cy="590550"/>
          </a:xfrm>
          <a:prstGeom prst="rect">
            <a:avLst/>
          </a:prstGeom>
          <a:solidFill>
            <a:srgbClr val="8431A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Careers events</a:t>
            </a: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EF4323BA-67FF-B916-A237-74FC8DD3A0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32519" y="3328988"/>
            <a:ext cx="4062413" cy="3917157"/>
          </a:xfrm>
          <a:prstGeom prst="diamond">
            <a:avLst/>
          </a:prstGeom>
          <a:solidFill>
            <a:srgbClr val="E0112B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18328" tIns="61530" rIns="118328" bIns="61530" anchor="ctr"/>
          <a:lstStyle>
            <a:lvl1pPr defTabSz="8731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801688" indent="-354013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201738" indent="-358775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603375" indent="-360363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0605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5177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9749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4321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309688">
              <a:spcBef>
                <a:spcPct val="0"/>
              </a:spcBef>
              <a:buClr>
                <a:srgbClr val="5B325F"/>
              </a:buClr>
              <a:defRPr/>
            </a:pPr>
            <a:r>
              <a:rPr lang="en-US" altLang="en-US" sz="3450" b="1">
                <a:solidFill>
                  <a:srgbClr val="FFFFFF"/>
                </a:solidFill>
                <a:latin typeface="Roboto"/>
              </a:rPr>
              <a:t>Navigating your </a:t>
            </a:r>
          </a:p>
          <a:p>
            <a:pPr algn="ctr" defTabSz="1309688">
              <a:spcBef>
                <a:spcPct val="0"/>
              </a:spcBef>
              <a:buClr>
                <a:srgbClr val="5B325F"/>
              </a:buClr>
              <a:defRPr/>
            </a:pPr>
            <a:r>
              <a:rPr lang="en-US" altLang="en-US" sz="3450" b="1">
                <a:solidFill>
                  <a:srgbClr val="FFFFFF"/>
                </a:solidFill>
                <a:latin typeface="Roboto"/>
              </a:rPr>
              <a:t>career journey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7A4EECD-3C21-38E4-576B-241A01CDDD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2497933"/>
            <a:ext cx="600551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1F87038-6193-A9BA-3C05-060360ED774F}"/>
              </a:ext>
            </a:extLst>
          </p:cNvPr>
          <p:cNvSpPr>
            <a:spLocks/>
          </p:cNvSpPr>
          <p:nvPr/>
        </p:nvSpPr>
        <p:spPr bwMode="gray">
          <a:xfrm>
            <a:off x="3067724" y="2497932"/>
            <a:ext cx="6005513" cy="2645568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2 h 1225"/>
              <a:gd name="T4" fmla="*/ 2648752 w 2949"/>
              <a:gd name="T5" fmla="*/ 1763712 h 1225"/>
              <a:gd name="T6" fmla="*/ 4003675 w 2949"/>
              <a:gd name="T7" fmla="*/ 456405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A7B4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355145B-C223-EEF8-49A2-314E52B8174E}"/>
              </a:ext>
            </a:extLst>
          </p:cNvPr>
          <p:cNvSpPr>
            <a:spLocks/>
          </p:cNvSpPr>
          <p:nvPr/>
        </p:nvSpPr>
        <p:spPr bwMode="gray">
          <a:xfrm flipV="1">
            <a:off x="3067724" y="5434013"/>
            <a:ext cx="6005513" cy="2645570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3 h 1225"/>
              <a:gd name="T4" fmla="*/ 2648752 w 2949"/>
              <a:gd name="T5" fmla="*/ 1763713 h 1225"/>
              <a:gd name="T6" fmla="*/ 4003675 w 2949"/>
              <a:gd name="T7" fmla="*/ 456406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7CE6D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7114EA4-53EA-AAB6-7861-E18B2E97DE41}"/>
              </a:ext>
            </a:extLst>
          </p:cNvPr>
          <p:cNvSpPr>
            <a:spLocks/>
          </p:cNvSpPr>
          <p:nvPr/>
        </p:nvSpPr>
        <p:spPr bwMode="gray">
          <a:xfrm flipH="1">
            <a:off x="9254212" y="2497932"/>
            <a:ext cx="6005513" cy="2645568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2 h 1225"/>
              <a:gd name="T4" fmla="*/ 2648752 w 2949"/>
              <a:gd name="T5" fmla="*/ 1763712 h 1225"/>
              <a:gd name="T6" fmla="*/ 4003675 w 2949"/>
              <a:gd name="T7" fmla="*/ 456405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431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F13973-0970-5C52-07AC-39571F1D4D94}"/>
              </a:ext>
            </a:extLst>
          </p:cNvPr>
          <p:cNvSpPr>
            <a:spLocks/>
          </p:cNvSpPr>
          <p:nvPr/>
        </p:nvSpPr>
        <p:spPr bwMode="gray">
          <a:xfrm flipH="1" flipV="1">
            <a:off x="9254212" y="5434013"/>
            <a:ext cx="6005513" cy="2645570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3 h 1225"/>
              <a:gd name="T4" fmla="*/ 2648752 w 2949"/>
              <a:gd name="T5" fmla="*/ 1763713 h 1225"/>
              <a:gd name="T6" fmla="*/ 4003675 w 2949"/>
              <a:gd name="T7" fmla="*/ 456406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55ACE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9D421A1-2A60-20C8-6814-EA5CEED23B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63724" y="5434013"/>
            <a:ext cx="600551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		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3D0D811-B611-2E20-29AD-DF3DD46AF1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95513" y="8157268"/>
            <a:ext cx="4387532" cy="837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61530" rIns="118328" bIns="108861" anchor="b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 b="1">
              <a:solidFill>
                <a:srgbClr val="000000"/>
              </a:solidFill>
              <a:latin typeface="Roboto"/>
            </a:endParaRPr>
          </a:p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Career research 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Job matching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Jobs, internships and volunteer vacancies board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Careers Resource Centre</a:t>
            </a: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43236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4D60-2F86-C4D1-6757-458D34C140DE}"/>
              </a:ext>
            </a:extLst>
          </p:cNvPr>
          <p:cNvSpPr txBox="1">
            <a:spLocks/>
          </p:cNvSpPr>
          <p:nvPr/>
        </p:nvSpPr>
        <p:spPr>
          <a:xfrm>
            <a:off x="1626010" y="2400300"/>
            <a:ext cx="15120214" cy="727970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On Careers’ website </a:t>
            </a:r>
            <a:r>
              <a:rPr lang="en-GB" sz="3600" dirty="0">
                <a:latin typeface="Roboto"/>
                <a:ea typeface="Roboto"/>
                <a:cs typeface="Roboto"/>
              </a:rPr>
              <a:t>- </a:t>
            </a:r>
            <a:r>
              <a:rPr lang="en-US" sz="3600" dirty="0">
                <a:latin typeface="Roboto"/>
                <a:ea typeface="Roboto"/>
                <a:cs typeface="Roboto"/>
                <a:hlinkClick r:id="rId3"/>
              </a:rPr>
              <a:t>www.lse.ac.uk/careers</a:t>
            </a:r>
            <a:r>
              <a:rPr lang="en-US" sz="3600" dirty="0">
                <a:latin typeface="Roboto"/>
                <a:ea typeface="Roboto"/>
                <a:cs typeface="Roboto"/>
              </a:rPr>
              <a:t> </a:t>
            </a:r>
            <a:endParaRPr lang="en-US" sz="3600" dirty="0"/>
          </a:p>
          <a:p>
            <a:pPr marL="523240"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Careers resources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600" dirty="0">
                <a:latin typeface="Roboto"/>
                <a:ea typeface="Roboto"/>
                <a:cs typeface="Roboto"/>
                <a:hlinkClick r:id="rId4"/>
              </a:rPr>
              <a:t>What do LSE graduates do?</a:t>
            </a:r>
            <a:endParaRPr lang="en-GB" sz="3600" dirty="0">
              <a:latin typeface="Roboto"/>
              <a:ea typeface="Roboto"/>
              <a:cs typeface="Roboto"/>
            </a:endParaRPr>
          </a:p>
          <a:p>
            <a:pPr marL="1123315" lvl="3" indent="-514350"/>
            <a:r>
              <a:rPr lang="en-GB" sz="3200" dirty="0">
                <a:latin typeface="Roboto"/>
                <a:ea typeface="Roboto"/>
                <a:cs typeface="Roboto"/>
              </a:rPr>
              <a:t>Destinations: organisations, roles, countries</a:t>
            </a:r>
          </a:p>
          <a:p>
            <a:pPr marL="1123315" lvl="3" indent="-514350"/>
            <a:r>
              <a:rPr lang="en-GB" sz="3200" dirty="0">
                <a:latin typeface="Roboto"/>
                <a:ea typeface="Roboto"/>
                <a:cs typeface="Roboto"/>
              </a:rPr>
              <a:t>Filter by department and by degree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600" dirty="0">
                <a:latin typeface="Roboto"/>
                <a:ea typeface="Roboto"/>
                <a:cs typeface="Roboto"/>
                <a:hlinkClick r:id="rId5"/>
              </a:rPr>
              <a:t>Employment sectors</a:t>
            </a:r>
            <a:r>
              <a:rPr lang="en-GB" sz="3600" dirty="0">
                <a:latin typeface="Roboto"/>
                <a:ea typeface="Roboto"/>
                <a:cs typeface="Roboto"/>
              </a:rPr>
              <a:t> and labour market information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600" dirty="0">
                <a:latin typeface="Roboto"/>
                <a:ea typeface="Roboto"/>
                <a:cs typeface="Roboto"/>
                <a:hlinkClick r:id="rId6"/>
              </a:rPr>
              <a:t>Online tools</a:t>
            </a:r>
            <a:r>
              <a:rPr lang="en-GB" sz="3600" dirty="0">
                <a:latin typeface="Roboto"/>
                <a:ea typeface="Roboto"/>
                <a:cs typeface="Roboto"/>
              </a:rPr>
              <a:t>: </a:t>
            </a:r>
            <a:r>
              <a:rPr lang="en-GB" sz="3200" dirty="0">
                <a:latin typeface="Roboto"/>
                <a:ea typeface="Roboto"/>
                <a:cs typeface="Roboto"/>
              </a:rPr>
              <a:t>for CV check, interview prep, virtual experiences, country or sector specific information...</a:t>
            </a:r>
            <a:endParaRPr lang="en-GB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On </a:t>
            </a:r>
            <a:r>
              <a:rPr lang="en-US" sz="3600" dirty="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CareerHub</a:t>
            </a:r>
            <a:r>
              <a:rPr lang="en-US" sz="36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600" dirty="0">
                <a:latin typeface="Roboto"/>
                <a:ea typeface="Roboto"/>
                <a:cs typeface="Roboto"/>
              </a:rPr>
              <a:t>- </a:t>
            </a:r>
            <a:r>
              <a:rPr lang="en-GB" sz="3600" dirty="0">
                <a:latin typeface="Roboto"/>
                <a:ea typeface="Roboto"/>
                <a:cs typeface="Roboto"/>
                <a:hlinkClick r:id="rId7"/>
              </a:rPr>
              <a:t>https://careers.lse.ac.uk</a:t>
            </a:r>
            <a:r>
              <a:rPr lang="en-US" sz="3600" dirty="0">
                <a:latin typeface="Roboto"/>
                <a:ea typeface="Roboto"/>
                <a:cs typeface="Roboto"/>
              </a:rPr>
              <a:t> </a:t>
            </a:r>
            <a:endParaRPr lang="en-US" sz="3600" dirty="0">
              <a:cs typeface="Roboto"/>
            </a:endParaRPr>
          </a:p>
          <a:p>
            <a:pPr marL="52324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Roboto"/>
                <a:ea typeface="Roboto"/>
                <a:cs typeface="Roboto"/>
              </a:rPr>
              <a:t>Access the job board, appointments and events</a:t>
            </a:r>
            <a:endParaRPr lang="en-GB" sz="3600" dirty="0">
              <a:latin typeface="Roboto"/>
              <a:ea typeface="Roboto"/>
              <a:cs typeface="Roboto"/>
            </a:endParaRPr>
          </a:p>
          <a:p>
            <a:endParaRPr lang="en-GB" sz="3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DEDB95C-90E2-CF75-BC37-DDEC9B3E0771}"/>
              </a:ext>
            </a:extLst>
          </p:cNvPr>
          <p:cNvSpPr txBox="1">
            <a:spLocks/>
          </p:cNvSpPr>
          <p:nvPr/>
        </p:nvSpPr>
        <p:spPr>
          <a:xfrm>
            <a:off x="10003191" y="880923"/>
            <a:ext cx="7260612" cy="132864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r">
              <a:lnSpc>
                <a:spcPts val="3600"/>
              </a:lnSpc>
            </a:pPr>
            <a:r>
              <a:rPr lang="en-GB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can you do now? </a:t>
            </a:r>
          </a:p>
        </p:txBody>
      </p:sp>
    </p:spTree>
    <p:extLst>
      <p:ext uri="{BB962C8B-B14F-4D97-AF65-F5344CB8AC3E}">
        <p14:creationId xmlns:p14="http://schemas.microsoft.com/office/powerpoint/2010/main" val="30187265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60DF-0262-4FCB-817D-FF172A66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forward to meeting you at LSE!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DBB02-FBB0-A6F4-9852-DBA302FBAF8C}"/>
              </a:ext>
            </a:extLst>
          </p:cNvPr>
          <p:cNvSpPr txBox="1">
            <a:spLocks/>
          </p:cNvSpPr>
          <p:nvPr/>
        </p:nvSpPr>
        <p:spPr>
          <a:xfrm>
            <a:off x="370840" y="6471822"/>
            <a:ext cx="11617960" cy="1297508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GB" sz="4200" dirty="0">
                <a:latin typeface="Roboto"/>
                <a:sym typeface="Wingdings"/>
              </a:rPr>
              <a:t></a:t>
            </a:r>
            <a:r>
              <a:rPr lang="en-GB" sz="3600" dirty="0">
                <a:latin typeface="Roboto"/>
                <a:sym typeface="Wingdings"/>
              </a:rPr>
              <a:t> </a:t>
            </a:r>
            <a:r>
              <a:rPr lang="en-GB" sz="3600" dirty="0">
                <a:latin typeface="Roboto"/>
              </a:rPr>
              <a:t>careers@lse.ac.uk        </a:t>
            </a:r>
            <a:r>
              <a:rPr lang="en-GB" sz="4200" dirty="0">
                <a:latin typeface="Roboto"/>
                <a:sym typeface="Wingdings"/>
              </a:rPr>
              <a:t></a:t>
            </a:r>
            <a:r>
              <a:rPr lang="en-GB" sz="3600" dirty="0">
                <a:latin typeface="Roboto"/>
                <a:sym typeface="Wingdings"/>
              </a:rPr>
              <a:t> </a:t>
            </a:r>
            <a:r>
              <a:rPr lang="en-GB" sz="3600" dirty="0">
                <a:latin typeface="Roboto"/>
              </a:rPr>
              <a:t>www.lse.ac.uk/careers  </a:t>
            </a:r>
          </a:p>
        </p:txBody>
      </p:sp>
    </p:spTree>
    <p:extLst>
      <p:ext uri="{BB962C8B-B14F-4D97-AF65-F5344CB8AC3E}">
        <p14:creationId xmlns:p14="http://schemas.microsoft.com/office/powerpoint/2010/main" val="38169826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ysClr val="window" lastClr="FFFFFF"/>
      </a:lt1>
      <a:dk2>
        <a:srgbClr val="C4D600"/>
      </a:dk2>
      <a:lt2>
        <a:srgbClr val="FFCD00"/>
      </a:lt2>
      <a:accent1>
        <a:srgbClr val="55ACEE"/>
      </a:accent1>
      <a:accent2>
        <a:srgbClr val="C4D600"/>
      </a:accent2>
      <a:accent3>
        <a:srgbClr val="FFCD00"/>
      </a:accent3>
      <a:accent4>
        <a:srgbClr val="55ACEE"/>
      </a:accent4>
      <a:accent5>
        <a:srgbClr val="C4D600"/>
      </a:accent5>
      <a:accent6>
        <a:srgbClr val="FFCD00"/>
      </a:accent6>
      <a:hlink>
        <a:srgbClr val="000000"/>
      </a:hlink>
      <a:folHlink>
        <a:srgbClr val="000000"/>
      </a:folHlink>
    </a:clrScheme>
    <a:fontScheme name="LSE Career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 Powerpoint template_LSE Careers" id="{46178480-1900-6447-A232-0470B6CEB679}" vid="{EA841B11-C059-2D46-8E29-3843D8151D35}"/>
    </a:ext>
  </a:extLst>
</a:theme>
</file>

<file path=ppt/theme/theme2.xml><?xml version="1.0" encoding="utf-8"?>
<a:theme xmlns:a="http://schemas.openxmlformats.org/drawingml/2006/main" name="1_Careers Powerpoint template-4-3_v1">
  <a:themeElements>
    <a:clrScheme name="LSE Sept 2018">
      <a:dk1>
        <a:srgbClr val="000000"/>
      </a:dk1>
      <a:lt1>
        <a:srgbClr val="FFFFFF"/>
      </a:lt1>
      <a:dk2>
        <a:srgbClr val="A3AAAE"/>
      </a:dk2>
      <a:lt2>
        <a:srgbClr val="D0D3D3"/>
      </a:lt2>
      <a:accent1>
        <a:srgbClr val="F33030"/>
      </a:accent1>
      <a:accent2>
        <a:srgbClr val="5B325F"/>
      </a:accent2>
      <a:accent3>
        <a:srgbClr val="6BABE5"/>
      </a:accent3>
      <a:accent4>
        <a:srgbClr val="FFCE00"/>
      </a:accent4>
      <a:accent5>
        <a:srgbClr val="009383"/>
      </a:accent5>
      <a:accent6>
        <a:srgbClr val="70AD47"/>
      </a:accent6>
      <a:hlink>
        <a:srgbClr val="5B325F"/>
      </a:hlink>
      <a:folHlink>
        <a:srgbClr val="954F72"/>
      </a:folHlink>
    </a:clrScheme>
    <a:fontScheme name="LSE Caree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reers Powerpoint template-4-3_v1">
  <a:themeElements>
    <a:clrScheme name="LSE Colour Palette">
      <a:dk1>
        <a:srgbClr val="000000"/>
      </a:dk1>
      <a:lt1>
        <a:srgbClr val="FFFFFF"/>
      </a:lt1>
      <a:dk2>
        <a:srgbClr val="A3AAAE"/>
      </a:dk2>
      <a:lt2>
        <a:srgbClr val="D0D3D3"/>
      </a:lt2>
      <a:accent1>
        <a:srgbClr val="F33030"/>
      </a:accent1>
      <a:accent2>
        <a:srgbClr val="5B325F"/>
      </a:accent2>
      <a:accent3>
        <a:srgbClr val="6BABE5"/>
      </a:accent3>
      <a:accent4>
        <a:srgbClr val="FFCE00"/>
      </a:accent4>
      <a:accent5>
        <a:srgbClr val="009383"/>
      </a:accent5>
      <a:accent6>
        <a:srgbClr val="70AD47"/>
      </a:accent6>
      <a:hlink>
        <a:srgbClr val="5B325F"/>
      </a:hlink>
      <a:folHlink>
        <a:srgbClr val="954F72"/>
      </a:folHlink>
    </a:clrScheme>
    <a:fontScheme name="LSE Caree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09CD99E1CBE47B6DE7EE23939DC8E" ma:contentTypeVersion="20" ma:contentTypeDescription="Create a new document." ma:contentTypeScope="" ma:versionID="0012812a018dd800e35ca0537d291966">
  <xsd:schema xmlns:xsd="http://www.w3.org/2001/XMLSchema" xmlns:xs="http://www.w3.org/2001/XMLSchema" xmlns:p="http://schemas.microsoft.com/office/2006/metadata/properties" xmlns:ns1="http://schemas.microsoft.com/sharepoint/v3" xmlns:ns2="57104c2b-987d-46db-b601-bb12146542f7" xmlns:ns3="f15acbbd-d3ef-4b46-ad73-dc00796e610e" targetNamespace="http://schemas.microsoft.com/office/2006/metadata/properties" ma:root="true" ma:fieldsID="bedfa5c6e43e3aa31dee61e8ab49019e" ns1:_="" ns2:_="" ns3:_="">
    <xsd:import namespace="http://schemas.microsoft.com/sharepoint/v3"/>
    <xsd:import namespace="57104c2b-987d-46db-b601-bb12146542f7"/>
    <xsd:import namespace="f15acbbd-d3ef-4b46-ad73-dc00796e61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04c2b-987d-46db-b601-bb12146542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f3777374-c7b6-48d4-943b-3574a45a935b}" ma:internalName="TaxCatchAll" ma:showField="CatchAllData" ma:web="57104c2b-987d-46db-b601-bb12146542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cbbd-d3ef-4b46-ad73-dc00796e6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c64bf66-3ab6-4740-8ae4-bf44781f38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15acbbd-d3ef-4b46-ad73-dc00796e610e">
      <Terms xmlns="http://schemas.microsoft.com/office/infopath/2007/PartnerControls"/>
    </lcf76f155ced4ddcb4097134ff3c332f>
    <TaxCatchAll xmlns="57104c2b-987d-46db-b601-bb12146542f7" xsi:nil="true"/>
  </documentManagement>
</p:properties>
</file>

<file path=customXml/itemProps1.xml><?xml version="1.0" encoding="utf-8"?>
<ds:datastoreItem xmlns:ds="http://schemas.openxmlformats.org/officeDocument/2006/customXml" ds:itemID="{F89FDF39-1ABD-4BAC-8435-335B85F3CB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15FB4E-B5A2-4769-9C03-943578E74B45}">
  <ds:schemaRefs>
    <ds:schemaRef ds:uri="57104c2b-987d-46db-b601-bb12146542f7"/>
    <ds:schemaRef ds:uri="f15acbbd-d3ef-4b46-ad73-dc00796e61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A33347-B9A0-492E-A2DF-EE7B3014C5E4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15acbbd-d3ef-4b46-ad73-dc00796e610e"/>
    <ds:schemaRef ds:uri="57104c2b-987d-46db-b601-bb12146542f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9318</TotalTime>
  <Words>308</Words>
  <Application>Microsoft Office PowerPoint</Application>
  <PresentationFormat>Custom</PresentationFormat>
  <Paragraphs>67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Roboto Medium</vt:lpstr>
      <vt:lpstr>Calibri</vt:lpstr>
      <vt:lpstr>Arial</vt:lpstr>
      <vt:lpstr>Arial Regular</vt:lpstr>
      <vt:lpstr>Roboto</vt:lpstr>
      <vt:lpstr>Roboto Regular</vt:lpstr>
      <vt:lpstr>Roboto Light</vt:lpstr>
      <vt:lpstr>Wingdings</vt:lpstr>
      <vt:lpstr>Custom Design</vt:lpstr>
      <vt:lpstr>1_Careers Powerpoint template-4-3_v1</vt:lpstr>
      <vt:lpstr>Careers Powerpoint template-4-3_v1</vt:lpstr>
      <vt:lpstr>Introducing LSE Careers February 2026</vt:lpstr>
      <vt:lpstr>PowerPoint Presentation</vt:lpstr>
      <vt:lpstr>How does LSE Careers support you</vt:lpstr>
      <vt:lpstr>PowerPoint Presentation</vt:lpstr>
      <vt:lpstr>Looking forward to meeting you at LSE!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Karinthi-Durnez,E</dc:creator>
  <cp:lastModifiedBy>Oana Balescu</cp:lastModifiedBy>
  <cp:revision>31</cp:revision>
  <dcterms:created xsi:type="dcterms:W3CDTF">2022-09-22T07:20:24Z</dcterms:created>
  <dcterms:modified xsi:type="dcterms:W3CDTF">2026-01-28T10:17:41Z</dcterms:modified>
  <dc:identifier>DAFHCXRD72U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0x0101004F109CD99E1CBE47B6DE7EE23939DC8E</vt:lpwstr>
  </property>
  <property fmtid="{D5CDD505-2E9C-101B-9397-08002B2CF9AE}" pid="3" name="MediaServiceImageTags">
    <vt:lpwstr/>
  </property>
</Properties>
</file>