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6" r:id="rId2"/>
    <p:sldId id="318" r:id="rId3"/>
    <p:sldId id="332" r:id="rId4"/>
    <p:sldId id="292" r:id="rId5"/>
    <p:sldId id="317" r:id="rId6"/>
    <p:sldId id="302" r:id="rId7"/>
    <p:sldId id="325" r:id="rId8"/>
    <p:sldId id="287" r:id="rId9"/>
    <p:sldId id="295" r:id="rId10"/>
    <p:sldId id="299" r:id="rId11"/>
    <p:sldId id="297" r:id="rId12"/>
    <p:sldId id="333" r:id="rId13"/>
    <p:sldId id="335" r:id="rId14"/>
    <p:sldId id="337" r:id="rId15"/>
    <p:sldId id="338" r:id="rId16"/>
    <p:sldId id="323" r:id="rId17"/>
    <p:sldId id="341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15"/>
    <p:restoredTop sz="92988"/>
  </p:normalViewPr>
  <p:slideViewPr>
    <p:cSldViewPr snapToGrid="0">
      <p:cViewPr varScale="1">
        <p:scale>
          <a:sx n="111" d="100"/>
          <a:sy n="111" d="100"/>
        </p:scale>
        <p:origin x="23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0D4D-B549-1D49-A55B-78719D7A3D4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F749C-4D64-F04F-9A96-756641D5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23C7-A226-C54C-AE12-5EBF5177EE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F749C-4D64-F04F-9A96-756641D51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0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F749C-4D64-F04F-9A96-756641D51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23C7-A226-C54C-AE12-5EBF5177EE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65C91-0F4A-C4F3-6F64-76BDD216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DFC1-8451-79C0-1951-81EE29053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43AC5-56B6-4C4C-5F74-2FDC21E1E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620A6-8695-1046-B646-67D856718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23C7-A226-C54C-AE12-5EBF5177EE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D25FB-440B-414C-41B0-FAF4AFFC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79674-19B2-F16C-4766-E34DA9CD7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AC76E-9862-81B0-58A9-BDC3C45AD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E0F4-2C9B-ECC5-88C3-9F5E619BE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23C7-A226-C54C-AE12-5EBF5177E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3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269C-E0DF-55C9-54C3-A20E5509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9A913-A2FA-F24E-0C1F-5746F8F185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A7AB5-00DD-E441-6809-E00033921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2671F-D61E-C918-109C-EEB3AB84E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23C7-A226-C54C-AE12-5EBF5177E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5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D2B78-AA7D-8250-EE21-1E4602F40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D114E-7298-77CE-98C6-78B4891FF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1F5CB-7DC0-E685-BB9B-A5552C1CB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0E464-8377-65CE-788A-90D52A98E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F23C7-A226-C54C-AE12-5EBF5177E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7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D465-95C2-A781-665F-BA79D9336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7C499-2B70-5EC9-BBC5-BC5623006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58B79-F0A6-752D-8FAE-A3ECB887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85C0A-1355-093A-9170-C5C3C4BB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EC660-A078-95CB-55B3-F7FB015A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3A70-1F9E-EC29-82F8-1C32C292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147AE-0924-4978-2A67-AC58239C3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BD3C7-943D-C878-BD96-7BCF6659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A5A6A-E14A-84CD-85B5-503154E8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C62C8-4E16-A43D-1E23-6487980E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44CAF9-A4B1-AE8F-78C4-D78412B94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38F60-AF60-9550-2FA3-ED7DF6951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91974-1E48-2C75-2A16-A472B1FC9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5EF25-7100-BA0F-3874-1CEF4512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8AD87-3CA6-2CFB-0AC2-8CB45A41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3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63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52894B47-1BE7-5D64-1C47-7A21BBD345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0812" cy="6858000"/>
          </a:xfrm>
          <a:custGeom>
            <a:avLst/>
            <a:gdLst>
              <a:gd name="connsiteX0" fmla="*/ 0 w 15037521"/>
              <a:gd name="connsiteY0" fmla="*/ 0 h 11308557"/>
              <a:gd name="connsiteX1" fmla="*/ 12234433 w 15037521"/>
              <a:gd name="connsiteY1" fmla="*/ 0 h 11308557"/>
              <a:gd name="connsiteX2" fmla="*/ 15037521 w 15037521"/>
              <a:gd name="connsiteY2" fmla="*/ 10838757 h 11308557"/>
              <a:gd name="connsiteX3" fmla="*/ 13220958 w 15037521"/>
              <a:gd name="connsiteY3" fmla="*/ 11308557 h 11308557"/>
              <a:gd name="connsiteX4" fmla="*/ 0 w 15037521"/>
              <a:gd name="connsiteY4" fmla="*/ 11308557 h 113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7521" h="11308557">
                <a:moveTo>
                  <a:pt x="0" y="0"/>
                </a:moveTo>
                <a:lnTo>
                  <a:pt x="12234433" y="0"/>
                </a:lnTo>
                <a:lnTo>
                  <a:pt x="15037521" y="10838757"/>
                </a:lnTo>
                <a:lnTo>
                  <a:pt x="13220958" y="11308557"/>
                </a:lnTo>
                <a:lnTo>
                  <a:pt x="0" y="1130855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itle 6">
            <a:extLst>
              <a:ext uri="{FF2B5EF4-FFF2-40B4-BE49-F238E27FC236}">
                <a16:creationId xmlns:a16="http://schemas.microsoft.com/office/drawing/2014/main" id="{E3DAE807-D60B-43D5-0860-8D87CD12D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7" y="2367346"/>
            <a:ext cx="5601444" cy="2390974"/>
          </a:xfrm>
          <a:prstGeom prst="rect">
            <a:avLst/>
          </a:prstGeom>
        </p:spPr>
        <p:txBody>
          <a:bodyPr/>
          <a:lstStyle>
            <a:lvl1pPr marL="7701" marR="3081" algn="l" defTabSz="554492" rtl="0" eaLnBrk="1" latinLnBrk="0" hangingPunct="1">
              <a:lnSpc>
                <a:spcPct val="85000"/>
              </a:lnSpc>
              <a:spcBef>
                <a:spcPts val="0"/>
              </a:spcBef>
              <a:defRPr lang="en-US" sz="6003" b="1" kern="1200" dirty="0">
                <a:solidFill>
                  <a:srgbClr val="FFFFFF"/>
                </a:solidFill>
                <a:latin typeface="Roboto"/>
                <a:ea typeface="+mn-ea"/>
                <a:cs typeface="Roboto"/>
              </a:defRPr>
            </a:lvl1pPr>
          </a:lstStyle>
          <a:p>
            <a:r>
              <a:rPr lang="en-GB"/>
              <a:t>Headline to go  here, can go  over three lines</a:t>
            </a:r>
          </a:p>
        </p:txBody>
      </p:sp>
      <p:sp>
        <p:nvSpPr>
          <p:cNvPr id="60" name="Holder 3">
            <a:extLst>
              <a:ext uri="{FF2B5EF4-FFF2-40B4-BE49-F238E27FC236}">
                <a16:creationId xmlns:a16="http://schemas.microsoft.com/office/drawing/2014/main" id="{2547D243-401E-5A41-395F-1728275EC5F7}"/>
              </a:ext>
            </a:extLst>
          </p:cNvPr>
          <p:cNvSpPr>
            <a:spLocks noGrp="1"/>
          </p:cNvSpPr>
          <p:nvPr>
            <p:ph type="subTitle" idx="4" hasCustomPrompt="1"/>
          </p:nvPr>
        </p:nvSpPr>
        <p:spPr>
          <a:xfrm>
            <a:off x="493881" y="5054940"/>
            <a:ext cx="5615560" cy="831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2" kern="1200" spc="-6">
                <a:solidFill>
                  <a:srgbClr val="FFFFFF"/>
                </a:solidFill>
                <a:latin typeface="Roboto"/>
                <a:ea typeface="+mn-ea"/>
                <a:cs typeface="Roboto"/>
              </a:defRPr>
            </a:lvl1pPr>
          </a:lstStyle>
          <a:p>
            <a:r>
              <a:rPr lang="en-GB"/>
              <a:t>Subheading to go here,  </a:t>
            </a:r>
            <a:br>
              <a:rPr lang="en-GB"/>
            </a:br>
            <a:r>
              <a:rPr lang="en-GB"/>
              <a:t>can go over two lines</a:t>
            </a:r>
            <a:endParaRPr/>
          </a:p>
        </p:txBody>
      </p:sp>
      <p:sp>
        <p:nvSpPr>
          <p:cNvPr id="80" name="Picture Placeholder 8">
            <a:extLst>
              <a:ext uri="{FF2B5EF4-FFF2-40B4-BE49-F238E27FC236}">
                <a16:creationId xmlns:a16="http://schemas.microsoft.com/office/drawing/2014/main" id="{6D8A240E-9D1B-FC71-C962-47EF418873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374539">
            <a:off x="6468422" y="823792"/>
            <a:ext cx="5239672" cy="523930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l">
              <a:defRPr sz="1213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76" name="Picture Placeholder 75">
            <a:extLst>
              <a:ext uri="{FF2B5EF4-FFF2-40B4-BE49-F238E27FC236}">
                <a16:creationId xmlns:a16="http://schemas.microsoft.com/office/drawing/2014/main" id="{1ECC909D-2FEC-6362-2A93-A6E1C2B8EF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6402" y="0"/>
            <a:ext cx="2895593" cy="2256091"/>
          </a:xfrm>
          <a:custGeom>
            <a:avLst/>
            <a:gdLst>
              <a:gd name="connsiteX0" fmla="*/ 718941 w 4774713"/>
              <a:gd name="connsiteY0" fmla="*/ 0 h 3720462"/>
              <a:gd name="connsiteX1" fmla="*/ 4774713 w 4774713"/>
              <a:gd name="connsiteY1" fmla="*/ 0 h 3720462"/>
              <a:gd name="connsiteX2" fmla="*/ 4774713 w 4774713"/>
              <a:gd name="connsiteY2" fmla="*/ 3720462 h 3720462"/>
              <a:gd name="connsiteX3" fmla="*/ 0 w 4774713"/>
              <a:gd name="connsiteY3" fmla="*/ 1693718 h 372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713" h="3720462">
                <a:moveTo>
                  <a:pt x="718941" y="0"/>
                </a:moveTo>
                <a:lnTo>
                  <a:pt x="4774713" y="0"/>
                </a:lnTo>
                <a:lnTo>
                  <a:pt x="4774713" y="3720462"/>
                </a:lnTo>
                <a:lnTo>
                  <a:pt x="0" y="169371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 sz="1213">
                <a:solidFill>
                  <a:srgbClr val="FAC82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0541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4">
            <a:extLst>
              <a:ext uri="{FF2B5EF4-FFF2-40B4-BE49-F238E27FC236}">
                <a16:creationId xmlns:a16="http://schemas.microsoft.com/office/drawing/2014/main" id="{EEF833D4-810C-6442-EF8C-28BC34EF56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177918" y="6146492"/>
            <a:ext cx="2916034" cy="265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728" kern="1200" spc="3" dirty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</a:lstStyle>
          <a:p>
            <a:endParaRPr lang="en-GB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7F46B5F3-009D-FD86-4335-BC6B9ACB6B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500298" y="6150281"/>
            <a:ext cx="512493" cy="265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728" kern="1200" spc="12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</a:lstStyle>
          <a:p>
            <a:fld id="{B6F15528-21DE-4FAA-801E-634DDDAF4B2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BA8DB89-19DF-0F83-1383-3A3C1E2EA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298" y="2157555"/>
            <a:ext cx="11185307" cy="2869179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Copy to go here</a:t>
            </a:r>
          </a:p>
          <a:p>
            <a:pPr lvl="1"/>
            <a:r>
              <a:rPr lang="en-GB" err="1"/>
              <a:t>Molore</a:t>
            </a:r>
            <a:r>
              <a:rPr lang="en-GB"/>
              <a:t> </a:t>
            </a:r>
            <a:r>
              <a:rPr lang="en-GB" err="1"/>
              <a:t>consequatem</a:t>
            </a:r>
            <a:r>
              <a:rPr lang="en-GB"/>
              <a:t> </a:t>
            </a:r>
            <a:r>
              <a:rPr lang="en-GB" err="1"/>
              <a:t>lat</a:t>
            </a:r>
            <a:r>
              <a:rPr lang="en-GB"/>
              <a:t> </a:t>
            </a:r>
            <a:r>
              <a:rPr lang="en-GB" err="1"/>
              <a:t>aut</a:t>
            </a:r>
            <a:r>
              <a:rPr lang="en-GB"/>
              <a:t>  </a:t>
            </a:r>
            <a:br>
              <a:rPr lang="en-GB"/>
            </a:br>
            <a:r>
              <a:rPr lang="en-GB" err="1"/>
              <a:t>faccae</a:t>
            </a:r>
            <a:r>
              <a:rPr lang="en-GB"/>
              <a:t> </a:t>
            </a:r>
            <a:r>
              <a:rPr lang="en-GB" err="1"/>
              <a:t>doluptiam</a:t>
            </a:r>
            <a:r>
              <a:rPr lang="en-GB"/>
              <a:t> </a:t>
            </a:r>
            <a:r>
              <a:rPr lang="en-GB" err="1"/>
              <a:t>quunt</a:t>
            </a:r>
            <a:r>
              <a:rPr lang="en-GB"/>
              <a:t> </a:t>
            </a:r>
            <a:r>
              <a:rPr lang="en-GB" err="1"/>
              <a:t>digenim</a:t>
            </a:r>
            <a:r>
              <a:rPr lang="en-GB"/>
              <a:t>  </a:t>
            </a:r>
            <a:r>
              <a:rPr lang="en-GB" err="1"/>
              <a:t>aiorepu</a:t>
            </a:r>
            <a:r>
              <a:rPr lang="en-GB"/>
              <a:t> </a:t>
            </a:r>
            <a:r>
              <a:rPr lang="en-GB" err="1"/>
              <a:t>dignatur</a:t>
            </a:r>
            <a:r>
              <a:rPr lang="en-GB"/>
              <a:t> </a:t>
            </a:r>
            <a:r>
              <a:rPr lang="en-GB" err="1"/>
              <a:t>sam</a:t>
            </a:r>
            <a:r>
              <a:rPr lang="en-GB"/>
              <a:t> </a:t>
            </a:r>
            <a:r>
              <a:rPr lang="en-GB" err="1"/>
              <a:t>auta</a:t>
            </a:r>
            <a:r>
              <a:rPr lang="en-GB"/>
              <a:t> </a:t>
            </a:r>
            <a:r>
              <a:rPr lang="en-GB" err="1"/>
              <a:t>sequunt</a:t>
            </a:r>
            <a:r>
              <a:rPr lang="en-GB"/>
              <a:t> </a:t>
            </a:r>
            <a:r>
              <a:rPr lang="en-GB" err="1"/>
              <a:t>iorpostrum</a:t>
            </a:r>
            <a:r>
              <a:rPr lang="en-GB"/>
              <a:t>, eat.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BD0BBDA-4F76-E4B9-3A74-7E84CD4135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9441" y="5651103"/>
            <a:ext cx="7962557" cy="1206415"/>
          </a:xfrm>
          <a:custGeom>
            <a:avLst/>
            <a:gdLst>
              <a:gd name="connsiteX0" fmla="*/ 182811 w 13129925"/>
              <a:gd name="connsiteY0" fmla="*/ 0 h 1989467"/>
              <a:gd name="connsiteX1" fmla="*/ 13129925 w 13129925"/>
              <a:gd name="connsiteY1" fmla="*/ 1189669 h 1989467"/>
              <a:gd name="connsiteX2" fmla="*/ 13129925 w 13129925"/>
              <a:gd name="connsiteY2" fmla="*/ 1989467 h 1989467"/>
              <a:gd name="connsiteX3" fmla="*/ 0 w 13129925"/>
              <a:gd name="connsiteY3" fmla="*/ 1989467 h 198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9925" h="1989467">
                <a:moveTo>
                  <a:pt x="182811" y="0"/>
                </a:moveTo>
                <a:lnTo>
                  <a:pt x="13129925" y="1189669"/>
                </a:lnTo>
                <a:lnTo>
                  <a:pt x="13129925" y="1989467"/>
                </a:lnTo>
                <a:lnTo>
                  <a:pt x="0" y="198946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b" anchorCtr="0">
            <a:noAutofit/>
          </a:bodyPr>
          <a:lstStyle>
            <a:lvl1pPr algn="ctr">
              <a:defRPr sz="1213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5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C648-63F1-6781-B812-9671EB3A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432BE-75C5-15A0-1F7B-66C9157B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DA391-4A19-0854-7697-EF586338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A2599-5E86-A5FA-039E-D4C04BB4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F5C3C-C3C7-D323-5DB2-052C1313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2D92-32E9-1B8D-A6DB-1D002CA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CFF65-84CF-86E1-F16F-E946DC39F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57973-936E-E60F-C92F-9F31ED9E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107CD-5BED-4D91-C0A2-BB4B460A2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6276E-BB52-6DF2-4523-DAC9A468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9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06B2C-AB39-68C4-0DE1-A665AAF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0E3B-58F1-8523-C232-677E42FC6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8D441-8F02-E3CE-89D7-3A4A198DF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24402-C31C-CFB3-84E1-1B3A515F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B71B7-9295-B8F9-6C8B-93A6AF98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F17DF-849D-592D-4C65-C834CACD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251F-93FA-4CF9-1945-E447A71FE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A82F2-F618-B722-7208-F6022937C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71BB7-93A8-AC10-1531-2F4B08EED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80ABA-41DC-D09E-694D-243668FA0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702D2-3596-0188-673F-8EBFB5BC6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D0AAA2-EF90-3340-BE6C-C351E461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DF295-3529-68F7-5F93-86A1CE94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E4332F-A4BD-2E7A-EA78-D4803AE4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AA8A-076A-D178-3FA3-61111182F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FE91C-1A94-6BC5-F94E-D9F05BCE8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BD556-73A9-CA3D-E618-3F1BC6F6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66DCD-F687-3489-6F86-84DE26D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CA508-D3D0-CFC1-DCD7-06ACFC3B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68909-B720-F8D8-968F-6FB83A6D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B730E-5F7C-E90B-5610-8AFE6EB4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E3CD-02A5-147F-B455-BBEA9051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F558-3A53-028C-0A17-46024A9C1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AE115-8994-EEA4-F5C0-EA9F2CDA1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8EE5D-F981-1F12-C4A5-2FE6C558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C9943-1B54-F9FE-1297-68603C04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FB3C1-C30F-A1FA-4D56-D20C9F92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B276-0D26-96EC-CD21-0E406A560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6EF37-3952-562B-2ADB-2A8DEFA9A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F0629-FEEB-8763-FE7F-15BE0C542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44709-0447-5C1D-CEF3-2BED6534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47941-4178-BA97-28E5-72C3EA226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3A655-E57F-78C2-AB03-F4472AD4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FDCA2-504D-0212-6EC8-A102D703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43BF-3625-606E-AA76-0CB775931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6776-91B0-9A88-3817-1FE45852D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C6C462-D43C-AC48-9D2E-33228B4D02B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DF539-56E4-56A7-6F9A-BDF3AE379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33B36-EF02-DD57-EE18-8E799EFD2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5AA448-FBC6-904B-A957-F6BDFE1A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2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1F5FAC51-717B-9765-08FB-34E3EFF9A7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55F4967F-07A4-D548-7779-F2E143B16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0812" cy="7406639"/>
          </a:xfrm>
          <a:solidFill>
            <a:srgbClr val="E0112B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4" name="object 44"/>
          <p:cNvSpPr/>
          <p:nvPr/>
        </p:nvSpPr>
        <p:spPr>
          <a:xfrm>
            <a:off x="9296177" y="0"/>
            <a:ext cx="2895686" cy="2256093"/>
          </a:xfrm>
          <a:custGeom>
            <a:avLst/>
            <a:gdLst/>
            <a:ahLst/>
            <a:cxnLst/>
            <a:rect l="l" t="t" r="r" b="b"/>
            <a:pathLst>
              <a:path w="4775200" h="3720465">
                <a:moveTo>
                  <a:pt x="4774713" y="0"/>
                </a:moveTo>
                <a:lnTo>
                  <a:pt x="718941" y="0"/>
                </a:lnTo>
                <a:lnTo>
                  <a:pt x="0" y="1693718"/>
                </a:lnTo>
                <a:lnTo>
                  <a:pt x="4774713" y="3720462"/>
                </a:lnTo>
                <a:lnTo>
                  <a:pt x="4774713" y="0"/>
                </a:lnTo>
                <a:close/>
              </a:path>
            </a:pathLst>
          </a:custGeom>
          <a:solidFill>
            <a:srgbClr val="ECD31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D6F661-EE58-0D91-1CA9-BBF31BCE0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474" r="12474"/>
          <a:stretch/>
        </p:blipFill>
        <p:spPr bwMode="auto">
          <a:xfrm rot="248193">
            <a:off x="6061471" y="473239"/>
            <a:ext cx="5737249" cy="57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itle 67">
            <a:extLst>
              <a:ext uri="{FF2B5EF4-FFF2-40B4-BE49-F238E27FC236}">
                <a16:creationId xmlns:a16="http://schemas.microsoft.com/office/drawing/2014/main" id="{30EE37F3-6915-1985-E13D-4AE64203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50" y="1071563"/>
            <a:ext cx="5007778" cy="4417876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Learning Lab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675FD-0301-0229-2915-9E9DE96FE49A}"/>
              </a:ext>
            </a:extLst>
          </p:cNvPr>
          <p:cNvSpPr txBox="1"/>
          <p:nvPr/>
        </p:nvSpPr>
        <p:spPr>
          <a:xfrm>
            <a:off x="660550" y="4978928"/>
            <a:ext cx="326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 Georgia Nichols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B5FC82-A2CC-D96D-DF59-BBD591F1E1B0}"/>
              </a:ext>
            </a:extLst>
          </p:cNvPr>
          <p:cNvSpPr/>
          <p:nvPr/>
        </p:nvSpPr>
        <p:spPr>
          <a:xfrm rot="20814086">
            <a:off x="7363843" y="-1455507"/>
            <a:ext cx="5127812" cy="5289176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059753E-B29B-ECBE-D3AD-663D9B77AE0A}"/>
              </a:ext>
            </a:extLst>
          </p:cNvPr>
          <p:cNvSpPr>
            <a:spLocks noGrp="1"/>
          </p:cNvSpPr>
          <p:nvPr/>
        </p:nvSpPr>
        <p:spPr>
          <a:xfrm rot="16200000" flipV="1">
            <a:off x="-1485728" y="1485728"/>
            <a:ext cx="4568800" cy="1597344"/>
          </a:xfrm>
          <a:custGeom>
            <a:avLst/>
            <a:gdLst>
              <a:gd name="connsiteX0" fmla="*/ 341685 w 7533761"/>
              <a:gd name="connsiteY0" fmla="*/ 0 h 2041823"/>
              <a:gd name="connsiteX1" fmla="*/ 7533761 w 7533761"/>
              <a:gd name="connsiteY1" fmla="*/ 1203545 h 2041823"/>
              <a:gd name="connsiteX2" fmla="*/ 7533761 w 7533761"/>
              <a:gd name="connsiteY2" fmla="*/ 2041823 h 2041823"/>
              <a:gd name="connsiteX3" fmla="*/ 0 w 7533761"/>
              <a:gd name="connsiteY3" fmla="*/ 2041823 h 20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3761" h="2041823">
                <a:moveTo>
                  <a:pt x="341685" y="0"/>
                </a:moveTo>
                <a:lnTo>
                  <a:pt x="7533761" y="1203545"/>
                </a:lnTo>
                <a:lnTo>
                  <a:pt x="7533761" y="2041823"/>
                </a:lnTo>
                <a:lnTo>
                  <a:pt x="0" y="2041823"/>
                </a:lnTo>
                <a:close/>
              </a:path>
            </a:pathLst>
          </a:custGeom>
          <a:solidFill>
            <a:srgbClr val="FFCD00"/>
          </a:solidFill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en-US"/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6340FD1B-1880-2ED0-7E9F-56F50BE45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9F7D43-FC36-4272-758C-EDD9CD7F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43" y="510080"/>
            <a:ext cx="8614113" cy="560571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6BC8E4A-EDAC-7CA1-3BE6-ED173F49CFB6}"/>
              </a:ext>
            </a:extLst>
          </p:cNvPr>
          <p:cNvSpPr/>
          <p:nvPr/>
        </p:nvSpPr>
        <p:spPr>
          <a:xfrm>
            <a:off x="1597344" y="200396"/>
            <a:ext cx="3212161" cy="3228604"/>
          </a:xfrm>
          <a:custGeom>
            <a:avLst/>
            <a:gdLst>
              <a:gd name="csX0" fmla="*/ 0 w 3212161"/>
              <a:gd name="csY0" fmla="*/ 1614302 h 3228604"/>
              <a:gd name="csX1" fmla="*/ 1606081 w 3212161"/>
              <a:gd name="csY1" fmla="*/ 0 h 3228604"/>
              <a:gd name="csX2" fmla="*/ 3212162 w 3212161"/>
              <a:gd name="csY2" fmla="*/ 1614302 h 3228604"/>
              <a:gd name="csX3" fmla="*/ 1606081 w 3212161"/>
              <a:gd name="csY3" fmla="*/ 3228604 h 3228604"/>
              <a:gd name="csX4" fmla="*/ 0 w 3212161"/>
              <a:gd name="csY4" fmla="*/ 1614302 h 32286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12161" h="3228604" extrusionOk="0">
                <a:moveTo>
                  <a:pt x="0" y="1614302"/>
                </a:moveTo>
                <a:cubicBezTo>
                  <a:pt x="-222700" y="585382"/>
                  <a:pt x="524570" y="72998"/>
                  <a:pt x="1606081" y="0"/>
                </a:cubicBezTo>
                <a:cubicBezTo>
                  <a:pt x="2593385" y="21113"/>
                  <a:pt x="3174090" y="723959"/>
                  <a:pt x="3212162" y="1614302"/>
                </a:cubicBezTo>
                <a:cubicBezTo>
                  <a:pt x="3054104" y="2660208"/>
                  <a:pt x="2479192" y="3305451"/>
                  <a:pt x="1606081" y="3228604"/>
                </a:cubicBezTo>
                <a:cubicBezTo>
                  <a:pt x="546035" y="3133934"/>
                  <a:pt x="20434" y="2515620"/>
                  <a:pt x="0" y="1614302"/>
                </a:cubicBezTo>
                <a:close/>
              </a:path>
            </a:pathLst>
          </a:custGeom>
          <a:noFill/>
          <a:ln w="101600">
            <a:solidFill>
              <a:srgbClr val="FFCD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C2863-9E18-C142-2E97-3BE7B67F6B0D}"/>
              </a:ext>
            </a:extLst>
          </p:cNvPr>
          <p:cNvSpPr txBox="1"/>
          <p:nvPr/>
        </p:nvSpPr>
        <p:spPr>
          <a:xfrm>
            <a:off x="544074" y="6199292"/>
            <a:ext cx="9898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Roboto" panose="02000000000000000000" pitchFamily="2" charset="0"/>
                <a:ea typeface="Roboto" panose="02000000000000000000" pitchFamily="2" charset="0"/>
              </a:rPr>
              <a:t>info.lse.ac.uk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</a:rPr>
              <a:t>/current-students/learning-lab</a:t>
            </a:r>
          </a:p>
        </p:txBody>
      </p:sp>
    </p:spTree>
    <p:extLst>
      <p:ext uri="{BB962C8B-B14F-4D97-AF65-F5344CB8AC3E}">
        <p14:creationId xmlns:p14="http://schemas.microsoft.com/office/powerpoint/2010/main" val="323346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43103B4-53E4-91D9-6381-EC0EFA39BF92}"/>
              </a:ext>
            </a:extLst>
          </p:cNvPr>
          <p:cNvSpPr>
            <a:spLocks noGrp="1"/>
          </p:cNvSpPr>
          <p:nvPr/>
        </p:nvSpPr>
        <p:spPr>
          <a:xfrm rot="16200000" flipV="1">
            <a:off x="-1485728" y="1485728"/>
            <a:ext cx="4568800" cy="1597344"/>
          </a:xfrm>
          <a:custGeom>
            <a:avLst/>
            <a:gdLst>
              <a:gd name="connsiteX0" fmla="*/ 341685 w 7533761"/>
              <a:gd name="connsiteY0" fmla="*/ 0 h 2041823"/>
              <a:gd name="connsiteX1" fmla="*/ 7533761 w 7533761"/>
              <a:gd name="connsiteY1" fmla="*/ 1203545 h 2041823"/>
              <a:gd name="connsiteX2" fmla="*/ 7533761 w 7533761"/>
              <a:gd name="connsiteY2" fmla="*/ 2041823 h 2041823"/>
              <a:gd name="connsiteX3" fmla="*/ 0 w 7533761"/>
              <a:gd name="connsiteY3" fmla="*/ 2041823 h 20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3761" h="2041823">
                <a:moveTo>
                  <a:pt x="341685" y="0"/>
                </a:moveTo>
                <a:lnTo>
                  <a:pt x="7533761" y="1203545"/>
                </a:lnTo>
                <a:lnTo>
                  <a:pt x="7533761" y="2041823"/>
                </a:lnTo>
                <a:lnTo>
                  <a:pt x="0" y="2041823"/>
                </a:lnTo>
                <a:close/>
              </a:path>
            </a:pathLst>
          </a:custGeom>
          <a:solidFill>
            <a:srgbClr val="FFCD00"/>
          </a:solidFill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E7900-7F0F-7694-ACB1-D1CFF618A368}"/>
              </a:ext>
            </a:extLst>
          </p:cNvPr>
          <p:cNvSpPr txBox="1"/>
          <p:nvPr/>
        </p:nvSpPr>
        <p:spPr>
          <a:xfrm>
            <a:off x="2205317" y="2284400"/>
            <a:ext cx="77813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offer workshops all year long.</a:t>
            </a:r>
          </a:p>
          <a:p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 sure to note whether the session takes place online or on campus.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315219C4-53DD-5A80-7186-52E388F6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1D06-53F1-E32F-7E25-FEFCBAFBC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CDC9F17A-0B58-CDE6-8A13-62F7ADD94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0B5EA4-6E11-F3CB-C9D9-9833E5A6D326}"/>
              </a:ext>
            </a:extLst>
          </p:cNvPr>
          <p:cNvSpPr/>
          <p:nvPr/>
        </p:nvSpPr>
        <p:spPr>
          <a:xfrm rot="20756125">
            <a:off x="7501983" y="-2012201"/>
            <a:ext cx="4542019" cy="3383134"/>
          </a:xfrm>
          <a:prstGeom prst="rect">
            <a:avLst/>
          </a:prstGeom>
          <a:solidFill>
            <a:srgbClr val="009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82023-8942-1B35-7162-A92C5D12B08F}"/>
              </a:ext>
            </a:extLst>
          </p:cNvPr>
          <p:cNvSpPr txBox="1"/>
          <p:nvPr/>
        </p:nvSpPr>
        <p:spPr>
          <a:xfrm>
            <a:off x="2205318" y="2544620"/>
            <a:ext cx="4207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resources you can use in your own time to guide you as you study and learn</a:t>
            </a:r>
          </a:p>
        </p:txBody>
      </p:sp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72E5F974-E36B-E2B1-0A1E-5565231D1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363" y="2255570"/>
            <a:ext cx="2812555" cy="27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1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B292-B4D2-6AF2-4A21-ECF71B6D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FC16A2BB-D318-E15F-32C4-541552D0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4928C1-A82F-9A82-861C-3610B61040E4}"/>
              </a:ext>
            </a:extLst>
          </p:cNvPr>
          <p:cNvSpPr/>
          <p:nvPr/>
        </p:nvSpPr>
        <p:spPr>
          <a:xfrm rot="20756125">
            <a:off x="7501983" y="-2012201"/>
            <a:ext cx="4542019" cy="3383134"/>
          </a:xfrm>
          <a:prstGeom prst="rect">
            <a:avLst/>
          </a:prstGeom>
          <a:solidFill>
            <a:srgbClr val="009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8050FA-853F-0966-6439-C0BD8DA4B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22" y="774866"/>
            <a:ext cx="11063755" cy="530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F5DA-4288-966F-26F5-7F087A0F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C45C1AC6-FD83-1347-4DE2-2B5307B93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B53E3F-6ACC-323E-16CB-BE45D7CA3798}"/>
              </a:ext>
            </a:extLst>
          </p:cNvPr>
          <p:cNvSpPr/>
          <p:nvPr/>
        </p:nvSpPr>
        <p:spPr>
          <a:xfrm rot="20756125">
            <a:off x="7501983" y="-2012201"/>
            <a:ext cx="4542019" cy="3383134"/>
          </a:xfrm>
          <a:prstGeom prst="rect">
            <a:avLst/>
          </a:prstGeom>
          <a:solidFill>
            <a:srgbClr val="009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35E421-AB6B-7687-0C84-C328BACDD1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86691" y="593161"/>
            <a:ext cx="6618618" cy="56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5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28AB0-4F68-E726-EA6E-6592226AC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C50A8B10-2B00-902F-C832-9768BBF0F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BFDBE7-8C33-799D-1045-118CAA1AABAA}"/>
              </a:ext>
            </a:extLst>
          </p:cNvPr>
          <p:cNvSpPr/>
          <p:nvPr/>
        </p:nvSpPr>
        <p:spPr>
          <a:xfrm rot="20756125">
            <a:off x="7501983" y="-2012201"/>
            <a:ext cx="4542019" cy="3383134"/>
          </a:xfrm>
          <a:prstGeom prst="rect">
            <a:avLst/>
          </a:prstGeom>
          <a:solidFill>
            <a:srgbClr val="009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D77F3-5C15-02EA-C6F6-214F9B32CD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6479" y="1277970"/>
            <a:ext cx="10639041" cy="38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F5EEF-CBFE-56F8-D953-A06A37B14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027C9B-46A0-95A5-277C-F62039A395DD}"/>
              </a:ext>
            </a:extLst>
          </p:cNvPr>
          <p:cNvSpPr txBox="1"/>
          <p:nvPr/>
        </p:nvSpPr>
        <p:spPr>
          <a:xfrm>
            <a:off x="9541565" y="425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17D9A-30C5-2546-1C41-68F861CEC938}"/>
              </a:ext>
            </a:extLst>
          </p:cNvPr>
          <p:cNvSpPr/>
          <p:nvPr/>
        </p:nvSpPr>
        <p:spPr>
          <a:xfrm rot="21088892">
            <a:off x="-502022" y="-1165412"/>
            <a:ext cx="7888941" cy="2653553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A1672-4F1C-BBBC-015D-445D5AFE4401}"/>
              </a:ext>
            </a:extLst>
          </p:cNvPr>
          <p:cNvSpPr txBox="1">
            <a:spLocks/>
          </p:cNvSpPr>
          <p:nvPr/>
        </p:nvSpPr>
        <p:spPr>
          <a:xfrm>
            <a:off x="950026" y="2639730"/>
            <a:ext cx="3435249" cy="3120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Great place to study on your own or with friends</a:t>
            </a:r>
          </a:p>
        </p:txBody>
      </p:sp>
      <p:pic>
        <p:nvPicPr>
          <p:cNvPr id="5" name="Picture 4" descr="A group of people sitting at tables with laptops&#10;&#10;Description automatically generated">
            <a:extLst>
              <a:ext uri="{FF2B5EF4-FFF2-40B4-BE49-F238E27FC236}">
                <a16:creationId xmlns:a16="http://schemas.microsoft.com/office/drawing/2014/main" id="{6EB9B50B-ACAA-D457-BF4A-542DA317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75" y="676895"/>
            <a:ext cx="7085136" cy="4728147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5DA5C11-FDBA-5E6A-9887-BAE775648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1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B6C64-4AFE-79EA-E392-9586C8099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B205FA-4722-B980-D642-72D57AB57721}"/>
              </a:ext>
            </a:extLst>
          </p:cNvPr>
          <p:cNvSpPr txBox="1"/>
          <p:nvPr/>
        </p:nvSpPr>
        <p:spPr>
          <a:xfrm>
            <a:off x="9541565" y="425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FE7C0424-A168-2D1A-9BED-C8DF6EDB8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3E349C-39D7-19AF-24D3-647250118E00}"/>
              </a:ext>
            </a:extLst>
          </p:cNvPr>
          <p:cNvSpPr/>
          <p:nvPr/>
        </p:nvSpPr>
        <p:spPr>
          <a:xfrm rot="21015497">
            <a:off x="1135312" y="4319387"/>
            <a:ext cx="1080000" cy="1080000"/>
          </a:xfrm>
          <a:prstGeom prst="rect">
            <a:avLst/>
          </a:prstGeom>
          <a:solidFill>
            <a:srgbClr val="009A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428574-706A-5C01-48F3-94D265B14822}"/>
              </a:ext>
            </a:extLst>
          </p:cNvPr>
          <p:cNvSpPr/>
          <p:nvPr/>
        </p:nvSpPr>
        <p:spPr>
          <a:xfrm rot="552795">
            <a:off x="1170085" y="2888999"/>
            <a:ext cx="1080000" cy="10800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8F691F-A997-84AD-57DB-0B0E7F064289}"/>
              </a:ext>
            </a:extLst>
          </p:cNvPr>
          <p:cNvSpPr/>
          <p:nvPr/>
        </p:nvSpPr>
        <p:spPr>
          <a:xfrm rot="18453122">
            <a:off x="1269781" y="1368967"/>
            <a:ext cx="1080000" cy="1080000"/>
          </a:xfrm>
          <a:prstGeom prst="rect">
            <a:avLst/>
          </a:prstGeom>
          <a:solidFill>
            <a:srgbClr val="7C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BAB58A-FD64-D763-6BEE-1A727DD1F055}"/>
              </a:ext>
            </a:extLst>
          </p:cNvPr>
          <p:cNvSpPr txBox="1"/>
          <p:nvPr/>
        </p:nvSpPr>
        <p:spPr>
          <a:xfrm>
            <a:off x="2822974" y="1462691"/>
            <a:ext cx="72793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Have a one-to-one chat to ask about anything related to your studies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907A3-A5F6-12EA-0C4D-3952EE3AD23D}"/>
              </a:ext>
            </a:extLst>
          </p:cNvPr>
          <p:cNvSpPr txBox="1"/>
          <p:nvPr/>
        </p:nvSpPr>
        <p:spPr>
          <a:xfrm>
            <a:off x="2840902" y="3182777"/>
            <a:ext cx="72793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part in a practical, hands-on workshop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CFBEF-1DFE-FAB7-B84F-92668F43BA07}"/>
              </a:ext>
            </a:extLst>
          </p:cNvPr>
          <p:cNvSpPr txBox="1"/>
          <p:nvPr/>
        </p:nvSpPr>
        <p:spPr>
          <a:xfrm>
            <a:off x="2840901" y="4613165"/>
            <a:ext cx="72793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our online resources to learn in your own time</a:t>
            </a:r>
          </a:p>
        </p:txBody>
      </p:sp>
    </p:spTree>
    <p:extLst>
      <p:ext uri="{BB962C8B-B14F-4D97-AF65-F5344CB8AC3E}">
        <p14:creationId xmlns:p14="http://schemas.microsoft.com/office/powerpoint/2010/main" val="154164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1D0717-3F2F-9AEF-D286-3197907B510F}"/>
              </a:ext>
            </a:extLst>
          </p:cNvPr>
          <p:cNvSpPr txBox="1"/>
          <p:nvPr/>
        </p:nvSpPr>
        <p:spPr>
          <a:xfrm>
            <a:off x="9541565" y="425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95F0E-A3AD-82BA-8059-5EF7255C1A33}"/>
              </a:ext>
            </a:extLst>
          </p:cNvPr>
          <p:cNvSpPr txBox="1">
            <a:spLocks/>
          </p:cNvSpPr>
          <p:nvPr/>
        </p:nvSpPr>
        <p:spPr>
          <a:xfrm>
            <a:off x="3000357" y="3852866"/>
            <a:ext cx="6004414" cy="20960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Library, Ground floor </a:t>
            </a:r>
          </a:p>
          <a:p>
            <a:pPr marL="0" indent="0" algn="ctr">
              <a:buNone/>
            </a:pPr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Monday – Friday     10am - 6pm</a:t>
            </a:r>
          </a:p>
          <a:p>
            <a:pPr marL="0" indent="0" algn="ctr">
              <a:buNone/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en-GB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learninglab@lse.ac.uk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AD23B1-9E1A-80BB-5000-CEBC697BD577}"/>
              </a:ext>
            </a:extLst>
          </p:cNvPr>
          <p:cNvSpPr/>
          <p:nvPr/>
        </p:nvSpPr>
        <p:spPr>
          <a:xfrm rot="21394725">
            <a:off x="-2668127" y="-3439989"/>
            <a:ext cx="16208381" cy="4388659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31A9BC08-8905-FC7E-1639-AAC785575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61" y="1546537"/>
            <a:ext cx="6903806" cy="21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2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1D0717-3F2F-9AEF-D286-3197907B510F}"/>
              </a:ext>
            </a:extLst>
          </p:cNvPr>
          <p:cNvSpPr txBox="1"/>
          <p:nvPr/>
        </p:nvSpPr>
        <p:spPr>
          <a:xfrm>
            <a:off x="9541565" y="425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E36CF-7845-00ED-FE59-737DB7F3F25F}"/>
              </a:ext>
            </a:extLst>
          </p:cNvPr>
          <p:cNvSpPr txBox="1"/>
          <p:nvPr/>
        </p:nvSpPr>
        <p:spPr>
          <a:xfrm>
            <a:off x="1876540" y="2232577"/>
            <a:ext cx="8438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Learning Lab is the place </a:t>
            </a:r>
            <a:r>
              <a:rPr lang="en-GB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you to discover and develop your academic skills, gain one to one support during your studies and access a plethora of resources.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549D8-9AE8-FD3A-A278-F9666DC4A0EF}"/>
              </a:ext>
            </a:extLst>
          </p:cNvPr>
          <p:cNvSpPr/>
          <p:nvPr/>
        </p:nvSpPr>
        <p:spPr>
          <a:xfrm rot="21088892">
            <a:off x="-502022" y="-1165412"/>
            <a:ext cx="7888941" cy="2653553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85585CF5-113A-7A4C-9A3B-0A3FA03E3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7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220CD-3E18-B467-EB9D-CDA9C4C64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14C9C-334F-6ABA-9A5F-069FCB2760A9}"/>
              </a:ext>
            </a:extLst>
          </p:cNvPr>
          <p:cNvSpPr txBox="1"/>
          <p:nvPr/>
        </p:nvSpPr>
        <p:spPr>
          <a:xfrm>
            <a:off x="9541565" y="42539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9BFBD-5774-483E-1490-3E0419EC09B9}"/>
              </a:ext>
            </a:extLst>
          </p:cNvPr>
          <p:cNvSpPr/>
          <p:nvPr/>
        </p:nvSpPr>
        <p:spPr>
          <a:xfrm rot="21088892">
            <a:off x="-502022" y="-1165412"/>
            <a:ext cx="7888941" cy="2653553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41F4-FBC8-1E01-423A-95D79FEB2DD1}"/>
              </a:ext>
            </a:extLst>
          </p:cNvPr>
          <p:cNvSpPr txBox="1">
            <a:spLocks/>
          </p:cNvSpPr>
          <p:nvPr/>
        </p:nvSpPr>
        <p:spPr>
          <a:xfrm>
            <a:off x="3158838" y="1764454"/>
            <a:ext cx="7315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and reference effectively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Read actively and make useful notes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Excel in exams, assessments, applications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numerically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 management and organisation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Conduct research</a:t>
            </a:r>
            <a:endParaRPr lang="en-US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21D8672A-D6B5-A48C-F385-D232DEA4C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5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A08B237-8F7E-1FBE-DA0D-D198DF1337C5}"/>
              </a:ext>
            </a:extLst>
          </p:cNvPr>
          <p:cNvSpPr txBox="1"/>
          <p:nvPr/>
        </p:nvSpPr>
        <p:spPr>
          <a:xfrm>
            <a:off x="896471" y="-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76646F-0FE4-9F86-557E-AF93F14853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6200000">
            <a:off x="7607514" y="-175956"/>
            <a:ext cx="7962557" cy="1206415"/>
          </a:xfrm>
          <a:solidFill>
            <a:srgbClr val="7CE6D8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1BEDD-0610-3674-9E76-7E17E94E7B41}"/>
              </a:ext>
            </a:extLst>
          </p:cNvPr>
          <p:cNvSpPr txBox="1"/>
          <p:nvPr/>
        </p:nvSpPr>
        <p:spPr>
          <a:xfrm>
            <a:off x="2808864" y="2593508"/>
            <a:ext cx="7781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One-to-one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personalised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advice about anything related to your studies.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62CF3ABB-9636-4C95-BC9A-C8F0D38B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3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A08B237-8F7E-1FBE-DA0D-D198DF1337C5}"/>
              </a:ext>
            </a:extLst>
          </p:cNvPr>
          <p:cNvSpPr txBox="1"/>
          <p:nvPr/>
        </p:nvSpPr>
        <p:spPr>
          <a:xfrm>
            <a:off x="896471" y="-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76646F-0FE4-9F86-557E-AF93F14853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6200000">
            <a:off x="7607514" y="-175956"/>
            <a:ext cx="7962557" cy="1206415"/>
          </a:xfrm>
          <a:solidFill>
            <a:srgbClr val="7CE6D8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BD635-E9FB-7218-9450-03AEDED2C05A}"/>
              </a:ext>
            </a:extLst>
          </p:cNvPr>
          <p:cNvSpPr txBox="1"/>
          <p:nvPr/>
        </p:nvSpPr>
        <p:spPr>
          <a:xfrm>
            <a:off x="664341" y="912926"/>
            <a:ext cx="1073810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is really different from the last place I studied!</a:t>
            </a: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I get through all these readings?</a:t>
            </a: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 notes are a mess…</a:t>
            </a:r>
            <a:endParaRPr lang="en-GB" sz="26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are exams like here?</a:t>
            </a:r>
            <a:endParaRPr lang="en-GB" sz="26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There’s so much to do and so little time. </a:t>
            </a: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Speaking up in seminars is really tough</a:t>
            </a:r>
            <a:r>
              <a:rPr lang="en-GB" sz="26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What am I meant to say?</a:t>
            </a:r>
            <a:endParaRPr lang="en-GB" sz="26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6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is what I’m planning for my next essay…</a:t>
            </a:r>
          </a:p>
          <a:p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71EC3E6F-BD79-BD88-8BAD-6870EDF40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A08B237-8F7E-1FBE-DA0D-D198DF1337C5}"/>
              </a:ext>
            </a:extLst>
          </p:cNvPr>
          <p:cNvSpPr txBox="1"/>
          <p:nvPr/>
        </p:nvSpPr>
        <p:spPr>
          <a:xfrm>
            <a:off x="896471" y="-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76646F-0FE4-9F86-557E-AF93F14853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6200000">
            <a:off x="7607514" y="-175956"/>
            <a:ext cx="7962557" cy="1206415"/>
          </a:xfrm>
          <a:solidFill>
            <a:srgbClr val="7CE6D8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1BEDD-0610-3674-9E76-7E17E94E7B41}"/>
              </a:ext>
            </a:extLst>
          </p:cNvPr>
          <p:cNvSpPr txBox="1"/>
          <p:nvPr/>
        </p:nvSpPr>
        <p:spPr>
          <a:xfrm>
            <a:off x="968188" y="2031621"/>
            <a:ext cx="7781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One-to-one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personalised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advice about anything related to your studies.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F19DD-6009-58C7-85C3-E603F061208C}"/>
              </a:ext>
            </a:extLst>
          </p:cNvPr>
          <p:cNvSpPr/>
          <p:nvPr/>
        </p:nvSpPr>
        <p:spPr>
          <a:xfrm rot="21077934">
            <a:off x="-311343" y="3955340"/>
            <a:ext cx="6613487" cy="5289176"/>
          </a:xfrm>
          <a:prstGeom prst="rect">
            <a:avLst/>
          </a:prstGeom>
          <a:solidFill>
            <a:srgbClr val="7CE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50BF2-1440-5941-40B3-7B15211A2450}"/>
              </a:ext>
            </a:extLst>
          </p:cNvPr>
          <p:cNvSpPr txBox="1"/>
          <p:nvPr/>
        </p:nvSpPr>
        <p:spPr>
          <a:xfrm>
            <a:off x="988836" y="4750631"/>
            <a:ext cx="4772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Book your appointment on Student Hub</a:t>
            </a: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ADBBA1B1-8ECB-4348-9E92-18C367DB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557" y="5833905"/>
            <a:ext cx="2685495" cy="851176"/>
          </a:xfrm>
          <a:prstGeom prst="rect">
            <a:avLst/>
          </a:prstGeom>
        </p:spPr>
      </p:pic>
      <p:pic>
        <p:nvPicPr>
          <p:cNvPr id="4" name="Picture Placeholder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644045A-9D3B-4B9E-67E8-08843DB333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4" r="834" b="1"/>
          <a:stretch/>
        </p:blipFill>
        <p:spPr>
          <a:xfrm rot="16200000">
            <a:off x="7030747" y="2796756"/>
            <a:ext cx="2941204" cy="2900354"/>
          </a:xfrm>
          <a:prstGeom prst="rect">
            <a:avLst/>
          </a:prstGeom>
          <a:solidFill>
            <a:srgbClr val="7CE6D8"/>
          </a:solidFill>
        </p:spPr>
      </p:pic>
    </p:spTree>
    <p:extLst>
      <p:ext uri="{BB962C8B-B14F-4D97-AF65-F5344CB8AC3E}">
        <p14:creationId xmlns:p14="http://schemas.microsoft.com/office/powerpoint/2010/main" val="272477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A08B237-8F7E-1FBE-DA0D-D198DF1337C5}"/>
              </a:ext>
            </a:extLst>
          </p:cNvPr>
          <p:cNvSpPr txBox="1"/>
          <p:nvPr/>
        </p:nvSpPr>
        <p:spPr>
          <a:xfrm>
            <a:off x="896471" y="-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76646F-0FE4-9F86-557E-AF93F14853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16200000">
            <a:off x="7607514" y="-175956"/>
            <a:ext cx="7962557" cy="1206415"/>
          </a:xfrm>
          <a:solidFill>
            <a:srgbClr val="7CE6D8"/>
          </a:solidFill>
        </p:spPr>
        <p:txBody>
          <a:bodyPr/>
          <a:lstStyle/>
          <a:p>
            <a:endParaRPr lang="en-US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898235C5-5DB8-F4F8-535C-EE2E98D8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49"/>
          <a:stretch/>
        </p:blipFill>
        <p:spPr>
          <a:xfrm>
            <a:off x="702364" y="544979"/>
            <a:ext cx="9723083" cy="5468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59240-6E3B-677E-9AC1-5C788DFBE90E}"/>
              </a:ext>
            </a:extLst>
          </p:cNvPr>
          <p:cNvSpPr txBox="1"/>
          <p:nvPr/>
        </p:nvSpPr>
        <p:spPr>
          <a:xfrm>
            <a:off x="642714" y="6046928"/>
            <a:ext cx="612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</a:rPr>
              <a:t>tudenthub.lse.ac.uk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4718825-C461-E6E2-DF75-A659DFB3250A}"/>
              </a:ext>
            </a:extLst>
          </p:cNvPr>
          <p:cNvSpPr/>
          <p:nvPr/>
        </p:nvSpPr>
        <p:spPr>
          <a:xfrm rot="21117821">
            <a:off x="307911" y="2451623"/>
            <a:ext cx="3007091" cy="770965"/>
          </a:xfrm>
          <a:custGeom>
            <a:avLst/>
            <a:gdLst>
              <a:gd name="csX0" fmla="*/ 0 w 3007091"/>
              <a:gd name="csY0" fmla="*/ 385483 h 770965"/>
              <a:gd name="csX1" fmla="*/ 1503546 w 3007091"/>
              <a:gd name="csY1" fmla="*/ 0 h 770965"/>
              <a:gd name="csX2" fmla="*/ 3007092 w 3007091"/>
              <a:gd name="csY2" fmla="*/ 385483 h 770965"/>
              <a:gd name="csX3" fmla="*/ 1503546 w 3007091"/>
              <a:gd name="csY3" fmla="*/ 770966 h 770965"/>
              <a:gd name="csX4" fmla="*/ 0 w 3007091"/>
              <a:gd name="csY4" fmla="*/ 385483 h 7709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007091" h="770965" extrusionOk="0">
                <a:moveTo>
                  <a:pt x="0" y="385483"/>
                </a:moveTo>
                <a:cubicBezTo>
                  <a:pt x="-16886" y="162172"/>
                  <a:pt x="572341" y="37839"/>
                  <a:pt x="1503546" y="0"/>
                </a:cubicBezTo>
                <a:cubicBezTo>
                  <a:pt x="2377904" y="9257"/>
                  <a:pt x="2968376" y="173818"/>
                  <a:pt x="3007092" y="385483"/>
                </a:cubicBezTo>
                <a:cubicBezTo>
                  <a:pt x="2880509" y="721994"/>
                  <a:pt x="2296963" y="975306"/>
                  <a:pt x="1503546" y="770966"/>
                </a:cubicBezTo>
                <a:cubicBezTo>
                  <a:pt x="659369" y="763420"/>
                  <a:pt x="45770" y="620248"/>
                  <a:pt x="0" y="385483"/>
                </a:cubicBezTo>
                <a:close/>
              </a:path>
            </a:pathLst>
          </a:custGeom>
          <a:noFill/>
          <a:ln w="57150">
            <a:solidFill>
              <a:srgbClr val="E0112B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52D7FFE8-9F1F-3C1C-9ED8-4BBA37383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43103B4-53E4-91D9-6381-EC0EFA39BF92}"/>
              </a:ext>
            </a:extLst>
          </p:cNvPr>
          <p:cNvSpPr>
            <a:spLocks noGrp="1"/>
          </p:cNvSpPr>
          <p:nvPr/>
        </p:nvSpPr>
        <p:spPr>
          <a:xfrm rot="16200000" flipV="1">
            <a:off x="-1485728" y="1485728"/>
            <a:ext cx="4568800" cy="1597344"/>
          </a:xfrm>
          <a:custGeom>
            <a:avLst/>
            <a:gdLst>
              <a:gd name="connsiteX0" fmla="*/ 341685 w 7533761"/>
              <a:gd name="connsiteY0" fmla="*/ 0 h 2041823"/>
              <a:gd name="connsiteX1" fmla="*/ 7533761 w 7533761"/>
              <a:gd name="connsiteY1" fmla="*/ 1203545 h 2041823"/>
              <a:gd name="connsiteX2" fmla="*/ 7533761 w 7533761"/>
              <a:gd name="connsiteY2" fmla="*/ 2041823 h 2041823"/>
              <a:gd name="connsiteX3" fmla="*/ 0 w 7533761"/>
              <a:gd name="connsiteY3" fmla="*/ 2041823 h 20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3761" h="2041823">
                <a:moveTo>
                  <a:pt x="341685" y="0"/>
                </a:moveTo>
                <a:lnTo>
                  <a:pt x="7533761" y="1203545"/>
                </a:lnTo>
                <a:lnTo>
                  <a:pt x="7533761" y="2041823"/>
                </a:lnTo>
                <a:lnTo>
                  <a:pt x="0" y="2041823"/>
                </a:lnTo>
                <a:close/>
              </a:path>
            </a:pathLst>
          </a:custGeom>
          <a:solidFill>
            <a:srgbClr val="FFCD00"/>
          </a:solidFill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DE7900-7F0F-7694-ACB1-D1CFF618A368}"/>
              </a:ext>
            </a:extLst>
          </p:cNvPr>
          <p:cNvSpPr txBox="1"/>
          <p:nvPr/>
        </p:nvSpPr>
        <p:spPr>
          <a:xfrm>
            <a:off x="2205317" y="2042637"/>
            <a:ext cx="8293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Workshops to discover and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practise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skills you’ll need to succeed.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7388BAAC-EBFE-AB38-3E70-CCBE6DD77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  <p:pic>
        <p:nvPicPr>
          <p:cNvPr id="7" name="Picture 6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BED3D75-464E-8CA7-BCAE-5F447117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523" y="2961433"/>
            <a:ext cx="2797776" cy="271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43103B4-53E4-91D9-6381-EC0EFA39BF92}"/>
              </a:ext>
            </a:extLst>
          </p:cNvPr>
          <p:cNvSpPr>
            <a:spLocks noGrp="1"/>
          </p:cNvSpPr>
          <p:nvPr/>
        </p:nvSpPr>
        <p:spPr>
          <a:xfrm rot="16200000" flipV="1">
            <a:off x="-1485728" y="1485728"/>
            <a:ext cx="4568800" cy="1597344"/>
          </a:xfrm>
          <a:custGeom>
            <a:avLst/>
            <a:gdLst>
              <a:gd name="connsiteX0" fmla="*/ 341685 w 7533761"/>
              <a:gd name="connsiteY0" fmla="*/ 0 h 2041823"/>
              <a:gd name="connsiteX1" fmla="*/ 7533761 w 7533761"/>
              <a:gd name="connsiteY1" fmla="*/ 1203545 h 2041823"/>
              <a:gd name="connsiteX2" fmla="*/ 7533761 w 7533761"/>
              <a:gd name="connsiteY2" fmla="*/ 2041823 h 2041823"/>
              <a:gd name="connsiteX3" fmla="*/ 0 w 7533761"/>
              <a:gd name="connsiteY3" fmla="*/ 2041823 h 204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3761" h="2041823">
                <a:moveTo>
                  <a:pt x="341685" y="0"/>
                </a:moveTo>
                <a:lnTo>
                  <a:pt x="7533761" y="1203545"/>
                </a:lnTo>
                <a:lnTo>
                  <a:pt x="7533761" y="2041823"/>
                </a:lnTo>
                <a:lnTo>
                  <a:pt x="0" y="2041823"/>
                </a:lnTo>
                <a:close/>
              </a:path>
            </a:pathLst>
          </a:custGeom>
          <a:solidFill>
            <a:srgbClr val="FFCD00"/>
          </a:solidFill>
        </p:spPr>
        <p:txBody>
          <a:bodyPr vert="horz" wrap="square" lIns="91440" tIns="45720" rIns="91440" bIns="45720" rtlCol="0" anchor="b" anchorCtr="0">
            <a:no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D336F-A4AA-C948-73D1-CA4D731509FF}"/>
              </a:ext>
            </a:extLst>
          </p:cNvPr>
          <p:cNvSpPr txBox="1"/>
          <p:nvPr/>
        </p:nvSpPr>
        <p:spPr>
          <a:xfrm>
            <a:off x="1754151" y="551084"/>
            <a:ext cx="10738104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400" dirty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essays that LSE markers want to read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araphrase others and avoid plagiarism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the most of your lectures, seminars and classes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sense of your essay question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Conquer your reading list: read selectively, proactively, and efficiently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clear, concise, critical notes from your readings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Reference with confidence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Know your sources – selecting texts for your assignments </a:t>
            </a:r>
            <a:endParaRPr lang="en-GB" sz="2400" i="1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24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 effective arguments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1CAE1721-F2FB-C0D3-2020-669A7571C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536" y="6115792"/>
            <a:ext cx="1983464" cy="62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6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354</Words>
  <Application>Microsoft Office PowerPoint</Application>
  <PresentationFormat>Widescreen</PresentationFormat>
  <Paragraphs>53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Learning 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Nichols,G</dc:creator>
  <cp:lastModifiedBy>Georgia Nichols</cp:lastModifiedBy>
  <cp:revision>8</cp:revision>
  <cp:lastPrinted>2026-02-02T13:34:13Z</cp:lastPrinted>
  <dcterms:created xsi:type="dcterms:W3CDTF">2025-02-03T13:05:00Z</dcterms:created>
  <dcterms:modified xsi:type="dcterms:W3CDTF">2026-02-02T16:30:16Z</dcterms:modified>
</cp:coreProperties>
</file>