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7" r:id="rId2"/>
    <p:sldId id="262" r:id="rId3"/>
    <p:sldId id="264" r:id="rId4"/>
    <p:sldId id="265" r:id="rId5"/>
    <p:sldId id="263" r:id="rId6"/>
    <p:sldId id="274" r:id="rId7"/>
    <p:sldId id="276" r:id="rId8"/>
    <p:sldId id="277" r:id="rId9"/>
    <p:sldId id="275" r:id="rId10"/>
  </p:sldIdLst>
  <p:sldSz cx="9144000" cy="6858000" type="screen4x3"/>
  <p:notesSz cx="6669088"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8250" y="0"/>
            <a:ext cx="2889250" cy="496888"/>
          </a:xfrm>
          <a:prstGeom prst="rect">
            <a:avLst/>
          </a:prstGeom>
        </p:spPr>
        <p:txBody>
          <a:bodyPr vert="horz" lIns="91440" tIns="45720" rIns="91440" bIns="45720" rtlCol="0"/>
          <a:lstStyle>
            <a:lvl1pPr algn="r">
              <a:defRPr sz="1200"/>
            </a:lvl1pPr>
          </a:lstStyle>
          <a:p>
            <a:fld id="{EF775722-974A-476D-BCB7-20625189D433}" type="datetimeFigureOut">
              <a:rPr lang="en-GB" smtClean="0"/>
              <a:t>08/03/2013</a:t>
            </a:fld>
            <a:endParaRPr lang="en-GB"/>
          </a:p>
        </p:txBody>
      </p:sp>
      <p:sp>
        <p:nvSpPr>
          <p:cNvPr id="4" name="Footer Placeholder 3"/>
          <p:cNvSpPr>
            <a:spLocks noGrp="1"/>
          </p:cNvSpPr>
          <p:nvPr>
            <p:ph type="ftr" sz="quarter" idx="2"/>
          </p:nvPr>
        </p:nvSpPr>
        <p:spPr>
          <a:xfrm>
            <a:off x="0" y="9429750"/>
            <a:ext cx="288925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8250" y="9429750"/>
            <a:ext cx="2889250" cy="496888"/>
          </a:xfrm>
          <a:prstGeom prst="rect">
            <a:avLst/>
          </a:prstGeom>
        </p:spPr>
        <p:txBody>
          <a:bodyPr vert="horz" lIns="91440" tIns="45720" rIns="91440" bIns="45720" rtlCol="0" anchor="b"/>
          <a:lstStyle>
            <a:lvl1pPr algn="r">
              <a:defRPr sz="1200"/>
            </a:lvl1pPr>
          </a:lstStyle>
          <a:p>
            <a:fld id="{ED86FC78-D0AE-4CC6-A292-3FB0AC0903B7}" type="slidenum">
              <a:rPr lang="en-GB" smtClean="0"/>
              <a:t>‹#›</a:t>
            </a:fld>
            <a:endParaRPr lang="en-GB"/>
          </a:p>
        </p:txBody>
      </p:sp>
    </p:spTree>
    <p:extLst>
      <p:ext uri="{BB962C8B-B14F-4D97-AF65-F5344CB8AC3E}">
        <p14:creationId xmlns:p14="http://schemas.microsoft.com/office/powerpoint/2010/main" val="331788519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DA5FEEA-0D1E-4118-9330-9E5CE2A46E29}" type="datetimeFigureOut">
              <a:rPr lang="en-GB" smtClean="0"/>
              <a:t>08/03/2013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9E16FE-B528-4415-ACF9-D4C9D99250C0}" type="slidenum">
              <a:rPr lang="en-GB" smtClean="0"/>
              <a:t>‹#›</a:t>
            </a:fld>
            <a:endParaRPr lang="en-GB"/>
          </a:p>
        </p:txBody>
      </p:sp>
    </p:spTree>
    <p:extLst>
      <p:ext uri="{BB962C8B-B14F-4D97-AF65-F5344CB8AC3E}">
        <p14:creationId xmlns:p14="http://schemas.microsoft.com/office/powerpoint/2010/main" val="227528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DA5FEEA-0D1E-4118-9330-9E5CE2A46E29}" type="datetimeFigureOut">
              <a:rPr lang="en-GB" smtClean="0"/>
              <a:t>08/03/2013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9E16FE-B528-4415-ACF9-D4C9D99250C0}" type="slidenum">
              <a:rPr lang="en-GB" smtClean="0"/>
              <a:t>‹#›</a:t>
            </a:fld>
            <a:endParaRPr lang="en-GB"/>
          </a:p>
        </p:txBody>
      </p:sp>
    </p:spTree>
    <p:extLst>
      <p:ext uri="{BB962C8B-B14F-4D97-AF65-F5344CB8AC3E}">
        <p14:creationId xmlns:p14="http://schemas.microsoft.com/office/powerpoint/2010/main" val="403349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DA5FEEA-0D1E-4118-9330-9E5CE2A46E29}" type="datetimeFigureOut">
              <a:rPr lang="en-GB" smtClean="0"/>
              <a:t>08/03/2013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9E16FE-B528-4415-ACF9-D4C9D99250C0}" type="slidenum">
              <a:rPr lang="en-GB" smtClean="0"/>
              <a:t>‹#›</a:t>
            </a:fld>
            <a:endParaRPr lang="en-GB"/>
          </a:p>
        </p:txBody>
      </p:sp>
    </p:spTree>
    <p:extLst>
      <p:ext uri="{BB962C8B-B14F-4D97-AF65-F5344CB8AC3E}">
        <p14:creationId xmlns:p14="http://schemas.microsoft.com/office/powerpoint/2010/main" val="2041382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DA5FEEA-0D1E-4118-9330-9E5CE2A46E29}" type="datetimeFigureOut">
              <a:rPr lang="en-GB" smtClean="0"/>
              <a:t>08/03/2013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9E16FE-B528-4415-ACF9-D4C9D99250C0}" type="slidenum">
              <a:rPr lang="en-GB" smtClean="0"/>
              <a:t>‹#›</a:t>
            </a:fld>
            <a:endParaRPr lang="en-GB"/>
          </a:p>
        </p:txBody>
      </p:sp>
    </p:spTree>
    <p:extLst>
      <p:ext uri="{BB962C8B-B14F-4D97-AF65-F5344CB8AC3E}">
        <p14:creationId xmlns:p14="http://schemas.microsoft.com/office/powerpoint/2010/main" val="3439044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A5FEEA-0D1E-4118-9330-9E5CE2A46E29}" type="datetimeFigureOut">
              <a:rPr lang="en-GB" smtClean="0"/>
              <a:t>08/03/2013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9E16FE-B528-4415-ACF9-D4C9D99250C0}" type="slidenum">
              <a:rPr lang="en-GB" smtClean="0"/>
              <a:t>‹#›</a:t>
            </a:fld>
            <a:endParaRPr lang="en-GB"/>
          </a:p>
        </p:txBody>
      </p:sp>
    </p:spTree>
    <p:extLst>
      <p:ext uri="{BB962C8B-B14F-4D97-AF65-F5344CB8AC3E}">
        <p14:creationId xmlns:p14="http://schemas.microsoft.com/office/powerpoint/2010/main" val="1724185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DA5FEEA-0D1E-4118-9330-9E5CE2A46E29}" type="datetimeFigureOut">
              <a:rPr lang="en-GB" smtClean="0"/>
              <a:t>08/03/2013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9E16FE-B528-4415-ACF9-D4C9D99250C0}" type="slidenum">
              <a:rPr lang="en-GB" smtClean="0"/>
              <a:t>‹#›</a:t>
            </a:fld>
            <a:endParaRPr lang="en-GB"/>
          </a:p>
        </p:txBody>
      </p:sp>
    </p:spTree>
    <p:extLst>
      <p:ext uri="{BB962C8B-B14F-4D97-AF65-F5344CB8AC3E}">
        <p14:creationId xmlns:p14="http://schemas.microsoft.com/office/powerpoint/2010/main" val="1059346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DA5FEEA-0D1E-4118-9330-9E5CE2A46E29}" type="datetimeFigureOut">
              <a:rPr lang="en-GB" smtClean="0"/>
              <a:t>08/03/2013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09E16FE-B528-4415-ACF9-D4C9D99250C0}" type="slidenum">
              <a:rPr lang="en-GB" smtClean="0"/>
              <a:t>‹#›</a:t>
            </a:fld>
            <a:endParaRPr lang="en-GB"/>
          </a:p>
        </p:txBody>
      </p:sp>
    </p:spTree>
    <p:extLst>
      <p:ext uri="{BB962C8B-B14F-4D97-AF65-F5344CB8AC3E}">
        <p14:creationId xmlns:p14="http://schemas.microsoft.com/office/powerpoint/2010/main" val="3277641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DA5FEEA-0D1E-4118-9330-9E5CE2A46E29}" type="datetimeFigureOut">
              <a:rPr lang="en-GB" smtClean="0"/>
              <a:t>08/03/2013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09E16FE-B528-4415-ACF9-D4C9D99250C0}" type="slidenum">
              <a:rPr lang="en-GB" smtClean="0"/>
              <a:t>‹#›</a:t>
            </a:fld>
            <a:endParaRPr lang="en-GB"/>
          </a:p>
        </p:txBody>
      </p:sp>
    </p:spTree>
    <p:extLst>
      <p:ext uri="{BB962C8B-B14F-4D97-AF65-F5344CB8AC3E}">
        <p14:creationId xmlns:p14="http://schemas.microsoft.com/office/powerpoint/2010/main" val="166257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A5FEEA-0D1E-4118-9330-9E5CE2A46E29}" type="datetimeFigureOut">
              <a:rPr lang="en-GB" smtClean="0"/>
              <a:t>08/03/2013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09E16FE-B528-4415-ACF9-D4C9D99250C0}" type="slidenum">
              <a:rPr lang="en-GB" smtClean="0"/>
              <a:t>‹#›</a:t>
            </a:fld>
            <a:endParaRPr lang="en-GB"/>
          </a:p>
        </p:txBody>
      </p:sp>
    </p:spTree>
    <p:extLst>
      <p:ext uri="{BB962C8B-B14F-4D97-AF65-F5344CB8AC3E}">
        <p14:creationId xmlns:p14="http://schemas.microsoft.com/office/powerpoint/2010/main" val="2229846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A5FEEA-0D1E-4118-9330-9E5CE2A46E29}" type="datetimeFigureOut">
              <a:rPr lang="en-GB" smtClean="0"/>
              <a:t>08/03/2013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9E16FE-B528-4415-ACF9-D4C9D99250C0}" type="slidenum">
              <a:rPr lang="en-GB" smtClean="0"/>
              <a:t>‹#›</a:t>
            </a:fld>
            <a:endParaRPr lang="en-GB"/>
          </a:p>
        </p:txBody>
      </p:sp>
    </p:spTree>
    <p:extLst>
      <p:ext uri="{BB962C8B-B14F-4D97-AF65-F5344CB8AC3E}">
        <p14:creationId xmlns:p14="http://schemas.microsoft.com/office/powerpoint/2010/main" val="511545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A5FEEA-0D1E-4118-9330-9E5CE2A46E29}" type="datetimeFigureOut">
              <a:rPr lang="en-GB" smtClean="0"/>
              <a:t>08/03/2013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9E16FE-B528-4415-ACF9-D4C9D99250C0}" type="slidenum">
              <a:rPr lang="en-GB" smtClean="0"/>
              <a:t>‹#›</a:t>
            </a:fld>
            <a:endParaRPr lang="en-GB"/>
          </a:p>
        </p:txBody>
      </p:sp>
    </p:spTree>
    <p:extLst>
      <p:ext uri="{BB962C8B-B14F-4D97-AF65-F5344CB8AC3E}">
        <p14:creationId xmlns:p14="http://schemas.microsoft.com/office/powerpoint/2010/main" val="2799400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A5FEEA-0D1E-4118-9330-9E5CE2A46E29}" type="datetimeFigureOut">
              <a:rPr lang="en-GB" smtClean="0"/>
              <a:t>08/03/2013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E16FE-B528-4415-ACF9-D4C9D99250C0}" type="slidenum">
              <a:rPr lang="en-GB" smtClean="0"/>
              <a:t>‹#›</a:t>
            </a:fld>
            <a:endParaRPr lang="en-GB"/>
          </a:p>
        </p:txBody>
      </p:sp>
    </p:spTree>
    <p:extLst>
      <p:ext uri="{BB962C8B-B14F-4D97-AF65-F5344CB8AC3E}">
        <p14:creationId xmlns:p14="http://schemas.microsoft.com/office/powerpoint/2010/main" val="2844416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cholar.google.com/citations?hl=en&amp;view_op=new_profile" TargetMode="External"/><Relationship Id="rId2" Type="http://schemas.openxmlformats.org/officeDocument/2006/relationships/hyperlink" Target="https://accounts.google.com/NewAccount?hl=EN" TargetMode="Externa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blogs.lse.ac.uk/impactofsocialsciences/" TargetMode="External"/><Relationship Id="rId2" Type="http://schemas.openxmlformats.org/officeDocument/2006/relationships/hyperlink" Target="mailto:s.williams4@lse.ac.uk" TargetMode="External"/><Relationship Id="rId1" Type="http://schemas.openxmlformats.org/officeDocument/2006/relationships/slideLayout" Target="../slideLayouts/slideLayout2.xml"/><Relationship Id="rId5" Type="http://schemas.microsoft.com/office/2007/relationships/hdphoto" Target="../media/hdphoto1.wdp"/><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08920"/>
            <a:ext cx="7772400" cy="1295400"/>
          </a:xfrm>
        </p:spPr>
        <p:txBody>
          <a:bodyPr>
            <a:normAutofit fontScale="90000"/>
          </a:bodyPr>
          <a:lstStyle/>
          <a:p>
            <a:r>
              <a:rPr lang="en-GB" dirty="0" smtClean="0"/>
              <a:t>How to set up a Google Scholar Citations profile</a:t>
            </a:r>
            <a:br>
              <a:rPr lang="en-GB" dirty="0" smtClean="0"/>
            </a:br>
            <a:r>
              <a:rPr lang="en-GB" dirty="0" smtClean="0"/>
              <a:t/>
            </a:r>
            <a:br>
              <a:rPr lang="en-GB" dirty="0" smtClean="0"/>
            </a:br>
            <a:r>
              <a:rPr lang="en-GB" dirty="0" smtClean="0"/>
              <a:t/>
            </a:r>
            <a:br>
              <a:rPr lang="en-GB" dirty="0" smtClean="0"/>
            </a:br>
            <a:endParaRPr lang="en-GB" dirty="0"/>
          </a:p>
        </p:txBody>
      </p:sp>
      <p:sp>
        <p:nvSpPr>
          <p:cNvPr id="3" name="Subtitle 2"/>
          <p:cNvSpPr>
            <a:spLocks noGrp="1"/>
          </p:cNvSpPr>
          <p:nvPr>
            <p:ph type="subTitle" idx="1"/>
          </p:nvPr>
        </p:nvSpPr>
        <p:spPr>
          <a:xfrm>
            <a:off x="1371600" y="4342143"/>
            <a:ext cx="6400800" cy="2304256"/>
          </a:xfrm>
        </p:spPr>
        <p:txBody>
          <a:bodyPr>
            <a:normAutofit/>
          </a:bodyPr>
          <a:lstStyle/>
          <a:p>
            <a:r>
              <a:rPr lang="en-GB" sz="2800" dirty="0" smtClean="0"/>
              <a:t>LSE Public Policy Group</a:t>
            </a:r>
          </a:p>
          <a:p>
            <a:endParaRPr lang="en-GB" sz="2800" dirty="0" smtClean="0"/>
          </a:p>
          <a:p>
            <a:endParaRPr lang="en-GB" dirty="0"/>
          </a:p>
        </p:txBody>
      </p:sp>
      <p:pic>
        <p:nvPicPr>
          <p:cNvPr id="5" name="Picture 2" descr="C:\Users\tinkler\AppData\Local\Microsoft\Windows\Temporary Internet Files\Content.Outlook\YZF70PM1\LSE_Public_policy_group_logo.jpg"/>
          <p:cNvPicPr>
            <a:picLocks noChangeAspect="1" noChangeArrowheads="1"/>
          </p:cNvPicPr>
          <p:nvPr/>
        </p:nvPicPr>
        <p:blipFill>
          <a:blip r:embed="rId2" cstate="print">
            <a:extLst>
              <a:ext uri="{BEBA8EAE-BF5A-486C-A8C5-ECC9F3942E4B}">
                <a14:imgProps xmlns:a14="http://schemas.microsoft.com/office/drawing/2010/main">
                  <a14:imgLayer r:embed="rId3">
                    <a14:imgEffect>
                      <a14:sharpenSoften amount="-82000"/>
                    </a14:imgEffect>
                  </a14:imgLayer>
                </a14:imgProps>
              </a:ext>
              <a:ext uri="{28A0092B-C50C-407E-A947-70E740481C1C}">
                <a14:useLocalDpi xmlns:a14="http://schemas.microsoft.com/office/drawing/2010/main" val="0"/>
              </a:ext>
            </a:extLst>
          </a:blip>
          <a:srcRect/>
          <a:stretch>
            <a:fillRect/>
          </a:stretch>
        </p:blipFill>
        <p:spPr bwMode="auto">
          <a:xfrm>
            <a:off x="323528" y="6050964"/>
            <a:ext cx="1884792" cy="595435"/>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Connector 6"/>
          <p:cNvCxnSpPr/>
          <p:nvPr/>
        </p:nvCxnSpPr>
        <p:spPr>
          <a:xfrm>
            <a:off x="395536" y="332656"/>
            <a:ext cx="8136904" cy="0"/>
          </a:xfrm>
          <a:prstGeom prst="line">
            <a:avLst/>
          </a:prstGeom>
          <a:ln w="2222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78812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864096"/>
          </a:xfrm>
        </p:spPr>
        <p:txBody>
          <a:bodyPr>
            <a:normAutofit fontScale="90000"/>
          </a:bodyPr>
          <a:lstStyle/>
          <a:p>
            <a:pPr lvl="0"/>
            <a:r>
              <a:rPr lang="en-US" dirty="0">
                <a:solidFill>
                  <a:srgbClr val="FF0000"/>
                </a:solidFill>
              </a:rPr>
              <a:t>Why use Google Scholar Citations?</a:t>
            </a:r>
            <a:br>
              <a:rPr lang="en-US" dirty="0">
                <a:solidFill>
                  <a:srgbClr val="FF0000"/>
                </a:solidFill>
              </a:rPr>
            </a:br>
            <a:endParaRPr lang="en-GB" dirty="0">
              <a:solidFill>
                <a:srgbClr val="FF0000"/>
              </a:solidFill>
            </a:endParaRPr>
          </a:p>
        </p:txBody>
      </p:sp>
      <p:sp>
        <p:nvSpPr>
          <p:cNvPr id="3" name="Content Placeholder 2"/>
          <p:cNvSpPr>
            <a:spLocks noGrp="1"/>
          </p:cNvSpPr>
          <p:nvPr>
            <p:ph idx="1"/>
          </p:nvPr>
        </p:nvSpPr>
        <p:spPr/>
        <p:txBody>
          <a:bodyPr>
            <a:normAutofit fontScale="92500"/>
          </a:bodyPr>
          <a:lstStyle/>
          <a:p>
            <a:r>
              <a:rPr lang="en-GB" sz="2800" dirty="0" smtClean="0"/>
              <a:t>Allows you to creates a personalised public profile that showcases the open-access versions of all your outputs in one place (including articles, books, conference papers, presentations, blog posts </a:t>
            </a:r>
            <a:r>
              <a:rPr lang="en-GB" sz="2800" dirty="0" err="1" smtClean="0"/>
              <a:t>etc</a:t>
            </a:r>
            <a:r>
              <a:rPr lang="en-GB" sz="2800" dirty="0" smtClean="0"/>
              <a:t>).</a:t>
            </a:r>
          </a:p>
          <a:p>
            <a:r>
              <a:rPr lang="en-GB" sz="2800" dirty="0" smtClean="0"/>
              <a:t>You can link to your co-authors to create a network.</a:t>
            </a:r>
          </a:p>
          <a:p>
            <a:r>
              <a:rPr lang="en-GB" sz="2800" dirty="0" smtClean="0"/>
              <a:t>Gives you a quick indication of your H-score.</a:t>
            </a:r>
          </a:p>
          <a:p>
            <a:r>
              <a:rPr lang="en-GB" sz="2800" dirty="0" smtClean="0"/>
              <a:t>You can set up alerts to track cites of your publications.</a:t>
            </a:r>
          </a:p>
          <a:p>
            <a:r>
              <a:rPr lang="en-GB" sz="2800" dirty="0" smtClean="0"/>
              <a:t>GSC learns what articles might be most useful for you.</a:t>
            </a:r>
          </a:p>
          <a:p>
            <a:r>
              <a:rPr lang="en-GB" sz="2800" dirty="0" smtClean="0"/>
              <a:t>GSC Metrics now include journal rankings by discipline.</a:t>
            </a:r>
          </a:p>
          <a:p>
            <a:endParaRPr lang="en-GB" sz="2800" dirty="0"/>
          </a:p>
        </p:txBody>
      </p:sp>
      <p:pic>
        <p:nvPicPr>
          <p:cNvPr id="6" name="Picture 2" descr="C:\Users\tinkler\AppData\Local\Microsoft\Windows\Temporary Internet Files\Content.Outlook\YZF70PM1\LSE_Public_policy_group_logo.jpg"/>
          <p:cNvPicPr>
            <a:picLocks noChangeAspect="1" noChangeArrowheads="1"/>
          </p:cNvPicPr>
          <p:nvPr/>
        </p:nvPicPr>
        <p:blipFill>
          <a:blip r:embed="rId2" cstate="print">
            <a:extLst>
              <a:ext uri="{BEBA8EAE-BF5A-486C-A8C5-ECC9F3942E4B}">
                <a14:imgProps xmlns:a14="http://schemas.microsoft.com/office/drawing/2010/main">
                  <a14:imgLayer r:embed="rId3">
                    <a14:imgEffect>
                      <a14:sharpenSoften amount="-82000"/>
                    </a14:imgEffect>
                  </a14:imgLayer>
                </a14:imgProps>
              </a:ext>
              <a:ext uri="{28A0092B-C50C-407E-A947-70E740481C1C}">
                <a14:useLocalDpi xmlns:a14="http://schemas.microsoft.com/office/drawing/2010/main" val="0"/>
              </a:ext>
            </a:extLst>
          </a:blip>
          <a:srcRect/>
          <a:stretch>
            <a:fillRect/>
          </a:stretch>
        </p:blipFill>
        <p:spPr bwMode="auto">
          <a:xfrm>
            <a:off x="323528" y="6050964"/>
            <a:ext cx="1884792" cy="595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4853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fontScale="90000"/>
          </a:bodyPr>
          <a:lstStyle/>
          <a:p>
            <a:pPr lvl="0"/>
            <a:r>
              <a:rPr lang="en-US" dirty="0">
                <a:solidFill>
                  <a:srgbClr val="FF0000"/>
                </a:solidFill>
              </a:rPr>
              <a:t>Once you have a profile</a:t>
            </a:r>
            <a:br>
              <a:rPr lang="en-US" dirty="0">
                <a:solidFill>
                  <a:srgbClr val="FF0000"/>
                </a:solidFill>
              </a:rPr>
            </a:br>
            <a:endParaRPr lang="en-GB" dirty="0">
              <a:solidFill>
                <a:srgbClr val="FF0000"/>
              </a:solidFill>
            </a:endParaRPr>
          </a:p>
        </p:txBody>
      </p:sp>
      <p:sp>
        <p:nvSpPr>
          <p:cNvPr id="3" name="Content Placeholder 2"/>
          <p:cNvSpPr>
            <a:spLocks noGrp="1"/>
          </p:cNvSpPr>
          <p:nvPr>
            <p:ph idx="1"/>
          </p:nvPr>
        </p:nvSpPr>
        <p:spPr/>
        <p:txBody>
          <a:bodyPr>
            <a:noAutofit/>
          </a:bodyPr>
          <a:lstStyle/>
          <a:p>
            <a:r>
              <a:rPr lang="en-GB" sz="2600" dirty="0" smtClean="0"/>
              <a:t>Clicking on an individual article shows you the number of citations it has received per year, and the details of those citations. </a:t>
            </a:r>
          </a:p>
          <a:p>
            <a:r>
              <a:rPr lang="en-GB" sz="2600" dirty="0" smtClean="0"/>
              <a:t>You can correct any details that have been recorded wrongly for any of your entries (and that information is used to update Google Scholar entries).</a:t>
            </a:r>
          </a:p>
          <a:p>
            <a:r>
              <a:rPr lang="en-GB" sz="2600" dirty="0" smtClean="0"/>
              <a:t>If joint-publications don’t show up on your profile but do on your co-authors, you can link them to your profile.</a:t>
            </a:r>
          </a:p>
          <a:p>
            <a:r>
              <a:rPr lang="en-GB" sz="2600" dirty="0" smtClean="0"/>
              <a:t>By making your profile public, it will appear in Google Scholar search results making your research more visible. .</a:t>
            </a:r>
          </a:p>
          <a:p>
            <a:pPr marL="0" indent="0">
              <a:buNone/>
            </a:pPr>
            <a:endParaRPr lang="en-GB" sz="2600" dirty="0" smtClean="0"/>
          </a:p>
        </p:txBody>
      </p:sp>
      <p:pic>
        <p:nvPicPr>
          <p:cNvPr id="6" name="Picture 2" descr="C:\Users\tinkler\AppData\Local\Microsoft\Windows\Temporary Internet Files\Content.Outlook\YZF70PM1\LSE_Public_policy_group_logo.jpg"/>
          <p:cNvPicPr>
            <a:picLocks noChangeAspect="1" noChangeArrowheads="1"/>
          </p:cNvPicPr>
          <p:nvPr/>
        </p:nvPicPr>
        <p:blipFill>
          <a:blip r:embed="rId2" cstate="print">
            <a:extLst>
              <a:ext uri="{BEBA8EAE-BF5A-486C-A8C5-ECC9F3942E4B}">
                <a14:imgProps xmlns:a14="http://schemas.microsoft.com/office/drawing/2010/main">
                  <a14:imgLayer r:embed="rId3">
                    <a14:imgEffect>
                      <a14:sharpenSoften amount="-82000"/>
                    </a14:imgEffect>
                  </a14:imgLayer>
                </a14:imgProps>
              </a:ext>
              <a:ext uri="{28A0092B-C50C-407E-A947-70E740481C1C}">
                <a14:useLocalDpi xmlns:a14="http://schemas.microsoft.com/office/drawing/2010/main" val="0"/>
              </a:ext>
            </a:extLst>
          </a:blip>
          <a:srcRect/>
          <a:stretch>
            <a:fillRect/>
          </a:stretch>
        </p:blipFill>
        <p:spPr bwMode="auto">
          <a:xfrm>
            <a:off x="323528" y="6050964"/>
            <a:ext cx="1884792" cy="595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6749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a:solidFill>
                  <a:srgbClr val="FF0000"/>
                </a:solidFill>
              </a:rPr>
              <a:t>Ensuring GSC can find your outputs</a:t>
            </a:r>
            <a:br>
              <a:rPr lang="en-US" dirty="0">
                <a:solidFill>
                  <a:srgbClr val="FF0000"/>
                </a:solidFill>
              </a:rPr>
            </a:br>
            <a:endParaRPr lang="en-GB" dirty="0">
              <a:solidFill>
                <a:srgbClr val="FF0000"/>
              </a:solidFill>
            </a:endParaRPr>
          </a:p>
        </p:txBody>
      </p:sp>
      <p:sp>
        <p:nvSpPr>
          <p:cNvPr id="3" name="Content Placeholder 2"/>
          <p:cNvSpPr>
            <a:spLocks noGrp="1"/>
          </p:cNvSpPr>
          <p:nvPr>
            <p:ph idx="1"/>
          </p:nvPr>
        </p:nvSpPr>
        <p:spPr>
          <a:xfrm>
            <a:off x="457200" y="1555820"/>
            <a:ext cx="8229600" cy="4525963"/>
          </a:xfrm>
        </p:spPr>
        <p:txBody>
          <a:bodyPr>
            <a:noAutofit/>
          </a:bodyPr>
          <a:lstStyle/>
          <a:p>
            <a:r>
              <a:rPr lang="en-GB" sz="2600" dirty="0" smtClean="0"/>
              <a:t>We recommend that you create an open web version of any of your publications:</a:t>
            </a:r>
          </a:p>
          <a:p>
            <a:pPr lvl="1"/>
            <a:r>
              <a:rPr lang="en-GB" sz="2400" dirty="0" smtClean="0"/>
              <a:t>Submit all your outputs to LSE Research Online. It ensures full-text publications are fully accessible on the web and can also be added to various profiles such as GCS and </a:t>
            </a:r>
            <a:r>
              <a:rPr lang="en-GB" sz="2400" dirty="0" err="1" smtClean="0"/>
              <a:t>Mendeley</a:t>
            </a:r>
            <a:r>
              <a:rPr lang="en-GB" sz="2400" dirty="0" smtClean="0"/>
              <a:t>. </a:t>
            </a:r>
          </a:p>
          <a:p>
            <a:pPr lvl="1"/>
            <a:r>
              <a:rPr lang="en-GB" sz="2400" dirty="0" smtClean="0"/>
              <a:t>The high quality of LSERO descriptive metadata ensures publications are indexed by search engines in results and that publications are preserved. </a:t>
            </a:r>
          </a:p>
          <a:p>
            <a:pPr lvl="1"/>
            <a:r>
              <a:rPr lang="en-GB" sz="2400" dirty="0" smtClean="0"/>
              <a:t>Write a post on research findings for one of the LSE’s academic blogs, with a link back to the full text publication. </a:t>
            </a:r>
          </a:p>
          <a:p>
            <a:endParaRPr lang="en-GB" sz="2600" dirty="0"/>
          </a:p>
        </p:txBody>
      </p:sp>
      <p:pic>
        <p:nvPicPr>
          <p:cNvPr id="6" name="Picture 2" descr="C:\Users\tinkler\AppData\Local\Microsoft\Windows\Temporary Internet Files\Content.Outlook\YZF70PM1\LSE_Public_policy_group_logo.jpg"/>
          <p:cNvPicPr>
            <a:picLocks noChangeAspect="1" noChangeArrowheads="1"/>
          </p:cNvPicPr>
          <p:nvPr/>
        </p:nvPicPr>
        <p:blipFill>
          <a:blip r:embed="rId2" cstate="print">
            <a:extLst>
              <a:ext uri="{BEBA8EAE-BF5A-486C-A8C5-ECC9F3942E4B}">
                <a14:imgProps xmlns:a14="http://schemas.microsoft.com/office/drawing/2010/main">
                  <a14:imgLayer r:embed="rId3">
                    <a14:imgEffect>
                      <a14:sharpenSoften amount="-82000"/>
                    </a14:imgEffect>
                  </a14:imgLayer>
                </a14:imgProps>
              </a:ext>
              <a:ext uri="{28A0092B-C50C-407E-A947-70E740481C1C}">
                <a14:useLocalDpi xmlns:a14="http://schemas.microsoft.com/office/drawing/2010/main" val="0"/>
              </a:ext>
            </a:extLst>
          </a:blip>
          <a:srcRect/>
          <a:stretch>
            <a:fillRect/>
          </a:stretch>
        </p:blipFill>
        <p:spPr bwMode="auto">
          <a:xfrm>
            <a:off x="323528" y="6050964"/>
            <a:ext cx="1884792" cy="595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5439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a:solidFill>
                  <a:srgbClr val="FF0000"/>
                </a:solidFill>
              </a:rPr>
              <a:t>How do you start?</a:t>
            </a:r>
            <a:br>
              <a:rPr lang="en-US" dirty="0">
                <a:solidFill>
                  <a:srgbClr val="FF0000"/>
                </a:solidFill>
              </a:rPr>
            </a:br>
            <a:endParaRPr lang="en-GB" dirty="0">
              <a:solidFill>
                <a:srgbClr val="FF0000"/>
              </a:solidFill>
            </a:endParaRPr>
          </a:p>
        </p:txBody>
      </p:sp>
      <p:sp>
        <p:nvSpPr>
          <p:cNvPr id="3" name="Content Placeholder 2"/>
          <p:cNvSpPr>
            <a:spLocks noGrp="1"/>
          </p:cNvSpPr>
          <p:nvPr>
            <p:ph idx="1"/>
          </p:nvPr>
        </p:nvSpPr>
        <p:spPr>
          <a:xfrm>
            <a:off x="467544" y="1124744"/>
            <a:ext cx="8229600" cy="4926220"/>
          </a:xfrm>
        </p:spPr>
        <p:txBody>
          <a:bodyPr>
            <a:normAutofit/>
          </a:bodyPr>
          <a:lstStyle/>
          <a:p>
            <a:r>
              <a:rPr lang="en-GB" sz="2600" dirty="0" smtClean="0"/>
              <a:t>You need to sign up for a Google account if you don’t already have one </a:t>
            </a:r>
            <a:r>
              <a:rPr lang="en-GB" sz="2600" dirty="0"/>
              <a:t>via this link: </a:t>
            </a:r>
            <a:r>
              <a:rPr lang="en-GB" sz="2600" dirty="0">
                <a:hlinkClick r:id="rId2"/>
              </a:rPr>
              <a:t>https://</a:t>
            </a:r>
            <a:r>
              <a:rPr lang="en-GB" sz="2600" dirty="0" smtClean="0">
                <a:hlinkClick r:id="rId2"/>
              </a:rPr>
              <a:t>accounts.google.com/NewAccount?hl=EN</a:t>
            </a:r>
            <a:r>
              <a:rPr lang="en-GB" sz="2600" dirty="0" smtClean="0"/>
              <a:t> </a:t>
            </a:r>
          </a:p>
          <a:p>
            <a:r>
              <a:rPr lang="en-GB" sz="2600" dirty="0" smtClean="0"/>
              <a:t>You then register via the Google Scholar Citations form: </a:t>
            </a:r>
            <a:r>
              <a:rPr lang="en-GB" sz="2600" dirty="0" smtClean="0">
                <a:hlinkClick r:id="rId3"/>
              </a:rPr>
              <a:t>http://scholar.google.com/citations?hl=en&amp;view_op=new_profile</a:t>
            </a:r>
            <a:r>
              <a:rPr lang="en-GB" sz="2600" dirty="0" smtClean="0"/>
              <a:t> </a:t>
            </a:r>
          </a:p>
          <a:p>
            <a:r>
              <a:rPr lang="en-GB" sz="2600" dirty="0" smtClean="0"/>
              <a:t>You can include information such as your title and your research interests.</a:t>
            </a:r>
          </a:p>
          <a:p>
            <a:r>
              <a:rPr lang="en-GB" sz="2600" dirty="0" smtClean="0"/>
              <a:t>By giving your LSE email address, it allows GSC to verify you are at a legitimate institution. </a:t>
            </a:r>
          </a:p>
          <a:p>
            <a:endParaRPr lang="en-GB" sz="2600" dirty="0"/>
          </a:p>
        </p:txBody>
      </p:sp>
      <p:pic>
        <p:nvPicPr>
          <p:cNvPr id="6" name="Picture 2" descr="C:\Users\tinkler\AppData\Local\Microsoft\Windows\Temporary Internet Files\Content.Outlook\YZF70PM1\LSE_Public_policy_group_logo.jpg"/>
          <p:cNvPicPr>
            <a:picLocks noChangeAspect="1" noChangeArrowheads="1"/>
          </p:cNvPicPr>
          <p:nvPr/>
        </p:nvPicPr>
        <p:blipFill>
          <a:blip r:embed="rId4" cstate="print">
            <a:extLst>
              <a:ext uri="{BEBA8EAE-BF5A-486C-A8C5-ECC9F3942E4B}">
                <a14:imgProps xmlns:a14="http://schemas.microsoft.com/office/drawing/2010/main">
                  <a14:imgLayer r:embed="rId5">
                    <a14:imgEffect>
                      <a14:sharpenSoften amount="-82000"/>
                    </a14:imgEffect>
                  </a14:imgLayer>
                </a14:imgProps>
              </a:ext>
              <a:ext uri="{28A0092B-C50C-407E-A947-70E740481C1C}">
                <a14:useLocalDpi xmlns:a14="http://schemas.microsoft.com/office/drawing/2010/main" val="0"/>
              </a:ext>
            </a:extLst>
          </a:blip>
          <a:srcRect/>
          <a:stretch>
            <a:fillRect/>
          </a:stretch>
        </p:blipFill>
        <p:spPr bwMode="auto">
          <a:xfrm>
            <a:off x="323528" y="6050964"/>
            <a:ext cx="1884792" cy="595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930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solidFill>
                  <a:srgbClr val="FF0000"/>
                </a:solidFill>
              </a:rPr>
              <a:t>It’s that easy!</a:t>
            </a:r>
            <a:r>
              <a:rPr lang="en-US" dirty="0">
                <a:solidFill>
                  <a:srgbClr val="FF0000"/>
                </a:solidFill>
              </a:rPr>
              <a:t/>
            </a:r>
            <a:br>
              <a:rPr lang="en-US" dirty="0">
                <a:solidFill>
                  <a:srgbClr val="FF0000"/>
                </a:solidFill>
              </a:rPr>
            </a:br>
            <a:endParaRPr lang="en-GB" dirty="0">
              <a:solidFill>
                <a:srgbClr val="FF0000"/>
              </a:solidFill>
            </a:endParaRPr>
          </a:p>
        </p:txBody>
      </p:sp>
      <p:sp>
        <p:nvSpPr>
          <p:cNvPr id="3" name="Content Placeholder 2"/>
          <p:cNvSpPr>
            <a:spLocks noGrp="1"/>
          </p:cNvSpPr>
          <p:nvPr>
            <p:ph idx="1"/>
          </p:nvPr>
        </p:nvSpPr>
        <p:spPr>
          <a:xfrm>
            <a:off x="467544" y="1268760"/>
            <a:ext cx="8229600" cy="4525963"/>
          </a:xfrm>
        </p:spPr>
        <p:txBody>
          <a:bodyPr>
            <a:noAutofit/>
          </a:bodyPr>
          <a:lstStyle/>
          <a:p>
            <a:r>
              <a:rPr lang="en-GB" sz="2600" dirty="0" smtClean="0"/>
              <a:t>The next screen should be groups </a:t>
            </a:r>
            <a:r>
              <a:rPr lang="en-GB" sz="2600" dirty="0"/>
              <a:t>of outputs written by those with the same or similar name to you. Choose the publications that are actually yours. </a:t>
            </a:r>
            <a:r>
              <a:rPr lang="en-GB" sz="2600" dirty="0" smtClean="0"/>
              <a:t>(You can go back and double check them later)</a:t>
            </a:r>
          </a:p>
          <a:p>
            <a:r>
              <a:rPr lang="en-GB" sz="2600" dirty="0" smtClean="0"/>
              <a:t>The next screen will ask if you want automatic updates to your profile – you do so you don’t have to do it yourself.</a:t>
            </a:r>
            <a:endParaRPr lang="en-GB" sz="2600" dirty="0" smtClean="0"/>
          </a:p>
          <a:p>
            <a:r>
              <a:rPr lang="en-GB" sz="2600" dirty="0" smtClean="0"/>
              <a:t>Da-dah! You should have a Citation profile in front of you.</a:t>
            </a:r>
          </a:p>
          <a:p>
            <a:r>
              <a:rPr lang="en-GB" sz="2600" dirty="0" smtClean="0"/>
              <a:t>We recommend that you make your profile public so that it is included </a:t>
            </a:r>
            <a:r>
              <a:rPr lang="en-GB" sz="2600" dirty="0"/>
              <a:t>in Google Scholar search </a:t>
            </a:r>
            <a:r>
              <a:rPr lang="en-GB" sz="2600" dirty="0" smtClean="0"/>
              <a:t>results, and add </a:t>
            </a:r>
            <a:r>
              <a:rPr lang="en-GB" sz="2600" dirty="0" smtClean="0"/>
              <a:t>a photo as it helps to enhance your visibility. </a:t>
            </a:r>
          </a:p>
          <a:p>
            <a:pPr marL="0" indent="0">
              <a:buNone/>
            </a:pPr>
            <a:endParaRPr lang="en-GB" sz="2600" dirty="0" smtClean="0"/>
          </a:p>
        </p:txBody>
      </p:sp>
      <p:pic>
        <p:nvPicPr>
          <p:cNvPr id="6" name="Picture 2" descr="C:\Users\tinkler\AppData\Local\Microsoft\Windows\Temporary Internet Files\Content.Outlook\YZF70PM1\LSE_Public_policy_group_logo.jpg"/>
          <p:cNvPicPr>
            <a:picLocks noChangeAspect="1" noChangeArrowheads="1"/>
          </p:cNvPicPr>
          <p:nvPr/>
        </p:nvPicPr>
        <p:blipFill>
          <a:blip r:embed="rId2" cstate="print">
            <a:extLst>
              <a:ext uri="{BEBA8EAE-BF5A-486C-A8C5-ECC9F3942E4B}">
                <a14:imgProps xmlns:a14="http://schemas.microsoft.com/office/drawing/2010/main">
                  <a14:imgLayer r:embed="rId3">
                    <a14:imgEffect>
                      <a14:sharpenSoften amount="-82000"/>
                    </a14:imgEffect>
                  </a14:imgLayer>
                </a14:imgProps>
              </a:ext>
              <a:ext uri="{28A0092B-C50C-407E-A947-70E740481C1C}">
                <a14:useLocalDpi xmlns:a14="http://schemas.microsoft.com/office/drawing/2010/main" val="0"/>
              </a:ext>
            </a:extLst>
          </a:blip>
          <a:srcRect/>
          <a:stretch>
            <a:fillRect/>
          </a:stretch>
        </p:blipFill>
        <p:spPr bwMode="auto">
          <a:xfrm>
            <a:off x="323528" y="6050964"/>
            <a:ext cx="1884792" cy="595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8536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smtClean="0">
                <a:solidFill>
                  <a:srgbClr val="FF0000"/>
                </a:solidFill>
              </a:rPr>
              <a:t>Some follow up tips</a:t>
            </a:r>
            <a:endParaRPr lang="en-GB" sz="4000" dirty="0">
              <a:solidFill>
                <a:srgbClr val="FF0000"/>
              </a:solidFill>
            </a:endParaRPr>
          </a:p>
        </p:txBody>
      </p:sp>
      <p:sp>
        <p:nvSpPr>
          <p:cNvPr id="3" name="Content Placeholder 2"/>
          <p:cNvSpPr>
            <a:spLocks noGrp="1"/>
          </p:cNvSpPr>
          <p:nvPr>
            <p:ph idx="1"/>
          </p:nvPr>
        </p:nvSpPr>
        <p:spPr/>
        <p:txBody>
          <a:bodyPr>
            <a:normAutofit/>
          </a:bodyPr>
          <a:lstStyle/>
          <a:p>
            <a:r>
              <a:rPr lang="en-GB" sz="2600" dirty="0"/>
              <a:t>Check through the results. You can </a:t>
            </a:r>
            <a:r>
              <a:rPr lang="en-GB" sz="2600" dirty="0" smtClean="0"/>
              <a:t>search </a:t>
            </a:r>
            <a:r>
              <a:rPr lang="en-GB" sz="2600" dirty="0"/>
              <a:t>for additional publications that you think should be there and add them when you find them. </a:t>
            </a:r>
            <a:endParaRPr lang="en-GB" sz="2600" dirty="0" smtClean="0"/>
          </a:p>
          <a:p>
            <a:r>
              <a:rPr lang="en-GB" sz="2600" dirty="0" smtClean="0"/>
              <a:t>To do this choose ‘Add’ from the Action drop down menu at the bottom of the GSC profile page.</a:t>
            </a:r>
          </a:p>
          <a:p>
            <a:r>
              <a:rPr lang="en-GB" sz="2600" dirty="0" smtClean="0"/>
              <a:t>You </a:t>
            </a:r>
            <a:r>
              <a:rPr lang="en-GB" sz="2600" dirty="0"/>
              <a:t>can also delete results that are not actually you making your profile as accurate as </a:t>
            </a:r>
            <a:r>
              <a:rPr lang="en-GB" sz="2600" dirty="0" smtClean="0"/>
              <a:t>possible, using the ‘</a:t>
            </a:r>
            <a:r>
              <a:rPr lang="en-GB" sz="2600" dirty="0"/>
              <a:t>D</a:t>
            </a:r>
            <a:r>
              <a:rPr lang="en-GB" sz="2600" dirty="0" smtClean="0"/>
              <a:t>elete’ option from that menu.</a:t>
            </a:r>
            <a:endParaRPr lang="en-GB" sz="2600" dirty="0"/>
          </a:p>
          <a:p>
            <a:endParaRPr lang="en-GB" sz="2600" dirty="0"/>
          </a:p>
        </p:txBody>
      </p:sp>
    </p:spTree>
    <p:extLst>
      <p:ext uri="{BB962C8B-B14F-4D97-AF65-F5344CB8AC3E}">
        <p14:creationId xmlns:p14="http://schemas.microsoft.com/office/powerpoint/2010/main" val="728063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Some follow up tips</a:t>
            </a:r>
            <a:endParaRPr lang="en-GB" dirty="0"/>
          </a:p>
        </p:txBody>
      </p:sp>
      <p:sp>
        <p:nvSpPr>
          <p:cNvPr id="3" name="Content Placeholder 2"/>
          <p:cNvSpPr>
            <a:spLocks noGrp="1"/>
          </p:cNvSpPr>
          <p:nvPr>
            <p:ph idx="1"/>
          </p:nvPr>
        </p:nvSpPr>
        <p:spPr/>
        <p:txBody>
          <a:bodyPr>
            <a:normAutofit/>
          </a:bodyPr>
          <a:lstStyle/>
          <a:p>
            <a:r>
              <a:rPr lang="en-GB" sz="2600" dirty="0"/>
              <a:t>If you want, set up alerts for your papers to track your growing citations. </a:t>
            </a:r>
            <a:r>
              <a:rPr lang="en-GB" sz="2600" dirty="0" smtClean="0"/>
              <a:t>Do this using the ‘Follow this Author’ box on the right hand side of the page.</a:t>
            </a:r>
          </a:p>
          <a:p>
            <a:r>
              <a:rPr lang="en-GB" sz="2600" dirty="0" smtClean="0"/>
              <a:t>You can also link to your co-authors to show the network of people you work with. Do this using the Co-authors search in the box on the right hand side of the page.</a:t>
            </a:r>
            <a:endParaRPr lang="en-GB" sz="2600" dirty="0"/>
          </a:p>
          <a:p>
            <a:r>
              <a:rPr lang="en-GB" sz="2600" dirty="0" smtClean="0"/>
              <a:t>(For both these options, you’ll need to be logged into your Profile. You’ll know if you are logged in as you’ll see your email or Google account username in the top right hand corner of the page.)</a:t>
            </a:r>
            <a:endParaRPr lang="en-GB" sz="2600" dirty="0"/>
          </a:p>
        </p:txBody>
      </p:sp>
    </p:spTree>
    <p:extLst>
      <p:ext uri="{BB962C8B-B14F-4D97-AF65-F5344CB8AC3E}">
        <p14:creationId xmlns:p14="http://schemas.microsoft.com/office/powerpoint/2010/main" val="3632718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solidFill>
                  <a:srgbClr val="FF0000"/>
                </a:solidFill>
              </a:rPr>
              <a:t>For more help</a:t>
            </a:r>
            <a:r>
              <a:rPr lang="en-US" dirty="0">
                <a:solidFill>
                  <a:srgbClr val="FF0000"/>
                </a:solidFill>
              </a:rPr>
              <a:t/>
            </a:r>
            <a:br>
              <a:rPr lang="en-US" dirty="0">
                <a:solidFill>
                  <a:srgbClr val="FF0000"/>
                </a:solidFill>
              </a:rPr>
            </a:br>
            <a:endParaRPr lang="en-GB" dirty="0">
              <a:solidFill>
                <a:srgbClr val="FF0000"/>
              </a:solidFill>
            </a:endParaRPr>
          </a:p>
        </p:txBody>
      </p:sp>
      <p:sp>
        <p:nvSpPr>
          <p:cNvPr id="3" name="Content Placeholder 2"/>
          <p:cNvSpPr>
            <a:spLocks noGrp="1"/>
          </p:cNvSpPr>
          <p:nvPr>
            <p:ph idx="1"/>
          </p:nvPr>
        </p:nvSpPr>
        <p:spPr/>
        <p:txBody>
          <a:bodyPr>
            <a:noAutofit/>
          </a:bodyPr>
          <a:lstStyle/>
          <a:p>
            <a:pPr marL="0" indent="0">
              <a:buNone/>
            </a:pPr>
            <a:r>
              <a:rPr lang="en-GB" sz="2600" dirty="0" smtClean="0"/>
              <a:t>If you’d like more help on creating your GCS profile, contact the Public Policy Group team:</a:t>
            </a:r>
          </a:p>
          <a:p>
            <a:pPr marL="0" indent="0">
              <a:buNone/>
            </a:pPr>
            <a:endParaRPr lang="en-GB" sz="2600" dirty="0"/>
          </a:p>
          <a:p>
            <a:pPr marL="0" indent="0">
              <a:buNone/>
            </a:pPr>
            <a:r>
              <a:rPr lang="en-GB" sz="2600" dirty="0" smtClean="0"/>
              <a:t>Sierra Williams (</a:t>
            </a:r>
            <a:r>
              <a:rPr lang="en-GB" sz="2600" dirty="0" smtClean="0">
                <a:hlinkClick r:id="rId2"/>
              </a:rPr>
              <a:t>s.williams4@lse.ac.uk</a:t>
            </a:r>
            <a:r>
              <a:rPr lang="en-GB" sz="2600" dirty="0" smtClean="0"/>
              <a:t> </a:t>
            </a:r>
            <a:r>
              <a:rPr lang="en-GB" sz="2600" dirty="0"/>
              <a:t>or 020 7852 </a:t>
            </a:r>
            <a:r>
              <a:rPr lang="en-GB" sz="2600" dirty="0" smtClean="0"/>
              <a:t>3762)</a:t>
            </a:r>
          </a:p>
          <a:p>
            <a:pPr marL="0" indent="0">
              <a:buNone/>
            </a:pPr>
            <a:endParaRPr lang="en-GB" sz="2600" dirty="0"/>
          </a:p>
          <a:p>
            <a:pPr marL="0" indent="0">
              <a:buNone/>
            </a:pPr>
            <a:r>
              <a:rPr lang="en-GB" sz="2600" dirty="0" smtClean="0"/>
              <a:t>We’ve also covered this on the Impact of Social Science blog:</a:t>
            </a:r>
          </a:p>
          <a:p>
            <a:pPr marL="0" indent="0">
              <a:buNone/>
            </a:pPr>
            <a:endParaRPr lang="en-GB" sz="2600" dirty="0"/>
          </a:p>
          <a:p>
            <a:pPr marL="0" indent="0">
              <a:buNone/>
            </a:pPr>
            <a:r>
              <a:rPr lang="en-GB" sz="2600" dirty="0"/>
              <a:t> </a:t>
            </a:r>
            <a:r>
              <a:rPr lang="en-GB" sz="2600" dirty="0">
                <a:hlinkClick r:id="rId3"/>
              </a:rPr>
              <a:t>http://blogs.lse.ac.uk/impactofsocialsciences</a:t>
            </a:r>
            <a:r>
              <a:rPr lang="en-GB" sz="2600" dirty="0" smtClean="0">
                <a:hlinkClick r:id="rId3"/>
              </a:rPr>
              <a:t>/</a:t>
            </a:r>
            <a:r>
              <a:rPr lang="en-GB" sz="2600" dirty="0" smtClean="0"/>
              <a:t> </a:t>
            </a:r>
          </a:p>
          <a:p>
            <a:pPr marL="0" indent="0">
              <a:buNone/>
            </a:pPr>
            <a:endParaRPr lang="en-GB" sz="2600" dirty="0" smtClean="0"/>
          </a:p>
        </p:txBody>
      </p:sp>
      <p:pic>
        <p:nvPicPr>
          <p:cNvPr id="6" name="Picture 2" descr="C:\Users\tinkler\AppData\Local\Microsoft\Windows\Temporary Internet Files\Content.Outlook\YZF70PM1\LSE_Public_policy_group_logo.jpg"/>
          <p:cNvPicPr>
            <a:picLocks noChangeAspect="1" noChangeArrowheads="1"/>
          </p:cNvPicPr>
          <p:nvPr/>
        </p:nvPicPr>
        <p:blipFill>
          <a:blip r:embed="rId4" cstate="print">
            <a:extLst>
              <a:ext uri="{BEBA8EAE-BF5A-486C-A8C5-ECC9F3942E4B}">
                <a14:imgProps xmlns:a14="http://schemas.microsoft.com/office/drawing/2010/main">
                  <a14:imgLayer r:embed="rId5">
                    <a14:imgEffect>
                      <a14:sharpenSoften amount="-82000"/>
                    </a14:imgEffect>
                  </a14:imgLayer>
                </a14:imgProps>
              </a:ext>
              <a:ext uri="{28A0092B-C50C-407E-A947-70E740481C1C}">
                <a14:useLocalDpi xmlns:a14="http://schemas.microsoft.com/office/drawing/2010/main" val="0"/>
              </a:ext>
            </a:extLst>
          </a:blip>
          <a:srcRect/>
          <a:stretch>
            <a:fillRect/>
          </a:stretch>
        </p:blipFill>
        <p:spPr bwMode="auto">
          <a:xfrm>
            <a:off x="323528" y="6050964"/>
            <a:ext cx="1884792" cy="595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7583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730</Words>
  <Application>Microsoft Office PowerPoint</Application>
  <PresentationFormat>On-screen Show (4:3)</PresentationFormat>
  <Paragraphs>45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How to set up a Google Scholar Citations profile   </vt:lpstr>
      <vt:lpstr>Why use Google Scholar Citations? </vt:lpstr>
      <vt:lpstr>Once you have a profile </vt:lpstr>
      <vt:lpstr>Ensuring GSC can find your outputs </vt:lpstr>
      <vt:lpstr>How do you start? </vt:lpstr>
      <vt:lpstr>It’s that easy! </vt:lpstr>
      <vt:lpstr>Some follow up tips</vt:lpstr>
      <vt:lpstr>Some follow up tips</vt:lpstr>
      <vt:lpstr>For more help </vt:lpstr>
    </vt:vector>
  </TitlesOfParts>
  <Company>London School of Economics and Political Science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Google Scholar Citations and Mendeley</dc:title>
  <dc:creator>Administrator</dc:creator>
  <cp:lastModifiedBy>Administrator</cp:lastModifiedBy>
  <cp:revision>21</cp:revision>
  <cp:lastPrinted>2012-09-19T08:52:35Z</cp:lastPrinted>
  <dcterms:created xsi:type="dcterms:W3CDTF">2012-09-13T13:57:27Z</dcterms:created>
  <dcterms:modified xsi:type="dcterms:W3CDTF">2013-03-08T12:01:50Z</dcterms:modified>
</cp:coreProperties>
</file>