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562" r:id="rId2"/>
    <p:sldId id="257" r:id="rId3"/>
    <p:sldId id="561" r:id="rId4"/>
    <p:sldId id="520" r:id="rId5"/>
    <p:sldId id="523" r:id="rId6"/>
    <p:sldId id="532" r:id="rId7"/>
    <p:sldId id="524" r:id="rId8"/>
    <p:sldId id="525" r:id="rId9"/>
    <p:sldId id="533" r:id="rId10"/>
    <p:sldId id="541" r:id="rId11"/>
    <p:sldId id="536" r:id="rId12"/>
    <p:sldId id="526" r:id="rId13"/>
    <p:sldId id="528" r:id="rId14"/>
    <p:sldId id="560" r:id="rId15"/>
    <p:sldId id="550" r:id="rId16"/>
    <p:sldId id="529" r:id="rId17"/>
    <p:sldId id="481" r:id="rId18"/>
    <p:sldId id="552" r:id="rId19"/>
    <p:sldId id="553" r:id="rId20"/>
    <p:sldId id="542" r:id="rId21"/>
    <p:sldId id="554" r:id="rId22"/>
    <p:sldId id="555" r:id="rId23"/>
    <p:sldId id="494" r:id="rId24"/>
    <p:sldId id="539" r:id="rId25"/>
    <p:sldId id="517" r:id="rId26"/>
    <p:sldId id="556" r:id="rId27"/>
    <p:sldId id="507" r:id="rId28"/>
    <p:sldId id="442" r:id="rId29"/>
    <p:sldId id="559" r:id="rId30"/>
    <p:sldId id="557" r:id="rId31"/>
    <p:sldId id="558" r:id="rId32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79608B"/>
    <a:srgbClr val="7D669B"/>
    <a:srgbClr val="1B7BEB"/>
    <a:srgbClr val="FCF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4EA672-F92B-D349-ADB4-10343027C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9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D0427C-7DDC-C445-B8C2-E54EF99D1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2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DC5479A-AF07-FE44-9ED4-F498343B6EF9}" type="slidenum">
              <a:rPr lang="en-US" sz="1200">
                <a:latin typeface="Arial" charset="0"/>
              </a:rPr>
              <a:pPr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300" tIns="46150" rIns="92300" bIns="46150"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Date Placeholder 4"/>
          <p:cNvSpPr txBox="1">
            <a:spLocks noGrp="1"/>
          </p:cNvSpPr>
          <p:nvPr/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0" tIns="46150" rIns="92300" bIns="46150"/>
          <a:lstStyle>
            <a:lvl1pPr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/>
            <a:fld id="{FA4F6677-3A08-6E46-99A5-D9111195BDFA}" type="datetime1">
              <a:rPr lang="en-US" sz="1200"/>
              <a:pPr algn="r"/>
              <a:t>5/19/2016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9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4EEFC-D2A9-6E44-BDA9-8C6F98570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5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8516B-76E1-674C-8158-B7A87CADC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3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7975"/>
            <a:ext cx="2057400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7975"/>
            <a:ext cx="6019800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C244-510C-C844-B330-6D8B9BF21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D7667-55BD-114E-9294-2904E2A02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4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69A3F-B900-2747-87D2-894111D84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2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FC336-8291-874D-946E-670011212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10D-8F0C-2546-B396-8ACDAAAC3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6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3B18D-C78C-1049-A66F-3049DEBBD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5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0EC8-6421-694A-BC37-1540EBD31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0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A68A0-3088-3341-ACE3-FC4E3148A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8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42E58-F9C1-8F43-9A3F-FCBAAAB45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E3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7975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6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6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7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A79AEC2-962B-7041-931F-A93A60D0E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24B94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24B94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24B94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24B94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24B94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 b="1">
          <a:solidFill>
            <a:srgbClr val="324B94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rgbClr val="324B94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n"/>
        <a:defRPr sz="2000" b="1">
          <a:solidFill>
            <a:srgbClr val="324B94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324B94"/>
          </a:solidFill>
          <a:latin typeface="Verdana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2000">
          <a:solidFill>
            <a:srgbClr val="324B94"/>
          </a:solidFill>
          <a:latin typeface="Verdana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light@princet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575670"/>
            <a:ext cx="7772400" cy="726282"/>
          </a:xfrm>
          <a:prstGeom prst="rect">
            <a:avLst/>
          </a:prstGeom>
          <a:ln>
            <a:noFill/>
          </a:ln>
          <a:effectLst/>
        </p:spPr>
        <p:txBody>
          <a:bodyPr anchor="t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24B94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24B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24B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24B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24B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GB" sz="3000" kern="0" dirty="0">
                <a:solidFill>
                  <a:srgbClr val="FF0000"/>
                </a:solidFill>
              </a:rPr>
              <a:t>Developing Better Medicines at Lower </a:t>
            </a:r>
            <a:r>
              <a:rPr lang="en-GB" sz="3000" kern="0" dirty="0" smtClean="0">
                <a:solidFill>
                  <a:srgbClr val="FF0000"/>
                </a:solidFill>
              </a:rPr>
              <a:t>Costs: The </a:t>
            </a:r>
            <a:r>
              <a:rPr lang="en-GB" sz="3000" kern="0" dirty="0">
                <a:solidFill>
                  <a:srgbClr val="FF0000"/>
                </a:solidFill>
              </a:rPr>
              <a:t>Good Pharma Model</a:t>
            </a:r>
            <a:endParaRPr lang="en-US" sz="3000" kern="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435045"/>
            <a:ext cx="7772400" cy="0"/>
          </a:xfrm>
          <a:prstGeom prst="line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5801" y="2652670"/>
            <a:ext cx="7772399" cy="3733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Speaker: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Donald W. Light</a:t>
            </a:r>
          </a:p>
          <a:p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Visiting Professor, Cambridge University,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</a:rPr>
              <a:t>Dept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 of Sociology </a:t>
            </a:r>
          </a:p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Discussant: </a:t>
            </a:r>
          </a:p>
          <a:p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Professor Alistair McGuire </a:t>
            </a:r>
            <a:br>
              <a:rPr lang="en-US" sz="20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Chair, LSE Health</a:t>
            </a:r>
          </a:p>
          <a:p>
            <a:endParaRPr lang="en-US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Chair: </a:t>
            </a:r>
            <a:b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Professor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Elias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Mossialos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Director, LSE Health </a:t>
            </a:r>
          </a:p>
          <a:p>
            <a:pPr>
              <a:spcAft>
                <a:spcPts val="1200"/>
              </a:spcAft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463579"/>
            <a:ext cx="2819399" cy="85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7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Why trust Drug Companies to test?</a:t>
            </a:r>
            <a:endParaRPr lang="en-US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574671" y="1295400"/>
            <a:ext cx="8534400" cy="5410200"/>
          </a:xfrm>
        </p:spPr>
        <p:txBody>
          <a:bodyPr/>
          <a:lstStyle/>
          <a:p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We know that research by tobacco companies downplay the harms of smoking</a:t>
            </a:r>
          </a:p>
          <a:p>
            <a:endParaRPr lang="en-US" dirty="0">
              <a:latin typeface="Rockwell"/>
              <a:ea typeface="ＭＳ Ｐゴシック" charset="0"/>
              <a:cs typeface="Rockwell"/>
            </a:endParaRPr>
          </a:p>
          <a:p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We know the National Football League will overlook, under-test, and hide data about the harms of concussions</a:t>
            </a:r>
          </a:p>
          <a:p>
            <a:endParaRPr lang="en-US" dirty="0">
              <a:latin typeface="Rockwell"/>
              <a:ea typeface="ＭＳ Ｐゴシック" charset="0"/>
              <a:cs typeface="Rockwell"/>
            </a:endParaRPr>
          </a:p>
          <a:p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Why wouldn’t we expect drug companies to do the same?    </a:t>
            </a:r>
          </a:p>
          <a:p>
            <a:pPr lvl="1"/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Why have them test their own products??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>
                <a:latin typeface="Rockwell" charset="0"/>
                <a:ea typeface="ＭＳ Ｐゴシック" charset="0"/>
                <a:cs typeface="ＭＳ Ｐゴシック" charset="0"/>
              </a:rPr>
              <a:t>Prescription Drugs the 4</a:t>
            </a:r>
            <a:r>
              <a:rPr lang="en-US" baseline="30000">
                <a:latin typeface="Rockwell" charset="0"/>
                <a:ea typeface="ＭＳ Ｐゴシック" charset="0"/>
                <a:cs typeface="ＭＳ Ｐゴシック" charset="0"/>
              </a:rPr>
              <a:t>th</a:t>
            </a:r>
            <a:r>
              <a:rPr lang="en-US">
                <a:latin typeface="Rockwell" charset="0"/>
                <a:ea typeface="ＭＳ Ｐゴシック" charset="0"/>
                <a:cs typeface="ＭＳ Ｐゴシック" charset="0"/>
              </a:rPr>
              <a:t> cause of death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130,000 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deaths a year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in US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800" dirty="0">
                <a:latin typeface="Rockwell" charset="0"/>
                <a:ea typeface="ＭＳ Ｐゴシック" charset="0"/>
                <a:cs typeface="ＭＳ Ｐゴシック" charset="0"/>
              </a:rPr>
              <a:t>(Institute for Safe Medication Practices Sept 2015) </a:t>
            </a:r>
          </a:p>
          <a:p>
            <a:pPr lvl="1"/>
            <a:r>
              <a:rPr lang="en-US" dirty="0" smtClean="0">
                <a:latin typeface="Rockwell" charset="0"/>
                <a:ea typeface="ＭＳ Ｐゴシック" charset="0"/>
              </a:rPr>
              <a:t>Drugs </a:t>
            </a:r>
            <a:r>
              <a:rPr lang="en-US" dirty="0">
                <a:latin typeface="Rockwell" charset="0"/>
                <a:ea typeface="ＭＳ Ｐゴシック" charset="0"/>
              </a:rPr>
              <a:t>about 4 times more lethal </a:t>
            </a:r>
            <a:r>
              <a:rPr lang="en-US" dirty="0" smtClean="0">
                <a:latin typeface="Rockwell" charset="0"/>
                <a:ea typeface="ＭＳ Ｐゴシック" charset="0"/>
              </a:rPr>
              <a:t>than firearms in the USA</a:t>
            </a:r>
          </a:p>
          <a:p>
            <a:pPr lvl="1"/>
            <a:endParaRPr lang="en-US" dirty="0">
              <a:latin typeface="Rockwell" charset="0"/>
              <a:ea typeface="ＭＳ Ｐゴシック" charset="0"/>
            </a:endParaRPr>
          </a:p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major cause of hospitalizations, falls, trucker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accidents too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Rockwell" charset="0"/>
                <a:ea typeface="ＭＳ Ｐゴシック" charset="0"/>
              </a:rPr>
              <a:t>About 2.7 hospitalizations a year in </a:t>
            </a:r>
            <a:r>
              <a:rPr lang="en-US" dirty="0" smtClean="0">
                <a:latin typeface="Rockwell" charset="0"/>
                <a:ea typeface="ＭＳ Ｐゴシック" charset="0"/>
              </a:rPr>
              <a:t>USA alone</a:t>
            </a:r>
            <a:endParaRPr lang="en-US" dirty="0">
              <a:latin typeface="Rockwell" charset="0"/>
              <a:ea typeface="ＭＳ Ｐゴシック" charset="0"/>
            </a:endParaRPr>
          </a:p>
          <a:p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Are new drugs causing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marginally more 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harm than good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?  We don’t know. Not tracked.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22761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The Inverse Benefit Law of Pharmaceutical Marketing &amp; Promotion</a:t>
            </a:r>
            <a:endParaRPr lang="en-US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63527" y="1371600"/>
            <a:ext cx="8763000" cy="5486400"/>
          </a:xfrm>
        </p:spPr>
        <p:txBody>
          <a:bodyPr/>
          <a:lstStyle/>
          <a:p>
            <a:pPr marL="342900" lvl="1" indent="-342900">
              <a:lnSpc>
                <a:spcPct val="120000"/>
              </a:lnSpc>
              <a:buClr>
                <a:schemeClr val="hlink"/>
              </a:buClr>
              <a:buSzPct val="60000"/>
              <a:buFont typeface="Wingdings" charset="0"/>
              <a:buChar char="n"/>
            </a:pPr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The more widely drugs are marketed, the more diluted become their benefits but the more widespread become their risks of harm		 </a:t>
            </a:r>
            <a:r>
              <a:rPr lang="en-US" sz="2000" dirty="0" smtClean="0">
                <a:latin typeface="Rockwell" charset="0"/>
                <a:ea typeface="ＭＳ Ｐゴシック" charset="0"/>
                <a:cs typeface="Rockwell" charset="0"/>
              </a:rPr>
              <a:t>(AJPH:101:399)</a:t>
            </a:r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  </a:t>
            </a:r>
          </a:p>
          <a:p>
            <a:pPr marL="0" indent="0">
              <a:buNone/>
            </a:pPr>
            <a:endParaRPr lang="en-US" dirty="0" smtClean="0">
              <a:latin typeface="Rockwell" charset="0"/>
              <a:ea typeface="ＭＳ Ｐゴシック" charset="0"/>
              <a:cs typeface="Rockwell" charset="0"/>
            </a:endParaRPr>
          </a:p>
          <a:p>
            <a:pPr marL="742950" lvl="2" indent="-342900">
              <a:buClr>
                <a:schemeClr val="hlink"/>
              </a:buClr>
            </a:pPr>
            <a:r>
              <a:rPr lang="en-US" sz="2400" dirty="0" smtClean="0">
                <a:latin typeface="Rockwell" charset="0"/>
                <a:ea typeface="ＭＳ Ｐゴシック" charset="0"/>
                <a:cs typeface="Rockwell" charset="0"/>
              </a:rPr>
              <a:t>Techniques:    reduce thresholds for dx and </a:t>
            </a:r>
            <a:r>
              <a:rPr lang="en-US" sz="2400" dirty="0" err="1" smtClean="0">
                <a:latin typeface="Rockwell" charset="0"/>
                <a:ea typeface="ＭＳ Ｐゴシック" charset="0"/>
                <a:cs typeface="Rockwell" charset="0"/>
              </a:rPr>
              <a:t>rx</a:t>
            </a:r>
            <a:endParaRPr lang="en-US" sz="2400" dirty="0" smtClean="0">
              <a:latin typeface="Rockwell" charset="0"/>
              <a:ea typeface="ＭＳ Ｐゴシック" charset="0"/>
              <a:cs typeface="Rockwell" charset="0"/>
            </a:endParaRPr>
          </a:p>
          <a:p>
            <a:pPr marL="742950" lvl="2" indent="-342900">
              <a:buClr>
                <a:schemeClr val="hlink"/>
              </a:buClr>
            </a:pPr>
            <a:r>
              <a:rPr lang="en-US" sz="2400" dirty="0" smtClean="0">
                <a:latin typeface="Rockwell" charset="0"/>
                <a:ea typeface="ＭＳ Ｐゴシック" charset="0"/>
                <a:cs typeface="Rockwell" charset="0"/>
              </a:rPr>
              <a:t>-create new diseases and conditions</a:t>
            </a:r>
          </a:p>
          <a:p>
            <a:pPr marL="742950" lvl="2" indent="-342900">
              <a:buClr>
                <a:schemeClr val="hlink"/>
              </a:buClr>
            </a:pPr>
            <a:r>
              <a:rPr lang="en-US" sz="2400" dirty="0" smtClean="0">
                <a:latin typeface="Rockwell" charset="0"/>
                <a:ea typeface="ＭＳ Ｐゴシック" charset="0"/>
                <a:cs typeface="Rockwell" charset="0"/>
              </a:rPr>
              <a:t>- exaggerate claims of benefits</a:t>
            </a:r>
          </a:p>
          <a:p>
            <a:pPr marL="742950" lvl="2" indent="-342900">
              <a:buClr>
                <a:schemeClr val="hlink"/>
              </a:buClr>
            </a:pPr>
            <a:r>
              <a:rPr lang="en-US" sz="2400" dirty="0" smtClean="0">
                <a:latin typeface="Rockwell" charset="0"/>
                <a:ea typeface="ＭＳ Ｐゴシック" charset="0"/>
                <a:cs typeface="Rockwell" charset="0"/>
              </a:rPr>
              <a:t>-exaggerate claims of safety (hide evidence of harms) </a:t>
            </a:r>
          </a:p>
          <a:p>
            <a:pPr marL="742950" lvl="2" indent="-342900">
              <a:buClr>
                <a:schemeClr val="hlink"/>
              </a:buClr>
            </a:pPr>
            <a:r>
              <a:rPr lang="en-US" sz="2400" dirty="0" smtClean="0">
                <a:latin typeface="Rockwell" charset="0"/>
                <a:ea typeface="ＭＳ Ｐゴシック" charset="0"/>
                <a:cs typeface="Rockwell" charset="0"/>
              </a:rPr>
              <a:t>-encourage unproven &amp; off-label uses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</a:pPr>
            <a:endParaRPr lang="en-US" dirty="0">
              <a:latin typeface="Rockwell" charset="0"/>
              <a:ea typeface="ＭＳ Ｐゴシック" charset="0"/>
              <a:cs typeface="Rockwell" charset="0"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</a:pPr>
            <a:endParaRPr lang="en-US" dirty="0" smtClean="0">
              <a:latin typeface="Rockwell" charset="0"/>
              <a:ea typeface="ＭＳ Ｐゴシック" charset="0"/>
              <a:cs typeface="Rockwell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52400" y="33338"/>
            <a:ext cx="8991600" cy="914400"/>
          </a:xfrm>
        </p:spPr>
        <p:txBody>
          <a:bodyPr/>
          <a:lstStyle/>
          <a:p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“Safety”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is undertested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. Risks get buried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Companies define “</a:t>
            </a:r>
            <a:r>
              <a:rPr lang="en-US" altLang="ja-JP" b="0" dirty="0">
                <a:latin typeface="Rockwell" charset="0"/>
                <a:ea typeface="ＭＳ Ｐゴシック" charset="0"/>
                <a:cs typeface="ＭＳ Ｐゴシック" charset="0"/>
              </a:rPr>
              <a:t>safe and effective</a:t>
            </a: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b="0" dirty="0">
                <a:latin typeface="Rockwell" charset="0"/>
                <a:ea typeface="ＭＳ Ｐゴシック" charset="0"/>
                <a:cs typeface="ＭＳ Ｐゴシック" charset="0"/>
              </a:rPr>
              <a:t> using indirect or surrogate measures</a:t>
            </a:r>
          </a:p>
          <a:p>
            <a:pPr lvl="1"/>
            <a:r>
              <a:rPr lang="en-US" altLang="ja-JP" b="0" dirty="0">
                <a:latin typeface="Rockwell" charset="0"/>
                <a:ea typeface="ＭＳ Ｐゴシック" charset="0"/>
                <a:cs typeface="ＭＳ Ｐゴシック" charset="0"/>
              </a:rPr>
              <a:t>Independent reviewers find most </a:t>
            </a:r>
            <a:r>
              <a:rPr lang="en-US" altLang="ja-JP" b="0" dirty="0" smtClean="0">
                <a:latin typeface="Rockwell" charset="0"/>
                <a:ea typeface="ＭＳ Ｐゴシック" charset="0"/>
                <a:cs typeface="ＭＳ Ｐゴシック" charset="0"/>
              </a:rPr>
              <a:t>are little </a:t>
            </a:r>
            <a:r>
              <a:rPr lang="en-US" altLang="ja-JP" b="0" dirty="0">
                <a:latin typeface="Rockwell" charset="0"/>
                <a:ea typeface="ＭＳ Ｐゴシック" charset="0"/>
                <a:cs typeface="ＭＳ Ｐゴシック" charset="0"/>
              </a:rPr>
              <a:t>or no better, </a:t>
            </a:r>
            <a:r>
              <a:rPr lang="en-US" altLang="ja-JP" b="0" dirty="0" smtClean="0">
                <a:latin typeface="Rockwell" charset="0"/>
                <a:ea typeface="ＭＳ Ｐゴシック" charset="0"/>
                <a:cs typeface="ＭＳ Ｐゴシック" charset="0"/>
              </a:rPr>
              <a:t>with large </a:t>
            </a:r>
            <a:r>
              <a:rPr lang="en-US" altLang="ja-JP" b="0" dirty="0">
                <a:latin typeface="Rockwell" charset="0"/>
                <a:ea typeface="ＭＳ Ｐゴシック" charset="0"/>
                <a:cs typeface="ＭＳ Ｐゴシック" charset="0"/>
              </a:rPr>
              <a:t>risks of serious </a:t>
            </a:r>
            <a:r>
              <a:rPr lang="en-US" altLang="ja-JP" b="0" dirty="0" smtClean="0">
                <a:latin typeface="Rockwell" charset="0"/>
                <a:ea typeface="ＭＳ Ｐゴシック" charset="0"/>
                <a:cs typeface="ＭＳ Ｐゴシック" charset="0"/>
              </a:rPr>
              <a:t>harm: </a:t>
            </a:r>
          </a:p>
          <a:p>
            <a:pPr lvl="1"/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Rockwell" charset="0"/>
                <a:ea typeface="ＭＳ Ｐゴシック" charset="0"/>
              </a:rPr>
              <a:t>1 in 5 new drugs lead to a serious warning or withdrawal. Very high! </a:t>
            </a:r>
          </a:p>
          <a:p>
            <a:pPr lvl="1"/>
            <a:endParaRPr lang="en-US" dirty="0">
              <a:latin typeface="Rockwell" charset="0"/>
              <a:ea typeface="ＭＳ Ｐゴシック" charset="0"/>
            </a:endParaRPr>
          </a:p>
          <a:p>
            <a:pPr lvl="1"/>
            <a:r>
              <a:rPr lang="en-US" dirty="0">
                <a:latin typeface="Rockwell" charset="0"/>
                <a:ea typeface="ＭＳ Ｐゴシック" charset="0"/>
              </a:rPr>
              <a:t>Faster reviews for “priority” drugs increase this risk  to 1 in 3. </a:t>
            </a:r>
            <a:r>
              <a:rPr lang="en-US" dirty="0" smtClean="0">
                <a:latin typeface="Rockwell" charset="0"/>
                <a:ea typeface="ＭＳ Ｐゴシック" charset="0"/>
              </a:rPr>
              <a:t>  </a:t>
            </a:r>
          </a:p>
          <a:p>
            <a:pPr lvl="2"/>
            <a:r>
              <a:rPr lang="en-US" sz="1800" dirty="0" smtClean="0">
                <a:latin typeface="Rockwell" charset="0"/>
                <a:ea typeface="ＭＳ Ｐゴシック" charset="0"/>
              </a:rPr>
              <a:t>See </a:t>
            </a:r>
            <a:r>
              <a:rPr lang="en-US" sz="1800" dirty="0" err="1" smtClean="0">
                <a:latin typeface="Arial" charset="0"/>
                <a:ea typeface="ＭＳ Ｐゴシック" charset="0"/>
              </a:rPr>
              <a:t>Hlth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 </a:t>
            </a:r>
            <a:r>
              <a:rPr lang="en-US" sz="1800" dirty="0" err="1">
                <a:latin typeface="Arial" charset="0"/>
                <a:ea typeface="ＭＳ Ｐゴシック" charset="0"/>
              </a:rPr>
              <a:t>Aff</a:t>
            </a:r>
            <a:r>
              <a:rPr lang="en-US" sz="1800" dirty="0">
                <a:latin typeface="Arial" charset="0"/>
                <a:ea typeface="ＭＳ Ｐゴシック" charset="0"/>
              </a:rPr>
              <a:t> 2014:33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:1453</a:t>
            </a:r>
            <a:r>
              <a:rPr lang="en-US" sz="1800" dirty="0">
                <a:latin typeface="Arial" charset="0"/>
                <a:ea typeface="ＭＳ Ｐゴシック" charset="0"/>
              </a:rPr>
              <a:t>. 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Arch </a:t>
            </a:r>
            <a:r>
              <a:rPr lang="en-US" sz="1800" dirty="0" err="1">
                <a:latin typeface="Arial" charset="0"/>
                <a:ea typeface="ＭＳ Ｐゴシック" charset="0"/>
              </a:rPr>
              <a:t>Int</a:t>
            </a:r>
            <a:r>
              <a:rPr lang="en-US" sz="1800" dirty="0">
                <a:latin typeface="Arial" charset="0"/>
                <a:ea typeface="ＭＳ Ｐゴシック" charset="0"/>
              </a:rPr>
              <a:t> Med 2012:172 </a:t>
            </a:r>
            <a:endParaRPr lang="en-US" sz="1800" dirty="0">
              <a:latin typeface="Rockwell" charset="0"/>
              <a:ea typeface="ＭＳ Ｐゴシック" charset="0"/>
            </a:endParaRPr>
          </a:p>
          <a:p>
            <a:pPr lvl="1"/>
            <a:endParaRPr lang="en-US" dirty="0" smtClean="0">
              <a:latin typeface="Rockwell" charset="0"/>
              <a:ea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lvl="1"/>
            <a:r>
              <a:rPr lang="en-US" dirty="0" smtClean="0">
                <a:latin typeface="Rockwell" charset="0"/>
                <a:ea typeface="ＭＳ Ｐゴシック" charset="0"/>
              </a:rPr>
              <a:t>20 </a:t>
            </a:r>
            <a:r>
              <a:rPr lang="en-US" dirty="0" err="1" smtClean="0">
                <a:latin typeface="Rockwell" charset="0"/>
                <a:ea typeface="ＭＳ Ｐゴシック" charset="0"/>
              </a:rPr>
              <a:t>Yrs</a:t>
            </a:r>
            <a:r>
              <a:rPr lang="en-US" dirty="0" smtClean="0">
                <a:latin typeface="Rockwell" charset="0"/>
                <a:ea typeface="ＭＳ Ｐゴシック" charset="0"/>
              </a:rPr>
              <a:t> before Bad </a:t>
            </a:r>
            <a:r>
              <a:rPr lang="en-US" dirty="0" err="1" smtClean="0">
                <a:latin typeface="Rockwell" charset="0"/>
                <a:ea typeface="ＭＳ Ｐゴシック" charset="0"/>
              </a:rPr>
              <a:t>Pharma</a:t>
            </a:r>
            <a:r>
              <a:rPr lang="en-US" dirty="0" smtClean="0">
                <a:latin typeface="Rockwell" charset="0"/>
                <a:ea typeface="ＭＳ Ｐゴシック" charset="0"/>
              </a:rPr>
              <a:t> was </a:t>
            </a:r>
            <a:br>
              <a:rPr lang="en-US" dirty="0" smtClean="0">
                <a:latin typeface="Rockwell" charset="0"/>
                <a:ea typeface="ＭＳ Ｐゴシック" charset="0"/>
              </a:rPr>
            </a:br>
            <a:r>
              <a:rPr lang="en-US" dirty="0" smtClean="0">
                <a:latin typeface="Rockwell" charset="0"/>
                <a:ea typeface="ＭＳ Ｐゴシック" charset="0"/>
              </a:rPr>
              <a:t>BAD </a:t>
            </a:r>
            <a:r>
              <a:rPr lang="en-US" dirty="0">
                <a:latin typeface="Rockwell" charset="0"/>
                <a:ea typeface="ＭＳ Ｐゴシック" charset="0"/>
              </a:rPr>
              <a:t>MEDICINE </a:t>
            </a:r>
            <a:r>
              <a:rPr lang="en-US" sz="2000" dirty="0" smtClean="0">
                <a:latin typeface="Rockwell" charset="0"/>
                <a:ea typeface="ＭＳ Ｐゴシック" charset="0"/>
              </a:rPr>
              <a:t>(Silverman, </a:t>
            </a:r>
            <a:r>
              <a:rPr lang="en-US" sz="2000" dirty="0" err="1" smtClean="0">
                <a:latin typeface="Rockwell" charset="0"/>
                <a:ea typeface="ＭＳ Ｐゴシック" charset="0"/>
              </a:rPr>
              <a:t>Lydecker</a:t>
            </a:r>
            <a:r>
              <a:rPr lang="en-US" sz="2000" dirty="0" smtClean="0">
                <a:latin typeface="Rockwell" charset="0"/>
                <a:ea typeface="ＭＳ Ｐゴシック" charset="0"/>
              </a:rPr>
              <a:t> &amp; Lee)</a:t>
            </a:r>
            <a:r>
              <a:rPr lang="en-US" sz="2000" dirty="0">
                <a:latin typeface="Rockwell" charset="0"/>
                <a:ea typeface="ＭＳ Ｐゴシック" charset="0"/>
              </a:rPr>
              <a:t/>
            </a:r>
            <a:br>
              <a:rPr lang="en-US" sz="2000" dirty="0">
                <a:latin typeface="Rockwell" charset="0"/>
                <a:ea typeface="ＭＳ Ｐゴシック" charset="0"/>
              </a:rPr>
            </a:br>
            <a:endParaRPr lang="en-US" sz="2000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The 4</a:t>
            </a:r>
            <a:r>
              <a:rPr lang="en-US" b="0" baseline="30000" dirty="0" smtClean="0">
                <a:latin typeface="Rockwell"/>
                <a:ea typeface="ＭＳ Ｐゴシック" charset="0"/>
                <a:cs typeface="Rockwell"/>
              </a:rPr>
              <a:t>th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 (1976, 1982, 1986, 1992) study of single-drug entities sold in Latin America, Africa &amp; Asia.</a:t>
            </a:r>
          </a:p>
          <a:p>
            <a:pPr lvl="1"/>
            <a:r>
              <a:rPr lang="en-US" b="0" dirty="0">
                <a:latin typeface="Rockwell"/>
                <a:ea typeface="ＭＳ Ｐゴシック" charset="0"/>
                <a:cs typeface="Rockwell"/>
              </a:rPr>
              <a:t>40 sold under 1500 names by 400 companies, mostly local or regional!</a:t>
            </a:r>
          </a:p>
          <a:p>
            <a:pPr lvl="1"/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Details of serious harms, denied by Big </a:t>
            </a:r>
            <a:r>
              <a:rPr lang="en-US" b="0" dirty="0" err="1" smtClean="0">
                <a:latin typeface="Rockwell"/>
                <a:ea typeface="ＭＳ Ｐゴシック" charset="0"/>
                <a:cs typeface="Rockwell"/>
              </a:rPr>
              <a:t>Pharma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… consumer protests… then warnings added in West, but not in much of the world </a:t>
            </a:r>
          </a:p>
          <a:p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Needs replication. How much patient harm for profits from un-warned poorer patients?</a:t>
            </a:r>
          </a:p>
          <a:p>
            <a:pPr lvl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05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0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Companies fund the regulators too!</a:t>
            </a:r>
            <a:b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800" dirty="0" smtClean="0">
                <a:latin typeface="Rockwell" charset="0"/>
                <a:ea typeface="ＭＳ Ｐゴシック" charset="0"/>
                <a:cs typeface="ＭＳ Ｐゴシック" charset="0"/>
              </a:rPr>
              <a:t>They emphasize </a:t>
            </a:r>
            <a:r>
              <a:rPr lang="en-US" sz="2800" dirty="0">
                <a:latin typeface="Rockwell" charset="0"/>
                <a:ea typeface="ＭＳ Ｐゴシック" charset="0"/>
                <a:cs typeface="ＭＳ Ｐゴシック" charset="0"/>
              </a:rPr>
              <a:t>minimizing review time &amp; evidence of real benefits or harms</a:t>
            </a:r>
            <a:br>
              <a:rPr lang="en-US" sz="2800" dirty="0">
                <a:latin typeface="Rockwell" charset="0"/>
                <a:ea typeface="ＭＳ Ｐゴシック" charset="0"/>
                <a:cs typeface="ＭＳ Ｐゴシック" charset="0"/>
              </a:rPr>
            </a:br>
            <a:endParaRPr lang="en-US" sz="2800" b="1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04800" y="2036231"/>
            <a:ext cx="8458200" cy="4800600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dirty="0" smtClean="0">
                <a:latin typeface="Rockwell" charset="0"/>
                <a:ea typeface="ＭＳ Ｐゴシック" charset="0"/>
              </a:rPr>
              <a:t>Fewer</a:t>
            </a:r>
            <a:r>
              <a:rPr lang="en-US" dirty="0">
                <a:latin typeface="Rockwell" charset="0"/>
                <a:ea typeface="ＭＳ Ｐゴシック" charset="0"/>
              </a:rPr>
              <a:t>, shorter trials shifts risks to patients!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Rockwell" charset="0"/>
                <a:ea typeface="ＭＳ Ｐゴシック" charset="0"/>
              </a:rPr>
              <a:t>Required clinical trials not done – No Fines</a:t>
            </a:r>
            <a:r>
              <a:rPr lang="en-US" dirty="0" smtClean="0">
                <a:latin typeface="Rockwell" charset="0"/>
                <a:ea typeface="ＭＳ Ｐゴシック" charset="0"/>
              </a:rPr>
              <a:t>!</a:t>
            </a:r>
          </a:p>
          <a:p>
            <a:pPr lvl="1">
              <a:lnSpc>
                <a:spcPct val="120000"/>
              </a:lnSpc>
            </a:pPr>
            <a:endParaRPr lang="en-US" dirty="0">
              <a:latin typeface="Rockwell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latin typeface="Rockwell" charset="0"/>
                <a:ea typeface="ＭＳ Ｐゴシック" charset="0"/>
              </a:rPr>
              <a:t>90% ADR reports from the companies that sell…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Rockwell" charset="0"/>
                <a:ea typeface="ＭＳ Ｐゴシック" charset="0"/>
              </a:rPr>
              <a:t>Few Warning Letters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Rockwell" charset="0"/>
                <a:ea typeface="ＭＳ Ｐゴシック" charset="0"/>
              </a:rPr>
              <a:t>Slow, reluctant response to evidence of </a:t>
            </a:r>
            <a:r>
              <a:rPr lang="en-US" dirty="0" smtClean="0">
                <a:latin typeface="Rockwell" charset="0"/>
                <a:ea typeface="ＭＳ Ｐゴシック" charset="0"/>
              </a:rPr>
              <a:t>ADRs</a:t>
            </a:r>
          </a:p>
          <a:p>
            <a:pPr lvl="1">
              <a:lnSpc>
                <a:spcPct val="120000"/>
              </a:lnSpc>
            </a:pPr>
            <a:endParaRPr lang="en-US" dirty="0">
              <a:latin typeface="Rockwell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latin typeface="Rockwell" charset="0"/>
                <a:ea typeface="ＭＳ Ｐゴシック" charset="0"/>
              </a:rPr>
              <a:t>Large backlog of post-market data </a:t>
            </a:r>
            <a:endParaRPr lang="en-US" dirty="0" smtClean="0">
              <a:latin typeface="Rockwell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Only 10% FDA staff focus on serious harms</a:t>
            </a:r>
          </a:p>
          <a:p>
            <a:pPr lvl="1">
              <a:lnSpc>
                <a:spcPct val="120000"/>
              </a:lnSpc>
            </a:pPr>
            <a:endParaRPr lang="en-US" dirty="0">
              <a:latin typeface="Rockwell" charset="0"/>
              <a:ea typeface="ＭＳ Ｐゴシック" charset="0"/>
            </a:endParaRPr>
          </a:p>
          <a:p>
            <a:pPr lvl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038600"/>
          </a:xfrm>
        </p:spPr>
        <p:txBody>
          <a:bodyPr/>
          <a:lstStyle/>
          <a:p>
            <a:r>
              <a:rPr lang="en-US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Govt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 GAO report (16-192): FDA weak on safety</a:t>
            </a:r>
          </a:p>
          <a:p>
            <a:pPr lvl="1"/>
            <a:r>
              <a:rPr lang="en-US" sz="2800" b="0" dirty="0" smtClean="0">
                <a:latin typeface="Rockwell" charset="0"/>
                <a:ea typeface="ＭＳ Ｐゴシック" charset="0"/>
              </a:rPr>
              <a:t>FDA lacks reliable, accessible data on safety </a:t>
            </a:r>
          </a:p>
          <a:p>
            <a:pPr lvl="1"/>
            <a:r>
              <a:rPr lang="en-US" sz="2800" b="0" dirty="0" smtClean="0">
                <a:latin typeface="Rockwell" charset="0"/>
                <a:ea typeface="ＭＳ Ｐゴシック" charset="0"/>
                <a:cs typeface="ＭＳ Ｐゴシック" charset="0"/>
              </a:rPr>
              <a:t>FDA lacks leadership and resources to assure drugs are safe</a:t>
            </a:r>
          </a:p>
          <a:p>
            <a:pPr lvl="2"/>
            <a:r>
              <a:rPr lang="en-US" sz="2400" b="0" dirty="0" smtClean="0">
                <a:latin typeface="Rockwell" charset="0"/>
                <a:ea typeface="ＭＳ Ｐゴシック" charset="0"/>
                <a:cs typeface="ＭＳ Ｐゴシック" charset="0"/>
              </a:rPr>
              <a:t>A low budget priority</a:t>
            </a:r>
          </a:p>
          <a:p>
            <a:pPr lvl="1"/>
            <a:endParaRPr lang="en-US" sz="2800" b="0" dirty="0" smtClean="0">
              <a:latin typeface="Rockwell" charset="0"/>
              <a:ea typeface="ＭＳ Ｐゴシック" charset="0"/>
            </a:endParaRPr>
          </a:p>
          <a:p>
            <a:pPr lvl="1"/>
            <a:r>
              <a:rPr lang="en-US" sz="2800" b="0" dirty="0" smtClean="0">
                <a:latin typeface="Rockwell" charset="0"/>
                <a:ea typeface="ＭＳ Ｐゴシック" charset="0"/>
              </a:rPr>
              <a:t>Increasing expedited reviews with spotty follow-up testing and no sanctions</a:t>
            </a:r>
          </a:p>
          <a:p>
            <a:endParaRPr lang="en-US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4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6705600"/>
          </a:xfrm>
        </p:spPr>
        <p:txBody>
          <a:bodyPr/>
          <a:lstStyle/>
          <a:p>
            <a:pPr marL="457200" lvl="1" indent="0" algn="ctr">
              <a:buFontTx/>
              <a:buNone/>
              <a:defRPr/>
            </a:pPr>
            <a:r>
              <a:rPr lang="en-US" sz="3200" b="0" dirty="0" smtClean="0">
                <a:latin typeface="Rockwell"/>
                <a:ea typeface="ＭＳ Ｐゴシック" charset="0"/>
                <a:cs typeface="Rockwell"/>
              </a:rPr>
              <a:t>Published Medical Knowledge</a:t>
            </a:r>
          </a:p>
          <a:p>
            <a:pPr marL="457200" lvl="1" indent="0">
              <a:buFontTx/>
              <a:buNone/>
              <a:defRPr/>
            </a:pPr>
            <a:endParaRPr lang="en-US" sz="2800" b="0" dirty="0" smtClean="0">
              <a:latin typeface="Rockwell"/>
              <a:ea typeface="ＭＳ Ｐゴシック" charset="0"/>
              <a:cs typeface="Rockwell"/>
            </a:endParaRPr>
          </a:p>
          <a:p>
            <a:pPr marL="457200" lvl="1" indent="0">
              <a:buFontTx/>
              <a:buNone/>
              <a:defRPr/>
            </a:pPr>
            <a:r>
              <a:rPr lang="en-US" sz="2800" b="0" dirty="0" smtClean="0">
                <a:latin typeface="Rockwell"/>
                <a:ea typeface="ＭＳ Ｐゴシック" charset="0"/>
                <a:cs typeface="Rockwell"/>
              </a:rPr>
              <a:t>A </a:t>
            </a:r>
            <a:r>
              <a:rPr lang="en-US" sz="2800" b="0" dirty="0">
                <a:latin typeface="Rockwell"/>
                <a:ea typeface="ＭＳ Ｐゴシック" charset="0"/>
                <a:cs typeface="Rockwell"/>
              </a:rPr>
              <a:t>further layer of biases in ghost-managed journal </a:t>
            </a:r>
            <a:r>
              <a:rPr lang="en-US" sz="2800" b="0" dirty="0" smtClean="0">
                <a:latin typeface="Rockwell"/>
                <a:ea typeface="ＭＳ Ｐゴシック" charset="0"/>
                <a:cs typeface="Rockwell"/>
              </a:rPr>
              <a:t>articles, funded by patent profits. </a:t>
            </a:r>
          </a:p>
          <a:p>
            <a:pPr marL="457200" lvl="1" indent="0">
              <a:buFontTx/>
              <a:buNone/>
              <a:defRPr/>
            </a:pPr>
            <a:r>
              <a:rPr lang="en-US" sz="2800" b="0" dirty="0">
                <a:latin typeface="Rockwell"/>
                <a:ea typeface="ＭＳ Ｐゴシック" charset="0"/>
                <a:cs typeface="Rockwell"/>
              </a:rPr>
              <a:t>	</a:t>
            </a:r>
            <a:r>
              <a:rPr lang="en-US" sz="2800" b="0" dirty="0" smtClean="0">
                <a:latin typeface="Rockwell"/>
                <a:ea typeface="ＭＳ Ｐゴシック" charset="0"/>
                <a:cs typeface="Rockwell"/>
              </a:rPr>
              <a:t>Switch </a:t>
            </a:r>
            <a:r>
              <a:rPr lang="en-US" sz="2800" b="0" dirty="0">
                <a:latin typeface="Rockwell"/>
                <a:ea typeface="ＭＳ Ｐゴシック" charset="0"/>
                <a:cs typeface="Rockwell"/>
              </a:rPr>
              <a:t>end-points, stats. Omit data</a:t>
            </a:r>
            <a:r>
              <a:rPr lang="en-US" sz="2800" b="0" dirty="0" smtClean="0">
                <a:latin typeface="Rockwell"/>
                <a:ea typeface="ＭＳ Ｐゴシック" charset="0"/>
                <a:cs typeface="Rockwell"/>
              </a:rPr>
              <a:t>.</a:t>
            </a:r>
          </a:p>
          <a:p>
            <a:pPr marL="457200" lvl="1" indent="0">
              <a:buFontTx/>
              <a:buNone/>
              <a:defRPr/>
            </a:pPr>
            <a:endParaRPr lang="en-US" sz="2800" b="0" dirty="0">
              <a:latin typeface="Rockwell"/>
              <a:ea typeface="ＭＳ Ｐゴシック" charset="0"/>
              <a:cs typeface="Rockwell"/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2800" b="0" dirty="0">
                <a:latin typeface="Rockwell"/>
                <a:ea typeface="ＭＳ Ｐゴシック" charset="0"/>
                <a:cs typeface="Rockwell"/>
              </a:rPr>
              <a:t>This </a:t>
            </a:r>
            <a:r>
              <a:rPr lang="en-US" sz="2800" dirty="0">
                <a:latin typeface="Rockwell"/>
                <a:ea typeface="ＭＳ Ｐゴシック" charset="0"/>
                <a:cs typeface="Rockwell"/>
              </a:rPr>
              <a:t>double bias </a:t>
            </a:r>
            <a:r>
              <a:rPr lang="en-US" sz="2800" b="0" dirty="0" smtClean="0">
                <a:latin typeface="Rockwell"/>
                <a:ea typeface="ＭＳ Ｐゴシック" charset="0"/>
                <a:cs typeface="Rockwell"/>
              </a:rPr>
              <a:t>(of trials, then articles) becomes </a:t>
            </a:r>
            <a:r>
              <a:rPr lang="en-US" sz="2800" b="0" dirty="0">
                <a:latin typeface="Rockwell"/>
                <a:ea typeface="ＭＳ Ｐゴシック" charset="0"/>
                <a:cs typeface="Rockwell"/>
              </a:rPr>
              <a:t>medical knowledge for teaching, CME, clinical guidelines. Leads to more meds in higher doses than necessary. </a:t>
            </a:r>
            <a:endParaRPr lang="en-US" sz="2800" b="0" dirty="0" smtClean="0">
              <a:latin typeface="Rockwell"/>
              <a:ea typeface="ＭＳ Ｐゴシック" charset="0"/>
              <a:cs typeface="Rockwell"/>
            </a:endParaRPr>
          </a:p>
          <a:p>
            <a:pPr lvl="1">
              <a:lnSpc>
                <a:spcPct val="110000"/>
              </a:lnSpc>
              <a:defRPr/>
            </a:pPr>
            <a:endParaRPr lang="en-US" sz="2800" b="0" dirty="0">
              <a:latin typeface="Rockwell"/>
              <a:ea typeface="ＭＳ Ｐゴシック" charset="0"/>
              <a:cs typeface="Rockwell"/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2800" b="0" dirty="0" smtClean="0">
                <a:latin typeface="Rockwell"/>
                <a:ea typeface="ＭＳ Ｐゴシック" charset="0"/>
                <a:cs typeface="Rockwell"/>
              </a:rPr>
              <a:t>FDA does not monitor or inform </a:t>
            </a:r>
            <a:r>
              <a:rPr lang="en-US" sz="2800" b="0" dirty="0" err="1" smtClean="0">
                <a:latin typeface="Rockwell"/>
                <a:ea typeface="ＭＳ Ｐゴシック" charset="0"/>
                <a:cs typeface="Rockwell"/>
              </a:rPr>
              <a:t>Drs</a:t>
            </a:r>
            <a:r>
              <a:rPr lang="en-US" sz="2800" b="0" dirty="0" smtClean="0">
                <a:latin typeface="Rockwell"/>
                <a:ea typeface="ＭＳ Ｐゴシック" charset="0"/>
                <a:cs typeface="Rockwell"/>
              </a:rPr>
              <a:t> about these misrepresentations	</a:t>
            </a:r>
            <a:r>
              <a:rPr lang="en-US" sz="1800" b="0" dirty="0" smtClean="0">
                <a:latin typeface="Rockwell"/>
                <a:ea typeface="ＭＳ Ｐゴシック" charset="0"/>
                <a:cs typeface="Rockwell"/>
              </a:rPr>
              <a:t>(See Lisa </a:t>
            </a:r>
            <a:r>
              <a:rPr lang="en-US" sz="1800" b="0" dirty="0" err="1" smtClean="0">
                <a:latin typeface="Rockwell"/>
                <a:ea typeface="ＭＳ Ｐゴシック" charset="0"/>
                <a:cs typeface="Rockwell"/>
              </a:rPr>
              <a:t>Bero’s</a:t>
            </a:r>
            <a:r>
              <a:rPr lang="en-US" sz="1800" b="0" dirty="0" smtClean="0">
                <a:latin typeface="Rockwell"/>
                <a:ea typeface="ＭＳ Ｐゴシック" charset="0"/>
                <a:cs typeface="Rockwell"/>
              </a:rPr>
              <a:t> studies) </a:t>
            </a:r>
          </a:p>
          <a:p>
            <a:pPr lvl="1">
              <a:lnSpc>
                <a:spcPct val="110000"/>
              </a:lnSpc>
              <a:defRPr/>
            </a:pPr>
            <a:endParaRPr lang="en-US" sz="2800" b="0" dirty="0">
              <a:latin typeface="Rockwell"/>
              <a:ea typeface="ＭＳ Ｐゴシック" charset="0"/>
              <a:cs typeface="Rockwell"/>
            </a:endParaRPr>
          </a:p>
          <a:p>
            <a:pPr lvl="1">
              <a:lnSpc>
                <a:spcPct val="110000"/>
              </a:lnSpc>
              <a:defRPr/>
            </a:pPr>
            <a:endParaRPr lang="en-US" sz="2800" b="0" dirty="0" smtClean="0">
              <a:latin typeface="Rockwell"/>
              <a:ea typeface="ＭＳ Ｐゴシック" charset="0"/>
              <a:cs typeface="Rockwell"/>
            </a:endParaRPr>
          </a:p>
          <a:p>
            <a:pPr lvl="1">
              <a:lnSpc>
                <a:spcPct val="110000"/>
              </a:lnSpc>
              <a:defRPr/>
            </a:pPr>
            <a:endParaRPr lang="en-US" sz="2800" b="0" dirty="0">
              <a:latin typeface="Rockwell"/>
              <a:ea typeface="ＭＳ Ｐゴシック" charset="0"/>
              <a:cs typeface="Rockwell"/>
            </a:endParaRPr>
          </a:p>
          <a:p>
            <a:pPr lvl="2">
              <a:lnSpc>
                <a:spcPct val="110000"/>
              </a:lnSpc>
              <a:defRPr/>
            </a:pPr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pPr lvl="1">
              <a:defRPr/>
            </a:pPr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39825"/>
          </a:xfrm>
        </p:spPr>
        <p:txBody>
          <a:bodyPr/>
          <a:lstStyle/>
          <a:p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Do huge R&amp;D costs justify High Prices? </a:t>
            </a:r>
            <a:endParaRPr lang="en-US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/>
          <a:lstStyle/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Nobody knows, on purpose.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Costs like $2.6bn per drug never related to revenues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Rhetorical cost estimates   (…and very effective!)</a:t>
            </a:r>
          </a:p>
          <a:p>
            <a:pPr lvl="1"/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Based on undisclosed costs to </a:t>
            </a:r>
            <a:r>
              <a:rPr lang="en-US" b="0" dirty="0" err="1" smtClean="0">
                <a:latin typeface="Rockwell"/>
                <a:ea typeface="ＭＳ Ｐゴシック" charset="0"/>
                <a:cs typeface="Rockwell"/>
              </a:rPr>
              <a:t>pharma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 policy center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Costs of R(</a:t>
            </a:r>
            <a:r>
              <a:rPr lang="en-US" b="0" dirty="0" err="1" smtClean="0">
                <a:latin typeface="Rockwell"/>
                <a:ea typeface="ＭＳ Ｐゴシック" charset="0"/>
                <a:cs typeface="Rockwell"/>
              </a:rPr>
              <a:t>esearch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) unknowable, highly variable</a:t>
            </a:r>
          </a:p>
          <a:p>
            <a:pPr lvl="1"/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$2.6bn based on most costly fifth. 4X more than licensed in NCEs. 15X more costly than minor variations. 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Half is estimated profits if research had not been done!</a:t>
            </a:r>
          </a:p>
          <a:p>
            <a:pPr lvl="1"/>
            <a:endParaRPr lang="en-US" b="0" dirty="0" smtClean="0">
              <a:latin typeface="Rockwell"/>
              <a:ea typeface="ＭＳ Ｐゴシック" charset="0"/>
              <a:cs typeface="Rockwell"/>
            </a:endParaRPr>
          </a:p>
          <a:p>
            <a:pPr lvl="1"/>
            <a:r>
              <a:rPr lang="en-US" b="0" dirty="0">
                <a:latin typeface="Rockwell"/>
                <a:ea typeface="ＭＳ Ｐゴシック" charset="0"/>
                <a:cs typeface="Rockwell"/>
              </a:rPr>
              <a:t>Several inflators increase 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the cost </a:t>
            </a:r>
            <a:r>
              <a:rPr lang="en-US" b="0" dirty="0">
                <a:latin typeface="Rockwell"/>
                <a:ea typeface="ＭＳ Ｐゴシック" charset="0"/>
                <a:cs typeface="Rockwell"/>
              </a:rPr>
              <a:t>of failures 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Taxpayer subsidies cover about 40%  </a:t>
            </a: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Net </a:t>
            </a:r>
            <a:r>
              <a:rPr lang="en-US" dirty="0" err="1" smtClean="0">
                <a:latin typeface="Rockwell"/>
                <a:ea typeface="ＭＳ Ｐゴシック" charset="0"/>
                <a:cs typeface="Rockwell"/>
              </a:rPr>
              <a:t>corp</a:t>
            </a: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 costs</a:t>
            </a:r>
          </a:p>
          <a:p>
            <a:pPr lvl="1"/>
            <a:endParaRPr lang="en-US" b="0" dirty="0" smtClean="0">
              <a:latin typeface="Rockwell"/>
              <a:ea typeface="ＭＳ Ｐゴシック" charset="0"/>
              <a:cs typeface="Rockwell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39825"/>
          </a:xfrm>
        </p:spPr>
        <p:txBody>
          <a:bodyPr/>
          <a:lstStyle/>
          <a:p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Do huge R&amp;D costs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justify 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High Prices? </a:t>
            </a:r>
            <a:r>
              <a:rPr lang="en-US" sz="2000" dirty="0" smtClean="0">
                <a:latin typeface="Rockwel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dirty="0" err="1" smtClean="0">
                <a:latin typeface="Rockwell" charset="0"/>
                <a:ea typeface="ＭＳ Ｐゴシック" charset="0"/>
                <a:cs typeface="ＭＳ Ｐゴシック" charset="0"/>
              </a:rPr>
              <a:t>cont</a:t>
            </a:r>
            <a:r>
              <a:rPr lang="en-US" sz="2000" dirty="0" smtClean="0">
                <a:latin typeface="Rockwell" charset="0"/>
                <a:ea typeface="ＭＳ Ｐゴシック" charset="0"/>
                <a:cs typeface="ＭＳ Ｐゴシック" charset="0"/>
              </a:rPr>
              <a:t>)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86400"/>
          </a:xfrm>
        </p:spPr>
        <p:txBody>
          <a:bodyPr/>
          <a:lstStyle/>
          <a:p>
            <a:pPr lvl="1"/>
            <a:r>
              <a:rPr lang="en-US" b="0" dirty="0" smtClean="0">
                <a:latin typeface="Rockwell" charset="0"/>
                <a:ea typeface="ＭＳ Ｐゴシック" charset="0"/>
              </a:rPr>
              <a:t>Net, median, corporate, deflated R&amp;D costs about 1/10</a:t>
            </a:r>
            <a:r>
              <a:rPr lang="en-US" b="0" baseline="30000" dirty="0" smtClean="0">
                <a:latin typeface="Rockwell" charset="0"/>
                <a:ea typeface="ＭＳ Ｐゴシック" charset="0"/>
              </a:rPr>
              <a:t>th </a:t>
            </a:r>
            <a:r>
              <a:rPr lang="en-US" b="0" dirty="0" smtClean="0">
                <a:latin typeface="Rockwell" charset="0"/>
                <a:ea typeface="ＭＳ Ｐゴシック" charset="0"/>
              </a:rPr>
              <a:t>the gross, average, inflated R&amp;D costs.</a:t>
            </a:r>
          </a:p>
          <a:p>
            <a:pPr marL="457200" lvl="1" indent="0">
              <a:buNone/>
            </a:pPr>
            <a:r>
              <a:rPr lang="en-US" b="0" dirty="0" smtClean="0">
                <a:latin typeface="Rockwell" charset="0"/>
                <a:ea typeface="ＭＳ Ｐゴシック" charset="0"/>
              </a:rPr>
              <a:t>  </a:t>
            </a:r>
          </a:p>
          <a:p>
            <a:pPr lvl="1"/>
            <a:r>
              <a:rPr lang="en-US" b="0" dirty="0">
                <a:latin typeface="Rockwell" charset="0"/>
                <a:ea typeface="ＭＳ Ｐゴシック" charset="0"/>
              </a:rPr>
              <a:t>About </a:t>
            </a:r>
            <a:r>
              <a:rPr lang="en-US" dirty="0">
                <a:latin typeface="Rockwell" charset="0"/>
                <a:ea typeface="ＭＳ Ｐゴシック" charset="0"/>
              </a:rPr>
              <a:t>84% </a:t>
            </a:r>
            <a:r>
              <a:rPr lang="en-US" b="0" dirty="0">
                <a:latin typeface="Rockwell" charset="0"/>
                <a:ea typeface="ＭＳ Ｐゴシック" charset="0"/>
              </a:rPr>
              <a:t>of all funds for basic research from public sources.  (“The Entrepreneurial State”) </a:t>
            </a:r>
          </a:p>
          <a:p>
            <a:pPr lvl="1"/>
            <a:endParaRPr lang="en-US" b="0" dirty="0" smtClean="0">
              <a:latin typeface="Rockwell" charset="0"/>
              <a:ea typeface="ＭＳ Ｐゴシック" charset="0"/>
            </a:endParaRP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</a:rPr>
              <a:t>U.S. tax savings from profits in overseas havens exceed all net R&amp;D costs. </a:t>
            </a:r>
          </a:p>
          <a:p>
            <a:pPr lvl="2"/>
            <a:r>
              <a:rPr lang="en-US" sz="2400" dirty="0" smtClean="0">
                <a:latin typeface="Rockwell" charset="0"/>
                <a:ea typeface="ＭＳ Ｐゴシック" charset="0"/>
              </a:rPr>
              <a:t>Is corporate R&amp;D all paid by taxpayers?</a:t>
            </a:r>
          </a:p>
          <a:p>
            <a:pPr lvl="1"/>
            <a:endParaRPr lang="en-US" dirty="0">
              <a:latin typeface="Rockwel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Rockwell" charset="0"/>
                <a:ea typeface="ＭＳ Ｐゴシック" charset="0"/>
              </a:rPr>
              <a:t>Most drug sales paid by taxpayers</a:t>
            </a:r>
          </a:p>
          <a:p>
            <a:pPr lvl="1"/>
            <a:r>
              <a:rPr lang="en-US" dirty="0" smtClean="0">
                <a:latin typeface="Rockwell" charset="0"/>
                <a:ea typeface="ＭＳ Ｐゴシック" charset="0"/>
              </a:rPr>
              <a:t>Why not fund R&amp;D and control IP rights? </a:t>
            </a:r>
          </a:p>
          <a:p>
            <a:pPr lvl="1"/>
            <a:endParaRPr lang="en-US" b="0" dirty="0" smtClean="0">
              <a:latin typeface="Rockwell" charset="0"/>
              <a:ea typeface="ＭＳ Ｐゴシック" charset="0"/>
            </a:endParaRPr>
          </a:p>
          <a:p>
            <a:pPr lvl="1"/>
            <a:endParaRPr lang="en-US" sz="2800" b="0" dirty="0">
              <a:latin typeface="Rockwell" charset="0"/>
              <a:ea typeface="ＭＳ Ｐゴシック" charset="0"/>
            </a:endParaRPr>
          </a:p>
          <a:p>
            <a:pPr lvl="2"/>
            <a:endParaRPr lang="en-US" b="0" dirty="0">
              <a:latin typeface="Rockwell" charset="0"/>
              <a:ea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838200"/>
            <a:ext cx="8610600" cy="1500187"/>
          </a:xfrm>
        </p:spPr>
        <p:txBody>
          <a:bodyPr anchor="b"/>
          <a:lstStyle/>
          <a:p>
            <a:pPr eaLnBrk="1" hangingPunct="1">
              <a:lnSpc>
                <a:spcPct val="120000"/>
              </a:lnSpc>
            </a:pPr>
            <a:r>
              <a:rPr lang="en-US" sz="2800" b="1" dirty="0" smtClean="0">
                <a:latin typeface="Rockwell" charset="0"/>
                <a:ea typeface="ＭＳ Ｐゴシック" charset="0"/>
                <a:cs typeface="Rockwell" charset="0"/>
              </a:rPr>
              <a:t>Developing Better Medicines at Lower Costs:</a:t>
            </a:r>
            <a:br>
              <a:rPr lang="en-US" sz="2800" b="1" dirty="0" smtClean="0">
                <a:latin typeface="Rockwell" charset="0"/>
                <a:ea typeface="ＭＳ Ｐゴシック" charset="0"/>
                <a:cs typeface="Rockwell" charset="0"/>
              </a:rPr>
            </a:br>
            <a:r>
              <a:rPr lang="en-US" sz="2800" b="1" dirty="0">
                <a:latin typeface="Rockwell" charset="0"/>
                <a:ea typeface="ＭＳ Ｐゴシック" charset="0"/>
                <a:cs typeface="Rockwell" charset="0"/>
              </a:rPr>
              <a:t>T</a:t>
            </a:r>
            <a:r>
              <a:rPr lang="en-US" sz="2800" b="1" dirty="0" smtClean="0">
                <a:latin typeface="Rockwell" charset="0"/>
                <a:ea typeface="ＭＳ Ｐゴシック" charset="0"/>
                <a:cs typeface="Rockwell" charset="0"/>
              </a:rPr>
              <a:t>he Good </a:t>
            </a:r>
            <a:r>
              <a:rPr lang="en-US" sz="2800" b="1" dirty="0" err="1" smtClean="0">
                <a:latin typeface="Rockwell" charset="0"/>
                <a:ea typeface="ＭＳ Ｐゴシック" charset="0"/>
                <a:cs typeface="Rockwell" charset="0"/>
              </a:rPr>
              <a:t>Pharma</a:t>
            </a:r>
            <a:r>
              <a:rPr lang="en-US" sz="2800" b="1" dirty="0" smtClean="0">
                <a:latin typeface="Rockwell" charset="0"/>
                <a:ea typeface="ＭＳ Ｐゴシック" charset="0"/>
                <a:cs typeface="Rockwell" charset="0"/>
              </a:rPr>
              <a:t> Model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1524000"/>
            <a:ext cx="8305800" cy="5334000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buFont typeface="Wingdings" charset="0"/>
              <a:buNone/>
            </a:pP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Donald W. Light  </a:t>
            </a:r>
          </a:p>
          <a:p>
            <a:pPr marL="0" indent="0" algn="ctr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Visiting Professor, Cambridge University, </a:t>
            </a:r>
            <a:r>
              <a:rPr lang="en-US" sz="2000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Dept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 of Sociology </a:t>
            </a:r>
          </a:p>
          <a:p>
            <a:pPr marL="0" indent="0" algn="ctr" eaLnBrk="1" hangingPunct="1">
              <a:lnSpc>
                <a:spcPct val="70000"/>
              </a:lnSpc>
              <a:buFont typeface="Wingdings" charset="0"/>
              <a:buNone/>
            </a:pPr>
            <a:endParaRPr lang="en-US" sz="2000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70000"/>
              </a:lnSpc>
              <a:buNone/>
            </a:pPr>
            <a:r>
              <a:rPr lang="en-US" sz="1800" b="0" dirty="0" smtClean="0">
                <a:latin typeface="Rockwell" charset="0"/>
                <a:ea typeface="ＭＳ Ｐゴシック" charset="0"/>
                <a:cs typeface="ＭＳ Ｐゴシック" charset="0"/>
              </a:rPr>
              <a:t>Visiting researcher </a:t>
            </a:r>
            <a:r>
              <a:rPr lang="en-US" sz="1800" b="0" dirty="0">
                <a:latin typeface="Rockwell" charset="0"/>
                <a:ea typeface="ＭＳ Ｐゴシック" charset="0"/>
                <a:cs typeface="ＭＳ Ｐゴシック" charset="0"/>
              </a:rPr>
              <a:t>–Princeton University &amp; NYU Medical Ethics </a:t>
            </a:r>
            <a:endParaRPr lang="en-US" sz="1800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70000"/>
              </a:lnSpc>
              <a:buNone/>
            </a:pPr>
            <a:r>
              <a:rPr lang="en-US" sz="1800" b="0" dirty="0" smtClean="0">
                <a:latin typeface="Rockwell" charset="0"/>
                <a:ea typeface="ＭＳ Ｐゴシック" charset="0"/>
                <a:cs typeface="ＭＳ Ｐゴシック" charset="0"/>
              </a:rPr>
              <a:t>Professor of Comparative Health Care Policy</a:t>
            </a:r>
          </a:p>
          <a:p>
            <a:pPr marL="0" indent="0" algn="ctr" eaLnBrk="1" hangingPunct="1">
              <a:lnSpc>
                <a:spcPct val="70000"/>
              </a:lnSpc>
              <a:buNone/>
            </a:pPr>
            <a:r>
              <a:rPr lang="en-US" sz="1800" b="0" dirty="0" smtClean="0">
                <a:latin typeface="Rockwell" charset="0"/>
                <a:ea typeface="ＭＳ Ｐゴシック" charset="0"/>
                <a:cs typeface="ＭＳ Ｐゴシック" charset="0"/>
              </a:rPr>
              <a:t>Rowan University – School of Osteopathic Medicine</a:t>
            </a:r>
          </a:p>
          <a:p>
            <a:pPr marL="0" indent="0" algn="ctr" eaLnBrk="1" hangingPunct="1">
              <a:lnSpc>
                <a:spcPct val="70000"/>
              </a:lnSpc>
              <a:buFont typeface="Wingdings" charset="0"/>
              <a:buNone/>
            </a:pPr>
            <a:endParaRPr lang="en-US" sz="2000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70000"/>
              </a:lnSpc>
              <a:buFont typeface="Wingdings" charset="0"/>
              <a:buNone/>
            </a:pPr>
            <a:endParaRPr lang="en-US" sz="2000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London School </a:t>
            </a:r>
            <a:r>
              <a:rPr lang="en-US" sz="2000" b="0" dirty="0">
                <a:latin typeface="Rockwell" charset="0"/>
                <a:ea typeface="ＭＳ Ｐゴシック" charset="0"/>
                <a:cs typeface="ＭＳ Ｐゴシック" charset="0"/>
              </a:rPr>
              <a:t>of Economics  LSE Health </a:t>
            </a:r>
            <a:endParaRPr lang="en-US" sz="2000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16 May 2016</a:t>
            </a: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  <a:hlinkClick r:id="rId3"/>
              </a:rPr>
              <a:t>dlight@princeton.edu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b="0" dirty="0" smtClean="0">
                <a:solidFill>
                  <a:srgbClr val="002C59"/>
                </a:solidFill>
                <a:latin typeface="Rockwell" charset="0"/>
                <a:ea typeface="ＭＳ Ｐゴシック" charset="0"/>
                <a:cs typeface="ＭＳ Ｐゴシック" charset="0"/>
              </a:rPr>
              <a:t>See </a:t>
            </a:r>
            <a:r>
              <a:rPr lang="en-US" sz="2400" b="0" dirty="0" err="1" smtClean="0">
                <a:solidFill>
                  <a:srgbClr val="002C59"/>
                </a:solidFill>
                <a:latin typeface="Rockwell" charset="0"/>
                <a:ea typeface="ＭＳ Ｐゴシック" charset="0"/>
                <a:cs typeface="ＭＳ Ｐゴシック" charset="0"/>
              </a:rPr>
              <a:t>www.PharmaMyths.net</a:t>
            </a:r>
            <a:endParaRPr lang="en-US" sz="2400" b="0" dirty="0">
              <a:solidFill>
                <a:srgbClr val="002C59"/>
              </a:solidFill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2000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400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b="0" dirty="0">
                <a:latin typeface="Rockwell" charset="0"/>
                <a:ea typeface="ＭＳ Ｐゴシック" charset="0"/>
                <a:cs typeface="ＭＳ Ｐゴシック" charset="0"/>
              </a:rPr>
              <a:t>Based on </a:t>
            </a:r>
            <a:r>
              <a:rPr lang="en-US" sz="2400" b="0" i="1" u="sng" dirty="0">
                <a:latin typeface="Rockwell" charset="0"/>
                <a:ea typeface="ＭＳ Ｐゴシック" charset="0"/>
                <a:cs typeface="ＭＳ Ｐゴシック" charset="0"/>
              </a:rPr>
              <a:t>GOOD PHARMA: the Public Health Model</a:t>
            </a: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b="0" i="1" u="sng" dirty="0">
                <a:latin typeface="Rockwell" charset="0"/>
                <a:ea typeface="ＭＳ Ｐゴシック" charset="0"/>
                <a:cs typeface="ＭＳ Ｐゴシック" charset="0"/>
              </a:rPr>
              <a:t>Of the Mario </a:t>
            </a:r>
            <a:r>
              <a:rPr lang="en-US" sz="2400" b="0" i="1" u="sng" dirty="0" err="1">
                <a:latin typeface="Rockwell" charset="0"/>
                <a:ea typeface="ＭＳ Ｐゴシック" charset="0"/>
                <a:cs typeface="ＭＳ Ｐゴシック" charset="0"/>
              </a:rPr>
              <a:t>Negri</a:t>
            </a:r>
            <a:r>
              <a:rPr lang="en-US" sz="2400" b="0" i="1" u="sng" dirty="0">
                <a:latin typeface="Rockwell" charset="0"/>
                <a:ea typeface="ＭＳ Ｐゴシック" charset="0"/>
                <a:cs typeface="ＭＳ Ｐゴシック" charset="0"/>
              </a:rPr>
              <a:t> Institute</a:t>
            </a:r>
            <a:r>
              <a:rPr lang="en-US" sz="2400" b="0" dirty="0">
                <a:latin typeface="Rockwell" charset="0"/>
                <a:ea typeface="ＭＳ Ｐゴシック" charset="0"/>
                <a:cs typeface="ＭＳ Ｐゴシック" charset="0"/>
              </a:rPr>
              <a:t>  (Palgrave 2015)</a:t>
            </a: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2400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400" b="0" dirty="0">
                <a:latin typeface="Rockwell" charset="0"/>
                <a:ea typeface="ＭＳ Ｐゴシック" charset="0"/>
                <a:cs typeface="ＭＳ Ｐゴシック" charset="0"/>
              </a:rPr>
              <a:t>2016-Slides </a:t>
            </a:r>
            <a:r>
              <a:rPr lang="en-US" sz="1400" b="0" dirty="0" smtClean="0">
                <a:latin typeface="Rockwell" charset="0"/>
                <a:ea typeface="ＭＳ Ｐゴシック" charset="0"/>
                <a:cs typeface="ＭＳ Ｐゴシック" charset="0"/>
              </a:rPr>
              <a:t>LSE  May contain errors</a:t>
            </a:r>
            <a:endParaRPr lang="en-US" sz="1400" b="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39825"/>
          </a:xfrm>
        </p:spPr>
        <p:txBody>
          <a:bodyPr/>
          <a:lstStyle/>
          <a:p>
            <a:r>
              <a:rPr lang="en-US">
                <a:latin typeface="Rockwell" charset="0"/>
                <a:ea typeface="ＭＳ Ｐゴシック" charset="0"/>
                <a:cs typeface="Rockwell" charset="0"/>
              </a:rPr>
              <a:t>Are patents “essential for innovation”?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IP laws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privatize knowledge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as a public good, to fund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“innovative research”  </a:t>
            </a:r>
            <a:endParaRPr lang="en-US" b="0" dirty="0">
              <a:latin typeface="Rockwell" charset="0"/>
              <a:ea typeface="ＭＳ Ｐゴシック" charset="0"/>
              <a:cs typeface="Rockwell" charset="0"/>
            </a:endParaRPr>
          </a:p>
          <a:p>
            <a:pPr lvl="1"/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(But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companies allocate only 2.2% of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revenues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to basic research to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discover new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molecules   </a:t>
            </a:r>
          </a:p>
          <a:p>
            <a:pPr lvl="2"/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(</a:t>
            </a:r>
            <a:r>
              <a:rPr lang="en-US" sz="1600" i="1" dirty="0" smtClean="0">
                <a:latin typeface="Rockwell" charset="0"/>
                <a:ea typeface="ＭＳ Ｐゴシック" charset="0"/>
                <a:cs typeface="Rockwell" charset="0"/>
              </a:rPr>
              <a:t>BMJ 331:958</a:t>
            </a:r>
            <a:r>
              <a:rPr lang="en-US" sz="1600" b="0" i="1" dirty="0" smtClean="0">
                <a:latin typeface="Rockwell" charset="0"/>
                <a:ea typeface="ＭＳ Ｐゴシック" charset="0"/>
                <a:cs typeface="Rockwell" charset="0"/>
              </a:rPr>
              <a:t>)</a:t>
            </a:r>
            <a:endParaRPr lang="en-US" sz="1600" b="0" i="1" dirty="0">
              <a:latin typeface="Rockwell" charset="0"/>
              <a:ea typeface="ＭＳ Ｐゴシック" charset="0"/>
              <a:cs typeface="Rockwell" charset="0"/>
            </a:endParaRPr>
          </a:p>
          <a:p>
            <a:pPr lvl="1"/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Taxpayers subsidize about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40%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(=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1.3%, not 17%)</a:t>
            </a:r>
            <a:endParaRPr lang="en-US" b="0" dirty="0">
              <a:latin typeface="Rockwell" charset="0"/>
              <a:ea typeface="ＭＳ Ｐゴシック" charset="0"/>
              <a:cs typeface="Rockwell" charset="0"/>
            </a:endParaRPr>
          </a:p>
          <a:p>
            <a:pPr lvl="1"/>
            <a:endParaRPr lang="en-US" b="0" dirty="0">
              <a:latin typeface="Rockwell" charset="0"/>
              <a:ea typeface="ＭＳ Ｐゴシック" charset="0"/>
              <a:cs typeface="Rockwell" charset="0"/>
            </a:endParaRPr>
          </a:p>
          <a:p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Most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R&amp;D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funds R&amp;D for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“innovation”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= minor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variations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for more patents </a:t>
            </a:r>
          </a:p>
          <a:p>
            <a:endParaRPr lang="en-US" b="0" dirty="0">
              <a:latin typeface="Rockwell" charset="0"/>
              <a:ea typeface="ＭＳ Ｐゴシック" charset="0"/>
              <a:cs typeface="Rockwell" charset="0"/>
            </a:endParaRPr>
          </a:p>
          <a:p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Patents reduce innovative research. 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Used to block others.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The opposite of collaborative, shared research</a:t>
            </a:r>
            <a:endParaRPr lang="en-US" b="0" dirty="0">
              <a:latin typeface="Rockwell" charset="0"/>
              <a:ea typeface="ＭＳ Ｐゴシック" charset="0"/>
              <a:cs typeface="Rockwell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14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7056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>
                <a:latin typeface="Rockwell" charset="0"/>
                <a:ea typeface="ＭＳ Ｐゴシック" charset="0"/>
                <a:cs typeface="Rockwell" charset="0"/>
              </a:rPr>
              <a:t>Good </a:t>
            </a:r>
            <a:r>
              <a:rPr lang="en-US" i="1" dirty="0" err="1">
                <a:latin typeface="Rockwell" charset="0"/>
                <a:ea typeface="ＭＳ Ｐゴシック" charset="0"/>
                <a:cs typeface="Rockwell" charset="0"/>
              </a:rPr>
              <a:t>Pharma</a:t>
            </a:r>
            <a:r>
              <a:rPr lang="en-US" i="1" dirty="0">
                <a:latin typeface="Rockwell" charset="0"/>
                <a:ea typeface="ＭＳ Ｐゴシック" charset="0"/>
                <a:cs typeface="Rockwell" charset="0"/>
              </a:rPr>
              <a:t>: the public health model</a:t>
            </a:r>
            <a:br>
              <a:rPr lang="en-US" i="1" dirty="0">
                <a:latin typeface="Rockwell" charset="0"/>
                <a:ea typeface="ＭＳ Ｐゴシック" charset="0"/>
                <a:cs typeface="Rockwell" charset="0"/>
              </a:rPr>
            </a:br>
            <a:r>
              <a:rPr lang="en-US" i="1" dirty="0">
                <a:latin typeface="Rockwell" charset="0"/>
                <a:ea typeface="ＭＳ Ｐゴシック" charset="0"/>
                <a:cs typeface="Rockwell" charset="0"/>
              </a:rPr>
              <a:t>of the Mario </a:t>
            </a:r>
            <a:r>
              <a:rPr lang="en-US" i="1" dirty="0" err="1">
                <a:latin typeface="Rockwell" charset="0"/>
                <a:ea typeface="ＭＳ Ｐゴシック" charset="0"/>
                <a:cs typeface="Rockwell" charset="0"/>
              </a:rPr>
              <a:t>Negri</a:t>
            </a:r>
            <a:r>
              <a:rPr lang="en-US" i="1" dirty="0">
                <a:latin typeface="Rockwell" charset="0"/>
                <a:ea typeface="ＭＳ Ｐゴシック" charset="0"/>
                <a:cs typeface="Rockwell" charset="0"/>
              </a:rPr>
              <a:t> </a:t>
            </a:r>
            <a:r>
              <a:rPr lang="en-US" i="1" dirty="0" smtClean="0">
                <a:latin typeface="Rockwell" charset="0"/>
                <a:ea typeface="ＭＳ Ｐゴシック" charset="0"/>
                <a:cs typeface="Rockwell" charset="0"/>
              </a:rPr>
              <a:t>Institute</a:t>
            </a:r>
            <a:endParaRPr lang="en-US" dirty="0" smtClean="0">
              <a:latin typeface="Rockwell"/>
              <a:ea typeface="ＭＳ Ｐゴシック" charset="0"/>
              <a:cs typeface="Rockwell"/>
            </a:endParaRPr>
          </a:p>
          <a:p>
            <a:pPr>
              <a:spcAft>
                <a:spcPts val="0"/>
              </a:spcAft>
            </a:pPr>
            <a:endParaRPr lang="en-US" dirty="0" smtClean="0">
              <a:latin typeface="Rockwell"/>
              <a:ea typeface="ＭＳ Ｐゴシック" charset="0"/>
              <a:cs typeface="Rockwell"/>
            </a:endParaRPr>
          </a:p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Shows how paid-up R&amp;D can be done for universal health care systems</a:t>
            </a:r>
          </a:p>
          <a:p>
            <a:pPr marL="0" indent="0">
              <a:buNone/>
            </a:pP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	51 laboratories on 3 campuses </a:t>
            </a:r>
          </a:p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Worked out rules, practices to keep research design, data collection, analysis and publication independent of political or commercial influences </a:t>
            </a:r>
          </a:p>
          <a:p>
            <a:endParaRPr lang="en-US" b="0" dirty="0" smtClean="0">
              <a:latin typeface="Rockwell"/>
              <a:ea typeface="ＭＳ Ｐゴシック" charset="0"/>
              <a:cs typeface="Rockwell"/>
            </a:endParaRPr>
          </a:p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A community of scientists, sharing and helping each other. An open science model.</a:t>
            </a:r>
          </a:p>
          <a:p>
            <a:endParaRPr lang="en-US" dirty="0">
              <a:latin typeface="Rockwell"/>
              <a:ea typeface="ＭＳ Ｐゴシック" charset="0"/>
              <a:cs typeface="Rockwell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86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 sz="2800" b="1" dirty="0" smtClean="0">
                <a:latin typeface="Rockwell" charset="0"/>
                <a:ea typeface="ＭＳ Ｐゴシック" charset="0"/>
                <a:cs typeface="Rockwell" charset="0"/>
              </a:rPr>
              <a:t>Promotes cautious use of drugs among physicians, patients &amp; the public</a:t>
            </a:r>
            <a:endParaRPr lang="en-US" sz="2800" b="1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657600"/>
          </a:xfrm>
        </p:spPr>
        <p:txBody>
          <a:bodyPr/>
          <a:lstStyle/>
          <a:p>
            <a:pPr lvl="1"/>
            <a:endParaRPr lang="en-US" sz="2000" b="0" dirty="0">
              <a:latin typeface="Rockwell"/>
              <a:ea typeface="ＭＳ Ｐゴシック" charset="0"/>
              <a:cs typeface="Rockwell"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</a:pPr>
            <a:r>
              <a:rPr lang="en-US" b="0" dirty="0">
                <a:latin typeface="Rockwell"/>
                <a:ea typeface="ＭＳ Ｐゴシック" charset="0"/>
                <a:cs typeface="Rockwell"/>
              </a:rPr>
              <a:t>Public newsletters, periodic advisories, guidelines for cautious prescribing as little as possible   </a:t>
            </a:r>
            <a:r>
              <a:rPr lang="en-US" b="0" dirty="0" err="1">
                <a:latin typeface="Rockwell"/>
                <a:ea typeface="ＭＳ Ｐゴシック" charset="0"/>
                <a:cs typeface="Rockwell"/>
              </a:rPr>
              <a:t>Ch</a:t>
            </a:r>
            <a:r>
              <a:rPr lang="en-US" b="0" dirty="0">
                <a:latin typeface="Rockwell"/>
                <a:ea typeface="ＭＳ Ｐゴシック" charset="0"/>
                <a:cs typeface="Rockwell"/>
              </a:rPr>
              <a:t> 4</a:t>
            </a:r>
          </a:p>
          <a:p>
            <a:endParaRPr lang="en-US" sz="2400" b="0" dirty="0">
              <a:latin typeface="Rockwell"/>
              <a:ea typeface="ＭＳ Ｐゴシック" charset="0"/>
              <a:cs typeface="Rockwell"/>
            </a:endParaRPr>
          </a:p>
          <a:p>
            <a:r>
              <a:rPr lang="en-US" sz="2400" b="0" dirty="0" smtClean="0">
                <a:latin typeface="Rockwell"/>
                <a:ea typeface="ＭＳ Ｐゴシック" charset="0"/>
                <a:cs typeface="Rockwell"/>
              </a:rPr>
              <a:t>Developed methods that led to the Essential Medicines list 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Delisted of ineffective, dangerous drugs</a:t>
            </a:r>
            <a:r>
              <a:rPr lang="en-US" b="0" dirty="0">
                <a:latin typeface="Rockwell"/>
                <a:ea typeface="ＭＳ Ｐゴシック" charset="0"/>
                <a:cs typeface="Rockwell"/>
              </a:rPr>
              <a:t> 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  </a:t>
            </a:r>
            <a:r>
              <a:rPr lang="en-US" b="0" dirty="0" err="1" smtClean="0">
                <a:latin typeface="Rockwell"/>
                <a:ea typeface="ＭＳ Ｐゴシック" charset="0"/>
                <a:cs typeface="Rockwell"/>
              </a:rPr>
              <a:t>Ch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 7</a:t>
            </a:r>
          </a:p>
          <a:p>
            <a:endParaRPr lang="en-US" sz="2400" dirty="0">
              <a:latin typeface="Rockwell"/>
              <a:ea typeface="ＭＳ Ｐゴシック" charset="0"/>
              <a:cs typeface="Rockwell"/>
            </a:endParaRPr>
          </a:p>
          <a:p>
            <a:endParaRPr lang="en-US" sz="2000" dirty="0" smtClean="0">
              <a:latin typeface="Rockwell"/>
              <a:ea typeface="ＭＳ Ｐゴシック" charset="0"/>
              <a:cs typeface="Rockwell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34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800" b="1">
                <a:latin typeface="Rockwell" charset="0"/>
                <a:ea typeface="ＭＳ Ｐゴシック" charset="0"/>
                <a:cs typeface="ＭＳ Ｐゴシック" charset="0"/>
              </a:rPr>
              <a:t>Mario Negri Institute, main building  at dawn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b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63" name="Picture 9" descr="C:\Users\steven.auerbach\Pictures\mario neg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719138"/>
            <a:ext cx="9150350" cy="583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22761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Origins &amp; Principles of the Mario </a:t>
            </a:r>
            <a:r>
              <a:rPr lang="en-US" dirty="0" err="1" smtClean="0">
                <a:latin typeface="Rockwell" charset="0"/>
                <a:ea typeface="ＭＳ Ｐゴシック" charset="0"/>
                <a:cs typeface="Rockwell" charset="0"/>
              </a:rPr>
              <a:t>Negri</a:t>
            </a:r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 Institute for Pharmacological Research</a:t>
            </a:r>
            <a:endParaRPr lang="en-US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Founded in 1960s by Silvio Garattini and young, talented researchers, dedicated to: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-beneficence through principled research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- independence from corrupting corporate and government practices 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- autonomy for beneficence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-non-maleficence  </a:t>
            </a:r>
          </a:p>
          <a:p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Became the leading research institute in Europe for NIH grants, when medicines were not patented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As a societal good.</a:t>
            </a:r>
            <a:r>
              <a:rPr lang="en-US" b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36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Reasons why 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the Mario </a:t>
            </a:r>
            <a:r>
              <a:rPr lang="en-US" dirty="0" err="1">
                <a:latin typeface="Rockwell" charset="0"/>
                <a:ea typeface="ＭＳ Ｐゴシック" charset="0"/>
                <a:cs typeface="ＭＳ Ｐゴシック" charset="0"/>
              </a:rPr>
              <a:t>Negri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 does not patent: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To keep research from commercial biases</a:t>
            </a:r>
          </a:p>
          <a:p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Patenting 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skews the direction of research at every phase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1800" dirty="0" smtClean="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  <a:endParaRPr lang="en-US" sz="18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Patenting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fosters secrecy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. Obstructs collaboration &amp; innovative research.</a:t>
            </a:r>
          </a:p>
          <a:p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>Patenting for profits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undermines health care as a social, non-profit good. 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228600" y="23492"/>
            <a:ext cx="8763000" cy="1143000"/>
          </a:xfrm>
        </p:spPr>
        <p:txBody>
          <a:bodyPr/>
          <a:lstStyle/>
          <a:p>
            <a:r>
              <a:rPr lang="en-US" sz="2800" b="1" dirty="0">
                <a:latin typeface="Rockwell" charset="0"/>
                <a:ea typeface="ＭＳ Ｐゴシック" charset="0"/>
                <a:cs typeface="ＭＳ Ｐゴシック" charset="0"/>
              </a:rPr>
              <a:t>Mario </a:t>
            </a:r>
            <a:r>
              <a:rPr lang="en-US" sz="2800" b="1" dirty="0" err="1">
                <a:latin typeface="Rockwell" charset="0"/>
                <a:ea typeface="ＭＳ Ｐゴシック" charset="0"/>
                <a:cs typeface="ＭＳ Ｐゴシック" charset="0"/>
              </a:rPr>
              <a:t>Negri</a:t>
            </a:r>
            <a:r>
              <a:rPr lang="en-US" sz="2800" b="1" dirty="0">
                <a:latin typeface="Rockwell" charset="0"/>
                <a:ea typeface="ＭＳ Ｐゴシック" charset="0"/>
                <a:cs typeface="ＭＳ Ｐゴシック" charset="0"/>
              </a:rPr>
              <a:t> trials as national collaborations</a:t>
            </a:r>
            <a:r>
              <a:rPr lang="en-US" sz="2800" dirty="0" smtClean="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Rockwel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Created national networks of specialists to collaborate on designing trials to improve patient care.  An NHS concept of a trial.</a:t>
            </a:r>
          </a:p>
          <a:p>
            <a:pPr>
              <a:lnSpc>
                <a:spcPct val="110000"/>
              </a:lnSpc>
            </a:pPr>
            <a:endParaRPr lang="en-US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Trials </a:t>
            </a: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designed as part of everyday practice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Use current practice measures</a:t>
            </a:r>
          </a:p>
          <a:p>
            <a:pPr>
              <a:lnSpc>
                <a:spcPct val="110000"/>
              </a:lnSpc>
            </a:pP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Test for </a:t>
            </a:r>
            <a:r>
              <a:rPr lang="en-US" b="0" u="sng" dirty="0">
                <a:latin typeface="Rockwell" charset="0"/>
                <a:ea typeface="ＭＳ Ｐゴシック" charset="0"/>
                <a:cs typeface="ＭＳ Ｐゴシック" charset="0"/>
              </a:rPr>
              <a:t>clinical superiority</a:t>
            </a: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 on representative patient 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populations</a:t>
            </a:r>
          </a:p>
          <a:p>
            <a:pPr>
              <a:lnSpc>
                <a:spcPct val="110000"/>
              </a:lnSpc>
            </a:pP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Scores </a:t>
            </a: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of authors</a:t>
            </a:r>
            <a:endParaRPr lang="en-US" b="0" dirty="0">
              <a:latin typeface="Rockwel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Patients &amp; specialists not paid  (avoid biases)</a:t>
            </a:r>
          </a:p>
          <a:p>
            <a:pPr>
              <a:lnSpc>
                <a:spcPct val="110000"/>
              </a:lnSpc>
            </a:pP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Share data and outcomes. Full transparency </a:t>
            </a:r>
          </a:p>
          <a:p>
            <a:pPr marL="0" indent="0">
              <a:lnSpc>
                <a:spcPct val="110000"/>
              </a:lnSpc>
              <a:buNone/>
            </a:pPr>
            <a:endParaRPr lang="en-US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800" b="0" dirty="0">
              <a:latin typeface="Rockwel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867400"/>
          </a:xfrm>
        </p:spPr>
        <p:txBody>
          <a:bodyPr/>
          <a:lstStyle/>
          <a:p>
            <a:pPr marL="0" lvl="1" indent="0" algn="ctr">
              <a:buClr>
                <a:schemeClr val="hlink"/>
              </a:buClr>
              <a:buSzPct val="60000"/>
              <a:buFontTx/>
              <a:buNone/>
              <a:defRPr/>
            </a:pPr>
            <a:r>
              <a:rPr lang="en-US" sz="3200" b="0" dirty="0">
                <a:latin typeface="Rockwell" charset="0"/>
                <a:ea typeface="ＭＳ Ｐゴシック" charset="0"/>
                <a:cs typeface="ＭＳ Ｐゴシック" charset="0"/>
              </a:rPr>
              <a:t>Mario </a:t>
            </a:r>
            <a:r>
              <a:rPr lang="en-US" sz="3200" b="0" dirty="0" err="1">
                <a:latin typeface="Rockwell" charset="0"/>
                <a:ea typeface="ＭＳ Ｐゴシック" charset="0"/>
                <a:cs typeface="ＭＳ Ｐゴシック" charset="0"/>
              </a:rPr>
              <a:t>Negri</a:t>
            </a:r>
            <a:r>
              <a:rPr lang="en-US" sz="3200" b="0" dirty="0">
                <a:latin typeface="Rockwell" charset="0"/>
                <a:ea typeface="ＭＳ Ｐゴシック" charset="0"/>
                <a:cs typeface="ＭＳ Ｐゴシック" charset="0"/>
              </a:rPr>
              <a:t> trialing to improve patient </a:t>
            </a:r>
            <a:r>
              <a:rPr lang="en-US" sz="3200" b="0" dirty="0" smtClean="0">
                <a:latin typeface="Rockwell" charset="0"/>
                <a:ea typeface="ＭＳ Ｐゴシック" charset="0"/>
                <a:cs typeface="ＭＳ Ｐゴシック" charset="0"/>
              </a:rPr>
              <a:t>care: </a:t>
            </a:r>
            <a:r>
              <a:rPr lang="en-US" sz="3200" b="0" dirty="0">
                <a:latin typeface="Rockwell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0" dirty="0">
                <a:latin typeface="Rockwell" charset="0"/>
                <a:ea typeface="ＭＳ Ｐゴシック" charset="0"/>
                <a:cs typeface="ＭＳ Ｐゴシック" charset="0"/>
              </a:rPr>
            </a:br>
            <a:endParaRPr lang="en-US" sz="3200" b="0" dirty="0">
              <a:ea typeface="ＭＳ Ｐゴシック" charset="0"/>
              <a:cs typeface="ＭＳ Ｐゴシック" charset="0"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r>
              <a:rPr lang="en-US" sz="2800" b="0" dirty="0" smtClean="0">
                <a:ea typeface="ＭＳ Ｐゴシック" charset="0"/>
                <a:cs typeface="ＭＳ Ｐゴシック" charset="0"/>
              </a:rPr>
              <a:t>Fewer, better trials that make a difference </a:t>
            </a:r>
          </a:p>
          <a:p>
            <a:pPr marL="742950" lvl="2" indent="-342900">
              <a:buClr>
                <a:schemeClr val="hlink"/>
              </a:buClr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742950" lvl="2" indent="-342900">
              <a:buClr>
                <a:schemeClr val="hlink"/>
              </a:buClr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Lancet: 85% of 160,000 trials not needed and cannot improve patient care, by design 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endParaRPr lang="en-US" sz="2800" b="0" dirty="0">
              <a:ea typeface="ＭＳ Ｐゴシック" charset="0"/>
              <a:cs typeface="ＭＳ Ｐゴシック" charset="0"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r>
              <a:rPr lang="en-US" sz="2800" b="0" dirty="0" smtClean="0">
                <a:ea typeface="ＭＳ Ｐゴシック" charset="0"/>
                <a:cs typeface="ＭＳ Ｐゴシック" charset="0"/>
              </a:rPr>
              <a:t>Costs </a:t>
            </a:r>
            <a:r>
              <a:rPr lang="en-US" sz="2800" b="0" dirty="0">
                <a:ea typeface="ＭＳ Ｐゴシック" charset="0"/>
                <a:cs typeface="ＭＳ Ｐゴシック" charset="0"/>
              </a:rPr>
              <a:t>are a fraction of commercial trials. </a:t>
            </a:r>
            <a:endParaRPr lang="en-US" sz="2800" b="0" dirty="0" smtClean="0">
              <a:ea typeface="ＭＳ Ｐゴシック" charset="0"/>
              <a:cs typeface="ＭＳ Ｐゴシック" charset="0"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endParaRPr lang="en-US" sz="2800" b="0" dirty="0">
              <a:ea typeface="ＭＳ Ｐゴシック" charset="0"/>
              <a:cs typeface="ＭＳ Ｐゴシック" charset="0"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r>
              <a:rPr lang="en-US" sz="2800" b="0" dirty="0" smtClean="0">
                <a:ea typeface="ＭＳ Ｐゴシック" charset="0"/>
                <a:cs typeface="ＭＳ Ｐゴシック" charset="0"/>
              </a:rPr>
              <a:t>The Mario </a:t>
            </a:r>
            <a:r>
              <a:rPr lang="en-US" sz="2800" b="0" dirty="0" err="1" smtClean="0">
                <a:ea typeface="ＭＳ Ｐゴシック" charset="0"/>
                <a:cs typeface="ＭＳ Ｐゴシック" charset="0"/>
              </a:rPr>
              <a:t>Negri</a:t>
            </a:r>
            <a:r>
              <a:rPr lang="en-US" sz="2800" b="0" dirty="0" smtClean="0">
                <a:ea typeface="ＭＳ Ｐゴシック" charset="0"/>
                <a:cs typeface="ＭＳ Ｐゴシック" charset="0"/>
              </a:rPr>
              <a:t> does scores of clinical trials</a:t>
            </a:r>
          </a:p>
          <a:p>
            <a:pPr marL="742950" lvl="2" indent="-342900">
              <a:buClr>
                <a:schemeClr val="hlink"/>
              </a:buClr>
              <a:defRPr/>
            </a:pPr>
            <a:r>
              <a:rPr lang="en-US" b="0" dirty="0" smtClean="0">
                <a:ea typeface="ＭＳ Ｐゴシック" charset="0"/>
                <a:cs typeface="ＭＳ Ｐゴシック" charset="0"/>
              </a:rPr>
              <a:t>42% funds from </a:t>
            </a:r>
            <a:r>
              <a:rPr lang="en-US" b="0" dirty="0" err="1" smtClean="0">
                <a:ea typeface="ＭＳ Ｐゴシック" charset="0"/>
                <a:cs typeface="ＭＳ Ｐゴシック" charset="0"/>
              </a:rPr>
              <a:t>govt</a:t>
            </a:r>
            <a:r>
              <a:rPr lang="en-US" b="0" dirty="0">
                <a:ea typeface="ＭＳ Ｐゴシック" charset="0"/>
                <a:cs typeface="ＭＳ Ｐゴシック" charset="0"/>
              </a:rPr>
              <a:t> </a:t>
            </a:r>
            <a:r>
              <a:rPr lang="en-US" b="0" dirty="0" smtClean="0">
                <a:ea typeface="ＭＳ Ｐゴシック" charset="0"/>
                <a:cs typeface="ＭＳ Ｐゴシック" charset="0"/>
              </a:rPr>
              <a:t>  22% </a:t>
            </a:r>
            <a:r>
              <a:rPr lang="en-US" b="0" dirty="0" err="1" smtClean="0">
                <a:ea typeface="ＭＳ Ｐゴシック" charset="0"/>
                <a:cs typeface="ＭＳ Ｐゴシック" charset="0"/>
              </a:rPr>
              <a:t>fr</a:t>
            </a:r>
            <a:r>
              <a:rPr lang="en-US" b="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b="0" dirty="0" err="1" smtClean="0">
                <a:ea typeface="ＭＳ Ｐゴシック" charset="0"/>
                <a:cs typeface="ＭＳ Ｐゴシック" charset="0"/>
              </a:rPr>
              <a:t>Pharma</a:t>
            </a:r>
            <a:r>
              <a:rPr lang="en-US" b="0" dirty="0">
                <a:ea typeface="ＭＳ Ｐゴシック" charset="0"/>
                <a:cs typeface="ＭＳ Ｐゴシック" charset="0"/>
              </a:rPr>
              <a:t> </a:t>
            </a:r>
            <a:r>
              <a:rPr lang="en-US" b="0" dirty="0" smtClean="0">
                <a:ea typeface="ＭＳ Ｐゴシック" charset="0"/>
                <a:cs typeface="ＭＳ Ｐゴシック" charset="0"/>
              </a:rPr>
              <a:t>  15% </a:t>
            </a:r>
            <a:r>
              <a:rPr lang="en-US" b="0" dirty="0" err="1" smtClean="0">
                <a:ea typeface="ＭＳ Ｐゴシック" charset="0"/>
                <a:cs typeface="ＭＳ Ｐゴシック" charset="0"/>
              </a:rPr>
              <a:t>fr</a:t>
            </a:r>
            <a:r>
              <a:rPr lang="en-US" b="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b="0" dirty="0" err="1" smtClean="0">
                <a:ea typeface="ＭＳ Ｐゴシック" charset="0"/>
                <a:cs typeface="ＭＳ Ｐゴシック" charset="0"/>
              </a:rPr>
              <a:t>foundations&amp;charities</a:t>
            </a:r>
            <a:endParaRPr lang="en-US" b="0" dirty="0" smtClean="0">
              <a:ea typeface="ＭＳ Ｐゴシック" charset="0"/>
              <a:cs typeface="ＭＳ Ｐゴシック" charset="0"/>
            </a:endParaRPr>
          </a:p>
          <a:p>
            <a:pPr marL="742950" lvl="2" indent="-342900">
              <a:buClr>
                <a:schemeClr val="hlink"/>
              </a:buClr>
              <a:defRPr/>
            </a:pPr>
            <a:r>
              <a:rPr lang="en-US" b="0" dirty="0" smtClean="0">
                <a:ea typeface="ＭＳ Ｐゴシック" charset="0"/>
                <a:cs typeface="ＭＳ Ｐゴシック" charset="0"/>
              </a:rPr>
              <a:t>All paid up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endParaRPr lang="en-US" sz="2800" b="0" dirty="0">
              <a:ea typeface="ＭＳ Ｐゴシック" charset="0"/>
              <a:cs typeface="ＭＳ Ｐゴシック" charset="0"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endParaRPr lang="en-US" sz="2800" b="0" dirty="0">
              <a:latin typeface="Rockwell" charset="0"/>
              <a:ea typeface="ＭＳ Ｐゴシック" charset="0"/>
              <a:cs typeface="Rockwel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b="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Regulators should protect patients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24400"/>
          </a:xfrm>
        </p:spPr>
        <p:txBody>
          <a:bodyPr/>
          <a:lstStyle/>
          <a:p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Regulators should be publicly funded, independent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. 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Make transparent decisions. 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</a:rPr>
              <a:t>The Mario </a:t>
            </a:r>
            <a:r>
              <a:rPr lang="en-US" b="0" dirty="0" err="1" smtClean="0">
                <a:latin typeface="Rockwell" charset="0"/>
                <a:ea typeface="ＭＳ Ｐゴシック" charset="0"/>
              </a:rPr>
              <a:t>Negri</a:t>
            </a:r>
            <a:r>
              <a:rPr lang="en-US" b="0" dirty="0" smtClean="0">
                <a:latin typeface="Rockwell" charset="0"/>
                <a:ea typeface="ＭＳ Ｐゴシック" charset="0"/>
              </a:rPr>
              <a:t> campaign – </a:t>
            </a:r>
            <a:r>
              <a:rPr lang="en-US" b="0" dirty="0" err="1" smtClean="0">
                <a:latin typeface="Rockwell" charset="0"/>
                <a:ea typeface="ＭＳ Ｐゴシック" charset="0"/>
              </a:rPr>
              <a:t>Ch</a:t>
            </a:r>
            <a:r>
              <a:rPr lang="en-US" b="0" dirty="0" smtClean="0">
                <a:latin typeface="Rockwell" charset="0"/>
                <a:ea typeface="ＭＳ Ｐゴシック" charset="0"/>
              </a:rPr>
              <a:t> 8 </a:t>
            </a:r>
            <a:endParaRPr lang="en-US" b="0" i="1" u="sng" dirty="0" smtClean="0">
              <a:latin typeface="Rockwell" charset="0"/>
              <a:ea typeface="ＭＳ Ｐゴシック" charset="0"/>
            </a:endParaRPr>
          </a:p>
          <a:p>
            <a:pPr lvl="1"/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Should set criteria for approval based on clinically superior benefit-harm 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ratios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From trials based on the population of use</a:t>
            </a:r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b="0" dirty="0">
              <a:latin typeface="Rockwell" charset="0"/>
              <a:ea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A Groundswell Against </a:t>
            </a:r>
            <a:b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the Dysfunctions of Drug Patents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/>
          <a:lstStyle/>
          <a:p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Very high prices &amp; profits with few benefits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Prey on the seriously ill. 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Compromise trustworthiness of med knowledge &amp; prescribing</a:t>
            </a:r>
          </a:p>
          <a:p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Proposals for March-in rights </a:t>
            </a: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or “eminent domain” on 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prices that limit access and burden patients. 	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(James Love et al, KEI  January 2016)</a:t>
            </a:r>
          </a:p>
          <a:p>
            <a:pPr lvl="1"/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(Amy </a:t>
            </a:r>
            <a:r>
              <a:rPr lang="en-US" sz="2000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Kapczyski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 &amp; Aaron </a:t>
            </a:r>
            <a:r>
              <a:rPr lang="en-US" sz="2000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Kesselheim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  H Affairs May 2016)</a:t>
            </a:r>
          </a:p>
          <a:p>
            <a:pPr marL="0" indent="0">
              <a:buNone/>
            </a:pPr>
            <a:endParaRPr lang="en-US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r>
              <a:rPr lang="en-US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Calif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 Drug Price Relief Act – VA prices</a:t>
            </a:r>
          </a:p>
          <a:p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Return to limited criteria for patents? (India)</a:t>
            </a: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20000"/>
              </a:lnSpc>
            </a:pPr>
            <a:endParaRPr lang="en-US" dirty="0">
              <a:latin typeface="Rockwell" charset="0"/>
              <a:ea typeface="ＭＳ Ｐゴシック" charset="0"/>
            </a:endParaRPr>
          </a:p>
          <a:p>
            <a:pPr lvl="1"/>
            <a:endParaRPr lang="en-US" dirty="0">
              <a:latin typeface="Rockwell" charset="0"/>
              <a:ea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A Groundswell Against </a:t>
            </a:r>
            <a:b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Rockwell" charset="0"/>
                <a:ea typeface="ＭＳ Ｐゴシック" charset="0"/>
                <a:cs typeface="ＭＳ Ｐゴシック" charset="0"/>
              </a:rPr>
              <a:t>the Dysfunctions of Drug Patents</a:t>
            </a:r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/>
          <a:lstStyle/>
          <a:p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Very high prices &amp; profits with few benefits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Prey on the seriously ill. </a:t>
            </a:r>
          </a:p>
          <a:p>
            <a:pPr lvl="1"/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Compromise trustworthiness of med knowledge &amp; prescribing</a:t>
            </a:r>
          </a:p>
          <a:p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Proposals for March-in rights </a:t>
            </a:r>
            <a:r>
              <a:rPr lang="en-US" b="0" dirty="0">
                <a:latin typeface="Rockwell" charset="0"/>
                <a:ea typeface="ＭＳ Ｐゴシック" charset="0"/>
                <a:cs typeface="ＭＳ Ｐゴシック" charset="0"/>
              </a:rPr>
              <a:t>or “eminent domain” on 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prices that limit access and burden patients. 	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(James Love et al, KEI  January 2016)</a:t>
            </a:r>
          </a:p>
          <a:p>
            <a:pPr lvl="1"/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(Amy </a:t>
            </a:r>
            <a:r>
              <a:rPr lang="en-US" sz="2000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Kapczyski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 &amp; Aaron </a:t>
            </a:r>
            <a:r>
              <a:rPr lang="en-US" sz="2000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Kesselheim</a:t>
            </a:r>
            <a:r>
              <a:rPr lang="en-US" sz="2000" b="0" dirty="0" smtClean="0">
                <a:latin typeface="Rockwell" charset="0"/>
                <a:ea typeface="ＭＳ Ｐゴシック" charset="0"/>
                <a:cs typeface="ＭＳ Ｐゴシック" charset="0"/>
              </a:rPr>
              <a:t>  H Affairs May 2016)</a:t>
            </a:r>
          </a:p>
          <a:p>
            <a:pPr marL="0" indent="0">
              <a:buNone/>
            </a:pPr>
            <a:endParaRPr lang="en-US" b="0" dirty="0" smtClean="0">
              <a:latin typeface="Rockwell" charset="0"/>
              <a:ea typeface="ＭＳ Ｐゴシック" charset="0"/>
              <a:cs typeface="ＭＳ Ｐゴシック" charset="0"/>
            </a:endParaRPr>
          </a:p>
          <a:p>
            <a:r>
              <a:rPr lang="en-US" b="0" dirty="0" err="1" smtClean="0">
                <a:latin typeface="Rockwell" charset="0"/>
                <a:ea typeface="ＭＳ Ｐゴシック" charset="0"/>
                <a:cs typeface="ＭＳ Ｐゴシック" charset="0"/>
              </a:rPr>
              <a:t>Calif</a:t>
            </a:r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 Drug Price Relief Act – VA prices</a:t>
            </a:r>
          </a:p>
          <a:p>
            <a:r>
              <a:rPr lang="en-US" b="0" dirty="0" smtClean="0">
                <a:latin typeface="Rockwell" charset="0"/>
                <a:ea typeface="ＭＳ Ｐゴシック" charset="0"/>
                <a:cs typeface="ＭＳ Ｐゴシック" charset="0"/>
              </a:rPr>
              <a:t>Return to limited criteria for patents? (India)</a:t>
            </a: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20000"/>
              </a:lnSpc>
            </a:pPr>
            <a:endParaRPr lang="en-US" dirty="0">
              <a:latin typeface="Rockwell" charset="0"/>
              <a:ea typeface="ＭＳ Ｐゴシック" charset="0"/>
            </a:endParaRPr>
          </a:p>
          <a:p>
            <a:pPr lvl="1"/>
            <a:endParaRPr lang="en-US" dirty="0">
              <a:latin typeface="Rockwell" charset="0"/>
              <a:ea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endParaRPr lang="en-US" b="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These leave most of the perverse incentives and distortions intact</a:t>
            </a:r>
            <a:endParaRPr lang="en-US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Create public-led R&amp;D commons for </a:t>
            </a:r>
          </a:p>
          <a:p>
            <a:pPr lvl="1"/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Better antibiotics?</a:t>
            </a:r>
          </a:p>
          <a:p>
            <a:pPr lvl="1"/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Cancer?</a:t>
            </a:r>
          </a:p>
          <a:p>
            <a:pPr lvl="1"/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Like IAVI?  - an international partnership of governments, foundations &amp; companies to foster &amp; coordinate research</a:t>
            </a:r>
          </a:p>
          <a:p>
            <a:pPr lvl="1"/>
            <a:endParaRPr lang="en-US" dirty="0">
              <a:latin typeface="Rockwell"/>
              <a:ea typeface="ＭＳ Ｐゴシック" charset="0"/>
              <a:cs typeface="Rockwell"/>
            </a:endParaRPr>
          </a:p>
          <a:p>
            <a:pPr lvl="1"/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Emulate </a:t>
            </a:r>
            <a:r>
              <a:rPr lang="en-US" dirty="0" err="1" smtClean="0">
                <a:latin typeface="Rockwell"/>
                <a:ea typeface="ＭＳ Ｐゴシック" charset="0"/>
                <a:cs typeface="Rockwell"/>
              </a:rPr>
              <a:t>DNDi</a:t>
            </a: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? – consortium of non-profit R&amp;D partnerships for patient-centered treatment advances</a:t>
            </a:r>
          </a:p>
          <a:p>
            <a:pPr lvl="1"/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Financial &amp; scientific independence</a:t>
            </a:r>
            <a:endParaRPr lang="en-US" dirty="0">
              <a:latin typeface="Rockwell"/>
              <a:ea typeface="ＭＳ Ｐゴシック" charset="0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675020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09600" y="-21728"/>
            <a:ext cx="8229600" cy="687972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Should a National Health Service, that now pays several times over for scores of patent-driven new drugs with few advantages and risks of serious harm, expand its fund for clinical trials and demand low prices in return?</a:t>
            </a:r>
          </a:p>
          <a:p>
            <a:pPr>
              <a:lnSpc>
                <a:spcPct val="110000"/>
              </a:lnSpc>
            </a:pPr>
            <a:endParaRPr lang="en-US" dirty="0">
              <a:latin typeface="Rockwell"/>
              <a:ea typeface="ＭＳ Ｐゴシック" charset="0"/>
              <a:cs typeface="Rockwell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Rockwell"/>
                <a:ea typeface="ＭＳ Ｐゴシック" charset="0"/>
                <a:cs typeface="Rockwell"/>
              </a:rPr>
              <a:t>Shall we develop better medicines at lower cost?</a:t>
            </a:r>
            <a:endParaRPr lang="en-US" dirty="0" smtClean="0">
              <a:latin typeface="Rockwell"/>
              <a:ea typeface="ＭＳ Ｐゴシック" charset="0"/>
              <a:cs typeface="Rockwel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Or use public funds to shore up Big </a:t>
            </a:r>
            <a:r>
              <a:rPr lang="en-US" dirty="0" err="1" smtClean="0">
                <a:latin typeface="Rockwell"/>
                <a:ea typeface="ＭＳ Ｐゴシック" charset="0"/>
                <a:cs typeface="Rockwell"/>
              </a:rPr>
              <a:t>Pharma</a:t>
            </a: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 that compromises research, knowledge, and practice as it charges </a:t>
            </a:r>
            <a:r>
              <a:rPr lang="en-US" smtClean="0">
                <a:latin typeface="Rockwell"/>
                <a:ea typeface="ＭＳ Ｐゴシック" charset="0"/>
                <a:cs typeface="Rockwell"/>
              </a:rPr>
              <a:t>maximum prices?</a:t>
            </a:r>
            <a:endParaRPr lang="en-US" dirty="0">
              <a:latin typeface="Rockwell"/>
              <a:ea typeface="ＭＳ Ｐゴシック" charset="0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67502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58825"/>
          </a:xfrm>
        </p:spPr>
        <p:txBody>
          <a:bodyPr/>
          <a:lstStyle/>
          <a:p>
            <a:r>
              <a:rPr lang="en-US" sz="2800" b="1" dirty="0" smtClean="0">
                <a:latin typeface="Rockwell" charset="0"/>
                <a:ea typeface="ＭＳ Ｐゴシック" charset="0"/>
                <a:cs typeface="Rockwell" charset="0"/>
              </a:rPr>
              <a:t>An ethical framework for drug development</a:t>
            </a:r>
            <a:endParaRPr lang="en-US" sz="2800" b="1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/>
          <a:lstStyle/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To treat all who are ill or who suffer 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Universal health care as a right, a moral duty</a:t>
            </a:r>
            <a:endParaRPr lang="en-US" b="0" dirty="0">
              <a:latin typeface="Rockwell"/>
              <a:ea typeface="ＭＳ Ｐゴシック" charset="0"/>
              <a:cs typeface="Rockwell"/>
            </a:endParaRPr>
          </a:p>
          <a:p>
            <a:endParaRPr lang="en-US" b="0" dirty="0" smtClean="0">
              <a:latin typeface="Rockwell"/>
              <a:ea typeface="ＭＳ Ｐゴシック" charset="0"/>
              <a:cs typeface="Rockwell"/>
            </a:endParaRPr>
          </a:p>
          <a:p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To develop </a:t>
            </a:r>
            <a:r>
              <a:rPr lang="en-US" b="0" i="1" dirty="0" smtClean="0">
                <a:latin typeface="Rockwell"/>
                <a:ea typeface="ＭＳ Ｐゴシック" charset="0"/>
                <a:cs typeface="Rockwell"/>
              </a:rPr>
              <a:t>clinically</a:t>
            </a:r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 better medicines for patients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In order to heal, reduce suffering, and prevent,</a:t>
            </a:r>
          </a:p>
          <a:p>
            <a:pPr lvl="1"/>
            <a:r>
              <a:rPr lang="en-US" b="0" dirty="0" smtClean="0">
                <a:latin typeface="Rockwell"/>
                <a:ea typeface="ＭＳ Ｐゴシック" charset="0"/>
                <a:cs typeface="Rockwell"/>
              </a:rPr>
              <a:t>While minimizing adverse side effects </a:t>
            </a:r>
            <a:endParaRPr lang="en-US" b="0" dirty="0">
              <a:latin typeface="Rockwell"/>
              <a:ea typeface="ＭＳ Ｐゴシック" charset="0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5790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What would developing pharmaceuticals for global health needs look like?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 </a:t>
            </a:r>
            <a:b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</a:br>
            <a:endParaRPr lang="en-US" b="1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Health care systems would identify </a:t>
            </a: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unmet clinical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needs </a:t>
            </a: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 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Like WHO’s </a:t>
            </a:r>
            <a:r>
              <a:rPr lang="en-US" sz="2000" b="0" i="1" u="sng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Priority Medicines for Europe &amp; the World</a:t>
            </a:r>
            <a:endParaRPr lang="en-US" sz="2000" b="0" u="sng" dirty="0" smtClean="0">
              <a:solidFill>
                <a:schemeClr val="accent3">
                  <a:lumMod val="50000"/>
                </a:schemeClr>
              </a:solidFill>
              <a:latin typeface="Rockwell"/>
              <a:cs typeface="Rockwell"/>
            </a:endParaRPr>
          </a:p>
          <a:p>
            <a:pPr eaLnBrk="1" hangingPunct="1">
              <a:buFont typeface="Wingdings" charset="2"/>
              <a:buChar char="n"/>
              <a:defRPr/>
            </a:pPr>
            <a:endParaRPr lang="en-US" b="0" dirty="0">
              <a:solidFill>
                <a:schemeClr val="accent3">
                  <a:lumMod val="50000"/>
                </a:schemeClr>
              </a:solidFill>
              <a:latin typeface="Rockwell"/>
              <a:cs typeface="Rockwell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They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would fund research to find effective </a:t>
            </a: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treatments 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They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would test for clinical benefits and harms </a:t>
            </a:r>
            <a:endParaRPr lang="en-US" b="0" dirty="0" smtClean="0">
              <a:solidFill>
                <a:schemeClr val="accent3">
                  <a:lumMod val="50000"/>
                </a:schemeClr>
              </a:solidFill>
              <a:latin typeface="Rockwell"/>
              <a:cs typeface="Rockwell"/>
            </a:endParaRP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based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on </a:t>
            </a: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unbiased, scientific trials </a:t>
            </a:r>
          </a:p>
          <a:p>
            <a:pPr eaLnBrk="1" hangingPunct="1">
              <a:buFont typeface="Wingdings" charset="2"/>
              <a:buChar char="n"/>
              <a:defRPr/>
            </a:pPr>
            <a:endParaRPr lang="en-US" b="0" dirty="0" smtClean="0">
              <a:solidFill>
                <a:schemeClr val="accent3">
                  <a:lumMod val="50000"/>
                </a:schemeClr>
              </a:solidFill>
              <a:latin typeface="Rockwell"/>
              <a:cs typeface="Rockwell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Rockwell"/>
                <a:cs typeface="Rockwell"/>
              </a:rPr>
              <a:t>They would fund a regulator to protect patients from unsafe or ineffective medicines </a:t>
            </a:r>
            <a:endParaRPr lang="en-US" b="0" dirty="0">
              <a:solidFill>
                <a:schemeClr val="accent3">
                  <a:lumMod val="50000"/>
                </a:schemeClr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70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39825"/>
          </a:xfrm>
        </p:spPr>
        <p:txBody>
          <a:bodyPr/>
          <a:lstStyle/>
          <a:p>
            <a:r>
              <a:rPr lang="en-US" sz="2800" dirty="0" smtClean="0">
                <a:latin typeface="Rockwell" charset="0"/>
                <a:ea typeface="ＭＳ Ｐゴシック" charset="0"/>
                <a:cs typeface="Rockwell" charset="0"/>
              </a:rPr>
              <a:t>By contrast, 5 troubling ethical concerns described in </a:t>
            </a:r>
            <a:r>
              <a:rPr lang="en-US" sz="2800" i="1" u="sng" dirty="0" smtClean="0">
                <a:latin typeface="Rockwell" charset="0"/>
                <a:ea typeface="ＭＳ Ｐゴシック" charset="0"/>
                <a:cs typeface="Rockwell" charset="0"/>
              </a:rPr>
              <a:t>Bad </a:t>
            </a:r>
            <a:r>
              <a:rPr lang="en-US" sz="2800" i="1" u="sng" dirty="0" err="1" smtClean="0">
                <a:latin typeface="Rockwell" charset="0"/>
                <a:ea typeface="ＭＳ Ｐゴシック" charset="0"/>
                <a:cs typeface="Rockwell" charset="0"/>
              </a:rPr>
              <a:t>Pharma</a:t>
            </a:r>
            <a:r>
              <a:rPr lang="en-US" sz="2800" dirty="0" smtClean="0">
                <a:latin typeface="Rockwell" charset="0"/>
                <a:ea typeface="ＭＳ Ｐゴシック" charset="0"/>
                <a:cs typeface="Rockwell" charset="0"/>
              </a:rPr>
              <a:t>:</a:t>
            </a:r>
            <a:endParaRPr lang="en-US" sz="2800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029200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Rockwell"/>
                <a:ea typeface="ＭＳ Ｐゴシック" charset="0"/>
                <a:cs typeface="Rockwell"/>
              </a:rPr>
              <a:t>1. clinical trial designs that compromise clinically valid </a:t>
            </a:r>
            <a:r>
              <a:rPr lang="en-US" sz="2400" dirty="0">
                <a:latin typeface="Rockwell"/>
                <a:ea typeface="ＭＳ Ｐゴシック" charset="0"/>
                <a:cs typeface="Rockwell"/>
              </a:rPr>
              <a:t>outcomes, described in </a:t>
            </a:r>
            <a:r>
              <a:rPr lang="en-US" sz="2400" dirty="0" err="1">
                <a:latin typeface="Rockwell"/>
                <a:ea typeface="ＭＳ Ｐゴシック" charset="0"/>
                <a:cs typeface="Rockwell"/>
              </a:rPr>
              <a:t>Goldacre’s</a:t>
            </a:r>
            <a:r>
              <a:rPr lang="en-US" sz="2400" dirty="0">
                <a:latin typeface="Rockwell"/>
                <a:ea typeface="ＭＳ Ｐゴシック" charset="0"/>
                <a:cs typeface="Rockwell"/>
              </a:rPr>
              <a:t> </a:t>
            </a:r>
            <a:r>
              <a:rPr lang="en-US" sz="2400" i="1" dirty="0">
                <a:latin typeface="Rockwell"/>
                <a:ea typeface="ＭＳ Ｐゴシック" charset="0"/>
                <a:cs typeface="Rockwell"/>
              </a:rPr>
              <a:t>Bad </a:t>
            </a:r>
            <a:r>
              <a:rPr lang="en-US" sz="2400" i="1" dirty="0" err="1">
                <a:latin typeface="Rockwell"/>
                <a:ea typeface="ＭＳ Ｐゴシック" charset="0"/>
                <a:cs typeface="Rockwell"/>
              </a:rPr>
              <a:t>Pharma</a:t>
            </a:r>
            <a:r>
              <a:rPr lang="en-US" sz="2400" dirty="0" smtClean="0">
                <a:latin typeface="Rockwell"/>
                <a:ea typeface="ＭＳ Ｐゴシック" charset="0"/>
                <a:cs typeface="Rockwell"/>
              </a:rPr>
              <a:t> 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Rockwell"/>
                <a:ea typeface="ＭＳ Ｐゴシック" charset="0"/>
                <a:cs typeface="Rockwell"/>
              </a:rPr>
              <a:t>2.biased methods of trial organization &amp; analysis for greater profits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Rockwell"/>
                <a:ea typeface="ＭＳ Ｐゴシック" charset="0"/>
                <a:cs typeface="Rockwell"/>
              </a:rPr>
              <a:t>3. selectively hiding or biasing outcomes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Rockwell"/>
                <a:ea typeface="ＭＳ Ｐゴシック" charset="0"/>
                <a:cs typeface="Rockwell"/>
              </a:rPr>
              <a:t>4. biased publication of medical knowledge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Rockwell"/>
                <a:ea typeface="ＭＳ Ｐゴシック" charset="0"/>
                <a:cs typeface="Rockwell"/>
              </a:rPr>
              <a:t>5. pricing and promotion that limit access for those in need </a:t>
            </a:r>
            <a:endParaRPr lang="en-US" sz="2400" dirty="0">
              <a:latin typeface="Rockwell"/>
              <a:ea typeface="ＭＳ Ｐゴシック" charset="0"/>
              <a:cs typeface="Rockwell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  <a:cs typeface="Rockwell" charset="0"/>
              </a:rPr>
              <a:t>Patent-driven research…</a:t>
            </a:r>
            <a:endParaRPr lang="en-US" dirty="0">
              <a:latin typeface="Rockwell" charset="0"/>
              <a:ea typeface="ＭＳ Ｐゴシック" charset="0"/>
              <a:cs typeface="Rockwell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Exacerbates global health inequality</a:t>
            </a:r>
          </a:p>
          <a:p>
            <a:pPr lvl="1"/>
            <a:r>
              <a:rPr lang="en-US" dirty="0">
                <a:latin typeface="Rockwell"/>
                <a:ea typeface="ＭＳ Ｐゴシック" charset="0"/>
                <a:cs typeface="Rockwell"/>
              </a:rPr>
              <a:t>G</a:t>
            </a: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lobal IP regime, led by so-called “free trade agreements”</a:t>
            </a:r>
            <a:endParaRPr lang="en-US" dirty="0">
              <a:latin typeface="Rockwell"/>
              <a:ea typeface="ＭＳ Ｐゴシック" charset="0"/>
              <a:cs typeface="Rockwell"/>
            </a:endParaRPr>
          </a:p>
          <a:p>
            <a:endParaRPr lang="en-US" dirty="0" smtClean="0">
              <a:latin typeface="Rockwell"/>
              <a:ea typeface="ＭＳ Ｐゴシック" charset="0"/>
              <a:cs typeface="Rockwel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Minimizes real innovation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Patents reward research for minor variations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-Reward producing more patents!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 smtClean="0">
              <a:latin typeface="Rockwell"/>
              <a:ea typeface="ＭＳ Ｐゴシック" charset="0"/>
              <a:cs typeface="Rockwel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No evidence that IP proliferation has increased the proportion of clinically better drugs</a:t>
            </a:r>
            <a:r>
              <a:rPr lang="en-US" sz="1800" dirty="0" smtClean="0">
                <a:latin typeface="Rockwell"/>
                <a:ea typeface="ＭＳ Ｐゴシック" charset="0"/>
                <a:cs typeface="Rockwell"/>
              </a:rPr>
              <a:t> (BMJ 2012)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Rockwell"/>
                <a:ea typeface="ＭＳ Ｐゴシック" charset="0"/>
                <a:cs typeface="Rockwell"/>
              </a:rPr>
              <a:t>Since 1970s, have decreased from 15% to 7.8% </a:t>
            </a:r>
          </a:p>
          <a:p>
            <a:pPr lvl="1">
              <a:lnSpc>
                <a:spcPct val="120000"/>
              </a:lnSpc>
            </a:pPr>
            <a:endParaRPr lang="en-US" dirty="0" smtClean="0">
              <a:latin typeface="Rockwell"/>
              <a:ea typeface="ＭＳ Ｐゴシック" charset="0"/>
              <a:cs typeface="Rockwell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-23813"/>
            <a:ext cx="8839200" cy="6629401"/>
          </a:xfrm>
        </p:spPr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Rockwell"/>
                <a:ea typeface="+mn-ea"/>
                <a:cs typeface="Rockwell"/>
              </a:rPr>
              <a:t>Drug firms fund the FDA &amp; EMA to approve their drugs so that 918 of 980 are clinically minor variations.</a:t>
            </a:r>
          </a:p>
          <a:p>
            <a:pPr eaLnBrk="1" hangingPunct="1">
              <a:buFont typeface="Wingdings" charset="2"/>
              <a:buChar char="n"/>
              <a:defRPr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Rockwell"/>
              <a:ea typeface="+mn-ea"/>
              <a:cs typeface="Rockwell"/>
            </a:endParaRPr>
          </a:p>
          <a:p>
            <a:pPr eaLnBrk="1" hangingPunct="1">
              <a:buFont typeface="Wingdings" charset="2"/>
              <a:buChar char="n"/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Rockwell"/>
                <a:ea typeface="+mn-ea"/>
                <a:cs typeface="Rockwell"/>
              </a:rPr>
              <a:t>Superior drugs down from 15% in 1970s to only 7.8%.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Rockwell"/>
              <a:ea typeface="+mn-ea"/>
              <a:cs typeface="Rockwell"/>
            </a:endParaRPr>
          </a:p>
        </p:txBody>
      </p:sp>
      <p:pic>
        <p:nvPicPr>
          <p:cNvPr id="23554" name="Picture 4" descr="C:\Users\steven.auerbach\Pictures\new dru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946275"/>
            <a:ext cx="647541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0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524000"/>
          </a:xfrm>
        </p:spPr>
        <p:txBody>
          <a:bodyPr/>
          <a:lstStyle/>
          <a:p>
            <a:pPr lvl="1" algn="l">
              <a:defRPr/>
            </a:pPr>
            <a:r>
              <a:rPr lang="en-US" sz="2800" dirty="0" smtClean="0">
                <a:latin typeface="Rockwell" charset="0"/>
                <a:ea typeface="ＭＳ Ｐゴシック" charset="0"/>
                <a:cs typeface="Rockwell" charset="0"/>
              </a:rPr>
              <a:t>BAD PHARMA: Companies design trials to minimize evidence of harms and </a:t>
            </a:r>
            <a:br>
              <a:rPr lang="en-US" sz="2800" dirty="0" smtClean="0">
                <a:latin typeface="Rockwell" charset="0"/>
                <a:ea typeface="ＭＳ Ｐゴシック" charset="0"/>
                <a:cs typeface="Rockwell" charset="0"/>
              </a:rPr>
            </a:br>
            <a:r>
              <a:rPr lang="en-US" sz="2800" dirty="0" smtClean="0">
                <a:latin typeface="Rockwell" charset="0"/>
                <a:ea typeface="ＭＳ Ｐゴシック" charset="0"/>
                <a:cs typeface="Rockwell" charset="0"/>
              </a:rPr>
              <a:t>maximize evidence of “</a:t>
            </a:r>
            <a:r>
              <a:rPr lang="en-US" altLang="ja-JP" sz="2800" dirty="0" smtClean="0">
                <a:latin typeface="Rockwell" charset="0"/>
                <a:ea typeface="ＭＳ Ｐゴシック" charset="0"/>
                <a:cs typeface="Rockwell" charset="0"/>
              </a:rPr>
              <a:t>benefits</a:t>
            </a:r>
            <a:r>
              <a:rPr lang="en-US" sz="2800" dirty="0" smtClean="0">
                <a:latin typeface="Rockwell" charset="0"/>
                <a:ea typeface="ＭＳ Ｐゴシック" charset="0"/>
                <a:cs typeface="Rockwell" charset="0"/>
              </a:rPr>
              <a:t>” &amp; sales </a:t>
            </a:r>
            <a:r>
              <a:rPr lang="en-US" altLang="ja-JP" sz="2800" dirty="0" smtClean="0">
                <a:latin typeface="Rockwell" charset="0"/>
                <a:ea typeface="ＭＳ Ｐゴシック" charset="0"/>
                <a:cs typeface="Rockwell" charset="0"/>
              </a:rPr>
              <a:t/>
            </a:r>
            <a:br>
              <a:rPr lang="en-US" altLang="ja-JP" sz="2800" dirty="0" smtClean="0">
                <a:latin typeface="Rockwell" charset="0"/>
                <a:ea typeface="ＭＳ Ｐゴシック" charset="0"/>
                <a:cs typeface="Rockwell" charset="0"/>
              </a:rPr>
            </a:br>
            <a:endParaRPr lang="en-US" sz="28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50292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r>
              <a:rPr lang="en-US" sz="2800" b="0" dirty="0" smtClean="0">
                <a:latin typeface="Rockwell" charset="0"/>
                <a:ea typeface="ＭＳ Ｐゴシック" charset="0"/>
                <a:cs typeface="Rockwell" charset="0"/>
              </a:rPr>
              <a:t>Exclude those more likely to have adverse reactions </a:t>
            </a:r>
            <a:endParaRPr lang="en-US" b="0" dirty="0" smtClean="0">
              <a:latin typeface="Rockwell"/>
              <a:ea typeface="ＭＳ Ｐゴシック" charset="0"/>
              <a:cs typeface="Rockwell"/>
            </a:endParaRPr>
          </a:p>
          <a:p>
            <a:pPr lvl="1">
              <a:defRPr/>
            </a:pPr>
            <a:r>
              <a:rPr lang="en-US" sz="2800" b="0" dirty="0">
                <a:latin typeface="Rockwell" charset="0"/>
                <a:ea typeface="ＭＳ Ｐゴシック" charset="0"/>
                <a:cs typeface="Rockwell" charset="0"/>
              </a:rPr>
              <a:t>Use substitute or surrogate outcomes</a:t>
            </a:r>
          </a:p>
          <a:p>
            <a:pPr lvl="1">
              <a:defRPr/>
            </a:pPr>
            <a:r>
              <a:rPr lang="en-US" sz="2800" b="0" dirty="0">
                <a:latin typeface="Rockwell" charset="0"/>
                <a:ea typeface="ＭＳ Ｐゴシック" charset="0"/>
                <a:cs typeface="Rockwell" charset="0"/>
              </a:rPr>
              <a:t>Use non-inferiority or placebo designs</a:t>
            </a:r>
          </a:p>
          <a:p>
            <a:pPr lvl="2">
              <a:defRPr/>
            </a:pPr>
            <a:r>
              <a:rPr lang="en-US" sz="2400" b="0" dirty="0">
                <a:latin typeface="Rockwell" charset="0"/>
                <a:ea typeface="ＭＳ Ｐゴシック" charset="0"/>
                <a:cs typeface="Rockwell" charset="0"/>
              </a:rPr>
              <a:t>Often </a:t>
            </a:r>
            <a:r>
              <a:rPr lang="en-US" sz="2400" b="0" dirty="0" smtClean="0">
                <a:latin typeface="Rockwell" charset="0"/>
                <a:ea typeface="ＭＳ Ｐゴシック" charset="0"/>
                <a:cs typeface="Rockwell" charset="0"/>
              </a:rPr>
              <a:t>violate principles of research ethics</a:t>
            </a:r>
            <a:endParaRPr lang="en-US" sz="2400" b="0" dirty="0">
              <a:latin typeface="Rockwell" charset="0"/>
              <a:ea typeface="ＭＳ Ｐゴシック" charset="0"/>
              <a:cs typeface="Rockwell" charset="0"/>
            </a:endParaRPr>
          </a:p>
          <a:p>
            <a:pPr lvl="1">
              <a:defRPr/>
            </a:pPr>
            <a:r>
              <a:rPr lang="en-US" sz="2800" b="0" dirty="0">
                <a:latin typeface="Rockwell" charset="0"/>
                <a:ea typeface="ＭＳ Ｐゴシック" charset="0"/>
                <a:cs typeface="Rockwell" charset="0"/>
              </a:rPr>
              <a:t>Biased statistical analysis and conclusions </a:t>
            </a:r>
          </a:p>
          <a:p>
            <a:pPr lvl="1">
              <a:defRPr/>
            </a:pPr>
            <a:endParaRPr lang="en-US" sz="2800" b="0" dirty="0" smtClean="0">
              <a:latin typeface="Rockwell" charset="0"/>
              <a:ea typeface="ＭＳ Ｐゴシック" charset="0"/>
              <a:cs typeface="Rockwell" charset="0"/>
            </a:endParaRPr>
          </a:p>
          <a:p>
            <a:pPr lvl="1">
              <a:defRPr/>
            </a:pPr>
            <a:r>
              <a:rPr lang="en-US" sz="2800" b="0" dirty="0" smtClean="0">
                <a:latin typeface="Rockwell" charset="0"/>
                <a:ea typeface="ＭＳ Ｐゴシック" charset="0"/>
                <a:cs typeface="Rockwell" charset="0"/>
              </a:rPr>
              <a:t>Hidden </a:t>
            </a:r>
            <a:r>
              <a:rPr lang="en-US" sz="2800" b="0" dirty="0">
                <a:latin typeface="Rockwell" charset="0"/>
                <a:ea typeface="ＭＳ Ｐゴシック" charset="0"/>
                <a:cs typeface="Rockwell" charset="0"/>
              </a:rPr>
              <a:t>data and repackaged evidence </a:t>
            </a:r>
            <a:r>
              <a:rPr lang="en-US" sz="2800" b="0" dirty="0" smtClean="0">
                <a:latin typeface="Rockwell" charset="0"/>
                <a:ea typeface="ＭＳ Ｐゴシック" charset="0"/>
                <a:cs typeface="Rockwell" charset="0"/>
              </a:rPr>
              <a:t>can hide risks of serious harms </a:t>
            </a:r>
          </a:p>
          <a:p>
            <a:pPr lvl="2">
              <a:defRPr/>
            </a:pP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History of SSRI drugs. </a:t>
            </a:r>
            <a:r>
              <a:rPr lang="en-US" b="0" dirty="0">
                <a:latin typeface="Rockwell" charset="0"/>
                <a:ea typeface="ＭＳ Ｐゴシック" charset="0"/>
                <a:cs typeface="Rockwell" charset="0"/>
              </a:rPr>
              <a:t> </a:t>
            </a:r>
            <a:r>
              <a:rPr lang="en-US" b="0" dirty="0" smtClean="0">
                <a:latin typeface="Rockwell" charset="0"/>
                <a:ea typeface="ＭＳ Ｐゴシック" charset="0"/>
                <a:cs typeface="Rockwell" charset="0"/>
              </a:rPr>
              <a:t>   VIOXX. </a:t>
            </a:r>
            <a:endParaRPr lang="en-US" b="0" dirty="0">
              <a:latin typeface="Rockwell" charset="0"/>
              <a:ea typeface="ＭＳ Ｐゴシック" charset="0"/>
              <a:cs typeface="Rockwell" charset="0"/>
            </a:endParaRPr>
          </a:p>
          <a:p>
            <a:pPr lvl="1">
              <a:defRPr/>
            </a:pPr>
            <a:endParaRPr lang="en-US" sz="2800" b="0" dirty="0">
              <a:latin typeface="Rockwell" charset="0"/>
              <a:ea typeface="ＭＳ Ｐゴシック" charset="0"/>
              <a:cs typeface="Rockwell" charset="0"/>
            </a:endParaRPr>
          </a:p>
          <a:p>
            <a:pPr>
              <a:defRPr/>
            </a:pPr>
            <a:endParaRPr lang="en-US" b="0" dirty="0">
              <a:latin typeface="Rockwell"/>
              <a:ea typeface="ＭＳ Ｐゴシック" charset="0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1892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27169</TotalTime>
  <Words>1642</Words>
  <Application>Microsoft Office PowerPoint</Application>
  <PresentationFormat>On-screen Show (4:3)</PresentationFormat>
  <Paragraphs>287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Globe</vt:lpstr>
      <vt:lpstr>PowerPoint Presentation</vt:lpstr>
      <vt:lpstr>Developing Better Medicines at Lower Costs: The Good Pharma Model   </vt:lpstr>
      <vt:lpstr>A Groundswell Against  the Dysfunctions of Drug Patents</vt:lpstr>
      <vt:lpstr>An ethical framework for drug development</vt:lpstr>
      <vt:lpstr>What would developing pharmaceuticals for global health needs look like?  </vt:lpstr>
      <vt:lpstr>By contrast, 5 troubling ethical concerns described in Bad Pharma:</vt:lpstr>
      <vt:lpstr>Patent-driven research…</vt:lpstr>
      <vt:lpstr>PowerPoint Presentation</vt:lpstr>
      <vt:lpstr>BAD PHARMA: Companies design trials to minimize evidence of harms and  maximize evidence of “benefits” &amp; sales  </vt:lpstr>
      <vt:lpstr>Why trust Drug Companies to test?</vt:lpstr>
      <vt:lpstr>Prescription Drugs the 4th cause of death</vt:lpstr>
      <vt:lpstr>The Inverse Benefit Law of Pharmaceutical Marketing &amp; Promotion</vt:lpstr>
      <vt:lpstr>“Safety” is undertested. Risks get buried</vt:lpstr>
      <vt:lpstr>20 Yrs before Bad Pharma was  BAD MEDICINE (Silverman, Lydecker &amp; Lee) </vt:lpstr>
      <vt:lpstr>Companies fund the regulators too!  -They emphasize minimizing review time &amp; evidence of real benefits or harms </vt:lpstr>
      <vt:lpstr>PowerPoint Presentation</vt:lpstr>
      <vt:lpstr>PowerPoint Presentation</vt:lpstr>
      <vt:lpstr>Do huge R&amp;D costs justify High Prices? </vt:lpstr>
      <vt:lpstr>Do huge R&amp;D costs justify High Prices? (cont) </vt:lpstr>
      <vt:lpstr>Are patents “essential for innovation”?</vt:lpstr>
      <vt:lpstr>PowerPoint Presentation</vt:lpstr>
      <vt:lpstr>Promotes cautious use of drugs among physicians, patients &amp; the public</vt:lpstr>
      <vt:lpstr>Mario Negri Institute, main building  at dawn</vt:lpstr>
      <vt:lpstr>Origins &amp; Principles of the Mario Negri Institute for Pharmacological Research</vt:lpstr>
      <vt:lpstr>Reasons why the Mario Negri does not patent:</vt:lpstr>
      <vt:lpstr>Mario Negri trials as national collaborations   </vt:lpstr>
      <vt:lpstr>PowerPoint Presentation</vt:lpstr>
      <vt:lpstr>Regulators should protect patients</vt:lpstr>
      <vt:lpstr>A Groundswell Against  the Dysfunctions of Drug Patents</vt:lpstr>
      <vt:lpstr>These leave most of the perverse incentives and distortions intact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Donald Light</dc:creator>
  <cp:lastModifiedBy>Administrator</cp:lastModifiedBy>
  <cp:revision>462</cp:revision>
  <cp:lastPrinted>2016-05-13T16:03:00Z</cp:lastPrinted>
  <dcterms:created xsi:type="dcterms:W3CDTF">2011-10-21T00:40:38Z</dcterms:created>
  <dcterms:modified xsi:type="dcterms:W3CDTF">2016-05-19T14:42:40Z</dcterms:modified>
</cp:coreProperties>
</file>