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33"/>
  </p:notesMasterIdLst>
  <p:handoutMasterIdLst>
    <p:handoutMasterId r:id="rId34"/>
  </p:handoutMasterIdLst>
  <p:sldIdLst>
    <p:sldId id="562" r:id="rId2"/>
    <p:sldId id="257" r:id="rId3"/>
    <p:sldId id="561" r:id="rId4"/>
    <p:sldId id="520" r:id="rId5"/>
    <p:sldId id="523" r:id="rId6"/>
    <p:sldId id="532" r:id="rId7"/>
    <p:sldId id="524" r:id="rId8"/>
    <p:sldId id="525" r:id="rId9"/>
    <p:sldId id="533" r:id="rId10"/>
    <p:sldId id="541" r:id="rId11"/>
    <p:sldId id="536" r:id="rId12"/>
    <p:sldId id="526" r:id="rId13"/>
    <p:sldId id="528" r:id="rId14"/>
    <p:sldId id="560" r:id="rId15"/>
    <p:sldId id="550" r:id="rId16"/>
    <p:sldId id="529" r:id="rId17"/>
    <p:sldId id="481" r:id="rId18"/>
    <p:sldId id="552" r:id="rId19"/>
    <p:sldId id="553" r:id="rId20"/>
    <p:sldId id="542" r:id="rId21"/>
    <p:sldId id="554" r:id="rId22"/>
    <p:sldId id="555" r:id="rId23"/>
    <p:sldId id="494" r:id="rId24"/>
    <p:sldId id="539" r:id="rId25"/>
    <p:sldId id="517" r:id="rId26"/>
    <p:sldId id="556" r:id="rId27"/>
    <p:sldId id="507" r:id="rId28"/>
    <p:sldId id="442" r:id="rId29"/>
    <p:sldId id="559" r:id="rId30"/>
    <p:sldId id="557" r:id="rId31"/>
    <p:sldId id="558" r:id="rId32"/>
  </p:sldIdLst>
  <p:sldSz cx="9144000" cy="6858000" type="screen4x3"/>
  <p:notesSz cx="6934200" cy="9220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Verdana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Verdana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Verdana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Verdana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clrMode="gray" frameSlides="1"/>
  <p:clrMru>
    <a:srgbClr val="79608B"/>
    <a:srgbClr val="7D669B"/>
    <a:srgbClr val="1B7BEB"/>
    <a:srgbClr val="FCFA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40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7904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7475" y="0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58238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7475" y="8758238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B64EA672-F92B-D349-ADB4-10343027C8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7996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4" rIns="92309" bIns="46154" numCol="1" anchor="t" anchorCtr="0" compatLnSpc="1">
            <a:prstTxWarp prst="textNoShape">
              <a:avLst/>
            </a:prstTxWarp>
          </a:bodyPr>
          <a:lstStyle>
            <a:lvl1pPr defTabSz="922338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7475" y="0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4" rIns="92309" bIns="46154" numCol="1" anchor="t" anchorCtr="0" compatLnSpc="1">
            <a:prstTxWarp prst="textNoShape">
              <a:avLst/>
            </a:prstTxWarp>
          </a:bodyPr>
          <a:lstStyle>
            <a:lvl1pPr algn="r" defTabSz="922338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2050" y="692150"/>
            <a:ext cx="4610100" cy="3457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3738" y="4379913"/>
            <a:ext cx="5546725" cy="414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4" rIns="92309" bIns="4615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58238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4" rIns="92309" bIns="46154" numCol="1" anchor="b" anchorCtr="0" compatLnSpc="1">
            <a:prstTxWarp prst="textNoShape">
              <a:avLst/>
            </a:prstTxWarp>
          </a:bodyPr>
          <a:lstStyle>
            <a:lvl1pPr defTabSz="922338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7475" y="8758238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4" rIns="92309" bIns="46154" numCol="1" anchor="b" anchorCtr="0" compatLnSpc="1">
            <a:prstTxWarp prst="textNoShape">
              <a:avLst/>
            </a:prstTxWarp>
          </a:bodyPr>
          <a:lstStyle>
            <a:lvl1pPr algn="r" defTabSz="92233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08D0427C-7DDC-C445-B8C2-E54EF99D13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6291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defTabSz="922338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2pPr>
            <a:lvl3pPr marL="1143000" indent="-228600" defTabSz="922338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3pPr>
            <a:lvl4pPr marL="1600200" indent="-228600" defTabSz="922338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4pPr>
            <a:lvl5pPr marL="2057400" indent="-228600" defTabSz="922338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9pPr>
          </a:lstStyle>
          <a:p>
            <a:fld id="{7DC5479A-AF07-FE44-9ED4-F498343B6EF9}" type="slidenum">
              <a:rPr lang="en-US" sz="1200">
                <a:latin typeface="Arial" charset="0"/>
              </a:rPr>
              <a:pPr/>
              <a:t>2</a:t>
            </a:fld>
            <a:endParaRPr lang="en-US" sz="1200">
              <a:latin typeface="Arial" charset="0"/>
            </a:endParaRPr>
          </a:p>
        </p:txBody>
      </p:sp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lIns="92300" tIns="46150" rIns="92300" bIns="46150"/>
          <a:lstStyle/>
          <a:p>
            <a:pPr eaLnBrk="1" hangingPunct="1">
              <a:spcBef>
                <a:spcPct val="0"/>
              </a:spcBef>
            </a:pPr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6388" name="Date Placeholder 4"/>
          <p:cNvSpPr txBox="1">
            <a:spLocks noGrp="1"/>
          </p:cNvSpPr>
          <p:nvPr/>
        </p:nvSpPr>
        <p:spPr bwMode="auto">
          <a:xfrm>
            <a:off x="3927475" y="0"/>
            <a:ext cx="300513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300" tIns="46150" rIns="92300" bIns="46150"/>
          <a:lstStyle>
            <a:lvl1pPr defTabSz="922338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defTabSz="922338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2pPr>
            <a:lvl3pPr marL="1143000" indent="-228600" defTabSz="922338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3pPr>
            <a:lvl4pPr marL="1600200" indent="-228600" defTabSz="922338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4pPr>
            <a:lvl5pPr marL="2057400" indent="-228600" defTabSz="922338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9pPr>
          </a:lstStyle>
          <a:p>
            <a:pPr algn="r"/>
            <a:fld id="{FA4F6677-3A08-6E46-99A5-D9111195BDFA}" type="datetime1">
              <a:rPr lang="en-US" sz="1200"/>
              <a:pPr algn="r"/>
              <a:t>5/19/2016</a:t>
            </a:fld>
            <a:endParaRPr 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91" name="Rectangle 3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9192" name="Rectangle 4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A4EEFC-D2A9-6E44-BDA9-8C6F985703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655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18516B-76E1-674C-8158-B7A87CADCF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835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07975"/>
            <a:ext cx="2057400" cy="58229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7975"/>
            <a:ext cx="6019800" cy="58229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10C244-510C-C844-B330-6D8B9BF21A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28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2D7667-55BD-114E-9294-2904E2A027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0452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B69A3F-B900-2747-87D2-894111D84E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729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3FC336-8291-874D-946E-6700112124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442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4E610D-8F0C-2546-B396-8ACDAAAC3E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567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03B18D-C78C-1049-A66F-3049DEBBD1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1548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D30EC8-6421-694A-BC37-1540EBD31F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006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DA68A0-3088-3341-ACE3-FC4E3148A9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181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A42E58-F9C1-8F43-9A3F-FCBAAAB45D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328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EE3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07975"/>
            <a:ext cx="82296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8168" name="Rectangle 4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Verdana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69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Verdana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70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5A79AEC2-962B-7041-931F-A93A60D0E4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324B94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324B94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324B94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324B94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324B94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charset="0"/>
        <a:buChar char="n"/>
        <a:defRPr sz="2800" b="1">
          <a:solidFill>
            <a:srgbClr val="324B94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 b="1">
          <a:solidFill>
            <a:srgbClr val="324B94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charset="0"/>
        <a:buChar char="n"/>
        <a:defRPr sz="2000" b="1">
          <a:solidFill>
            <a:srgbClr val="324B94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rgbClr val="324B94"/>
          </a:solidFill>
          <a:latin typeface="Verdana" charset="0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charset="0"/>
        <a:buChar char="n"/>
        <a:defRPr sz="2000">
          <a:solidFill>
            <a:srgbClr val="324B94"/>
          </a:solidFill>
          <a:latin typeface="Verdana" charset="0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Verdana" charset="0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Verdana" charset="0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Verdana" charset="0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Verdana" charset="0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dlight@princeton.ed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85800" y="1575670"/>
            <a:ext cx="7772400" cy="726282"/>
          </a:xfrm>
          <a:prstGeom prst="rect">
            <a:avLst/>
          </a:prstGeom>
          <a:ln>
            <a:noFill/>
          </a:ln>
          <a:effectLst/>
        </p:spPr>
        <p:txBody>
          <a:bodyPr anchor="t"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324B94"/>
                </a:solidFill>
                <a:latin typeface="+mj-lt"/>
                <a:ea typeface="ＭＳ Ｐゴシック" charset="-128"/>
                <a:cs typeface="ＭＳ Ｐゴシック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324B9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Ｐゴシック" charset="-128"/>
                <a:cs typeface="ＭＳ Ｐゴシック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324B9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Ｐゴシック" charset="-128"/>
                <a:cs typeface="ＭＳ Ｐゴシック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324B9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Ｐゴシック" charset="-128"/>
                <a:cs typeface="ＭＳ Ｐゴシック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324B9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Ｐゴシック" charset="-128"/>
                <a:cs typeface="ＭＳ Ｐゴシック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9pPr>
          </a:lstStyle>
          <a:p>
            <a:pPr algn="l"/>
            <a:r>
              <a:rPr lang="en-GB" sz="3000" kern="0" dirty="0">
                <a:solidFill>
                  <a:srgbClr val="FF0000"/>
                </a:solidFill>
              </a:rPr>
              <a:t>Developing Better Medicines at Lower </a:t>
            </a:r>
            <a:r>
              <a:rPr lang="en-GB" sz="3000" kern="0" dirty="0" smtClean="0">
                <a:solidFill>
                  <a:srgbClr val="FF0000"/>
                </a:solidFill>
              </a:rPr>
              <a:t>Costs: The </a:t>
            </a:r>
            <a:r>
              <a:rPr lang="en-GB" sz="3000" kern="0" dirty="0">
                <a:solidFill>
                  <a:srgbClr val="FF0000"/>
                </a:solidFill>
              </a:rPr>
              <a:t>Good Pharma Model</a:t>
            </a:r>
            <a:endParaRPr lang="en-US" sz="3000" kern="0" dirty="0">
              <a:solidFill>
                <a:srgbClr val="FF0000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685800" y="1435045"/>
            <a:ext cx="7772400" cy="0"/>
          </a:xfrm>
          <a:prstGeom prst="line">
            <a:avLst/>
          </a:prstGeom>
          <a:ln w="57150" cmpd="sng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685801" y="2652670"/>
            <a:ext cx="7772399" cy="37338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400" b="1" dirty="0" smtClean="0">
                <a:solidFill>
                  <a:schemeClr val="tx1">
                    <a:lumMod val="50000"/>
                  </a:schemeClr>
                </a:solidFill>
              </a:rPr>
              <a:t>Speaker:</a:t>
            </a:r>
          </a:p>
          <a:p>
            <a:r>
              <a:rPr lang="en-US" sz="2000" b="1" dirty="0" smtClean="0">
                <a:solidFill>
                  <a:schemeClr val="tx1">
                    <a:lumMod val="50000"/>
                  </a:schemeClr>
                </a:solidFill>
              </a:rPr>
              <a:t>Donald W. Light</a:t>
            </a:r>
          </a:p>
          <a:p>
            <a:r>
              <a:rPr lang="en-GB" sz="2000" dirty="0">
                <a:solidFill>
                  <a:schemeClr val="tx1">
                    <a:lumMod val="50000"/>
                  </a:schemeClr>
                </a:solidFill>
              </a:rPr>
              <a:t>Visiting Professor, Cambridge University, </a:t>
            </a:r>
            <a:r>
              <a:rPr lang="en-GB" sz="2000" dirty="0" err="1">
                <a:solidFill>
                  <a:schemeClr val="tx1">
                    <a:lumMod val="50000"/>
                  </a:schemeClr>
                </a:solidFill>
              </a:rPr>
              <a:t>Dept</a:t>
            </a:r>
            <a:r>
              <a:rPr lang="en-GB" sz="2000" dirty="0">
                <a:solidFill>
                  <a:schemeClr val="tx1">
                    <a:lumMod val="50000"/>
                  </a:schemeClr>
                </a:solidFill>
              </a:rPr>
              <a:t> of Sociology </a:t>
            </a:r>
          </a:p>
          <a:p>
            <a:r>
              <a:rPr lang="en-US" sz="2000" dirty="0" smtClean="0">
                <a:solidFill>
                  <a:schemeClr val="tx1">
                    <a:lumMod val="50000"/>
                  </a:schemeClr>
                </a:solidFill>
              </a:rPr>
              <a:t/>
            </a:r>
            <a:br>
              <a:rPr lang="en-US" sz="2000" dirty="0" smtClean="0">
                <a:solidFill>
                  <a:schemeClr val="tx1">
                    <a:lumMod val="50000"/>
                  </a:schemeClr>
                </a:solidFill>
              </a:rPr>
            </a:br>
            <a:r>
              <a:rPr lang="en-US" sz="2400" b="1" dirty="0" smtClean="0">
                <a:solidFill>
                  <a:schemeClr val="tx1">
                    <a:lumMod val="50000"/>
                  </a:schemeClr>
                </a:solidFill>
              </a:rPr>
              <a:t>Discussant: </a:t>
            </a:r>
          </a:p>
          <a:p>
            <a:r>
              <a:rPr lang="en-US" sz="2000" b="1" dirty="0">
                <a:solidFill>
                  <a:schemeClr val="tx1">
                    <a:lumMod val="50000"/>
                  </a:schemeClr>
                </a:solidFill>
              </a:rPr>
              <a:t>Professor Alistair McGuire </a:t>
            </a:r>
            <a:br>
              <a:rPr lang="en-US" sz="2000" b="1" dirty="0">
                <a:solidFill>
                  <a:schemeClr val="tx1">
                    <a:lumMod val="50000"/>
                  </a:schemeClr>
                </a:solidFill>
              </a:rPr>
            </a:br>
            <a:r>
              <a:rPr lang="en-US" sz="2000" dirty="0">
                <a:solidFill>
                  <a:schemeClr val="tx1">
                    <a:lumMod val="50000"/>
                  </a:schemeClr>
                </a:solidFill>
              </a:rPr>
              <a:t>Chair, LSE Health</a:t>
            </a:r>
          </a:p>
          <a:p>
            <a:endParaRPr lang="en-US" sz="2000" b="1" dirty="0" smtClean="0">
              <a:solidFill>
                <a:schemeClr val="tx1">
                  <a:lumMod val="50000"/>
                </a:schemeClr>
              </a:solidFill>
            </a:endParaRPr>
          </a:p>
          <a:p>
            <a:pPr>
              <a:spcAft>
                <a:spcPts val="1200"/>
              </a:spcAft>
            </a:pPr>
            <a:r>
              <a:rPr lang="en-US" sz="2400" b="1" dirty="0" smtClean="0">
                <a:solidFill>
                  <a:schemeClr val="tx1">
                    <a:lumMod val="50000"/>
                  </a:schemeClr>
                </a:solidFill>
              </a:rPr>
              <a:t>Chair: </a:t>
            </a:r>
            <a:br>
              <a:rPr lang="en-US" sz="2400" b="1" dirty="0" smtClean="0">
                <a:solidFill>
                  <a:schemeClr val="tx1">
                    <a:lumMod val="50000"/>
                  </a:schemeClr>
                </a:solidFill>
              </a:rPr>
            </a:br>
            <a:r>
              <a:rPr lang="en-US" sz="2000" dirty="0" smtClean="0">
                <a:solidFill>
                  <a:schemeClr val="tx1">
                    <a:lumMod val="50000"/>
                  </a:schemeClr>
                </a:solidFill>
              </a:rPr>
              <a:t>Professor </a:t>
            </a:r>
            <a:r>
              <a:rPr lang="en-US" sz="2000" dirty="0">
                <a:solidFill>
                  <a:schemeClr val="tx1">
                    <a:lumMod val="50000"/>
                  </a:schemeClr>
                </a:solidFill>
              </a:rPr>
              <a:t>Elias </a:t>
            </a:r>
            <a:r>
              <a:rPr lang="en-US" sz="2000" dirty="0" err="1">
                <a:solidFill>
                  <a:schemeClr val="tx1">
                    <a:lumMod val="50000"/>
                  </a:schemeClr>
                </a:solidFill>
              </a:rPr>
              <a:t>Mossialos</a:t>
            </a:r>
            <a:r>
              <a:rPr lang="en-US" sz="2000" dirty="0">
                <a:solidFill>
                  <a:schemeClr val="tx1">
                    <a:lumMod val="50000"/>
                  </a:schemeClr>
                </a:solidFill>
              </a:rPr>
              <a:t/>
            </a:r>
            <a:br>
              <a:rPr lang="en-US" sz="2000" dirty="0">
                <a:solidFill>
                  <a:schemeClr val="tx1">
                    <a:lumMod val="50000"/>
                  </a:schemeClr>
                </a:solidFill>
              </a:rPr>
            </a:br>
            <a:r>
              <a:rPr lang="en-US" sz="2000" dirty="0">
                <a:solidFill>
                  <a:schemeClr val="tx1">
                    <a:lumMod val="50000"/>
                  </a:schemeClr>
                </a:solidFill>
              </a:rPr>
              <a:t>Director, LSE Health </a:t>
            </a:r>
          </a:p>
          <a:p>
            <a:pPr>
              <a:spcAft>
                <a:spcPts val="1200"/>
              </a:spcAft>
            </a:pPr>
            <a:endParaRPr lang="en-US" sz="2000" dirty="0" smtClean="0">
              <a:solidFill>
                <a:schemeClr val="tx1">
                  <a:lumMod val="50000"/>
                </a:schemeClr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1" y="463579"/>
            <a:ext cx="2819399" cy="857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6781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39825"/>
          </a:xfrm>
        </p:spPr>
        <p:txBody>
          <a:bodyPr/>
          <a:lstStyle/>
          <a:p>
            <a:r>
              <a:rPr lang="en-US" dirty="0" smtClean="0">
                <a:latin typeface="Rockwell" charset="0"/>
                <a:ea typeface="ＭＳ Ｐゴシック" charset="0"/>
                <a:cs typeface="Rockwell" charset="0"/>
              </a:rPr>
              <a:t>Why trust Drug Companies to test?</a:t>
            </a:r>
            <a:endParaRPr lang="en-US" dirty="0">
              <a:latin typeface="Rockwell" charset="0"/>
              <a:ea typeface="ＭＳ Ｐゴシック" charset="0"/>
              <a:cs typeface="Rockwell" charset="0"/>
            </a:endParaRPr>
          </a:p>
        </p:txBody>
      </p:sp>
      <p:sp>
        <p:nvSpPr>
          <p:cNvPr id="54274" name="Content Placeholder 2"/>
          <p:cNvSpPr>
            <a:spLocks noGrp="1"/>
          </p:cNvSpPr>
          <p:nvPr>
            <p:ph idx="1"/>
          </p:nvPr>
        </p:nvSpPr>
        <p:spPr>
          <a:xfrm>
            <a:off x="574671" y="1295400"/>
            <a:ext cx="8534400" cy="5410200"/>
          </a:xfrm>
        </p:spPr>
        <p:txBody>
          <a:bodyPr/>
          <a:lstStyle/>
          <a:p>
            <a:r>
              <a:rPr lang="en-US" dirty="0" smtClean="0">
                <a:latin typeface="Rockwell"/>
                <a:ea typeface="ＭＳ Ｐゴシック" charset="0"/>
                <a:cs typeface="Rockwell"/>
              </a:rPr>
              <a:t>We know that research by tobacco companies downplay the harms of smoking</a:t>
            </a:r>
          </a:p>
          <a:p>
            <a:endParaRPr lang="en-US" dirty="0">
              <a:latin typeface="Rockwell"/>
              <a:ea typeface="ＭＳ Ｐゴシック" charset="0"/>
              <a:cs typeface="Rockwell"/>
            </a:endParaRPr>
          </a:p>
          <a:p>
            <a:r>
              <a:rPr lang="en-US" dirty="0" smtClean="0">
                <a:latin typeface="Rockwell"/>
                <a:ea typeface="ＭＳ Ｐゴシック" charset="0"/>
                <a:cs typeface="Rockwell"/>
              </a:rPr>
              <a:t>We know the National Football League will overlook, under-test, and hide data about the harms of concussions</a:t>
            </a:r>
          </a:p>
          <a:p>
            <a:endParaRPr lang="en-US" dirty="0">
              <a:latin typeface="Rockwell"/>
              <a:ea typeface="ＭＳ Ｐゴシック" charset="0"/>
              <a:cs typeface="Rockwell"/>
            </a:endParaRPr>
          </a:p>
          <a:p>
            <a:r>
              <a:rPr lang="en-US" dirty="0" smtClean="0">
                <a:latin typeface="Rockwell"/>
                <a:ea typeface="ＭＳ Ｐゴシック" charset="0"/>
                <a:cs typeface="Rockwell"/>
              </a:rPr>
              <a:t>Why wouldn’t we expect drug companies to do the same?    </a:t>
            </a:r>
          </a:p>
          <a:p>
            <a:pPr lvl="1"/>
            <a:r>
              <a:rPr lang="en-US" dirty="0" smtClean="0">
                <a:latin typeface="Rockwell"/>
                <a:ea typeface="ＭＳ Ｐゴシック" charset="0"/>
                <a:cs typeface="Rockwell"/>
              </a:rPr>
              <a:t>Why have them test their own products??</a:t>
            </a:r>
          </a:p>
          <a:p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  <a:p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7439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139825"/>
          </a:xfrm>
        </p:spPr>
        <p:txBody>
          <a:bodyPr/>
          <a:lstStyle/>
          <a:p>
            <a:r>
              <a:rPr lang="en-US">
                <a:latin typeface="Rockwell" charset="0"/>
                <a:ea typeface="ＭＳ Ｐゴシック" charset="0"/>
                <a:cs typeface="ＭＳ Ｐゴシック" charset="0"/>
              </a:rPr>
              <a:t>Prescription Drugs the 4</a:t>
            </a:r>
            <a:r>
              <a:rPr lang="en-US" baseline="30000">
                <a:latin typeface="Rockwell" charset="0"/>
                <a:ea typeface="ＭＳ Ｐゴシック" charset="0"/>
                <a:cs typeface="ＭＳ Ｐゴシック" charset="0"/>
              </a:rPr>
              <a:t>th</a:t>
            </a:r>
            <a:r>
              <a:rPr lang="en-US">
                <a:latin typeface="Rockwell" charset="0"/>
                <a:ea typeface="ＭＳ Ｐゴシック" charset="0"/>
                <a:cs typeface="ＭＳ Ｐゴシック" charset="0"/>
              </a:rPr>
              <a:t> cause of death</a:t>
            </a:r>
          </a:p>
        </p:txBody>
      </p:sp>
      <p:sp>
        <p:nvSpPr>
          <p:cNvPr id="31746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763000" cy="5562600"/>
          </a:xfrm>
        </p:spPr>
        <p:txBody>
          <a:bodyPr/>
          <a:lstStyle/>
          <a:p>
            <a:r>
              <a:rPr lang="en-US" dirty="0" smtClean="0">
                <a:latin typeface="Rockwell" charset="0"/>
                <a:ea typeface="ＭＳ Ｐゴシック" charset="0"/>
                <a:cs typeface="ＭＳ Ｐゴシック" charset="0"/>
              </a:rPr>
              <a:t>130,000 </a:t>
            </a:r>
            <a:r>
              <a:rPr lang="en-US" dirty="0">
                <a:latin typeface="Rockwell" charset="0"/>
                <a:ea typeface="ＭＳ Ｐゴシック" charset="0"/>
                <a:cs typeface="ＭＳ Ｐゴシック" charset="0"/>
              </a:rPr>
              <a:t>deaths a year </a:t>
            </a:r>
            <a:r>
              <a:rPr lang="en-US" dirty="0" smtClean="0">
                <a:latin typeface="Rockwell" charset="0"/>
                <a:ea typeface="ＭＳ Ｐゴシック" charset="0"/>
                <a:cs typeface="ＭＳ Ｐゴシック" charset="0"/>
              </a:rPr>
              <a:t>in US</a:t>
            </a:r>
            <a:endParaRPr lang="en-US" dirty="0">
              <a:latin typeface="Rockwell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sz="1800" dirty="0">
                <a:latin typeface="Rockwell" charset="0"/>
                <a:ea typeface="ＭＳ Ｐゴシック" charset="0"/>
                <a:cs typeface="ＭＳ Ｐゴシック" charset="0"/>
              </a:rPr>
              <a:t>(Institute for Safe Medication Practices Sept 2015) </a:t>
            </a:r>
          </a:p>
          <a:p>
            <a:pPr lvl="1"/>
            <a:r>
              <a:rPr lang="en-US" dirty="0" smtClean="0">
                <a:latin typeface="Rockwell" charset="0"/>
                <a:ea typeface="ＭＳ Ｐゴシック" charset="0"/>
              </a:rPr>
              <a:t>Drugs </a:t>
            </a:r>
            <a:r>
              <a:rPr lang="en-US" dirty="0">
                <a:latin typeface="Rockwell" charset="0"/>
                <a:ea typeface="ＭＳ Ｐゴシック" charset="0"/>
              </a:rPr>
              <a:t>about 4 times more lethal </a:t>
            </a:r>
            <a:r>
              <a:rPr lang="en-US" dirty="0" smtClean="0">
                <a:latin typeface="Rockwell" charset="0"/>
                <a:ea typeface="ＭＳ Ｐゴシック" charset="0"/>
              </a:rPr>
              <a:t>than firearms in the USA</a:t>
            </a:r>
          </a:p>
          <a:p>
            <a:pPr lvl="1"/>
            <a:endParaRPr lang="en-US" dirty="0">
              <a:latin typeface="Rockwell" charset="0"/>
              <a:ea typeface="ＭＳ Ｐゴシック" charset="0"/>
            </a:endParaRPr>
          </a:p>
          <a:p>
            <a:r>
              <a:rPr lang="en-US" dirty="0" smtClean="0">
                <a:latin typeface="Rockwell" charset="0"/>
                <a:ea typeface="ＭＳ Ｐゴシック" charset="0"/>
                <a:cs typeface="ＭＳ Ｐゴシック" charset="0"/>
              </a:rPr>
              <a:t>A </a:t>
            </a:r>
            <a:r>
              <a:rPr lang="en-US" dirty="0">
                <a:latin typeface="Rockwell" charset="0"/>
                <a:ea typeface="ＭＳ Ｐゴシック" charset="0"/>
                <a:cs typeface="ＭＳ Ｐゴシック" charset="0"/>
              </a:rPr>
              <a:t>major cause of hospitalizations, falls, trucker </a:t>
            </a:r>
            <a:r>
              <a:rPr lang="en-US" dirty="0" smtClean="0">
                <a:latin typeface="Rockwell" charset="0"/>
                <a:ea typeface="ＭＳ Ｐゴシック" charset="0"/>
                <a:cs typeface="ＭＳ Ｐゴシック" charset="0"/>
              </a:rPr>
              <a:t>accidents too</a:t>
            </a:r>
            <a:endParaRPr lang="en-US" dirty="0">
              <a:latin typeface="Rockwell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dirty="0">
                <a:latin typeface="Rockwell" charset="0"/>
                <a:ea typeface="ＭＳ Ｐゴシック" charset="0"/>
              </a:rPr>
              <a:t>About 2.7 hospitalizations a year in </a:t>
            </a:r>
            <a:r>
              <a:rPr lang="en-US" dirty="0" smtClean="0">
                <a:latin typeface="Rockwell" charset="0"/>
                <a:ea typeface="ＭＳ Ｐゴシック" charset="0"/>
              </a:rPr>
              <a:t>USA alone</a:t>
            </a:r>
            <a:endParaRPr lang="en-US" dirty="0">
              <a:latin typeface="Rockwell" charset="0"/>
              <a:ea typeface="ＭＳ Ｐゴシック" charset="0"/>
            </a:endParaRPr>
          </a:p>
          <a:p>
            <a:endParaRPr lang="en-US" dirty="0">
              <a:latin typeface="Rockwell" charset="0"/>
              <a:ea typeface="ＭＳ Ｐゴシック" charset="0"/>
              <a:cs typeface="ＭＳ Ｐゴシック" charset="0"/>
            </a:endParaRPr>
          </a:p>
          <a:p>
            <a:r>
              <a:rPr lang="en-US" dirty="0">
                <a:latin typeface="Rockwell" charset="0"/>
                <a:ea typeface="ＭＳ Ｐゴシック" charset="0"/>
                <a:cs typeface="ＭＳ Ｐゴシック" charset="0"/>
              </a:rPr>
              <a:t>Are new drugs causing </a:t>
            </a:r>
            <a:r>
              <a:rPr lang="en-US" dirty="0" smtClean="0">
                <a:latin typeface="Rockwell" charset="0"/>
                <a:ea typeface="ＭＳ Ｐゴシック" charset="0"/>
                <a:cs typeface="ＭＳ Ｐゴシック" charset="0"/>
              </a:rPr>
              <a:t>marginally more </a:t>
            </a:r>
            <a:r>
              <a:rPr lang="en-US" dirty="0">
                <a:latin typeface="Rockwell" charset="0"/>
                <a:ea typeface="ＭＳ Ｐゴシック" charset="0"/>
                <a:cs typeface="ＭＳ Ｐゴシック" charset="0"/>
              </a:rPr>
              <a:t>harm than good</a:t>
            </a:r>
            <a:r>
              <a:rPr lang="en-US" dirty="0" smtClean="0">
                <a:latin typeface="Rockwell" charset="0"/>
                <a:ea typeface="ＭＳ Ｐゴシック" charset="0"/>
                <a:cs typeface="ＭＳ Ｐゴシック" charset="0"/>
              </a:rPr>
              <a:t>?  We don’t know. Not tracked.</a:t>
            </a:r>
            <a:endParaRPr lang="en-US" dirty="0">
              <a:latin typeface="Rockwell" charset="0"/>
              <a:ea typeface="ＭＳ Ｐゴシック" charset="0"/>
              <a:cs typeface="ＭＳ Ｐゴシック" charset="0"/>
            </a:endParaRPr>
          </a:p>
          <a:p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  <a:p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1040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itle 1"/>
          <p:cNvSpPr>
            <a:spLocks noGrp="1"/>
          </p:cNvSpPr>
          <p:nvPr>
            <p:ph type="title"/>
          </p:nvPr>
        </p:nvSpPr>
        <p:spPr>
          <a:xfrm>
            <a:off x="457200" y="22761"/>
            <a:ext cx="8229600" cy="1139825"/>
          </a:xfrm>
        </p:spPr>
        <p:txBody>
          <a:bodyPr/>
          <a:lstStyle/>
          <a:p>
            <a:r>
              <a:rPr lang="en-US" dirty="0" smtClean="0">
                <a:latin typeface="Rockwell" charset="0"/>
                <a:ea typeface="ＭＳ Ｐゴシック" charset="0"/>
                <a:cs typeface="Rockwell" charset="0"/>
              </a:rPr>
              <a:t>The Inverse Benefit Law of Pharmaceutical Marketing &amp; Promotion</a:t>
            </a:r>
            <a:endParaRPr lang="en-US" dirty="0">
              <a:latin typeface="Rockwell" charset="0"/>
              <a:ea typeface="ＭＳ Ｐゴシック" charset="0"/>
              <a:cs typeface="Rockwell" charset="0"/>
            </a:endParaRPr>
          </a:p>
        </p:txBody>
      </p:sp>
      <p:sp>
        <p:nvSpPr>
          <p:cNvPr id="54274" name="Content Placeholder 2"/>
          <p:cNvSpPr>
            <a:spLocks noGrp="1"/>
          </p:cNvSpPr>
          <p:nvPr>
            <p:ph idx="1"/>
          </p:nvPr>
        </p:nvSpPr>
        <p:spPr>
          <a:xfrm>
            <a:off x="363527" y="1371600"/>
            <a:ext cx="8763000" cy="5486400"/>
          </a:xfrm>
        </p:spPr>
        <p:txBody>
          <a:bodyPr/>
          <a:lstStyle/>
          <a:p>
            <a:pPr marL="342900" lvl="1" indent="-342900">
              <a:lnSpc>
                <a:spcPct val="120000"/>
              </a:lnSpc>
              <a:buClr>
                <a:schemeClr val="hlink"/>
              </a:buClr>
              <a:buSzPct val="60000"/>
              <a:buFont typeface="Wingdings" charset="0"/>
              <a:buChar char="n"/>
            </a:pPr>
            <a:r>
              <a:rPr lang="en-US" dirty="0" smtClean="0">
                <a:latin typeface="Rockwell" charset="0"/>
                <a:ea typeface="ＭＳ Ｐゴシック" charset="0"/>
                <a:cs typeface="Rockwell" charset="0"/>
              </a:rPr>
              <a:t>The more widely drugs are marketed, the more diluted become their benefits but the more widespread become their risks of harm		 </a:t>
            </a:r>
            <a:r>
              <a:rPr lang="en-US" sz="2000" dirty="0" smtClean="0">
                <a:latin typeface="Rockwell" charset="0"/>
                <a:ea typeface="ＭＳ Ｐゴシック" charset="0"/>
                <a:cs typeface="Rockwell" charset="0"/>
              </a:rPr>
              <a:t>(AJPH:101:399)</a:t>
            </a:r>
            <a:r>
              <a:rPr lang="en-US" dirty="0" smtClean="0">
                <a:latin typeface="Rockwell" charset="0"/>
                <a:ea typeface="ＭＳ Ｐゴシック" charset="0"/>
                <a:cs typeface="Rockwell" charset="0"/>
              </a:rPr>
              <a:t>  </a:t>
            </a:r>
          </a:p>
          <a:p>
            <a:pPr marL="0" indent="0">
              <a:buNone/>
            </a:pPr>
            <a:endParaRPr lang="en-US" dirty="0" smtClean="0">
              <a:latin typeface="Rockwell" charset="0"/>
              <a:ea typeface="ＭＳ Ｐゴシック" charset="0"/>
              <a:cs typeface="Rockwell" charset="0"/>
            </a:endParaRPr>
          </a:p>
          <a:p>
            <a:pPr marL="742950" lvl="2" indent="-342900">
              <a:buClr>
                <a:schemeClr val="hlink"/>
              </a:buClr>
            </a:pPr>
            <a:r>
              <a:rPr lang="en-US" sz="2400" dirty="0" smtClean="0">
                <a:latin typeface="Rockwell" charset="0"/>
                <a:ea typeface="ＭＳ Ｐゴシック" charset="0"/>
                <a:cs typeface="Rockwell" charset="0"/>
              </a:rPr>
              <a:t>Techniques:    reduce thresholds for dx and </a:t>
            </a:r>
            <a:r>
              <a:rPr lang="en-US" sz="2400" dirty="0" err="1" smtClean="0">
                <a:latin typeface="Rockwell" charset="0"/>
                <a:ea typeface="ＭＳ Ｐゴシック" charset="0"/>
                <a:cs typeface="Rockwell" charset="0"/>
              </a:rPr>
              <a:t>rx</a:t>
            </a:r>
            <a:endParaRPr lang="en-US" sz="2400" dirty="0" smtClean="0">
              <a:latin typeface="Rockwell" charset="0"/>
              <a:ea typeface="ＭＳ Ｐゴシック" charset="0"/>
              <a:cs typeface="Rockwell" charset="0"/>
            </a:endParaRPr>
          </a:p>
          <a:p>
            <a:pPr marL="742950" lvl="2" indent="-342900">
              <a:buClr>
                <a:schemeClr val="hlink"/>
              </a:buClr>
            </a:pPr>
            <a:r>
              <a:rPr lang="en-US" sz="2400" dirty="0" smtClean="0">
                <a:latin typeface="Rockwell" charset="0"/>
                <a:ea typeface="ＭＳ Ｐゴシック" charset="0"/>
                <a:cs typeface="Rockwell" charset="0"/>
              </a:rPr>
              <a:t>-create new diseases and conditions</a:t>
            </a:r>
          </a:p>
          <a:p>
            <a:pPr marL="742950" lvl="2" indent="-342900">
              <a:buClr>
                <a:schemeClr val="hlink"/>
              </a:buClr>
            </a:pPr>
            <a:r>
              <a:rPr lang="en-US" sz="2400" dirty="0" smtClean="0">
                <a:latin typeface="Rockwell" charset="0"/>
                <a:ea typeface="ＭＳ Ｐゴシック" charset="0"/>
                <a:cs typeface="Rockwell" charset="0"/>
              </a:rPr>
              <a:t>- exaggerate claims of benefits</a:t>
            </a:r>
          </a:p>
          <a:p>
            <a:pPr marL="742950" lvl="2" indent="-342900">
              <a:buClr>
                <a:schemeClr val="hlink"/>
              </a:buClr>
            </a:pPr>
            <a:r>
              <a:rPr lang="en-US" sz="2400" dirty="0" smtClean="0">
                <a:latin typeface="Rockwell" charset="0"/>
                <a:ea typeface="ＭＳ Ｐゴシック" charset="0"/>
                <a:cs typeface="Rockwell" charset="0"/>
              </a:rPr>
              <a:t>-exaggerate claims of safety (hide evidence of harms) </a:t>
            </a:r>
          </a:p>
          <a:p>
            <a:pPr marL="742950" lvl="2" indent="-342900">
              <a:buClr>
                <a:schemeClr val="hlink"/>
              </a:buClr>
            </a:pPr>
            <a:r>
              <a:rPr lang="en-US" sz="2400" dirty="0" smtClean="0">
                <a:latin typeface="Rockwell" charset="0"/>
                <a:ea typeface="ＭＳ Ｐゴシック" charset="0"/>
                <a:cs typeface="Rockwell" charset="0"/>
              </a:rPr>
              <a:t>-encourage unproven &amp; off-label uses</a:t>
            </a:r>
          </a:p>
          <a:p>
            <a:pPr marL="342900" lvl="1" indent="-342900">
              <a:buClr>
                <a:schemeClr val="hlink"/>
              </a:buClr>
              <a:buSzPct val="60000"/>
              <a:buFont typeface="Wingdings" charset="0"/>
              <a:buChar char="n"/>
            </a:pPr>
            <a:endParaRPr lang="en-US" dirty="0">
              <a:latin typeface="Rockwell" charset="0"/>
              <a:ea typeface="ＭＳ Ｐゴシック" charset="0"/>
              <a:cs typeface="Rockwell" charset="0"/>
            </a:endParaRPr>
          </a:p>
          <a:p>
            <a:pPr marL="342900" lvl="1" indent="-342900">
              <a:buClr>
                <a:schemeClr val="hlink"/>
              </a:buClr>
              <a:buSzPct val="60000"/>
              <a:buFont typeface="Wingdings" charset="0"/>
              <a:buChar char="n"/>
            </a:pPr>
            <a:endParaRPr lang="en-US" dirty="0" smtClean="0">
              <a:latin typeface="Rockwell" charset="0"/>
              <a:ea typeface="ＭＳ Ｐゴシック" charset="0"/>
              <a:cs typeface="Rockwell" charset="0"/>
            </a:endParaRPr>
          </a:p>
          <a:p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9814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>
          <a:xfrm>
            <a:off x="152400" y="33338"/>
            <a:ext cx="8991600" cy="914400"/>
          </a:xfrm>
        </p:spPr>
        <p:txBody>
          <a:bodyPr/>
          <a:lstStyle/>
          <a:p>
            <a:r>
              <a:rPr lang="en-US" dirty="0">
                <a:latin typeface="Rockwell" charset="0"/>
                <a:ea typeface="ＭＳ Ｐゴシック" charset="0"/>
                <a:cs typeface="ＭＳ Ｐゴシック" charset="0"/>
              </a:rPr>
              <a:t>“Safety” </a:t>
            </a:r>
            <a:r>
              <a:rPr lang="en-US" dirty="0" smtClean="0">
                <a:latin typeface="Rockwell" charset="0"/>
                <a:ea typeface="ＭＳ Ｐゴシック" charset="0"/>
                <a:cs typeface="ＭＳ Ｐゴシック" charset="0"/>
              </a:rPr>
              <a:t>is undertested</a:t>
            </a:r>
            <a:r>
              <a:rPr lang="en-US" dirty="0">
                <a:latin typeface="Rockwell" charset="0"/>
                <a:ea typeface="ＭＳ Ｐゴシック" charset="0"/>
                <a:cs typeface="ＭＳ Ｐゴシック" charset="0"/>
              </a:rPr>
              <a:t>. Risks get buried</a:t>
            </a:r>
          </a:p>
        </p:txBody>
      </p:sp>
      <p:sp>
        <p:nvSpPr>
          <p:cNvPr id="27650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791200"/>
          </a:xfrm>
        </p:spPr>
        <p:txBody>
          <a:bodyPr/>
          <a:lstStyle/>
          <a:p>
            <a:r>
              <a:rPr lang="en-US" b="0" dirty="0">
                <a:latin typeface="Rockwell" charset="0"/>
                <a:ea typeface="ＭＳ Ｐゴシック" charset="0"/>
                <a:cs typeface="ＭＳ Ｐゴシック" charset="0"/>
              </a:rPr>
              <a:t>Companies define “</a:t>
            </a:r>
            <a:r>
              <a:rPr lang="en-US" altLang="ja-JP" b="0" dirty="0">
                <a:latin typeface="Rockwell" charset="0"/>
                <a:ea typeface="ＭＳ Ｐゴシック" charset="0"/>
                <a:cs typeface="ＭＳ Ｐゴシック" charset="0"/>
              </a:rPr>
              <a:t>safe and effective</a:t>
            </a:r>
            <a:r>
              <a:rPr lang="en-US" b="0" dirty="0">
                <a:latin typeface="Rockwell" charset="0"/>
                <a:ea typeface="ＭＳ Ｐゴシック" charset="0"/>
                <a:cs typeface="ＭＳ Ｐゴシック" charset="0"/>
              </a:rPr>
              <a:t>”</a:t>
            </a:r>
            <a:r>
              <a:rPr lang="en-US" altLang="ja-JP" b="0" dirty="0">
                <a:latin typeface="Rockwell" charset="0"/>
                <a:ea typeface="ＭＳ Ｐゴシック" charset="0"/>
                <a:cs typeface="ＭＳ Ｐゴシック" charset="0"/>
              </a:rPr>
              <a:t> using indirect or surrogate measures</a:t>
            </a:r>
          </a:p>
          <a:p>
            <a:pPr lvl="1"/>
            <a:r>
              <a:rPr lang="en-US" altLang="ja-JP" b="0" dirty="0">
                <a:latin typeface="Rockwell" charset="0"/>
                <a:ea typeface="ＭＳ Ｐゴシック" charset="0"/>
                <a:cs typeface="ＭＳ Ｐゴシック" charset="0"/>
              </a:rPr>
              <a:t>Independent reviewers find most </a:t>
            </a:r>
            <a:r>
              <a:rPr lang="en-US" altLang="ja-JP" b="0" dirty="0" smtClean="0">
                <a:latin typeface="Rockwell" charset="0"/>
                <a:ea typeface="ＭＳ Ｐゴシック" charset="0"/>
                <a:cs typeface="ＭＳ Ｐゴシック" charset="0"/>
              </a:rPr>
              <a:t>are little </a:t>
            </a:r>
            <a:r>
              <a:rPr lang="en-US" altLang="ja-JP" b="0" dirty="0">
                <a:latin typeface="Rockwell" charset="0"/>
                <a:ea typeface="ＭＳ Ｐゴシック" charset="0"/>
                <a:cs typeface="ＭＳ Ｐゴシック" charset="0"/>
              </a:rPr>
              <a:t>or no better, </a:t>
            </a:r>
            <a:r>
              <a:rPr lang="en-US" altLang="ja-JP" b="0" dirty="0" smtClean="0">
                <a:latin typeface="Rockwell" charset="0"/>
                <a:ea typeface="ＭＳ Ｐゴシック" charset="0"/>
                <a:cs typeface="ＭＳ Ｐゴシック" charset="0"/>
              </a:rPr>
              <a:t>with large </a:t>
            </a:r>
            <a:r>
              <a:rPr lang="en-US" altLang="ja-JP" b="0" dirty="0">
                <a:latin typeface="Rockwell" charset="0"/>
                <a:ea typeface="ＭＳ Ｐゴシック" charset="0"/>
                <a:cs typeface="ＭＳ Ｐゴシック" charset="0"/>
              </a:rPr>
              <a:t>risks of serious </a:t>
            </a:r>
            <a:r>
              <a:rPr lang="en-US" altLang="ja-JP" b="0" dirty="0" smtClean="0">
                <a:latin typeface="Rockwell" charset="0"/>
                <a:ea typeface="ＭＳ Ｐゴシック" charset="0"/>
                <a:cs typeface="ＭＳ Ｐゴシック" charset="0"/>
              </a:rPr>
              <a:t>harm: </a:t>
            </a:r>
          </a:p>
          <a:p>
            <a:pPr lvl="1"/>
            <a:endParaRPr lang="en-US" b="0" dirty="0">
              <a:latin typeface="Rockwell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dirty="0">
                <a:latin typeface="Rockwell" charset="0"/>
                <a:ea typeface="ＭＳ Ｐゴシック" charset="0"/>
              </a:rPr>
              <a:t>1 in 5 new drugs lead to a serious warning or withdrawal. Very high! </a:t>
            </a:r>
          </a:p>
          <a:p>
            <a:pPr lvl="1"/>
            <a:endParaRPr lang="en-US" dirty="0">
              <a:latin typeface="Rockwell" charset="0"/>
              <a:ea typeface="ＭＳ Ｐゴシック" charset="0"/>
            </a:endParaRPr>
          </a:p>
          <a:p>
            <a:pPr lvl="1"/>
            <a:r>
              <a:rPr lang="en-US" dirty="0">
                <a:latin typeface="Rockwell" charset="0"/>
                <a:ea typeface="ＭＳ Ｐゴシック" charset="0"/>
              </a:rPr>
              <a:t>Faster reviews for “priority” drugs increase this risk  to 1 in 3. </a:t>
            </a:r>
            <a:r>
              <a:rPr lang="en-US" dirty="0" smtClean="0">
                <a:latin typeface="Rockwell" charset="0"/>
                <a:ea typeface="ＭＳ Ｐゴシック" charset="0"/>
              </a:rPr>
              <a:t>  </a:t>
            </a:r>
          </a:p>
          <a:p>
            <a:pPr lvl="2"/>
            <a:r>
              <a:rPr lang="en-US" sz="1800" dirty="0" smtClean="0">
                <a:latin typeface="Rockwell" charset="0"/>
                <a:ea typeface="ＭＳ Ｐゴシック" charset="0"/>
              </a:rPr>
              <a:t>See </a:t>
            </a:r>
            <a:r>
              <a:rPr lang="en-US" sz="1800" dirty="0" err="1" smtClean="0">
                <a:latin typeface="Arial" charset="0"/>
                <a:ea typeface="ＭＳ Ｐゴシック" charset="0"/>
              </a:rPr>
              <a:t>Hlth</a:t>
            </a:r>
            <a:r>
              <a:rPr lang="en-US" sz="1800" dirty="0" smtClean="0">
                <a:latin typeface="Arial" charset="0"/>
                <a:ea typeface="ＭＳ Ｐゴシック" charset="0"/>
              </a:rPr>
              <a:t> </a:t>
            </a:r>
            <a:r>
              <a:rPr lang="en-US" sz="1800" dirty="0" err="1">
                <a:latin typeface="Arial" charset="0"/>
                <a:ea typeface="ＭＳ Ｐゴシック" charset="0"/>
              </a:rPr>
              <a:t>Aff</a:t>
            </a:r>
            <a:r>
              <a:rPr lang="en-US" sz="1800" dirty="0">
                <a:latin typeface="Arial" charset="0"/>
                <a:ea typeface="ＭＳ Ｐゴシック" charset="0"/>
              </a:rPr>
              <a:t> 2014:33</a:t>
            </a:r>
            <a:r>
              <a:rPr lang="en-US" sz="1800" dirty="0" smtClean="0">
                <a:latin typeface="Arial" charset="0"/>
                <a:ea typeface="ＭＳ Ｐゴシック" charset="0"/>
              </a:rPr>
              <a:t>:1453</a:t>
            </a:r>
            <a:r>
              <a:rPr lang="en-US" sz="1800" dirty="0">
                <a:latin typeface="Arial" charset="0"/>
                <a:ea typeface="ＭＳ Ｐゴシック" charset="0"/>
              </a:rPr>
              <a:t>. </a:t>
            </a:r>
            <a:r>
              <a:rPr lang="en-US" sz="1800" dirty="0" smtClean="0">
                <a:latin typeface="Arial" charset="0"/>
                <a:ea typeface="ＭＳ Ｐゴシック" charset="0"/>
              </a:rPr>
              <a:t>Arch </a:t>
            </a:r>
            <a:r>
              <a:rPr lang="en-US" sz="1800" dirty="0" err="1">
                <a:latin typeface="Arial" charset="0"/>
                <a:ea typeface="ＭＳ Ｐゴシック" charset="0"/>
              </a:rPr>
              <a:t>Int</a:t>
            </a:r>
            <a:r>
              <a:rPr lang="en-US" sz="1800" dirty="0">
                <a:latin typeface="Arial" charset="0"/>
                <a:ea typeface="ＭＳ Ｐゴシック" charset="0"/>
              </a:rPr>
              <a:t> Med 2012:172 </a:t>
            </a:r>
            <a:endParaRPr lang="en-US" sz="1800" dirty="0">
              <a:latin typeface="Rockwell" charset="0"/>
              <a:ea typeface="ＭＳ Ｐゴシック" charset="0"/>
            </a:endParaRPr>
          </a:p>
          <a:p>
            <a:pPr lvl="1"/>
            <a:endParaRPr lang="en-US" dirty="0" smtClean="0">
              <a:latin typeface="Rockwell" charset="0"/>
              <a:ea typeface="ＭＳ Ｐゴシック" charset="0"/>
            </a:endParaRPr>
          </a:p>
          <a:p>
            <a:endParaRPr lang="en-US" b="0" dirty="0">
              <a:latin typeface="Rockwel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9052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39825"/>
          </a:xfrm>
        </p:spPr>
        <p:txBody>
          <a:bodyPr/>
          <a:lstStyle/>
          <a:p>
            <a:pPr lvl="1"/>
            <a:r>
              <a:rPr lang="en-US" dirty="0" smtClean="0">
                <a:latin typeface="Rockwell" charset="0"/>
                <a:ea typeface="ＭＳ Ｐゴシック" charset="0"/>
              </a:rPr>
              <a:t>20 </a:t>
            </a:r>
            <a:r>
              <a:rPr lang="en-US" dirty="0" err="1" smtClean="0">
                <a:latin typeface="Rockwell" charset="0"/>
                <a:ea typeface="ＭＳ Ｐゴシック" charset="0"/>
              </a:rPr>
              <a:t>Yrs</a:t>
            </a:r>
            <a:r>
              <a:rPr lang="en-US" dirty="0" smtClean="0">
                <a:latin typeface="Rockwell" charset="0"/>
                <a:ea typeface="ＭＳ Ｐゴシック" charset="0"/>
              </a:rPr>
              <a:t> before Bad </a:t>
            </a:r>
            <a:r>
              <a:rPr lang="en-US" dirty="0" err="1" smtClean="0">
                <a:latin typeface="Rockwell" charset="0"/>
                <a:ea typeface="ＭＳ Ｐゴシック" charset="0"/>
              </a:rPr>
              <a:t>Pharma</a:t>
            </a:r>
            <a:r>
              <a:rPr lang="en-US" dirty="0" smtClean="0">
                <a:latin typeface="Rockwell" charset="0"/>
                <a:ea typeface="ＭＳ Ｐゴシック" charset="0"/>
              </a:rPr>
              <a:t> was </a:t>
            </a:r>
            <a:br>
              <a:rPr lang="en-US" dirty="0" smtClean="0">
                <a:latin typeface="Rockwell" charset="0"/>
                <a:ea typeface="ＭＳ Ｐゴシック" charset="0"/>
              </a:rPr>
            </a:br>
            <a:r>
              <a:rPr lang="en-US" dirty="0" smtClean="0">
                <a:latin typeface="Rockwell" charset="0"/>
                <a:ea typeface="ＭＳ Ｐゴシック" charset="0"/>
              </a:rPr>
              <a:t>BAD </a:t>
            </a:r>
            <a:r>
              <a:rPr lang="en-US" dirty="0">
                <a:latin typeface="Rockwell" charset="0"/>
                <a:ea typeface="ＭＳ Ｐゴシック" charset="0"/>
              </a:rPr>
              <a:t>MEDICINE </a:t>
            </a:r>
            <a:r>
              <a:rPr lang="en-US" sz="2000" dirty="0" smtClean="0">
                <a:latin typeface="Rockwell" charset="0"/>
                <a:ea typeface="ＭＳ Ｐゴシック" charset="0"/>
              </a:rPr>
              <a:t>(Silverman, </a:t>
            </a:r>
            <a:r>
              <a:rPr lang="en-US" sz="2000" dirty="0" err="1" smtClean="0">
                <a:latin typeface="Rockwell" charset="0"/>
                <a:ea typeface="ＭＳ Ｐゴシック" charset="0"/>
              </a:rPr>
              <a:t>Lydecker</a:t>
            </a:r>
            <a:r>
              <a:rPr lang="en-US" sz="2000" dirty="0" smtClean="0">
                <a:latin typeface="Rockwell" charset="0"/>
                <a:ea typeface="ＭＳ Ｐゴシック" charset="0"/>
              </a:rPr>
              <a:t> &amp; Lee)</a:t>
            </a:r>
            <a:r>
              <a:rPr lang="en-US" sz="2000" dirty="0">
                <a:latin typeface="Rockwell" charset="0"/>
                <a:ea typeface="ＭＳ Ｐゴシック" charset="0"/>
              </a:rPr>
              <a:t/>
            </a:r>
            <a:br>
              <a:rPr lang="en-US" sz="2000" dirty="0">
                <a:latin typeface="Rockwell" charset="0"/>
                <a:ea typeface="ＭＳ Ｐゴシック" charset="0"/>
              </a:rPr>
            </a:br>
            <a:endParaRPr lang="en-US" sz="2000" dirty="0">
              <a:latin typeface="Rockwell" charset="0"/>
              <a:ea typeface="ＭＳ Ｐゴシック" charset="0"/>
              <a:cs typeface="Rockwell" charset="0"/>
            </a:endParaRPr>
          </a:p>
        </p:txBody>
      </p:sp>
      <p:sp>
        <p:nvSpPr>
          <p:cNvPr id="54274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562600"/>
          </a:xfrm>
        </p:spPr>
        <p:txBody>
          <a:bodyPr/>
          <a:lstStyle/>
          <a:p>
            <a:r>
              <a:rPr lang="en-US" b="0" dirty="0" smtClean="0">
                <a:latin typeface="Rockwell"/>
                <a:ea typeface="ＭＳ Ｐゴシック" charset="0"/>
                <a:cs typeface="Rockwell"/>
              </a:rPr>
              <a:t>The 4</a:t>
            </a:r>
            <a:r>
              <a:rPr lang="en-US" b="0" baseline="30000" dirty="0" smtClean="0">
                <a:latin typeface="Rockwell"/>
                <a:ea typeface="ＭＳ Ｐゴシック" charset="0"/>
                <a:cs typeface="Rockwell"/>
              </a:rPr>
              <a:t>th</a:t>
            </a:r>
            <a:r>
              <a:rPr lang="en-US" b="0" dirty="0" smtClean="0">
                <a:latin typeface="Rockwell"/>
                <a:ea typeface="ＭＳ Ｐゴシック" charset="0"/>
                <a:cs typeface="Rockwell"/>
              </a:rPr>
              <a:t> (1976, 1982, 1986, 1992) study of single-drug entities sold in Latin America, Africa &amp; Asia.</a:t>
            </a:r>
          </a:p>
          <a:p>
            <a:pPr lvl="1"/>
            <a:r>
              <a:rPr lang="en-US" b="0" dirty="0">
                <a:latin typeface="Rockwell"/>
                <a:ea typeface="ＭＳ Ｐゴシック" charset="0"/>
                <a:cs typeface="Rockwell"/>
              </a:rPr>
              <a:t>40 sold under 1500 names by 400 companies, mostly local or regional!</a:t>
            </a:r>
          </a:p>
          <a:p>
            <a:pPr lvl="1"/>
            <a:endParaRPr lang="en-US" b="0" dirty="0">
              <a:latin typeface="Rockwell"/>
              <a:ea typeface="ＭＳ Ｐゴシック" charset="0"/>
              <a:cs typeface="Rockwell"/>
            </a:endParaRPr>
          </a:p>
          <a:p>
            <a:r>
              <a:rPr lang="en-US" b="0" dirty="0" smtClean="0">
                <a:latin typeface="Rockwell"/>
                <a:ea typeface="ＭＳ Ｐゴシック" charset="0"/>
                <a:cs typeface="Rockwell"/>
              </a:rPr>
              <a:t>Details of serious harms, denied by Big </a:t>
            </a:r>
            <a:r>
              <a:rPr lang="en-US" b="0" dirty="0" err="1" smtClean="0">
                <a:latin typeface="Rockwell"/>
                <a:ea typeface="ＭＳ Ｐゴシック" charset="0"/>
                <a:cs typeface="Rockwell"/>
              </a:rPr>
              <a:t>Pharma</a:t>
            </a:r>
            <a:r>
              <a:rPr lang="en-US" b="0" dirty="0" smtClean="0">
                <a:latin typeface="Rockwell"/>
                <a:ea typeface="ＭＳ Ｐゴシック" charset="0"/>
                <a:cs typeface="Rockwell"/>
              </a:rPr>
              <a:t>… consumer protests… then warnings added in West, but not in much of the world </a:t>
            </a:r>
          </a:p>
          <a:p>
            <a:endParaRPr lang="en-US" b="0" dirty="0">
              <a:latin typeface="Rockwell"/>
              <a:ea typeface="ＭＳ Ｐゴシック" charset="0"/>
              <a:cs typeface="Rockwell"/>
            </a:endParaRPr>
          </a:p>
          <a:p>
            <a:r>
              <a:rPr lang="en-US" b="0" dirty="0" smtClean="0">
                <a:latin typeface="Rockwell"/>
                <a:ea typeface="ＭＳ Ｐゴシック" charset="0"/>
                <a:cs typeface="Rockwell"/>
              </a:rPr>
              <a:t>Needs replication. How much patient harm for profits from un-warned poorer patients?</a:t>
            </a:r>
          </a:p>
          <a:p>
            <a:pPr lvl="1"/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  <a:p>
            <a:endParaRPr lang="en-US" dirty="0" smtClean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17050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86000"/>
          </a:xfrm>
        </p:spPr>
        <p:txBody>
          <a:bodyPr/>
          <a:lstStyle/>
          <a:p>
            <a:r>
              <a:rPr lang="en-US" dirty="0" smtClean="0">
                <a:latin typeface="Rockwell" charset="0"/>
                <a:ea typeface="ＭＳ Ｐゴシック" charset="0"/>
                <a:cs typeface="ＭＳ Ｐゴシック" charset="0"/>
              </a:rPr>
              <a:t>Companies fund the regulators too!</a:t>
            </a:r>
            <a:br>
              <a:rPr lang="en-US" dirty="0" smtClean="0">
                <a:latin typeface="Rockwell" charset="0"/>
                <a:ea typeface="ＭＳ Ｐゴシック" charset="0"/>
                <a:cs typeface="ＭＳ Ｐゴシック" charset="0"/>
              </a:rPr>
            </a:br>
            <a:r>
              <a:rPr lang="en-US" dirty="0" smtClean="0">
                <a:latin typeface="Rockwell" charset="0"/>
                <a:ea typeface="ＭＳ Ｐゴシック" charset="0"/>
                <a:cs typeface="ＭＳ Ｐゴシック" charset="0"/>
              </a:rPr>
              <a:t/>
            </a:r>
            <a:br>
              <a:rPr lang="en-US" dirty="0" smtClean="0">
                <a:latin typeface="Rockwell" charset="0"/>
                <a:ea typeface="ＭＳ Ｐゴシック" charset="0"/>
                <a:cs typeface="ＭＳ Ｐゴシック" charset="0"/>
              </a:rPr>
            </a:br>
            <a:r>
              <a:rPr lang="en-US" dirty="0" smtClean="0">
                <a:latin typeface="Rockwell" charset="0"/>
                <a:ea typeface="ＭＳ Ｐゴシック" charset="0"/>
                <a:cs typeface="ＭＳ Ｐゴシック" charset="0"/>
              </a:rPr>
              <a:t>-</a:t>
            </a:r>
            <a:r>
              <a:rPr lang="en-US" sz="2800" dirty="0" smtClean="0">
                <a:latin typeface="Rockwell" charset="0"/>
                <a:ea typeface="ＭＳ Ｐゴシック" charset="0"/>
                <a:cs typeface="ＭＳ Ｐゴシック" charset="0"/>
              </a:rPr>
              <a:t>They emphasize </a:t>
            </a:r>
            <a:r>
              <a:rPr lang="en-US" sz="2800" dirty="0">
                <a:latin typeface="Rockwell" charset="0"/>
                <a:ea typeface="ＭＳ Ｐゴシック" charset="0"/>
                <a:cs typeface="ＭＳ Ｐゴシック" charset="0"/>
              </a:rPr>
              <a:t>minimizing review time &amp; evidence of real benefits or harms</a:t>
            </a:r>
            <a:br>
              <a:rPr lang="en-US" sz="2800" dirty="0">
                <a:latin typeface="Rockwell" charset="0"/>
                <a:ea typeface="ＭＳ Ｐゴシック" charset="0"/>
                <a:cs typeface="ＭＳ Ｐゴシック" charset="0"/>
              </a:rPr>
            </a:br>
            <a:endParaRPr lang="en-US" sz="2800" b="1" dirty="0">
              <a:latin typeface="Rockwel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2770" name="Content Placeholder 2"/>
          <p:cNvSpPr>
            <a:spLocks noGrp="1"/>
          </p:cNvSpPr>
          <p:nvPr>
            <p:ph idx="1"/>
          </p:nvPr>
        </p:nvSpPr>
        <p:spPr>
          <a:xfrm>
            <a:off x="304800" y="2036231"/>
            <a:ext cx="8458200" cy="4800600"/>
          </a:xfrm>
        </p:spPr>
        <p:txBody>
          <a:bodyPr/>
          <a:lstStyle/>
          <a:p>
            <a:pPr lvl="1">
              <a:lnSpc>
                <a:spcPct val="120000"/>
              </a:lnSpc>
            </a:pPr>
            <a:r>
              <a:rPr lang="en-US" dirty="0" smtClean="0">
                <a:latin typeface="Rockwell" charset="0"/>
                <a:ea typeface="ＭＳ Ｐゴシック" charset="0"/>
              </a:rPr>
              <a:t>Fewer</a:t>
            </a:r>
            <a:r>
              <a:rPr lang="en-US" dirty="0">
                <a:latin typeface="Rockwell" charset="0"/>
                <a:ea typeface="ＭＳ Ｐゴシック" charset="0"/>
              </a:rPr>
              <a:t>, shorter trials shifts risks to patients!</a:t>
            </a:r>
          </a:p>
          <a:p>
            <a:pPr lvl="1">
              <a:lnSpc>
                <a:spcPct val="120000"/>
              </a:lnSpc>
            </a:pPr>
            <a:r>
              <a:rPr lang="en-US" dirty="0">
                <a:latin typeface="Rockwell" charset="0"/>
                <a:ea typeface="ＭＳ Ｐゴシック" charset="0"/>
              </a:rPr>
              <a:t>Required clinical trials not done – No Fines</a:t>
            </a:r>
            <a:r>
              <a:rPr lang="en-US" dirty="0" smtClean="0">
                <a:latin typeface="Rockwell" charset="0"/>
                <a:ea typeface="ＭＳ Ｐゴシック" charset="0"/>
              </a:rPr>
              <a:t>!</a:t>
            </a:r>
          </a:p>
          <a:p>
            <a:pPr lvl="1">
              <a:lnSpc>
                <a:spcPct val="120000"/>
              </a:lnSpc>
            </a:pPr>
            <a:endParaRPr lang="en-US" dirty="0">
              <a:latin typeface="Rockwell" charset="0"/>
              <a:ea typeface="ＭＳ Ｐゴシック" charset="0"/>
            </a:endParaRPr>
          </a:p>
          <a:p>
            <a:pPr lvl="1">
              <a:lnSpc>
                <a:spcPct val="120000"/>
              </a:lnSpc>
            </a:pPr>
            <a:r>
              <a:rPr lang="en-US" dirty="0">
                <a:latin typeface="Rockwell" charset="0"/>
                <a:ea typeface="ＭＳ Ｐゴシック" charset="0"/>
              </a:rPr>
              <a:t>90% ADR reports from the companies that sell…</a:t>
            </a:r>
          </a:p>
          <a:p>
            <a:pPr lvl="1">
              <a:lnSpc>
                <a:spcPct val="120000"/>
              </a:lnSpc>
            </a:pPr>
            <a:r>
              <a:rPr lang="en-US" dirty="0">
                <a:latin typeface="Rockwell" charset="0"/>
                <a:ea typeface="ＭＳ Ｐゴシック" charset="0"/>
              </a:rPr>
              <a:t>Few Warning Letters</a:t>
            </a:r>
          </a:p>
          <a:p>
            <a:pPr lvl="1">
              <a:lnSpc>
                <a:spcPct val="120000"/>
              </a:lnSpc>
            </a:pPr>
            <a:r>
              <a:rPr lang="en-US" dirty="0">
                <a:latin typeface="Rockwell" charset="0"/>
                <a:ea typeface="ＭＳ Ｐゴシック" charset="0"/>
              </a:rPr>
              <a:t>Slow, reluctant response to evidence of </a:t>
            </a:r>
            <a:r>
              <a:rPr lang="en-US" dirty="0" smtClean="0">
                <a:latin typeface="Rockwell" charset="0"/>
                <a:ea typeface="ＭＳ Ｐゴシック" charset="0"/>
              </a:rPr>
              <a:t>ADRs</a:t>
            </a:r>
          </a:p>
          <a:p>
            <a:pPr lvl="1">
              <a:lnSpc>
                <a:spcPct val="120000"/>
              </a:lnSpc>
            </a:pPr>
            <a:endParaRPr lang="en-US" dirty="0">
              <a:latin typeface="Rockwell" charset="0"/>
              <a:ea typeface="ＭＳ Ｐゴシック" charset="0"/>
            </a:endParaRPr>
          </a:p>
          <a:p>
            <a:pPr lvl="1">
              <a:lnSpc>
                <a:spcPct val="120000"/>
              </a:lnSpc>
            </a:pPr>
            <a:r>
              <a:rPr lang="en-US" dirty="0">
                <a:latin typeface="Rockwell" charset="0"/>
                <a:ea typeface="ＭＳ Ｐゴシック" charset="0"/>
              </a:rPr>
              <a:t>Large backlog of post-market data </a:t>
            </a:r>
            <a:endParaRPr lang="en-US" dirty="0" smtClean="0">
              <a:latin typeface="Rockwell" charset="0"/>
              <a:ea typeface="ＭＳ Ｐゴシック" charset="0"/>
            </a:endParaRPr>
          </a:p>
          <a:p>
            <a:pPr lvl="1">
              <a:lnSpc>
                <a:spcPct val="120000"/>
              </a:lnSpc>
            </a:pPr>
            <a:r>
              <a:rPr lang="en-US" dirty="0">
                <a:latin typeface="Rockwell" charset="0"/>
                <a:ea typeface="ＭＳ Ｐゴシック" charset="0"/>
                <a:cs typeface="ＭＳ Ｐゴシック" charset="0"/>
              </a:rPr>
              <a:t>Only 10% FDA staff focus on serious harms</a:t>
            </a:r>
          </a:p>
          <a:p>
            <a:pPr lvl="1">
              <a:lnSpc>
                <a:spcPct val="120000"/>
              </a:lnSpc>
            </a:pPr>
            <a:endParaRPr lang="en-US" dirty="0">
              <a:latin typeface="Rockwell" charset="0"/>
              <a:ea typeface="ＭＳ Ｐゴシック" charset="0"/>
            </a:endParaRPr>
          </a:p>
          <a:p>
            <a:pPr lvl="1">
              <a:buFontTx/>
              <a:buNone/>
            </a:pPr>
            <a:endParaRPr lang="en-US" dirty="0"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9471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Content Placeholder 2"/>
          <p:cNvSpPr>
            <a:spLocks noGrp="1"/>
          </p:cNvSpPr>
          <p:nvPr>
            <p:ph idx="1"/>
          </p:nvPr>
        </p:nvSpPr>
        <p:spPr>
          <a:xfrm>
            <a:off x="533400" y="1143000"/>
            <a:ext cx="8229600" cy="4038600"/>
          </a:xfrm>
        </p:spPr>
        <p:txBody>
          <a:bodyPr/>
          <a:lstStyle/>
          <a:p>
            <a:r>
              <a:rPr lang="en-US" b="0" dirty="0" err="1" smtClean="0">
                <a:latin typeface="Rockwell" charset="0"/>
                <a:ea typeface="ＭＳ Ｐゴシック" charset="0"/>
                <a:cs typeface="ＭＳ Ｐゴシック" charset="0"/>
              </a:rPr>
              <a:t>Govt</a:t>
            </a:r>
            <a:r>
              <a:rPr lang="en-US" b="0" dirty="0" smtClean="0">
                <a:latin typeface="Rockwell" charset="0"/>
                <a:ea typeface="ＭＳ Ｐゴシック" charset="0"/>
                <a:cs typeface="ＭＳ Ｐゴシック" charset="0"/>
              </a:rPr>
              <a:t> GAO report (16-192): FDA weak on safety</a:t>
            </a:r>
          </a:p>
          <a:p>
            <a:pPr lvl="1"/>
            <a:r>
              <a:rPr lang="en-US" sz="2800" b="0" dirty="0" smtClean="0">
                <a:latin typeface="Rockwell" charset="0"/>
                <a:ea typeface="ＭＳ Ｐゴシック" charset="0"/>
              </a:rPr>
              <a:t>FDA lacks reliable, accessible data on safety </a:t>
            </a:r>
          </a:p>
          <a:p>
            <a:pPr lvl="1"/>
            <a:r>
              <a:rPr lang="en-US" sz="2800" b="0" dirty="0" smtClean="0">
                <a:latin typeface="Rockwell" charset="0"/>
                <a:ea typeface="ＭＳ Ｐゴシック" charset="0"/>
                <a:cs typeface="ＭＳ Ｐゴシック" charset="0"/>
              </a:rPr>
              <a:t>FDA lacks leadership and resources to assure drugs are safe</a:t>
            </a:r>
          </a:p>
          <a:p>
            <a:pPr lvl="2"/>
            <a:r>
              <a:rPr lang="en-US" sz="2400" b="0" dirty="0" smtClean="0">
                <a:latin typeface="Rockwell" charset="0"/>
                <a:ea typeface="ＭＳ Ｐゴシック" charset="0"/>
                <a:cs typeface="ＭＳ Ｐゴシック" charset="0"/>
              </a:rPr>
              <a:t>A low budget priority</a:t>
            </a:r>
          </a:p>
          <a:p>
            <a:pPr lvl="1"/>
            <a:endParaRPr lang="en-US" sz="2800" b="0" dirty="0" smtClean="0">
              <a:latin typeface="Rockwell" charset="0"/>
              <a:ea typeface="ＭＳ Ｐゴシック" charset="0"/>
            </a:endParaRPr>
          </a:p>
          <a:p>
            <a:pPr lvl="1"/>
            <a:r>
              <a:rPr lang="en-US" sz="2800" b="0" dirty="0" smtClean="0">
                <a:latin typeface="Rockwell" charset="0"/>
                <a:ea typeface="ＭＳ Ｐゴシック" charset="0"/>
              </a:rPr>
              <a:t>Increasing expedited reviews with spotty follow-up testing and no sanctions</a:t>
            </a:r>
          </a:p>
          <a:p>
            <a:endParaRPr lang="en-US" b="0" dirty="0" smtClean="0">
              <a:latin typeface="Rockwell" charset="0"/>
              <a:ea typeface="ＭＳ Ｐゴシック" charset="0"/>
              <a:cs typeface="ＭＳ Ｐゴシック" charset="0"/>
            </a:endParaRPr>
          </a:p>
          <a:p>
            <a:endParaRPr lang="en-US" b="0" dirty="0">
              <a:latin typeface="Rockwell" charset="0"/>
              <a:ea typeface="ＭＳ Ｐゴシック" charset="0"/>
              <a:cs typeface="ＭＳ Ｐゴシック" charset="0"/>
            </a:endParaRPr>
          </a:p>
          <a:p>
            <a:pPr lvl="1"/>
            <a:endParaRPr lang="en-US" dirty="0">
              <a:latin typeface="Arial" charset="0"/>
              <a:ea typeface="ＭＳ Ｐゴシック" charset="0"/>
            </a:endParaRPr>
          </a:p>
          <a:p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  <a:p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  <a:p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7449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Content Placeholder 2"/>
          <p:cNvSpPr>
            <a:spLocks noGrp="1"/>
          </p:cNvSpPr>
          <p:nvPr>
            <p:ph idx="1"/>
          </p:nvPr>
        </p:nvSpPr>
        <p:spPr>
          <a:xfrm>
            <a:off x="533400" y="152400"/>
            <a:ext cx="8229600" cy="6705600"/>
          </a:xfrm>
        </p:spPr>
        <p:txBody>
          <a:bodyPr/>
          <a:lstStyle/>
          <a:p>
            <a:pPr marL="457200" lvl="1" indent="0" algn="ctr">
              <a:buFontTx/>
              <a:buNone/>
              <a:defRPr/>
            </a:pPr>
            <a:r>
              <a:rPr lang="en-US" sz="3200" b="0" dirty="0" smtClean="0">
                <a:latin typeface="Rockwell"/>
                <a:ea typeface="ＭＳ Ｐゴシック" charset="0"/>
                <a:cs typeface="Rockwell"/>
              </a:rPr>
              <a:t>Published Medical Knowledge</a:t>
            </a:r>
          </a:p>
          <a:p>
            <a:pPr marL="457200" lvl="1" indent="0">
              <a:buFontTx/>
              <a:buNone/>
              <a:defRPr/>
            </a:pPr>
            <a:endParaRPr lang="en-US" sz="2800" b="0" dirty="0" smtClean="0">
              <a:latin typeface="Rockwell"/>
              <a:ea typeface="ＭＳ Ｐゴシック" charset="0"/>
              <a:cs typeface="Rockwell"/>
            </a:endParaRPr>
          </a:p>
          <a:p>
            <a:pPr marL="457200" lvl="1" indent="0">
              <a:buFontTx/>
              <a:buNone/>
              <a:defRPr/>
            </a:pPr>
            <a:r>
              <a:rPr lang="en-US" sz="2800" b="0" dirty="0" smtClean="0">
                <a:latin typeface="Rockwell"/>
                <a:ea typeface="ＭＳ Ｐゴシック" charset="0"/>
                <a:cs typeface="Rockwell"/>
              </a:rPr>
              <a:t>A </a:t>
            </a:r>
            <a:r>
              <a:rPr lang="en-US" sz="2800" b="0" dirty="0">
                <a:latin typeface="Rockwell"/>
                <a:ea typeface="ＭＳ Ｐゴシック" charset="0"/>
                <a:cs typeface="Rockwell"/>
              </a:rPr>
              <a:t>further layer of biases in ghost-managed journal </a:t>
            </a:r>
            <a:r>
              <a:rPr lang="en-US" sz="2800" b="0" dirty="0" smtClean="0">
                <a:latin typeface="Rockwell"/>
                <a:ea typeface="ＭＳ Ｐゴシック" charset="0"/>
                <a:cs typeface="Rockwell"/>
              </a:rPr>
              <a:t>articles, funded by patent profits. </a:t>
            </a:r>
          </a:p>
          <a:p>
            <a:pPr marL="457200" lvl="1" indent="0">
              <a:buFontTx/>
              <a:buNone/>
              <a:defRPr/>
            </a:pPr>
            <a:r>
              <a:rPr lang="en-US" sz="2800" b="0" dirty="0">
                <a:latin typeface="Rockwell"/>
                <a:ea typeface="ＭＳ Ｐゴシック" charset="0"/>
                <a:cs typeface="Rockwell"/>
              </a:rPr>
              <a:t>	</a:t>
            </a:r>
            <a:r>
              <a:rPr lang="en-US" sz="2800" b="0" dirty="0" smtClean="0">
                <a:latin typeface="Rockwell"/>
                <a:ea typeface="ＭＳ Ｐゴシック" charset="0"/>
                <a:cs typeface="Rockwell"/>
              </a:rPr>
              <a:t>Switch </a:t>
            </a:r>
            <a:r>
              <a:rPr lang="en-US" sz="2800" b="0" dirty="0">
                <a:latin typeface="Rockwell"/>
                <a:ea typeface="ＭＳ Ｐゴシック" charset="0"/>
                <a:cs typeface="Rockwell"/>
              </a:rPr>
              <a:t>end-points, stats. Omit data</a:t>
            </a:r>
            <a:r>
              <a:rPr lang="en-US" sz="2800" b="0" dirty="0" smtClean="0">
                <a:latin typeface="Rockwell"/>
                <a:ea typeface="ＭＳ Ｐゴシック" charset="0"/>
                <a:cs typeface="Rockwell"/>
              </a:rPr>
              <a:t>.</a:t>
            </a:r>
          </a:p>
          <a:p>
            <a:pPr marL="457200" lvl="1" indent="0">
              <a:buFontTx/>
              <a:buNone/>
              <a:defRPr/>
            </a:pPr>
            <a:endParaRPr lang="en-US" sz="2800" b="0" dirty="0">
              <a:latin typeface="Rockwell"/>
              <a:ea typeface="ＭＳ Ｐゴシック" charset="0"/>
              <a:cs typeface="Rockwell"/>
            </a:endParaRPr>
          </a:p>
          <a:p>
            <a:pPr lvl="1">
              <a:lnSpc>
                <a:spcPct val="110000"/>
              </a:lnSpc>
              <a:defRPr/>
            </a:pPr>
            <a:r>
              <a:rPr lang="en-US" sz="2800" b="0" dirty="0">
                <a:latin typeface="Rockwell"/>
                <a:ea typeface="ＭＳ Ｐゴシック" charset="0"/>
                <a:cs typeface="Rockwell"/>
              </a:rPr>
              <a:t>This </a:t>
            </a:r>
            <a:r>
              <a:rPr lang="en-US" sz="2800" dirty="0">
                <a:latin typeface="Rockwell"/>
                <a:ea typeface="ＭＳ Ｐゴシック" charset="0"/>
                <a:cs typeface="Rockwell"/>
              </a:rPr>
              <a:t>double bias </a:t>
            </a:r>
            <a:r>
              <a:rPr lang="en-US" sz="2800" b="0" dirty="0" smtClean="0">
                <a:latin typeface="Rockwell"/>
                <a:ea typeface="ＭＳ Ｐゴシック" charset="0"/>
                <a:cs typeface="Rockwell"/>
              </a:rPr>
              <a:t>(of trials, then articles) becomes </a:t>
            </a:r>
            <a:r>
              <a:rPr lang="en-US" sz="2800" b="0" dirty="0">
                <a:latin typeface="Rockwell"/>
                <a:ea typeface="ＭＳ Ｐゴシック" charset="0"/>
                <a:cs typeface="Rockwell"/>
              </a:rPr>
              <a:t>medical knowledge for teaching, CME, clinical guidelines. Leads to more meds in higher doses than necessary. </a:t>
            </a:r>
            <a:endParaRPr lang="en-US" sz="2800" b="0" dirty="0" smtClean="0">
              <a:latin typeface="Rockwell"/>
              <a:ea typeface="ＭＳ Ｐゴシック" charset="0"/>
              <a:cs typeface="Rockwell"/>
            </a:endParaRPr>
          </a:p>
          <a:p>
            <a:pPr lvl="1">
              <a:lnSpc>
                <a:spcPct val="110000"/>
              </a:lnSpc>
              <a:defRPr/>
            </a:pPr>
            <a:endParaRPr lang="en-US" sz="2800" b="0" dirty="0">
              <a:latin typeface="Rockwell"/>
              <a:ea typeface="ＭＳ Ｐゴシック" charset="0"/>
              <a:cs typeface="Rockwell"/>
            </a:endParaRPr>
          </a:p>
          <a:p>
            <a:pPr lvl="1">
              <a:lnSpc>
                <a:spcPct val="110000"/>
              </a:lnSpc>
              <a:defRPr/>
            </a:pPr>
            <a:r>
              <a:rPr lang="en-US" sz="2800" b="0" dirty="0" smtClean="0">
                <a:latin typeface="Rockwell"/>
                <a:ea typeface="ＭＳ Ｐゴシック" charset="0"/>
                <a:cs typeface="Rockwell"/>
              </a:rPr>
              <a:t>FDA does not monitor or inform </a:t>
            </a:r>
            <a:r>
              <a:rPr lang="en-US" sz="2800" b="0" dirty="0" err="1" smtClean="0">
                <a:latin typeface="Rockwell"/>
                <a:ea typeface="ＭＳ Ｐゴシック" charset="0"/>
                <a:cs typeface="Rockwell"/>
              </a:rPr>
              <a:t>Drs</a:t>
            </a:r>
            <a:r>
              <a:rPr lang="en-US" sz="2800" b="0" dirty="0" smtClean="0">
                <a:latin typeface="Rockwell"/>
                <a:ea typeface="ＭＳ Ｐゴシック" charset="0"/>
                <a:cs typeface="Rockwell"/>
              </a:rPr>
              <a:t> about these misrepresentations	</a:t>
            </a:r>
            <a:r>
              <a:rPr lang="en-US" sz="1800" b="0" dirty="0" smtClean="0">
                <a:latin typeface="Rockwell"/>
                <a:ea typeface="ＭＳ Ｐゴシック" charset="0"/>
                <a:cs typeface="Rockwell"/>
              </a:rPr>
              <a:t>(See Lisa </a:t>
            </a:r>
            <a:r>
              <a:rPr lang="en-US" sz="1800" b="0" dirty="0" err="1" smtClean="0">
                <a:latin typeface="Rockwell"/>
                <a:ea typeface="ＭＳ Ｐゴシック" charset="0"/>
                <a:cs typeface="Rockwell"/>
              </a:rPr>
              <a:t>Bero’s</a:t>
            </a:r>
            <a:r>
              <a:rPr lang="en-US" sz="1800" b="0" dirty="0" smtClean="0">
                <a:latin typeface="Rockwell"/>
                <a:ea typeface="ＭＳ Ｐゴシック" charset="0"/>
                <a:cs typeface="Rockwell"/>
              </a:rPr>
              <a:t> studies) </a:t>
            </a:r>
          </a:p>
          <a:p>
            <a:pPr lvl="1">
              <a:lnSpc>
                <a:spcPct val="110000"/>
              </a:lnSpc>
              <a:defRPr/>
            </a:pPr>
            <a:endParaRPr lang="en-US" sz="2800" b="0" dirty="0">
              <a:latin typeface="Rockwell"/>
              <a:ea typeface="ＭＳ Ｐゴシック" charset="0"/>
              <a:cs typeface="Rockwell"/>
            </a:endParaRPr>
          </a:p>
          <a:p>
            <a:pPr lvl="1">
              <a:lnSpc>
                <a:spcPct val="110000"/>
              </a:lnSpc>
              <a:defRPr/>
            </a:pPr>
            <a:endParaRPr lang="en-US" sz="2800" b="0" dirty="0" smtClean="0">
              <a:latin typeface="Rockwell"/>
              <a:ea typeface="ＭＳ Ｐゴシック" charset="0"/>
              <a:cs typeface="Rockwell"/>
            </a:endParaRPr>
          </a:p>
          <a:p>
            <a:pPr lvl="1">
              <a:lnSpc>
                <a:spcPct val="110000"/>
              </a:lnSpc>
              <a:defRPr/>
            </a:pPr>
            <a:endParaRPr lang="en-US" sz="2800" b="0" dirty="0">
              <a:latin typeface="Rockwell"/>
              <a:ea typeface="ＭＳ Ｐゴシック" charset="0"/>
              <a:cs typeface="Rockwell"/>
            </a:endParaRPr>
          </a:p>
          <a:p>
            <a:pPr lvl="2">
              <a:lnSpc>
                <a:spcPct val="110000"/>
              </a:lnSpc>
              <a:defRPr/>
            </a:pPr>
            <a:endParaRPr lang="en-US" b="0" dirty="0">
              <a:latin typeface="Rockwell"/>
              <a:ea typeface="ＭＳ Ｐゴシック" charset="0"/>
              <a:cs typeface="Rockwell"/>
            </a:endParaRPr>
          </a:p>
          <a:p>
            <a:pPr lvl="1">
              <a:defRPr/>
            </a:pPr>
            <a:endParaRPr lang="en-US" b="0" dirty="0">
              <a:latin typeface="Rockwell"/>
              <a:ea typeface="ＭＳ Ｐゴシック" charset="0"/>
              <a:cs typeface="Rockwell"/>
            </a:endParaRPr>
          </a:p>
          <a:p>
            <a:pPr>
              <a:defRPr/>
            </a:pPr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139825"/>
          </a:xfrm>
        </p:spPr>
        <p:txBody>
          <a:bodyPr/>
          <a:lstStyle/>
          <a:p>
            <a:r>
              <a:rPr lang="en-US" dirty="0">
                <a:latin typeface="Rockwell" charset="0"/>
                <a:ea typeface="ＭＳ Ｐゴシック" charset="0"/>
                <a:cs typeface="ＭＳ Ｐゴシック" charset="0"/>
              </a:rPr>
              <a:t>Do huge R&amp;D costs justify High Prices? </a:t>
            </a:r>
            <a:endParaRPr lang="en-US" dirty="0">
              <a:latin typeface="Rockwell" charset="0"/>
              <a:ea typeface="ＭＳ Ｐゴシック" charset="0"/>
              <a:cs typeface="Rockwell" charset="0"/>
            </a:endParaRPr>
          </a:p>
        </p:txBody>
      </p:sp>
      <p:sp>
        <p:nvSpPr>
          <p:cNvPr id="54274" name="Content Placeholder 2"/>
          <p:cNvSpPr>
            <a:spLocks noGrp="1"/>
          </p:cNvSpPr>
          <p:nvPr>
            <p:ph idx="1"/>
          </p:nvPr>
        </p:nvSpPr>
        <p:spPr>
          <a:xfrm>
            <a:off x="152400" y="990600"/>
            <a:ext cx="8839200" cy="5867400"/>
          </a:xfrm>
        </p:spPr>
        <p:txBody>
          <a:bodyPr/>
          <a:lstStyle/>
          <a:p>
            <a:r>
              <a:rPr lang="en-US" b="0" dirty="0" smtClean="0">
                <a:latin typeface="Rockwell"/>
                <a:ea typeface="ＭＳ Ｐゴシック" charset="0"/>
                <a:cs typeface="Rockwell"/>
              </a:rPr>
              <a:t>Nobody knows, on purpose.</a:t>
            </a:r>
          </a:p>
          <a:p>
            <a:pPr lvl="1"/>
            <a:r>
              <a:rPr lang="en-US" b="0" dirty="0" smtClean="0">
                <a:latin typeface="Rockwell"/>
                <a:ea typeface="ＭＳ Ｐゴシック" charset="0"/>
                <a:cs typeface="Rockwell"/>
              </a:rPr>
              <a:t>Costs like $2.6bn per drug never related to revenues</a:t>
            </a:r>
          </a:p>
          <a:p>
            <a:pPr lvl="1"/>
            <a:r>
              <a:rPr lang="en-US" b="0" dirty="0" smtClean="0">
                <a:latin typeface="Rockwell"/>
                <a:ea typeface="ＭＳ Ｐゴシック" charset="0"/>
                <a:cs typeface="Rockwell"/>
              </a:rPr>
              <a:t>Rhetorical cost estimates   (…and very effective!)</a:t>
            </a:r>
          </a:p>
          <a:p>
            <a:pPr lvl="1"/>
            <a:endParaRPr lang="en-US" b="0" dirty="0">
              <a:latin typeface="Rockwell"/>
              <a:ea typeface="ＭＳ Ｐゴシック" charset="0"/>
              <a:cs typeface="Rockwell"/>
            </a:endParaRPr>
          </a:p>
          <a:p>
            <a:pPr lvl="1"/>
            <a:r>
              <a:rPr lang="en-US" b="0" dirty="0" smtClean="0">
                <a:latin typeface="Rockwell"/>
                <a:ea typeface="ＭＳ Ｐゴシック" charset="0"/>
                <a:cs typeface="Rockwell"/>
              </a:rPr>
              <a:t>Based on undisclosed costs to </a:t>
            </a:r>
            <a:r>
              <a:rPr lang="en-US" b="0" dirty="0" err="1" smtClean="0">
                <a:latin typeface="Rockwell"/>
                <a:ea typeface="ＭＳ Ｐゴシック" charset="0"/>
                <a:cs typeface="Rockwell"/>
              </a:rPr>
              <a:t>pharma</a:t>
            </a:r>
            <a:r>
              <a:rPr lang="en-US" b="0" dirty="0" smtClean="0">
                <a:latin typeface="Rockwell"/>
                <a:ea typeface="ＭＳ Ｐゴシック" charset="0"/>
                <a:cs typeface="Rockwell"/>
              </a:rPr>
              <a:t> policy center</a:t>
            </a:r>
          </a:p>
          <a:p>
            <a:pPr lvl="1"/>
            <a:r>
              <a:rPr lang="en-US" b="0" dirty="0" smtClean="0">
                <a:latin typeface="Rockwell"/>
                <a:ea typeface="ＭＳ Ｐゴシック" charset="0"/>
                <a:cs typeface="Rockwell"/>
              </a:rPr>
              <a:t>Costs of R(</a:t>
            </a:r>
            <a:r>
              <a:rPr lang="en-US" b="0" dirty="0" err="1" smtClean="0">
                <a:latin typeface="Rockwell"/>
                <a:ea typeface="ＭＳ Ｐゴシック" charset="0"/>
                <a:cs typeface="Rockwell"/>
              </a:rPr>
              <a:t>esearch</a:t>
            </a:r>
            <a:r>
              <a:rPr lang="en-US" b="0" dirty="0" smtClean="0">
                <a:latin typeface="Rockwell"/>
                <a:ea typeface="ＭＳ Ｐゴシック" charset="0"/>
                <a:cs typeface="Rockwell"/>
              </a:rPr>
              <a:t>) unknowable, highly variable</a:t>
            </a:r>
          </a:p>
          <a:p>
            <a:pPr lvl="1"/>
            <a:endParaRPr lang="en-US" b="0" dirty="0">
              <a:latin typeface="Rockwell"/>
              <a:ea typeface="ＭＳ Ｐゴシック" charset="0"/>
              <a:cs typeface="Rockwell"/>
            </a:endParaRPr>
          </a:p>
          <a:p>
            <a:pPr lvl="1"/>
            <a:r>
              <a:rPr lang="en-US" b="0" dirty="0" smtClean="0">
                <a:latin typeface="Rockwell"/>
                <a:ea typeface="ＭＳ Ｐゴシック" charset="0"/>
                <a:cs typeface="Rockwell"/>
              </a:rPr>
              <a:t>$2.6bn based on most costly fifth. 4X more than licensed in NCEs. 15X more costly than minor variations. </a:t>
            </a:r>
          </a:p>
          <a:p>
            <a:pPr lvl="1"/>
            <a:r>
              <a:rPr lang="en-US" b="0" dirty="0" smtClean="0">
                <a:latin typeface="Rockwell"/>
                <a:ea typeface="ＭＳ Ｐゴシック" charset="0"/>
                <a:cs typeface="Rockwell"/>
              </a:rPr>
              <a:t>Half is estimated profits if research had not been done!</a:t>
            </a:r>
          </a:p>
          <a:p>
            <a:pPr lvl="1"/>
            <a:endParaRPr lang="en-US" b="0" dirty="0" smtClean="0">
              <a:latin typeface="Rockwell"/>
              <a:ea typeface="ＭＳ Ｐゴシック" charset="0"/>
              <a:cs typeface="Rockwell"/>
            </a:endParaRPr>
          </a:p>
          <a:p>
            <a:pPr lvl="1"/>
            <a:r>
              <a:rPr lang="en-US" b="0" dirty="0">
                <a:latin typeface="Rockwell"/>
                <a:ea typeface="ＭＳ Ｐゴシック" charset="0"/>
                <a:cs typeface="Rockwell"/>
              </a:rPr>
              <a:t>Several inflators increase </a:t>
            </a:r>
            <a:r>
              <a:rPr lang="en-US" b="0" dirty="0" smtClean="0">
                <a:latin typeface="Rockwell"/>
                <a:ea typeface="ＭＳ Ｐゴシック" charset="0"/>
                <a:cs typeface="Rockwell"/>
              </a:rPr>
              <a:t>the cost </a:t>
            </a:r>
            <a:r>
              <a:rPr lang="en-US" b="0" dirty="0">
                <a:latin typeface="Rockwell"/>
                <a:ea typeface="ＭＳ Ｐゴシック" charset="0"/>
                <a:cs typeface="Rockwell"/>
              </a:rPr>
              <a:t>of failures </a:t>
            </a:r>
          </a:p>
          <a:p>
            <a:pPr lvl="1"/>
            <a:r>
              <a:rPr lang="en-US" b="0" dirty="0" smtClean="0">
                <a:latin typeface="Rockwell"/>
                <a:ea typeface="ＭＳ Ｐゴシック" charset="0"/>
                <a:cs typeface="Rockwell"/>
              </a:rPr>
              <a:t>Taxpayer subsidies cover about 40%  </a:t>
            </a:r>
            <a:r>
              <a:rPr lang="en-US" dirty="0" smtClean="0">
                <a:latin typeface="Rockwell"/>
                <a:ea typeface="ＭＳ Ｐゴシック" charset="0"/>
                <a:cs typeface="Rockwell"/>
              </a:rPr>
              <a:t>Net </a:t>
            </a:r>
            <a:r>
              <a:rPr lang="en-US" dirty="0" err="1" smtClean="0">
                <a:latin typeface="Rockwell"/>
                <a:ea typeface="ＭＳ Ｐゴシック" charset="0"/>
                <a:cs typeface="Rockwell"/>
              </a:rPr>
              <a:t>corp</a:t>
            </a:r>
            <a:r>
              <a:rPr lang="en-US" dirty="0" smtClean="0">
                <a:latin typeface="Rockwell"/>
                <a:ea typeface="ＭＳ Ｐゴシック" charset="0"/>
                <a:cs typeface="Rockwell"/>
              </a:rPr>
              <a:t> costs</a:t>
            </a:r>
          </a:p>
          <a:p>
            <a:pPr lvl="1"/>
            <a:endParaRPr lang="en-US" b="0" dirty="0" smtClean="0">
              <a:latin typeface="Rockwell"/>
              <a:ea typeface="ＭＳ Ｐゴシック" charset="0"/>
              <a:cs typeface="Rockwell"/>
            </a:endParaRPr>
          </a:p>
          <a:p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  <a:p>
            <a:endParaRPr lang="en-US" dirty="0" smtClean="0">
              <a:latin typeface="Arial" charset="0"/>
              <a:ea typeface="ＭＳ Ｐゴシック" charset="0"/>
              <a:cs typeface="ＭＳ Ｐゴシック" charset="0"/>
            </a:endParaRPr>
          </a:p>
          <a:p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8965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839200" cy="1139825"/>
          </a:xfrm>
        </p:spPr>
        <p:txBody>
          <a:bodyPr/>
          <a:lstStyle/>
          <a:p>
            <a:r>
              <a:rPr lang="en-US" dirty="0">
                <a:latin typeface="Rockwell" charset="0"/>
                <a:ea typeface="ＭＳ Ｐゴシック" charset="0"/>
                <a:cs typeface="ＭＳ Ｐゴシック" charset="0"/>
              </a:rPr>
              <a:t>Do huge R&amp;D costs </a:t>
            </a:r>
            <a:r>
              <a:rPr lang="en-US" dirty="0" smtClean="0">
                <a:latin typeface="Rockwell" charset="0"/>
                <a:ea typeface="ＭＳ Ｐゴシック" charset="0"/>
                <a:cs typeface="ＭＳ Ｐゴシック" charset="0"/>
              </a:rPr>
              <a:t>justify </a:t>
            </a:r>
            <a:r>
              <a:rPr lang="en-US" dirty="0">
                <a:latin typeface="Rockwell" charset="0"/>
                <a:ea typeface="ＭＳ Ｐゴシック" charset="0"/>
                <a:cs typeface="ＭＳ Ｐゴシック" charset="0"/>
              </a:rPr>
              <a:t>High Prices? </a:t>
            </a:r>
            <a:r>
              <a:rPr lang="en-US" sz="2000" dirty="0" smtClean="0">
                <a:latin typeface="Rockwell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2000" dirty="0" err="1" smtClean="0">
                <a:latin typeface="Rockwell" charset="0"/>
                <a:ea typeface="ＭＳ Ｐゴシック" charset="0"/>
                <a:cs typeface="ＭＳ Ｐゴシック" charset="0"/>
              </a:rPr>
              <a:t>cont</a:t>
            </a:r>
            <a:r>
              <a:rPr lang="en-US" sz="2000" dirty="0" smtClean="0">
                <a:latin typeface="Rockwell" charset="0"/>
                <a:ea typeface="ＭＳ Ｐゴシック" charset="0"/>
                <a:cs typeface="ＭＳ Ｐゴシック" charset="0"/>
              </a:rPr>
              <a:t>)</a:t>
            </a:r>
            <a:r>
              <a:rPr lang="en-US" dirty="0" smtClean="0">
                <a:latin typeface="Rockwell" charset="0"/>
                <a:ea typeface="ＭＳ Ｐゴシック" charset="0"/>
                <a:cs typeface="ＭＳ Ｐゴシック" charset="0"/>
              </a:rPr>
              <a:t> </a:t>
            </a:r>
            <a:endParaRPr lang="en-US" dirty="0">
              <a:latin typeface="Rockwel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4818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229600" cy="5486400"/>
          </a:xfrm>
        </p:spPr>
        <p:txBody>
          <a:bodyPr/>
          <a:lstStyle/>
          <a:p>
            <a:pPr lvl="1"/>
            <a:r>
              <a:rPr lang="en-US" b="0" dirty="0" smtClean="0">
                <a:latin typeface="Rockwell" charset="0"/>
                <a:ea typeface="ＭＳ Ｐゴシック" charset="0"/>
              </a:rPr>
              <a:t>Net, median, corporate, deflated R&amp;D costs about 1/10</a:t>
            </a:r>
            <a:r>
              <a:rPr lang="en-US" b="0" baseline="30000" dirty="0" smtClean="0">
                <a:latin typeface="Rockwell" charset="0"/>
                <a:ea typeface="ＭＳ Ｐゴシック" charset="0"/>
              </a:rPr>
              <a:t>th </a:t>
            </a:r>
            <a:r>
              <a:rPr lang="en-US" b="0" dirty="0" smtClean="0">
                <a:latin typeface="Rockwell" charset="0"/>
                <a:ea typeface="ＭＳ Ｐゴシック" charset="0"/>
              </a:rPr>
              <a:t>the gross, average, inflated R&amp;D costs.</a:t>
            </a:r>
          </a:p>
          <a:p>
            <a:pPr marL="457200" lvl="1" indent="0">
              <a:buNone/>
            </a:pPr>
            <a:r>
              <a:rPr lang="en-US" b="0" dirty="0" smtClean="0">
                <a:latin typeface="Rockwell" charset="0"/>
                <a:ea typeface="ＭＳ Ｐゴシック" charset="0"/>
              </a:rPr>
              <a:t>  </a:t>
            </a:r>
          </a:p>
          <a:p>
            <a:pPr lvl="1"/>
            <a:r>
              <a:rPr lang="en-US" b="0" dirty="0">
                <a:latin typeface="Rockwell" charset="0"/>
                <a:ea typeface="ＭＳ Ｐゴシック" charset="0"/>
              </a:rPr>
              <a:t>About </a:t>
            </a:r>
            <a:r>
              <a:rPr lang="en-US" dirty="0">
                <a:latin typeface="Rockwell" charset="0"/>
                <a:ea typeface="ＭＳ Ｐゴシック" charset="0"/>
              </a:rPr>
              <a:t>84% </a:t>
            </a:r>
            <a:r>
              <a:rPr lang="en-US" b="0" dirty="0">
                <a:latin typeface="Rockwell" charset="0"/>
                <a:ea typeface="ＭＳ Ｐゴシック" charset="0"/>
              </a:rPr>
              <a:t>of all funds for basic research from public sources.  (“The Entrepreneurial State”) </a:t>
            </a:r>
          </a:p>
          <a:p>
            <a:pPr lvl="1"/>
            <a:endParaRPr lang="en-US" b="0" dirty="0" smtClean="0">
              <a:latin typeface="Rockwell" charset="0"/>
              <a:ea typeface="ＭＳ Ｐゴシック" charset="0"/>
            </a:endParaRPr>
          </a:p>
          <a:p>
            <a:pPr lvl="1"/>
            <a:r>
              <a:rPr lang="en-US" b="0" dirty="0" smtClean="0">
                <a:latin typeface="Rockwell" charset="0"/>
                <a:ea typeface="ＭＳ Ｐゴシック" charset="0"/>
              </a:rPr>
              <a:t>U.S. tax savings from profits in overseas havens exceed all net R&amp;D costs. </a:t>
            </a:r>
          </a:p>
          <a:p>
            <a:pPr lvl="2"/>
            <a:r>
              <a:rPr lang="en-US" sz="2400" dirty="0" smtClean="0">
                <a:latin typeface="Rockwell" charset="0"/>
                <a:ea typeface="ＭＳ Ｐゴシック" charset="0"/>
              </a:rPr>
              <a:t>Is corporate R&amp;D all paid by taxpayers?</a:t>
            </a:r>
          </a:p>
          <a:p>
            <a:pPr lvl="1"/>
            <a:endParaRPr lang="en-US" dirty="0">
              <a:latin typeface="Rockwell" charset="0"/>
              <a:ea typeface="ＭＳ Ｐゴシック" charset="0"/>
            </a:endParaRPr>
          </a:p>
          <a:p>
            <a:pPr lvl="1"/>
            <a:r>
              <a:rPr lang="en-US" dirty="0" smtClean="0">
                <a:latin typeface="Rockwell" charset="0"/>
                <a:ea typeface="ＭＳ Ｐゴシック" charset="0"/>
              </a:rPr>
              <a:t>Most drug sales paid by taxpayers</a:t>
            </a:r>
          </a:p>
          <a:p>
            <a:pPr lvl="1"/>
            <a:r>
              <a:rPr lang="en-US" dirty="0" smtClean="0">
                <a:latin typeface="Rockwell" charset="0"/>
                <a:ea typeface="ＭＳ Ｐゴシック" charset="0"/>
              </a:rPr>
              <a:t>Why not fund R&amp;D and control IP rights? </a:t>
            </a:r>
          </a:p>
          <a:p>
            <a:pPr lvl="1"/>
            <a:endParaRPr lang="en-US" b="0" dirty="0" smtClean="0">
              <a:latin typeface="Rockwell" charset="0"/>
              <a:ea typeface="ＭＳ Ｐゴシック" charset="0"/>
            </a:endParaRPr>
          </a:p>
          <a:p>
            <a:pPr lvl="1"/>
            <a:endParaRPr lang="en-US" sz="2800" b="0" dirty="0">
              <a:latin typeface="Rockwell" charset="0"/>
              <a:ea typeface="ＭＳ Ｐゴシック" charset="0"/>
            </a:endParaRPr>
          </a:p>
          <a:p>
            <a:pPr lvl="2"/>
            <a:endParaRPr lang="en-US" b="0" dirty="0">
              <a:latin typeface="Rockwell" charset="0"/>
              <a:ea typeface="ＭＳ Ｐゴシック" charset="0"/>
            </a:endParaRPr>
          </a:p>
          <a:p>
            <a:endParaRPr lang="en-US" b="0" dirty="0">
              <a:latin typeface="Rockwell" charset="0"/>
              <a:ea typeface="ＭＳ Ｐゴシック" charset="0"/>
              <a:cs typeface="ＭＳ Ｐゴシック" charset="0"/>
            </a:endParaRPr>
          </a:p>
          <a:p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3899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228600" y="838200"/>
            <a:ext cx="8610600" cy="1500187"/>
          </a:xfrm>
        </p:spPr>
        <p:txBody>
          <a:bodyPr anchor="b"/>
          <a:lstStyle/>
          <a:p>
            <a:pPr eaLnBrk="1" hangingPunct="1">
              <a:lnSpc>
                <a:spcPct val="120000"/>
              </a:lnSpc>
            </a:pPr>
            <a:r>
              <a:rPr lang="en-US" sz="2800" b="1" dirty="0" smtClean="0">
                <a:latin typeface="Rockwell" charset="0"/>
                <a:ea typeface="ＭＳ Ｐゴシック" charset="0"/>
                <a:cs typeface="Rockwell" charset="0"/>
              </a:rPr>
              <a:t>Developing Better Medicines at Lower Costs:</a:t>
            </a:r>
            <a:br>
              <a:rPr lang="en-US" sz="2800" b="1" dirty="0" smtClean="0">
                <a:latin typeface="Rockwell" charset="0"/>
                <a:ea typeface="ＭＳ Ｐゴシック" charset="0"/>
                <a:cs typeface="Rockwell" charset="0"/>
              </a:rPr>
            </a:br>
            <a:r>
              <a:rPr lang="en-US" sz="2800" b="1" dirty="0">
                <a:latin typeface="Rockwell" charset="0"/>
                <a:ea typeface="ＭＳ Ｐゴシック" charset="0"/>
                <a:cs typeface="Rockwell" charset="0"/>
              </a:rPr>
              <a:t>T</a:t>
            </a:r>
            <a:r>
              <a:rPr lang="en-US" sz="2800" b="1" dirty="0" smtClean="0">
                <a:latin typeface="Rockwell" charset="0"/>
                <a:ea typeface="ＭＳ Ｐゴシック" charset="0"/>
                <a:cs typeface="Rockwell" charset="0"/>
              </a:rPr>
              <a:t>he Good </a:t>
            </a:r>
            <a:r>
              <a:rPr lang="en-US" sz="2800" b="1" dirty="0" err="1" smtClean="0">
                <a:latin typeface="Rockwell" charset="0"/>
                <a:ea typeface="ＭＳ Ｐゴシック" charset="0"/>
                <a:cs typeface="Rockwell" charset="0"/>
              </a:rPr>
              <a:t>Pharma</a:t>
            </a:r>
            <a:r>
              <a:rPr lang="en-US" sz="2800" b="1" dirty="0" smtClean="0">
                <a:latin typeface="Rockwell" charset="0"/>
                <a:ea typeface="ＭＳ Ｐゴシック" charset="0"/>
                <a:cs typeface="Rockwell" charset="0"/>
              </a:rPr>
              <a:t> Model</a:t>
            </a:r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/>
            </a:r>
            <a:b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US" sz="2800" dirty="0" smtClean="0"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br>
              <a:rPr lang="en-US" sz="2800" dirty="0" smtClean="0">
                <a:latin typeface="Arial" charset="0"/>
                <a:ea typeface="ＭＳ Ｐゴシック" charset="0"/>
                <a:cs typeface="ＭＳ Ｐゴシック" charset="0"/>
              </a:rPr>
            </a:br>
            <a:endParaRPr lang="en-US" sz="2800" dirty="0">
              <a:latin typeface="Rockwel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362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609600" y="1524000"/>
            <a:ext cx="8305800" cy="5334000"/>
          </a:xfrm>
        </p:spPr>
        <p:txBody>
          <a:bodyPr/>
          <a:lstStyle/>
          <a:p>
            <a:pPr marL="0" indent="0" algn="ctr" eaLnBrk="1" hangingPunct="1">
              <a:lnSpc>
                <a:spcPct val="70000"/>
              </a:lnSpc>
              <a:buFont typeface="Wingdings" charset="0"/>
              <a:buNone/>
            </a:pPr>
            <a:r>
              <a:rPr lang="en-US" b="0" dirty="0">
                <a:latin typeface="Rockwell" charset="0"/>
                <a:ea typeface="ＭＳ Ｐゴシック" charset="0"/>
                <a:cs typeface="ＭＳ Ｐゴシック" charset="0"/>
              </a:rPr>
              <a:t>Donald W. Light  </a:t>
            </a:r>
          </a:p>
          <a:p>
            <a:pPr marL="0" indent="0" algn="ctr" eaLnBrk="1" hangingPunct="1">
              <a:lnSpc>
                <a:spcPct val="70000"/>
              </a:lnSpc>
              <a:buFont typeface="Wingdings" charset="0"/>
              <a:buNone/>
            </a:pPr>
            <a:r>
              <a:rPr lang="en-US" sz="2000" b="0" dirty="0" smtClean="0">
                <a:latin typeface="Rockwell" charset="0"/>
                <a:ea typeface="ＭＳ Ｐゴシック" charset="0"/>
                <a:cs typeface="ＭＳ Ｐゴシック" charset="0"/>
              </a:rPr>
              <a:t>Visiting Professor, Cambridge University, </a:t>
            </a:r>
            <a:r>
              <a:rPr lang="en-US" sz="2000" b="0" dirty="0" err="1" smtClean="0">
                <a:latin typeface="Rockwell" charset="0"/>
                <a:ea typeface="ＭＳ Ｐゴシック" charset="0"/>
                <a:cs typeface="ＭＳ Ｐゴシック" charset="0"/>
              </a:rPr>
              <a:t>Dept</a:t>
            </a:r>
            <a:r>
              <a:rPr lang="en-US" sz="2000" b="0" dirty="0" smtClean="0">
                <a:latin typeface="Rockwell" charset="0"/>
                <a:ea typeface="ＭＳ Ｐゴシック" charset="0"/>
                <a:cs typeface="ＭＳ Ｐゴシック" charset="0"/>
              </a:rPr>
              <a:t> of Sociology </a:t>
            </a:r>
          </a:p>
          <a:p>
            <a:pPr marL="0" indent="0" algn="ctr" eaLnBrk="1" hangingPunct="1">
              <a:lnSpc>
                <a:spcPct val="70000"/>
              </a:lnSpc>
              <a:buFont typeface="Wingdings" charset="0"/>
              <a:buNone/>
            </a:pPr>
            <a:endParaRPr lang="en-US" sz="2000" b="0" dirty="0" smtClean="0">
              <a:latin typeface="Rockwell" charset="0"/>
              <a:ea typeface="ＭＳ Ｐゴシック" charset="0"/>
              <a:cs typeface="ＭＳ Ｐゴシック" charset="0"/>
            </a:endParaRPr>
          </a:p>
          <a:p>
            <a:pPr marL="0" indent="0" algn="ctr" eaLnBrk="1" hangingPunct="1">
              <a:lnSpc>
                <a:spcPct val="70000"/>
              </a:lnSpc>
              <a:buNone/>
            </a:pPr>
            <a:r>
              <a:rPr lang="en-US" sz="1800" b="0" dirty="0" smtClean="0">
                <a:latin typeface="Rockwell" charset="0"/>
                <a:ea typeface="ＭＳ Ｐゴシック" charset="0"/>
                <a:cs typeface="ＭＳ Ｐゴシック" charset="0"/>
              </a:rPr>
              <a:t>Visiting researcher </a:t>
            </a:r>
            <a:r>
              <a:rPr lang="en-US" sz="1800" b="0" dirty="0">
                <a:latin typeface="Rockwell" charset="0"/>
                <a:ea typeface="ＭＳ Ｐゴシック" charset="0"/>
                <a:cs typeface="ＭＳ Ｐゴシック" charset="0"/>
              </a:rPr>
              <a:t>–Princeton University &amp; NYU Medical Ethics </a:t>
            </a:r>
            <a:endParaRPr lang="en-US" sz="1800" b="0" dirty="0" smtClean="0">
              <a:latin typeface="Rockwell" charset="0"/>
              <a:ea typeface="ＭＳ Ｐゴシック" charset="0"/>
              <a:cs typeface="ＭＳ Ｐゴシック" charset="0"/>
            </a:endParaRPr>
          </a:p>
          <a:p>
            <a:pPr marL="0" indent="0" algn="ctr" eaLnBrk="1" hangingPunct="1">
              <a:lnSpc>
                <a:spcPct val="70000"/>
              </a:lnSpc>
              <a:buNone/>
            </a:pPr>
            <a:r>
              <a:rPr lang="en-US" sz="1800" b="0" dirty="0" smtClean="0">
                <a:latin typeface="Rockwell" charset="0"/>
                <a:ea typeface="ＭＳ Ｐゴシック" charset="0"/>
                <a:cs typeface="ＭＳ Ｐゴシック" charset="0"/>
              </a:rPr>
              <a:t>Professor of Comparative Health Care Policy</a:t>
            </a:r>
          </a:p>
          <a:p>
            <a:pPr marL="0" indent="0" algn="ctr" eaLnBrk="1" hangingPunct="1">
              <a:lnSpc>
                <a:spcPct val="70000"/>
              </a:lnSpc>
              <a:buNone/>
            </a:pPr>
            <a:r>
              <a:rPr lang="en-US" sz="1800" b="0" dirty="0" smtClean="0">
                <a:latin typeface="Rockwell" charset="0"/>
                <a:ea typeface="ＭＳ Ｐゴシック" charset="0"/>
                <a:cs typeface="ＭＳ Ｐゴシック" charset="0"/>
              </a:rPr>
              <a:t>Rowan University – School of Osteopathic Medicine</a:t>
            </a:r>
          </a:p>
          <a:p>
            <a:pPr marL="0" indent="0" algn="ctr" eaLnBrk="1" hangingPunct="1">
              <a:lnSpc>
                <a:spcPct val="70000"/>
              </a:lnSpc>
              <a:buFont typeface="Wingdings" charset="0"/>
              <a:buNone/>
            </a:pPr>
            <a:endParaRPr lang="en-US" sz="2000" b="0" dirty="0">
              <a:latin typeface="Rockwell" charset="0"/>
              <a:ea typeface="ＭＳ Ｐゴシック" charset="0"/>
              <a:cs typeface="ＭＳ Ｐゴシック" charset="0"/>
            </a:endParaRPr>
          </a:p>
          <a:p>
            <a:pPr marL="0" indent="0" algn="ctr" eaLnBrk="1" hangingPunct="1">
              <a:lnSpc>
                <a:spcPct val="70000"/>
              </a:lnSpc>
              <a:buFont typeface="Wingdings" charset="0"/>
              <a:buNone/>
            </a:pPr>
            <a:endParaRPr lang="en-US" sz="2000" b="0" dirty="0">
              <a:latin typeface="Rockwell" charset="0"/>
              <a:ea typeface="ＭＳ Ｐゴシック" charset="0"/>
              <a:cs typeface="ＭＳ Ｐゴシック" charset="0"/>
            </a:endParaRPr>
          </a:p>
          <a:p>
            <a:pPr marL="0" indent="0" algn="ctr" eaLnBrk="1" hangingPunct="1">
              <a:lnSpc>
                <a:spcPct val="80000"/>
              </a:lnSpc>
              <a:buNone/>
            </a:pPr>
            <a:r>
              <a:rPr lang="en-US" sz="2000" b="0" dirty="0" smtClean="0">
                <a:latin typeface="Rockwell" charset="0"/>
                <a:ea typeface="ＭＳ Ｐゴシック" charset="0"/>
                <a:cs typeface="ＭＳ Ｐゴシック" charset="0"/>
              </a:rPr>
              <a:t>London School </a:t>
            </a:r>
            <a:r>
              <a:rPr lang="en-US" sz="2000" b="0" dirty="0">
                <a:latin typeface="Rockwell" charset="0"/>
                <a:ea typeface="ＭＳ Ｐゴシック" charset="0"/>
                <a:cs typeface="ＭＳ Ｐゴシック" charset="0"/>
              </a:rPr>
              <a:t>of Economics  LSE Health </a:t>
            </a:r>
            <a:endParaRPr lang="en-US" sz="2000" b="0" dirty="0" smtClean="0">
              <a:latin typeface="Rockwell" charset="0"/>
              <a:ea typeface="ＭＳ Ｐゴシック" charset="0"/>
              <a:cs typeface="ＭＳ Ｐゴシック" charset="0"/>
            </a:endParaRPr>
          </a:p>
          <a:p>
            <a:pPr marL="0" indent="0" algn="ctr"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2000" b="0" dirty="0" smtClean="0">
                <a:latin typeface="Rockwell" charset="0"/>
                <a:ea typeface="ＭＳ Ｐゴシック" charset="0"/>
                <a:cs typeface="ＭＳ Ｐゴシック" charset="0"/>
              </a:rPr>
              <a:t>16 May 2016</a:t>
            </a:r>
          </a:p>
          <a:p>
            <a:pPr marL="0" indent="0" algn="ctr"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2000" b="0" dirty="0" smtClean="0">
                <a:latin typeface="Rockwell" charset="0"/>
                <a:ea typeface="ＭＳ Ｐゴシック" charset="0"/>
                <a:cs typeface="ＭＳ Ｐゴシック" charset="0"/>
                <a:hlinkClick r:id="rId3"/>
              </a:rPr>
              <a:t>dlight@princeton.edu</a:t>
            </a:r>
            <a:r>
              <a:rPr lang="en-US" sz="2000" b="0" dirty="0" smtClean="0">
                <a:latin typeface="Rockwell" charset="0"/>
                <a:ea typeface="ＭＳ Ｐゴシック" charset="0"/>
                <a:cs typeface="ＭＳ Ｐゴシック" charset="0"/>
              </a:rPr>
              <a:t> </a:t>
            </a:r>
          </a:p>
          <a:p>
            <a:pPr marL="0" indent="0" algn="ctr"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2400" b="0" dirty="0" smtClean="0">
                <a:solidFill>
                  <a:srgbClr val="002C59"/>
                </a:solidFill>
                <a:latin typeface="Rockwell" charset="0"/>
                <a:ea typeface="ＭＳ Ｐゴシック" charset="0"/>
                <a:cs typeface="ＭＳ Ｐゴシック" charset="0"/>
              </a:rPr>
              <a:t>See </a:t>
            </a:r>
            <a:r>
              <a:rPr lang="en-US" sz="2400" b="0" dirty="0" err="1" smtClean="0">
                <a:solidFill>
                  <a:srgbClr val="002C59"/>
                </a:solidFill>
                <a:latin typeface="Rockwell" charset="0"/>
                <a:ea typeface="ＭＳ Ｐゴシック" charset="0"/>
                <a:cs typeface="ＭＳ Ｐゴシック" charset="0"/>
              </a:rPr>
              <a:t>www.PharmaMyths.net</a:t>
            </a:r>
            <a:endParaRPr lang="en-US" sz="2400" b="0" dirty="0">
              <a:solidFill>
                <a:srgbClr val="002C59"/>
              </a:solidFill>
              <a:latin typeface="Rockwell" charset="0"/>
              <a:ea typeface="ＭＳ Ｐゴシック" charset="0"/>
              <a:cs typeface="ＭＳ Ｐゴシック" charset="0"/>
            </a:endParaRPr>
          </a:p>
          <a:p>
            <a:pPr marL="0" indent="0" algn="ctr" eaLnBrk="1" hangingPunct="1">
              <a:lnSpc>
                <a:spcPct val="80000"/>
              </a:lnSpc>
              <a:buFont typeface="Wingdings" charset="0"/>
              <a:buNone/>
            </a:pPr>
            <a:endParaRPr lang="en-US" sz="2000" b="0" dirty="0">
              <a:latin typeface="Rockwell" charset="0"/>
              <a:ea typeface="ＭＳ Ｐゴシック" charset="0"/>
              <a:cs typeface="ＭＳ Ｐゴシック" charset="0"/>
            </a:endParaRPr>
          </a:p>
          <a:p>
            <a:pPr marL="0" indent="0" algn="ctr" eaLnBrk="1" hangingPunct="1">
              <a:lnSpc>
                <a:spcPct val="80000"/>
              </a:lnSpc>
              <a:buFont typeface="Wingdings" charset="0"/>
              <a:buNone/>
            </a:pPr>
            <a:endParaRPr lang="en-US" sz="1400" b="0" dirty="0">
              <a:latin typeface="Rockwell" charset="0"/>
              <a:ea typeface="ＭＳ Ｐゴシック" charset="0"/>
              <a:cs typeface="ＭＳ Ｐゴシック" charset="0"/>
            </a:endParaRPr>
          </a:p>
          <a:p>
            <a:pPr marL="0" indent="0" algn="ctr"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2400" b="0" dirty="0">
                <a:latin typeface="Rockwell" charset="0"/>
                <a:ea typeface="ＭＳ Ｐゴシック" charset="0"/>
                <a:cs typeface="ＭＳ Ｐゴシック" charset="0"/>
              </a:rPr>
              <a:t>Based on </a:t>
            </a:r>
            <a:r>
              <a:rPr lang="en-US" sz="2400" b="0" i="1" u="sng" dirty="0">
                <a:latin typeface="Rockwell" charset="0"/>
                <a:ea typeface="ＭＳ Ｐゴシック" charset="0"/>
                <a:cs typeface="ＭＳ Ｐゴシック" charset="0"/>
              </a:rPr>
              <a:t>GOOD PHARMA: the Public Health Model</a:t>
            </a:r>
          </a:p>
          <a:p>
            <a:pPr marL="0" indent="0" algn="ctr"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2400" b="0" i="1" u="sng" dirty="0">
                <a:latin typeface="Rockwell" charset="0"/>
                <a:ea typeface="ＭＳ Ｐゴシック" charset="0"/>
                <a:cs typeface="ＭＳ Ｐゴシック" charset="0"/>
              </a:rPr>
              <a:t>Of the Mario </a:t>
            </a:r>
            <a:r>
              <a:rPr lang="en-US" sz="2400" b="0" i="1" u="sng" dirty="0" err="1">
                <a:latin typeface="Rockwell" charset="0"/>
                <a:ea typeface="ＭＳ Ｐゴシック" charset="0"/>
                <a:cs typeface="ＭＳ Ｐゴシック" charset="0"/>
              </a:rPr>
              <a:t>Negri</a:t>
            </a:r>
            <a:r>
              <a:rPr lang="en-US" sz="2400" b="0" i="1" u="sng" dirty="0">
                <a:latin typeface="Rockwell" charset="0"/>
                <a:ea typeface="ＭＳ Ｐゴシック" charset="0"/>
                <a:cs typeface="ＭＳ Ｐゴシック" charset="0"/>
              </a:rPr>
              <a:t> Institute</a:t>
            </a:r>
            <a:r>
              <a:rPr lang="en-US" sz="2400" b="0" dirty="0">
                <a:latin typeface="Rockwell" charset="0"/>
                <a:ea typeface="ＭＳ Ｐゴシック" charset="0"/>
                <a:cs typeface="ＭＳ Ｐゴシック" charset="0"/>
              </a:rPr>
              <a:t>  (Palgrave 2015)</a:t>
            </a:r>
          </a:p>
          <a:p>
            <a:pPr marL="0" indent="0" algn="ctr" eaLnBrk="1" hangingPunct="1">
              <a:lnSpc>
                <a:spcPct val="80000"/>
              </a:lnSpc>
              <a:buFont typeface="Wingdings" charset="0"/>
              <a:buNone/>
            </a:pPr>
            <a:endParaRPr lang="en-US" sz="2400" b="0" dirty="0">
              <a:latin typeface="Rockwell" charset="0"/>
              <a:ea typeface="ＭＳ Ｐゴシック" charset="0"/>
              <a:cs typeface="ＭＳ Ｐゴシック" charset="0"/>
            </a:endParaRPr>
          </a:p>
          <a:p>
            <a:pPr marL="0" indent="0" algn="ctr"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1400" b="0" dirty="0">
                <a:latin typeface="Rockwell" charset="0"/>
                <a:ea typeface="ＭＳ Ｐゴシック" charset="0"/>
                <a:cs typeface="ＭＳ Ｐゴシック" charset="0"/>
              </a:rPr>
              <a:t>2016-Slides </a:t>
            </a:r>
            <a:r>
              <a:rPr lang="en-US" sz="1400" b="0" dirty="0" smtClean="0">
                <a:latin typeface="Rockwell" charset="0"/>
                <a:ea typeface="ＭＳ Ｐゴシック" charset="0"/>
                <a:cs typeface="ＭＳ Ｐゴシック" charset="0"/>
              </a:rPr>
              <a:t>LSE  May contain errors</a:t>
            </a:r>
            <a:endParaRPr lang="en-US" sz="1400" b="0" dirty="0">
              <a:latin typeface="Rockwel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>
          <a:xfrm>
            <a:off x="381000" y="-228600"/>
            <a:ext cx="8229600" cy="1139825"/>
          </a:xfrm>
        </p:spPr>
        <p:txBody>
          <a:bodyPr/>
          <a:lstStyle/>
          <a:p>
            <a:r>
              <a:rPr lang="en-US">
                <a:latin typeface="Rockwell" charset="0"/>
                <a:ea typeface="ＭＳ Ｐゴシック" charset="0"/>
                <a:cs typeface="Rockwell" charset="0"/>
              </a:rPr>
              <a:t>Are patents “essential for innovation”?</a:t>
            </a:r>
          </a:p>
        </p:txBody>
      </p:sp>
      <p:sp>
        <p:nvSpPr>
          <p:cNvPr id="21506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6019800"/>
          </a:xfrm>
        </p:spPr>
        <p:txBody>
          <a:bodyPr/>
          <a:lstStyle/>
          <a:p>
            <a:r>
              <a:rPr lang="en-US" b="0" dirty="0">
                <a:latin typeface="Rockwell" charset="0"/>
                <a:ea typeface="ＭＳ Ｐゴシック" charset="0"/>
                <a:cs typeface="Rockwell" charset="0"/>
              </a:rPr>
              <a:t>IP laws </a:t>
            </a:r>
            <a:r>
              <a:rPr lang="en-US" b="0" dirty="0" smtClean="0">
                <a:latin typeface="Rockwell" charset="0"/>
                <a:ea typeface="ＭＳ Ｐゴシック" charset="0"/>
                <a:cs typeface="Rockwell" charset="0"/>
              </a:rPr>
              <a:t>privatize knowledge </a:t>
            </a:r>
            <a:r>
              <a:rPr lang="en-US" b="0" dirty="0">
                <a:latin typeface="Rockwell" charset="0"/>
                <a:ea typeface="ＭＳ Ｐゴシック" charset="0"/>
                <a:cs typeface="Rockwell" charset="0"/>
              </a:rPr>
              <a:t>as a public good, to fund </a:t>
            </a:r>
            <a:r>
              <a:rPr lang="en-US" b="0" dirty="0" smtClean="0">
                <a:latin typeface="Rockwell" charset="0"/>
                <a:ea typeface="ＭＳ Ｐゴシック" charset="0"/>
                <a:cs typeface="Rockwell" charset="0"/>
              </a:rPr>
              <a:t>“innovative research”  </a:t>
            </a:r>
            <a:endParaRPr lang="en-US" b="0" dirty="0">
              <a:latin typeface="Rockwell" charset="0"/>
              <a:ea typeface="ＭＳ Ｐゴシック" charset="0"/>
              <a:cs typeface="Rockwell" charset="0"/>
            </a:endParaRPr>
          </a:p>
          <a:p>
            <a:pPr lvl="1"/>
            <a:r>
              <a:rPr lang="en-US" b="0" dirty="0">
                <a:latin typeface="Rockwell" charset="0"/>
                <a:ea typeface="ＭＳ Ｐゴシック" charset="0"/>
                <a:cs typeface="Rockwell" charset="0"/>
              </a:rPr>
              <a:t>(But </a:t>
            </a:r>
            <a:r>
              <a:rPr lang="en-US" b="0" dirty="0" smtClean="0">
                <a:latin typeface="Rockwell" charset="0"/>
                <a:ea typeface="ＭＳ Ｐゴシック" charset="0"/>
                <a:cs typeface="Rockwell" charset="0"/>
              </a:rPr>
              <a:t>companies allocate only 2.2% of </a:t>
            </a:r>
            <a:r>
              <a:rPr lang="en-US" b="0" dirty="0">
                <a:latin typeface="Rockwell" charset="0"/>
                <a:ea typeface="ＭＳ Ｐゴシック" charset="0"/>
                <a:cs typeface="Rockwell" charset="0"/>
              </a:rPr>
              <a:t>revenues </a:t>
            </a:r>
            <a:r>
              <a:rPr lang="en-US" b="0" dirty="0" smtClean="0">
                <a:latin typeface="Rockwell" charset="0"/>
                <a:ea typeface="ＭＳ Ｐゴシック" charset="0"/>
                <a:cs typeface="Rockwell" charset="0"/>
              </a:rPr>
              <a:t>to basic research to </a:t>
            </a:r>
            <a:r>
              <a:rPr lang="en-US" b="0" dirty="0">
                <a:latin typeface="Rockwell" charset="0"/>
                <a:ea typeface="ＭＳ Ｐゴシック" charset="0"/>
                <a:cs typeface="Rockwell" charset="0"/>
              </a:rPr>
              <a:t>discover new </a:t>
            </a:r>
            <a:r>
              <a:rPr lang="en-US" b="0" dirty="0" smtClean="0">
                <a:latin typeface="Rockwell" charset="0"/>
                <a:ea typeface="ＭＳ Ｐゴシック" charset="0"/>
                <a:cs typeface="Rockwell" charset="0"/>
              </a:rPr>
              <a:t>molecules   </a:t>
            </a:r>
          </a:p>
          <a:p>
            <a:pPr lvl="2"/>
            <a:r>
              <a:rPr lang="en-US" dirty="0" smtClean="0">
                <a:latin typeface="Rockwell" charset="0"/>
                <a:ea typeface="ＭＳ Ｐゴシック" charset="0"/>
                <a:cs typeface="Rockwell" charset="0"/>
              </a:rPr>
              <a:t>(</a:t>
            </a:r>
            <a:r>
              <a:rPr lang="en-US" sz="1600" i="1" dirty="0" smtClean="0">
                <a:latin typeface="Rockwell" charset="0"/>
                <a:ea typeface="ＭＳ Ｐゴシック" charset="0"/>
                <a:cs typeface="Rockwell" charset="0"/>
              </a:rPr>
              <a:t>BMJ 331:958</a:t>
            </a:r>
            <a:r>
              <a:rPr lang="en-US" sz="1600" b="0" i="1" dirty="0" smtClean="0">
                <a:latin typeface="Rockwell" charset="0"/>
                <a:ea typeface="ＭＳ Ｐゴシック" charset="0"/>
                <a:cs typeface="Rockwell" charset="0"/>
              </a:rPr>
              <a:t>)</a:t>
            </a:r>
            <a:endParaRPr lang="en-US" sz="1600" b="0" i="1" dirty="0">
              <a:latin typeface="Rockwell" charset="0"/>
              <a:ea typeface="ＭＳ Ｐゴシック" charset="0"/>
              <a:cs typeface="Rockwell" charset="0"/>
            </a:endParaRPr>
          </a:p>
          <a:p>
            <a:pPr lvl="1"/>
            <a:r>
              <a:rPr lang="en-US" b="0" dirty="0">
                <a:latin typeface="Rockwell" charset="0"/>
                <a:ea typeface="ＭＳ Ｐゴシック" charset="0"/>
                <a:cs typeface="Rockwell" charset="0"/>
              </a:rPr>
              <a:t>Taxpayers subsidize about </a:t>
            </a:r>
            <a:r>
              <a:rPr lang="en-US" b="0" dirty="0" smtClean="0">
                <a:latin typeface="Rockwell" charset="0"/>
                <a:ea typeface="ＭＳ Ｐゴシック" charset="0"/>
                <a:cs typeface="Rockwell" charset="0"/>
              </a:rPr>
              <a:t>40% </a:t>
            </a:r>
            <a:r>
              <a:rPr lang="en-US" b="0" dirty="0">
                <a:latin typeface="Rockwell" charset="0"/>
                <a:ea typeface="ＭＳ Ｐゴシック" charset="0"/>
                <a:cs typeface="Rockwell" charset="0"/>
              </a:rPr>
              <a:t>(=</a:t>
            </a:r>
            <a:r>
              <a:rPr lang="en-US" b="0" dirty="0" smtClean="0">
                <a:latin typeface="Rockwell" charset="0"/>
                <a:ea typeface="ＭＳ Ｐゴシック" charset="0"/>
                <a:cs typeface="Rockwell" charset="0"/>
              </a:rPr>
              <a:t>1.3%, not 17%)</a:t>
            </a:r>
            <a:endParaRPr lang="en-US" b="0" dirty="0">
              <a:latin typeface="Rockwell" charset="0"/>
              <a:ea typeface="ＭＳ Ｐゴシック" charset="0"/>
              <a:cs typeface="Rockwell" charset="0"/>
            </a:endParaRPr>
          </a:p>
          <a:p>
            <a:pPr lvl="1"/>
            <a:endParaRPr lang="en-US" b="0" dirty="0">
              <a:latin typeface="Rockwell" charset="0"/>
              <a:ea typeface="ＭＳ Ｐゴシック" charset="0"/>
              <a:cs typeface="Rockwell" charset="0"/>
            </a:endParaRPr>
          </a:p>
          <a:p>
            <a:r>
              <a:rPr lang="en-US" b="0" dirty="0" smtClean="0">
                <a:latin typeface="Rockwell" charset="0"/>
                <a:ea typeface="ＭＳ Ｐゴシック" charset="0"/>
                <a:cs typeface="Rockwell" charset="0"/>
              </a:rPr>
              <a:t>Most </a:t>
            </a:r>
            <a:r>
              <a:rPr lang="en-US" b="0" dirty="0">
                <a:latin typeface="Rockwell" charset="0"/>
                <a:ea typeface="ＭＳ Ｐゴシック" charset="0"/>
                <a:cs typeface="Rockwell" charset="0"/>
              </a:rPr>
              <a:t>R&amp;D </a:t>
            </a:r>
            <a:r>
              <a:rPr lang="en-US" b="0" dirty="0" smtClean="0">
                <a:latin typeface="Rockwell" charset="0"/>
                <a:ea typeface="ＭＳ Ｐゴシック" charset="0"/>
                <a:cs typeface="Rockwell" charset="0"/>
              </a:rPr>
              <a:t>funds R&amp;D for </a:t>
            </a:r>
            <a:r>
              <a:rPr lang="en-US" b="0" dirty="0">
                <a:latin typeface="Rockwell" charset="0"/>
                <a:ea typeface="ＭＳ Ｐゴシック" charset="0"/>
                <a:cs typeface="Rockwell" charset="0"/>
              </a:rPr>
              <a:t>“innovation” </a:t>
            </a:r>
            <a:r>
              <a:rPr lang="en-US" b="0" dirty="0" smtClean="0">
                <a:latin typeface="Rockwell" charset="0"/>
                <a:ea typeface="ＭＳ Ｐゴシック" charset="0"/>
                <a:cs typeface="Rockwell" charset="0"/>
              </a:rPr>
              <a:t>= minor </a:t>
            </a:r>
            <a:r>
              <a:rPr lang="en-US" b="0" dirty="0">
                <a:latin typeface="Rockwell" charset="0"/>
                <a:ea typeface="ＭＳ Ｐゴシック" charset="0"/>
                <a:cs typeface="Rockwell" charset="0"/>
              </a:rPr>
              <a:t>variations </a:t>
            </a:r>
            <a:r>
              <a:rPr lang="en-US" b="0" dirty="0" smtClean="0">
                <a:latin typeface="Rockwell" charset="0"/>
                <a:ea typeface="ＭＳ Ｐゴシック" charset="0"/>
                <a:cs typeface="Rockwell" charset="0"/>
              </a:rPr>
              <a:t>for more patents </a:t>
            </a:r>
          </a:p>
          <a:p>
            <a:endParaRPr lang="en-US" b="0" dirty="0">
              <a:latin typeface="Rockwell" charset="0"/>
              <a:ea typeface="ＭＳ Ｐゴシック" charset="0"/>
              <a:cs typeface="Rockwell" charset="0"/>
            </a:endParaRPr>
          </a:p>
          <a:p>
            <a:r>
              <a:rPr lang="en-US" b="0" dirty="0" smtClean="0">
                <a:latin typeface="Rockwell" charset="0"/>
                <a:ea typeface="ＭＳ Ｐゴシック" charset="0"/>
                <a:cs typeface="Rockwell" charset="0"/>
              </a:rPr>
              <a:t>Patents reduce innovative research. </a:t>
            </a:r>
          </a:p>
          <a:p>
            <a:pPr lvl="1"/>
            <a:r>
              <a:rPr lang="en-US" b="0" dirty="0" smtClean="0">
                <a:latin typeface="Rockwell" charset="0"/>
                <a:ea typeface="ＭＳ Ｐゴシック" charset="0"/>
                <a:cs typeface="Rockwell" charset="0"/>
              </a:rPr>
              <a:t>Used to block others.</a:t>
            </a:r>
          </a:p>
          <a:p>
            <a:pPr lvl="1"/>
            <a:r>
              <a:rPr lang="en-US" b="0" dirty="0" smtClean="0">
                <a:latin typeface="Rockwell" charset="0"/>
                <a:ea typeface="ＭＳ Ｐゴシック" charset="0"/>
                <a:cs typeface="Rockwell" charset="0"/>
              </a:rPr>
              <a:t>The opposite of collaborative, shared research</a:t>
            </a:r>
            <a:endParaRPr lang="en-US" b="0" dirty="0">
              <a:latin typeface="Rockwell" charset="0"/>
              <a:ea typeface="ＭＳ Ｐゴシック" charset="0"/>
              <a:cs typeface="Rockwell" charset="0"/>
            </a:endParaRPr>
          </a:p>
          <a:p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01147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Content Placeholder 2"/>
          <p:cNvSpPr>
            <a:spLocks noGrp="1"/>
          </p:cNvSpPr>
          <p:nvPr>
            <p:ph idx="1"/>
          </p:nvPr>
        </p:nvSpPr>
        <p:spPr>
          <a:xfrm>
            <a:off x="381000" y="152400"/>
            <a:ext cx="8229600" cy="6705600"/>
          </a:xfrm>
        </p:spPr>
        <p:txBody>
          <a:bodyPr/>
          <a:lstStyle/>
          <a:p>
            <a:pPr marL="0" indent="0" algn="ctr">
              <a:buNone/>
            </a:pPr>
            <a:r>
              <a:rPr lang="en-US" i="1" dirty="0">
                <a:latin typeface="Rockwell" charset="0"/>
                <a:ea typeface="ＭＳ Ｐゴシック" charset="0"/>
                <a:cs typeface="Rockwell" charset="0"/>
              </a:rPr>
              <a:t>Good </a:t>
            </a:r>
            <a:r>
              <a:rPr lang="en-US" i="1" dirty="0" err="1">
                <a:latin typeface="Rockwell" charset="0"/>
                <a:ea typeface="ＭＳ Ｐゴシック" charset="0"/>
                <a:cs typeface="Rockwell" charset="0"/>
              </a:rPr>
              <a:t>Pharma</a:t>
            </a:r>
            <a:r>
              <a:rPr lang="en-US" i="1" dirty="0">
                <a:latin typeface="Rockwell" charset="0"/>
                <a:ea typeface="ＭＳ Ｐゴシック" charset="0"/>
                <a:cs typeface="Rockwell" charset="0"/>
              </a:rPr>
              <a:t>: the public health model</a:t>
            </a:r>
            <a:br>
              <a:rPr lang="en-US" i="1" dirty="0">
                <a:latin typeface="Rockwell" charset="0"/>
                <a:ea typeface="ＭＳ Ｐゴシック" charset="0"/>
                <a:cs typeface="Rockwell" charset="0"/>
              </a:rPr>
            </a:br>
            <a:r>
              <a:rPr lang="en-US" i="1" dirty="0">
                <a:latin typeface="Rockwell" charset="0"/>
                <a:ea typeface="ＭＳ Ｐゴシック" charset="0"/>
                <a:cs typeface="Rockwell" charset="0"/>
              </a:rPr>
              <a:t>of the Mario </a:t>
            </a:r>
            <a:r>
              <a:rPr lang="en-US" i="1" dirty="0" err="1">
                <a:latin typeface="Rockwell" charset="0"/>
                <a:ea typeface="ＭＳ Ｐゴシック" charset="0"/>
                <a:cs typeface="Rockwell" charset="0"/>
              </a:rPr>
              <a:t>Negri</a:t>
            </a:r>
            <a:r>
              <a:rPr lang="en-US" i="1" dirty="0">
                <a:latin typeface="Rockwell" charset="0"/>
                <a:ea typeface="ＭＳ Ｐゴシック" charset="0"/>
                <a:cs typeface="Rockwell" charset="0"/>
              </a:rPr>
              <a:t> </a:t>
            </a:r>
            <a:r>
              <a:rPr lang="en-US" i="1" dirty="0" smtClean="0">
                <a:latin typeface="Rockwell" charset="0"/>
                <a:ea typeface="ＭＳ Ｐゴシック" charset="0"/>
                <a:cs typeface="Rockwell" charset="0"/>
              </a:rPr>
              <a:t>Institute</a:t>
            </a:r>
            <a:endParaRPr lang="en-US" dirty="0" smtClean="0">
              <a:latin typeface="Rockwell"/>
              <a:ea typeface="ＭＳ Ｐゴシック" charset="0"/>
              <a:cs typeface="Rockwell"/>
            </a:endParaRPr>
          </a:p>
          <a:p>
            <a:pPr>
              <a:spcAft>
                <a:spcPts val="0"/>
              </a:spcAft>
            </a:pPr>
            <a:endParaRPr lang="en-US" dirty="0" smtClean="0">
              <a:latin typeface="Rockwell"/>
              <a:ea typeface="ＭＳ Ｐゴシック" charset="0"/>
              <a:cs typeface="Rockwell"/>
            </a:endParaRPr>
          </a:p>
          <a:p>
            <a:r>
              <a:rPr lang="en-US" b="0" dirty="0" smtClean="0">
                <a:latin typeface="Rockwell"/>
                <a:ea typeface="ＭＳ Ｐゴシック" charset="0"/>
                <a:cs typeface="Rockwell"/>
              </a:rPr>
              <a:t>Shows how paid-up R&amp;D can be done for universal health care systems</a:t>
            </a:r>
          </a:p>
          <a:p>
            <a:pPr marL="0" indent="0">
              <a:buNone/>
            </a:pPr>
            <a:r>
              <a:rPr lang="en-US" b="0" dirty="0" smtClean="0">
                <a:latin typeface="Rockwell"/>
                <a:ea typeface="ＭＳ Ｐゴシック" charset="0"/>
                <a:cs typeface="Rockwell"/>
              </a:rPr>
              <a:t>	51 laboratories on 3 campuses </a:t>
            </a:r>
          </a:p>
          <a:p>
            <a:r>
              <a:rPr lang="en-US" b="0" dirty="0" smtClean="0">
                <a:latin typeface="Rockwell"/>
                <a:ea typeface="ＭＳ Ｐゴシック" charset="0"/>
                <a:cs typeface="Rockwell"/>
              </a:rPr>
              <a:t>Worked out rules, practices to keep research design, data collection, analysis and publication independent of political or commercial influences </a:t>
            </a:r>
          </a:p>
          <a:p>
            <a:endParaRPr lang="en-US" b="0" dirty="0" smtClean="0">
              <a:latin typeface="Rockwell"/>
              <a:ea typeface="ＭＳ Ｐゴシック" charset="0"/>
              <a:cs typeface="Rockwell"/>
            </a:endParaRPr>
          </a:p>
          <a:p>
            <a:r>
              <a:rPr lang="en-US" b="0" dirty="0" smtClean="0">
                <a:latin typeface="Rockwell"/>
                <a:ea typeface="ＭＳ Ｐゴシック" charset="0"/>
                <a:cs typeface="Rockwell"/>
              </a:rPr>
              <a:t>A community of scientists, sharing and helping each other. An open science model.</a:t>
            </a:r>
          </a:p>
          <a:p>
            <a:endParaRPr lang="en-US" dirty="0">
              <a:latin typeface="Rockwell"/>
              <a:ea typeface="ＭＳ Ｐゴシック" charset="0"/>
              <a:cs typeface="Rockwell"/>
            </a:endParaRPr>
          </a:p>
          <a:p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  <a:p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08864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139825"/>
          </a:xfrm>
        </p:spPr>
        <p:txBody>
          <a:bodyPr/>
          <a:lstStyle/>
          <a:p>
            <a:r>
              <a:rPr lang="en-US" sz="2800" b="1" dirty="0" smtClean="0">
                <a:latin typeface="Rockwell" charset="0"/>
                <a:ea typeface="ＭＳ Ｐゴシック" charset="0"/>
                <a:cs typeface="Rockwell" charset="0"/>
              </a:rPr>
              <a:t>Promotes cautious use of drugs among physicians, patients &amp; the public</a:t>
            </a:r>
            <a:endParaRPr lang="en-US" sz="2800" b="1" dirty="0">
              <a:latin typeface="Rockwell" charset="0"/>
              <a:ea typeface="ＭＳ Ｐゴシック" charset="0"/>
              <a:cs typeface="Rockwell" charset="0"/>
            </a:endParaRPr>
          </a:p>
        </p:txBody>
      </p:sp>
      <p:sp>
        <p:nvSpPr>
          <p:cNvPr id="54274" name="Content Placeholder 2"/>
          <p:cNvSpPr>
            <a:spLocks noGrp="1"/>
          </p:cNvSpPr>
          <p:nvPr>
            <p:ph idx="1"/>
          </p:nvPr>
        </p:nvSpPr>
        <p:spPr>
          <a:xfrm>
            <a:off x="533400" y="1905000"/>
            <a:ext cx="8229600" cy="3657600"/>
          </a:xfrm>
        </p:spPr>
        <p:txBody>
          <a:bodyPr/>
          <a:lstStyle/>
          <a:p>
            <a:pPr lvl="1"/>
            <a:endParaRPr lang="en-US" sz="2000" b="0" dirty="0">
              <a:latin typeface="Rockwell"/>
              <a:ea typeface="ＭＳ Ｐゴシック" charset="0"/>
              <a:cs typeface="Rockwell"/>
            </a:endParaRPr>
          </a:p>
          <a:p>
            <a:pPr marL="342900" lvl="1" indent="-342900">
              <a:buClr>
                <a:schemeClr val="hlink"/>
              </a:buClr>
              <a:buSzPct val="60000"/>
              <a:buFont typeface="Wingdings" charset="0"/>
              <a:buChar char="n"/>
            </a:pPr>
            <a:r>
              <a:rPr lang="en-US" b="0" dirty="0">
                <a:latin typeface="Rockwell"/>
                <a:ea typeface="ＭＳ Ｐゴシック" charset="0"/>
                <a:cs typeface="Rockwell"/>
              </a:rPr>
              <a:t>Public newsletters, periodic advisories, guidelines for cautious prescribing as little as possible   </a:t>
            </a:r>
            <a:r>
              <a:rPr lang="en-US" b="0" dirty="0" err="1">
                <a:latin typeface="Rockwell"/>
                <a:ea typeface="ＭＳ Ｐゴシック" charset="0"/>
                <a:cs typeface="Rockwell"/>
              </a:rPr>
              <a:t>Ch</a:t>
            </a:r>
            <a:r>
              <a:rPr lang="en-US" b="0" dirty="0">
                <a:latin typeface="Rockwell"/>
                <a:ea typeface="ＭＳ Ｐゴシック" charset="0"/>
                <a:cs typeface="Rockwell"/>
              </a:rPr>
              <a:t> 4</a:t>
            </a:r>
          </a:p>
          <a:p>
            <a:endParaRPr lang="en-US" sz="2400" b="0" dirty="0">
              <a:latin typeface="Rockwell"/>
              <a:ea typeface="ＭＳ Ｐゴシック" charset="0"/>
              <a:cs typeface="Rockwell"/>
            </a:endParaRPr>
          </a:p>
          <a:p>
            <a:r>
              <a:rPr lang="en-US" sz="2400" b="0" dirty="0" smtClean="0">
                <a:latin typeface="Rockwell"/>
                <a:ea typeface="ＭＳ Ｐゴシック" charset="0"/>
                <a:cs typeface="Rockwell"/>
              </a:rPr>
              <a:t>Developed methods that led to the Essential Medicines list </a:t>
            </a:r>
          </a:p>
          <a:p>
            <a:pPr lvl="1"/>
            <a:r>
              <a:rPr lang="en-US" b="0" dirty="0" smtClean="0">
                <a:latin typeface="Rockwell"/>
                <a:ea typeface="ＭＳ Ｐゴシック" charset="0"/>
                <a:cs typeface="Rockwell"/>
              </a:rPr>
              <a:t>Delisted of ineffective, dangerous drugs</a:t>
            </a:r>
            <a:r>
              <a:rPr lang="en-US" b="0" dirty="0">
                <a:latin typeface="Rockwell"/>
                <a:ea typeface="ＭＳ Ｐゴシック" charset="0"/>
                <a:cs typeface="Rockwell"/>
              </a:rPr>
              <a:t> </a:t>
            </a:r>
            <a:r>
              <a:rPr lang="en-US" b="0" dirty="0" smtClean="0">
                <a:latin typeface="Rockwell"/>
                <a:ea typeface="ＭＳ Ｐゴシック" charset="0"/>
                <a:cs typeface="Rockwell"/>
              </a:rPr>
              <a:t>  </a:t>
            </a:r>
            <a:r>
              <a:rPr lang="en-US" b="0" dirty="0" err="1" smtClean="0">
                <a:latin typeface="Rockwell"/>
                <a:ea typeface="ＭＳ Ｐゴシック" charset="0"/>
                <a:cs typeface="Rockwell"/>
              </a:rPr>
              <a:t>Ch</a:t>
            </a:r>
            <a:r>
              <a:rPr lang="en-US" b="0" dirty="0" smtClean="0">
                <a:latin typeface="Rockwell"/>
                <a:ea typeface="ＭＳ Ｐゴシック" charset="0"/>
                <a:cs typeface="Rockwell"/>
              </a:rPr>
              <a:t> 7</a:t>
            </a:r>
          </a:p>
          <a:p>
            <a:endParaRPr lang="en-US" sz="2400" dirty="0">
              <a:latin typeface="Rockwell"/>
              <a:ea typeface="ＭＳ Ｐゴシック" charset="0"/>
              <a:cs typeface="Rockwell"/>
            </a:endParaRPr>
          </a:p>
          <a:p>
            <a:endParaRPr lang="en-US" sz="2000" dirty="0" smtClean="0">
              <a:latin typeface="Rockwell"/>
              <a:ea typeface="ＭＳ Ｐゴシック" charset="0"/>
              <a:cs typeface="Rockwell"/>
            </a:endParaRPr>
          </a:p>
          <a:p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  <a:p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793442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/>
          <a:lstStyle/>
          <a:p>
            <a:r>
              <a:rPr lang="en-US" sz="2800" b="1">
                <a:latin typeface="Rockwell" charset="0"/>
                <a:ea typeface="ＭＳ Ｐゴシック" charset="0"/>
                <a:cs typeface="ＭＳ Ｐゴシック" charset="0"/>
              </a:rPr>
              <a:t>Mario Negri Institute, main building  at dawn</a:t>
            </a:r>
          </a:p>
        </p:txBody>
      </p:sp>
      <p:sp>
        <p:nvSpPr>
          <p:cNvPr id="409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0">
              <a:latin typeface="Rockwell" charset="0"/>
              <a:ea typeface="ＭＳ Ｐゴシック" charset="0"/>
              <a:cs typeface="ＭＳ Ｐゴシック" charset="0"/>
            </a:endParaRPr>
          </a:p>
          <a:p>
            <a:endParaRPr lang="en-US" b="0">
              <a:latin typeface="Rockwell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40963" name="Picture 9" descr="C:\Users\steven.auerbach\Pictures\mario negr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719138"/>
            <a:ext cx="9150350" cy="5834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itle 1"/>
          <p:cNvSpPr>
            <a:spLocks noGrp="1"/>
          </p:cNvSpPr>
          <p:nvPr>
            <p:ph type="title"/>
          </p:nvPr>
        </p:nvSpPr>
        <p:spPr>
          <a:xfrm>
            <a:off x="457200" y="22761"/>
            <a:ext cx="8229600" cy="1139825"/>
          </a:xfrm>
        </p:spPr>
        <p:txBody>
          <a:bodyPr/>
          <a:lstStyle/>
          <a:p>
            <a:r>
              <a:rPr lang="en-US" dirty="0" smtClean="0">
                <a:latin typeface="Rockwell" charset="0"/>
                <a:ea typeface="ＭＳ Ｐゴシック" charset="0"/>
                <a:cs typeface="Rockwell" charset="0"/>
              </a:rPr>
              <a:t>Origins &amp; Principles of the Mario </a:t>
            </a:r>
            <a:r>
              <a:rPr lang="en-US" dirty="0" err="1" smtClean="0">
                <a:latin typeface="Rockwell" charset="0"/>
                <a:ea typeface="ＭＳ Ｐゴシック" charset="0"/>
                <a:cs typeface="Rockwell" charset="0"/>
              </a:rPr>
              <a:t>Negri</a:t>
            </a:r>
            <a:r>
              <a:rPr lang="en-US" dirty="0" smtClean="0">
                <a:latin typeface="Rockwell" charset="0"/>
                <a:ea typeface="ＭＳ Ｐゴシック" charset="0"/>
                <a:cs typeface="Rockwell" charset="0"/>
              </a:rPr>
              <a:t> Institute for Pharmacological Research</a:t>
            </a:r>
            <a:endParaRPr lang="en-US" dirty="0">
              <a:latin typeface="Rockwell" charset="0"/>
              <a:ea typeface="ＭＳ Ｐゴシック" charset="0"/>
              <a:cs typeface="Rockwell" charset="0"/>
            </a:endParaRPr>
          </a:p>
        </p:txBody>
      </p:sp>
      <p:sp>
        <p:nvSpPr>
          <p:cNvPr id="54274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562600"/>
          </a:xfrm>
        </p:spPr>
        <p:txBody>
          <a:bodyPr/>
          <a:lstStyle/>
          <a:p>
            <a:r>
              <a:rPr lang="en-US" b="0" dirty="0" smtClean="0">
                <a:latin typeface="Rockwell"/>
                <a:ea typeface="ＭＳ Ｐゴシック" charset="0"/>
                <a:cs typeface="Rockwell"/>
              </a:rPr>
              <a:t>Founded in 1960s by Silvio Garattini and young, talented researchers, dedicated to:</a:t>
            </a:r>
          </a:p>
          <a:p>
            <a:pPr lvl="1"/>
            <a:r>
              <a:rPr lang="en-US" b="0" dirty="0" smtClean="0">
                <a:latin typeface="Rockwell"/>
                <a:ea typeface="ＭＳ Ｐゴシック" charset="0"/>
                <a:cs typeface="Rockwell"/>
              </a:rPr>
              <a:t>-beneficence through principled research</a:t>
            </a:r>
          </a:p>
          <a:p>
            <a:pPr lvl="1"/>
            <a:r>
              <a:rPr lang="en-US" b="0" dirty="0" smtClean="0">
                <a:latin typeface="Rockwell"/>
                <a:ea typeface="ＭＳ Ｐゴシック" charset="0"/>
                <a:cs typeface="Rockwell"/>
              </a:rPr>
              <a:t>- independence from corrupting corporate and government practices </a:t>
            </a:r>
          </a:p>
          <a:p>
            <a:pPr lvl="1"/>
            <a:r>
              <a:rPr lang="en-US" b="0" dirty="0" smtClean="0">
                <a:latin typeface="Rockwell"/>
                <a:ea typeface="ＭＳ Ｐゴシック" charset="0"/>
                <a:cs typeface="Rockwell"/>
              </a:rPr>
              <a:t>- autonomy for beneficence</a:t>
            </a:r>
          </a:p>
          <a:p>
            <a:pPr lvl="1"/>
            <a:r>
              <a:rPr lang="en-US" b="0" dirty="0" smtClean="0">
                <a:latin typeface="Rockwell"/>
                <a:ea typeface="ＭＳ Ｐゴシック" charset="0"/>
                <a:cs typeface="Rockwell"/>
              </a:rPr>
              <a:t>-non-maleficence  </a:t>
            </a:r>
          </a:p>
          <a:p>
            <a:endParaRPr lang="en-US" b="0" dirty="0">
              <a:latin typeface="Rockwell"/>
              <a:ea typeface="ＭＳ Ｐゴシック" charset="0"/>
              <a:cs typeface="Rockwell"/>
            </a:endParaRPr>
          </a:p>
          <a:p>
            <a:r>
              <a:rPr lang="en-US" b="0" dirty="0" smtClean="0">
                <a:latin typeface="Rockwell"/>
                <a:ea typeface="ＭＳ Ｐゴシック" charset="0"/>
                <a:cs typeface="Rockwell"/>
              </a:rPr>
              <a:t>Became the leading research institute in Europe for NIH grants, when medicines were not patented</a:t>
            </a:r>
          </a:p>
          <a:p>
            <a:pPr lvl="1"/>
            <a:r>
              <a:rPr lang="en-US" b="0" dirty="0" smtClean="0">
                <a:latin typeface="Rockwell"/>
                <a:ea typeface="ＭＳ Ｐゴシック" charset="0"/>
                <a:cs typeface="Rockwell"/>
              </a:rPr>
              <a:t>As a societal good.</a:t>
            </a:r>
            <a:r>
              <a:rPr lang="en-US" b="0" dirty="0" smtClean="0"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endParaRPr lang="en-US" b="0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853671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838200"/>
          </a:xfrm>
        </p:spPr>
        <p:txBody>
          <a:bodyPr/>
          <a:lstStyle/>
          <a:p>
            <a:r>
              <a:rPr lang="en-US" dirty="0" smtClean="0">
                <a:latin typeface="Rockwell" charset="0"/>
                <a:ea typeface="ＭＳ Ｐゴシック" charset="0"/>
                <a:cs typeface="ＭＳ Ｐゴシック" charset="0"/>
              </a:rPr>
              <a:t>Reasons why </a:t>
            </a:r>
            <a:r>
              <a:rPr lang="en-US" dirty="0">
                <a:latin typeface="Rockwell" charset="0"/>
                <a:ea typeface="ＭＳ Ｐゴシック" charset="0"/>
                <a:cs typeface="ＭＳ Ｐゴシック" charset="0"/>
              </a:rPr>
              <a:t>the Mario </a:t>
            </a:r>
            <a:r>
              <a:rPr lang="en-US" dirty="0" err="1">
                <a:latin typeface="Rockwell" charset="0"/>
                <a:ea typeface="ＭＳ Ｐゴシック" charset="0"/>
                <a:cs typeface="ＭＳ Ｐゴシック" charset="0"/>
              </a:rPr>
              <a:t>Negri</a:t>
            </a:r>
            <a:r>
              <a:rPr lang="en-US" dirty="0">
                <a:latin typeface="Rockwell" charset="0"/>
                <a:ea typeface="ＭＳ Ｐゴシック" charset="0"/>
                <a:cs typeface="ＭＳ Ｐゴシック" charset="0"/>
              </a:rPr>
              <a:t> does not patent:</a:t>
            </a:r>
          </a:p>
        </p:txBody>
      </p:sp>
      <p:sp>
        <p:nvSpPr>
          <p:cNvPr id="41986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562600"/>
          </a:xfrm>
        </p:spPr>
        <p:txBody>
          <a:bodyPr/>
          <a:lstStyle/>
          <a:p>
            <a:r>
              <a:rPr lang="en-US" dirty="0" smtClean="0">
                <a:latin typeface="Rockwell" charset="0"/>
                <a:ea typeface="ＭＳ Ｐゴシック" charset="0"/>
                <a:cs typeface="ＭＳ Ｐゴシック" charset="0"/>
              </a:rPr>
              <a:t>To keep research from commercial biases</a:t>
            </a:r>
          </a:p>
          <a:p>
            <a:endParaRPr lang="en-US" dirty="0">
              <a:latin typeface="Rockwell" charset="0"/>
              <a:ea typeface="ＭＳ Ｐゴシック" charset="0"/>
              <a:cs typeface="ＭＳ Ｐゴシック" charset="0"/>
            </a:endParaRPr>
          </a:p>
          <a:p>
            <a:r>
              <a:rPr lang="en-US" dirty="0" smtClean="0">
                <a:latin typeface="Rockwell" charset="0"/>
                <a:ea typeface="ＭＳ Ｐゴシック" charset="0"/>
                <a:cs typeface="ＭＳ Ｐゴシック" charset="0"/>
              </a:rPr>
              <a:t>Patenting </a:t>
            </a:r>
            <a:r>
              <a:rPr lang="en-US" dirty="0">
                <a:latin typeface="Rockwell" charset="0"/>
                <a:ea typeface="ＭＳ Ｐゴシック" charset="0"/>
                <a:cs typeface="ＭＳ Ｐゴシック" charset="0"/>
              </a:rPr>
              <a:t>skews the direction of research at every phase</a:t>
            </a:r>
            <a:r>
              <a:rPr lang="en-US" dirty="0" smtClean="0">
                <a:latin typeface="Rockwell" charset="0"/>
                <a:ea typeface="ＭＳ Ｐゴシック" charset="0"/>
                <a:cs typeface="ＭＳ Ｐゴシック" charset="0"/>
              </a:rPr>
              <a:t>.</a:t>
            </a:r>
            <a:r>
              <a:rPr lang="en-US" sz="1800" dirty="0" smtClean="0">
                <a:latin typeface="Rockwell" charset="0"/>
                <a:ea typeface="ＭＳ Ｐゴシック" charset="0"/>
                <a:cs typeface="ＭＳ Ｐゴシック" charset="0"/>
              </a:rPr>
              <a:t> </a:t>
            </a:r>
            <a:endParaRPr lang="en-US" sz="1800" dirty="0">
              <a:latin typeface="Rockwell" charset="0"/>
              <a:ea typeface="ＭＳ Ｐゴシック" charset="0"/>
              <a:cs typeface="ＭＳ Ｐゴシック" charset="0"/>
            </a:endParaRPr>
          </a:p>
          <a:p>
            <a:endParaRPr lang="en-US" dirty="0">
              <a:latin typeface="Rockwell" charset="0"/>
              <a:ea typeface="ＭＳ Ｐゴシック" charset="0"/>
              <a:cs typeface="ＭＳ Ｐゴシック" charset="0"/>
            </a:endParaRPr>
          </a:p>
          <a:p>
            <a:r>
              <a:rPr lang="en-US" dirty="0">
                <a:latin typeface="Rockwell" charset="0"/>
                <a:ea typeface="ＭＳ Ｐゴシック" charset="0"/>
                <a:cs typeface="ＭＳ Ｐゴシック" charset="0"/>
              </a:rPr>
              <a:t>Patenting </a:t>
            </a:r>
            <a:r>
              <a:rPr lang="en-US" dirty="0" smtClean="0">
                <a:latin typeface="Rockwell" charset="0"/>
                <a:ea typeface="ＭＳ Ｐゴシック" charset="0"/>
                <a:cs typeface="ＭＳ Ｐゴシック" charset="0"/>
              </a:rPr>
              <a:t>fosters secrecy</a:t>
            </a:r>
            <a:r>
              <a:rPr lang="en-US" dirty="0">
                <a:latin typeface="Rockwell" charset="0"/>
                <a:ea typeface="ＭＳ Ｐゴシック" charset="0"/>
                <a:cs typeface="ＭＳ Ｐゴシック" charset="0"/>
              </a:rPr>
              <a:t>. Obstructs collaboration &amp; innovative research.</a:t>
            </a:r>
          </a:p>
          <a:p>
            <a:endParaRPr lang="en-US" dirty="0">
              <a:latin typeface="Rockwell" charset="0"/>
              <a:ea typeface="ＭＳ Ｐゴシック" charset="0"/>
              <a:cs typeface="ＭＳ Ｐゴシック" charset="0"/>
            </a:endParaRPr>
          </a:p>
          <a:p>
            <a:r>
              <a:rPr lang="en-US" dirty="0">
                <a:latin typeface="Rockwell" charset="0"/>
                <a:ea typeface="ＭＳ Ｐゴシック" charset="0"/>
                <a:cs typeface="ＭＳ Ｐゴシック" charset="0"/>
              </a:rPr>
              <a:t>Patenting for profits </a:t>
            </a:r>
            <a:r>
              <a:rPr lang="en-US" dirty="0" smtClean="0">
                <a:latin typeface="Rockwell" charset="0"/>
                <a:ea typeface="ＭＳ Ｐゴシック" charset="0"/>
                <a:cs typeface="ＭＳ Ｐゴシック" charset="0"/>
              </a:rPr>
              <a:t>undermines health care as a social, non-profit good. </a:t>
            </a:r>
            <a:endParaRPr lang="en-US" dirty="0">
              <a:latin typeface="Rockwell" charset="0"/>
              <a:ea typeface="ＭＳ Ｐゴシック" charset="0"/>
              <a:cs typeface="ＭＳ Ｐゴシック" charset="0"/>
            </a:endParaRPr>
          </a:p>
          <a:p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  <a:p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itle 1"/>
          <p:cNvSpPr>
            <a:spLocks noGrp="1"/>
          </p:cNvSpPr>
          <p:nvPr>
            <p:ph type="title"/>
          </p:nvPr>
        </p:nvSpPr>
        <p:spPr>
          <a:xfrm>
            <a:off x="228600" y="23492"/>
            <a:ext cx="8763000" cy="1143000"/>
          </a:xfrm>
        </p:spPr>
        <p:txBody>
          <a:bodyPr/>
          <a:lstStyle/>
          <a:p>
            <a:r>
              <a:rPr lang="en-US" sz="2800" b="1" dirty="0">
                <a:latin typeface="Rockwell" charset="0"/>
                <a:ea typeface="ＭＳ Ｐゴシック" charset="0"/>
                <a:cs typeface="ＭＳ Ｐゴシック" charset="0"/>
              </a:rPr>
              <a:t>Mario </a:t>
            </a:r>
            <a:r>
              <a:rPr lang="en-US" sz="2800" b="1" dirty="0" err="1">
                <a:latin typeface="Rockwell" charset="0"/>
                <a:ea typeface="ＭＳ Ｐゴシック" charset="0"/>
                <a:cs typeface="ＭＳ Ｐゴシック" charset="0"/>
              </a:rPr>
              <a:t>Negri</a:t>
            </a:r>
            <a:r>
              <a:rPr lang="en-US" sz="2800" b="1" dirty="0">
                <a:latin typeface="Rockwell" charset="0"/>
                <a:ea typeface="ＭＳ Ｐゴシック" charset="0"/>
                <a:cs typeface="ＭＳ Ｐゴシック" charset="0"/>
              </a:rPr>
              <a:t> trials as national collaborations</a:t>
            </a:r>
            <a:r>
              <a:rPr lang="en-US" sz="2800" dirty="0" smtClean="0">
                <a:latin typeface="Rockwell" charset="0"/>
                <a:ea typeface="ＭＳ Ｐゴシック" charset="0"/>
                <a:cs typeface="ＭＳ Ｐゴシック" charset="0"/>
              </a:rPr>
              <a:t> </a:t>
            </a:r>
            <a:r>
              <a:rPr lang="en-US" dirty="0" smtClean="0">
                <a:latin typeface="Rockwell" charset="0"/>
                <a:ea typeface="ＭＳ Ｐゴシック" charset="0"/>
                <a:cs typeface="ＭＳ Ｐゴシック" charset="0"/>
              </a:rPr>
              <a:t> </a:t>
            </a:r>
            <a:r>
              <a:rPr lang="en-US" dirty="0">
                <a:latin typeface="Rockwell" charset="0"/>
                <a:ea typeface="ＭＳ Ｐゴシック" charset="0"/>
                <a:cs typeface="ＭＳ Ｐゴシック" charset="0"/>
              </a:rPr>
              <a:t/>
            </a:r>
            <a:br>
              <a:rPr lang="en-US" dirty="0">
                <a:latin typeface="Rockwell" charset="0"/>
                <a:ea typeface="ＭＳ Ｐゴシック" charset="0"/>
                <a:cs typeface="ＭＳ Ｐゴシック" charset="0"/>
              </a:rPr>
            </a:br>
            <a:endParaRPr lang="en-US" dirty="0">
              <a:latin typeface="Rockwel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082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71500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b="0" dirty="0" smtClean="0">
                <a:latin typeface="Rockwell" charset="0"/>
                <a:ea typeface="ＭＳ Ｐゴシック" charset="0"/>
                <a:cs typeface="ＭＳ Ｐゴシック" charset="0"/>
              </a:rPr>
              <a:t>Created national networks of specialists to collaborate on designing trials to improve patient care.  An NHS concept of a trial.</a:t>
            </a:r>
          </a:p>
          <a:p>
            <a:pPr>
              <a:lnSpc>
                <a:spcPct val="110000"/>
              </a:lnSpc>
            </a:pPr>
            <a:endParaRPr lang="en-US" b="0" dirty="0" smtClean="0">
              <a:latin typeface="Rockwell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110000"/>
              </a:lnSpc>
            </a:pPr>
            <a:r>
              <a:rPr lang="en-US" b="0" dirty="0" smtClean="0">
                <a:latin typeface="Rockwell" charset="0"/>
                <a:ea typeface="ＭＳ Ｐゴシック" charset="0"/>
                <a:cs typeface="ＭＳ Ｐゴシック" charset="0"/>
              </a:rPr>
              <a:t>Trials </a:t>
            </a:r>
            <a:r>
              <a:rPr lang="en-US" b="0" dirty="0">
                <a:latin typeface="Rockwell" charset="0"/>
                <a:ea typeface="ＭＳ Ｐゴシック" charset="0"/>
                <a:cs typeface="ＭＳ Ｐゴシック" charset="0"/>
              </a:rPr>
              <a:t>designed as part of everyday practice</a:t>
            </a:r>
          </a:p>
          <a:p>
            <a:pPr lvl="1">
              <a:lnSpc>
                <a:spcPct val="110000"/>
              </a:lnSpc>
            </a:pPr>
            <a:r>
              <a:rPr lang="en-US" b="0" dirty="0">
                <a:latin typeface="Rockwell" charset="0"/>
                <a:ea typeface="ＭＳ Ｐゴシック" charset="0"/>
                <a:cs typeface="ＭＳ Ｐゴシック" charset="0"/>
              </a:rPr>
              <a:t>Use current practice measures</a:t>
            </a:r>
          </a:p>
          <a:p>
            <a:pPr>
              <a:lnSpc>
                <a:spcPct val="110000"/>
              </a:lnSpc>
            </a:pPr>
            <a:r>
              <a:rPr lang="en-US" b="0" dirty="0">
                <a:latin typeface="Rockwell" charset="0"/>
                <a:ea typeface="ＭＳ Ｐゴシック" charset="0"/>
                <a:cs typeface="ＭＳ Ｐゴシック" charset="0"/>
              </a:rPr>
              <a:t>Test for </a:t>
            </a:r>
            <a:r>
              <a:rPr lang="en-US" b="0" u="sng" dirty="0">
                <a:latin typeface="Rockwell" charset="0"/>
                <a:ea typeface="ＭＳ Ｐゴシック" charset="0"/>
                <a:cs typeface="ＭＳ Ｐゴシック" charset="0"/>
              </a:rPr>
              <a:t>clinical superiority</a:t>
            </a:r>
            <a:r>
              <a:rPr lang="en-US" b="0" dirty="0">
                <a:latin typeface="Rockwell" charset="0"/>
                <a:ea typeface="ＭＳ Ｐゴシック" charset="0"/>
                <a:cs typeface="ＭＳ Ｐゴシック" charset="0"/>
              </a:rPr>
              <a:t> on representative patient </a:t>
            </a:r>
            <a:r>
              <a:rPr lang="en-US" b="0" dirty="0" smtClean="0">
                <a:latin typeface="Rockwell" charset="0"/>
                <a:ea typeface="ＭＳ Ｐゴシック" charset="0"/>
                <a:cs typeface="ＭＳ Ｐゴシック" charset="0"/>
              </a:rPr>
              <a:t>populations</a:t>
            </a:r>
          </a:p>
          <a:p>
            <a:pPr>
              <a:lnSpc>
                <a:spcPct val="110000"/>
              </a:lnSpc>
            </a:pPr>
            <a:r>
              <a:rPr lang="en-US" b="0" dirty="0" smtClean="0">
                <a:latin typeface="Rockwell" charset="0"/>
                <a:ea typeface="ＭＳ Ｐゴシック" charset="0"/>
                <a:cs typeface="ＭＳ Ｐゴシック" charset="0"/>
              </a:rPr>
              <a:t>Scores </a:t>
            </a:r>
            <a:r>
              <a:rPr lang="en-US" b="0" dirty="0">
                <a:latin typeface="Rockwell" charset="0"/>
                <a:ea typeface="ＭＳ Ｐゴシック" charset="0"/>
                <a:cs typeface="ＭＳ Ｐゴシック" charset="0"/>
              </a:rPr>
              <a:t>of authors</a:t>
            </a:r>
            <a:endParaRPr lang="en-US" b="0" dirty="0">
              <a:latin typeface="Rockwell" charset="0"/>
              <a:ea typeface="ＭＳ Ｐゴシック" charset="0"/>
            </a:endParaRPr>
          </a:p>
          <a:p>
            <a:pPr>
              <a:lnSpc>
                <a:spcPct val="110000"/>
              </a:lnSpc>
            </a:pPr>
            <a:r>
              <a:rPr lang="en-US" b="0" dirty="0" smtClean="0">
                <a:latin typeface="Rockwell" charset="0"/>
                <a:ea typeface="ＭＳ Ｐゴシック" charset="0"/>
                <a:cs typeface="ＭＳ Ｐゴシック" charset="0"/>
              </a:rPr>
              <a:t>Patients &amp; specialists not paid  (avoid biases)</a:t>
            </a:r>
          </a:p>
          <a:p>
            <a:pPr>
              <a:lnSpc>
                <a:spcPct val="110000"/>
              </a:lnSpc>
            </a:pPr>
            <a:r>
              <a:rPr lang="en-US" b="0" dirty="0" smtClean="0">
                <a:latin typeface="Rockwell" charset="0"/>
                <a:ea typeface="ＭＳ Ｐゴシック" charset="0"/>
                <a:cs typeface="ＭＳ Ｐゴシック" charset="0"/>
              </a:rPr>
              <a:t>Share data and outcomes. Full transparency </a:t>
            </a:r>
          </a:p>
          <a:p>
            <a:pPr marL="0" indent="0">
              <a:lnSpc>
                <a:spcPct val="110000"/>
              </a:lnSpc>
              <a:buNone/>
            </a:pPr>
            <a:endParaRPr lang="en-US" b="0" dirty="0" smtClean="0">
              <a:latin typeface="Rockwell" charset="0"/>
              <a:ea typeface="ＭＳ Ｐゴシック" charset="0"/>
              <a:cs typeface="ＭＳ Ｐゴシック" charset="0"/>
            </a:endParaRPr>
          </a:p>
          <a:p>
            <a:pPr lvl="1"/>
            <a:endParaRPr lang="en-US" sz="2800" b="0" dirty="0">
              <a:latin typeface="Rockwell" charset="0"/>
              <a:ea typeface="ＭＳ Ｐゴシック" charset="0"/>
            </a:endParaRPr>
          </a:p>
          <a:p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  <a:p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7307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Content Placeholder 2"/>
          <p:cNvSpPr>
            <a:spLocks noGrp="1"/>
          </p:cNvSpPr>
          <p:nvPr>
            <p:ph idx="1"/>
          </p:nvPr>
        </p:nvSpPr>
        <p:spPr>
          <a:xfrm>
            <a:off x="304800" y="609600"/>
            <a:ext cx="8686800" cy="5867400"/>
          </a:xfrm>
        </p:spPr>
        <p:txBody>
          <a:bodyPr/>
          <a:lstStyle/>
          <a:p>
            <a:pPr marL="0" lvl="1" indent="0" algn="ctr">
              <a:buClr>
                <a:schemeClr val="hlink"/>
              </a:buClr>
              <a:buSzPct val="60000"/>
              <a:buFontTx/>
              <a:buNone/>
              <a:defRPr/>
            </a:pPr>
            <a:r>
              <a:rPr lang="en-US" sz="3200" b="0" dirty="0">
                <a:latin typeface="Rockwell" charset="0"/>
                <a:ea typeface="ＭＳ Ｐゴシック" charset="0"/>
                <a:cs typeface="ＭＳ Ｐゴシック" charset="0"/>
              </a:rPr>
              <a:t>Mario </a:t>
            </a:r>
            <a:r>
              <a:rPr lang="en-US" sz="3200" b="0" dirty="0" err="1">
                <a:latin typeface="Rockwell" charset="0"/>
                <a:ea typeface="ＭＳ Ｐゴシック" charset="0"/>
                <a:cs typeface="ＭＳ Ｐゴシック" charset="0"/>
              </a:rPr>
              <a:t>Negri</a:t>
            </a:r>
            <a:r>
              <a:rPr lang="en-US" sz="3200" b="0" dirty="0">
                <a:latin typeface="Rockwell" charset="0"/>
                <a:ea typeface="ＭＳ Ｐゴシック" charset="0"/>
                <a:cs typeface="ＭＳ Ｐゴシック" charset="0"/>
              </a:rPr>
              <a:t> trialing to improve patient </a:t>
            </a:r>
            <a:r>
              <a:rPr lang="en-US" sz="3200" b="0" dirty="0" smtClean="0">
                <a:latin typeface="Rockwell" charset="0"/>
                <a:ea typeface="ＭＳ Ｐゴシック" charset="0"/>
                <a:cs typeface="ＭＳ Ｐゴシック" charset="0"/>
              </a:rPr>
              <a:t>care: </a:t>
            </a:r>
            <a:r>
              <a:rPr lang="en-US" sz="3200" b="0" dirty="0">
                <a:latin typeface="Rockwell" charset="0"/>
                <a:ea typeface="ＭＳ Ｐゴシック" charset="0"/>
                <a:cs typeface="ＭＳ Ｐゴシック" charset="0"/>
              </a:rPr>
              <a:t/>
            </a:r>
            <a:br>
              <a:rPr lang="en-US" sz="3200" b="0" dirty="0">
                <a:latin typeface="Rockwell" charset="0"/>
                <a:ea typeface="ＭＳ Ｐゴシック" charset="0"/>
                <a:cs typeface="ＭＳ Ｐゴシック" charset="0"/>
              </a:rPr>
            </a:br>
            <a:endParaRPr lang="en-US" sz="3200" b="0" dirty="0">
              <a:ea typeface="ＭＳ Ｐゴシック" charset="0"/>
              <a:cs typeface="ＭＳ Ｐゴシック" charset="0"/>
            </a:endParaRPr>
          </a:p>
          <a:p>
            <a:pPr marL="342900" lvl="1" indent="-342900">
              <a:buClr>
                <a:schemeClr val="hlink"/>
              </a:buClr>
              <a:buSzPct val="60000"/>
              <a:buFont typeface="Wingdings" charset="0"/>
              <a:buChar char="n"/>
              <a:defRPr/>
            </a:pPr>
            <a:r>
              <a:rPr lang="en-US" sz="2800" b="0" dirty="0" smtClean="0">
                <a:ea typeface="ＭＳ Ｐゴシック" charset="0"/>
                <a:cs typeface="ＭＳ Ｐゴシック" charset="0"/>
              </a:rPr>
              <a:t>Fewer, better trials that make a difference </a:t>
            </a:r>
          </a:p>
          <a:p>
            <a:pPr marL="742950" lvl="2" indent="-342900">
              <a:buClr>
                <a:schemeClr val="hlink"/>
              </a:buClr>
              <a:defRPr/>
            </a:pPr>
            <a:endParaRPr lang="en-US" dirty="0" smtClean="0">
              <a:ea typeface="ＭＳ Ｐゴシック" charset="0"/>
              <a:cs typeface="ＭＳ Ｐゴシック" charset="0"/>
            </a:endParaRPr>
          </a:p>
          <a:p>
            <a:pPr marL="742950" lvl="2" indent="-342900">
              <a:buClr>
                <a:schemeClr val="hlink"/>
              </a:buClr>
              <a:defRPr/>
            </a:pPr>
            <a:r>
              <a:rPr lang="en-US" sz="2400" dirty="0" smtClean="0">
                <a:ea typeface="ＭＳ Ｐゴシック" charset="0"/>
                <a:cs typeface="ＭＳ Ｐゴシック" charset="0"/>
              </a:rPr>
              <a:t>Lancet: 85% of 160,000 trials not needed and cannot improve patient care, by design </a:t>
            </a:r>
          </a:p>
          <a:p>
            <a:pPr marL="342900" lvl="1" indent="-342900">
              <a:buClr>
                <a:schemeClr val="hlink"/>
              </a:buClr>
              <a:buSzPct val="60000"/>
              <a:buFont typeface="Wingdings" charset="0"/>
              <a:buChar char="n"/>
              <a:defRPr/>
            </a:pPr>
            <a:endParaRPr lang="en-US" sz="2800" b="0" dirty="0">
              <a:ea typeface="ＭＳ Ｐゴシック" charset="0"/>
              <a:cs typeface="ＭＳ Ｐゴシック" charset="0"/>
            </a:endParaRPr>
          </a:p>
          <a:p>
            <a:pPr marL="342900" lvl="1" indent="-342900">
              <a:buClr>
                <a:schemeClr val="hlink"/>
              </a:buClr>
              <a:buSzPct val="60000"/>
              <a:buFont typeface="Wingdings" charset="0"/>
              <a:buChar char="n"/>
              <a:defRPr/>
            </a:pPr>
            <a:r>
              <a:rPr lang="en-US" sz="2800" b="0" dirty="0" smtClean="0">
                <a:ea typeface="ＭＳ Ｐゴシック" charset="0"/>
                <a:cs typeface="ＭＳ Ｐゴシック" charset="0"/>
              </a:rPr>
              <a:t>Costs </a:t>
            </a:r>
            <a:r>
              <a:rPr lang="en-US" sz="2800" b="0" dirty="0">
                <a:ea typeface="ＭＳ Ｐゴシック" charset="0"/>
                <a:cs typeface="ＭＳ Ｐゴシック" charset="0"/>
              </a:rPr>
              <a:t>are a fraction of commercial trials. </a:t>
            </a:r>
            <a:endParaRPr lang="en-US" sz="2800" b="0" dirty="0" smtClean="0">
              <a:ea typeface="ＭＳ Ｐゴシック" charset="0"/>
              <a:cs typeface="ＭＳ Ｐゴシック" charset="0"/>
            </a:endParaRPr>
          </a:p>
          <a:p>
            <a:pPr marL="342900" lvl="1" indent="-342900">
              <a:buClr>
                <a:schemeClr val="hlink"/>
              </a:buClr>
              <a:buSzPct val="60000"/>
              <a:buFont typeface="Wingdings" charset="0"/>
              <a:buChar char="n"/>
              <a:defRPr/>
            </a:pPr>
            <a:endParaRPr lang="en-US" sz="2800" b="0" dirty="0">
              <a:ea typeface="ＭＳ Ｐゴシック" charset="0"/>
              <a:cs typeface="ＭＳ Ｐゴシック" charset="0"/>
            </a:endParaRPr>
          </a:p>
          <a:p>
            <a:pPr marL="342900" lvl="1" indent="-342900">
              <a:buClr>
                <a:schemeClr val="hlink"/>
              </a:buClr>
              <a:buSzPct val="60000"/>
              <a:buFont typeface="Wingdings" charset="0"/>
              <a:buChar char="n"/>
              <a:defRPr/>
            </a:pPr>
            <a:r>
              <a:rPr lang="en-US" sz="2800" b="0" dirty="0" smtClean="0">
                <a:ea typeface="ＭＳ Ｐゴシック" charset="0"/>
                <a:cs typeface="ＭＳ Ｐゴシック" charset="0"/>
              </a:rPr>
              <a:t>The Mario </a:t>
            </a:r>
            <a:r>
              <a:rPr lang="en-US" sz="2800" b="0" dirty="0" err="1" smtClean="0">
                <a:ea typeface="ＭＳ Ｐゴシック" charset="0"/>
                <a:cs typeface="ＭＳ Ｐゴシック" charset="0"/>
              </a:rPr>
              <a:t>Negri</a:t>
            </a:r>
            <a:r>
              <a:rPr lang="en-US" sz="2800" b="0" dirty="0" smtClean="0">
                <a:ea typeface="ＭＳ Ｐゴシック" charset="0"/>
                <a:cs typeface="ＭＳ Ｐゴシック" charset="0"/>
              </a:rPr>
              <a:t> does scores of clinical trials</a:t>
            </a:r>
          </a:p>
          <a:p>
            <a:pPr marL="742950" lvl="2" indent="-342900">
              <a:buClr>
                <a:schemeClr val="hlink"/>
              </a:buClr>
              <a:defRPr/>
            </a:pPr>
            <a:r>
              <a:rPr lang="en-US" b="0" dirty="0" smtClean="0">
                <a:ea typeface="ＭＳ Ｐゴシック" charset="0"/>
                <a:cs typeface="ＭＳ Ｐゴシック" charset="0"/>
              </a:rPr>
              <a:t>42% funds from </a:t>
            </a:r>
            <a:r>
              <a:rPr lang="en-US" b="0" dirty="0" err="1" smtClean="0">
                <a:ea typeface="ＭＳ Ｐゴシック" charset="0"/>
                <a:cs typeface="ＭＳ Ｐゴシック" charset="0"/>
              </a:rPr>
              <a:t>govt</a:t>
            </a:r>
            <a:r>
              <a:rPr lang="en-US" b="0" dirty="0">
                <a:ea typeface="ＭＳ Ｐゴシック" charset="0"/>
                <a:cs typeface="ＭＳ Ｐゴシック" charset="0"/>
              </a:rPr>
              <a:t> </a:t>
            </a:r>
            <a:r>
              <a:rPr lang="en-US" b="0" dirty="0" smtClean="0">
                <a:ea typeface="ＭＳ Ｐゴシック" charset="0"/>
                <a:cs typeface="ＭＳ Ｐゴシック" charset="0"/>
              </a:rPr>
              <a:t>  22% </a:t>
            </a:r>
            <a:r>
              <a:rPr lang="en-US" b="0" dirty="0" err="1" smtClean="0">
                <a:ea typeface="ＭＳ Ｐゴシック" charset="0"/>
                <a:cs typeface="ＭＳ Ｐゴシック" charset="0"/>
              </a:rPr>
              <a:t>fr</a:t>
            </a:r>
            <a:r>
              <a:rPr lang="en-US" b="0" dirty="0" smtClean="0">
                <a:ea typeface="ＭＳ Ｐゴシック" charset="0"/>
                <a:cs typeface="ＭＳ Ｐゴシック" charset="0"/>
              </a:rPr>
              <a:t> </a:t>
            </a:r>
            <a:r>
              <a:rPr lang="en-US" b="0" dirty="0" err="1" smtClean="0">
                <a:ea typeface="ＭＳ Ｐゴシック" charset="0"/>
                <a:cs typeface="ＭＳ Ｐゴシック" charset="0"/>
              </a:rPr>
              <a:t>Pharma</a:t>
            </a:r>
            <a:r>
              <a:rPr lang="en-US" b="0" dirty="0">
                <a:ea typeface="ＭＳ Ｐゴシック" charset="0"/>
                <a:cs typeface="ＭＳ Ｐゴシック" charset="0"/>
              </a:rPr>
              <a:t> </a:t>
            </a:r>
            <a:r>
              <a:rPr lang="en-US" b="0" dirty="0" smtClean="0">
                <a:ea typeface="ＭＳ Ｐゴシック" charset="0"/>
                <a:cs typeface="ＭＳ Ｐゴシック" charset="0"/>
              </a:rPr>
              <a:t>  15% </a:t>
            </a:r>
            <a:r>
              <a:rPr lang="en-US" b="0" dirty="0" err="1" smtClean="0">
                <a:ea typeface="ＭＳ Ｐゴシック" charset="0"/>
                <a:cs typeface="ＭＳ Ｐゴシック" charset="0"/>
              </a:rPr>
              <a:t>fr</a:t>
            </a:r>
            <a:r>
              <a:rPr lang="en-US" b="0" dirty="0" smtClean="0">
                <a:ea typeface="ＭＳ Ｐゴシック" charset="0"/>
                <a:cs typeface="ＭＳ Ｐゴシック" charset="0"/>
              </a:rPr>
              <a:t> </a:t>
            </a:r>
            <a:r>
              <a:rPr lang="en-US" b="0" dirty="0" err="1" smtClean="0">
                <a:ea typeface="ＭＳ Ｐゴシック" charset="0"/>
                <a:cs typeface="ＭＳ Ｐゴシック" charset="0"/>
              </a:rPr>
              <a:t>foundations&amp;charities</a:t>
            </a:r>
            <a:endParaRPr lang="en-US" b="0" dirty="0" smtClean="0">
              <a:ea typeface="ＭＳ Ｐゴシック" charset="0"/>
              <a:cs typeface="ＭＳ Ｐゴシック" charset="0"/>
            </a:endParaRPr>
          </a:p>
          <a:p>
            <a:pPr marL="742950" lvl="2" indent="-342900">
              <a:buClr>
                <a:schemeClr val="hlink"/>
              </a:buClr>
              <a:defRPr/>
            </a:pPr>
            <a:r>
              <a:rPr lang="en-US" b="0" dirty="0" smtClean="0">
                <a:ea typeface="ＭＳ Ｐゴシック" charset="0"/>
                <a:cs typeface="ＭＳ Ｐゴシック" charset="0"/>
              </a:rPr>
              <a:t>All paid up</a:t>
            </a:r>
          </a:p>
          <a:p>
            <a:pPr marL="342900" lvl="1" indent="-342900">
              <a:buClr>
                <a:schemeClr val="hlink"/>
              </a:buClr>
              <a:buSzPct val="60000"/>
              <a:buFont typeface="Wingdings" charset="0"/>
              <a:buChar char="n"/>
              <a:defRPr/>
            </a:pPr>
            <a:endParaRPr lang="en-US" sz="2800" b="0" dirty="0">
              <a:ea typeface="ＭＳ Ｐゴシック" charset="0"/>
              <a:cs typeface="ＭＳ Ｐゴシック" charset="0"/>
            </a:endParaRPr>
          </a:p>
          <a:p>
            <a:pPr marL="342900" lvl="1" indent="-342900">
              <a:buClr>
                <a:schemeClr val="hlink"/>
              </a:buClr>
              <a:buSzPct val="60000"/>
              <a:buFont typeface="Wingdings" charset="0"/>
              <a:buChar char="n"/>
              <a:defRPr/>
            </a:pPr>
            <a:endParaRPr lang="en-US" sz="2800" b="0" dirty="0">
              <a:latin typeface="Rockwell" charset="0"/>
              <a:ea typeface="ＭＳ Ｐゴシック" charset="0"/>
              <a:cs typeface="Rockwell" charset="0"/>
            </a:endParaRPr>
          </a:p>
          <a:p>
            <a:pPr marL="0" indent="0">
              <a:buFont typeface="Wingdings" charset="0"/>
              <a:buNone/>
              <a:defRPr/>
            </a:pPr>
            <a:endParaRPr lang="en-US" b="0" dirty="0">
              <a:ea typeface="ＭＳ Ｐゴシック" charset="0"/>
              <a:cs typeface="ＭＳ Ｐゴシック" charset="0"/>
            </a:endParaRPr>
          </a:p>
          <a:p>
            <a:pPr>
              <a:defRPr/>
            </a:pPr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1066800"/>
          </a:xfrm>
        </p:spPr>
        <p:txBody>
          <a:bodyPr/>
          <a:lstStyle/>
          <a:p>
            <a:r>
              <a:rPr lang="en-US" dirty="0" smtClean="0">
                <a:latin typeface="Rockwell" charset="0"/>
                <a:ea typeface="ＭＳ Ｐゴシック" charset="0"/>
                <a:cs typeface="ＭＳ Ｐゴシック" charset="0"/>
              </a:rPr>
              <a:t>Regulators should protect patients</a:t>
            </a:r>
            <a:endParaRPr lang="en-US" dirty="0">
              <a:latin typeface="Rockwel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9154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839200" cy="4724400"/>
          </a:xfrm>
        </p:spPr>
        <p:txBody>
          <a:bodyPr/>
          <a:lstStyle/>
          <a:p>
            <a:r>
              <a:rPr lang="en-US" b="0" dirty="0">
                <a:latin typeface="Rockwell" charset="0"/>
                <a:ea typeface="ＭＳ Ｐゴシック" charset="0"/>
                <a:cs typeface="ＭＳ Ｐゴシック" charset="0"/>
              </a:rPr>
              <a:t>Regulators should be publicly funded, independent</a:t>
            </a:r>
            <a:r>
              <a:rPr lang="en-US" b="0" dirty="0" smtClean="0">
                <a:latin typeface="Rockwell" charset="0"/>
                <a:ea typeface="ＭＳ Ｐゴシック" charset="0"/>
                <a:cs typeface="ＭＳ Ｐゴシック" charset="0"/>
              </a:rPr>
              <a:t>. </a:t>
            </a:r>
          </a:p>
          <a:p>
            <a:pPr lvl="1"/>
            <a:r>
              <a:rPr lang="en-US" b="0" dirty="0" smtClean="0">
                <a:latin typeface="Rockwell" charset="0"/>
                <a:ea typeface="ＭＳ Ｐゴシック" charset="0"/>
                <a:cs typeface="ＭＳ Ｐゴシック" charset="0"/>
              </a:rPr>
              <a:t>Make transparent decisions. </a:t>
            </a:r>
          </a:p>
          <a:p>
            <a:pPr lvl="1"/>
            <a:r>
              <a:rPr lang="en-US" b="0" dirty="0" smtClean="0">
                <a:latin typeface="Rockwell" charset="0"/>
                <a:ea typeface="ＭＳ Ｐゴシック" charset="0"/>
              </a:rPr>
              <a:t>The Mario </a:t>
            </a:r>
            <a:r>
              <a:rPr lang="en-US" b="0" dirty="0" err="1" smtClean="0">
                <a:latin typeface="Rockwell" charset="0"/>
                <a:ea typeface="ＭＳ Ｐゴシック" charset="0"/>
              </a:rPr>
              <a:t>Negri</a:t>
            </a:r>
            <a:r>
              <a:rPr lang="en-US" b="0" dirty="0" smtClean="0">
                <a:latin typeface="Rockwell" charset="0"/>
                <a:ea typeface="ＭＳ Ｐゴシック" charset="0"/>
              </a:rPr>
              <a:t> campaign – </a:t>
            </a:r>
            <a:r>
              <a:rPr lang="en-US" b="0" dirty="0" err="1" smtClean="0">
                <a:latin typeface="Rockwell" charset="0"/>
                <a:ea typeface="ＭＳ Ｐゴシック" charset="0"/>
              </a:rPr>
              <a:t>Ch</a:t>
            </a:r>
            <a:r>
              <a:rPr lang="en-US" b="0" dirty="0" smtClean="0">
                <a:latin typeface="Rockwell" charset="0"/>
                <a:ea typeface="ＭＳ Ｐゴシック" charset="0"/>
              </a:rPr>
              <a:t> 8 </a:t>
            </a:r>
            <a:endParaRPr lang="en-US" b="0" i="1" u="sng" dirty="0" smtClean="0">
              <a:latin typeface="Rockwell" charset="0"/>
              <a:ea typeface="ＭＳ Ｐゴシック" charset="0"/>
            </a:endParaRPr>
          </a:p>
          <a:p>
            <a:pPr lvl="1"/>
            <a:endParaRPr lang="en-US" b="0" dirty="0">
              <a:latin typeface="Rockwell" charset="0"/>
              <a:ea typeface="ＭＳ Ｐゴシック" charset="0"/>
              <a:cs typeface="ＭＳ Ｐゴシック" charset="0"/>
            </a:endParaRPr>
          </a:p>
          <a:p>
            <a:r>
              <a:rPr lang="en-US" b="0" dirty="0">
                <a:latin typeface="Rockwell" charset="0"/>
                <a:ea typeface="ＭＳ Ｐゴシック" charset="0"/>
                <a:cs typeface="ＭＳ Ｐゴシック" charset="0"/>
              </a:rPr>
              <a:t>Should set criteria for approval based on clinically superior benefit-harm </a:t>
            </a:r>
            <a:r>
              <a:rPr lang="en-US" b="0" dirty="0" smtClean="0">
                <a:latin typeface="Rockwell" charset="0"/>
                <a:ea typeface="ＭＳ Ｐゴシック" charset="0"/>
                <a:cs typeface="ＭＳ Ｐゴシック" charset="0"/>
              </a:rPr>
              <a:t>ratios</a:t>
            </a:r>
          </a:p>
          <a:p>
            <a:pPr lvl="1"/>
            <a:r>
              <a:rPr lang="en-US" b="0" dirty="0" smtClean="0">
                <a:latin typeface="Rockwell" charset="0"/>
                <a:ea typeface="ＭＳ Ｐゴシック" charset="0"/>
                <a:cs typeface="ＭＳ Ｐゴシック" charset="0"/>
              </a:rPr>
              <a:t>From trials based on the population of use</a:t>
            </a:r>
            <a:endParaRPr lang="en-US" b="0" dirty="0">
              <a:latin typeface="Rockwell" charset="0"/>
              <a:ea typeface="ＭＳ Ｐゴシック" charset="0"/>
              <a:cs typeface="ＭＳ Ｐゴシック" charset="0"/>
            </a:endParaRPr>
          </a:p>
          <a:p>
            <a:pPr lvl="1"/>
            <a:endParaRPr lang="en-US" b="0" dirty="0">
              <a:latin typeface="Rockwell" charset="0"/>
              <a:ea typeface="ＭＳ Ｐゴシック" charset="0"/>
            </a:endParaRPr>
          </a:p>
          <a:p>
            <a:endParaRPr lang="en-US" b="0" dirty="0">
              <a:latin typeface="Rockwel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/>
          <a:lstStyle/>
          <a:p>
            <a:r>
              <a:rPr lang="en-US" dirty="0" smtClean="0">
                <a:latin typeface="Rockwell" charset="0"/>
                <a:ea typeface="ＭＳ Ｐゴシック" charset="0"/>
                <a:cs typeface="ＭＳ Ｐゴシック" charset="0"/>
              </a:rPr>
              <a:t>A Groundswell Against </a:t>
            </a:r>
            <a:br>
              <a:rPr lang="en-US" dirty="0" smtClean="0">
                <a:latin typeface="Rockwell" charset="0"/>
                <a:ea typeface="ＭＳ Ｐゴシック" charset="0"/>
                <a:cs typeface="ＭＳ Ｐゴシック" charset="0"/>
              </a:rPr>
            </a:br>
            <a:r>
              <a:rPr lang="en-US" dirty="0" smtClean="0">
                <a:latin typeface="Rockwell" charset="0"/>
                <a:ea typeface="ＭＳ Ｐゴシック" charset="0"/>
                <a:cs typeface="ＭＳ Ｐゴシック" charset="0"/>
              </a:rPr>
              <a:t>the Dysfunctions of Drug Patents</a:t>
            </a:r>
            <a:endParaRPr lang="en-US" dirty="0">
              <a:latin typeface="Rockwel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0178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686800" cy="5257800"/>
          </a:xfrm>
        </p:spPr>
        <p:txBody>
          <a:bodyPr/>
          <a:lstStyle/>
          <a:p>
            <a:r>
              <a:rPr lang="en-US" b="0" dirty="0" smtClean="0">
                <a:latin typeface="Rockwell" charset="0"/>
                <a:ea typeface="ＭＳ Ｐゴシック" charset="0"/>
                <a:cs typeface="ＭＳ Ｐゴシック" charset="0"/>
              </a:rPr>
              <a:t>Very high prices &amp; profits with few benefits</a:t>
            </a:r>
          </a:p>
          <a:p>
            <a:pPr lvl="1"/>
            <a:r>
              <a:rPr lang="en-US" b="0" dirty="0" smtClean="0">
                <a:latin typeface="Rockwell" charset="0"/>
                <a:ea typeface="ＭＳ Ｐゴシック" charset="0"/>
                <a:cs typeface="ＭＳ Ｐゴシック" charset="0"/>
              </a:rPr>
              <a:t>Prey on the seriously ill. </a:t>
            </a:r>
          </a:p>
          <a:p>
            <a:pPr lvl="1"/>
            <a:r>
              <a:rPr lang="en-US" b="0" dirty="0" smtClean="0">
                <a:latin typeface="Rockwell" charset="0"/>
                <a:ea typeface="ＭＳ Ｐゴシック" charset="0"/>
                <a:cs typeface="ＭＳ Ｐゴシック" charset="0"/>
              </a:rPr>
              <a:t>Compromise trustworthiness of med knowledge &amp; prescribing</a:t>
            </a:r>
          </a:p>
          <a:p>
            <a:r>
              <a:rPr lang="en-US" b="0" dirty="0" smtClean="0">
                <a:latin typeface="Rockwell" charset="0"/>
                <a:ea typeface="ＭＳ Ｐゴシック" charset="0"/>
                <a:cs typeface="ＭＳ Ｐゴシック" charset="0"/>
              </a:rPr>
              <a:t>Proposals for March-in rights </a:t>
            </a:r>
            <a:r>
              <a:rPr lang="en-US" b="0" dirty="0">
                <a:latin typeface="Rockwell" charset="0"/>
                <a:ea typeface="ＭＳ Ｐゴシック" charset="0"/>
                <a:cs typeface="ＭＳ Ｐゴシック" charset="0"/>
              </a:rPr>
              <a:t>or “eminent domain” on </a:t>
            </a:r>
            <a:r>
              <a:rPr lang="en-US" b="0" dirty="0" smtClean="0">
                <a:latin typeface="Rockwell" charset="0"/>
                <a:ea typeface="ＭＳ Ｐゴシック" charset="0"/>
                <a:cs typeface="ＭＳ Ｐゴシック" charset="0"/>
              </a:rPr>
              <a:t>prices that limit access and burden patients. 	</a:t>
            </a:r>
            <a:r>
              <a:rPr lang="en-US" sz="2000" b="0" dirty="0" smtClean="0">
                <a:latin typeface="Rockwell" charset="0"/>
                <a:ea typeface="ＭＳ Ｐゴシック" charset="0"/>
                <a:cs typeface="ＭＳ Ｐゴシック" charset="0"/>
              </a:rPr>
              <a:t>(James Love et al, KEI  January 2016)</a:t>
            </a:r>
          </a:p>
          <a:p>
            <a:pPr lvl="1"/>
            <a:r>
              <a:rPr lang="en-US" sz="2000" b="0" dirty="0" smtClean="0">
                <a:latin typeface="Rockwell" charset="0"/>
                <a:ea typeface="ＭＳ Ｐゴシック" charset="0"/>
                <a:cs typeface="ＭＳ Ｐゴシック" charset="0"/>
              </a:rPr>
              <a:t>(Amy </a:t>
            </a:r>
            <a:r>
              <a:rPr lang="en-US" sz="2000" b="0" dirty="0" err="1" smtClean="0">
                <a:latin typeface="Rockwell" charset="0"/>
                <a:ea typeface="ＭＳ Ｐゴシック" charset="0"/>
                <a:cs typeface="ＭＳ Ｐゴシック" charset="0"/>
              </a:rPr>
              <a:t>Kapczyski</a:t>
            </a:r>
            <a:r>
              <a:rPr lang="en-US" sz="2000" b="0" dirty="0" smtClean="0">
                <a:latin typeface="Rockwell" charset="0"/>
                <a:ea typeface="ＭＳ Ｐゴシック" charset="0"/>
                <a:cs typeface="ＭＳ Ｐゴシック" charset="0"/>
              </a:rPr>
              <a:t> &amp; Aaron </a:t>
            </a:r>
            <a:r>
              <a:rPr lang="en-US" sz="2000" b="0" dirty="0" err="1" smtClean="0">
                <a:latin typeface="Rockwell" charset="0"/>
                <a:ea typeface="ＭＳ Ｐゴシック" charset="0"/>
                <a:cs typeface="ＭＳ Ｐゴシック" charset="0"/>
              </a:rPr>
              <a:t>Kesselheim</a:t>
            </a:r>
            <a:r>
              <a:rPr lang="en-US" sz="2000" b="0" dirty="0" smtClean="0">
                <a:latin typeface="Rockwell" charset="0"/>
                <a:ea typeface="ＭＳ Ｐゴシック" charset="0"/>
                <a:cs typeface="ＭＳ Ｐゴシック" charset="0"/>
              </a:rPr>
              <a:t>  H Affairs May 2016)</a:t>
            </a:r>
          </a:p>
          <a:p>
            <a:pPr marL="0" indent="0">
              <a:buNone/>
            </a:pPr>
            <a:endParaRPr lang="en-US" b="0" dirty="0" smtClean="0">
              <a:latin typeface="Rockwell" charset="0"/>
              <a:ea typeface="ＭＳ Ｐゴシック" charset="0"/>
              <a:cs typeface="ＭＳ Ｐゴシック" charset="0"/>
            </a:endParaRPr>
          </a:p>
          <a:p>
            <a:r>
              <a:rPr lang="en-US" b="0" dirty="0" err="1" smtClean="0">
                <a:latin typeface="Rockwell" charset="0"/>
                <a:ea typeface="ＭＳ Ｐゴシック" charset="0"/>
                <a:cs typeface="ＭＳ Ｐゴシック" charset="0"/>
              </a:rPr>
              <a:t>Calif</a:t>
            </a:r>
            <a:r>
              <a:rPr lang="en-US" b="0" dirty="0" smtClean="0">
                <a:latin typeface="Rockwell" charset="0"/>
                <a:ea typeface="ＭＳ Ｐゴシック" charset="0"/>
                <a:cs typeface="ＭＳ Ｐゴシック" charset="0"/>
              </a:rPr>
              <a:t> Drug Price Relief Act – VA prices</a:t>
            </a:r>
          </a:p>
          <a:p>
            <a:r>
              <a:rPr lang="en-US" b="0" dirty="0" smtClean="0">
                <a:latin typeface="Rockwell" charset="0"/>
                <a:ea typeface="ＭＳ Ｐゴシック" charset="0"/>
                <a:cs typeface="ＭＳ Ｐゴシック" charset="0"/>
              </a:rPr>
              <a:t>Return to limited criteria for patents? (India)</a:t>
            </a:r>
          </a:p>
          <a:p>
            <a:endParaRPr lang="en-US" b="0" dirty="0">
              <a:latin typeface="Rockwell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120000"/>
              </a:lnSpc>
            </a:pPr>
            <a:endParaRPr lang="en-US" dirty="0">
              <a:latin typeface="Rockwell" charset="0"/>
              <a:ea typeface="ＭＳ Ｐゴシック" charset="0"/>
            </a:endParaRPr>
          </a:p>
          <a:p>
            <a:pPr lvl="1"/>
            <a:endParaRPr lang="en-US" dirty="0">
              <a:latin typeface="Rockwell" charset="0"/>
              <a:ea typeface="ＭＳ Ｐゴシック" charset="0"/>
            </a:endParaRPr>
          </a:p>
          <a:p>
            <a:endParaRPr lang="en-US" b="0" dirty="0">
              <a:latin typeface="Rockwell" charset="0"/>
              <a:ea typeface="ＭＳ Ｐゴシック" charset="0"/>
              <a:cs typeface="ＭＳ Ｐゴシック" charset="0"/>
            </a:endParaRPr>
          </a:p>
          <a:p>
            <a:endParaRPr lang="en-US" b="0" dirty="0">
              <a:latin typeface="Rockwell" charset="0"/>
              <a:ea typeface="ＭＳ Ｐゴシック" charset="0"/>
              <a:cs typeface="ＭＳ Ｐゴシック" charset="0"/>
            </a:endParaRPr>
          </a:p>
          <a:p>
            <a:endParaRPr lang="en-US" b="0" dirty="0">
              <a:latin typeface="Rockwel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6589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/>
          <a:lstStyle/>
          <a:p>
            <a:r>
              <a:rPr lang="en-US" dirty="0" smtClean="0">
                <a:latin typeface="Rockwell" charset="0"/>
                <a:ea typeface="ＭＳ Ｐゴシック" charset="0"/>
                <a:cs typeface="ＭＳ Ｐゴシック" charset="0"/>
              </a:rPr>
              <a:t>A Groundswell Against </a:t>
            </a:r>
            <a:br>
              <a:rPr lang="en-US" dirty="0" smtClean="0">
                <a:latin typeface="Rockwell" charset="0"/>
                <a:ea typeface="ＭＳ Ｐゴシック" charset="0"/>
                <a:cs typeface="ＭＳ Ｐゴシック" charset="0"/>
              </a:rPr>
            </a:br>
            <a:r>
              <a:rPr lang="en-US" dirty="0" smtClean="0">
                <a:latin typeface="Rockwell" charset="0"/>
                <a:ea typeface="ＭＳ Ｐゴシック" charset="0"/>
                <a:cs typeface="ＭＳ Ｐゴシック" charset="0"/>
              </a:rPr>
              <a:t>the Dysfunctions of Drug Patents</a:t>
            </a:r>
            <a:endParaRPr lang="en-US" dirty="0">
              <a:latin typeface="Rockwel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0178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686800" cy="5257800"/>
          </a:xfrm>
        </p:spPr>
        <p:txBody>
          <a:bodyPr/>
          <a:lstStyle/>
          <a:p>
            <a:r>
              <a:rPr lang="en-US" b="0" dirty="0" smtClean="0">
                <a:latin typeface="Rockwell" charset="0"/>
                <a:ea typeface="ＭＳ Ｐゴシック" charset="0"/>
                <a:cs typeface="ＭＳ Ｐゴシック" charset="0"/>
              </a:rPr>
              <a:t>Very high prices &amp; profits with few benefits</a:t>
            </a:r>
          </a:p>
          <a:p>
            <a:pPr lvl="1"/>
            <a:r>
              <a:rPr lang="en-US" b="0" dirty="0" smtClean="0">
                <a:latin typeface="Rockwell" charset="0"/>
                <a:ea typeface="ＭＳ Ｐゴシック" charset="0"/>
                <a:cs typeface="ＭＳ Ｐゴシック" charset="0"/>
              </a:rPr>
              <a:t>Prey on the seriously ill. </a:t>
            </a:r>
          </a:p>
          <a:p>
            <a:pPr lvl="1"/>
            <a:r>
              <a:rPr lang="en-US" b="0" dirty="0" smtClean="0">
                <a:latin typeface="Rockwell" charset="0"/>
                <a:ea typeface="ＭＳ Ｐゴシック" charset="0"/>
                <a:cs typeface="ＭＳ Ｐゴシック" charset="0"/>
              </a:rPr>
              <a:t>Compromise trustworthiness of med knowledge &amp; prescribing</a:t>
            </a:r>
          </a:p>
          <a:p>
            <a:r>
              <a:rPr lang="en-US" b="0" dirty="0" smtClean="0">
                <a:latin typeface="Rockwell" charset="0"/>
                <a:ea typeface="ＭＳ Ｐゴシック" charset="0"/>
                <a:cs typeface="ＭＳ Ｐゴシック" charset="0"/>
              </a:rPr>
              <a:t>Proposals for March-in rights </a:t>
            </a:r>
            <a:r>
              <a:rPr lang="en-US" b="0" dirty="0">
                <a:latin typeface="Rockwell" charset="0"/>
                <a:ea typeface="ＭＳ Ｐゴシック" charset="0"/>
                <a:cs typeface="ＭＳ Ｐゴシック" charset="0"/>
              </a:rPr>
              <a:t>or “eminent domain” on </a:t>
            </a:r>
            <a:r>
              <a:rPr lang="en-US" b="0" dirty="0" smtClean="0">
                <a:latin typeface="Rockwell" charset="0"/>
                <a:ea typeface="ＭＳ Ｐゴシック" charset="0"/>
                <a:cs typeface="ＭＳ Ｐゴシック" charset="0"/>
              </a:rPr>
              <a:t>prices that limit access and burden patients. 	</a:t>
            </a:r>
            <a:r>
              <a:rPr lang="en-US" sz="2000" b="0" dirty="0" smtClean="0">
                <a:latin typeface="Rockwell" charset="0"/>
                <a:ea typeface="ＭＳ Ｐゴシック" charset="0"/>
                <a:cs typeface="ＭＳ Ｐゴシック" charset="0"/>
              </a:rPr>
              <a:t>(James Love et al, KEI  January 2016)</a:t>
            </a:r>
          </a:p>
          <a:p>
            <a:pPr lvl="1"/>
            <a:r>
              <a:rPr lang="en-US" sz="2000" b="0" dirty="0" smtClean="0">
                <a:latin typeface="Rockwell" charset="0"/>
                <a:ea typeface="ＭＳ Ｐゴシック" charset="0"/>
                <a:cs typeface="ＭＳ Ｐゴシック" charset="0"/>
              </a:rPr>
              <a:t>(Amy </a:t>
            </a:r>
            <a:r>
              <a:rPr lang="en-US" sz="2000" b="0" dirty="0" err="1" smtClean="0">
                <a:latin typeface="Rockwell" charset="0"/>
                <a:ea typeface="ＭＳ Ｐゴシック" charset="0"/>
                <a:cs typeface="ＭＳ Ｐゴシック" charset="0"/>
              </a:rPr>
              <a:t>Kapczyski</a:t>
            </a:r>
            <a:r>
              <a:rPr lang="en-US" sz="2000" b="0" dirty="0" smtClean="0">
                <a:latin typeface="Rockwell" charset="0"/>
                <a:ea typeface="ＭＳ Ｐゴシック" charset="0"/>
                <a:cs typeface="ＭＳ Ｐゴシック" charset="0"/>
              </a:rPr>
              <a:t> &amp; Aaron </a:t>
            </a:r>
            <a:r>
              <a:rPr lang="en-US" sz="2000" b="0" dirty="0" err="1" smtClean="0">
                <a:latin typeface="Rockwell" charset="0"/>
                <a:ea typeface="ＭＳ Ｐゴシック" charset="0"/>
                <a:cs typeface="ＭＳ Ｐゴシック" charset="0"/>
              </a:rPr>
              <a:t>Kesselheim</a:t>
            </a:r>
            <a:r>
              <a:rPr lang="en-US" sz="2000" b="0" dirty="0" smtClean="0">
                <a:latin typeface="Rockwell" charset="0"/>
                <a:ea typeface="ＭＳ Ｐゴシック" charset="0"/>
                <a:cs typeface="ＭＳ Ｐゴシック" charset="0"/>
              </a:rPr>
              <a:t>  H Affairs May 2016)</a:t>
            </a:r>
          </a:p>
          <a:p>
            <a:pPr marL="0" indent="0">
              <a:buNone/>
            </a:pPr>
            <a:endParaRPr lang="en-US" b="0" dirty="0" smtClean="0">
              <a:latin typeface="Rockwell" charset="0"/>
              <a:ea typeface="ＭＳ Ｐゴシック" charset="0"/>
              <a:cs typeface="ＭＳ Ｐゴシック" charset="0"/>
            </a:endParaRPr>
          </a:p>
          <a:p>
            <a:r>
              <a:rPr lang="en-US" b="0" dirty="0" err="1" smtClean="0">
                <a:latin typeface="Rockwell" charset="0"/>
                <a:ea typeface="ＭＳ Ｐゴシック" charset="0"/>
                <a:cs typeface="ＭＳ Ｐゴシック" charset="0"/>
              </a:rPr>
              <a:t>Calif</a:t>
            </a:r>
            <a:r>
              <a:rPr lang="en-US" b="0" dirty="0" smtClean="0">
                <a:latin typeface="Rockwell" charset="0"/>
                <a:ea typeface="ＭＳ Ｐゴシック" charset="0"/>
                <a:cs typeface="ＭＳ Ｐゴシック" charset="0"/>
              </a:rPr>
              <a:t> Drug Price Relief Act – VA prices</a:t>
            </a:r>
          </a:p>
          <a:p>
            <a:r>
              <a:rPr lang="en-US" b="0" dirty="0" smtClean="0">
                <a:latin typeface="Rockwell" charset="0"/>
                <a:ea typeface="ＭＳ Ｐゴシック" charset="0"/>
                <a:cs typeface="ＭＳ Ｐゴシック" charset="0"/>
              </a:rPr>
              <a:t>Return to limited criteria for patents? (India)</a:t>
            </a:r>
          </a:p>
          <a:p>
            <a:endParaRPr lang="en-US" b="0" dirty="0">
              <a:latin typeface="Rockwell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120000"/>
              </a:lnSpc>
            </a:pPr>
            <a:endParaRPr lang="en-US" dirty="0">
              <a:latin typeface="Rockwell" charset="0"/>
              <a:ea typeface="ＭＳ Ｐゴシック" charset="0"/>
            </a:endParaRPr>
          </a:p>
          <a:p>
            <a:pPr lvl="1"/>
            <a:endParaRPr lang="en-US" dirty="0">
              <a:latin typeface="Rockwell" charset="0"/>
              <a:ea typeface="ＭＳ Ｐゴシック" charset="0"/>
            </a:endParaRPr>
          </a:p>
          <a:p>
            <a:endParaRPr lang="en-US" b="0" dirty="0">
              <a:latin typeface="Rockwell" charset="0"/>
              <a:ea typeface="ＭＳ Ｐゴシック" charset="0"/>
              <a:cs typeface="ＭＳ Ｐゴシック" charset="0"/>
            </a:endParaRPr>
          </a:p>
          <a:p>
            <a:endParaRPr lang="en-US" b="0" dirty="0">
              <a:latin typeface="Rockwell" charset="0"/>
              <a:ea typeface="ＭＳ Ｐゴシック" charset="0"/>
              <a:cs typeface="ＭＳ Ｐゴシック" charset="0"/>
            </a:endParaRPr>
          </a:p>
          <a:p>
            <a:endParaRPr lang="en-US" b="0" dirty="0">
              <a:latin typeface="Rockwel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2904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39825"/>
          </a:xfrm>
        </p:spPr>
        <p:txBody>
          <a:bodyPr/>
          <a:lstStyle/>
          <a:p>
            <a:r>
              <a:rPr lang="en-US" dirty="0" smtClean="0">
                <a:latin typeface="Rockwell" charset="0"/>
                <a:ea typeface="ＭＳ Ｐゴシック" charset="0"/>
                <a:cs typeface="Rockwell" charset="0"/>
              </a:rPr>
              <a:t>These leave most of the perverse incentives and distortions intact</a:t>
            </a:r>
            <a:endParaRPr lang="en-US" dirty="0">
              <a:latin typeface="Rockwell" charset="0"/>
              <a:ea typeface="ＭＳ Ｐゴシック" charset="0"/>
              <a:cs typeface="Rockwell" charset="0"/>
            </a:endParaRPr>
          </a:p>
        </p:txBody>
      </p:sp>
      <p:sp>
        <p:nvSpPr>
          <p:cNvPr id="54274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/>
          <a:lstStyle/>
          <a:p>
            <a:r>
              <a:rPr lang="en-US" dirty="0" smtClean="0">
                <a:latin typeface="Rockwell"/>
                <a:ea typeface="ＭＳ Ｐゴシック" charset="0"/>
                <a:cs typeface="Rockwell"/>
              </a:rPr>
              <a:t>Create public-led R&amp;D commons for </a:t>
            </a:r>
          </a:p>
          <a:p>
            <a:pPr lvl="1"/>
            <a:r>
              <a:rPr lang="en-US" dirty="0" smtClean="0">
                <a:latin typeface="Rockwell"/>
                <a:ea typeface="ＭＳ Ｐゴシック" charset="0"/>
                <a:cs typeface="Rockwell"/>
              </a:rPr>
              <a:t>Better antibiotics?</a:t>
            </a:r>
          </a:p>
          <a:p>
            <a:pPr lvl="1"/>
            <a:r>
              <a:rPr lang="en-US" dirty="0" smtClean="0">
                <a:latin typeface="Rockwell"/>
                <a:ea typeface="ＭＳ Ｐゴシック" charset="0"/>
                <a:cs typeface="Rockwell"/>
              </a:rPr>
              <a:t>Cancer?</a:t>
            </a:r>
          </a:p>
          <a:p>
            <a:pPr lvl="1"/>
            <a:r>
              <a:rPr lang="en-US" dirty="0" smtClean="0">
                <a:latin typeface="Rockwell"/>
                <a:ea typeface="ＭＳ Ｐゴシック" charset="0"/>
                <a:cs typeface="Rockwell"/>
              </a:rPr>
              <a:t>Like IAVI?  - an international partnership of governments, foundations &amp; companies to foster &amp; coordinate research</a:t>
            </a:r>
          </a:p>
          <a:p>
            <a:pPr lvl="1"/>
            <a:endParaRPr lang="en-US" dirty="0">
              <a:latin typeface="Rockwell"/>
              <a:ea typeface="ＭＳ Ｐゴシック" charset="0"/>
              <a:cs typeface="Rockwell"/>
            </a:endParaRPr>
          </a:p>
          <a:p>
            <a:pPr lvl="1"/>
            <a:r>
              <a:rPr lang="en-US" dirty="0" smtClean="0">
                <a:latin typeface="Rockwell"/>
                <a:ea typeface="ＭＳ Ｐゴシック" charset="0"/>
                <a:cs typeface="Rockwell"/>
              </a:rPr>
              <a:t>Emulate </a:t>
            </a:r>
            <a:r>
              <a:rPr lang="en-US" dirty="0" err="1" smtClean="0">
                <a:latin typeface="Rockwell"/>
                <a:ea typeface="ＭＳ Ｐゴシック" charset="0"/>
                <a:cs typeface="Rockwell"/>
              </a:rPr>
              <a:t>DNDi</a:t>
            </a:r>
            <a:r>
              <a:rPr lang="en-US" dirty="0" smtClean="0">
                <a:latin typeface="Rockwell"/>
                <a:ea typeface="ＭＳ Ｐゴシック" charset="0"/>
                <a:cs typeface="Rockwell"/>
              </a:rPr>
              <a:t>? – consortium of non-profit R&amp;D partnerships for patient-centered treatment advances</a:t>
            </a:r>
          </a:p>
          <a:p>
            <a:pPr lvl="1"/>
            <a:r>
              <a:rPr lang="en-US" dirty="0" smtClean="0">
                <a:latin typeface="Rockwell"/>
                <a:ea typeface="ＭＳ Ｐゴシック" charset="0"/>
                <a:cs typeface="Rockwell"/>
              </a:rPr>
              <a:t>Financial &amp; scientific independence</a:t>
            </a:r>
            <a:endParaRPr lang="en-US" dirty="0">
              <a:latin typeface="Rockwell"/>
              <a:ea typeface="ＭＳ Ｐゴシック" charset="0"/>
              <a:cs typeface="Rockwell"/>
            </a:endParaRPr>
          </a:p>
        </p:txBody>
      </p:sp>
    </p:spTree>
    <p:extLst>
      <p:ext uri="{BB962C8B-B14F-4D97-AF65-F5344CB8AC3E}">
        <p14:creationId xmlns:p14="http://schemas.microsoft.com/office/powerpoint/2010/main" val="167502083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Content Placeholder 2"/>
          <p:cNvSpPr>
            <a:spLocks noGrp="1"/>
          </p:cNvSpPr>
          <p:nvPr>
            <p:ph idx="1"/>
          </p:nvPr>
        </p:nvSpPr>
        <p:spPr>
          <a:xfrm>
            <a:off x="609600" y="-21728"/>
            <a:ext cx="8229600" cy="6879728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dirty="0" smtClean="0">
                <a:latin typeface="Rockwell"/>
                <a:ea typeface="ＭＳ Ｐゴシック" charset="0"/>
                <a:cs typeface="Rockwell"/>
              </a:rPr>
              <a:t>Should a National Health Service, that now pays several times over for scores of patent-driven new drugs with few advantages and risks of serious harm, expand its fund for clinical trials and demand low prices in return?</a:t>
            </a:r>
          </a:p>
          <a:p>
            <a:pPr>
              <a:lnSpc>
                <a:spcPct val="110000"/>
              </a:lnSpc>
            </a:pPr>
            <a:endParaRPr lang="en-US" dirty="0">
              <a:latin typeface="Rockwell"/>
              <a:ea typeface="ＭＳ Ｐゴシック" charset="0"/>
              <a:cs typeface="Rockwell"/>
            </a:endParaRPr>
          </a:p>
          <a:p>
            <a:pPr>
              <a:lnSpc>
                <a:spcPct val="110000"/>
              </a:lnSpc>
            </a:pPr>
            <a:r>
              <a:rPr lang="en-US" dirty="0">
                <a:latin typeface="Rockwell"/>
                <a:ea typeface="ＭＳ Ｐゴシック" charset="0"/>
                <a:cs typeface="Rockwell"/>
              </a:rPr>
              <a:t>Shall we develop better medicines at lower cost?</a:t>
            </a:r>
            <a:endParaRPr lang="en-US" dirty="0" smtClean="0">
              <a:latin typeface="Rockwell"/>
              <a:ea typeface="ＭＳ Ｐゴシック" charset="0"/>
              <a:cs typeface="Rockwell"/>
            </a:endParaRPr>
          </a:p>
          <a:p>
            <a:pPr lvl="1">
              <a:lnSpc>
                <a:spcPct val="120000"/>
              </a:lnSpc>
            </a:pPr>
            <a:r>
              <a:rPr lang="en-US" dirty="0" smtClean="0">
                <a:latin typeface="Rockwell"/>
                <a:ea typeface="ＭＳ Ｐゴシック" charset="0"/>
                <a:cs typeface="Rockwell"/>
              </a:rPr>
              <a:t>Or use public funds to shore up Big </a:t>
            </a:r>
            <a:r>
              <a:rPr lang="en-US" dirty="0" err="1" smtClean="0">
                <a:latin typeface="Rockwell"/>
                <a:ea typeface="ＭＳ Ｐゴシック" charset="0"/>
                <a:cs typeface="Rockwell"/>
              </a:rPr>
              <a:t>Pharma</a:t>
            </a:r>
            <a:r>
              <a:rPr lang="en-US" dirty="0" smtClean="0">
                <a:latin typeface="Rockwell"/>
                <a:ea typeface="ＭＳ Ｐゴシック" charset="0"/>
                <a:cs typeface="Rockwell"/>
              </a:rPr>
              <a:t> that compromises research, knowledge, and practice as it charges </a:t>
            </a:r>
            <a:r>
              <a:rPr lang="en-US" smtClean="0">
                <a:latin typeface="Rockwell"/>
                <a:ea typeface="ＭＳ Ｐゴシック" charset="0"/>
                <a:cs typeface="Rockwell"/>
              </a:rPr>
              <a:t>maximum prices?</a:t>
            </a:r>
            <a:endParaRPr lang="en-US" dirty="0">
              <a:latin typeface="Rockwell"/>
              <a:ea typeface="ＭＳ Ｐゴシック" charset="0"/>
              <a:cs typeface="Rockwell"/>
            </a:endParaRPr>
          </a:p>
        </p:txBody>
      </p:sp>
    </p:spTree>
    <p:extLst>
      <p:ext uri="{BB962C8B-B14F-4D97-AF65-F5344CB8AC3E}">
        <p14:creationId xmlns:p14="http://schemas.microsoft.com/office/powerpoint/2010/main" val="16750208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758825"/>
          </a:xfrm>
        </p:spPr>
        <p:txBody>
          <a:bodyPr/>
          <a:lstStyle/>
          <a:p>
            <a:r>
              <a:rPr lang="en-US" sz="2800" b="1" dirty="0" smtClean="0">
                <a:latin typeface="Rockwell" charset="0"/>
                <a:ea typeface="ＭＳ Ｐゴシック" charset="0"/>
                <a:cs typeface="Rockwell" charset="0"/>
              </a:rPr>
              <a:t>An ethical framework for drug development</a:t>
            </a:r>
            <a:endParaRPr lang="en-US" sz="2800" b="1" dirty="0">
              <a:latin typeface="Rockwell" charset="0"/>
              <a:ea typeface="ＭＳ Ｐゴシック" charset="0"/>
              <a:cs typeface="Rockwell" charset="0"/>
            </a:endParaRPr>
          </a:p>
        </p:txBody>
      </p:sp>
      <p:sp>
        <p:nvSpPr>
          <p:cNvPr id="54274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810000"/>
          </a:xfrm>
        </p:spPr>
        <p:txBody>
          <a:bodyPr/>
          <a:lstStyle/>
          <a:p>
            <a:r>
              <a:rPr lang="en-US" b="0" dirty="0" smtClean="0">
                <a:latin typeface="Rockwell"/>
                <a:ea typeface="ＭＳ Ｐゴシック" charset="0"/>
                <a:cs typeface="Rockwell"/>
              </a:rPr>
              <a:t>To treat all who are ill or who suffer </a:t>
            </a:r>
          </a:p>
          <a:p>
            <a:pPr lvl="1"/>
            <a:r>
              <a:rPr lang="en-US" b="0" dirty="0" smtClean="0">
                <a:latin typeface="Rockwell"/>
                <a:ea typeface="ＭＳ Ｐゴシック" charset="0"/>
                <a:cs typeface="Rockwell"/>
              </a:rPr>
              <a:t>Universal health care as a right, a moral duty</a:t>
            </a:r>
            <a:endParaRPr lang="en-US" b="0" dirty="0">
              <a:latin typeface="Rockwell"/>
              <a:ea typeface="ＭＳ Ｐゴシック" charset="0"/>
              <a:cs typeface="Rockwell"/>
            </a:endParaRPr>
          </a:p>
          <a:p>
            <a:endParaRPr lang="en-US" b="0" dirty="0" smtClean="0">
              <a:latin typeface="Rockwell"/>
              <a:ea typeface="ＭＳ Ｐゴシック" charset="0"/>
              <a:cs typeface="Rockwell"/>
            </a:endParaRPr>
          </a:p>
          <a:p>
            <a:r>
              <a:rPr lang="en-US" b="0" dirty="0" smtClean="0">
                <a:latin typeface="Rockwell"/>
                <a:ea typeface="ＭＳ Ｐゴシック" charset="0"/>
                <a:cs typeface="Rockwell"/>
              </a:rPr>
              <a:t>To develop </a:t>
            </a:r>
            <a:r>
              <a:rPr lang="en-US" b="0" i="1" dirty="0" smtClean="0">
                <a:latin typeface="Rockwell"/>
                <a:ea typeface="ＭＳ Ｐゴシック" charset="0"/>
                <a:cs typeface="Rockwell"/>
              </a:rPr>
              <a:t>clinically</a:t>
            </a:r>
            <a:r>
              <a:rPr lang="en-US" b="0" dirty="0" smtClean="0">
                <a:latin typeface="Rockwell"/>
                <a:ea typeface="ＭＳ Ｐゴシック" charset="0"/>
                <a:cs typeface="Rockwell"/>
              </a:rPr>
              <a:t> better medicines for patients</a:t>
            </a:r>
          </a:p>
          <a:p>
            <a:pPr lvl="1"/>
            <a:r>
              <a:rPr lang="en-US" b="0" dirty="0" smtClean="0">
                <a:latin typeface="Rockwell"/>
                <a:ea typeface="ＭＳ Ｐゴシック" charset="0"/>
                <a:cs typeface="Rockwell"/>
              </a:rPr>
              <a:t>In order to heal, reduce suffering, and prevent,</a:t>
            </a:r>
          </a:p>
          <a:p>
            <a:pPr lvl="1"/>
            <a:r>
              <a:rPr lang="en-US" b="0" dirty="0" smtClean="0">
                <a:latin typeface="Rockwell"/>
                <a:ea typeface="ＭＳ Ｐゴシック" charset="0"/>
                <a:cs typeface="Rockwell"/>
              </a:rPr>
              <a:t>While minimizing adverse side effects </a:t>
            </a:r>
            <a:endParaRPr lang="en-US" b="0" dirty="0">
              <a:latin typeface="Rockwell"/>
              <a:ea typeface="ＭＳ Ｐゴシック" charset="0"/>
              <a:cs typeface="Rockwell"/>
            </a:endParaRPr>
          </a:p>
        </p:txBody>
      </p:sp>
    </p:spTree>
    <p:extLst>
      <p:ext uri="{BB962C8B-B14F-4D97-AF65-F5344CB8AC3E}">
        <p14:creationId xmlns:p14="http://schemas.microsoft.com/office/powerpoint/2010/main" val="579086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95400"/>
          </a:xfrm>
        </p:spPr>
        <p:txBody>
          <a:bodyPr/>
          <a:lstStyle/>
          <a:p>
            <a:r>
              <a:rPr lang="en-US" sz="2800" b="1" dirty="0">
                <a:solidFill>
                  <a:schemeClr val="accent3">
                    <a:lumMod val="50000"/>
                  </a:schemeClr>
                </a:solidFill>
                <a:latin typeface="Rockwell"/>
                <a:cs typeface="Rockwell"/>
              </a:rPr>
              <a:t>What would developing pharmaceuticals for global health needs look like?</a:t>
            </a:r>
            <a:r>
              <a:rPr lang="en-US" sz="3600" b="1" dirty="0">
                <a:solidFill>
                  <a:schemeClr val="accent3">
                    <a:lumMod val="50000"/>
                  </a:schemeClr>
                </a:solidFill>
                <a:latin typeface="Rockwell"/>
                <a:cs typeface="Rockwell"/>
              </a:rPr>
              <a:t> </a:t>
            </a:r>
            <a:br>
              <a:rPr lang="en-US" sz="3600" b="1" dirty="0">
                <a:solidFill>
                  <a:schemeClr val="accent3">
                    <a:lumMod val="50000"/>
                  </a:schemeClr>
                </a:solidFill>
                <a:latin typeface="Rockwell"/>
                <a:cs typeface="Rockwell"/>
              </a:rPr>
            </a:br>
            <a:endParaRPr lang="en-US" b="1" dirty="0">
              <a:latin typeface="Rockwell" charset="0"/>
              <a:ea typeface="ＭＳ Ｐゴシック" charset="0"/>
              <a:cs typeface="Rockwell" charset="0"/>
            </a:endParaRPr>
          </a:p>
        </p:txBody>
      </p:sp>
      <p:sp>
        <p:nvSpPr>
          <p:cNvPr id="54274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562600"/>
          </a:xfrm>
        </p:spPr>
        <p:txBody>
          <a:bodyPr/>
          <a:lstStyle/>
          <a:p>
            <a:pPr eaLnBrk="1" hangingPunct="1">
              <a:buFont typeface="Wingdings" charset="2"/>
              <a:buChar char="n"/>
              <a:defRPr/>
            </a:pPr>
            <a:r>
              <a:rPr lang="en-US" b="0" dirty="0">
                <a:solidFill>
                  <a:schemeClr val="accent3">
                    <a:lumMod val="50000"/>
                  </a:schemeClr>
                </a:solidFill>
                <a:latin typeface="Rockwell"/>
                <a:cs typeface="Rockwell"/>
              </a:rPr>
              <a:t>Health care systems would identify </a:t>
            </a:r>
            <a:r>
              <a:rPr lang="en-US" b="0" dirty="0" smtClean="0">
                <a:solidFill>
                  <a:schemeClr val="accent3">
                    <a:lumMod val="50000"/>
                  </a:schemeClr>
                </a:solidFill>
                <a:latin typeface="Rockwell"/>
                <a:cs typeface="Rockwell"/>
              </a:rPr>
              <a:t>unmet clinical </a:t>
            </a:r>
            <a:r>
              <a:rPr lang="en-US" b="0" dirty="0">
                <a:solidFill>
                  <a:schemeClr val="accent3">
                    <a:lumMod val="50000"/>
                  </a:schemeClr>
                </a:solidFill>
                <a:latin typeface="Rockwell"/>
                <a:cs typeface="Rockwell"/>
              </a:rPr>
              <a:t>needs </a:t>
            </a:r>
            <a:r>
              <a:rPr lang="en-US" b="0" dirty="0" smtClean="0">
                <a:solidFill>
                  <a:schemeClr val="accent3">
                    <a:lumMod val="50000"/>
                  </a:schemeClr>
                </a:solidFill>
                <a:latin typeface="Rockwell"/>
                <a:cs typeface="Rockwell"/>
              </a:rPr>
              <a:t> </a:t>
            </a:r>
          </a:p>
          <a:p>
            <a:pPr lvl="1" eaLnBrk="1" hangingPunct="1">
              <a:buFont typeface="Wingdings" charset="2"/>
              <a:buChar char="n"/>
              <a:defRPr/>
            </a:pPr>
            <a:r>
              <a:rPr lang="en-US" sz="2000" b="0" dirty="0" smtClean="0">
                <a:solidFill>
                  <a:schemeClr val="accent3">
                    <a:lumMod val="50000"/>
                  </a:schemeClr>
                </a:solidFill>
                <a:latin typeface="Rockwell"/>
                <a:cs typeface="Rockwell"/>
              </a:rPr>
              <a:t>Like WHO’s </a:t>
            </a:r>
            <a:r>
              <a:rPr lang="en-US" sz="2000" b="0" i="1" u="sng" dirty="0">
                <a:solidFill>
                  <a:schemeClr val="accent3">
                    <a:lumMod val="50000"/>
                  </a:schemeClr>
                </a:solidFill>
                <a:latin typeface="Rockwell"/>
                <a:cs typeface="Rockwell"/>
              </a:rPr>
              <a:t>Priority Medicines for Europe &amp; the World</a:t>
            </a:r>
            <a:endParaRPr lang="en-US" sz="2000" b="0" u="sng" dirty="0" smtClean="0">
              <a:solidFill>
                <a:schemeClr val="accent3">
                  <a:lumMod val="50000"/>
                </a:schemeClr>
              </a:solidFill>
              <a:latin typeface="Rockwell"/>
              <a:cs typeface="Rockwell"/>
            </a:endParaRPr>
          </a:p>
          <a:p>
            <a:pPr eaLnBrk="1" hangingPunct="1">
              <a:buFont typeface="Wingdings" charset="2"/>
              <a:buChar char="n"/>
              <a:defRPr/>
            </a:pPr>
            <a:endParaRPr lang="en-US" b="0" dirty="0">
              <a:solidFill>
                <a:schemeClr val="accent3">
                  <a:lumMod val="50000"/>
                </a:schemeClr>
              </a:solidFill>
              <a:latin typeface="Rockwell"/>
              <a:cs typeface="Rockwell"/>
            </a:endParaRPr>
          </a:p>
          <a:p>
            <a:pPr eaLnBrk="1" hangingPunct="1">
              <a:buFont typeface="Wingdings" charset="2"/>
              <a:buChar char="n"/>
              <a:defRPr/>
            </a:pPr>
            <a:r>
              <a:rPr lang="en-US" b="0" dirty="0" smtClean="0">
                <a:solidFill>
                  <a:schemeClr val="accent3">
                    <a:lumMod val="50000"/>
                  </a:schemeClr>
                </a:solidFill>
                <a:latin typeface="Rockwell"/>
                <a:cs typeface="Rockwell"/>
              </a:rPr>
              <a:t>They </a:t>
            </a:r>
            <a:r>
              <a:rPr lang="en-US" b="0" dirty="0">
                <a:solidFill>
                  <a:schemeClr val="accent3">
                    <a:lumMod val="50000"/>
                  </a:schemeClr>
                </a:solidFill>
                <a:latin typeface="Rockwell"/>
                <a:cs typeface="Rockwell"/>
              </a:rPr>
              <a:t>would fund research to find effective </a:t>
            </a:r>
            <a:r>
              <a:rPr lang="en-US" b="0" dirty="0" smtClean="0">
                <a:solidFill>
                  <a:schemeClr val="accent3">
                    <a:lumMod val="50000"/>
                  </a:schemeClr>
                </a:solidFill>
                <a:latin typeface="Rockwell"/>
                <a:cs typeface="Rockwell"/>
              </a:rPr>
              <a:t>treatments </a:t>
            </a:r>
          </a:p>
          <a:p>
            <a:pPr eaLnBrk="1" hangingPunct="1">
              <a:buFont typeface="Wingdings" charset="2"/>
              <a:buChar char="n"/>
              <a:defRPr/>
            </a:pPr>
            <a:r>
              <a:rPr lang="en-US" b="0" dirty="0" smtClean="0">
                <a:solidFill>
                  <a:schemeClr val="accent3">
                    <a:lumMod val="50000"/>
                  </a:schemeClr>
                </a:solidFill>
                <a:latin typeface="Rockwell"/>
                <a:cs typeface="Rockwell"/>
              </a:rPr>
              <a:t>They </a:t>
            </a:r>
            <a:r>
              <a:rPr lang="en-US" b="0" dirty="0">
                <a:solidFill>
                  <a:schemeClr val="accent3">
                    <a:lumMod val="50000"/>
                  </a:schemeClr>
                </a:solidFill>
                <a:latin typeface="Rockwell"/>
                <a:cs typeface="Rockwell"/>
              </a:rPr>
              <a:t>would test for clinical benefits and harms </a:t>
            </a:r>
            <a:endParaRPr lang="en-US" b="0" dirty="0" smtClean="0">
              <a:solidFill>
                <a:schemeClr val="accent3">
                  <a:lumMod val="50000"/>
                </a:schemeClr>
              </a:solidFill>
              <a:latin typeface="Rockwell"/>
              <a:cs typeface="Rockwell"/>
            </a:endParaRPr>
          </a:p>
          <a:p>
            <a:pPr lvl="1" eaLnBrk="1" hangingPunct="1">
              <a:buFont typeface="Wingdings" charset="2"/>
              <a:buChar char="n"/>
              <a:defRPr/>
            </a:pPr>
            <a:r>
              <a:rPr lang="en-US" b="0" dirty="0" smtClean="0">
                <a:solidFill>
                  <a:schemeClr val="accent3">
                    <a:lumMod val="50000"/>
                  </a:schemeClr>
                </a:solidFill>
                <a:latin typeface="Rockwell"/>
                <a:cs typeface="Rockwell"/>
              </a:rPr>
              <a:t>based </a:t>
            </a:r>
            <a:r>
              <a:rPr lang="en-US" b="0" dirty="0">
                <a:solidFill>
                  <a:schemeClr val="accent3">
                    <a:lumMod val="50000"/>
                  </a:schemeClr>
                </a:solidFill>
                <a:latin typeface="Rockwell"/>
                <a:cs typeface="Rockwell"/>
              </a:rPr>
              <a:t>on </a:t>
            </a:r>
            <a:r>
              <a:rPr lang="en-US" b="0" dirty="0" smtClean="0">
                <a:solidFill>
                  <a:schemeClr val="accent3">
                    <a:lumMod val="50000"/>
                  </a:schemeClr>
                </a:solidFill>
                <a:latin typeface="Rockwell"/>
                <a:cs typeface="Rockwell"/>
              </a:rPr>
              <a:t>unbiased, scientific trials </a:t>
            </a:r>
          </a:p>
          <a:p>
            <a:pPr eaLnBrk="1" hangingPunct="1">
              <a:buFont typeface="Wingdings" charset="2"/>
              <a:buChar char="n"/>
              <a:defRPr/>
            </a:pPr>
            <a:endParaRPr lang="en-US" b="0" dirty="0" smtClean="0">
              <a:solidFill>
                <a:schemeClr val="accent3">
                  <a:lumMod val="50000"/>
                </a:schemeClr>
              </a:solidFill>
              <a:latin typeface="Rockwell"/>
              <a:cs typeface="Rockwell"/>
            </a:endParaRPr>
          </a:p>
          <a:p>
            <a:pPr eaLnBrk="1" hangingPunct="1">
              <a:buFont typeface="Wingdings" charset="2"/>
              <a:buChar char="n"/>
              <a:defRPr/>
            </a:pPr>
            <a:r>
              <a:rPr lang="en-US" b="0" dirty="0" smtClean="0">
                <a:solidFill>
                  <a:schemeClr val="accent3">
                    <a:lumMod val="50000"/>
                  </a:schemeClr>
                </a:solidFill>
                <a:latin typeface="Rockwell"/>
                <a:cs typeface="Rockwell"/>
              </a:rPr>
              <a:t>They would fund a regulator to protect patients from unsafe or ineffective medicines </a:t>
            </a:r>
            <a:endParaRPr lang="en-US" b="0" dirty="0">
              <a:solidFill>
                <a:schemeClr val="accent3">
                  <a:lumMod val="50000"/>
                </a:schemeClr>
              </a:solidFill>
              <a:latin typeface="Rockwell"/>
              <a:cs typeface="Rockwell"/>
            </a:endParaRPr>
          </a:p>
        </p:txBody>
      </p:sp>
    </p:spTree>
    <p:extLst>
      <p:ext uri="{BB962C8B-B14F-4D97-AF65-F5344CB8AC3E}">
        <p14:creationId xmlns:p14="http://schemas.microsoft.com/office/powerpoint/2010/main" val="7041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1139825"/>
          </a:xfrm>
        </p:spPr>
        <p:txBody>
          <a:bodyPr/>
          <a:lstStyle/>
          <a:p>
            <a:r>
              <a:rPr lang="en-US" sz="2800" dirty="0" smtClean="0">
                <a:latin typeface="Rockwell" charset="0"/>
                <a:ea typeface="ＭＳ Ｐゴシック" charset="0"/>
                <a:cs typeface="Rockwell" charset="0"/>
              </a:rPr>
              <a:t>By contrast, 5 troubling ethical concerns described in </a:t>
            </a:r>
            <a:r>
              <a:rPr lang="en-US" sz="2800" i="1" u="sng" dirty="0" smtClean="0">
                <a:latin typeface="Rockwell" charset="0"/>
                <a:ea typeface="ＭＳ Ｐゴシック" charset="0"/>
                <a:cs typeface="Rockwell" charset="0"/>
              </a:rPr>
              <a:t>Bad </a:t>
            </a:r>
            <a:r>
              <a:rPr lang="en-US" sz="2800" i="1" u="sng" dirty="0" err="1" smtClean="0">
                <a:latin typeface="Rockwell" charset="0"/>
                <a:ea typeface="ＭＳ Ｐゴシック" charset="0"/>
                <a:cs typeface="Rockwell" charset="0"/>
              </a:rPr>
              <a:t>Pharma</a:t>
            </a:r>
            <a:r>
              <a:rPr lang="en-US" sz="2800" dirty="0" smtClean="0">
                <a:latin typeface="Rockwell" charset="0"/>
                <a:ea typeface="ＭＳ Ｐゴシック" charset="0"/>
                <a:cs typeface="Rockwell" charset="0"/>
              </a:rPr>
              <a:t>:</a:t>
            </a:r>
            <a:endParaRPr lang="en-US" sz="2800" dirty="0">
              <a:latin typeface="Rockwell" charset="0"/>
              <a:ea typeface="ＭＳ Ｐゴシック" charset="0"/>
              <a:cs typeface="Rockwell" charset="0"/>
            </a:endParaRPr>
          </a:p>
        </p:txBody>
      </p:sp>
      <p:sp>
        <p:nvSpPr>
          <p:cNvPr id="54274" name="Content Placeholder 2"/>
          <p:cNvSpPr>
            <a:spLocks noGrp="1"/>
          </p:cNvSpPr>
          <p:nvPr>
            <p:ph idx="1"/>
          </p:nvPr>
        </p:nvSpPr>
        <p:spPr>
          <a:xfrm>
            <a:off x="533400" y="1676400"/>
            <a:ext cx="8229600" cy="5029200"/>
          </a:xfrm>
        </p:spPr>
        <p:txBody>
          <a:bodyPr/>
          <a:lstStyle/>
          <a:p>
            <a:pPr marL="0" indent="0">
              <a:lnSpc>
                <a:spcPct val="120000"/>
              </a:lnSpc>
              <a:spcAft>
                <a:spcPts val="600"/>
              </a:spcAft>
              <a:buNone/>
            </a:pPr>
            <a:r>
              <a:rPr lang="en-US" sz="2400" dirty="0" smtClean="0">
                <a:latin typeface="Rockwell"/>
                <a:ea typeface="ＭＳ Ｐゴシック" charset="0"/>
                <a:cs typeface="Rockwell"/>
              </a:rPr>
              <a:t>1. clinical trial designs that compromise clinically valid </a:t>
            </a:r>
            <a:r>
              <a:rPr lang="en-US" sz="2400" dirty="0">
                <a:latin typeface="Rockwell"/>
                <a:ea typeface="ＭＳ Ｐゴシック" charset="0"/>
                <a:cs typeface="Rockwell"/>
              </a:rPr>
              <a:t>outcomes, described in </a:t>
            </a:r>
            <a:r>
              <a:rPr lang="en-US" sz="2400" dirty="0" err="1">
                <a:latin typeface="Rockwell"/>
                <a:ea typeface="ＭＳ Ｐゴシック" charset="0"/>
                <a:cs typeface="Rockwell"/>
              </a:rPr>
              <a:t>Goldacre’s</a:t>
            </a:r>
            <a:r>
              <a:rPr lang="en-US" sz="2400" dirty="0">
                <a:latin typeface="Rockwell"/>
                <a:ea typeface="ＭＳ Ｐゴシック" charset="0"/>
                <a:cs typeface="Rockwell"/>
              </a:rPr>
              <a:t> </a:t>
            </a:r>
            <a:r>
              <a:rPr lang="en-US" sz="2400" i="1" dirty="0">
                <a:latin typeface="Rockwell"/>
                <a:ea typeface="ＭＳ Ｐゴシック" charset="0"/>
                <a:cs typeface="Rockwell"/>
              </a:rPr>
              <a:t>Bad </a:t>
            </a:r>
            <a:r>
              <a:rPr lang="en-US" sz="2400" i="1" dirty="0" err="1">
                <a:latin typeface="Rockwell"/>
                <a:ea typeface="ＭＳ Ｐゴシック" charset="0"/>
                <a:cs typeface="Rockwell"/>
              </a:rPr>
              <a:t>Pharma</a:t>
            </a:r>
            <a:r>
              <a:rPr lang="en-US" sz="2400" dirty="0" smtClean="0">
                <a:latin typeface="Rockwell"/>
                <a:ea typeface="ＭＳ Ｐゴシック" charset="0"/>
                <a:cs typeface="Rockwell"/>
              </a:rPr>
              <a:t>  </a:t>
            </a:r>
          </a:p>
          <a:p>
            <a:pPr marL="0" indent="0">
              <a:lnSpc>
                <a:spcPct val="120000"/>
              </a:lnSpc>
              <a:spcAft>
                <a:spcPts val="600"/>
              </a:spcAft>
              <a:buNone/>
            </a:pPr>
            <a:r>
              <a:rPr lang="en-US" sz="2400" dirty="0" smtClean="0">
                <a:latin typeface="Rockwell"/>
                <a:ea typeface="ＭＳ Ｐゴシック" charset="0"/>
                <a:cs typeface="Rockwell"/>
              </a:rPr>
              <a:t>2.biased methods of trial organization &amp; analysis for greater profits</a:t>
            </a:r>
          </a:p>
          <a:p>
            <a:pPr marL="0" indent="0">
              <a:lnSpc>
                <a:spcPct val="120000"/>
              </a:lnSpc>
              <a:spcAft>
                <a:spcPts val="600"/>
              </a:spcAft>
              <a:buNone/>
            </a:pPr>
            <a:r>
              <a:rPr lang="en-US" sz="2400" dirty="0" smtClean="0">
                <a:latin typeface="Rockwell"/>
                <a:ea typeface="ＭＳ Ｐゴシック" charset="0"/>
                <a:cs typeface="Rockwell"/>
              </a:rPr>
              <a:t>3. selectively hiding or biasing outcomes</a:t>
            </a:r>
          </a:p>
          <a:p>
            <a:pPr marL="0" indent="0">
              <a:lnSpc>
                <a:spcPct val="120000"/>
              </a:lnSpc>
              <a:spcAft>
                <a:spcPts val="600"/>
              </a:spcAft>
              <a:buNone/>
            </a:pPr>
            <a:r>
              <a:rPr lang="en-US" sz="2400" dirty="0" smtClean="0">
                <a:latin typeface="Rockwell"/>
                <a:ea typeface="ＭＳ Ｐゴシック" charset="0"/>
                <a:cs typeface="Rockwell"/>
              </a:rPr>
              <a:t>4. biased publication of medical knowledge</a:t>
            </a:r>
          </a:p>
          <a:p>
            <a:pPr marL="0" indent="0">
              <a:lnSpc>
                <a:spcPct val="120000"/>
              </a:lnSpc>
              <a:spcAft>
                <a:spcPts val="600"/>
              </a:spcAft>
              <a:buNone/>
            </a:pPr>
            <a:r>
              <a:rPr lang="en-US" sz="2400" dirty="0" smtClean="0">
                <a:latin typeface="Rockwell"/>
                <a:ea typeface="ＭＳ Ｐゴシック" charset="0"/>
                <a:cs typeface="Rockwell"/>
              </a:rPr>
              <a:t>5. pricing and promotion that limit access for those in need </a:t>
            </a:r>
            <a:endParaRPr lang="en-US" sz="2400" dirty="0">
              <a:latin typeface="Rockwell"/>
              <a:ea typeface="ＭＳ Ｐゴシック" charset="0"/>
              <a:cs typeface="Rockwell"/>
            </a:endParaRPr>
          </a:p>
          <a:p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8275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itle 1"/>
          <p:cNvSpPr>
            <a:spLocks noGrp="1"/>
          </p:cNvSpPr>
          <p:nvPr>
            <p:ph type="title"/>
          </p:nvPr>
        </p:nvSpPr>
        <p:spPr>
          <a:xfrm>
            <a:off x="381000" y="-152400"/>
            <a:ext cx="8229600" cy="1139825"/>
          </a:xfrm>
        </p:spPr>
        <p:txBody>
          <a:bodyPr/>
          <a:lstStyle/>
          <a:p>
            <a:r>
              <a:rPr lang="en-US" dirty="0" smtClean="0">
                <a:latin typeface="Rockwell" charset="0"/>
                <a:ea typeface="ＭＳ Ｐゴシック" charset="0"/>
                <a:cs typeface="Rockwell" charset="0"/>
              </a:rPr>
              <a:t>Patent-driven research…</a:t>
            </a:r>
            <a:endParaRPr lang="en-US" dirty="0">
              <a:latin typeface="Rockwell" charset="0"/>
              <a:ea typeface="ＭＳ Ｐゴシック" charset="0"/>
              <a:cs typeface="Rockwell" charset="0"/>
            </a:endParaRPr>
          </a:p>
        </p:txBody>
      </p:sp>
      <p:sp>
        <p:nvSpPr>
          <p:cNvPr id="54274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867400"/>
          </a:xfrm>
        </p:spPr>
        <p:txBody>
          <a:bodyPr/>
          <a:lstStyle/>
          <a:p>
            <a:r>
              <a:rPr lang="en-US" dirty="0" smtClean="0">
                <a:latin typeface="Rockwell"/>
                <a:ea typeface="ＭＳ Ｐゴシック" charset="0"/>
                <a:cs typeface="Rockwell"/>
              </a:rPr>
              <a:t>Exacerbates global health inequality</a:t>
            </a:r>
          </a:p>
          <a:p>
            <a:pPr lvl="1"/>
            <a:r>
              <a:rPr lang="en-US" dirty="0">
                <a:latin typeface="Rockwell"/>
                <a:ea typeface="ＭＳ Ｐゴシック" charset="0"/>
                <a:cs typeface="Rockwell"/>
              </a:rPr>
              <a:t>G</a:t>
            </a:r>
            <a:r>
              <a:rPr lang="en-US" dirty="0" smtClean="0">
                <a:latin typeface="Rockwell"/>
                <a:ea typeface="ＭＳ Ｐゴシック" charset="0"/>
                <a:cs typeface="Rockwell"/>
              </a:rPr>
              <a:t>lobal IP regime, led by so-called “free trade agreements”</a:t>
            </a:r>
            <a:endParaRPr lang="en-US" dirty="0">
              <a:latin typeface="Rockwell"/>
              <a:ea typeface="ＭＳ Ｐゴシック" charset="0"/>
              <a:cs typeface="Rockwell"/>
            </a:endParaRPr>
          </a:p>
          <a:p>
            <a:endParaRPr lang="en-US" dirty="0" smtClean="0">
              <a:latin typeface="Rockwell"/>
              <a:ea typeface="ＭＳ Ｐゴシック" charset="0"/>
              <a:cs typeface="Rockwell"/>
            </a:endParaRPr>
          </a:p>
          <a:p>
            <a:pPr>
              <a:lnSpc>
                <a:spcPct val="120000"/>
              </a:lnSpc>
            </a:pPr>
            <a:r>
              <a:rPr lang="en-US" dirty="0" smtClean="0">
                <a:latin typeface="Rockwell"/>
                <a:ea typeface="ＭＳ Ｐゴシック" charset="0"/>
                <a:cs typeface="Rockwell"/>
              </a:rPr>
              <a:t>Minimizes real innovation</a:t>
            </a:r>
          </a:p>
          <a:p>
            <a:pPr lvl="1">
              <a:lnSpc>
                <a:spcPct val="120000"/>
              </a:lnSpc>
            </a:pPr>
            <a:r>
              <a:rPr lang="en-US" dirty="0" smtClean="0">
                <a:latin typeface="Rockwell"/>
                <a:ea typeface="ＭＳ Ｐゴシック" charset="0"/>
                <a:cs typeface="Rockwell"/>
              </a:rPr>
              <a:t>Patents reward research for minor variations</a:t>
            </a:r>
          </a:p>
          <a:p>
            <a:pPr lvl="1">
              <a:lnSpc>
                <a:spcPct val="120000"/>
              </a:lnSpc>
            </a:pPr>
            <a:r>
              <a:rPr lang="en-US" dirty="0" smtClean="0">
                <a:latin typeface="Rockwell"/>
                <a:ea typeface="ＭＳ Ｐゴシック" charset="0"/>
                <a:cs typeface="Rockwell"/>
              </a:rPr>
              <a:t>-Reward producing more patents! </a:t>
            </a:r>
          </a:p>
          <a:p>
            <a:pPr marL="457200" lvl="1" indent="0">
              <a:lnSpc>
                <a:spcPct val="120000"/>
              </a:lnSpc>
              <a:buNone/>
            </a:pPr>
            <a:endParaRPr lang="en-US" dirty="0" smtClean="0">
              <a:latin typeface="Rockwell"/>
              <a:ea typeface="ＭＳ Ｐゴシック" charset="0"/>
              <a:cs typeface="Rockwell"/>
            </a:endParaRPr>
          </a:p>
          <a:p>
            <a:pPr lvl="1">
              <a:lnSpc>
                <a:spcPct val="120000"/>
              </a:lnSpc>
            </a:pPr>
            <a:r>
              <a:rPr lang="en-US" dirty="0" smtClean="0">
                <a:latin typeface="Rockwell"/>
                <a:ea typeface="ＭＳ Ｐゴシック" charset="0"/>
                <a:cs typeface="Rockwell"/>
              </a:rPr>
              <a:t>No evidence that IP proliferation has increased the proportion of clinically better drugs</a:t>
            </a:r>
            <a:r>
              <a:rPr lang="en-US" sz="1800" dirty="0" smtClean="0">
                <a:latin typeface="Rockwell"/>
                <a:ea typeface="ＭＳ Ｐゴシック" charset="0"/>
                <a:cs typeface="Rockwell"/>
              </a:rPr>
              <a:t> (BMJ 2012)</a:t>
            </a:r>
          </a:p>
          <a:p>
            <a:pPr lvl="1">
              <a:lnSpc>
                <a:spcPct val="120000"/>
              </a:lnSpc>
            </a:pPr>
            <a:r>
              <a:rPr lang="en-US" dirty="0" smtClean="0">
                <a:latin typeface="Rockwell"/>
                <a:ea typeface="ＭＳ Ｐゴシック" charset="0"/>
                <a:cs typeface="Rockwell"/>
              </a:rPr>
              <a:t>Since 1970s, have decreased from 15% to 7.8% </a:t>
            </a:r>
          </a:p>
          <a:p>
            <a:pPr lvl="1">
              <a:lnSpc>
                <a:spcPct val="120000"/>
              </a:lnSpc>
            </a:pPr>
            <a:endParaRPr lang="en-US" dirty="0" smtClean="0">
              <a:latin typeface="Rockwell"/>
              <a:ea typeface="ＭＳ Ｐゴシック" charset="0"/>
              <a:cs typeface="Rockwell"/>
            </a:endParaRPr>
          </a:p>
          <a:p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  <a:p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9768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52400" y="-23813"/>
            <a:ext cx="8839200" cy="6629401"/>
          </a:xfrm>
        </p:spPr>
        <p:txBody>
          <a:bodyPr/>
          <a:lstStyle/>
          <a:p>
            <a:pPr eaLnBrk="1" hangingPunct="1">
              <a:buFont typeface="Wingdings" charset="2"/>
              <a:buChar char="n"/>
              <a:defRPr/>
            </a:pPr>
            <a:r>
              <a:rPr lang="en-US" sz="2400" dirty="0" smtClean="0">
                <a:solidFill>
                  <a:schemeClr val="accent3">
                    <a:lumMod val="50000"/>
                  </a:schemeClr>
                </a:solidFill>
                <a:latin typeface="Rockwell"/>
                <a:ea typeface="+mn-ea"/>
                <a:cs typeface="Rockwell"/>
              </a:rPr>
              <a:t>Drug firms fund the FDA &amp; EMA to approve their drugs so that 918 of 980 are clinically minor variations.</a:t>
            </a:r>
          </a:p>
          <a:p>
            <a:pPr eaLnBrk="1" hangingPunct="1">
              <a:buFont typeface="Wingdings" charset="2"/>
              <a:buChar char="n"/>
              <a:defRPr/>
            </a:pPr>
            <a:endParaRPr lang="en-US" sz="2400" dirty="0" smtClean="0">
              <a:solidFill>
                <a:schemeClr val="accent3">
                  <a:lumMod val="50000"/>
                </a:schemeClr>
              </a:solidFill>
              <a:latin typeface="Rockwell"/>
              <a:ea typeface="+mn-ea"/>
              <a:cs typeface="Rockwell"/>
            </a:endParaRPr>
          </a:p>
          <a:p>
            <a:pPr eaLnBrk="1" hangingPunct="1">
              <a:buFont typeface="Wingdings" charset="2"/>
              <a:buChar char="n"/>
              <a:defRPr/>
            </a:pPr>
            <a:r>
              <a:rPr lang="en-US" sz="2400" dirty="0" smtClean="0">
                <a:solidFill>
                  <a:schemeClr val="accent3">
                    <a:lumMod val="50000"/>
                  </a:schemeClr>
                </a:solidFill>
                <a:latin typeface="Rockwell"/>
                <a:ea typeface="+mn-ea"/>
                <a:cs typeface="Rockwell"/>
              </a:rPr>
              <a:t>Superior drugs down from 15% in 1970s to only 7.8%.</a:t>
            </a:r>
            <a:endParaRPr lang="en-US" sz="2400" dirty="0">
              <a:solidFill>
                <a:schemeClr val="accent3">
                  <a:lumMod val="50000"/>
                </a:schemeClr>
              </a:solidFill>
              <a:latin typeface="Rockwell"/>
              <a:ea typeface="+mn-ea"/>
              <a:cs typeface="Rockwell"/>
            </a:endParaRPr>
          </a:p>
        </p:txBody>
      </p:sp>
      <p:pic>
        <p:nvPicPr>
          <p:cNvPr id="23554" name="Picture 4" descr="C:\Users\steven.auerbach\Pictures\new drug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3500" y="1946275"/>
            <a:ext cx="6475413" cy="4868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74016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458200" cy="1524000"/>
          </a:xfrm>
        </p:spPr>
        <p:txBody>
          <a:bodyPr/>
          <a:lstStyle/>
          <a:p>
            <a:pPr lvl="1" algn="l">
              <a:defRPr/>
            </a:pPr>
            <a:r>
              <a:rPr lang="en-US" sz="2800" dirty="0" smtClean="0">
                <a:latin typeface="Rockwell" charset="0"/>
                <a:ea typeface="ＭＳ Ｐゴシック" charset="0"/>
                <a:cs typeface="Rockwell" charset="0"/>
              </a:rPr>
              <a:t>BAD PHARMA: Companies design trials to minimize evidence of harms and </a:t>
            </a:r>
            <a:br>
              <a:rPr lang="en-US" sz="2800" dirty="0" smtClean="0">
                <a:latin typeface="Rockwell" charset="0"/>
                <a:ea typeface="ＭＳ Ｐゴシック" charset="0"/>
                <a:cs typeface="Rockwell" charset="0"/>
              </a:rPr>
            </a:br>
            <a:r>
              <a:rPr lang="en-US" sz="2800" dirty="0" smtClean="0">
                <a:latin typeface="Rockwell" charset="0"/>
                <a:ea typeface="ＭＳ Ｐゴシック" charset="0"/>
                <a:cs typeface="Rockwell" charset="0"/>
              </a:rPr>
              <a:t>maximize evidence of “</a:t>
            </a:r>
            <a:r>
              <a:rPr lang="en-US" altLang="ja-JP" sz="2800" dirty="0" smtClean="0">
                <a:latin typeface="Rockwell" charset="0"/>
                <a:ea typeface="ＭＳ Ｐゴシック" charset="0"/>
                <a:cs typeface="Rockwell" charset="0"/>
              </a:rPr>
              <a:t>benefits</a:t>
            </a:r>
            <a:r>
              <a:rPr lang="en-US" sz="2800" dirty="0" smtClean="0">
                <a:latin typeface="Rockwell" charset="0"/>
                <a:ea typeface="ＭＳ Ｐゴシック" charset="0"/>
                <a:cs typeface="Rockwell" charset="0"/>
              </a:rPr>
              <a:t>” &amp; sales </a:t>
            </a:r>
            <a:r>
              <a:rPr lang="en-US" altLang="ja-JP" sz="2800" dirty="0" smtClean="0">
                <a:latin typeface="Rockwell" charset="0"/>
                <a:ea typeface="ＭＳ Ｐゴシック" charset="0"/>
                <a:cs typeface="Rockwell" charset="0"/>
              </a:rPr>
              <a:t/>
            </a:r>
            <a:br>
              <a:rPr lang="en-US" altLang="ja-JP" sz="2800" dirty="0" smtClean="0">
                <a:latin typeface="Rockwell" charset="0"/>
                <a:ea typeface="ＭＳ Ｐゴシック" charset="0"/>
                <a:cs typeface="Rockwell" charset="0"/>
              </a:rPr>
            </a:br>
            <a:endParaRPr lang="en-US" sz="2800" dirty="0">
              <a:latin typeface="Rockwel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>
          <a:xfrm>
            <a:off x="533400" y="2057400"/>
            <a:ext cx="8229600" cy="5029200"/>
          </a:xfrm>
        </p:spPr>
        <p:txBody>
          <a:bodyPr/>
          <a:lstStyle/>
          <a:p>
            <a:pPr marL="342900" lvl="1" indent="-342900">
              <a:buClr>
                <a:schemeClr val="hlink"/>
              </a:buClr>
              <a:buSzPct val="60000"/>
              <a:buFont typeface="Wingdings" charset="0"/>
              <a:buChar char="n"/>
              <a:defRPr/>
            </a:pPr>
            <a:r>
              <a:rPr lang="en-US" sz="2800" b="0" dirty="0" smtClean="0">
                <a:latin typeface="Rockwell" charset="0"/>
                <a:ea typeface="ＭＳ Ｐゴシック" charset="0"/>
                <a:cs typeface="Rockwell" charset="0"/>
              </a:rPr>
              <a:t>Exclude those more likely to have adverse reactions </a:t>
            </a:r>
            <a:endParaRPr lang="en-US" b="0" dirty="0" smtClean="0">
              <a:latin typeface="Rockwell"/>
              <a:ea typeface="ＭＳ Ｐゴシック" charset="0"/>
              <a:cs typeface="Rockwell"/>
            </a:endParaRPr>
          </a:p>
          <a:p>
            <a:pPr lvl="1">
              <a:defRPr/>
            </a:pPr>
            <a:r>
              <a:rPr lang="en-US" sz="2800" b="0" dirty="0">
                <a:latin typeface="Rockwell" charset="0"/>
                <a:ea typeface="ＭＳ Ｐゴシック" charset="0"/>
                <a:cs typeface="Rockwell" charset="0"/>
              </a:rPr>
              <a:t>Use substitute or surrogate outcomes</a:t>
            </a:r>
          </a:p>
          <a:p>
            <a:pPr lvl="1">
              <a:defRPr/>
            </a:pPr>
            <a:r>
              <a:rPr lang="en-US" sz="2800" b="0" dirty="0">
                <a:latin typeface="Rockwell" charset="0"/>
                <a:ea typeface="ＭＳ Ｐゴシック" charset="0"/>
                <a:cs typeface="Rockwell" charset="0"/>
              </a:rPr>
              <a:t>Use non-inferiority or placebo designs</a:t>
            </a:r>
          </a:p>
          <a:p>
            <a:pPr lvl="2">
              <a:defRPr/>
            </a:pPr>
            <a:r>
              <a:rPr lang="en-US" sz="2400" b="0" dirty="0">
                <a:latin typeface="Rockwell" charset="0"/>
                <a:ea typeface="ＭＳ Ｐゴシック" charset="0"/>
                <a:cs typeface="Rockwell" charset="0"/>
              </a:rPr>
              <a:t>Often </a:t>
            </a:r>
            <a:r>
              <a:rPr lang="en-US" sz="2400" b="0" dirty="0" smtClean="0">
                <a:latin typeface="Rockwell" charset="0"/>
                <a:ea typeface="ＭＳ Ｐゴシック" charset="0"/>
                <a:cs typeface="Rockwell" charset="0"/>
              </a:rPr>
              <a:t>violate principles of research ethics</a:t>
            </a:r>
            <a:endParaRPr lang="en-US" sz="2400" b="0" dirty="0">
              <a:latin typeface="Rockwell" charset="0"/>
              <a:ea typeface="ＭＳ Ｐゴシック" charset="0"/>
              <a:cs typeface="Rockwell" charset="0"/>
            </a:endParaRPr>
          </a:p>
          <a:p>
            <a:pPr lvl="1">
              <a:defRPr/>
            </a:pPr>
            <a:r>
              <a:rPr lang="en-US" sz="2800" b="0" dirty="0">
                <a:latin typeface="Rockwell" charset="0"/>
                <a:ea typeface="ＭＳ Ｐゴシック" charset="0"/>
                <a:cs typeface="Rockwell" charset="0"/>
              </a:rPr>
              <a:t>Biased statistical analysis and conclusions </a:t>
            </a:r>
          </a:p>
          <a:p>
            <a:pPr lvl="1">
              <a:defRPr/>
            </a:pPr>
            <a:endParaRPr lang="en-US" sz="2800" b="0" dirty="0" smtClean="0">
              <a:latin typeface="Rockwell" charset="0"/>
              <a:ea typeface="ＭＳ Ｐゴシック" charset="0"/>
              <a:cs typeface="Rockwell" charset="0"/>
            </a:endParaRPr>
          </a:p>
          <a:p>
            <a:pPr lvl="1">
              <a:defRPr/>
            </a:pPr>
            <a:r>
              <a:rPr lang="en-US" sz="2800" b="0" dirty="0" smtClean="0">
                <a:latin typeface="Rockwell" charset="0"/>
                <a:ea typeface="ＭＳ Ｐゴシック" charset="0"/>
                <a:cs typeface="Rockwell" charset="0"/>
              </a:rPr>
              <a:t>Hidden </a:t>
            </a:r>
            <a:r>
              <a:rPr lang="en-US" sz="2800" b="0" dirty="0">
                <a:latin typeface="Rockwell" charset="0"/>
                <a:ea typeface="ＭＳ Ｐゴシック" charset="0"/>
                <a:cs typeface="Rockwell" charset="0"/>
              </a:rPr>
              <a:t>data and repackaged evidence </a:t>
            </a:r>
            <a:r>
              <a:rPr lang="en-US" sz="2800" b="0" dirty="0" smtClean="0">
                <a:latin typeface="Rockwell" charset="0"/>
                <a:ea typeface="ＭＳ Ｐゴシック" charset="0"/>
                <a:cs typeface="Rockwell" charset="0"/>
              </a:rPr>
              <a:t>can hide risks of serious harms </a:t>
            </a:r>
          </a:p>
          <a:p>
            <a:pPr lvl="2">
              <a:defRPr/>
            </a:pPr>
            <a:r>
              <a:rPr lang="en-US" b="0" dirty="0" smtClean="0">
                <a:latin typeface="Rockwell" charset="0"/>
                <a:ea typeface="ＭＳ Ｐゴシック" charset="0"/>
                <a:cs typeface="Rockwell" charset="0"/>
              </a:rPr>
              <a:t>History of SSRI drugs. </a:t>
            </a:r>
            <a:r>
              <a:rPr lang="en-US" b="0" dirty="0">
                <a:latin typeface="Rockwell" charset="0"/>
                <a:ea typeface="ＭＳ Ｐゴシック" charset="0"/>
                <a:cs typeface="Rockwell" charset="0"/>
              </a:rPr>
              <a:t> </a:t>
            </a:r>
            <a:r>
              <a:rPr lang="en-US" b="0" dirty="0" smtClean="0">
                <a:latin typeface="Rockwell" charset="0"/>
                <a:ea typeface="ＭＳ Ｐゴシック" charset="0"/>
                <a:cs typeface="Rockwell" charset="0"/>
              </a:rPr>
              <a:t>   VIOXX. </a:t>
            </a:r>
            <a:endParaRPr lang="en-US" b="0" dirty="0">
              <a:latin typeface="Rockwell" charset="0"/>
              <a:ea typeface="ＭＳ Ｐゴシック" charset="0"/>
              <a:cs typeface="Rockwell" charset="0"/>
            </a:endParaRPr>
          </a:p>
          <a:p>
            <a:pPr lvl="1">
              <a:defRPr/>
            </a:pPr>
            <a:endParaRPr lang="en-US" sz="2800" b="0" dirty="0">
              <a:latin typeface="Rockwell" charset="0"/>
              <a:ea typeface="ＭＳ Ｐゴシック" charset="0"/>
              <a:cs typeface="Rockwell" charset="0"/>
            </a:endParaRPr>
          </a:p>
          <a:p>
            <a:pPr>
              <a:defRPr/>
            </a:pPr>
            <a:endParaRPr lang="en-US" b="0" dirty="0">
              <a:latin typeface="Rockwell"/>
              <a:ea typeface="ＭＳ Ｐゴシック" charset="0"/>
              <a:cs typeface="Rockwell"/>
            </a:endParaRPr>
          </a:p>
        </p:txBody>
      </p:sp>
    </p:spTree>
    <p:extLst>
      <p:ext uri="{BB962C8B-B14F-4D97-AF65-F5344CB8AC3E}">
        <p14:creationId xmlns:p14="http://schemas.microsoft.com/office/powerpoint/2010/main" val="2189270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lobe">
  <a:themeElements>
    <a:clrScheme name="Globe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Glob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charset="0"/>
          </a:defRPr>
        </a:defPPr>
      </a:lstStyle>
    </a:lnDef>
  </a:objectDefaults>
  <a:extraClrSchemeLst>
    <a:extraClrScheme>
      <a:clrScheme name="Globe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27169</TotalTime>
  <Words>1642</Words>
  <Application>Microsoft Office PowerPoint</Application>
  <PresentationFormat>On-screen Show (4:3)</PresentationFormat>
  <Paragraphs>287</Paragraphs>
  <Slides>31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Globe</vt:lpstr>
      <vt:lpstr>PowerPoint Presentation</vt:lpstr>
      <vt:lpstr>Developing Better Medicines at Lower Costs: The Good Pharma Model   </vt:lpstr>
      <vt:lpstr>A Groundswell Against  the Dysfunctions of Drug Patents</vt:lpstr>
      <vt:lpstr>An ethical framework for drug development</vt:lpstr>
      <vt:lpstr>What would developing pharmaceuticals for global health needs look like?  </vt:lpstr>
      <vt:lpstr>By contrast, 5 troubling ethical concerns described in Bad Pharma:</vt:lpstr>
      <vt:lpstr>Patent-driven research…</vt:lpstr>
      <vt:lpstr>PowerPoint Presentation</vt:lpstr>
      <vt:lpstr>BAD PHARMA: Companies design trials to minimize evidence of harms and  maximize evidence of “benefits” &amp; sales  </vt:lpstr>
      <vt:lpstr>Why trust Drug Companies to test?</vt:lpstr>
      <vt:lpstr>Prescription Drugs the 4th cause of death</vt:lpstr>
      <vt:lpstr>The Inverse Benefit Law of Pharmaceutical Marketing &amp; Promotion</vt:lpstr>
      <vt:lpstr>“Safety” is undertested. Risks get buried</vt:lpstr>
      <vt:lpstr>20 Yrs before Bad Pharma was  BAD MEDICINE (Silverman, Lydecker &amp; Lee) </vt:lpstr>
      <vt:lpstr>Companies fund the regulators too!  -They emphasize minimizing review time &amp; evidence of real benefits or harms </vt:lpstr>
      <vt:lpstr>PowerPoint Presentation</vt:lpstr>
      <vt:lpstr>PowerPoint Presentation</vt:lpstr>
      <vt:lpstr>Do huge R&amp;D costs justify High Prices? </vt:lpstr>
      <vt:lpstr>Do huge R&amp;D costs justify High Prices? (cont) </vt:lpstr>
      <vt:lpstr>Are patents “essential for innovation”?</vt:lpstr>
      <vt:lpstr>PowerPoint Presentation</vt:lpstr>
      <vt:lpstr>Promotes cautious use of drugs among physicians, patients &amp; the public</vt:lpstr>
      <vt:lpstr>Mario Negri Institute, main building  at dawn</vt:lpstr>
      <vt:lpstr>Origins &amp; Principles of the Mario Negri Institute for Pharmacological Research</vt:lpstr>
      <vt:lpstr>Reasons why the Mario Negri does not patent:</vt:lpstr>
      <vt:lpstr>Mario Negri trials as national collaborations   </vt:lpstr>
      <vt:lpstr>PowerPoint Presentation</vt:lpstr>
      <vt:lpstr>Regulators should protect patients</vt:lpstr>
      <vt:lpstr>A Groundswell Against  the Dysfunctions of Drug Patents</vt:lpstr>
      <vt:lpstr>These leave most of the perverse incentives and distortions intact</vt:lpstr>
      <vt:lpstr>PowerPoint Presentation</vt:lpstr>
    </vt:vector>
  </TitlesOfParts>
  <Company>Princeton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Donald Light</dc:creator>
  <cp:lastModifiedBy>Administrator</cp:lastModifiedBy>
  <cp:revision>462</cp:revision>
  <cp:lastPrinted>2016-05-13T16:03:00Z</cp:lastPrinted>
  <dcterms:created xsi:type="dcterms:W3CDTF">2011-10-21T00:40:38Z</dcterms:created>
  <dcterms:modified xsi:type="dcterms:W3CDTF">2016-05-19T14:42:40Z</dcterms:modified>
</cp:coreProperties>
</file>