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56" r:id="rId8"/>
    <p:sldId id="265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-62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7BC4DF-97D5-FE43-8170-4D60655E10C1}" type="datetimeFigureOut">
              <a:rPr lang="en-US" smtClean="0"/>
              <a:t>16/05/2016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80BF09-7E1D-4F47-93E6-2EE5299D1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974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infinitely long – firm becomes monopoly and monopoly</a:t>
            </a:r>
            <a:r>
              <a:rPr lang="en-US" baseline="0" dirty="0" smtClean="0"/>
              <a:t> has too little incentive to undertake R&amp;D – replace itself – others have small incentive once race is won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70AFC6-22D9-0A44-8D4B-06108A94006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E9B5-8DF4-EB49-89A6-F4F12580A351}" type="datetimeFigureOut">
              <a:rPr lang="en-US" smtClean="0"/>
              <a:t>16/05/2016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68636-D039-1E49-9B5C-0FDA69AF1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034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E9B5-8DF4-EB49-89A6-F4F12580A351}" type="datetimeFigureOut">
              <a:rPr lang="en-US" smtClean="0"/>
              <a:t>16/05/2016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68636-D039-1E49-9B5C-0FDA69AF1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436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E9B5-8DF4-EB49-89A6-F4F12580A351}" type="datetimeFigureOut">
              <a:rPr lang="en-US" smtClean="0"/>
              <a:t>16/05/2016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68636-D039-1E49-9B5C-0FDA69AF1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573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E9B5-8DF4-EB49-89A6-F4F12580A351}" type="datetimeFigureOut">
              <a:rPr lang="en-US" smtClean="0"/>
              <a:t>16/05/2016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68636-D039-1E49-9B5C-0FDA69AF1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819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E9B5-8DF4-EB49-89A6-F4F12580A351}" type="datetimeFigureOut">
              <a:rPr lang="en-US" smtClean="0"/>
              <a:t>16/05/2016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68636-D039-1E49-9B5C-0FDA69AF1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205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E9B5-8DF4-EB49-89A6-F4F12580A351}" type="datetimeFigureOut">
              <a:rPr lang="en-US" smtClean="0"/>
              <a:t>16/05/2016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68636-D039-1E49-9B5C-0FDA69AF1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195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E9B5-8DF4-EB49-89A6-F4F12580A351}" type="datetimeFigureOut">
              <a:rPr lang="en-US" smtClean="0"/>
              <a:t>16/05/2016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68636-D039-1E49-9B5C-0FDA69AF1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163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E9B5-8DF4-EB49-89A6-F4F12580A351}" type="datetimeFigureOut">
              <a:rPr lang="en-US" smtClean="0"/>
              <a:t>16/05/2016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68636-D039-1E49-9B5C-0FDA69AF1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055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E9B5-8DF4-EB49-89A6-F4F12580A351}" type="datetimeFigureOut">
              <a:rPr lang="en-US" smtClean="0"/>
              <a:t>16/05/2016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68636-D039-1E49-9B5C-0FDA69AF1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013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E9B5-8DF4-EB49-89A6-F4F12580A351}" type="datetimeFigureOut">
              <a:rPr lang="en-US" smtClean="0"/>
              <a:t>16/05/2016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68636-D039-1E49-9B5C-0FDA69AF1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158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E9B5-8DF4-EB49-89A6-F4F12580A351}" type="datetimeFigureOut">
              <a:rPr lang="en-US" smtClean="0"/>
              <a:t>16/05/2016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68636-D039-1E49-9B5C-0FDA69AF1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796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F3E9B5-8DF4-EB49-89A6-F4F12580A351}" type="datetimeFigureOut">
              <a:rPr lang="en-US" smtClean="0"/>
              <a:t>16/05/2016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68636-D039-1E49-9B5C-0FDA69AF1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721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0973" y="274638"/>
            <a:ext cx="8841744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Current situation: bad </a:t>
            </a:r>
            <a:r>
              <a:rPr lang="en-US" dirty="0" err="1" smtClean="0"/>
              <a:t>pharma</a:t>
            </a:r>
            <a:r>
              <a:rPr lang="en-US" dirty="0" smtClean="0"/>
              <a:t> or bad patents?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Inefficiencies through the patent protection process</a:t>
            </a:r>
          </a:p>
          <a:p>
            <a:endParaRPr lang="en-US" dirty="0"/>
          </a:p>
          <a:p>
            <a:r>
              <a:rPr lang="en-US" dirty="0" smtClean="0"/>
              <a:t>Return to patent protection rewards </a:t>
            </a:r>
            <a:r>
              <a:rPr lang="en-US" dirty="0" err="1" smtClean="0"/>
              <a:t>pharma</a:t>
            </a:r>
            <a:r>
              <a:rPr lang="en-US" dirty="0" smtClean="0"/>
              <a:t> profits</a:t>
            </a:r>
          </a:p>
          <a:p>
            <a:pPr lvl="1"/>
            <a:r>
              <a:rPr lang="en-US" dirty="0" smtClean="0"/>
              <a:t>Marketing same level as </a:t>
            </a:r>
            <a:r>
              <a:rPr lang="en-US" dirty="0" err="1" smtClean="0"/>
              <a:t>pharma</a:t>
            </a:r>
            <a:r>
              <a:rPr lang="en-US" dirty="0" smtClean="0"/>
              <a:t> R&amp;D</a:t>
            </a:r>
          </a:p>
          <a:p>
            <a:pPr lvl="1"/>
            <a:endParaRPr lang="en-US" dirty="0"/>
          </a:p>
          <a:p>
            <a:r>
              <a:rPr lang="en-US" dirty="0" smtClean="0"/>
              <a:t>Government regulation costly</a:t>
            </a:r>
          </a:p>
          <a:p>
            <a:pPr lvl="1"/>
            <a:r>
              <a:rPr lang="en-US" dirty="0" smtClean="0"/>
              <a:t>But still necessary for safety, efficacy &amp; reimbursement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397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2010"/>
            <a:ext cx="8229600" cy="73356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Future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5576"/>
            <a:ext cx="8229600" cy="5757127"/>
          </a:xfrm>
        </p:spPr>
        <p:txBody>
          <a:bodyPr>
            <a:noAutofit/>
          </a:bodyPr>
          <a:lstStyle/>
          <a:p>
            <a:r>
              <a:rPr lang="en-US" sz="2100" dirty="0" smtClean="0"/>
              <a:t>Increasing tension in regulation?</a:t>
            </a:r>
          </a:p>
          <a:p>
            <a:pPr lvl="1"/>
            <a:r>
              <a:rPr lang="en-US" sz="2100" dirty="0" smtClean="0"/>
              <a:t>Efficient regulation has to give consistent signals and be transparent</a:t>
            </a:r>
          </a:p>
          <a:p>
            <a:r>
              <a:rPr lang="en-US" sz="2100" dirty="0" smtClean="0"/>
              <a:t>More exceptions?</a:t>
            </a:r>
          </a:p>
          <a:p>
            <a:pPr lvl="1"/>
            <a:r>
              <a:rPr lang="en-US" sz="2100" dirty="0" smtClean="0"/>
              <a:t>Evidence on social weightings remains weak</a:t>
            </a:r>
          </a:p>
          <a:p>
            <a:r>
              <a:rPr lang="en-US" sz="2100" dirty="0" smtClean="0"/>
              <a:t>Lack of transparency?</a:t>
            </a:r>
          </a:p>
          <a:p>
            <a:pPr lvl="1"/>
            <a:r>
              <a:rPr lang="en-US" sz="2100" dirty="0" smtClean="0"/>
              <a:t>Patient access schemes/risk sharing</a:t>
            </a:r>
          </a:p>
          <a:p>
            <a:pPr lvl="1"/>
            <a:r>
              <a:rPr lang="en-US" sz="2100" dirty="0" smtClean="0"/>
              <a:t>Discounts</a:t>
            </a:r>
          </a:p>
          <a:p>
            <a:r>
              <a:rPr lang="en-US" sz="2100" dirty="0" smtClean="0"/>
              <a:t>De-coupling of price/reimbursement decisions from R&amp;D decisions?</a:t>
            </a:r>
          </a:p>
          <a:p>
            <a:pPr lvl="1"/>
            <a:r>
              <a:rPr lang="en-US" sz="2100" dirty="0" smtClean="0"/>
              <a:t>Current patent/price system liable to remain in place</a:t>
            </a:r>
          </a:p>
          <a:p>
            <a:pPr lvl="1"/>
            <a:r>
              <a:rPr lang="en-US" sz="2100" dirty="0" smtClean="0"/>
              <a:t>Further route changes on market access</a:t>
            </a:r>
          </a:p>
          <a:p>
            <a:pPr lvl="1"/>
            <a:r>
              <a:rPr lang="en-US" sz="2100" dirty="0" smtClean="0"/>
              <a:t>Increasing emphasis on value</a:t>
            </a:r>
          </a:p>
          <a:p>
            <a:r>
              <a:rPr lang="en-US" sz="2100" dirty="0" smtClean="0"/>
              <a:t>More CONDITIONALITY?</a:t>
            </a:r>
          </a:p>
          <a:p>
            <a:pPr lvl="1"/>
            <a:r>
              <a:rPr lang="en-US" sz="2100" dirty="0" smtClean="0"/>
              <a:t>Conditional approval</a:t>
            </a:r>
          </a:p>
          <a:p>
            <a:pPr lvl="1"/>
            <a:r>
              <a:rPr lang="en-US" sz="2100" dirty="0" smtClean="0"/>
              <a:t>Conditional pricing to establish innovative benefit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821468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We know on the </a:t>
            </a:r>
            <a:r>
              <a:rPr lang="en-US" sz="3200" dirty="0" err="1" smtClean="0"/>
              <a:t>pharma</a:t>
            </a:r>
            <a:r>
              <a:rPr lang="en-US" sz="3200" dirty="0" smtClean="0"/>
              <a:t> side R&amp;D productivity slipped (until 2015 when NCEs took off again)</a:t>
            </a:r>
            <a:endParaRPr lang="en-US" sz="32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5157" r="5157"/>
          <a:stretch>
            <a:fillRect/>
          </a:stretch>
        </p:blipFill>
        <p:spPr>
          <a:xfrm>
            <a:off x="457200" y="1564127"/>
            <a:ext cx="8229600" cy="4525963"/>
          </a:xfrm>
        </p:spPr>
      </p:pic>
    </p:spTree>
    <p:extLst>
      <p:ext uri="{BB962C8B-B14F-4D97-AF65-F5344CB8AC3E}">
        <p14:creationId xmlns:p14="http://schemas.microsoft.com/office/powerpoint/2010/main" val="3550194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do we know?</a:t>
            </a:r>
            <a:br>
              <a:rPr lang="en-US" dirty="0" smtClean="0"/>
            </a:br>
            <a:r>
              <a:rPr lang="en-US" sz="3111" dirty="0" smtClean="0"/>
              <a:t>(about pharmaceutical firms and optimal R&amp;D levels)</a:t>
            </a:r>
            <a:endParaRPr lang="en-US" sz="311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627" y="1566333"/>
            <a:ext cx="8721691" cy="510038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 smtClean="0"/>
              <a:t>Very little other than a lot of “facts”</a:t>
            </a:r>
          </a:p>
          <a:p>
            <a:pPr marL="342900" lvl="1" indent="-342900">
              <a:buFont typeface="Arial"/>
              <a:buChar char="•"/>
            </a:pPr>
            <a:r>
              <a:rPr lang="en-US" sz="2000" dirty="0" smtClean="0"/>
              <a:t>Top 10 Fortune </a:t>
            </a:r>
            <a:r>
              <a:rPr lang="en-US" sz="2000" dirty="0" err="1" smtClean="0"/>
              <a:t>pharma</a:t>
            </a:r>
            <a:r>
              <a:rPr lang="en-US" sz="2000" dirty="0" smtClean="0"/>
              <a:t> companies earned more than the rest of the Fortune 500</a:t>
            </a:r>
          </a:p>
          <a:p>
            <a:r>
              <a:rPr lang="en-US" sz="2000" dirty="0" smtClean="0"/>
              <a:t>$870 billion global market (28% USA; 15% Europe; 12% Japan)</a:t>
            </a:r>
          </a:p>
          <a:p>
            <a:r>
              <a:rPr lang="en-US" sz="2000" dirty="0" smtClean="0"/>
              <a:t>$161 billion merger activity 2009; $51 billion 2010</a:t>
            </a:r>
          </a:p>
          <a:p>
            <a:r>
              <a:rPr lang="en-US" sz="2000" dirty="0" smtClean="0"/>
              <a:t>$71million (R&amp;D/new drugs) or $360 million (Berndt et al, 1995) cost to develop new drug to market</a:t>
            </a:r>
          </a:p>
          <a:p>
            <a:r>
              <a:rPr lang="en-US" sz="2000" dirty="0" smtClean="0"/>
              <a:t>1 year delay over market authorization costs £22million (EU DG Enterprise, 2009)</a:t>
            </a:r>
          </a:p>
          <a:p>
            <a:r>
              <a:rPr lang="en-US" sz="2000" dirty="0" smtClean="0"/>
              <a:t>Price discrimination</a:t>
            </a:r>
          </a:p>
          <a:p>
            <a:pPr lvl="1"/>
            <a:r>
              <a:rPr lang="en-US" sz="1800" dirty="0" smtClean="0"/>
              <a:t>Court cases in USA</a:t>
            </a:r>
          </a:p>
          <a:p>
            <a:pPr lvl="1"/>
            <a:r>
              <a:rPr lang="en-US" sz="1800" dirty="0" smtClean="0"/>
              <a:t>Variation in prices across markets</a:t>
            </a:r>
            <a:endParaRPr lang="en-US" sz="2000" dirty="0" smtClean="0"/>
          </a:p>
          <a:p>
            <a:r>
              <a:rPr lang="en-US" sz="2000" dirty="0" smtClean="0"/>
              <a:t>R&amp;D : 13% of expenditure (up from 0.05% in 1950s, 0.1% in 1960-80s, 0.15% 1990s-2000s)</a:t>
            </a:r>
            <a:endParaRPr lang="en-US" sz="2000" dirty="0"/>
          </a:p>
          <a:p>
            <a:pPr lvl="1"/>
            <a:r>
              <a:rPr lang="en-US" sz="1800" dirty="0" smtClean="0"/>
              <a:t>Promotion costs 25% of expenditure;  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7388568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498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do we know?</a:t>
            </a:r>
            <a:br>
              <a:rPr lang="en-US" dirty="0" smtClean="0"/>
            </a:br>
            <a:r>
              <a:rPr lang="en-US" sz="2667" dirty="0" smtClean="0"/>
              <a:t>(about pharmaceutical firms and optimal R&amp;D levels)</a:t>
            </a:r>
            <a:endParaRPr lang="en-US" sz="2667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7982"/>
            <a:ext cx="8229600" cy="5427690"/>
          </a:xfrm>
        </p:spPr>
        <p:txBody>
          <a:bodyPr>
            <a:noAutofit/>
          </a:bodyPr>
          <a:lstStyle/>
          <a:p>
            <a:r>
              <a:rPr lang="en-US" sz="2400" dirty="0" smtClean="0"/>
              <a:t>Pharmaceuticals gain large rents</a:t>
            </a:r>
          </a:p>
          <a:p>
            <a:pPr lvl="1"/>
            <a:r>
              <a:rPr lang="en-US" sz="2000" dirty="0" smtClean="0"/>
              <a:t>Scherer &amp; Ross (1990) </a:t>
            </a:r>
            <a:r>
              <a:rPr lang="en-US" sz="2000" dirty="0" err="1" smtClean="0"/>
              <a:t>Pharma</a:t>
            </a:r>
            <a:r>
              <a:rPr lang="en-US" sz="2000" dirty="0" smtClean="0"/>
              <a:t> profit 2-3% higher than other industries during 1980s</a:t>
            </a:r>
          </a:p>
          <a:p>
            <a:pPr lvl="1"/>
            <a:r>
              <a:rPr lang="en-US" sz="2000" dirty="0" err="1" smtClean="0"/>
              <a:t>Arora</a:t>
            </a:r>
            <a:r>
              <a:rPr lang="en-US" sz="2000" dirty="0" smtClean="0"/>
              <a:t> et al (2003) 10% patent premium on </a:t>
            </a:r>
            <a:r>
              <a:rPr lang="en-US" sz="2000" dirty="0" err="1" smtClean="0"/>
              <a:t>pharma</a:t>
            </a:r>
            <a:r>
              <a:rPr lang="en-US" sz="2000" dirty="0" smtClean="0"/>
              <a:t> products compared to that earned by other companies</a:t>
            </a:r>
            <a:endParaRPr lang="en-US" sz="2400" dirty="0" smtClean="0"/>
          </a:p>
          <a:p>
            <a:r>
              <a:rPr lang="en-US" sz="2400" dirty="0" smtClean="0"/>
              <a:t>Rate of return to R&amp;D low (McGuire &amp; </a:t>
            </a:r>
            <a:r>
              <a:rPr lang="en-US" sz="2400" dirty="0" err="1" smtClean="0"/>
              <a:t>Raikou</a:t>
            </a:r>
            <a:r>
              <a:rPr lang="en-US" sz="2400" dirty="0" smtClean="0"/>
              <a:t>, 2012)</a:t>
            </a:r>
          </a:p>
          <a:p>
            <a:r>
              <a:rPr lang="en-US" sz="2400" dirty="0" smtClean="0"/>
              <a:t>Scherer (2001) </a:t>
            </a:r>
            <a:r>
              <a:rPr lang="en-US" sz="2400" dirty="0" err="1" smtClean="0"/>
              <a:t>pharma</a:t>
            </a:r>
            <a:r>
              <a:rPr lang="en-US" sz="2400" dirty="0" smtClean="0"/>
              <a:t> industry best seen as a virtuous rent-seeking model</a:t>
            </a:r>
          </a:p>
          <a:p>
            <a:pPr lvl="1"/>
            <a:r>
              <a:rPr lang="en-US" sz="2000" dirty="0" smtClean="0"/>
              <a:t>As profit expands, companies compete by increasing R&amp;D (&amp; promotional costs) until increase in costs dissipate </a:t>
            </a:r>
            <a:r>
              <a:rPr lang="en-US" sz="2000" dirty="0" err="1" smtClean="0"/>
              <a:t>supranormal</a:t>
            </a:r>
            <a:r>
              <a:rPr lang="en-US" sz="2000" dirty="0" smtClean="0"/>
              <a:t> profit at INDUSTRY level</a:t>
            </a:r>
          </a:p>
          <a:p>
            <a:pPr lvl="1"/>
            <a:r>
              <a:rPr lang="en-US" sz="2000" dirty="0" smtClean="0"/>
              <a:t>R&amp;D endogenous in this case</a:t>
            </a:r>
          </a:p>
          <a:p>
            <a:pPr lvl="1"/>
            <a:r>
              <a:rPr lang="en-US" sz="2000" dirty="0" smtClean="0"/>
              <a:t>Firms can use to establish market power</a:t>
            </a:r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682149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What do we know? </a:t>
            </a:r>
            <a:r>
              <a:rPr lang="en-US" sz="2800" dirty="0" smtClean="0"/>
              <a:t>(about patents)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1489" y="986318"/>
            <a:ext cx="8553968" cy="5597361"/>
          </a:xfrm>
        </p:spPr>
        <p:txBody>
          <a:bodyPr>
            <a:noAutofit/>
          </a:bodyPr>
          <a:lstStyle/>
          <a:p>
            <a:r>
              <a:rPr lang="en-US" sz="2800" dirty="0" smtClean="0"/>
              <a:t>Welfare effects of patents (very little: </a:t>
            </a:r>
            <a:r>
              <a:rPr lang="en-US" sz="2800" dirty="0" err="1" smtClean="0"/>
              <a:t>Tirole</a:t>
            </a:r>
            <a:r>
              <a:rPr lang="en-US" sz="2800" dirty="0" smtClean="0"/>
              <a:t>, 2002)</a:t>
            </a:r>
            <a:endParaRPr lang="en-US" sz="2400" dirty="0" smtClean="0"/>
          </a:p>
          <a:p>
            <a:pPr lvl="1"/>
            <a:r>
              <a:rPr lang="en-US" sz="1800" dirty="0" smtClean="0"/>
              <a:t>If patents are strong then we get duplication of effort in R&amp;D as winner takes all</a:t>
            </a:r>
          </a:p>
          <a:p>
            <a:pPr lvl="1"/>
            <a:r>
              <a:rPr lang="en-US" sz="1800" dirty="0" smtClean="0"/>
              <a:t>R&amp;D competition may lead to technologies with wide variance as winner takes all</a:t>
            </a:r>
          </a:p>
          <a:p>
            <a:pPr lvl="1"/>
            <a:r>
              <a:rPr lang="en-US" sz="1800" dirty="0" smtClean="0"/>
              <a:t>With infinitely long lived patents firms may have too much incentive to engage in R&amp;D</a:t>
            </a:r>
          </a:p>
          <a:p>
            <a:pPr lvl="1"/>
            <a:r>
              <a:rPr lang="en-US" sz="1800" dirty="0" smtClean="0"/>
              <a:t>Patent gives an </a:t>
            </a:r>
            <a:r>
              <a:rPr lang="en-US" sz="1800" dirty="0" err="1" smtClean="0"/>
              <a:t>appropriability</a:t>
            </a:r>
            <a:r>
              <a:rPr lang="en-US" sz="1800" dirty="0" smtClean="0"/>
              <a:t> effect which, given winner takes all, means that</a:t>
            </a:r>
          </a:p>
          <a:p>
            <a:pPr marL="457200" lvl="1" indent="0">
              <a:buNone/>
            </a:pPr>
            <a:r>
              <a:rPr lang="en-US" sz="1800" dirty="0" smtClean="0"/>
              <a:t>	too little or too much R&amp;D</a:t>
            </a:r>
          </a:p>
          <a:p>
            <a:pPr lvl="1"/>
            <a:r>
              <a:rPr lang="en-US" sz="1800" dirty="0" smtClean="0"/>
              <a:t>Business stealing effect</a:t>
            </a:r>
          </a:p>
          <a:p>
            <a:pPr lvl="2"/>
            <a:r>
              <a:rPr lang="en-US" sz="1800" dirty="0" smtClean="0"/>
              <a:t>Firm introducing new product does not </a:t>
            </a:r>
            <a:r>
              <a:rPr lang="en-US" sz="1800" dirty="0" err="1" smtClean="0"/>
              <a:t>internalise</a:t>
            </a:r>
            <a:r>
              <a:rPr lang="en-US" sz="1800" dirty="0" smtClean="0"/>
              <a:t> the loss in R&amp;D investments to other firms so (socially) overinvests in R&amp;D</a:t>
            </a:r>
          </a:p>
          <a:p>
            <a:pPr lvl="2"/>
            <a:r>
              <a:rPr lang="en-US" sz="1800" dirty="0" smtClean="0"/>
              <a:t>Increased R&amp;D effort by firm increases probability of success so (privately) overinvests</a:t>
            </a:r>
          </a:p>
          <a:p>
            <a:pPr lvl="1"/>
            <a:r>
              <a:rPr lang="en-US" sz="1800" dirty="0" smtClean="0"/>
              <a:t>Adoption lags for pharmaceuticals in more heavily regulated markets</a:t>
            </a:r>
          </a:p>
          <a:p>
            <a:pPr lvl="2"/>
            <a:r>
              <a:rPr lang="en-US" sz="1800" dirty="0" smtClean="0"/>
              <a:t>Static efficiency may improve at cost of dynamic efficiency</a:t>
            </a:r>
          </a:p>
          <a:p>
            <a:pPr lvl="2"/>
            <a:r>
              <a:rPr lang="en-US" sz="1800" dirty="0" smtClean="0"/>
              <a:t>Welfare loss of late adoption (</a:t>
            </a:r>
            <a:r>
              <a:rPr lang="en-US" sz="1800" dirty="0" err="1" smtClean="0"/>
              <a:t>Danzon</a:t>
            </a:r>
            <a:r>
              <a:rPr lang="en-US" sz="1800" dirty="0" smtClean="0"/>
              <a:t> et al, 2005; Kyle, 2007; </a:t>
            </a:r>
            <a:r>
              <a:rPr lang="en-US" sz="1800" dirty="0" err="1" smtClean="0"/>
              <a:t>Varol</a:t>
            </a:r>
            <a:r>
              <a:rPr lang="en-US" sz="1800" dirty="0" smtClean="0"/>
              <a:t> et al, 2010)</a:t>
            </a:r>
          </a:p>
          <a:p>
            <a:pPr lvl="2"/>
            <a:r>
              <a:rPr lang="en-US" sz="1800" dirty="0" smtClean="0"/>
              <a:t>Reduced NPV of R&amp;D investments</a:t>
            </a:r>
          </a:p>
          <a:p>
            <a:pPr lvl="1"/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2417261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we know? </a:t>
            </a:r>
            <a:r>
              <a:rPr lang="en-US" sz="2800" dirty="0" smtClean="0"/>
              <a:t>(about patents)</a:t>
            </a:r>
            <a:endParaRPr lang="en-US" dirty="0"/>
          </a:p>
        </p:txBody>
      </p:sp>
      <p:sp>
        <p:nvSpPr>
          <p:cNvPr id="25" name="Content Placeholder 2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32796"/>
          </a:xfrm>
        </p:spPr>
        <p:txBody>
          <a:bodyPr>
            <a:normAutofit fontScale="55000" lnSpcReduction="2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If society not generous enough (tends to 0) risk of losing surplus from R&amp;D investments</a:t>
            </a:r>
          </a:p>
          <a:p>
            <a:r>
              <a:rPr lang="en-US" dirty="0" smtClean="0"/>
              <a:t>If society too generous (tends to 1) encourages erosion of societal surplus from R&amp;D through wasteful R&amp;D competition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259292" y="3159125"/>
            <a:ext cx="2497666" cy="317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492250" y="4423833"/>
            <a:ext cx="5291667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Freeform 9"/>
          <p:cNvSpPr/>
          <p:nvPr/>
        </p:nvSpPr>
        <p:spPr>
          <a:xfrm>
            <a:off x="1534583" y="2665236"/>
            <a:ext cx="4349750" cy="1748014"/>
          </a:xfrm>
          <a:custGeom>
            <a:avLst/>
            <a:gdLst>
              <a:gd name="connsiteX0" fmla="*/ 0 w 4349750"/>
              <a:gd name="connsiteY0" fmla="*/ 1737431 h 1748014"/>
              <a:gd name="connsiteX1" fmla="*/ 1989667 w 4349750"/>
              <a:gd name="connsiteY1" fmla="*/ 1764 h 1748014"/>
              <a:gd name="connsiteX2" fmla="*/ 4349750 w 4349750"/>
              <a:gd name="connsiteY2" fmla="*/ 1748014 h 1748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349750" h="1748014">
                <a:moveTo>
                  <a:pt x="0" y="1737431"/>
                </a:moveTo>
                <a:cubicBezTo>
                  <a:pt x="632354" y="868715"/>
                  <a:pt x="1264709" y="0"/>
                  <a:pt x="1989667" y="1764"/>
                </a:cubicBezTo>
                <a:cubicBezTo>
                  <a:pt x="2714625" y="3528"/>
                  <a:pt x="4349750" y="1748014"/>
                  <a:pt x="4349750" y="1748014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01083" y="2180167"/>
            <a:ext cx="9594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Surplus</a:t>
            </a:r>
          </a:p>
          <a:p>
            <a:r>
              <a:rPr lang="en-US" dirty="0" smtClean="0"/>
              <a:t>Realized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36814" y="4782582"/>
            <a:ext cx="2947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% Benefits Awarded in Patent</a:t>
            </a:r>
            <a:endParaRPr lang="en-US" dirty="0"/>
          </a:p>
        </p:txBody>
      </p:sp>
      <p:cxnSp>
        <p:nvCxnSpPr>
          <p:cNvPr id="14" name="Straight Connector 13"/>
          <p:cNvCxnSpPr>
            <a:stCxn id="10" idx="1"/>
          </p:cNvCxnSpPr>
          <p:nvPr/>
        </p:nvCxnSpPr>
        <p:spPr>
          <a:xfrm>
            <a:off x="3524250" y="2667000"/>
            <a:ext cx="10583" cy="1758421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383753" y="442542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733503" y="441325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34167" y="2482334"/>
            <a:ext cx="318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318000" y="245716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378380" y="218016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144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Bad </a:t>
            </a:r>
            <a:r>
              <a:rPr lang="en-US" dirty="0" err="1" smtClean="0"/>
              <a:t>Pharma</a:t>
            </a:r>
            <a:r>
              <a:rPr lang="en-US" dirty="0" smtClean="0"/>
              <a:t> or Bad Patents?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Science/information should be public good</a:t>
            </a:r>
          </a:p>
          <a:p>
            <a:pPr lvl="1"/>
            <a:r>
              <a:rPr lang="en-US" dirty="0" smtClean="0"/>
              <a:t>No restriction to use, everyone consumes</a:t>
            </a:r>
          </a:p>
          <a:p>
            <a:pPr lvl="1"/>
            <a:r>
              <a:rPr lang="en-US" dirty="0" smtClean="0"/>
              <a:t>Incentive problem</a:t>
            </a:r>
            <a:r>
              <a:rPr lang="en-US" dirty="0"/>
              <a:t>:</a:t>
            </a:r>
            <a:r>
              <a:rPr lang="en-US" dirty="0" smtClean="0"/>
              <a:t> Who Funds?</a:t>
            </a:r>
          </a:p>
          <a:p>
            <a:pPr lvl="1"/>
            <a:r>
              <a:rPr lang="en-US" dirty="0" smtClean="0"/>
              <a:t>Charity</a:t>
            </a:r>
          </a:p>
          <a:p>
            <a:pPr lvl="2"/>
            <a:r>
              <a:rPr lang="en-US" dirty="0" smtClean="0"/>
              <a:t>Free rider problem</a:t>
            </a:r>
          </a:p>
          <a:p>
            <a:pPr lvl="1"/>
            <a:r>
              <a:rPr lang="en-US" dirty="0" smtClean="0"/>
              <a:t>Governments</a:t>
            </a:r>
          </a:p>
          <a:p>
            <a:pPr lvl="2"/>
            <a:r>
              <a:rPr lang="en-US" dirty="0" smtClean="0"/>
              <a:t>Other objectives than R&amp;D : long-term gets crowded out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9542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Market </a:t>
            </a:r>
            <a:r>
              <a:rPr lang="en-US" sz="3600" dirty="0" smtClean="0"/>
              <a:t>access issues remain: once </a:t>
            </a:r>
            <a:r>
              <a:rPr lang="en-US" sz="3600" dirty="0" err="1" smtClean="0"/>
              <a:t>R&amp;Ded</a:t>
            </a:r>
            <a:r>
              <a:rPr lang="en-US" sz="3600" dirty="0" smtClean="0"/>
              <a:t> still need marketing, distribution, </a:t>
            </a:r>
            <a:r>
              <a:rPr lang="en-US" sz="3600" dirty="0" err="1" smtClean="0"/>
              <a:t>etc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Risk-sharing contracts</a:t>
            </a:r>
          </a:p>
          <a:p>
            <a:r>
              <a:rPr lang="en-US" dirty="0" smtClean="0"/>
              <a:t>FDA schemes</a:t>
            </a:r>
          </a:p>
          <a:p>
            <a:pPr lvl="1"/>
            <a:r>
              <a:rPr lang="en-US" dirty="0" smtClean="0"/>
              <a:t>Accelerated Approval</a:t>
            </a:r>
          </a:p>
          <a:p>
            <a:pPr lvl="1"/>
            <a:r>
              <a:rPr lang="en-US" dirty="0" smtClean="0"/>
              <a:t>Priority Review</a:t>
            </a:r>
          </a:p>
          <a:p>
            <a:pPr lvl="1"/>
            <a:r>
              <a:rPr lang="en-US" dirty="0" smtClean="0"/>
              <a:t>Fast Track Designations</a:t>
            </a:r>
          </a:p>
          <a:p>
            <a:pPr lvl="1"/>
            <a:r>
              <a:rPr lang="en-US" dirty="0" smtClean="0"/>
              <a:t>Breakthrough Therapy</a:t>
            </a:r>
          </a:p>
          <a:p>
            <a:r>
              <a:rPr lang="en-US" dirty="0" smtClean="0"/>
              <a:t>EMA</a:t>
            </a:r>
          </a:p>
          <a:p>
            <a:pPr lvl="1"/>
            <a:r>
              <a:rPr lang="en-US" dirty="0" smtClean="0"/>
              <a:t>Conditional Marketing Authority</a:t>
            </a:r>
          </a:p>
          <a:p>
            <a:pPr lvl="1"/>
            <a:r>
              <a:rPr lang="en-US" dirty="0" smtClean="0"/>
              <a:t>Adaptive Pathways Pilot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6669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Viable </a:t>
            </a:r>
            <a:r>
              <a:rPr lang="en-US" dirty="0" smtClean="0"/>
              <a:t>Alternatives to patents?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Various proposals to de-couple price/reimbursement decisions from R&amp;D incentives</a:t>
            </a:r>
            <a:endParaRPr lang="en-US" dirty="0"/>
          </a:p>
          <a:p>
            <a:pPr lvl="1"/>
            <a:r>
              <a:rPr lang="en-US" dirty="0" smtClean="0"/>
              <a:t>Tax credits</a:t>
            </a:r>
          </a:p>
          <a:p>
            <a:pPr lvl="1"/>
            <a:r>
              <a:rPr lang="en-US" dirty="0" smtClean="0"/>
              <a:t>Prizes</a:t>
            </a:r>
          </a:p>
          <a:p>
            <a:pPr lvl="1"/>
            <a:r>
              <a:rPr lang="en-US" dirty="0" smtClean="0"/>
              <a:t>Patent Auctions</a:t>
            </a:r>
          </a:p>
          <a:p>
            <a:pPr lvl="1"/>
            <a:r>
              <a:rPr lang="en-US" dirty="0" smtClean="0"/>
              <a:t>Priority Review Vouchers</a:t>
            </a:r>
          </a:p>
          <a:p>
            <a:pPr lvl="1"/>
            <a:r>
              <a:rPr lang="en-US" dirty="0" smtClean="0"/>
              <a:t>Advance Purchase Agreements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5666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702</Words>
  <Application>Microsoft Macintosh PowerPoint</Application>
  <PresentationFormat>On-screen Show (4:3)</PresentationFormat>
  <Paragraphs>111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Current situation: bad pharma or bad patents?</vt:lpstr>
      <vt:lpstr>We know on the pharma side R&amp;D productivity slipped (until 2015 when NCEs took off again)</vt:lpstr>
      <vt:lpstr>What do we know? (about pharmaceutical firms and optimal R&amp;D levels)</vt:lpstr>
      <vt:lpstr>What do we know? (about pharmaceutical firms and optimal R&amp;D levels)</vt:lpstr>
      <vt:lpstr>What do we know? (about patents)</vt:lpstr>
      <vt:lpstr>What do we know? (about patents)</vt:lpstr>
      <vt:lpstr>Bad Pharma or Bad Patents?</vt:lpstr>
      <vt:lpstr>Market access issues remain: once R&amp;Ded still need marketing, distribution, etc</vt:lpstr>
      <vt:lpstr>Viable Alternatives to patents?</vt:lpstr>
      <vt:lpstr>Future</vt:lpstr>
    </vt:vector>
  </TitlesOfParts>
  <Company>LSE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Current situation</dc:title>
  <dc:creator>Alistair McGuire</dc:creator>
  <cp:lastModifiedBy>Alistair McGuire</cp:lastModifiedBy>
  <cp:revision>3</cp:revision>
  <dcterms:created xsi:type="dcterms:W3CDTF">2016-05-16T10:32:47Z</dcterms:created>
  <dcterms:modified xsi:type="dcterms:W3CDTF">2016-05-16T11:01:03Z</dcterms:modified>
</cp:coreProperties>
</file>