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70" r:id="rId4"/>
    <p:sldId id="285" r:id="rId5"/>
    <p:sldId id="286" r:id="rId6"/>
    <p:sldId id="266" r:id="rId7"/>
    <p:sldId id="284" r:id="rId8"/>
    <p:sldId id="271" r:id="rId9"/>
    <p:sldId id="268" r:id="rId10"/>
    <p:sldId id="287" r:id="rId11"/>
    <p:sldId id="289" r:id="rId12"/>
    <p:sldId id="288" r:id="rId13"/>
    <p:sldId id="292" r:id="rId14"/>
    <p:sldId id="269" r:id="rId15"/>
    <p:sldId id="293" r:id="rId16"/>
    <p:sldId id="294" r:id="rId17"/>
    <p:sldId id="295" r:id="rId18"/>
    <p:sldId id="296" r:id="rId19"/>
    <p:sldId id="291" r:id="rId20"/>
    <p:sldId id="2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86395"/>
  </p:normalViewPr>
  <p:slideViewPr>
    <p:cSldViewPr snapToGrid="0" snapToObjects="1">
      <p:cViewPr varScale="1">
        <p:scale>
          <a:sx n="78" d="100"/>
          <a:sy n="78" d="100"/>
        </p:scale>
        <p:origin x="192" y="856"/>
      </p:cViewPr>
      <p:guideLst/>
    </p:cSldViewPr>
  </p:slideViewPr>
  <p:outlineViewPr>
    <p:cViewPr>
      <p:scale>
        <a:sx n="33" d="100"/>
        <a:sy n="33" d="100"/>
      </p:scale>
      <p:origin x="0" y="-11576"/>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B79AE-2D29-C640-86A0-0471BB0F2EC6}" type="datetimeFigureOut">
              <a:rPr lang="en-US" smtClean="0"/>
              <a:t>1/24/22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A4304-6E32-BD4B-BF9F-95089DD73C4F}" type="slidenum">
              <a:rPr lang="en-US" smtClean="0"/>
              <a:t>‹#›</a:t>
            </a:fld>
            <a:endParaRPr lang="en-US"/>
          </a:p>
        </p:txBody>
      </p:sp>
    </p:spTree>
    <p:extLst>
      <p:ext uri="{BB962C8B-B14F-4D97-AF65-F5344CB8AC3E}">
        <p14:creationId xmlns:p14="http://schemas.microsoft.com/office/powerpoint/2010/main" val="42838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A4304-6E32-BD4B-BF9F-95089DD73C4F}" type="slidenum">
              <a:rPr lang="en-US" smtClean="0"/>
              <a:t>1</a:t>
            </a:fld>
            <a:endParaRPr lang="en-US"/>
          </a:p>
        </p:txBody>
      </p:sp>
    </p:spTree>
    <p:extLst>
      <p:ext uri="{BB962C8B-B14F-4D97-AF65-F5344CB8AC3E}">
        <p14:creationId xmlns:p14="http://schemas.microsoft.com/office/powerpoint/2010/main" val="3774535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Collect responses from the children as to how they play and what they play with.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FA4304-6E32-BD4B-BF9F-95089DD73C4F}" type="slidenum">
              <a:rPr lang="en-US" smtClean="0"/>
              <a:t>10</a:t>
            </a:fld>
            <a:endParaRPr lang="en-US"/>
          </a:p>
        </p:txBody>
      </p:sp>
    </p:spTree>
    <p:extLst>
      <p:ext uri="{BB962C8B-B14F-4D97-AF65-F5344CB8AC3E}">
        <p14:creationId xmlns:p14="http://schemas.microsoft.com/office/powerpoint/2010/main" val="82937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from </a:t>
            </a:r>
            <a:r>
              <a:rPr lang="en-US"/>
              <a:t>5 Rights</a:t>
            </a:r>
          </a:p>
        </p:txBody>
      </p:sp>
      <p:sp>
        <p:nvSpPr>
          <p:cNvPr id="4" name="Slide Number Placeholder 3"/>
          <p:cNvSpPr>
            <a:spLocks noGrp="1"/>
          </p:cNvSpPr>
          <p:nvPr>
            <p:ph type="sldNum" sz="quarter" idx="5"/>
          </p:nvPr>
        </p:nvSpPr>
        <p:spPr/>
        <p:txBody>
          <a:bodyPr/>
          <a:lstStyle/>
          <a:p>
            <a:fld id="{66FA4304-6E32-BD4B-BF9F-95089DD73C4F}" type="slidenum">
              <a:rPr lang="en-US" smtClean="0"/>
              <a:t>11</a:t>
            </a:fld>
            <a:endParaRPr lang="en-US"/>
          </a:p>
        </p:txBody>
      </p:sp>
    </p:spTree>
    <p:extLst>
      <p:ext uri="{BB962C8B-B14F-4D97-AF65-F5344CB8AC3E}">
        <p14:creationId xmlns:p14="http://schemas.microsoft.com/office/powerpoint/2010/main" val="92883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A4304-6E32-BD4B-BF9F-95089DD73C4F}" type="slidenum">
              <a:rPr lang="en-US" smtClean="0"/>
              <a:t>12</a:t>
            </a:fld>
            <a:endParaRPr lang="en-US"/>
          </a:p>
        </p:txBody>
      </p:sp>
    </p:spTree>
    <p:extLst>
      <p:ext uri="{BB962C8B-B14F-4D97-AF65-F5344CB8AC3E}">
        <p14:creationId xmlns:p14="http://schemas.microsoft.com/office/powerpoint/2010/main" val="1690898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discussion or can go through poster.</a:t>
            </a:r>
          </a:p>
        </p:txBody>
      </p:sp>
      <p:sp>
        <p:nvSpPr>
          <p:cNvPr id="4" name="Slide Number Placeholder 3"/>
          <p:cNvSpPr>
            <a:spLocks noGrp="1"/>
          </p:cNvSpPr>
          <p:nvPr>
            <p:ph type="sldNum" sz="quarter" idx="5"/>
          </p:nvPr>
        </p:nvSpPr>
        <p:spPr/>
        <p:txBody>
          <a:bodyPr/>
          <a:lstStyle/>
          <a:p>
            <a:fld id="{66FA4304-6E32-BD4B-BF9F-95089DD73C4F}" type="slidenum">
              <a:rPr lang="en-US" smtClean="0"/>
              <a:t>13</a:t>
            </a:fld>
            <a:endParaRPr lang="en-US"/>
          </a:p>
        </p:txBody>
      </p:sp>
    </p:spTree>
    <p:extLst>
      <p:ext uri="{BB962C8B-B14F-4D97-AF65-F5344CB8AC3E}">
        <p14:creationId xmlns:p14="http://schemas.microsoft.com/office/powerpoint/2010/main" val="723028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appropriate participation and empowerment</a:t>
            </a:r>
          </a:p>
        </p:txBody>
      </p:sp>
      <p:sp>
        <p:nvSpPr>
          <p:cNvPr id="4" name="Slide Number Placeholder 3"/>
          <p:cNvSpPr>
            <a:spLocks noGrp="1"/>
          </p:cNvSpPr>
          <p:nvPr>
            <p:ph type="sldNum" sz="quarter" idx="5"/>
          </p:nvPr>
        </p:nvSpPr>
        <p:spPr/>
        <p:txBody>
          <a:bodyPr/>
          <a:lstStyle/>
          <a:p>
            <a:fld id="{66FA4304-6E32-BD4B-BF9F-95089DD73C4F}" type="slidenum">
              <a:rPr lang="en-US" smtClean="0"/>
              <a:t>14</a:t>
            </a:fld>
            <a:endParaRPr lang="en-US"/>
          </a:p>
        </p:txBody>
      </p:sp>
    </p:spTree>
    <p:extLst>
      <p:ext uri="{BB962C8B-B14F-4D97-AF65-F5344CB8AC3E}">
        <p14:creationId xmlns:p14="http://schemas.microsoft.com/office/powerpoint/2010/main" val="75497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A4304-6E32-BD4B-BF9F-95089DD73C4F}" type="slidenum">
              <a:rPr lang="en-US" smtClean="0"/>
              <a:t>15</a:t>
            </a:fld>
            <a:endParaRPr lang="en-US"/>
          </a:p>
        </p:txBody>
      </p:sp>
    </p:spTree>
    <p:extLst>
      <p:ext uri="{BB962C8B-B14F-4D97-AF65-F5344CB8AC3E}">
        <p14:creationId xmlns:p14="http://schemas.microsoft.com/office/powerpoint/2010/main" val="699965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A4304-6E32-BD4B-BF9F-95089DD73C4F}" type="slidenum">
              <a:rPr lang="en-US" smtClean="0"/>
              <a:t>16</a:t>
            </a:fld>
            <a:endParaRPr lang="en-US"/>
          </a:p>
        </p:txBody>
      </p:sp>
    </p:spTree>
    <p:extLst>
      <p:ext uri="{BB962C8B-B14F-4D97-AF65-F5344CB8AC3E}">
        <p14:creationId xmlns:p14="http://schemas.microsoft.com/office/powerpoint/2010/main" val="2263674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found that kids are generally two years ahead in the digital world of where their parents think they are!</a:t>
            </a:r>
          </a:p>
        </p:txBody>
      </p:sp>
      <p:sp>
        <p:nvSpPr>
          <p:cNvPr id="4" name="Slide Number Placeholder 3"/>
          <p:cNvSpPr>
            <a:spLocks noGrp="1"/>
          </p:cNvSpPr>
          <p:nvPr>
            <p:ph type="sldNum" sz="quarter" idx="5"/>
          </p:nvPr>
        </p:nvSpPr>
        <p:spPr/>
        <p:txBody>
          <a:bodyPr/>
          <a:lstStyle/>
          <a:p>
            <a:fld id="{66FA4304-6E32-BD4B-BF9F-95089DD73C4F}" type="slidenum">
              <a:rPr lang="en-US" smtClean="0"/>
              <a:t>17</a:t>
            </a:fld>
            <a:endParaRPr lang="en-US"/>
          </a:p>
        </p:txBody>
      </p:sp>
    </p:spTree>
    <p:extLst>
      <p:ext uri="{BB962C8B-B14F-4D97-AF65-F5344CB8AC3E}">
        <p14:creationId xmlns:p14="http://schemas.microsoft.com/office/powerpoint/2010/main" val="3613187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A4304-6E32-BD4B-BF9F-95089DD73C4F}" type="slidenum">
              <a:rPr lang="en-US" smtClean="0"/>
              <a:t>18</a:t>
            </a:fld>
            <a:endParaRPr lang="en-US"/>
          </a:p>
        </p:txBody>
      </p:sp>
    </p:spTree>
    <p:extLst>
      <p:ext uri="{BB962C8B-B14F-4D97-AF65-F5344CB8AC3E}">
        <p14:creationId xmlns:p14="http://schemas.microsoft.com/office/powerpoint/2010/main" val="4184073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 changer. Imagine it is cold but the sun is on your face.</a:t>
            </a:r>
          </a:p>
          <a:p>
            <a:endParaRPr lang="en-US" dirty="0"/>
          </a:p>
          <a:p>
            <a:r>
              <a:rPr lang="en-US" dirty="0"/>
              <a:t>Remember that old word </a:t>
            </a:r>
            <a:r>
              <a:rPr lang="en-US" dirty="0" err="1"/>
              <a:t>apricity</a:t>
            </a:r>
            <a:r>
              <a:rPr lang="en-US" dirty="0"/>
              <a:t>. </a:t>
            </a:r>
            <a:r>
              <a:rPr lang="en-US" dirty="0" err="1"/>
              <a:t>Apricity</a:t>
            </a:r>
            <a:r>
              <a:rPr lang="en-US" dirty="0"/>
              <a:t> comes from the Latin </a:t>
            </a:r>
            <a:r>
              <a:rPr lang="en-US" dirty="0" err="1"/>
              <a:t>apricus</a:t>
            </a:r>
            <a:r>
              <a:rPr lang="en-US" dirty="0"/>
              <a:t>, "having lots of sunshine" or "warmed by the sun." To apricate means to bask in the sun.</a:t>
            </a:r>
          </a:p>
        </p:txBody>
      </p:sp>
      <p:sp>
        <p:nvSpPr>
          <p:cNvPr id="4" name="Slide Number Placeholder 3"/>
          <p:cNvSpPr>
            <a:spLocks noGrp="1"/>
          </p:cNvSpPr>
          <p:nvPr>
            <p:ph type="sldNum" sz="quarter" idx="5"/>
          </p:nvPr>
        </p:nvSpPr>
        <p:spPr/>
        <p:txBody>
          <a:bodyPr/>
          <a:lstStyle/>
          <a:p>
            <a:fld id="{66FA4304-6E32-BD4B-BF9F-95089DD73C4F}" type="slidenum">
              <a:rPr lang="en-US" smtClean="0"/>
              <a:t>19</a:t>
            </a:fld>
            <a:endParaRPr lang="en-US"/>
          </a:p>
        </p:txBody>
      </p:sp>
    </p:spTree>
    <p:extLst>
      <p:ext uri="{BB962C8B-B14F-4D97-AF65-F5344CB8AC3E}">
        <p14:creationId xmlns:p14="http://schemas.microsoft.com/office/powerpoint/2010/main" val="267789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1889 act was 25 years after England had a similar law against cruelty to animals!</a:t>
            </a:r>
          </a:p>
          <a:p>
            <a:endParaRPr lang="en-US" dirty="0"/>
          </a:p>
          <a:p>
            <a:r>
              <a:rPr lang="en-US" dirty="0"/>
              <a:t>Might be worth recapping on United Nations and League of Nations.</a:t>
            </a:r>
          </a:p>
        </p:txBody>
      </p:sp>
      <p:sp>
        <p:nvSpPr>
          <p:cNvPr id="4" name="Slide Number Placeholder 3"/>
          <p:cNvSpPr>
            <a:spLocks noGrp="1"/>
          </p:cNvSpPr>
          <p:nvPr>
            <p:ph type="sldNum" sz="quarter" idx="5"/>
          </p:nvPr>
        </p:nvSpPr>
        <p:spPr/>
        <p:txBody>
          <a:bodyPr/>
          <a:lstStyle/>
          <a:p>
            <a:fld id="{66FA4304-6E32-BD4B-BF9F-95089DD73C4F}" type="slidenum">
              <a:rPr lang="en-US" smtClean="0"/>
              <a:t>2</a:t>
            </a:fld>
            <a:endParaRPr lang="en-US"/>
          </a:p>
        </p:txBody>
      </p:sp>
    </p:spTree>
    <p:extLst>
      <p:ext uri="{BB962C8B-B14F-4D97-AF65-F5344CB8AC3E}">
        <p14:creationId xmlns:p14="http://schemas.microsoft.com/office/powerpoint/2010/main" val="1983002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A4304-6E32-BD4B-BF9F-95089DD73C4F}" type="slidenum">
              <a:rPr lang="en-US" smtClean="0"/>
              <a:t>20</a:t>
            </a:fld>
            <a:endParaRPr lang="en-US"/>
          </a:p>
        </p:txBody>
      </p:sp>
    </p:spTree>
    <p:extLst>
      <p:ext uri="{BB962C8B-B14F-4D97-AF65-F5344CB8AC3E}">
        <p14:creationId xmlns:p14="http://schemas.microsoft.com/office/powerpoint/2010/main" val="225309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A4304-6E32-BD4B-BF9F-95089DD73C4F}" type="slidenum">
              <a:rPr lang="en-US" smtClean="0"/>
              <a:t>3</a:t>
            </a:fld>
            <a:endParaRPr lang="en-US"/>
          </a:p>
        </p:txBody>
      </p:sp>
    </p:spTree>
    <p:extLst>
      <p:ext uri="{BB962C8B-B14F-4D97-AF65-F5344CB8AC3E}">
        <p14:creationId xmlns:p14="http://schemas.microsoft.com/office/powerpoint/2010/main" val="28859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A4304-6E32-BD4B-BF9F-95089DD73C4F}" type="slidenum">
              <a:rPr lang="en-US" smtClean="0"/>
              <a:t>4</a:t>
            </a:fld>
            <a:endParaRPr lang="en-US"/>
          </a:p>
        </p:txBody>
      </p:sp>
    </p:spTree>
    <p:extLst>
      <p:ext uri="{BB962C8B-B14F-4D97-AF65-F5344CB8AC3E}">
        <p14:creationId xmlns:p14="http://schemas.microsoft.com/office/powerpoint/2010/main" val="180478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A4304-6E32-BD4B-BF9F-95089DD73C4F}" type="slidenum">
              <a:rPr lang="en-US" smtClean="0"/>
              <a:t>5</a:t>
            </a:fld>
            <a:endParaRPr lang="en-US"/>
          </a:p>
        </p:txBody>
      </p:sp>
    </p:spTree>
    <p:extLst>
      <p:ext uri="{BB962C8B-B14F-4D97-AF65-F5344CB8AC3E}">
        <p14:creationId xmlns:p14="http://schemas.microsoft.com/office/powerpoint/2010/main" val="1328970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other examples – the Covid vaccine for example . . .</a:t>
            </a:r>
          </a:p>
        </p:txBody>
      </p:sp>
      <p:sp>
        <p:nvSpPr>
          <p:cNvPr id="4" name="Slide Number Placeholder 3"/>
          <p:cNvSpPr>
            <a:spLocks noGrp="1"/>
          </p:cNvSpPr>
          <p:nvPr>
            <p:ph type="sldNum" sz="quarter" idx="5"/>
          </p:nvPr>
        </p:nvSpPr>
        <p:spPr/>
        <p:txBody>
          <a:bodyPr/>
          <a:lstStyle/>
          <a:p>
            <a:fld id="{66FA4304-6E32-BD4B-BF9F-95089DD73C4F}" type="slidenum">
              <a:rPr lang="en-US" smtClean="0"/>
              <a:t>6</a:t>
            </a:fld>
            <a:endParaRPr lang="en-US"/>
          </a:p>
        </p:txBody>
      </p:sp>
    </p:spTree>
    <p:extLst>
      <p:ext uri="{BB962C8B-B14F-4D97-AF65-F5344CB8AC3E}">
        <p14:creationId xmlns:p14="http://schemas.microsoft.com/office/powerpoint/2010/main" val="338413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LSE Democratic Audit: https://</a:t>
            </a:r>
            <a:r>
              <a:rPr lang="en-US" dirty="0" err="1"/>
              <a:t>www.democraticaudit.com</a:t>
            </a:r>
            <a:r>
              <a:rPr lang="en-US" dirty="0"/>
              <a:t>/2020/02/26/what-happens-when-the-voting-age-is-lowered-to-16-a-decade-of-evidence-from-austria/  </a:t>
            </a:r>
          </a:p>
        </p:txBody>
      </p:sp>
      <p:sp>
        <p:nvSpPr>
          <p:cNvPr id="4" name="Slide Number Placeholder 3"/>
          <p:cNvSpPr>
            <a:spLocks noGrp="1"/>
          </p:cNvSpPr>
          <p:nvPr>
            <p:ph type="sldNum" sz="quarter" idx="5"/>
          </p:nvPr>
        </p:nvSpPr>
        <p:spPr/>
        <p:txBody>
          <a:bodyPr/>
          <a:lstStyle/>
          <a:p>
            <a:fld id="{66FA4304-6E32-BD4B-BF9F-95089DD73C4F}" type="slidenum">
              <a:rPr lang="en-US" smtClean="0"/>
              <a:t>7</a:t>
            </a:fld>
            <a:endParaRPr lang="en-US"/>
          </a:p>
        </p:txBody>
      </p:sp>
    </p:spTree>
    <p:extLst>
      <p:ext uri="{BB962C8B-B14F-4D97-AF65-F5344CB8AC3E}">
        <p14:creationId xmlns:p14="http://schemas.microsoft.com/office/powerpoint/2010/main" val="78933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 changer. It’s a cold winter’s day but the sun is out. You have free time – what are you going to do? </a:t>
            </a:r>
          </a:p>
          <a:p>
            <a:r>
              <a:rPr lang="en-US" dirty="0"/>
              <a:t>Play? How are you going to play? </a:t>
            </a:r>
          </a:p>
          <a:p>
            <a:r>
              <a:rPr lang="en-US" dirty="0"/>
              <a:t>Did you know the UN Convention protects your rights to play too?</a:t>
            </a:r>
          </a:p>
        </p:txBody>
      </p:sp>
      <p:sp>
        <p:nvSpPr>
          <p:cNvPr id="4" name="Slide Number Placeholder 3"/>
          <p:cNvSpPr>
            <a:spLocks noGrp="1"/>
          </p:cNvSpPr>
          <p:nvPr>
            <p:ph type="sldNum" sz="quarter" idx="5"/>
          </p:nvPr>
        </p:nvSpPr>
        <p:spPr/>
        <p:txBody>
          <a:bodyPr/>
          <a:lstStyle/>
          <a:p>
            <a:fld id="{66FA4304-6E32-BD4B-BF9F-95089DD73C4F}" type="slidenum">
              <a:rPr lang="en-US" smtClean="0"/>
              <a:t>8</a:t>
            </a:fld>
            <a:endParaRPr lang="en-US"/>
          </a:p>
        </p:txBody>
      </p:sp>
    </p:spTree>
    <p:extLst>
      <p:ext uri="{BB962C8B-B14F-4D97-AF65-F5344CB8AC3E}">
        <p14:creationId xmlns:p14="http://schemas.microsoft.com/office/powerpoint/2010/main" val="3442426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A4304-6E32-BD4B-BF9F-95089DD73C4F}" type="slidenum">
              <a:rPr lang="en-US" smtClean="0"/>
              <a:t>9</a:t>
            </a:fld>
            <a:endParaRPr lang="en-US"/>
          </a:p>
        </p:txBody>
      </p:sp>
    </p:spTree>
    <p:extLst>
      <p:ext uri="{BB962C8B-B14F-4D97-AF65-F5344CB8AC3E}">
        <p14:creationId xmlns:p14="http://schemas.microsoft.com/office/powerpoint/2010/main" val="381236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A79D-82DD-9044-8BB5-D3453F081E7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7845714-1BD4-A844-83C0-EA1CB3BC13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FD1621-301D-B243-98F2-3ED0144AC72D}"/>
              </a:ext>
            </a:extLst>
          </p:cNvPr>
          <p:cNvSpPr>
            <a:spLocks noGrp="1"/>
          </p:cNvSpPr>
          <p:nvPr>
            <p:ph type="dt" sz="half" idx="10"/>
          </p:nvPr>
        </p:nvSpPr>
        <p:spPr/>
        <p:txBody>
          <a:bodyPr/>
          <a:lstStyle/>
          <a:p>
            <a:fld id="{87A981F3-666F-8245-923D-8D51E6DF7DA7}" type="datetimeFigureOut">
              <a:rPr lang="en-US" smtClean="0"/>
              <a:t>1/24/22</a:t>
            </a:fld>
            <a:endParaRPr lang="en-US"/>
          </a:p>
        </p:txBody>
      </p:sp>
      <p:sp>
        <p:nvSpPr>
          <p:cNvPr id="5" name="Footer Placeholder 4">
            <a:extLst>
              <a:ext uri="{FF2B5EF4-FFF2-40B4-BE49-F238E27FC236}">
                <a16:creationId xmlns:a16="http://schemas.microsoft.com/office/drawing/2014/main" id="{56CA9729-3AA0-E54C-8DCD-4D1E0F8D7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145CB-AC5B-2046-9C04-8F35F4321AFC}"/>
              </a:ext>
            </a:extLst>
          </p:cNvPr>
          <p:cNvSpPr>
            <a:spLocks noGrp="1"/>
          </p:cNvSpPr>
          <p:nvPr>
            <p:ph type="sldNum" sz="quarter" idx="12"/>
          </p:nvPr>
        </p:nvSpPr>
        <p:spPr/>
        <p:txBody>
          <a:bodyPr/>
          <a:lstStyle/>
          <a:p>
            <a:fld id="{2AFD0848-D8C8-7248-A7AE-ACC4C045DF4F}" type="slidenum">
              <a:rPr lang="en-US" smtClean="0"/>
              <a:t>‹#›</a:t>
            </a:fld>
            <a:endParaRPr lang="en-US"/>
          </a:p>
        </p:txBody>
      </p:sp>
    </p:spTree>
    <p:extLst>
      <p:ext uri="{BB962C8B-B14F-4D97-AF65-F5344CB8AC3E}">
        <p14:creationId xmlns:p14="http://schemas.microsoft.com/office/powerpoint/2010/main" val="227991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D9DB-6DCA-4D48-9C6D-55CAA0F5B64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FBF6B7-B79E-224C-A7FA-B8C9B1BFA9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7BB905-13E8-5D4B-BB5E-6B6165CAB992}"/>
              </a:ext>
            </a:extLst>
          </p:cNvPr>
          <p:cNvSpPr>
            <a:spLocks noGrp="1"/>
          </p:cNvSpPr>
          <p:nvPr>
            <p:ph type="dt" sz="half" idx="10"/>
          </p:nvPr>
        </p:nvSpPr>
        <p:spPr/>
        <p:txBody>
          <a:bodyPr/>
          <a:lstStyle/>
          <a:p>
            <a:fld id="{87A981F3-666F-8245-923D-8D51E6DF7DA7}" type="datetimeFigureOut">
              <a:rPr lang="en-US" smtClean="0"/>
              <a:t>1/24/22</a:t>
            </a:fld>
            <a:endParaRPr lang="en-US"/>
          </a:p>
        </p:txBody>
      </p:sp>
      <p:sp>
        <p:nvSpPr>
          <p:cNvPr id="5" name="Footer Placeholder 4">
            <a:extLst>
              <a:ext uri="{FF2B5EF4-FFF2-40B4-BE49-F238E27FC236}">
                <a16:creationId xmlns:a16="http://schemas.microsoft.com/office/drawing/2014/main" id="{7C543D78-12EB-304B-A5A1-0A8BA21A7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103CC-6C0E-5849-A836-590375220AC7}"/>
              </a:ext>
            </a:extLst>
          </p:cNvPr>
          <p:cNvSpPr>
            <a:spLocks noGrp="1"/>
          </p:cNvSpPr>
          <p:nvPr>
            <p:ph type="sldNum" sz="quarter" idx="12"/>
          </p:nvPr>
        </p:nvSpPr>
        <p:spPr/>
        <p:txBody>
          <a:bodyPr/>
          <a:lstStyle/>
          <a:p>
            <a:fld id="{2AFD0848-D8C8-7248-A7AE-ACC4C045DF4F}" type="slidenum">
              <a:rPr lang="en-US" smtClean="0"/>
              <a:t>‹#›</a:t>
            </a:fld>
            <a:endParaRPr lang="en-US"/>
          </a:p>
        </p:txBody>
      </p:sp>
    </p:spTree>
    <p:extLst>
      <p:ext uri="{BB962C8B-B14F-4D97-AF65-F5344CB8AC3E}">
        <p14:creationId xmlns:p14="http://schemas.microsoft.com/office/powerpoint/2010/main" val="368598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75A348-2DDD-224E-A191-7B45DBA134D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4F6F73-D2F1-7649-B738-E6156379A60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B59217-365A-074B-BC4D-44FBDF64A326}"/>
              </a:ext>
            </a:extLst>
          </p:cNvPr>
          <p:cNvSpPr>
            <a:spLocks noGrp="1"/>
          </p:cNvSpPr>
          <p:nvPr>
            <p:ph type="dt" sz="half" idx="10"/>
          </p:nvPr>
        </p:nvSpPr>
        <p:spPr/>
        <p:txBody>
          <a:bodyPr/>
          <a:lstStyle/>
          <a:p>
            <a:fld id="{87A981F3-666F-8245-923D-8D51E6DF7DA7}" type="datetimeFigureOut">
              <a:rPr lang="en-US" smtClean="0"/>
              <a:t>1/24/22</a:t>
            </a:fld>
            <a:endParaRPr lang="en-US"/>
          </a:p>
        </p:txBody>
      </p:sp>
      <p:sp>
        <p:nvSpPr>
          <p:cNvPr id="5" name="Footer Placeholder 4">
            <a:extLst>
              <a:ext uri="{FF2B5EF4-FFF2-40B4-BE49-F238E27FC236}">
                <a16:creationId xmlns:a16="http://schemas.microsoft.com/office/drawing/2014/main" id="{A82EA4EF-0F21-6848-88F7-FB8A58D57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8B750-DA1C-C24A-92CE-3F019D4F45FB}"/>
              </a:ext>
            </a:extLst>
          </p:cNvPr>
          <p:cNvSpPr>
            <a:spLocks noGrp="1"/>
          </p:cNvSpPr>
          <p:nvPr>
            <p:ph type="sldNum" sz="quarter" idx="12"/>
          </p:nvPr>
        </p:nvSpPr>
        <p:spPr/>
        <p:txBody>
          <a:bodyPr/>
          <a:lstStyle/>
          <a:p>
            <a:fld id="{2AFD0848-D8C8-7248-A7AE-ACC4C045DF4F}" type="slidenum">
              <a:rPr lang="en-US" smtClean="0"/>
              <a:t>‹#›</a:t>
            </a:fld>
            <a:endParaRPr lang="en-US"/>
          </a:p>
        </p:txBody>
      </p:sp>
    </p:spTree>
    <p:extLst>
      <p:ext uri="{BB962C8B-B14F-4D97-AF65-F5344CB8AC3E}">
        <p14:creationId xmlns:p14="http://schemas.microsoft.com/office/powerpoint/2010/main" val="303753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2266-BF3F-3646-AD54-DC8FD25875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EEFB3E2-8C0F-2D48-8429-80FEF8754C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A242B8-5FB0-614F-93A1-D91F7EB5B24D}"/>
              </a:ext>
            </a:extLst>
          </p:cNvPr>
          <p:cNvSpPr>
            <a:spLocks noGrp="1"/>
          </p:cNvSpPr>
          <p:nvPr>
            <p:ph type="dt" sz="half" idx="10"/>
          </p:nvPr>
        </p:nvSpPr>
        <p:spPr/>
        <p:txBody>
          <a:bodyPr/>
          <a:lstStyle/>
          <a:p>
            <a:fld id="{87A981F3-666F-8245-923D-8D51E6DF7DA7}" type="datetimeFigureOut">
              <a:rPr lang="en-US" smtClean="0"/>
              <a:t>1/24/22</a:t>
            </a:fld>
            <a:endParaRPr lang="en-US"/>
          </a:p>
        </p:txBody>
      </p:sp>
      <p:sp>
        <p:nvSpPr>
          <p:cNvPr id="5" name="Footer Placeholder 4">
            <a:extLst>
              <a:ext uri="{FF2B5EF4-FFF2-40B4-BE49-F238E27FC236}">
                <a16:creationId xmlns:a16="http://schemas.microsoft.com/office/drawing/2014/main" id="{6BC486BA-5914-DA40-9DE0-678F37B4E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A140B-5C7C-864C-95F8-0C285603DF21}"/>
              </a:ext>
            </a:extLst>
          </p:cNvPr>
          <p:cNvSpPr>
            <a:spLocks noGrp="1"/>
          </p:cNvSpPr>
          <p:nvPr>
            <p:ph type="sldNum" sz="quarter" idx="12"/>
          </p:nvPr>
        </p:nvSpPr>
        <p:spPr/>
        <p:txBody>
          <a:bodyPr/>
          <a:lstStyle/>
          <a:p>
            <a:fld id="{2AFD0848-D8C8-7248-A7AE-ACC4C045DF4F}" type="slidenum">
              <a:rPr lang="en-US" smtClean="0"/>
              <a:t>‹#›</a:t>
            </a:fld>
            <a:endParaRPr lang="en-US"/>
          </a:p>
        </p:txBody>
      </p:sp>
    </p:spTree>
    <p:extLst>
      <p:ext uri="{BB962C8B-B14F-4D97-AF65-F5344CB8AC3E}">
        <p14:creationId xmlns:p14="http://schemas.microsoft.com/office/powerpoint/2010/main" val="32740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C53D-0B10-6B41-B3C4-9461661A55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B50FDB-1A06-9E49-8922-1904036784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903E2DC-8F95-C849-B553-C399FDF24194}"/>
              </a:ext>
            </a:extLst>
          </p:cNvPr>
          <p:cNvSpPr>
            <a:spLocks noGrp="1"/>
          </p:cNvSpPr>
          <p:nvPr>
            <p:ph type="dt" sz="half" idx="10"/>
          </p:nvPr>
        </p:nvSpPr>
        <p:spPr/>
        <p:txBody>
          <a:bodyPr/>
          <a:lstStyle/>
          <a:p>
            <a:fld id="{87A981F3-666F-8245-923D-8D51E6DF7DA7}" type="datetimeFigureOut">
              <a:rPr lang="en-US" smtClean="0"/>
              <a:t>1/24/22</a:t>
            </a:fld>
            <a:endParaRPr lang="en-US"/>
          </a:p>
        </p:txBody>
      </p:sp>
      <p:sp>
        <p:nvSpPr>
          <p:cNvPr id="5" name="Footer Placeholder 4">
            <a:extLst>
              <a:ext uri="{FF2B5EF4-FFF2-40B4-BE49-F238E27FC236}">
                <a16:creationId xmlns:a16="http://schemas.microsoft.com/office/drawing/2014/main" id="{23EC062F-D178-4044-8DDD-7A26CDF0F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70F92-CA11-2F41-BAA3-D74B29EF8BE0}"/>
              </a:ext>
            </a:extLst>
          </p:cNvPr>
          <p:cNvSpPr>
            <a:spLocks noGrp="1"/>
          </p:cNvSpPr>
          <p:nvPr>
            <p:ph type="sldNum" sz="quarter" idx="12"/>
          </p:nvPr>
        </p:nvSpPr>
        <p:spPr/>
        <p:txBody>
          <a:bodyPr/>
          <a:lstStyle/>
          <a:p>
            <a:fld id="{2AFD0848-D8C8-7248-A7AE-ACC4C045DF4F}" type="slidenum">
              <a:rPr lang="en-US" smtClean="0"/>
              <a:t>‹#›</a:t>
            </a:fld>
            <a:endParaRPr lang="en-US"/>
          </a:p>
        </p:txBody>
      </p:sp>
    </p:spTree>
    <p:extLst>
      <p:ext uri="{BB962C8B-B14F-4D97-AF65-F5344CB8AC3E}">
        <p14:creationId xmlns:p14="http://schemas.microsoft.com/office/powerpoint/2010/main" val="90073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6056-708F-B449-928C-363D1612F6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ADE798C-5BCE-5D42-8B9E-280CB439EC4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6FCBE9-D568-5C49-9A0C-13D9DBB0CBD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F7863D3-30F1-EC47-8052-48982C7B9E8B}"/>
              </a:ext>
            </a:extLst>
          </p:cNvPr>
          <p:cNvSpPr>
            <a:spLocks noGrp="1"/>
          </p:cNvSpPr>
          <p:nvPr>
            <p:ph type="dt" sz="half" idx="10"/>
          </p:nvPr>
        </p:nvSpPr>
        <p:spPr/>
        <p:txBody>
          <a:bodyPr/>
          <a:lstStyle/>
          <a:p>
            <a:fld id="{87A981F3-666F-8245-923D-8D51E6DF7DA7}" type="datetimeFigureOut">
              <a:rPr lang="en-US" smtClean="0"/>
              <a:t>1/24/22</a:t>
            </a:fld>
            <a:endParaRPr lang="en-US"/>
          </a:p>
        </p:txBody>
      </p:sp>
      <p:sp>
        <p:nvSpPr>
          <p:cNvPr id="6" name="Footer Placeholder 5">
            <a:extLst>
              <a:ext uri="{FF2B5EF4-FFF2-40B4-BE49-F238E27FC236}">
                <a16:creationId xmlns:a16="http://schemas.microsoft.com/office/drawing/2014/main" id="{5EAB7883-AE30-004C-A83F-4F438D9C9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E3091-5CFF-7D4D-B270-1C904B11E924}"/>
              </a:ext>
            </a:extLst>
          </p:cNvPr>
          <p:cNvSpPr>
            <a:spLocks noGrp="1"/>
          </p:cNvSpPr>
          <p:nvPr>
            <p:ph type="sldNum" sz="quarter" idx="12"/>
          </p:nvPr>
        </p:nvSpPr>
        <p:spPr/>
        <p:txBody>
          <a:bodyPr/>
          <a:lstStyle/>
          <a:p>
            <a:fld id="{2AFD0848-D8C8-7248-A7AE-ACC4C045DF4F}" type="slidenum">
              <a:rPr lang="en-US" smtClean="0"/>
              <a:t>‹#›</a:t>
            </a:fld>
            <a:endParaRPr lang="en-US"/>
          </a:p>
        </p:txBody>
      </p:sp>
    </p:spTree>
    <p:extLst>
      <p:ext uri="{BB962C8B-B14F-4D97-AF65-F5344CB8AC3E}">
        <p14:creationId xmlns:p14="http://schemas.microsoft.com/office/powerpoint/2010/main" val="99043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09C1-968B-4042-B575-F4A4E62C926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52E4E4-B5A4-A54F-9F53-C38988111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1E2B326-393B-7E44-90BD-45C7AF23E8B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08AA822-36EE-7948-8413-DA3713E2B3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59C51E-2B75-954C-83CD-6BEEA70649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0A85862-46DC-9E4C-9823-918E1D3E3444}"/>
              </a:ext>
            </a:extLst>
          </p:cNvPr>
          <p:cNvSpPr>
            <a:spLocks noGrp="1"/>
          </p:cNvSpPr>
          <p:nvPr>
            <p:ph type="dt" sz="half" idx="10"/>
          </p:nvPr>
        </p:nvSpPr>
        <p:spPr/>
        <p:txBody>
          <a:bodyPr/>
          <a:lstStyle/>
          <a:p>
            <a:fld id="{87A981F3-666F-8245-923D-8D51E6DF7DA7}" type="datetimeFigureOut">
              <a:rPr lang="en-US" smtClean="0"/>
              <a:t>1/24/22</a:t>
            </a:fld>
            <a:endParaRPr lang="en-US"/>
          </a:p>
        </p:txBody>
      </p:sp>
      <p:sp>
        <p:nvSpPr>
          <p:cNvPr id="8" name="Footer Placeholder 7">
            <a:extLst>
              <a:ext uri="{FF2B5EF4-FFF2-40B4-BE49-F238E27FC236}">
                <a16:creationId xmlns:a16="http://schemas.microsoft.com/office/drawing/2014/main" id="{D042F54C-5EEE-CD48-84B8-D63D9223AF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3701BF-F7A7-4F43-AD20-3D5EA956BE25}"/>
              </a:ext>
            </a:extLst>
          </p:cNvPr>
          <p:cNvSpPr>
            <a:spLocks noGrp="1"/>
          </p:cNvSpPr>
          <p:nvPr>
            <p:ph type="sldNum" sz="quarter" idx="12"/>
          </p:nvPr>
        </p:nvSpPr>
        <p:spPr/>
        <p:txBody>
          <a:bodyPr/>
          <a:lstStyle/>
          <a:p>
            <a:fld id="{2AFD0848-D8C8-7248-A7AE-ACC4C045DF4F}" type="slidenum">
              <a:rPr lang="en-US" smtClean="0"/>
              <a:t>‹#›</a:t>
            </a:fld>
            <a:endParaRPr lang="en-US"/>
          </a:p>
        </p:txBody>
      </p:sp>
    </p:spTree>
    <p:extLst>
      <p:ext uri="{BB962C8B-B14F-4D97-AF65-F5344CB8AC3E}">
        <p14:creationId xmlns:p14="http://schemas.microsoft.com/office/powerpoint/2010/main" val="188445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A389-8141-254C-9B9D-91BA25C42B4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72D8769-A17F-5347-BC0C-23ADDB86EB24}"/>
              </a:ext>
            </a:extLst>
          </p:cNvPr>
          <p:cNvSpPr>
            <a:spLocks noGrp="1"/>
          </p:cNvSpPr>
          <p:nvPr>
            <p:ph type="dt" sz="half" idx="10"/>
          </p:nvPr>
        </p:nvSpPr>
        <p:spPr/>
        <p:txBody>
          <a:bodyPr/>
          <a:lstStyle/>
          <a:p>
            <a:fld id="{87A981F3-666F-8245-923D-8D51E6DF7DA7}" type="datetimeFigureOut">
              <a:rPr lang="en-US" smtClean="0"/>
              <a:t>1/24/22</a:t>
            </a:fld>
            <a:endParaRPr lang="en-US"/>
          </a:p>
        </p:txBody>
      </p:sp>
      <p:sp>
        <p:nvSpPr>
          <p:cNvPr id="4" name="Footer Placeholder 3">
            <a:extLst>
              <a:ext uri="{FF2B5EF4-FFF2-40B4-BE49-F238E27FC236}">
                <a16:creationId xmlns:a16="http://schemas.microsoft.com/office/drawing/2014/main" id="{7A5150D0-48E4-6E44-9A89-65CE9819E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A39B01-1B1F-0D42-A84A-C0781E959A37}"/>
              </a:ext>
            </a:extLst>
          </p:cNvPr>
          <p:cNvSpPr>
            <a:spLocks noGrp="1"/>
          </p:cNvSpPr>
          <p:nvPr>
            <p:ph type="sldNum" sz="quarter" idx="12"/>
          </p:nvPr>
        </p:nvSpPr>
        <p:spPr/>
        <p:txBody>
          <a:bodyPr/>
          <a:lstStyle/>
          <a:p>
            <a:fld id="{2AFD0848-D8C8-7248-A7AE-ACC4C045DF4F}" type="slidenum">
              <a:rPr lang="en-US" smtClean="0"/>
              <a:t>‹#›</a:t>
            </a:fld>
            <a:endParaRPr lang="en-US"/>
          </a:p>
        </p:txBody>
      </p:sp>
    </p:spTree>
    <p:extLst>
      <p:ext uri="{BB962C8B-B14F-4D97-AF65-F5344CB8AC3E}">
        <p14:creationId xmlns:p14="http://schemas.microsoft.com/office/powerpoint/2010/main" val="132163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9B03-3E04-5D46-A04E-582D69247F50}"/>
              </a:ext>
            </a:extLst>
          </p:cNvPr>
          <p:cNvSpPr>
            <a:spLocks noGrp="1"/>
          </p:cNvSpPr>
          <p:nvPr>
            <p:ph type="dt" sz="half" idx="10"/>
          </p:nvPr>
        </p:nvSpPr>
        <p:spPr/>
        <p:txBody>
          <a:bodyPr/>
          <a:lstStyle/>
          <a:p>
            <a:fld id="{87A981F3-666F-8245-923D-8D51E6DF7DA7}" type="datetimeFigureOut">
              <a:rPr lang="en-US" smtClean="0"/>
              <a:t>1/24/22</a:t>
            </a:fld>
            <a:endParaRPr lang="en-US"/>
          </a:p>
        </p:txBody>
      </p:sp>
      <p:sp>
        <p:nvSpPr>
          <p:cNvPr id="3" name="Footer Placeholder 2">
            <a:extLst>
              <a:ext uri="{FF2B5EF4-FFF2-40B4-BE49-F238E27FC236}">
                <a16:creationId xmlns:a16="http://schemas.microsoft.com/office/drawing/2014/main" id="{ED60751D-ABE7-A242-BB50-DDC6454801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A524C1-A492-3041-801A-89CD4FCD910B}"/>
              </a:ext>
            </a:extLst>
          </p:cNvPr>
          <p:cNvSpPr>
            <a:spLocks noGrp="1"/>
          </p:cNvSpPr>
          <p:nvPr>
            <p:ph type="sldNum" sz="quarter" idx="12"/>
          </p:nvPr>
        </p:nvSpPr>
        <p:spPr/>
        <p:txBody>
          <a:bodyPr/>
          <a:lstStyle/>
          <a:p>
            <a:fld id="{2AFD0848-D8C8-7248-A7AE-ACC4C045DF4F}" type="slidenum">
              <a:rPr lang="en-US" smtClean="0"/>
              <a:t>‹#›</a:t>
            </a:fld>
            <a:endParaRPr lang="en-US"/>
          </a:p>
        </p:txBody>
      </p:sp>
    </p:spTree>
    <p:extLst>
      <p:ext uri="{BB962C8B-B14F-4D97-AF65-F5344CB8AC3E}">
        <p14:creationId xmlns:p14="http://schemas.microsoft.com/office/powerpoint/2010/main" val="84580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FA347-7C84-8849-98CE-0A5E46FC80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851790E-6795-674E-B2FF-C95345AFAF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AC37A22-69E4-1047-B871-109CA10AF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9C65C9-DF89-EF46-8F09-5938675A20A1}"/>
              </a:ext>
            </a:extLst>
          </p:cNvPr>
          <p:cNvSpPr>
            <a:spLocks noGrp="1"/>
          </p:cNvSpPr>
          <p:nvPr>
            <p:ph type="dt" sz="half" idx="10"/>
          </p:nvPr>
        </p:nvSpPr>
        <p:spPr/>
        <p:txBody>
          <a:bodyPr/>
          <a:lstStyle/>
          <a:p>
            <a:fld id="{87A981F3-666F-8245-923D-8D51E6DF7DA7}" type="datetimeFigureOut">
              <a:rPr lang="en-US" smtClean="0"/>
              <a:t>1/24/22</a:t>
            </a:fld>
            <a:endParaRPr lang="en-US"/>
          </a:p>
        </p:txBody>
      </p:sp>
      <p:sp>
        <p:nvSpPr>
          <p:cNvPr id="6" name="Footer Placeholder 5">
            <a:extLst>
              <a:ext uri="{FF2B5EF4-FFF2-40B4-BE49-F238E27FC236}">
                <a16:creationId xmlns:a16="http://schemas.microsoft.com/office/drawing/2014/main" id="{11150A77-C484-8942-9AEA-27ABD4A48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C7DB2-496C-7D43-99C4-3C478268AA60}"/>
              </a:ext>
            </a:extLst>
          </p:cNvPr>
          <p:cNvSpPr>
            <a:spLocks noGrp="1"/>
          </p:cNvSpPr>
          <p:nvPr>
            <p:ph type="sldNum" sz="quarter" idx="12"/>
          </p:nvPr>
        </p:nvSpPr>
        <p:spPr/>
        <p:txBody>
          <a:bodyPr/>
          <a:lstStyle/>
          <a:p>
            <a:fld id="{2AFD0848-D8C8-7248-A7AE-ACC4C045DF4F}" type="slidenum">
              <a:rPr lang="en-US" smtClean="0"/>
              <a:t>‹#›</a:t>
            </a:fld>
            <a:endParaRPr lang="en-US"/>
          </a:p>
        </p:txBody>
      </p:sp>
    </p:spTree>
    <p:extLst>
      <p:ext uri="{BB962C8B-B14F-4D97-AF65-F5344CB8AC3E}">
        <p14:creationId xmlns:p14="http://schemas.microsoft.com/office/powerpoint/2010/main" val="396038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AF8F-E5D6-214E-AB34-70E848D343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34699FD-E4AE-CC44-9138-53BED34BAE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0DEC6A-D270-A847-BFDA-0B3AF91CD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83E3EE-64F8-2649-8E0D-C058A7F8A5C7}"/>
              </a:ext>
            </a:extLst>
          </p:cNvPr>
          <p:cNvSpPr>
            <a:spLocks noGrp="1"/>
          </p:cNvSpPr>
          <p:nvPr>
            <p:ph type="dt" sz="half" idx="10"/>
          </p:nvPr>
        </p:nvSpPr>
        <p:spPr/>
        <p:txBody>
          <a:bodyPr/>
          <a:lstStyle/>
          <a:p>
            <a:fld id="{87A981F3-666F-8245-923D-8D51E6DF7DA7}" type="datetimeFigureOut">
              <a:rPr lang="en-US" smtClean="0"/>
              <a:t>1/24/22</a:t>
            </a:fld>
            <a:endParaRPr lang="en-US"/>
          </a:p>
        </p:txBody>
      </p:sp>
      <p:sp>
        <p:nvSpPr>
          <p:cNvPr id="6" name="Footer Placeholder 5">
            <a:extLst>
              <a:ext uri="{FF2B5EF4-FFF2-40B4-BE49-F238E27FC236}">
                <a16:creationId xmlns:a16="http://schemas.microsoft.com/office/drawing/2014/main" id="{2437216D-89FC-2B40-99AC-EFC5A088D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E6F1E-9F35-1A44-BDB2-945F7487A721}"/>
              </a:ext>
            </a:extLst>
          </p:cNvPr>
          <p:cNvSpPr>
            <a:spLocks noGrp="1"/>
          </p:cNvSpPr>
          <p:nvPr>
            <p:ph type="sldNum" sz="quarter" idx="12"/>
          </p:nvPr>
        </p:nvSpPr>
        <p:spPr/>
        <p:txBody>
          <a:bodyPr/>
          <a:lstStyle/>
          <a:p>
            <a:fld id="{2AFD0848-D8C8-7248-A7AE-ACC4C045DF4F}" type="slidenum">
              <a:rPr lang="en-US" smtClean="0"/>
              <a:t>‹#›</a:t>
            </a:fld>
            <a:endParaRPr lang="en-US"/>
          </a:p>
        </p:txBody>
      </p:sp>
    </p:spTree>
    <p:extLst>
      <p:ext uri="{BB962C8B-B14F-4D97-AF65-F5344CB8AC3E}">
        <p14:creationId xmlns:p14="http://schemas.microsoft.com/office/powerpoint/2010/main" val="652673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B03BF1-72FE-434F-861A-8191B7021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5C3A9A-E2EA-8243-AA9A-916EF0C8B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D6F5B6-EA90-E342-91F3-EA0DEB3B8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981F3-666F-8245-923D-8D51E6DF7DA7}" type="datetimeFigureOut">
              <a:rPr lang="en-US" smtClean="0"/>
              <a:t>1/24/22</a:t>
            </a:fld>
            <a:endParaRPr lang="en-US"/>
          </a:p>
        </p:txBody>
      </p:sp>
      <p:sp>
        <p:nvSpPr>
          <p:cNvPr id="5" name="Footer Placeholder 4">
            <a:extLst>
              <a:ext uri="{FF2B5EF4-FFF2-40B4-BE49-F238E27FC236}">
                <a16:creationId xmlns:a16="http://schemas.microsoft.com/office/drawing/2014/main" id="{A9BD3D74-F5C6-9242-8C3B-278EA7F85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32D372-5D98-3345-B33B-C58BC7478B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D0848-D8C8-7248-A7AE-ACC4C045DF4F}" type="slidenum">
              <a:rPr lang="en-US" smtClean="0"/>
              <a:t>‹#›</a:t>
            </a:fld>
            <a:endParaRPr lang="en-US"/>
          </a:p>
        </p:txBody>
      </p:sp>
    </p:spTree>
    <p:extLst>
      <p:ext uri="{BB962C8B-B14F-4D97-AF65-F5344CB8AC3E}">
        <p14:creationId xmlns:p14="http://schemas.microsoft.com/office/powerpoint/2010/main" val="137888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lgJaaYT1KI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commons.wikimedia.org/w/index.php?curid=7377457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8B751-FEBE-3347-93C3-8DD770D76AB2}"/>
              </a:ext>
            </a:extLst>
          </p:cNvPr>
          <p:cNvSpPr>
            <a:spLocks noGrp="1"/>
          </p:cNvSpPr>
          <p:nvPr>
            <p:ph type="ctrTitle"/>
          </p:nvPr>
        </p:nvSpPr>
        <p:spPr>
          <a:xfrm>
            <a:off x="308920" y="1122363"/>
            <a:ext cx="6759146" cy="1089496"/>
          </a:xfrm>
        </p:spPr>
        <p:txBody>
          <a:bodyPr/>
          <a:lstStyle/>
          <a:p>
            <a:r>
              <a:rPr lang="en-US" b="1" dirty="0"/>
              <a:t>Sun Beams</a:t>
            </a:r>
          </a:p>
        </p:txBody>
      </p:sp>
      <p:sp>
        <p:nvSpPr>
          <p:cNvPr id="3" name="Subtitle 2">
            <a:extLst>
              <a:ext uri="{FF2B5EF4-FFF2-40B4-BE49-F238E27FC236}">
                <a16:creationId xmlns:a16="http://schemas.microsoft.com/office/drawing/2014/main" id="{E7D892AF-ECE1-7842-A661-725B3A9000B7}"/>
              </a:ext>
            </a:extLst>
          </p:cNvPr>
          <p:cNvSpPr>
            <a:spLocks noGrp="1"/>
          </p:cNvSpPr>
          <p:nvPr>
            <p:ph type="subTitle" idx="1"/>
          </p:nvPr>
        </p:nvSpPr>
        <p:spPr>
          <a:xfrm>
            <a:off x="1241777" y="2601097"/>
            <a:ext cx="6048709" cy="1655805"/>
          </a:xfrm>
        </p:spPr>
        <p:txBody>
          <a:bodyPr/>
          <a:lstStyle/>
          <a:p>
            <a:pPr algn="l"/>
            <a:r>
              <a:rPr lang="en-US" dirty="0"/>
              <a:t>Declaring Children’s Rights, Past and Present</a:t>
            </a:r>
          </a:p>
        </p:txBody>
      </p:sp>
      <p:pic>
        <p:nvPicPr>
          <p:cNvPr id="6" name="Picture 5" descr="Graphical user interface, application&#10;&#10;Description automatically generated">
            <a:extLst>
              <a:ext uri="{FF2B5EF4-FFF2-40B4-BE49-F238E27FC236}">
                <a16:creationId xmlns:a16="http://schemas.microsoft.com/office/drawing/2014/main" id="{4FF13301-0191-024E-8AE8-243A9B2478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025" y="361908"/>
            <a:ext cx="1406814" cy="93617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B92A4AA2-9DD5-A940-ADFE-201BA59454F7}"/>
              </a:ext>
            </a:extLst>
          </p:cNvPr>
          <p:cNvPicPr>
            <a:picLocks noChangeAspect="1"/>
          </p:cNvPicPr>
          <p:nvPr/>
        </p:nvPicPr>
        <p:blipFill>
          <a:blip r:embed="rId5"/>
          <a:stretch>
            <a:fillRect/>
          </a:stretch>
        </p:blipFill>
        <p:spPr>
          <a:xfrm>
            <a:off x="10218033" y="361908"/>
            <a:ext cx="1665047" cy="936171"/>
          </a:xfrm>
          <a:prstGeom prst="rect">
            <a:avLst/>
          </a:prstGeom>
        </p:spPr>
      </p:pic>
    </p:spTree>
    <p:extLst>
      <p:ext uri="{BB962C8B-B14F-4D97-AF65-F5344CB8AC3E}">
        <p14:creationId xmlns:p14="http://schemas.microsoft.com/office/powerpoint/2010/main" val="409369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794E-F58B-534D-BA5E-ADB74F3B5F3E}"/>
              </a:ext>
            </a:extLst>
          </p:cNvPr>
          <p:cNvSpPr>
            <a:spLocks noGrp="1"/>
          </p:cNvSpPr>
          <p:nvPr>
            <p:ph type="title"/>
          </p:nvPr>
        </p:nvSpPr>
        <p:spPr/>
        <p:txBody>
          <a:bodyPr/>
          <a:lstStyle/>
          <a:p>
            <a:r>
              <a:rPr lang="en-US" dirty="0"/>
              <a:t>Discussion: How do you play?</a:t>
            </a:r>
          </a:p>
        </p:txBody>
      </p:sp>
      <p:sp>
        <p:nvSpPr>
          <p:cNvPr id="3" name="Content Placeholder 2">
            <a:extLst>
              <a:ext uri="{FF2B5EF4-FFF2-40B4-BE49-F238E27FC236}">
                <a16:creationId xmlns:a16="http://schemas.microsoft.com/office/drawing/2014/main" id="{DBFF63B3-C4A1-4747-B5F1-276F0E3AD7B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0267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732B8-55CC-DC44-92F2-AE31494FFA7F}"/>
              </a:ext>
            </a:extLst>
          </p:cNvPr>
          <p:cNvSpPr>
            <a:spLocks noGrp="1"/>
          </p:cNvSpPr>
          <p:nvPr>
            <p:ph type="title"/>
          </p:nvPr>
        </p:nvSpPr>
        <p:spPr>
          <a:xfrm>
            <a:off x="485503" y="365125"/>
            <a:ext cx="5534297" cy="1111983"/>
          </a:xfrm>
        </p:spPr>
        <p:txBody>
          <a:bodyPr/>
          <a:lstStyle/>
          <a:p>
            <a:r>
              <a:rPr lang="en-US" dirty="0"/>
              <a:t>Digital Play</a:t>
            </a:r>
          </a:p>
        </p:txBody>
      </p:sp>
      <p:sp>
        <p:nvSpPr>
          <p:cNvPr id="5" name="Content Placeholder 4">
            <a:extLst>
              <a:ext uri="{FF2B5EF4-FFF2-40B4-BE49-F238E27FC236}">
                <a16:creationId xmlns:a16="http://schemas.microsoft.com/office/drawing/2014/main" id="{BBCFE57A-1980-1845-98F8-9F8A4F13629E}"/>
              </a:ext>
            </a:extLst>
          </p:cNvPr>
          <p:cNvSpPr>
            <a:spLocks noGrp="1"/>
          </p:cNvSpPr>
          <p:nvPr>
            <p:ph sz="half" idx="1"/>
          </p:nvPr>
        </p:nvSpPr>
        <p:spPr>
          <a:xfrm>
            <a:off x="485503" y="1659988"/>
            <a:ext cx="5534297" cy="4557932"/>
          </a:xfrm>
        </p:spPr>
        <p:txBody>
          <a:bodyPr>
            <a:normAutofit lnSpcReduction="10000"/>
          </a:bodyPr>
          <a:lstStyle/>
          <a:p>
            <a:pPr marL="0" indent="0">
              <a:buNone/>
            </a:pPr>
            <a:r>
              <a:rPr lang="en-US" dirty="0"/>
              <a:t>What has changed for play since 1989?</a:t>
            </a:r>
          </a:p>
          <a:p>
            <a:r>
              <a:rPr lang="en-US" dirty="0"/>
              <a:t>The world wide web (internet)</a:t>
            </a:r>
          </a:p>
          <a:p>
            <a:r>
              <a:rPr lang="en-US" dirty="0"/>
              <a:t>Computer games (there were computer games but much more basic)</a:t>
            </a:r>
          </a:p>
          <a:p>
            <a:r>
              <a:rPr lang="en-US" dirty="0"/>
              <a:t>Video calls (Facetime / Zoom </a:t>
            </a:r>
            <a:r>
              <a:rPr lang="en-US" dirty="0" err="1"/>
              <a:t>etc</a:t>
            </a:r>
            <a:r>
              <a:rPr lang="en-US" dirty="0"/>
              <a:t>)</a:t>
            </a:r>
          </a:p>
          <a:p>
            <a:r>
              <a:rPr lang="en-US" dirty="0"/>
              <a:t>Social media</a:t>
            </a:r>
          </a:p>
          <a:p>
            <a:r>
              <a:rPr lang="en-US" dirty="0"/>
              <a:t>Digital books</a:t>
            </a:r>
          </a:p>
          <a:p>
            <a:r>
              <a:rPr lang="en-US" dirty="0"/>
              <a:t>Tablets / devices </a:t>
            </a:r>
            <a:r>
              <a:rPr lang="en-US" dirty="0" err="1"/>
              <a:t>etc</a:t>
            </a:r>
            <a:endParaRPr lang="en-US" dirty="0"/>
          </a:p>
          <a:p>
            <a:endParaRPr lang="en-US" dirty="0"/>
          </a:p>
        </p:txBody>
      </p:sp>
      <p:pic>
        <p:nvPicPr>
          <p:cNvPr id="8" name="Content Placeholder 7" descr="A picture containing diagram&#10;&#10;Description automatically generated">
            <a:extLst>
              <a:ext uri="{FF2B5EF4-FFF2-40B4-BE49-F238E27FC236}">
                <a16:creationId xmlns:a16="http://schemas.microsoft.com/office/drawing/2014/main" id="{6F56F727-93C0-E84B-AF44-8CB5A25F42C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524897" y="565763"/>
            <a:ext cx="5181600" cy="3108960"/>
          </a:xfrm>
        </p:spPr>
      </p:pic>
      <p:pic>
        <p:nvPicPr>
          <p:cNvPr id="10" name="Picture 9" descr="A picture containing athletic game, sport&#10;&#10;Description automatically generated">
            <a:extLst>
              <a:ext uri="{FF2B5EF4-FFF2-40B4-BE49-F238E27FC236}">
                <a16:creationId xmlns:a16="http://schemas.microsoft.com/office/drawing/2014/main" id="{47A21922-B61C-E248-84BC-CFE8B2E55F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3429000"/>
            <a:ext cx="5715000" cy="3429000"/>
          </a:xfrm>
          <a:prstGeom prst="rect">
            <a:avLst/>
          </a:prstGeom>
        </p:spPr>
      </p:pic>
    </p:spTree>
    <p:extLst>
      <p:ext uri="{BB962C8B-B14F-4D97-AF65-F5344CB8AC3E}">
        <p14:creationId xmlns:p14="http://schemas.microsoft.com/office/powerpoint/2010/main" val="154361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B386-F5E7-164D-90E7-6190B990E851}"/>
              </a:ext>
            </a:extLst>
          </p:cNvPr>
          <p:cNvSpPr>
            <a:spLocks noGrp="1"/>
          </p:cNvSpPr>
          <p:nvPr>
            <p:ph type="title"/>
          </p:nvPr>
        </p:nvSpPr>
        <p:spPr/>
        <p:txBody>
          <a:bodyPr/>
          <a:lstStyle/>
          <a:p>
            <a:r>
              <a:rPr lang="en-US" dirty="0"/>
              <a:t>Why does digital play matter?</a:t>
            </a:r>
          </a:p>
        </p:txBody>
      </p:sp>
      <p:sp>
        <p:nvSpPr>
          <p:cNvPr id="4" name="Content Placeholder 3">
            <a:extLst>
              <a:ext uri="{FF2B5EF4-FFF2-40B4-BE49-F238E27FC236}">
                <a16:creationId xmlns:a16="http://schemas.microsoft.com/office/drawing/2014/main" id="{10EA362A-CFF9-6945-83BC-61E409F90BEB}"/>
              </a:ext>
            </a:extLst>
          </p:cNvPr>
          <p:cNvSpPr>
            <a:spLocks noGrp="1"/>
          </p:cNvSpPr>
          <p:nvPr>
            <p:ph sz="half" idx="1"/>
          </p:nvPr>
        </p:nvSpPr>
        <p:spPr/>
        <p:txBody>
          <a:bodyPr/>
          <a:lstStyle/>
          <a:p>
            <a:pPr marL="0" indent="0">
              <a:buNone/>
            </a:pPr>
            <a:r>
              <a:rPr lang="en-US" dirty="0"/>
              <a:t>In this video Professor Sonia Livingstone outlines why play is important, including digital play, and how it has changed since 1989. She has been part of a team advising the United Nations on rights for children in digital play.</a:t>
            </a:r>
          </a:p>
          <a:p>
            <a:pPr marL="0" indent="0">
              <a:buNone/>
            </a:pPr>
            <a:r>
              <a:rPr lang="en-US" dirty="0"/>
              <a:t>The 1989 Convention has been updated to include rights for children with digital technology.</a:t>
            </a:r>
          </a:p>
        </p:txBody>
      </p:sp>
      <p:sp>
        <p:nvSpPr>
          <p:cNvPr id="5" name="Content Placeholder 4">
            <a:extLst>
              <a:ext uri="{FF2B5EF4-FFF2-40B4-BE49-F238E27FC236}">
                <a16:creationId xmlns:a16="http://schemas.microsoft.com/office/drawing/2014/main" id="{BC3128C4-19D0-4348-B802-CC9AEEB11FC5}"/>
              </a:ext>
            </a:extLst>
          </p:cNvPr>
          <p:cNvSpPr>
            <a:spLocks noGrp="1"/>
          </p:cNvSpPr>
          <p:nvPr>
            <p:ph sz="half" idx="2"/>
          </p:nvPr>
        </p:nvSpPr>
        <p:spPr/>
        <p:txBody>
          <a:bodyPr/>
          <a:lstStyle/>
          <a:p>
            <a:pPr marL="0" indent="0">
              <a:buNone/>
            </a:pPr>
            <a:r>
              <a:rPr lang="en-US" dirty="0">
                <a:hlinkClick r:id="rId3"/>
              </a:rPr>
              <a:t>https://www.youtube.com/watch?v=lgJaaYT1KIs</a:t>
            </a:r>
            <a:r>
              <a:rPr lang="en-US" dirty="0"/>
              <a:t> </a:t>
            </a:r>
          </a:p>
        </p:txBody>
      </p:sp>
    </p:spTree>
    <p:extLst>
      <p:ext uri="{BB962C8B-B14F-4D97-AF65-F5344CB8AC3E}">
        <p14:creationId xmlns:p14="http://schemas.microsoft.com/office/powerpoint/2010/main" val="263443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A409-02BB-0749-BED6-A9275C963F5C}"/>
              </a:ext>
            </a:extLst>
          </p:cNvPr>
          <p:cNvSpPr>
            <a:spLocks noGrp="1"/>
          </p:cNvSpPr>
          <p:nvPr>
            <p:ph type="title"/>
          </p:nvPr>
        </p:nvSpPr>
        <p:spPr>
          <a:xfrm>
            <a:off x="4965430" y="422031"/>
            <a:ext cx="6586491" cy="1674056"/>
          </a:xfrm>
        </p:spPr>
        <p:txBody>
          <a:bodyPr vert="horz" lIns="91440" tIns="45720" rIns="91440" bIns="45720" rtlCol="0" anchor="ctr">
            <a:normAutofit/>
          </a:bodyPr>
          <a:lstStyle/>
          <a:p>
            <a:r>
              <a:rPr lang="en-US" sz="3600" dirty="0"/>
              <a:t>Can you think of examples or issues from games or apps you play or use for these points?</a:t>
            </a:r>
          </a:p>
        </p:txBody>
      </p:sp>
      <p:sp>
        <p:nvSpPr>
          <p:cNvPr id="4" name="Content Placeholder 3">
            <a:extLst>
              <a:ext uri="{FF2B5EF4-FFF2-40B4-BE49-F238E27FC236}">
                <a16:creationId xmlns:a16="http://schemas.microsoft.com/office/drawing/2014/main" id="{97A95CEE-932A-9047-9017-15E468B51BE4}"/>
              </a:ext>
            </a:extLst>
          </p:cNvPr>
          <p:cNvSpPr>
            <a:spLocks noGrp="1"/>
          </p:cNvSpPr>
          <p:nvPr>
            <p:ph sz="half" idx="2"/>
          </p:nvPr>
        </p:nvSpPr>
        <p:spPr>
          <a:xfrm>
            <a:off x="4965431" y="2438400"/>
            <a:ext cx="6586489" cy="3785419"/>
          </a:xfrm>
        </p:spPr>
        <p:txBody>
          <a:bodyPr vert="horz" lIns="91440" tIns="45720" rIns="91440" bIns="45720" rtlCol="0">
            <a:normAutofit lnSpcReduction="10000"/>
          </a:bodyPr>
          <a:lstStyle/>
          <a:p>
            <a:r>
              <a:rPr lang="en-US" sz="2400" dirty="0"/>
              <a:t>Privacy</a:t>
            </a:r>
          </a:p>
          <a:p>
            <a:r>
              <a:rPr lang="en-US" sz="2400" dirty="0"/>
              <a:t>Health, education and justice</a:t>
            </a:r>
          </a:p>
          <a:p>
            <a:r>
              <a:rPr lang="en-US" sz="2400" dirty="0"/>
              <a:t>To Participate</a:t>
            </a:r>
          </a:p>
          <a:p>
            <a:r>
              <a:rPr lang="en-US" sz="2400" dirty="0"/>
              <a:t>To have accurate information</a:t>
            </a:r>
          </a:p>
          <a:p>
            <a:r>
              <a:rPr lang="en-US" sz="2400" dirty="0"/>
              <a:t>Play and rest</a:t>
            </a:r>
          </a:p>
          <a:p>
            <a:r>
              <a:rPr lang="en-US" sz="2400" dirty="0"/>
              <a:t>To be safe</a:t>
            </a:r>
          </a:p>
          <a:p>
            <a:r>
              <a:rPr lang="en-US" sz="2400" dirty="0"/>
              <a:t>Not to be exploited</a:t>
            </a:r>
          </a:p>
          <a:p>
            <a:r>
              <a:rPr lang="en-US" sz="2400" dirty="0"/>
              <a:t>To be heard</a:t>
            </a:r>
          </a:p>
          <a:p>
            <a:r>
              <a:rPr lang="en-US" sz="2400" dirty="0"/>
              <a:t>To be you</a:t>
            </a:r>
          </a:p>
        </p:txBody>
      </p:sp>
      <p:pic>
        <p:nvPicPr>
          <p:cNvPr id="6" name="Content Placeholder 5" descr="Graphical user interface, website&#10;&#10;Description automatically generated">
            <a:extLst>
              <a:ext uri="{FF2B5EF4-FFF2-40B4-BE49-F238E27FC236}">
                <a16:creationId xmlns:a16="http://schemas.microsoft.com/office/drawing/2014/main" id="{18122FF4-A9D9-E74A-9643-72FC5C93BB9E}"/>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Tree>
    <p:extLst>
      <p:ext uri="{BB962C8B-B14F-4D97-AF65-F5344CB8AC3E}">
        <p14:creationId xmlns:p14="http://schemas.microsoft.com/office/powerpoint/2010/main" val="282152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EB592B-D319-7A40-BF67-52951D11D5BC}"/>
              </a:ext>
            </a:extLst>
          </p:cNvPr>
          <p:cNvSpPr>
            <a:spLocks noGrp="1"/>
          </p:cNvSpPr>
          <p:nvPr>
            <p:ph type="title"/>
          </p:nvPr>
        </p:nvSpPr>
        <p:spPr>
          <a:xfrm>
            <a:off x="838200" y="195124"/>
            <a:ext cx="10515600" cy="1325563"/>
          </a:xfrm>
        </p:spPr>
        <p:txBody>
          <a:bodyPr/>
          <a:lstStyle/>
          <a:p>
            <a:r>
              <a:rPr lang="en-US" dirty="0"/>
              <a:t>The Right to Participate</a:t>
            </a:r>
          </a:p>
        </p:txBody>
      </p:sp>
      <p:sp>
        <p:nvSpPr>
          <p:cNvPr id="6" name="Content Placeholder 5">
            <a:extLst>
              <a:ext uri="{FF2B5EF4-FFF2-40B4-BE49-F238E27FC236}">
                <a16:creationId xmlns:a16="http://schemas.microsoft.com/office/drawing/2014/main" id="{6355550A-A795-6E4E-8CFC-2ABEE9D071D5}"/>
              </a:ext>
            </a:extLst>
          </p:cNvPr>
          <p:cNvSpPr>
            <a:spLocks noGrp="1"/>
          </p:cNvSpPr>
          <p:nvPr>
            <p:ph idx="1"/>
          </p:nvPr>
        </p:nvSpPr>
        <p:spPr>
          <a:xfrm>
            <a:off x="838200" y="1520687"/>
            <a:ext cx="10515600" cy="4656276"/>
          </a:xfrm>
        </p:spPr>
        <p:txBody>
          <a:bodyPr>
            <a:normAutofit lnSpcReduction="10000"/>
          </a:bodyPr>
          <a:lstStyle/>
          <a:p>
            <a:pPr marL="0" indent="0">
              <a:buNone/>
            </a:pPr>
            <a:r>
              <a:rPr lang="en-GB" sz="4400" b="1" dirty="0"/>
              <a:t>Article 12 </a:t>
            </a:r>
            <a:r>
              <a:rPr lang="en-GB" sz="4400" dirty="0"/>
              <a:t>(respect for the views of the child)</a:t>
            </a:r>
            <a:br>
              <a:rPr lang="en-GB" sz="4400" dirty="0"/>
            </a:br>
            <a:r>
              <a:rPr lang="en-GB" sz="4400" dirty="0"/>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 </a:t>
            </a:r>
          </a:p>
          <a:p>
            <a:endParaRPr lang="en-US" dirty="0"/>
          </a:p>
        </p:txBody>
      </p:sp>
    </p:spTree>
    <p:extLst>
      <p:ext uri="{BB962C8B-B14F-4D97-AF65-F5344CB8AC3E}">
        <p14:creationId xmlns:p14="http://schemas.microsoft.com/office/powerpoint/2010/main" val="57017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55A4-15BB-824E-8773-183C64C601DD}"/>
              </a:ext>
            </a:extLst>
          </p:cNvPr>
          <p:cNvSpPr>
            <a:spLocks noGrp="1"/>
          </p:cNvSpPr>
          <p:nvPr>
            <p:ph type="title"/>
          </p:nvPr>
        </p:nvSpPr>
        <p:spPr/>
        <p:txBody>
          <a:bodyPr/>
          <a:lstStyle/>
          <a:p>
            <a:r>
              <a:rPr lang="en-US" dirty="0"/>
              <a:t>Children want to be active in the Digital World</a:t>
            </a:r>
          </a:p>
        </p:txBody>
      </p:sp>
      <p:sp>
        <p:nvSpPr>
          <p:cNvPr id="4" name="Content Placeholder 3">
            <a:extLst>
              <a:ext uri="{FF2B5EF4-FFF2-40B4-BE49-F238E27FC236}">
                <a16:creationId xmlns:a16="http://schemas.microsoft.com/office/drawing/2014/main" id="{6CA75CF6-F89B-8545-9455-2BBD2C4A4A2A}"/>
              </a:ext>
            </a:extLst>
          </p:cNvPr>
          <p:cNvSpPr>
            <a:spLocks noGrp="1"/>
          </p:cNvSpPr>
          <p:nvPr>
            <p:ph sz="half" idx="1"/>
          </p:nvPr>
        </p:nvSpPr>
        <p:spPr>
          <a:xfrm>
            <a:off x="838200" y="1825624"/>
            <a:ext cx="5257800" cy="4446221"/>
          </a:xfrm>
        </p:spPr>
        <p:txBody>
          <a:bodyPr>
            <a:normAutofit/>
          </a:bodyPr>
          <a:lstStyle/>
          <a:p>
            <a:pPr marL="0" indent="0">
              <a:buNone/>
            </a:pPr>
            <a:r>
              <a:rPr lang="en-US" dirty="0"/>
              <a:t>Professor Sonia Livingstone and her team spoke to 63 children and young people and 33 parents in different countries. They found that play – and free play – was valued for the freedom and joy it gives, whether online or not.</a:t>
            </a:r>
          </a:p>
          <a:p>
            <a:pPr marL="0" indent="0">
              <a:buNone/>
            </a:pPr>
            <a:r>
              <a:rPr lang="en-US" dirty="0"/>
              <a:t>Experts came up with 8 categories of play but children added ‘risk-taking’ and  another three on the next slide.</a:t>
            </a:r>
          </a:p>
        </p:txBody>
      </p:sp>
      <p:pic>
        <p:nvPicPr>
          <p:cNvPr id="7" name="Content Placeholder 6" descr="A group of kids riding bikes&#10;&#10;Description automatically generated with medium confidence">
            <a:extLst>
              <a:ext uri="{FF2B5EF4-FFF2-40B4-BE49-F238E27FC236}">
                <a16:creationId xmlns:a16="http://schemas.microsoft.com/office/drawing/2014/main" id="{EE15A690-6071-A048-8935-3FB0217B443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453554" y="2226213"/>
            <a:ext cx="5181600" cy="3108960"/>
          </a:xfrm>
        </p:spPr>
      </p:pic>
    </p:spTree>
    <p:extLst>
      <p:ext uri="{BB962C8B-B14F-4D97-AF65-F5344CB8AC3E}">
        <p14:creationId xmlns:p14="http://schemas.microsoft.com/office/powerpoint/2010/main" val="174108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9777-ABDE-7749-8FD1-A7CF5CA29CDD}"/>
              </a:ext>
            </a:extLst>
          </p:cNvPr>
          <p:cNvSpPr>
            <a:spLocks noGrp="1"/>
          </p:cNvSpPr>
          <p:nvPr>
            <p:ph type="title"/>
          </p:nvPr>
        </p:nvSpPr>
        <p:spPr>
          <a:xfrm>
            <a:off x="838199" y="365125"/>
            <a:ext cx="5938911" cy="2279601"/>
          </a:xfrm>
        </p:spPr>
        <p:txBody>
          <a:bodyPr>
            <a:normAutofit fontScale="90000"/>
          </a:bodyPr>
          <a:lstStyle/>
          <a:p>
            <a:r>
              <a:rPr lang="en-US" dirty="0"/>
              <a:t>Children’s play: what games or play would you put under each of these  qualities? </a:t>
            </a:r>
          </a:p>
        </p:txBody>
      </p:sp>
      <p:pic>
        <p:nvPicPr>
          <p:cNvPr id="6" name="Content Placeholder 5" descr="A group of people running&#10;&#10;Description automatically generated with low confidence">
            <a:extLst>
              <a:ext uri="{FF2B5EF4-FFF2-40B4-BE49-F238E27FC236}">
                <a16:creationId xmlns:a16="http://schemas.microsoft.com/office/drawing/2014/main" id="{3CAF2E36-405D-214F-A122-9BF2D3C90C2D}"/>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38200" y="2446814"/>
            <a:ext cx="5181600" cy="3108960"/>
          </a:xfrm>
        </p:spPr>
      </p:pic>
      <p:pic>
        <p:nvPicPr>
          <p:cNvPr id="8" name="Content Placeholder 7" descr="A picture containing text&#10;&#10;Description automatically generated">
            <a:extLst>
              <a:ext uri="{FF2B5EF4-FFF2-40B4-BE49-F238E27FC236}">
                <a16:creationId xmlns:a16="http://schemas.microsoft.com/office/drawing/2014/main" id="{1AE9ED5B-2C56-6040-839D-CDE27AC54FE7}"/>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777111" y="136208"/>
            <a:ext cx="5181600" cy="3108960"/>
          </a:xfrm>
        </p:spPr>
      </p:pic>
      <p:pic>
        <p:nvPicPr>
          <p:cNvPr id="10" name="Picture 9" descr="A picture containing table&#10;&#10;Description automatically generated">
            <a:extLst>
              <a:ext uri="{FF2B5EF4-FFF2-40B4-BE49-F238E27FC236}">
                <a16:creationId xmlns:a16="http://schemas.microsoft.com/office/drawing/2014/main" id="{3126B6AF-550D-2E40-BA40-E3E301DDC0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429000"/>
            <a:ext cx="5715000" cy="3429000"/>
          </a:xfrm>
          <a:prstGeom prst="rect">
            <a:avLst/>
          </a:prstGeom>
        </p:spPr>
      </p:pic>
    </p:spTree>
    <p:extLst>
      <p:ext uri="{BB962C8B-B14F-4D97-AF65-F5344CB8AC3E}">
        <p14:creationId xmlns:p14="http://schemas.microsoft.com/office/powerpoint/2010/main" val="2196223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11D9-C84E-2643-942A-E5343CF04983}"/>
              </a:ext>
            </a:extLst>
          </p:cNvPr>
          <p:cNvSpPr>
            <a:spLocks noGrp="1"/>
          </p:cNvSpPr>
          <p:nvPr>
            <p:ph type="title"/>
          </p:nvPr>
        </p:nvSpPr>
        <p:spPr>
          <a:xfrm>
            <a:off x="478302" y="661182"/>
            <a:ext cx="6710289" cy="1029506"/>
          </a:xfrm>
        </p:spPr>
        <p:txBody>
          <a:bodyPr>
            <a:normAutofit fontScale="90000"/>
          </a:bodyPr>
          <a:lstStyle/>
          <a:p>
            <a:r>
              <a:rPr lang="en-US" dirty="0"/>
              <a:t>All these qualities were important to children in digital play too . . .</a:t>
            </a:r>
          </a:p>
        </p:txBody>
      </p:sp>
      <p:sp>
        <p:nvSpPr>
          <p:cNvPr id="3" name="Content Placeholder 2">
            <a:extLst>
              <a:ext uri="{FF2B5EF4-FFF2-40B4-BE49-F238E27FC236}">
                <a16:creationId xmlns:a16="http://schemas.microsoft.com/office/drawing/2014/main" id="{E63C4AB9-12FE-F742-8E75-253FF0ABD4A7}"/>
              </a:ext>
            </a:extLst>
          </p:cNvPr>
          <p:cNvSpPr>
            <a:spLocks noGrp="1"/>
          </p:cNvSpPr>
          <p:nvPr>
            <p:ph sz="half" idx="1"/>
          </p:nvPr>
        </p:nvSpPr>
        <p:spPr>
          <a:xfrm>
            <a:off x="478303" y="2166425"/>
            <a:ext cx="6879100" cy="4326450"/>
          </a:xfrm>
        </p:spPr>
        <p:txBody>
          <a:bodyPr/>
          <a:lstStyle/>
          <a:p>
            <a:pPr marL="0" indent="0">
              <a:buNone/>
            </a:pPr>
            <a:r>
              <a:rPr lang="en-US" dirty="0"/>
              <a:t>How do the games that you play online have these qualities (or not)?</a:t>
            </a:r>
          </a:p>
          <a:p>
            <a:r>
              <a:rPr lang="en-US" dirty="0"/>
              <a:t>Using Zoom </a:t>
            </a:r>
          </a:p>
          <a:p>
            <a:r>
              <a:rPr lang="en-US" dirty="0"/>
              <a:t>Roblox</a:t>
            </a:r>
          </a:p>
          <a:p>
            <a:r>
              <a:rPr lang="en-US" dirty="0"/>
              <a:t>Minecraft</a:t>
            </a:r>
          </a:p>
          <a:p>
            <a:r>
              <a:rPr lang="en-US" dirty="0"/>
              <a:t>Angry Birds</a:t>
            </a:r>
          </a:p>
          <a:p>
            <a:r>
              <a:rPr lang="en-US" dirty="0"/>
              <a:t>What’s App / or other chat function</a:t>
            </a:r>
          </a:p>
          <a:p>
            <a:r>
              <a:rPr lang="en-US" dirty="0"/>
              <a:t>Others . . .</a:t>
            </a:r>
          </a:p>
          <a:p>
            <a:endParaRPr lang="en-US" dirty="0"/>
          </a:p>
          <a:p>
            <a:endParaRPr lang="en-US" dirty="0"/>
          </a:p>
        </p:txBody>
      </p:sp>
      <p:pic>
        <p:nvPicPr>
          <p:cNvPr id="6" name="Content Placeholder 5" descr="Shape, arrow&#10;&#10;Description automatically generated">
            <a:extLst>
              <a:ext uri="{FF2B5EF4-FFF2-40B4-BE49-F238E27FC236}">
                <a16:creationId xmlns:a16="http://schemas.microsoft.com/office/drawing/2014/main" id="{D0C2E359-6F1C-204E-A96B-50BED43CBF52}"/>
              </a:ext>
            </a:extLst>
          </p:cNvPr>
          <p:cNvPicPr>
            <a:picLocks noGrp="1" noChangeAspect="1"/>
          </p:cNvPicPr>
          <p:nvPr>
            <p:ph sz="half" idx="2"/>
          </p:nvPr>
        </p:nvPicPr>
        <p:blipFill>
          <a:blip r:embed="rId3"/>
          <a:stretch>
            <a:fillRect/>
          </a:stretch>
        </p:blipFill>
        <p:spPr>
          <a:xfrm>
            <a:off x="7188591" y="155138"/>
            <a:ext cx="4853355" cy="6547723"/>
          </a:xfrm>
        </p:spPr>
      </p:pic>
    </p:spTree>
    <p:extLst>
      <p:ext uri="{BB962C8B-B14F-4D97-AF65-F5344CB8AC3E}">
        <p14:creationId xmlns:p14="http://schemas.microsoft.com/office/powerpoint/2010/main" val="70718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7A0B-B8C5-E843-B628-9B78ADA6BCE7}"/>
              </a:ext>
            </a:extLst>
          </p:cNvPr>
          <p:cNvSpPr>
            <a:spLocks noGrp="1"/>
          </p:cNvSpPr>
          <p:nvPr>
            <p:ph type="title"/>
          </p:nvPr>
        </p:nvSpPr>
        <p:spPr/>
        <p:txBody>
          <a:bodyPr/>
          <a:lstStyle/>
          <a:p>
            <a:r>
              <a:rPr lang="en-US" dirty="0"/>
              <a:t>Our Rights in a Digital World - children want:</a:t>
            </a:r>
          </a:p>
        </p:txBody>
      </p:sp>
      <p:sp>
        <p:nvSpPr>
          <p:cNvPr id="3" name="Content Placeholder 2">
            <a:extLst>
              <a:ext uri="{FF2B5EF4-FFF2-40B4-BE49-F238E27FC236}">
                <a16:creationId xmlns:a16="http://schemas.microsoft.com/office/drawing/2014/main" id="{5B68DD86-CA47-0145-97CF-950E9F4D933B}"/>
              </a:ext>
            </a:extLst>
          </p:cNvPr>
          <p:cNvSpPr>
            <a:spLocks noGrp="1"/>
          </p:cNvSpPr>
          <p:nvPr>
            <p:ph sz="half" idx="1"/>
          </p:nvPr>
        </p:nvSpPr>
        <p:spPr/>
        <p:txBody>
          <a:bodyPr>
            <a:normAutofit lnSpcReduction="10000"/>
          </a:bodyPr>
          <a:lstStyle/>
          <a:p>
            <a:r>
              <a:rPr lang="en-US" dirty="0"/>
              <a:t>Access to affordable devices and the internet</a:t>
            </a:r>
          </a:p>
          <a:p>
            <a:r>
              <a:rPr lang="en-US" dirty="0"/>
              <a:t>Age-appropriate* content in their own language</a:t>
            </a:r>
          </a:p>
          <a:p>
            <a:r>
              <a:rPr lang="en-US" dirty="0"/>
              <a:t>Action to stop aggressive or discriminatory </a:t>
            </a:r>
            <a:r>
              <a:rPr lang="en-US" dirty="0" err="1"/>
              <a:t>behaviour</a:t>
            </a:r>
            <a:endParaRPr lang="en-US" dirty="0"/>
          </a:p>
          <a:p>
            <a:r>
              <a:rPr lang="en-US" dirty="0"/>
              <a:t>Trusted and truthful information</a:t>
            </a:r>
          </a:p>
          <a:p>
            <a:r>
              <a:rPr lang="en-US" dirty="0"/>
              <a:t>Greater privacy – less surveillance (being watched) for commercial gain and by parents.</a:t>
            </a:r>
          </a:p>
        </p:txBody>
      </p:sp>
      <p:sp>
        <p:nvSpPr>
          <p:cNvPr id="4" name="Content Placeholder 3">
            <a:extLst>
              <a:ext uri="{FF2B5EF4-FFF2-40B4-BE49-F238E27FC236}">
                <a16:creationId xmlns:a16="http://schemas.microsoft.com/office/drawing/2014/main" id="{EA565182-8D3F-944B-876B-6B8EDDFDCBCA}"/>
              </a:ext>
            </a:extLst>
          </p:cNvPr>
          <p:cNvSpPr>
            <a:spLocks noGrp="1"/>
          </p:cNvSpPr>
          <p:nvPr>
            <p:ph sz="half" idx="2"/>
          </p:nvPr>
        </p:nvSpPr>
        <p:spPr/>
        <p:txBody>
          <a:bodyPr>
            <a:normAutofit lnSpcReduction="10000"/>
          </a:bodyPr>
          <a:lstStyle/>
          <a:p>
            <a:r>
              <a:rPr lang="en-US" dirty="0"/>
              <a:t>Greater understanding about the digital world (and its importance) from parents / </a:t>
            </a:r>
            <a:r>
              <a:rPr lang="en-US" dirty="0" err="1"/>
              <a:t>carers</a:t>
            </a:r>
            <a:endParaRPr lang="en-US" dirty="0"/>
          </a:p>
          <a:p>
            <a:r>
              <a:rPr lang="en-US" dirty="0"/>
              <a:t>Protection from abuse</a:t>
            </a:r>
          </a:p>
          <a:p>
            <a:r>
              <a:rPr lang="en-US" dirty="0"/>
              <a:t>Access to trusted and confidential sources of health information</a:t>
            </a:r>
          </a:p>
        </p:txBody>
      </p:sp>
    </p:spTree>
    <p:extLst>
      <p:ext uri="{BB962C8B-B14F-4D97-AF65-F5344CB8AC3E}">
        <p14:creationId xmlns:p14="http://schemas.microsoft.com/office/powerpoint/2010/main" val="276322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icture containing sky, outdoor, tree&#10;&#10;Description automatically generated">
            <a:extLst>
              <a:ext uri="{FF2B5EF4-FFF2-40B4-BE49-F238E27FC236}">
                <a16:creationId xmlns:a16="http://schemas.microsoft.com/office/drawing/2014/main" id="{1C115D63-D0A0-7D40-B59E-A2F0591AF01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35001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D68ED-93C4-9449-AD63-0B50C0F373C7}"/>
              </a:ext>
            </a:extLst>
          </p:cNvPr>
          <p:cNvSpPr>
            <a:spLocks noGrp="1"/>
          </p:cNvSpPr>
          <p:nvPr>
            <p:ph type="title"/>
          </p:nvPr>
        </p:nvSpPr>
        <p:spPr>
          <a:xfrm>
            <a:off x="5564777" y="629267"/>
            <a:ext cx="5987143" cy="1225659"/>
          </a:xfrm>
        </p:spPr>
        <p:txBody>
          <a:bodyPr vert="horz" lIns="91440" tIns="45720" rIns="91440" bIns="45720" rtlCol="0" anchor="ctr">
            <a:normAutofit fontScale="90000"/>
          </a:bodyPr>
          <a:lstStyle/>
          <a:p>
            <a:r>
              <a:rPr lang="en-US" sz="5400" dirty="0"/>
              <a:t>Children’s Rights: History Recap</a:t>
            </a:r>
          </a:p>
        </p:txBody>
      </p:sp>
      <p:sp>
        <p:nvSpPr>
          <p:cNvPr id="4" name="Content Placeholder 3">
            <a:extLst>
              <a:ext uri="{FF2B5EF4-FFF2-40B4-BE49-F238E27FC236}">
                <a16:creationId xmlns:a16="http://schemas.microsoft.com/office/drawing/2014/main" id="{B1D7854A-CFF0-E747-A679-74266383C20D}"/>
              </a:ext>
            </a:extLst>
          </p:cNvPr>
          <p:cNvSpPr>
            <a:spLocks noGrp="1"/>
          </p:cNvSpPr>
          <p:nvPr>
            <p:ph sz="half" idx="1"/>
          </p:nvPr>
        </p:nvSpPr>
        <p:spPr>
          <a:xfrm>
            <a:off x="5355771" y="2220686"/>
            <a:ext cx="6505303" cy="4003134"/>
          </a:xfrm>
        </p:spPr>
        <p:txBody>
          <a:bodyPr vert="horz" lIns="91440" tIns="45720" rIns="91440" bIns="45720" rtlCol="0">
            <a:normAutofit/>
          </a:bodyPr>
          <a:lstStyle/>
          <a:p>
            <a:pPr marL="0" indent="0">
              <a:buNone/>
            </a:pPr>
            <a:r>
              <a:rPr lang="en-US" sz="2400" dirty="0"/>
              <a:t>1889 – Cruelty to children made a criminal offence</a:t>
            </a:r>
          </a:p>
          <a:p>
            <a:pPr marL="0" indent="0">
              <a:buNone/>
            </a:pPr>
            <a:r>
              <a:rPr lang="en-US" sz="2400" dirty="0"/>
              <a:t>1924 – The Declaration of Geneva and the 	Children’s Charter is ratified (agreed) by the 	League of Nations</a:t>
            </a:r>
          </a:p>
          <a:p>
            <a:pPr marL="0" indent="0">
              <a:buNone/>
            </a:pPr>
            <a:r>
              <a:rPr lang="en-US" sz="2400" dirty="0"/>
              <a:t>1948 – UN Declaration of Human Rights</a:t>
            </a:r>
          </a:p>
          <a:p>
            <a:pPr marL="0" indent="0">
              <a:buNone/>
            </a:pPr>
            <a:r>
              <a:rPr lang="en-US" sz="2400" dirty="0"/>
              <a:t>1959 – UN Declaration of the Rights of the Child</a:t>
            </a:r>
          </a:p>
          <a:p>
            <a:pPr marL="0" indent="0">
              <a:buNone/>
            </a:pPr>
            <a:r>
              <a:rPr lang="en-US" sz="2400" dirty="0"/>
              <a:t>1979 – UN International Year of the Child (see 	image on screen)</a:t>
            </a:r>
          </a:p>
          <a:p>
            <a:pPr marL="0" indent="0">
              <a:buNone/>
            </a:pPr>
            <a:r>
              <a:rPr lang="en-US" sz="2400" dirty="0"/>
              <a:t>1989 – UN Convention on the Rights of a  Child</a:t>
            </a:r>
          </a:p>
        </p:txBody>
      </p:sp>
      <p:pic>
        <p:nvPicPr>
          <p:cNvPr id="7" name="Content Placeholder 6">
            <a:extLst>
              <a:ext uri="{FF2B5EF4-FFF2-40B4-BE49-F238E27FC236}">
                <a16:creationId xmlns:a16="http://schemas.microsoft.com/office/drawing/2014/main" id="{FA2CD5F8-895C-1647-9CAA-52FE44A13402}"/>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rot="10800000">
            <a:off x="0" y="-461866"/>
            <a:ext cx="4965430" cy="7345992"/>
          </a:xfrm>
          <a:prstGeom prst="rect">
            <a:avLst/>
          </a:prstGeom>
          <a:effectLst/>
        </p:spPr>
      </p:pic>
    </p:spTree>
    <p:extLst>
      <p:ext uri="{BB962C8B-B14F-4D97-AF65-F5344CB8AC3E}">
        <p14:creationId xmlns:p14="http://schemas.microsoft.com/office/powerpoint/2010/main" val="21332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F0AC-2E36-6F43-8540-027615B2D81F}"/>
              </a:ext>
            </a:extLst>
          </p:cNvPr>
          <p:cNvSpPr>
            <a:spLocks noGrp="1"/>
          </p:cNvSpPr>
          <p:nvPr>
            <p:ph type="title"/>
          </p:nvPr>
        </p:nvSpPr>
        <p:spPr/>
        <p:txBody>
          <a:bodyPr/>
          <a:lstStyle/>
          <a:p>
            <a:r>
              <a:rPr lang="en-US" dirty="0"/>
              <a:t>Impossible Writing / Possible Dreams</a:t>
            </a:r>
          </a:p>
        </p:txBody>
      </p:sp>
      <p:sp>
        <p:nvSpPr>
          <p:cNvPr id="6" name="Text Placeholder 5">
            <a:extLst>
              <a:ext uri="{FF2B5EF4-FFF2-40B4-BE49-F238E27FC236}">
                <a16:creationId xmlns:a16="http://schemas.microsoft.com/office/drawing/2014/main" id="{A180C0CD-F5CE-8446-A318-1B5504CCD972}"/>
              </a:ext>
            </a:extLst>
          </p:cNvPr>
          <p:cNvSpPr>
            <a:spLocks noGrp="1"/>
          </p:cNvSpPr>
          <p:nvPr>
            <p:ph type="body" idx="1"/>
          </p:nvPr>
        </p:nvSpPr>
        <p:spPr/>
        <p:txBody>
          <a:bodyPr/>
          <a:lstStyle/>
          <a:p>
            <a:r>
              <a:rPr lang="en-US" dirty="0"/>
              <a:t>The problem or issue</a:t>
            </a:r>
          </a:p>
        </p:txBody>
      </p:sp>
      <p:sp>
        <p:nvSpPr>
          <p:cNvPr id="7" name="Content Placeholder 6">
            <a:extLst>
              <a:ext uri="{FF2B5EF4-FFF2-40B4-BE49-F238E27FC236}">
                <a16:creationId xmlns:a16="http://schemas.microsoft.com/office/drawing/2014/main" id="{46905483-E238-0342-91C7-FD83D2A89E8E}"/>
              </a:ext>
            </a:extLst>
          </p:cNvPr>
          <p:cNvSpPr>
            <a:spLocks noGrp="1"/>
          </p:cNvSpPr>
          <p:nvPr>
            <p:ph sz="half" idx="2"/>
          </p:nvPr>
        </p:nvSpPr>
        <p:spPr/>
        <p:txBody>
          <a:bodyPr/>
          <a:lstStyle/>
          <a:p>
            <a:pPr marL="0" indent="0">
              <a:buNone/>
            </a:pPr>
            <a:r>
              <a:rPr lang="en-US" dirty="0"/>
              <a:t>e.g. People in the world who don’t have access to Covid vaccines</a:t>
            </a:r>
          </a:p>
        </p:txBody>
      </p:sp>
      <p:sp>
        <p:nvSpPr>
          <p:cNvPr id="8" name="Text Placeholder 7">
            <a:extLst>
              <a:ext uri="{FF2B5EF4-FFF2-40B4-BE49-F238E27FC236}">
                <a16:creationId xmlns:a16="http://schemas.microsoft.com/office/drawing/2014/main" id="{5A3DB129-DE7F-524A-97F0-89BCEE8561AC}"/>
              </a:ext>
            </a:extLst>
          </p:cNvPr>
          <p:cNvSpPr>
            <a:spLocks noGrp="1"/>
          </p:cNvSpPr>
          <p:nvPr>
            <p:ph type="body" sz="quarter" idx="3"/>
          </p:nvPr>
        </p:nvSpPr>
        <p:spPr/>
        <p:txBody>
          <a:bodyPr/>
          <a:lstStyle/>
          <a:p>
            <a:r>
              <a:rPr lang="en-US" dirty="0"/>
              <a:t>How are we going to fix it and the </a:t>
            </a:r>
            <a:r>
              <a:rPr lang="en-US" u="sng" dirty="0"/>
              <a:t>hope </a:t>
            </a:r>
          </a:p>
        </p:txBody>
      </p:sp>
      <p:sp>
        <p:nvSpPr>
          <p:cNvPr id="9" name="Content Placeholder 8">
            <a:extLst>
              <a:ext uri="{FF2B5EF4-FFF2-40B4-BE49-F238E27FC236}">
                <a16:creationId xmlns:a16="http://schemas.microsoft.com/office/drawing/2014/main" id="{3E663C4B-CA20-E544-86BA-7E9575D4187A}"/>
              </a:ext>
            </a:extLst>
          </p:cNvPr>
          <p:cNvSpPr>
            <a:spLocks noGrp="1"/>
          </p:cNvSpPr>
          <p:nvPr>
            <p:ph sz="quarter" idx="4"/>
          </p:nvPr>
        </p:nvSpPr>
        <p:spPr/>
        <p:txBody>
          <a:bodyPr/>
          <a:lstStyle/>
          <a:p>
            <a:pPr marL="0" indent="0">
              <a:buNone/>
            </a:pPr>
            <a:r>
              <a:rPr lang="en-US" dirty="0"/>
              <a:t>e.g. Give them our spare vaccines or fund them getting some so that there are </a:t>
            </a:r>
            <a:r>
              <a:rPr lang="en-US" u="sng" dirty="0"/>
              <a:t>no more variants</a:t>
            </a:r>
          </a:p>
        </p:txBody>
      </p:sp>
    </p:spTree>
    <p:extLst>
      <p:ext uri="{BB962C8B-B14F-4D97-AF65-F5344CB8AC3E}">
        <p14:creationId xmlns:p14="http://schemas.microsoft.com/office/powerpoint/2010/main" val="120746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698A-EB4E-2C46-BA91-9AA9B45A2667}"/>
              </a:ext>
            </a:extLst>
          </p:cNvPr>
          <p:cNvSpPr>
            <a:spLocks noGrp="1"/>
          </p:cNvSpPr>
          <p:nvPr>
            <p:ph type="title"/>
          </p:nvPr>
        </p:nvSpPr>
        <p:spPr/>
        <p:txBody>
          <a:bodyPr/>
          <a:lstStyle/>
          <a:p>
            <a:r>
              <a:rPr lang="en-US" dirty="0"/>
              <a:t>The United Nations Convention on the Rights of the Child</a:t>
            </a:r>
          </a:p>
        </p:txBody>
      </p:sp>
      <p:sp>
        <p:nvSpPr>
          <p:cNvPr id="3" name="Content Placeholder 2">
            <a:extLst>
              <a:ext uri="{FF2B5EF4-FFF2-40B4-BE49-F238E27FC236}">
                <a16:creationId xmlns:a16="http://schemas.microsoft.com/office/drawing/2014/main" id="{BD5C03B7-D1D6-EE45-A91B-A24D43956A5A}"/>
              </a:ext>
            </a:extLst>
          </p:cNvPr>
          <p:cNvSpPr>
            <a:spLocks noGrp="1"/>
          </p:cNvSpPr>
          <p:nvPr>
            <p:ph idx="1"/>
          </p:nvPr>
        </p:nvSpPr>
        <p:spPr>
          <a:xfrm>
            <a:off x="838199" y="1825625"/>
            <a:ext cx="11035937" cy="4667250"/>
          </a:xfrm>
        </p:spPr>
        <p:txBody>
          <a:bodyPr>
            <a:noAutofit/>
          </a:bodyPr>
          <a:lstStyle/>
          <a:p>
            <a:pPr marL="0" indent="0">
              <a:lnSpc>
                <a:spcPct val="110000"/>
              </a:lnSpc>
              <a:buNone/>
            </a:pPr>
            <a:r>
              <a:rPr lang="en-GB" sz="2200" dirty="0"/>
              <a:t>The Convention has 54 articles that cover all aspects of a child’s life and set out the civil, political, economic, social and cultural rights that all children everywhere are entitled to. </a:t>
            </a:r>
          </a:p>
          <a:p>
            <a:pPr marL="0" indent="0">
              <a:lnSpc>
                <a:spcPct val="110000"/>
              </a:lnSpc>
              <a:buNone/>
            </a:pPr>
            <a:r>
              <a:rPr lang="en-GB" sz="2200" dirty="0"/>
              <a:t>There are 42 articles on the Rights of the Child. A further 12 articles explain how adults and governments must work together to make sure all children can enjoy all their rights.</a:t>
            </a:r>
          </a:p>
          <a:p>
            <a:pPr marL="0" indent="0">
              <a:lnSpc>
                <a:spcPct val="110000"/>
              </a:lnSpc>
              <a:buNone/>
            </a:pPr>
            <a:r>
              <a:rPr lang="en-GB" sz="2200" dirty="0"/>
              <a:t>Every child has rights, whatever their ethnicity, gender, religion, language, abilities or any other status.</a:t>
            </a:r>
          </a:p>
          <a:p>
            <a:pPr marL="0" indent="0">
              <a:lnSpc>
                <a:spcPct val="110000"/>
              </a:lnSpc>
              <a:buNone/>
            </a:pPr>
            <a:r>
              <a:rPr lang="en-GB" sz="2200" dirty="0"/>
              <a:t>The Convention must be seen as a whole: all the rights are linked and no right is more important that another. The right to relax and play (Article 31) and the right to freedom of expression (Article 13) have equal importance as the right to be safe from violence (Article 19) and the right to education (Article 28).</a:t>
            </a:r>
            <a:br>
              <a:rPr lang="en-GB" sz="2200" dirty="0"/>
            </a:br>
            <a:endParaRPr lang="en-US" sz="2200" dirty="0"/>
          </a:p>
        </p:txBody>
      </p:sp>
    </p:spTree>
    <p:extLst>
      <p:ext uri="{BB962C8B-B14F-4D97-AF65-F5344CB8AC3E}">
        <p14:creationId xmlns:p14="http://schemas.microsoft.com/office/powerpoint/2010/main" val="135883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8558-1BE1-ED4B-9993-11DC242FFCE3}"/>
              </a:ext>
            </a:extLst>
          </p:cNvPr>
          <p:cNvSpPr>
            <a:spLocks noGrp="1"/>
          </p:cNvSpPr>
          <p:nvPr>
            <p:ph type="title"/>
          </p:nvPr>
        </p:nvSpPr>
        <p:spPr/>
        <p:txBody>
          <a:bodyPr/>
          <a:lstStyle/>
          <a:p>
            <a:r>
              <a:rPr lang="en-US" dirty="0"/>
              <a:t>Save the Children identify four general Rights</a:t>
            </a:r>
          </a:p>
        </p:txBody>
      </p:sp>
      <p:sp>
        <p:nvSpPr>
          <p:cNvPr id="3" name="Content Placeholder 2">
            <a:extLst>
              <a:ext uri="{FF2B5EF4-FFF2-40B4-BE49-F238E27FC236}">
                <a16:creationId xmlns:a16="http://schemas.microsoft.com/office/drawing/2014/main" id="{FC6BC594-1274-CF4E-927F-4A9FF22B1CB8}"/>
              </a:ext>
            </a:extLst>
          </p:cNvPr>
          <p:cNvSpPr>
            <a:spLocks noGrp="1"/>
          </p:cNvSpPr>
          <p:nvPr>
            <p:ph sz="half" idx="1"/>
          </p:nvPr>
        </p:nvSpPr>
        <p:spPr/>
        <p:txBody>
          <a:bodyPr/>
          <a:lstStyle/>
          <a:p>
            <a:r>
              <a:rPr lang="en-US" dirty="0"/>
              <a:t>The right to survive</a:t>
            </a:r>
          </a:p>
          <a:p>
            <a:r>
              <a:rPr lang="en-US" dirty="0"/>
              <a:t>The right to be safe</a:t>
            </a:r>
          </a:p>
          <a:p>
            <a:r>
              <a:rPr lang="en-US" dirty="0"/>
              <a:t>The right to belong</a:t>
            </a:r>
          </a:p>
          <a:p>
            <a:r>
              <a:rPr lang="en-US" dirty="0"/>
              <a:t>The right to develop</a:t>
            </a:r>
          </a:p>
          <a:p>
            <a:pPr marL="0" indent="0">
              <a:buNone/>
            </a:pPr>
            <a:endParaRPr lang="en-US" dirty="0"/>
          </a:p>
          <a:p>
            <a:pPr marL="0" indent="0">
              <a:buNone/>
            </a:pPr>
            <a:r>
              <a:rPr lang="en-US" dirty="0"/>
              <a:t>These reflect the main points of the 1924 Declaration of Geneva</a:t>
            </a:r>
          </a:p>
        </p:txBody>
      </p:sp>
      <p:pic>
        <p:nvPicPr>
          <p:cNvPr id="6" name="Content Placeholder 5" descr="Text, letter&#10;&#10;Description automatically generated">
            <a:extLst>
              <a:ext uri="{FF2B5EF4-FFF2-40B4-BE49-F238E27FC236}">
                <a16:creationId xmlns:a16="http://schemas.microsoft.com/office/drawing/2014/main" id="{F96E9E17-AC2F-074A-BA63-194787F476C2}"/>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793041" y="1684377"/>
            <a:ext cx="4560759" cy="4808498"/>
          </a:xfrm>
        </p:spPr>
      </p:pic>
    </p:spTree>
    <p:extLst>
      <p:ext uri="{BB962C8B-B14F-4D97-AF65-F5344CB8AC3E}">
        <p14:creationId xmlns:p14="http://schemas.microsoft.com/office/powerpoint/2010/main" val="72439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AA12-E611-0941-BA18-87EC945B0956}"/>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sz="3800" dirty="0"/>
              <a:t>UNICEF (The UN </a:t>
            </a:r>
            <a:r>
              <a:rPr lang="en-US" sz="3800" dirty="0" err="1"/>
              <a:t>organisation</a:t>
            </a:r>
            <a:r>
              <a:rPr lang="en-US" sz="3800" dirty="0"/>
              <a:t> for children) identifies four general principles (or points):</a:t>
            </a:r>
          </a:p>
        </p:txBody>
      </p:sp>
      <p:sp>
        <p:nvSpPr>
          <p:cNvPr id="3" name="Content Placeholder 2">
            <a:extLst>
              <a:ext uri="{FF2B5EF4-FFF2-40B4-BE49-F238E27FC236}">
                <a16:creationId xmlns:a16="http://schemas.microsoft.com/office/drawing/2014/main" id="{2A0DCD50-D542-5649-8A11-313F70F148E8}"/>
              </a:ext>
            </a:extLst>
          </p:cNvPr>
          <p:cNvSpPr>
            <a:spLocks noGrp="1"/>
          </p:cNvSpPr>
          <p:nvPr>
            <p:ph sz="half" idx="1"/>
          </p:nvPr>
        </p:nvSpPr>
        <p:spPr>
          <a:xfrm>
            <a:off x="4965431" y="2438400"/>
            <a:ext cx="6817266" cy="3785419"/>
          </a:xfrm>
        </p:spPr>
        <p:txBody>
          <a:bodyPr vert="horz" lIns="91440" tIns="45720" rIns="91440" bIns="45720" rtlCol="0">
            <a:normAutofit/>
          </a:bodyPr>
          <a:lstStyle/>
          <a:p>
            <a:r>
              <a:rPr lang="en-US" sz="2400" dirty="0"/>
              <a:t>Non-discrimination or universality (Article 2) </a:t>
            </a:r>
          </a:p>
          <a:p>
            <a:r>
              <a:rPr lang="en-US" sz="2400" dirty="0"/>
              <a:t>Best interests of the child (Article 3)</a:t>
            </a:r>
          </a:p>
          <a:p>
            <a:r>
              <a:rPr lang="en-US" sz="2400" dirty="0"/>
              <a:t>Right to life, survival and development (Article 16)</a:t>
            </a:r>
          </a:p>
          <a:p>
            <a:r>
              <a:rPr lang="en-US" sz="2400" dirty="0"/>
              <a:t>Respect for the views of the child (Article 12)</a:t>
            </a:r>
          </a:p>
          <a:p>
            <a:pPr marL="0" indent="0">
              <a:buNone/>
            </a:pPr>
            <a:endParaRPr lang="en-US" sz="2400" dirty="0"/>
          </a:p>
          <a:p>
            <a:pPr marL="0" indent="0">
              <a:buNone/>
            </a:pPr>
            <a:r>
              <a:rPr lang="en-US" sz="2400" dirty="0"/>
              <a:t>N.B. Discrimination means treating some one unfairly because of who they are – for example due to their race, gender, religion, culture, disability etc.</a:t>
            </a:r>
          </a:p>
        </p:txBody>
      </p:sp>
      <p:pic>
        <p:nvPicPr>
          <p:cNvPr id="10" name="Content Placeholder 9" descr="Text, letter&#10;&#10;Description automatically generated">
            <a:extLst>
              <a:ext uri="{FF2B5EF4-FFF2-40B4-BE49-F238E27FC236}">
                <a16:creationId xmlns:a16="http://schemas.microsoft.com/office/drawing/2014/main" id="{3E1543D1-85F0-FE4A-B98D-094BF14541B4}"/>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Tree>
    <p:extLst>
      <p:ext uri="{BB962C8B-B14F-4D97-AF65-F5344CB8AC3E}">
        <p14:creationId xmlns:p14="http://schemas.microsoft.com/office/powerpoint/2010/main" val="88755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277" y="418011"/>
            <a:ext cx="6358512" cy="1124350"/>
          </a:xfrm>
        </p:spPr>
        <p:txBody>
          <a:bodyPr vert="horz" lIns="91440" tIns="45720" rIns="91440" bIns="45720" rtlCol="0" anchor="ctr">
            <a:normAutofit fontScale="90000"/>
          </a:bodyPr>
          <a:lstStyle/>
          <a:p>
            <a:pPr marR="0"/>
            <a:r>
              <a:rPr lang="en-US" sz="4000" b="0" i="0" u="none" strike="noStrike" baseline="0" dirty="0"/>
              <a:t>The Rights of the Child in Britain</a:t>
            </a:r>
          </a:p>
        </p:txBody>
      </p:sp>
      <p:sp>
        <p:nvSpPr>
          <p:cNvPr id="3" name="Text Placeholder 2"/>
          <p:cNvSpPr>
            <a:spLocks noGrp="1"/>
          </p:cNvSpPr>
          <p:nvPr>
            <p:ph sz="half" idx="2"/>
          </p:nvPr>
        </p:nvSpPr>
        <p:spPr>
          <a:xfrm>
            <a:off x="483326" y="1542362"/>
            <a:ext cx="6355464" cy="4766998"/>
          </a:xfrm>
        </p:spPr>
        <p:txBody>
          <a:bodyPr vert="horz" lIns="91440" tIns="45720" rIns="91440" bIns="45720" rtlCol="0">
            <a:noAutofit/>
          </a:bodyPr>
          <a:lstStyle/>
          <a:p>
            <a:pPr marL="0" marR="0" lvl="0" indent="0">
              <a:buNone/>
            </a:pPr>
            <a:r>
              <a:rPr lang="en-US" sz="2400" dirty="0"/>
              <a:t>Britain signed the 1989 UN Convention on the Rights of the Child in 1991. A Child Rights Development Unit was set up in 1992. This looked at how Britain needed to follow the convention in these areas to improve Rights for Children:</a:t>
            </a:r>
          </a:p>
          <a:p>
            <a:r>
              <a:rPr lang="en-US" sz="2400" dirty="0"/>
              <a:t>Emotional abuse</a:t>
            </a:r>
          </a:p>
          <a:p>
            <a:r>
              <a:rPr lang="en-US" sz="2400" b="0" i="0" u="none" strike="noStrike" baseline="0" dirty="0"/>
              <a:t>Physic</a:t>
            </a:r>
            <a:r>
              <a:rPr lang="en-US" sz="2400" dirty="0"/>
              <a:t>al punishment</a:t>
            </a:r>
          </a:p>
          <a:p>
            <a:r>
              <a:rPr lang="en-US" sz="2400" dirty="0"/>
              <a:t>Young offenders (children in the criminal justice system / in trouble with the law)</a:t>
            </a:r>
          </a:p>
          <a:p>
            <a:r>
              <a:rPr lang="en-US" sz="2400" dirty="0"/>
              <a:t>Children in care</a:t>
            </a:r>
          </a:p>
          <a:p>
            <a:r>
              <a:rPr lang="en-US" sz="2400" b="0" i="0" u="none" strike="noStrike" baseline="0" dirty="0"/>
              <a:t>Voting age</a:t>
            </a:r>
          </a:p>
          <a:p>
            <a:r>
              <a:rPr lang="en-US" sz="2400" dirty="0"/>
              <a:t>Control over their bodies </a:t>
            </a:r>
            <a:endParaRPr lang="en-US" sz="2400" b="0" i="0" u="none" strike="noStrike" baseline="0" dirty="0"/>
          </a:p>
        </p:txBody>
      </p:sp>
      <p:pic>
        <p:nvPicPr>
          <p:cNvPr id="10" name="Content Placeholder 9" descr="Text&#10;&#10;Description automatically generated">
            <a:extLst>
              <a:ext uri="{FF2B5EF4-FFF2-40B4-BE49-F238E27FC236}">
                <a16:creationId xmlns:a16="http://schemas.microsoft.com/office/drawing/2014/main" id="{10346607-F2A4-764E-BCCA-2198025C0803}"/>
              </a:ext>
            </a:extLst>
          </p:cNvPr>
          <p:cNvPicPr>
            <a:picLocks noGrp="1" noChangeAspect="1"/>
          </p:cNvPicPr>
          <p:nvPr>
            <p:ph sz="quarter" idx="4"/>
          </p:nvPr>
        </p:nvPicPr>
        <p:blipFill rotWithShape="1">
          <a:blip r:embed="rId3" cstate="screen">
            <a:extLst>
              <a:ext uri="{28A0092B-C50C-407E-A947-70E740481C1C}">
                <a14:useLocalDpi xmlns:a14="http://schemas.microsoft.com/office/drawing/2010/main"/>
              </a:ext>
            </a:extLst>
          </a:blip>
          <a:srcRect/>
          <a:stretch/>
        </p:blipFill>
        <p:spPr>
          <a:xfrm rot="5400000">
            <a:off x="6266720" y="932720"/>
            <a:ext cx="6858000" cy="4992560"/>
          </a:xfrm>
          <a:prstGeom prst="rect">
            <a:avLst/>
          </a:prstGeom>
          <a:effectLst/>
        </p:spPr>
      </p:pic>
    </p:spTree>
    <p:extLst>
      <p:ext uri="{BB962C8B-B14F-4D97-AF65-F5344CB8AC3E}">
        <p14:creationId xmlns:p14="http://schemas.microsoft.com/office/powerpoint/2010/main" val="375391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890F19-F14E-424A-B494-9413E62C6ACD}"/>
              </a:ext>
            </a:extLst>
          </p:cNvPr>
          <p:cNvSpPr>
            <a:spLocks noGrp="1"/>
          </p:cNvSpPr>
          <p:nvPr>
            <p:ph type="title"/>
          </p:nvPr>
        </p:nvSpPr>
        <p:spPr>
          <a:xfrm>
            <a:off x="744583" y="365125"/>
            <a:ext cx="10609217" cy="1325563"/>
          </a:xfrm>
        </p:spPr>
        <p:txBody>
          <a:bodyPr/>
          <a:lstStyle/>
          <a:p>
            <a:r>
              <a:rPr lang="en-US" dirty="0"/>
              <a:t>Did you know Scotland has slightly different rights for young people?</a:t>
            </a:r>
          </a:p>
        </p:txBody>
      </p:sp>
      <p:sp>
        <p:nvSpPr>
          <p:cNvPr id="8" name="Content Placeholder 7">
            <a:extLst>
              <a:ext uri="{FF2B5EF4-FFF2-40B4-BE49-F238E27FC236}">
                <a16:creationId xmlns:a16="http://schemas.microsoft.com/office/drawing/2014/main" id="{EC903326-2B10-5048-B0D1-444652EAB81C}"/>
              </a:ext>
            </a:extLst>
          </p:cNvPr>
          <p:cNvSpPr>
            <a:spLocks noGrp="1"/>
          </p:cNvSpPr>
          <p:nvPr>
            <p:ph sz="half" idx="1"/>
          </p:nvPr>
        </p:nvSpPr>
        <p:spPr>
          <a:xfrm>
            <a:off x="838200" y="1825624"/>
            <a:ext cx="5257800" cy="4471379"/>
          </a:xfrm>
        </p:spPr>
        <p:txBody>
          <a:bodyPr>
            <a:normAutofit fontScale="92500" lnSpcReduction="10000"/>
          </a:bodyPr>
          <a:lstStyle/>
          <a:p>
            <a:pPr marL="0" indent="0">
              <a:buNone/>
            </a:pPr>
            <a:r>
              <a:rPr lang="en-US" dirty="0"/>
              <a:t>In Scotland you can register to vote when you are:</a:t>
            </a:r>
          </a:p>
          <a:p>
            <a:r>
              <a:rPr lang="en-US" dirty="0"/>
              <a:t>aged 14 or older for Scottish Parliament and council elections</a:t>
            </a:r>
          </a:p>
          <a:p>
            <a:r>
              <a:rPr lang="en-US" dirty="0"/>
              <a:t>aged 16 or older for UK Parliament elections</a:t>
            </a:r>
          </a:p>
          <a:p>
            <a:pPr marL="0" indent="0">
              <a:buNone/>
            </a:pPr>
            <a:r>
              <a:rPr lang="en-US" dirty="0"/>
              <a:t>In England, Northern Ireland and Wales you have to be over 18!</a:t>
            </a:r>
          </a:p>
          <a:p>
            <a:pPr marL="0" indent="0">
              <a:buNone/>
            </a:pPr>
            <a:endParaRPr lang="en-US" dirty="0"/>
          </a:p>
          <a:p>
            <a:pPr marL="0" indent="0">
              <a:buNone/>
            </a:pPr>
            <a:r>
              <a:rPr lang="en-US" dirty="0"/>
              <a:t>When do you think the voting age should be?</a:t>
            </a:r>
          </a:p>
        </p:txBody>
      </p:sp>
      <p:pic>
        <p:nvPicPr>
          <p:cNvPr id="12" name="Content Placeholder 11" descr="A group of people holding signs&#10;&#10;Description automatically generated with medium confidence">
            <a:extLst>
              <a:ext uri="{FF2B5EF4-FFF2-40B4-BE49-F238E27FC236}">
                <a16:creationId xmlns:a16="http://schemas.microsoft.com/office/drawing/2014/main" id="{CA6A5520-E812-A740-8D66-F225EA74C56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468290" y="2104488"/>
            <a:ext cx="5181600" cy="3255495"/>
          </a:xfrm>
        </p:spPr>
      </p:pic>
      <p:sp>
        <p:nvSpPr>
          <p:cNvPr id="13" name="TextBox 12">
            <a:extLst>
              <a:ext uri="{FF2B5EF4-FFF2-40B4-BE49-F238E27FC236}">
                <a16:creationId xmlns:a16="http://schemas.microsoft.com/office/drawing/2014/main" id="{C44E1002-C9A3-5F41-B45F-12520E40E527}"/>
              </a:ext>
            </a:extLst>
          </p:cNvPr>
          <p:cNvSpPr txBox="1"/>
          <p:nvPr/>
        </p:nvSpPr>
        <p:spPr>
          <a:xfrm>
            <a:off x="6468290" y="5773783"/>
            <a:ext cx="5301343" cy="523220"/>
          </a:xfrm>
          <a:prstGeom prst="rect">
            <a:avLst/>
          </a:prstGeom>
          <a:noFill/>
        </p:spPr>
        <p:txBody>
          <a:bodyPr wrap="square" rtlCol="0">
            <a:spAutoFit/>
          </a:bodyPr>
          <a:lstStyle/>
          <a:p>
            <a:r>
              <a:rPr lang="en-GB" sz="1400" i="1" dirty="0"/>
              <a:t>By © </a:t>
            </a:r>
            <a:r>
              <a:rPr lang="en-GB" sz="1400" i="1" dirty="0" err="1"/>
              <a:t>User:Colin</a:t>
            </a:r>
            <a:r>
              <a:rPr lang="en-GB" sz="1400" i="1" dirty="0"/>
              <a:t> / Wikimedia Commons, CC BY-SA 4.0, </a:t>
            </a:r>
            <a:r>
              <a:rPr lang="en-GB" sz="1400" i="1" dirty="0">
                <a:hlinkClick r:id="rId4"/>
              </a:rPr>
              <a:t>https://commons.wikimedia.org/w/index.php?curid=73774579</a:t>
            </a:r>
            <a:r>
              <a:rPr lang="en-GB" sz="1400" i="1" dirty="0"/>
              <a:t> </a:t>
            </a:r>
            <a:endParaRPr lang="en-US" sz="1400" dirty="0"/>
          </a:p>
        </p:txBody>
      </p:sp>
    </p:spTree>
    <p:extLst>
      <p:ext uri="{BB962C8B-B14F-4D97-AF65-F5344CB8AC3E}">
        <p14:creationId xmlns:p14="http://schemas.microsoft.com/office/powerpoint/2010/main" val="30873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Content Placeholder 9" descr="A picture containing sky, outdoor, tree&#10;&#10;Description automatically generated">
            <a:extLst>
              <a:ext uri="{FF2B5EF4-FFF2-40B4-BE49-F238E27FC236}">
                <a16:creationId xmlns:a16="http://schemas.microsoft.com/office/drawing/2014/main" id="{1C115D63-D0A0-7D40-B59E-A2F0591AF01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94424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29C03F0-333F-4946-B071-F3B3C37F7787}"/>
              </a:ext>
            </a:extLst>
          </p:cNvPr>
          <p:cNvSpPr>
            <a:spLocks noGrp="1"/>
          </p:cNvSpPr>
          <p:nvPr>
            <p:ph idx="1"/>
          </p:nvPr>
        </p:nvSpPr>
        <p:spPr/>
        <p:txBody>
          <a:bodyPr/>
          <a:lstStyle/>
          <a:p>
            <a:pPr marL="0" indent="0">
              <a:buNone/>
            </a:pPr>
            <a:r>
              <a:rPr lang="en-GB" sz="4800" b="1" dirty="0"/>
              <a:t>Article 31 </a:t>
            </a:r>
            <a:r>
              <a:rPr lang="en-GB" sz="4800" dirty="0"/>
              <a:t>(leisure, play and culture) Every child has the right to relax, play and take part in a wide range of cultural and artistic activities. </a:t>
            </a:r>
          </a:p>
          <a:p>
            <a:pPr marL="0" indent="0">
              <a:buNone/>
            </a:pPr>
            <a:endParaRPr lang="en-US" dirty="0"/>
          </a:p>
        </p:txBody>
      </p:sp>
    </p:spTree>
    <p:extLst>
      <p:ext uri="{BB962C8B-B14F-4D97-AF65-F5344CB8AC3E}">
        <p14:creationId xmlns:p14="http://schemas.microsoft.com/office/powerpoint/2010/main" val="2567493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TotalTime>
  <Words>1328</Words>
  <Application>Microsoft Macintosh PowerPoint</Application>
  <PresentationFormat>Widescreen</PresentationFormat>
  <Paragraphs>133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Sun Beams</vt:lpstr>
      <vt:lpstr>Children’s Rights: History Recap</vt:lpstr>
      <vt:lpstr>The United Nations Convention on the Rights of the Child</vt:lpstr>
      <vt:lpstr>Save the Children identify four general Rights</vt:lpstr>
      <vt:lpstr>UNICEF (The UN organisation for children) identifies four general principles (or points):</vt:lpstr>
      <vt:lpstr>The Rights of the Child in Britain</vt:lpstr>
      <vt:lpstr>Did you know Scotland has slightly different rights for young people?</vt:lpstr>
      <vt:lpstr>PowerPoint Presentation</vt:lpstr>
      <vt:lpstr>PowerPoint Presentation</vt:lpstr>
      <vt:lpstr>Discussion: How do you play?</vt:lpstr>
      <vt:lpstr>Digital Play</vt:lpstr>
      <vt:lpstr>Why does digital play matter?</vt:lpstr>
      <vt:lpstr>Can you think of examples or issues from games or apps you play or use for these points?</vt:lpstr>
      <vt:lpstr>The Right to Participate</vt:lpstr>
      <vt:lpstr>Children want to be active in the Digital World</vt:lpstr>
      <vt:lpstr>Children’s play: what games or play would you put under each of these  qualities? </vt:lpstr>
      <vt:lpstr>All these qualities were important to children in digital play too . . .</vt:lpstr>
      <vt:lpstr>Our Rights in a Digital World - children want:</vt:lpstr>
      <vt:lpstr>PowerPoint Presentation</vt:lpstr>
      <vt:lpstr>Impossible Writing / Possible Dreams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Beams</dc:title>
  <dc:creator>Challis,D</dc:creator>
  <cp:lastModifiedBy>Debbie Challis</cp:lastModifiedBy>
  <cp:revision>13</cp:revision>
  <dcterms:created xsi:type="dcterms:W3CDTF">2021-11-25T10:46:35Z</dcterms:created>
  <dcterms:modified xsi:type="dcterms:W3CDTF">2022-01-24T12:13:53Z</dcterms:modified>
</cp:coreProperties>
</file>