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58" r:id="rId3"/>
    <p:sldId id="266" r:id="rId4"/>
    <p:sldId id="284" r:id="rId5"/>
    <p:sldId id="287" r:id="rId6"/>
    <p:sldId id="285" r:id="rId7"/>
    <p:sldId id="288" r:id="rId8"/>
    <p:sldId id="298" r:id="rId9"/>
    <p:sldId id="290" r:id="rId10"/>
    <p:sldId id="289" r:id="rId11"/>
    <p:sldId id="263" r:id="rId12"/>
    <p:sldId id="267" r:id="rId13"/>
    <p:sldId id="264" r:id="rId14"/>
    <p:sldId id="286" r:id="rId15"/>
    <p:sldId id="260" r:id="rId16"/>
    <p:sldId id="293" r:id="rId17"/>
    <p:sldId id="292" r:id="rId18"/>
    <p:sldId id="295" r:id="rId19"/>
    <p:sldId id="296" r:id="rId20"/>
    <p:sldId id="29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86395"/>
  </p:normalViewPr>
  <p:slideViewPr>
    <p:cSldViewPr snapToGrid="0" snapToObjects="1">
      <p:cViewPr varScale="1">
        <p:scale>
          <a:sx n="78" d="100"/>
          <a:sy n="78" d="100"/>
        </p:scale>
        <p:origin x="192" y="856"/>
      </p:cViewPr>
      <p:guideLst/>
    </p:cSldViewPr>
  </p:slideViewPr>
  <p:outlineViewPr>
    <p:cViewPr>
      <p:scale>
        <a:sx n="33" d="100"/>
        <a:sy n="33" d="100"/>
      </p:scale>
      <p:origin x="0" y="-76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03B5A0-0A94-F04C-A570-56E19EDE120B}" type="datetimeFigureOut">
              <a:rPr lang="en-US" smtClean="0"/>
              <a:t>1/24/22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A87D59-4272-5941-8C95-C8D18FBAA1BD}" type="slidenum">
              <a:rPr lang="en-US" smtClean="0"/>
              <a:t>‹#›</a:t>
            </a:fld>
            <a:endParaRPr lang="en-US"/>
          </a:p>
        </p:txBody>
      </p:sp>
    </p:spTree>
    <p:extLst>
      <p:ext uri="{BB962C8B-B14F-4D97-AF65-F5344CB8AC3E}">
        <p14:creationId xmlns:p14="http://schemas.microsoft.com/office/powerpoint/2010/main" val="136337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A87D59-4272-5941-8C95-C8D18FBAA1BD}" type="slidenum">
              <a:rPr lang="en-US" smtClean="0"/>
              <a:t>1</a:t>
            </a:fld>
            <a:endParaRPr lang="en-US"/>
          </a:p>
        </p:txBody>
      </p:sp>
    </p:spTree>
    <p:extLst>
      <p:ext uri="{BB962C8B-B14F-4D97-AF65-F5344CB8AC3E}">
        <p14:creationId xmlns:p14="http://schemas.microsoft.com/office/powerpoint/2010/main" val="2455162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mood setting / pausing slide </a:t>
            </a:r>
          </a:p>
        </p:txBody>
      </p:sp>
      <p:sp>
        <p:nvSpPr>
          <p:cNvPr id="4" name="Slide Number Placeholder 3"/>
          <p:cNvSpPr>
            <a:spLocks noGrp="1"/>
          </p:cNvSpPr>
          <p:nvPr>
            <p:ph type="sldNum" sz="quarter" idx="5"/>
          </p:nvPr>
        </p:nvSpPr>
        <p:spPr/>
        <p:txBody>
          <a:bodyPr/>
          <a:lstStyle/>
          <a:p>
            <a:fld id="{88A87D59-4272-5941-8C95-C8D18FBAA1BD}" type="slidenum">
              <a:rPr lang="en-US" smtClean="0"/>
              <a:t>10</a:t>
            </a:fld>
            <a:endParaRPr lang="en-US"/>
          </a:p>
        </p:txBody>
      </p:sp>
    </p:spTree>
    <p:extLst>
      <p:ext uri="{BB962C8B-B14F-4D97-AF65-F5344CB8AC3E}">
        <p14:creationId xmlns:p14="http://schemas.microsoft.com/office/powerpoint/2010/main" val="1092642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87D59-4272-5941-8C95-C8D18FBAA1BD}" type="slidenum">
              <a:rPr lang="en-US" smtClean="0"/>
              <a:t>11</a:t>
            </a:fld>
            <a:endParaRPr lang="en-US"/>
          </a:p>
        </p:txBody>
      </p:sp>
    </p:spTree>
    <p:extLst>
      <p:ext uri="{BB962C8B-B14F-4D97-AF65-F5344CB8AC3E}">
        <p14:creationId xmlns:p14="http://schemas.microsoft.com/office/powerpoint/2010/main" val="159672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Remembrance Day here – why we wear a poppy. World War One (or the First World War) officially ended on 11 November 1918 at 11am. All soldiers were commanded to put down their weapons.</a:t>
            </a:r>
          </a:p>
          <a:p>
            <a:endParaRPr lang="en-US" dirty="0"/>
          </a:p>
          <a:p>
            <a:r>
              <a:rPr lang="en-US" dirty="0"/>
              <a:t>Britain, France, Italy and America had won the war and there were huge celebrations. Crowds danced, sang and cheered on the streets in all major cities. Many people were sad too as people they loved had died in the war.</a:t>
            </a:r>
          </a:p>
        </p:txBody>
      </p:sp>
      <p:sp>
        <p:nvSpPr>
          <p:cNvPr id="4" name="Slide Number Placeholder 3"/>
          <p:cNvSpPr>
            <a:spLocks noGrp="1"/>
          </p:cNvSpPr>
          <p:nvPr>
            <p:ph type="sldNum" sz="quarter" idx="5"/>
          </p:nvPr>
        </p:nvSpPr>
        <p:spPr/>
        <p:txBody>
          <a:bodyPr/>
          <a:lstStyle/>
          <a:p>
            <a:fld id="{88A87D59-4272-5941-8C95-C8D18FBAA1BD}" type="slidenum">
              <a:rPr lang="en-US" smtClean="0"/>
              <a:t>12</a:t>
            </a:fld>
            <a:endParaRPr lang="en-US"/>
          </a:p>
        </p:txBody>
      </p:sp>
    </p:spTree>
    <p:extLst>
      <p:ext uri="{BB962C8B-B14F-4D97-AF65-F5344CB8AC3E}">
        <p14:creationId xmlns:p14="http://schemas.microsoft.com/office/powerpoint/2010/main" val="4229713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around emotive, what does it mean, is it a good thing or a bad thing?</a:t>
            </a:r>
          </a:p>
        </p:txBody>
      </p:sp>
      <p:sp>
        <p:nvSpPr>
          <p:cNvPr id="4" name="Slide Number Placeholder 3"/>
          <p:cNvSpPr>
            <a:spLocks noGrp="1"/>
          </p:cNvSpPr>
          <p:nvPr>
            <p:ph type="sldNum" sz="quarter" idx="5"/>
          </p:nvPr>
        </p:nvSpPr>
        <p:spPr/>
        <p:txBody>
          <a:bodyPr/>
          <a:lstStyle/>
          <a:p>
            <a:fld id="{88A87D59-4272-5941-8C95-C8D18FBAA1BD}" type="slidenum">
              <a:rPr lang="en-US" smtClean="0"/>
              <a:t>13</a:t>
            </a:fld>
            <a:endParaRPr lang="en-US"/>
          </a:p>
        </p:txBody>
      </p:sp>
    </p:spTree>
    <p:extLst>
      <p:ext uri="{BB962C8B-B14F-4D97-AF65-F5344CB8AC3E}">
        <p14:creationId xmlns:p14="http://schemas.microsoft.com/office/powerpoint/2010/main" val="1691317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A87D59-4272-5941-8C95-C8D18FBAA1BD}" type="slidenum">
              <a:rPr lang="en-US" smtClean="0"/>
              <a:t>14</a:t>
            </a:fld>
            <a:endParaRPr lang="en-US"/>
          </a:p>
        </p:txBody>
      </p:sp>
    </p:spTree>
    <p:extLst>
      <p:ext uri="{BB962C8B-B14F-4D97-AF65-F5344CB8AC3E}">
        <p14:creationId xmlns:p14="http://schemas.microsoft.com/office/powerpoint/2010/main" val="147442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A87D59-4272-5941-8C95-C8D18FBAA1BD}" type="slidenum">
              <a:rPr lang="en-US" smtClean="0"/>
              <a:t>15</a:t>
            </a:fld>
            <a:endParaRPr lang="en-US"/>
          </a:p>
        </p:txBody>
      </p:sp>
    </p:spTree>
    <p:extLst>
      <p:ext uri="{BB962C8B-B14F-4D97-AF65-F5344CB8AC3E}">
        <p14:creationId xmlns:p14="http://schemas.microsoft.com/office/powerpoint/2010/main" val="3373380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A87D59-4272-5941-8C95-C8D18FBAA1BD}" type="slidenum">
              <a:rPr lang="en-US" smtClean="0"/>
              <a:t>16</a:t>
            </a:fld>
            <a:endParaRPr lang="en-US"/>
          </a:p>
        </p:txBody>
      </p:sp>
    </p:spTree>
    <p:extLst>
      <p:ext uri="{BB962C8B-B14F-4D97-AF65-F5344CB8AC3E}">
        <p14:creationId xmlns:p14="http://schemas.microsoft.com/office/powerpoint/2010/main" val="2891551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A87D59-4272-5941-8C95-C8D18FBAA1BD}" type="slidenum">
              <a:rPr lang="en-US" smtClean="0"/>
              <a:t>17</a:t>
            </a:fld>
            <a:endParaRPr lang="en-US"/>
          </a:p>
        </p:txBody>
      </p:sp>
    </p:spTree>
    <p:extLst>
      <p:ext uri="{BB962C8B-B14F-4D97-AF65-F5344CB8AC3E}">
        <p14:creationId xmlns:p14="http://schemas.microsoft.com/office/powerpoint/2010/main" val="962498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journal page from when </a:t>
            </a:r>
            <a:r>
              <a:rPr lang="en-US" sz="1200" kern="1200" dirty="0" err="1">
                <a:solidFill>
                  <a:schemeClr val="tx1"/>
                </a:solidFill>
                <a:effectLst/>
                <a:latin typeface="+mn-lt"/>
                <a:ea typeface="+mn-ea"/>
                <a:cs typeface="+mn-cs"/>
              </a:rPr>
              <a:t>Eglantyne</a:t>
            </a:r>
            <a:r>
              <a:rPr lang="en-US" sz="1200" kern="1200" dirty="0">
                <a:solidFill>
                  <a:schemeClr val="tx1"/>
                </a:solidFill>
                <a:effectLst/>
                <a:latin typeface="+mn-lt"/>
                <a:ea typeface="+mn-ea"/>
                <a:cs typeface="+mn-cs"/>
              </a:rPr>
              <a:t> was 10 – roughly the same age as Year 5. Stress it doesn’t have to be tidy but imaginative.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A87D59-4272-5941-8C95-C8D18FBAA1BD}" type="slidenum">
              <a:rPr lang="en-US" smtClean="0"/>
              <a:t>20</a:t>
            </a:fld>
            <a:endParaRPr lang="en-US"/>
          </a:p>
        </p:txBody>
      </p:sp>
    </p:spTree>
    <p:extLst>
      <p:ext uri="{BB962C8B-B14F-4D97-AF65-F5344CB8AC3E}">
        <p14:creationId xmlns:p14="http://schemas.microsoft.com/office/powerpoint/2010/main" val="113038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food there was had little nutrition (vitamins and protein needed to keep us healthy) and the availability of milk, which young children need, was rare.</a:t>
            </a:r>
          </a:p>
        </p:txBody>
      </p:sp>
      <p:sp>
        <p:nvSpPr>
          <p:cNvPr id="4" name="Slide Number Placeholder 3"/>
          <p:cNvSpPr>
            <a:spLocks noGrp="1"/>
          </p:cNvSpPr>
          <p:nvPr>
            <p:ph type="sldNum" sz="quarter" idx="5"/>
          </p:nvPr>
        </p:nvSpPr>
        <p:spPr/>
        <p:txBody>
          <a:bodyPr/>
          <a:lstStyle/>
          <a:p>
            <a:fld id="{88A87D59-4272-5941-8C95-C8D18FBAA1BD}" type="slidenum">
              <a:rPr lang="en-US" smtClean="0"/>
              <a:t>2</a:t>
            </a:fld>
            <a:endParaRPr lang="en-US"/>
          </a:p>
        </p:txBody>
      </p:sp>
    </p:spTree>
    <p:extLst>
      <p:ext uri="{BB962C8B-B14F-4D97-AF65-F5344CB8AC3E}">
        <p14:creationId xmlns:p14="http://schemas.microsoft.com/office/powerpoint/2010/main" val="1795738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1 The Sisters Nick Eames </a:t>
            </a:r>
            <a:r>
              <a:rPr lang="en-GB" sz="1200" b="0" i="0" u="none" strike="noStrike" kern="1200" dirty="0">
                <a:solidFill>
                  <a:schemeClr val="tx1"/>
                </a:solidFill>
                <a:effectLst/>
                <a:latin typeface="+mn-lt"/>
                <a:ea typeface="+mn-ea"/>
                <a:cs typeface="+mn-cs"/>
              </a:rPr>
              <a:t>in </a:t>
            </a:r>
            <a:r>
              <a:rPr lang="en-GB" sz="1200" b="1" i="0" u="none" strike="noStrike" kern="1200" dirty="0">
                <a:solidFill>
                  <a:schemeClr val="tx1"/>
                </a:solidFill>
                <a:effectLst/>
                <a:latin typeface="+mn-lt"/>
                <a:ea typeface="+mn-ea"/>
                <a:cs typeface="+mn-cs"/>
              </a:rPr>
              <a:t>Cement 2020</a:t>
            </a:r>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An abstract interpretation of the closeness of the two sisters is represented through the imagery of the mirror image of a split piece of kindling wood. The idea interprets the essential strength of The Sisters which enabled them to stand strong to achieve their purpose.</a:t>
            </a:r>
          </a:p>
          <a:p>
            <a:r>
              <a:rPr lang="en-US" dirty="0"/>
              <a:t>https://</a:t>
            </a:r>
            <a:r>
              <a:rPr lang="en-US" dirty="0" err="1"/>
              <a:t>www.ellesmeresculpture.co.uk</a:t>
            </a:r>
            <a:r>
              <a:rPr lang="en-US" dirty="0"/>
              <a:t>/the-</a:t>
            </a:r>
            <a:r>
              <a:rPr lang="en-US" dirty="0" err="1"/>
              <a:t>ellesmere</a:t>
            </a:r>
            <a:r>
              <a:rPr lang="en-US" dirty="0"/>
              <a:t>-sculpture-trail/1-the-jebb-garden </a:t>
            </a:r>
          </a:p>
        </p:txBody>
      </p:sp>
      <p:sp>
        <p:nvSpPr>
          <p:cNvPr id="4" name="Slide Number Placeholder 3"/>
          <p:cNvSpPr>
            <a:spLocks noGrp="1"/>
          </p:cNvSpPr>
          <p:nvPr>
            <p:ph type="sldNum" sz="quarter" idx="5"/>
          </p:nvPr>
        </p:nvSpPr>
        <p:spPr/>
        <p:txBody>
          <a:bodyPr/>
          <a:lstStyle/>
          <a:p>
            <a:fld id="{88A87D59-4272-5941-8C95-C8D18FBAA1BD}" type="slidenum">
              <a:rPr lang="en-US" smtClean="0"/>
              <a:t>3</a:t>
            </a:fld>
            <a:endParaRPr lang="en-US"/>
          </a:p>
        </p:txBody>
      </p:sp>
    </p:spTree>
    <p:extLst>
      <p:ext uri="{BB962C8B-B14F-4D97-AF65-F5344CB8AC3E}">
        <p14:creationId xmlns:p14="http://schemas.microsoft.com/office/powerpoint/2010/main" val="388376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Gamul</a:t>
            </a:r>
            <a:r>
              <a:rPr lang="en-US" sz="1200" kern="1200" dirty="0">
                <a:solidFill>
                  <a:schemeClr val="tx1"/>
                </a:solidFill>
                <a:effectLst/>
                <a:latin typeface="+mn-lt"/>
                <a:ea typeface="+mn-ea"/>
                <a:cs typeface="+mn-cs"/>
              </a:rPr>
              <a:t> died when he was just 16. The death of a sibling was quite common in that period. It devastated </a:t>
            </a:r>
            <a:r>
              <a:rPr lang="en-US" sz="1200" kern="1200" dirty="0" err="1">
                <a:solidFill>
                  <a:schemeClr val="tx1"/>
                </a:solidFill>
                <a:effectLst/>
                <a:latin typeface="+mn-lt"/>
                <a:ea typeface="+mn-ea"/>
                <a:cs typeface="+mn-cs"/>
              </a:rPr>
              <a:t>Eglantyne</a:t>
            </a:r>
            <a:r>
              <a:rPr lang="en-US" sz="1200" kern="1200" dirty="0">
                <a:solidFill>
                  <a:schemeClr val="tx1"/>
                </a:solidFill>
                <a:effectLst/>
                <a:latin typeface="+mn-lt"/>
                <a:ea typeface="+mn-ea"/>
                <a:cs typeface="+mn-cs"/>
              </a:rPr>
              <a:t> and Dorothy and they remained close to each other for the rest of their lives.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A87D59-4272-5941-8C95-C8D18FBAA1BD}" type="slidenum">
              <a:rPr lang="en-US" smtClean="0"/>
              <a:t>4</a:t>
            </a:fld>
            <a:endParaRPr lang="en-US"/>
          </a:p>
        </p:txBody>
      </p:sp>
    </p:spTree>
    <p:extLst>
      <p:ext uri="{BB962C8B-B14F-4D97-AF65-F5344CB8AC3E}">
        <p14:creationId xmlns:p14="http://schemas.microsoft.com/office/powerpoint/2010/main" val="3656677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images are from </a:t>
            </a:r>
            <a:r>
              <a:rPr lang="en-US" sz="1200" kern="1200" dirty="0" err="1">
                <a:solidFill>
                  <a:schemeClr val="tx1"/>
                </a:solidFill>
                <a:effectLst/>
                <a:latin typeface="+mn-lt"/>
                <a:ea typeface="+mn-ea"/>
                <a:cs typeface="+mn-cs"/>
              </a:rPr>
              <a:t>Eglantyne’s</a:t>
            </a:r>
            <a:r>
              <a:rPr lang="en-US" sz="1200" kern="1200" dirty="0">
                <a:solidFill>
                  <a:schemeClr val="tx1"/>
                </a:solidFill>
                <a:effectLst/>
                <a:latin typeface="+mn-lt"/>
                <a:ea typeface="+mn-ea"/>
                <a:cs typeface="+mn-cs"/>
              </a:rPr>
              <a:t> journals when she was about 10-11 years old (the class age), recording family holidays. She recorded stories through a mixture of writing, cartoons and pasting things in like postcards or clippings.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A87D59-4272-5941-8C95-C8D18FBAA1BD}" type="slidenum">
              <a:rPr lang="en-US" smtClean="0"/>
              <a:t>5</a:t>
            </a:fld>
            <a:endParaRPr lang="en-US"/>
          </a:p>
        </p:txBody>
      </p:sp>
    </p:spTree>
    <p:extLst>
      <p:ext uri="{BB962C8B-B14F-4D97-AF65-F5344CB8AC3E}">
        <p14:creationId xmlns:p14="http://schemas.microsoft.com/office/powerpoint/2010/main" val="1437283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A87D59-4272-5941-8C95-C8D18FBAA1BD}" type="slidenum">
              <a:rPr lang="en-US" smtClean="0"/>
              <a:t>6</a:t>
            </a:fld>
            <a:endParaRPr lang="en-US"/>
          </a:p>
        </p:txBody>
      </p:sp>
    </p:spTree>
    <p:extLst>
      <p:ext uri="{BB962C8B-B14F-4D97-AF65-F5344CB8AC3E}">
        <p14:creationId xmlns:p14="http://schemas.microsoft.com/office/powerpoint/2010/main" val="710784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Elaborate on the point Dorothy makes that this imagination and sense of adventure meant </a:t>
            </a:r>
            <a:r>
              <a:rPr lang="en-US" sz="1200" kern="1200" dirty="0" err="1">
                <a:solidFill>
                  <a:schemeClr val="tx1"/>
                </a:solidFill>
                <a:effectLst/>
                <a:latin typeface="+mn-lt"/>
                <a:ea typeface="+mn-ea"/>
                <a:cs typeface="+mn-cs"/>
              </a:rPr>
              <a:t>Eglantyne</a:t>
            </a:r>
            <a:r>
              <a:rPr lang="en-US" sz="1200" kern="1200" dirty="0">
                <a:solidFill>
                  <a:schemeClr val="tx1"/>
                </a:solidFill>
                <a:effectLst/>
                <a:latin typeface="+mn-lt"/>
                <a:ea typeface="+mn-ea"/>
                <a:cs typeface="+mn-cs"/>
              </a:rPr>
              <a:t> could build ‘her splendid castles in the air’ and have enormous sympathy for others.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A87D59-4272-5941-8C95-C8D18FBAA1BD}" type="slidenum">
              <a:rPr lang="en-US" smtClean="0"/>
              <a:t>7</a:t>
            </a:fld>
            <a:endParaRPr lang="en-US"/>
          </a:p>
        </p:txBody>
      </p:sp>
    </p:spTree>
    <p:extLst>
      <p:ext uri="{BB962C8B-B14F-4D97-AF65-F5344CB8AC3E}">
        <p14:creationId xmlns:p14="http://schemas.microsoft.com/office/powerpoint/2010/main" val="3565845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87D59-4272-5941-8C95-C8D18FBAA1BD}" type="slidenum">
              <a:rPr lang="en-US" smtClean="0"/>
              <a:t>8</a:t>
            </a:fld>
            <a:endParaRPr lang="en-US"/>
          </a:p>
        </p:txBody>
      </p:sp>
    </p:spTree>
    <p:extLst>
      <p:ext uri="{BB962C8B-B14F-4D97-AF65-F5344CB8AC3E}">
        <p14:creationId xmlns:p14="http://schemas.microsoft.com/office/powerpoint/2010/main" val="732114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mindfulness activity bringing sense into play like in the first lesson.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A87D59-4272-5941-8C95-C8D18FBAA1BD}" type="slidenum">
              <a:rPr lang="en-US" smtClean="0"/>
              <a:t>9</a:t>
            </a:fld>
            <a:endParaRPr lang="en-US"/>
          </a:p>
        </p:txBody>
      </p:sp>
    </p:spTree>
    <p:extLst>
      <p:ext uri="{BB962C8B-B14F-4D97-AF65-F5344CB8AC3E}">
        <p14:creationId xmlns:p14="http://schemas.microsoft.com/office/powerpoint/2010/main" val="2335253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E5A6-A542-1D49-8623-7AD92F95CA8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DE3BD3B-091A-004D-8351-135C744F48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BA9D97A-7C6C-CE4A-9606-E5D78F9A7551}"/>
              </a:ext>
            </a:extLst>
          </p:cNvPr>
          <p:cNvSpPr>
            <a:spLocks noGrp="1"/>
          </p:cNvSpPr>
          <p:nvPr>
            <p:ph type="dt" sz="half" idx="10"/>
          </p:nvPr>
        </p:nvSpPr>
        <p:spPr/>
        <p:txBody>
          <a:bodyPr/>
          <a:lstStyle/>
          <a:p>
            <a:fld id="{7A73A44C-4571-A947-A754-CD7383306A1A}" type="datetimeFigureOut">
              <a:rPr lang="en-US" smtClean="0"/>
              <a:t>1/24/22</a:t>
            </a:fld>
            <a:endParaRPr lang="en-US"/>
          </a:p>
        </p:txBody>
      </p:sp>
      <p:sp>
        <p:nvSpPr>
          <p:cNvPr id="5" name="Footer Placeholder 4">
            <a:extLst>
              <a:ext uri="{FF2B5EF4-FFF2-40B4-BE49-F238E27FC236}">
                <a16:creationId xmlns:a16="http://schemas.microsoft.com/office/drawing/2014/main" id="{A171B6FB-0FC8-0C43-BBF1-2AB8796E0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E27B5-8DD7-D547-9C51-599AC4CBC0DB}"/>
              </a:ext>
            </a:extLst>
          </p:cNvPr>
          <p:cNvSpPr>
            <a:spLocks noGrp="1"/>
          </p:cNvSpPr>
          <p:nvPr>
            <p:ph type="sldNum" sz="quarter" idx="12"/>
          </p:nvPr>
        </p:nvSpPr>
        <p:spPr/>
        <p:txBody>
          <a:bodyPr/>
          <a:lstStyle/>
          <a:p>
            <a:fld id="{36734E5F-AC61-0B49-899A-05B4333ABE09}" type="slidenum">
              <a:rPr lang="en-US" smtClean="0"/>
              <a:t>‹#›</a:t>
            </a:fld>
            <a:endParaRPr lang="en-US"/>
          </a:p>
        </p:txBody>
      </p:sp>
    </p:spTree>
    <p:extLst>
      <p:ext uri="{BB962C8B-B14F-4D97-AF65-F5344CB8AC3E}">
        <p14:creationId xmlns:p14="http://schemas.microsoft.com/office/powerpoint/2010/main" val="2210630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97F6D-0B4E-AD4C-BD06-A8B089AD0FF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F1CF16F-AEE3-B940-B702-1DF6DC85D5C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C52006-0914-B94E-9C78-35A82AB54F4C}"/>
              </a:ext>
            </a:extLst>
          </p:cNvPr>
          <p:cNvSpPr>
            <a:spLocks noGrp="1"/>
          </p:cNvSpPr>
          <p:nvPr>
            <p:ph type="dt" sz="half" idx="10"/>
          </p:nvPr>
        </p:nvSpPr>
        <p:spPr/>
        <p:txBody>
          <a:bodyPr/>
          <a:lstStyle/>
          <a:p>
            <a:fld id="{7A73A44C-4571-A947-A754-CD7383306A1A}" type="datetimeFigureOut">
              <a:rPr lang="en-US" smtClean="0"/>
              <a:t>1/24/22</a:t>
            </a:fld>
            <a:endParaRPr lang="en-US"/>
          </a:p>
        </p:txBody>
      </p:sp>
      <p:sp>
        <p:nvSpPr>
          <p:cNvPr id="5" name="Footer Placeholder 4">
            <a:extLst>
              <a:ext uri="{FF2B5EF4-FFF2-40B4-BE49-F238E27FC236}">
                <a16:creationId xmlns:a16="http://schemas.microsoft.com/office/drawing/2014/main" id="{91AC208C-6315-D84C-8A6B-B1E9F4000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322BB-22F2-8A47-8CF3-1BE4C6CBD535}"/>
              </a:ext>
            </a:extLst>
          </p:cNvPr>
          <p:cNvSpPr>
            <a:spLocks noGrp="1"/>
          </p:cNvSpPr>
          <p:nvPr>
            <p:ph type="sldNum" sz="quarter" idx="12"/>
          </p:nvPr>
        </p:nvSpPr>
        <p:spPr/>
        <p:txBody>
          <a:bodyPr/>
          <a:lstStyle/>
          <a:p>
            <a:fld id="{36734E5F-AC61-0B49-899A-05B4333ABE09}" type="slidenum">
              <a:rPr lang="en-US" smtClean="0"/>
              <a:t>‹#›</a:t>
            </a:fld>
            <a:endParaRPr lang="en-US"/>
          </a:p>
        </p:txBody>
      </p:sp>
    </p:spTree>
    <p:extLst>
      <p:ext uri="{BB962C8B-B14F-4D97-AF65-F5344CB8AC3E}">
        <p14:creationId xmlns:p14="http://schemas.microsoft.com/office/powerpoint/2010/main" val="3226859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8961-A9A9-5A45-AC02-5FEFA0147EC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EC9C69-761B-4C49-92A9-AB9512AC09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CEFFB2-564F-F643-8BCB-05A120225AC5}"/>
              </a:ext>
            </a:extLst>
          </p:cNvPr>
          <p:cNvSpPr>
            <a:spLocks noGrp="1"/>
          </p:cNvSpPr>
          <p:nvPr>
            <p:ph type="dt" sz="half" idx="10"/>
          </p:nvPr>
        </p:nvSpPr>
        <p:spPr/>
        <p:txBody>
          <a:bodyPr/>
          <a:lstStyle/>
          <a:p>
            <a:fld id="{7A73A44C-4571-A947-A754-CD7383306A1A}" type="datetimeFigureOut">
              <a:rPr lang="en-US" smtClean="0"/>
              <a:t>1/24/22</a:t>
            </a:fld>
            <a:endParaRPr lang="en-US"/>
          </a:p>
        </p:txBody>
      </p:sp>
      <p:sp>
        <p:nvSpPr>
          <p:cNvPr id="5" name="Footer Placeholder 4">
            <a:extLst>
              <a:ext uri="{FF2B5EF4-FFF2-40B4-BE49-F238E27FC236}">
                <a16:creationId xmlns:a16="http://schemas.microsoft.com/office/drawing/2014/main" id="{F60961CF-6656-BF48-BE59-0D8FE651E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9C891-DA59-774B-9514-49D0212F8585}"/>
              </a:ext>
            </a:extLst>
          </p:cNvPr>
          <p:cNvSpPr>
            <a:spLocks noGrp="1"/>
          </p:cNvSpPr>
          <p:nvPr>
            <p:ph type="sldNum" sz="quarter" idx="12"/>
          </p:nvPr>
        </p:nvSpPr>
        <p:spPr/>
        <p:txBody>
          <a:bodyPr/>
          <a:lstStyle/>
          <a:p>
            <a:fld id="{36734E5F-AC61-0B49-899A-05B4333ABE09}" type="slidenum">
              <a:rPr lang="en-US" smtClean="0"/>
              <a:t>‹#›</a:t>
            </a:fld>
            <a:endParaRPr lang="en-US"/>
          </a:p>
        </p:txBody>
      </p:sp>
    </p:spTree>
    <p:extLst>
      <p:ext uri="{BB962C8B-B14F-4D97-AF65-F5344CB8AC3E}">
        <p14:creationId xmlns:p14="http://schemas.microsoft.com/office/powerpoint/2010/main" val="2014460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C2461F4-02FC-4FA1-AAB6-F032A65B6DF8}" type="datetimeFigureOut">
              <a:rPr lang="en-GB" smtClean="0"/>
              <a:t>24/01/2022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95253-307C-4C44-8EAD-8A1DFF79289C}" type="slidenum">
              <a:rPr lang="en-GB" smtClean="0"/>
              <a:t>‹#›</a:t>
            </a:fld>
            <a:endParaRPr lang="en-GB"/>
          </a:p>
        </p:txBody>
      </p:sp>
    </p:spTree>
    <p:extLst>
      <p:ext uri="{BB962C8B-B14F-4D97-AF65-F5344CB8AC3E}">
        <p14:creationId xmlns:p14="http://schemas.microsoft.com/office/powerpoint/2010/main" val="307646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4A694-7BB6-014F-9957-763DDE9FED1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A3ABD7D-157A-634C-8708-7A529C3002C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086A13-CD28-E345-8954-08E795335B9B}"/>
              </a:ext>
            </a:extLst>
          </p:cNvPr>
          <p:cNvSpPr>
            <a:spLocks noGrp="1"/>
          </p:cNvSpPr>
          <p:nvPr>
            <p:ph type="dt" sz="half" idx="10"/>
          </p:nvPr>
        </p:nvSpPr>
        <p:spPr/>
        <p:txBody>
          <a:bodyPr/>
          <a:lstStyle/>
          <a:p>
            <a:fld id="{7A73A44C-4571-A947-A754-CD7383306A1A}" type="datetimeFigureOut">
              <a:rPr lang="en-US" smtClean="0"/>
              <a:t>1/24/22</a:t>
            </a:fld>
            <a:endParaRPr lang="en-US"/>
          </a:p>
        </p:txBody>
      </p:sp>
      <p:sp>
        <p:nvSpPr>
          <p:cNvPr id="5" name="Footer Placeholder 4">
            <a:extLst>
              <a:ext uri="{FF2B5EF4-FFF2-40B4-BE49-F238E27FC236}">
                <a16:creationId xmlns:a16="http://schemas.microsoft.com/office/drawing/2014/main" id="{761B459D-0745-084D-B249-E1161814C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600C5A-1F8E-BF4E-9F77-DFB38D616113}"/>
              </a:ext>
            </a:extLst>
          </p:cNvPr>
          <p:cNvSpPr>
            <a:spLocks noGrp="1"/>
          </p:cNvSpPr>
          <p:nvPr>
            <p:ph type="sldNum" sz="quarter" idx="12"/>
          </p:nvPr>
        </p:nvSpPr>
        <p:spPr/>
        <p:txBody>
          <a:bodyPr/>
          <a:lstStyle/>
          <a:p>
            <a:fld id="{36734E5F-AC61-0B49-899A-05B4333ABE09}" type="slidenum">
              <a:rPr lang="en-US" smtClean="0"/>
              <a:t>‹#›</a:t>
            </a:fld>
            <a:endParaRPr lang="en-US"/>
          </a:p>
        </p:txBody>
      </p:sp>
    </p:spTree>
    <p:extLst>
      <p:ext uri="{BB962C8B-B14F-4D97-AF65-F5344CB8AC3E}">
        <p14:creationId xmlns:p14="http://schemas.microsoft.com/office/powerpoint/2010/main" val="4030054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E216-8098-3948-815C-9C59D1AE6D9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C81D5CD-2718-2443-B58C-F981DE8EC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35C1A2-193F-1041-B687-7187CC73BF0B}"/>
              </a:ext>
            </a:extLst>
          </p:cNvPr>
          <p:cNvSpPr>
            <a:spLocks noGrp="1"/>
          </p:cNvSpPr>
          <p:nvPr>
            <p:ph type="dt" sz="half" idx="10"/>
          </p:nvPr>
        </p:nvSpPr>
        <p:spPr/>
        <p:txBody>
          <a:bodyPr/>
          <a:lstStyle/>
          <a:p>
            <a:fld id="{7A73A44C-4571-A947-A754-CD7383306A1A}" type="datetimeFigureOut">
              <a:rPr lang="en-US" smtClean="0"/>
              <a:t>1/24/22</a:t>
            </a:fld>
            <a:endParaRPr lang="en-US"/>
          </a:p>
        </p:txBody>
      </p:sp>
      <p:sp>
        <p:nvSpPr>
          <p:cNvPr id="5" name="Footer Placeholder 4">
            <a:extLst>
              <a:ext uri="{FF2B5EF4-FFF2-40B4-BE49-F238E27FC236}">
                <a16:creationId xmlns:a16="http://schemas.microsoft.com/office/drawing/2014/main" id="{226CDCAF-7CF5-6B44-A3F3-82F5CABF3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EA15E-DB87-6845-A6CE-34AE6322DDFE}"/>
              </a:ext>
            </a:extLst>
          </p:cNvPr>
          <p:cNvSpPr>
            <a:spLocks noGrp="1"/>
          </p:cNvSpPr>
          <p:nvPr>
            <p:ph type="sldNum" sz="quarter" idx="12"/>
          </p:nvPr>
        </p:nvSpPr>
        <p:spPr/>
        <p:txBody>
          <a:bodyPr/>
          <a:lstStyle/>
          <a:p>
            <a:fld id="{36734E5F-AC61-0B49-899A-05B4333ABE09}" type="slidenum">
              <a:rPr lang="en-US" smtClean="0"/>
              <a:t>‹#›</a:t>
            </a:fld>
            <a:endParaRPr lang="en-US"/>
          </a:p>
        </p:txBody>
      </p:sp>
    </p:spTree>
    <p:extLst>
      <p:ext uri="{BB962C8B-B14F-4D97-AF65-F5344CB8AC3E}">
        <p14:creationId xmlns:p14="http://schemas.microsoft.com/office/powerpoint/2010/main" val="357885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4F9E-F7BD-2643-B308-B7AE6EE5428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8D66C4F-5E8F-3E4A-BDD7-EF4F36B7A02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9E82C50-887C-4743-922E-66DC19AEA6A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0942294-D6F5-5844-80D0-19EE02E293C0}"/>
              </a:ext>
            </a:extLst>
          </p:cNvPr>
          <p:cNvSpPr>
            <a:spLocks noGrp="1"/>
          </p:cNvSpPr>
          <p:nvPr>
            <p:ph type="dt" sz="half" idx="10"/>
          </p:nvPr>
        </p:nvSpPr>
        <p:spPr/>
        <p:txBody>
          <a:bodyPr/>
          <a:lstStyle/>
          <a:p>
            <a:fld id="{7A73A44C-4571-A947-A754-CD7383306A1A}" type="datetimeFigureOut">
              <a:rPr lang="en-US" smtClean="0"/>
              <a:t>1/24/22</a:t>
            </a:fld>
            <a:endParaRPr lang="en-US"/>
          </a:p>
        </p:txBody>
      </p:sp>
      <p:sp>
        <p:nvSpPr>
          <p:cNvPr id="6" name="Footer Placeholder 5">
            <a:extLst>
              <a:ext uri="{FF2B5EF4-FFF2-40B4-BE49-F238E27FC236}">
                <a16:creationId xmlns:a16="http://schemas.microsoft.com/office/drawing/2014/main" id="{5FA63637-C016-1F41-A5D6-F9A278683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28CED0-7680-3648-BB19-F055D1436A3D}"/>
              </a:ext>
            </a:extLst>
          </p:cNvPr>
          <p:cNvSpPr>
            <a:spLocks noGrp="1"/>
          </p:cNvSpPr>
          <p:nvPr>
            <p:ph type="sldNum" sz="quarter" idx="12"/>
          </p:nvPr>
        </p:nvSpPr>
        <p:spPr/>
        <p:txBody>
          <a:bodyPr/>
          <a:lstStyle/>
          <a:p>
            <a:fld id="{36734E5F-AC61-0B49-899A-05B4333ABE09}" type="slidenum">
              <a:rPr lang="en-US" smtClean="0"/>
              <a:t>‹#›</a:t>
            </a:fld>
            <a:endParaRPr lang="en-US"/>
          </a:p>
        </p:txBody>
      </p:sp>
    </p:spTree>
    <p:extLst>
      <p:ext uri="{BB962C8B-B14F-4D97-AF65-F5344CB8AC3E}">
        <p14:creationId xmlns:p14="http://schemas.microsoft.com/office/powerpoint/2010/main" val="134702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D8ED-E77F-7A4E-8160-1C7835B1D21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4D89360-5273-0F41-AFEF-262B34A9A7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1D41950-A452-3240-9F8F-A9DD9421C90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AAAF04D-8F70-374D-B691-BBEBFB499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16614D5-A6D5-B640-8DC7-510B6EC1B71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0EFBF6-432D-0F43-A8A4-B019E08FADD1}"/>
              </a:ext>
            </a:extLst>
          </p:cNvPr>
          <p:cNvSpPr>
            <a:spLocks noGrp="1"/>
          </p:cNvSpPr>
          <p:nvPr>
            <p:ph type="dt" sz="half" idx="10"/>
          </p:nvPr>
        </p:nvSpPr>
        <p:spPr/>
        <p:txBody>
          <a:bodyPr/>
          <a:lstStyle/>
          <a:p>
            <a:fld id="{7A73A44C-4571-A947-A754-CD7383306A1A}" type="datetimeFigureOut">
              <a:rPr lang="en-US" smtClean="0"/>
              <a:t>1/24/22</a:t>
            </a:fld>
            <a:endParaRPr lang="en-US"/>
          </a:p>
        </p:txBody>
      </p:sp>
      <p:sp>
        <p:nvSpPr>
          <p:cNvPr id="8" name="Footer Placeholder 7">
            <a:extLst>
              <a:ext uri="{FF2B5EF4-FFF2-40B4-BE49-F238E27FC236}">
                <a16:creationId xmlns:a16="http://schemas.microsoft.com/office/drawing/2014/main" id="{E9D5EC7E-FC5B-DA43-AA6A-7B8E97F082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318FAE-4C1B-4D4E-8AC2-8EBBEEEDF7DC}"/>
              </a:ext>
            </a:extLst>
          </p:cNvPr>
          <p:cNvSpPr>
            <a:spLocks noGrp="1"/>
          </p:cNvSpPr>
          <p:nvPr>
            <p:ph type="sldNum" sz="quarter" idx="12"/>
          </p:nvPr>
        </p:nvSpPr>
        <p:spPr/>
        <p:txBody>
          <a:bodyPr/>
          <a:lstStyle/>
          <a:p>
            <a:fld id="{36734E5F-AC61-0B49-899A-05B4333ABE09}" type="slidenum">
              <a:rPr lang="en-US" smtClean="0"/>
              <a:t>‹#›</a:t>
            </a:fld>
            <a:endParaRPr lang="en-US"/>
          </a:p>
        </p:txBody>
      </p:sp>
    </p:spTree>
    <p:extLst>
      <p:ext uri="{BB962C8B-B14F-4D97-AF65-F5344CB8AC3E}">
        <p14:creationId xmlns:p14="http://schemas.microsoft.com/office/powerpoint/2010/main" val="422159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E85D-608D-4344-A8BE-F8E814BAB02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CA07C6E-B596-DF48-99DE-68EB1DA31971}"/>
              </a:ext>
            </a:extLst>
          </p:cNvPr>
          <p:cNvSpPr>
            <a:spLocks noGrp="1"/>
          </p:cNvSpPr>
          <p:nvPr>
            <p:ph type="dt" sz="half" idx="10"/>
          </p:nvPr>
        </p:nvSpPr>
        <p:spPr/>
        <p:txBody>
          <a:bodyPr/>
          <a:lstStyle/>
          <a:p>
            <a:fld id="{7A73A44C-4571-A947-A754-CD7383306A1A}" type="datetimeFigureOut">
              <a:rPr lang="en-US" smtClean="0"/>
              <a:t>1/24/22</a:t>
            </a:fld>
            <a:endParaRPr lang="en-US"/>
          </a:p>
        </p:txBody>
      </p:sp>
      <p:sp>
        <p:nvSpPr>
          <p:cNvPr id="4" name="Footer Placeholder 3">
            <a:extLst>
              <a:ext uri="{FF2B5EF4-FFF2-40B4-BE49-F238E27FC236}">
                <a16:creationId xmlns:a16="http://schemas.microsoft.com/office/drawing/2014/main" id="{B908B17F-E135-5141-8B7B-5D2FF64B72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DE2487-8134-FE42-89D7-07129A20D8C8}"/>
              </a:ext>
            </a:extLst>
          </p:cNvPr>
          <p:cNvSpPr>
            <a:spLocks noGrp="1"/>
          </p:cNvSpPr>
          <p:nvPr>
            <p:ph type="sldNum" sz="quarter" idx="12"/>
          </p:nvPr>
        </p:nvSpPr>
        <p:spPr/>
        <p:txBody>
          <a:bodyPr/>
          <a:lstStyle/>
          <a:p>
            <a:fld id="{36734E5F-AC61-0B49-899A-05B4333ABE09}" type="slidenum">
              <a:rPr lang="en-US" smtClean="0"/>
              <a:t>‹#›</a:t>
            </a:fld>
            <a:endParaRPr lang="en-US"/>
          </a:p>
        </p:txBody>
      </p:sp>
    </p:spTree>
    <p:extLst>
      <p:ext uri="{BB962C8B-B14F-4D97-AF65-F5344CB8AC3E}">
        <p14:creationId xmlns:p14="http://schemas.microsoft.com/office/powerpoint/2010/main" val="334756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292CE1-B0AF-F34C-8B4D-AD5A95EAEC55}"/>
              </a:ext>
            </a:extLst>
          </p:cNvPr>
          <p:cNvSpPr>
            <a:spLocks noGrp="1"/>
          </p:cNvSpPr>
          <p:nvPr>
            <p:ph type="dt" sz="half" idx="10"/>
          </p:nvPr>
        </p:nvSpPr>
        <p:spPr/>
        <p:txBody>
          <a:bodyPr/>
          <a:lstStyle/>
          <a:p>
            <a:fld id="{7A73A44C-4571-A947-A754-CD7383306A1A}" type="datetimeFigureOut">
              <a:rPr lang="en-US" smtClean="0"/>
              <a:t>1/24/22</a:t>
            </a:fld>
            <a:endParaRPr lang="en-US"/>
          </a:p>
        </p:txBody>
      </p:sp>
      <p:sp>
        <p:nvSpPr>
          <p:cNvPr id="3" name="Footer Placeholder 2">
            <a:extLst>
              <a:ext uri="{FF2B5EF4-FFF2-40B4-BE49-F238E27FC236}">
                <a16:creationId xmlns:a16="http://schemas.microsoft.com/office/drawing/2014/main" id="{B19548BB-7A71-5D4F-8939-B3E5DF723F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CE010-EFF9-B64D-B336-10640E592A84}"/>
              </a:ext>
            </a:extLst>
          </p:cNvPr>
          <p:cNvSpPr>
            <a:spLocks noGrp="1"/>
          </p:cNvSpPr>
          <p:nvPr>
            <p:ph type="sldNum" sz="quarter" idx="12"/>
          </p:nvPr>
        </p:nvSpPr>
        <p:spPr/>
        <p:txBody>
          <a:bodyPr/>
          <a:lstStyle/>
          <a:p>
            <a:fld id="{36734E5F-AC61-0B49-899A-05B4333ABE09}" type="slidenum">
              <a:rPr lang="en-US" smtClean="0"/>
              <a:t>‹#›</a:t>
            </a:fld>
            <a:endParaRPr lang="en-US"/>
          </a:p>
        </p:txBody>
      </p:sp>
    </p:spTree>
    <p:extLst>
      <p:ext uri="{BB962C8B-B14F-4D97-AF65-F5344CB8AC3E}">
        <p14:creationId xmlns:p14="http://schemas.microsoft.com/office/powerpoint/2010/main" val="1201382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A4AA2-5336-B24A-8CFB-70178E87389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4A103AC-3786-D646-90AA-A59D38C12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C956C22-0759-D44B-9C85-91DFA2ED0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0B63D62-0520-F44B-89D6-B12F62D18F2A}"/>
              </a:ext>
            </a:extLst>
          </p:cNvPr>
          <p:cNvSpPr>
            <a:spLocks noGrp="1"/>
          </p:cNvSpPr>
          <p:nvPr>
            <p:ph type="dt" sz="half" idx="10"/>
          </p:nvPr>
        </p:nvSpPr>
        <p:spPr/>
        <p:txBody>
          <a:bodyPr/>
          <a:lstStyle/>
          <a:p>
            <a:fld id="{7A73A44C-4571-A947-A754-CD7383306A1A}" type="datetimeFigureOut">
              <a:rPr lang="en-US" smtClean="0"/>
              <a:t>1/24/22</a:t>
            </a:fld>
            <a:endParaRPr lang="en-US"/>
          </a:p>
        </p:txBody>
      </p:sp>
      <p:sp>
        <p:nvSpPr>
          <p:cNvPr id="6" name="Footer Placeholder 5">
            <a:extLst>
              <a:ext uri="{FF2B5EF4-FFF2-40B4-BE49-F238E27FC236}">
                <a16:creationId xmlns:a16="http://schemas.microsoft.com/office/drawing/2014/main" id="{0B16199A-C5E6-054B-AFB3-EA88719913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9C135-F94F-544D-B5DE-67EB12FBFBF8}"/>
              </a:ext>
            </a:extLst>
          </p:cNvPr>
          <p:cNvSpPr>
            <a:spLocks noGrp="1"/>
          </p:cNvSpPr>
          <p:nvPr>
            <p:ph type="sldNum" sz="quarter" idx="12"/>
          </p:nvPr>
        </p:nvSpPr>
        <p:spPr/>
        <p:txBody>
          <a:bodyPr/>
          <a:lstStyle/>
          <a:p>
            <a:fld id="{36734E5F-AC61-0B49-899A-05B4333ABE09}" type="slidenum">
              <a:rPr lang="en-US" smtClean="0"/>
              <a:t>‹#›</a:t>
            </a:fld>
            <a:endParaRPr lang="en-US"/>
          </a:p>
        </p:txBody>
      </p:sp>
    </p:spTree>
    <p:extLst>
      <p:ext uri="{BB962C8B-B14F-4D97-AF65-F5344CB8AC3E}">
        <p14:creationId xmlns:p14="http://schemas.microsoft.com/office/powerpoint/2010/main" val="1857385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6326D-4937-9E47-8ADD-0100AE6ADCB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690F34E-488A-7D48-903C-D6583A3C7F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6F61DB-467E-AA48-BF6B-58DAF1C9B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6B5947-9EAA-9042-BB8C-F03A5637C1EF}"/>
              </a:ext>
            </a:extLst>
          </p:cNvPr>
          <p:cNvSpPr>
            <a:spLocks noGrp="1"/>
          </p:cNvSpPr>
          <p:nvPr>
            <p:ph type="dt" sz="half" idx="10"/>
          </p:nvPr>
        </p:nvSpPr>
        <p:spPr/>
        <p:txBody>
          <a:bodyPr/>
          <a:lstStyle/>
          <a:p>
            <a:fld id="{7A73A44C-4571-A947-A754-CD7383306A1A}" type="datetimeFigureOut">
              <a:rPr lang="en-US" smtClean="0"/>
              <a:t>1/24/22</a:t>
            </a:fld>
            <a:endParaRPr lang="en-US"/>
          </a:p>
        </p:txBody>
      </p:sp>
      <p:sp>
        <p:nvSpPr>
          <p:cNvPr id="6" name="Footer Placeholder 5">
            <a:extLst>
              <a:ext uri="{FF2B5EF4-FFF2-40B4-BE49-F238E27FC236}">
                <a16:creationId xmlns:a16="http://schemas.microsoft.com/office/drawing/2014/main" id="{AD3B62A6-A9FA-DC44-B449-82A3F4D7D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B43C96-4599-1944-8434-5B8EA68DBA9B}"/>
              </a:ext>
            </a:extLst>
          </p:cNvPr>
          <p:cNvSpPr>
            <a:spLocks noGrp="1"/>
          </p:cNvSpPr>
          <p:nvPr>
            <p:ph type="sldNum" sz="quarter" idx="12"/>
          </p:nvPr>
        </p:nvSpPr>
        <p:spPr/>
        <p:txBody>
          <a:bodyPr/>
          <a:lstStyle/>
          <a:p>
            <a:fld id="{36734E5F-AC61-0B49-899A-05B4333ABE09}" type="slidenum">
              <a:rPr lang="en-US" smtClean="0"/>
              <a:t>‹#›</a:t>
            </a:fld>
            <a:endParaRPr lang="en-US"/>
          </a:p>
        </p:txBody>
      </p:sp>
    </p:spTree>
    <p:extLst>
      <p:ext uri="{BB962C8B-B14F-4D97-AF65-F5344CB8AC3E}">
        <p14:creationId xmlns:p14="http://schemas.microsoft.com/office/powerpoint/2010/main" val="21951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F5B540-7793-9F46-A540-EDEE76E14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DF9DBFD-F893-DF42-9E92-967BF94D8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64BA9A-38AB-1A4E-8527-3696B4050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3A44C-4571-A947-A754-CD7383306A1A}" type="datetimeFigureOut">
              <a:rPr lang="en-US" smtClean="0"/>
              <a:t>1/24/22</a:t>
            </a:fld>
            <a:endParaRPr lang="en-US"/>
          </a:p>
        </p:txBody>
      </p:sp>
      <p:sp>
        <p:nvSpPr>
          <p:cNvPr id="5" name="Footer Placeholder 4">
            <a:extLst>
              <a:ext uri="{FF2B5EF4-FFF2-40B4-BE49-F238E27FC236}">
                <a16:creationId xmlns:a16="http://schemas.microsoft.com/office/drawing/2014/main" id="{0EC22261-C7E8-5D44-B9B6-9B0289B29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7558B7-5A4B-834F-9130-11FD4200E7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34E5F-AC61-0B49-899A-05B4333ABE09}" type="slidenum">
              <a:rPr lang="en-US" smtClean="0"/>
              <a:t>‹#›</a:t>
            </a:fld>
            <a:endParaRPr lang="en-US"/>
          </a:p>
        </p:txBody>
      </p:sp>
    </p:spTree>
    <p:extLst>
      <p:ext uri="{BB962C8B-B14F-4D97-AF65-F5344CB8AC3E}">
        <p14:creationId xmlns:p14="http://schemas.microsoft.com/office/powerpoint/2010/main" val="3171188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XDQ3UOJN5p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B751-FEBE-3347-93C3-8DD770D76AB2}"/>
              </a:ext>
            </a:extLst>
          </p:cNvPr>
          <p:cNvSpPr>
            <a:spLocks noGrp="1"/>
          </p:cNvSpPr>
          <p:nvPr>
            <p:ph type="ctrTitle"/>
          </p:nvPr>
        </p:nvSpPr>
        <p:spPr>
          <a:xfrm>
            <a:off x="1241777" y="1122363"/>
            <a:ext cx="5826289" cy="1089496"/>
          </a:xfrm>
        </p:spPr>
        <p:txBody>
          <a:bodyPr/>
          <a:lstStyle/>
          <a:p>
            <a:r>
              <a:rPr lang="en-US" b="1" dirty="0"/>
              <a:t>Sun Beams</a:t>
            </a:r>
          </a:p>
        </p:txBody>
      </p:sp>
      <p:sp>
        <p:nvSpPr>
          <p:cNvPr id="3" name="Subtitle 2">
            <a:extLst>
              <a:ext uri="{FF2B5EF4-FFF2-40B4-BE49-F238E27FC236}">
                <a16:creationId xmlns:a16="http://schemas.microsoft.com/office/drawing/2014/main" id="{E7D892AF-ECE1-7842-A661-725B3A9000B7}"/>
              </a:ext>
            </a:extLst>
          </p:cNvPr>
          <p:cNvSpPr>
            <a:spLocks noGrp="1"/>
          </p:cNvSpPr>
          <p:nvPr>
            <p:ph type="subTitle" idx="1"/>
          </p:nvPr>
        </p:nvSpPr>
        <p:spPr>
          <a:xfrm>
            <a:off x="1241777" y="2601097"/>
            <a:ext cx="6048709" cy="1655805"/>
          </a:xfrm>
        </p:spPr>
        <p:txBody>
          <a:bodyPr/>
          <a:lstStyle/>
          <a:p>
            <a:pPr algn="l"/>
            <a:r>
              <a:rPr lang="en-US" dirty="0"/>
              <a:t>Declaring Children’s Rights, Past and Present</a:t>
            </a:r>
          </a:p>
        </p:txBody>
      </p:sp>
      <p:pic>
        <p:nvPicPr>
          <p:cNvPr id="6" name="Picture 5" descr="Graphical user interface, application&#10;&#10;Description automatically generated">
            <a:extLst>
              <a:ext uri="{FF2B5EF4-FFF2-40B4-BE49-F238E27FC236}">
                <a16:creationId xmlns:a16="http://schemas.microsoft.com/office/drawing/2014/main" id="{4FF13301-0191-024E-8AE8-243A9B2478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302" y="361908"/>
            <a:ext cx="1443684" cy="96070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29FDC58-1FA3-8548-A9D4-53A28364213D}"/>
              </a:ext>
            </a:extLst>
          </p:cNvPr>
          <p:cNvPicPr>
            <a:picLocks noChangeAspect="1"/>
          </p:cNvPicPr>
          <p:nvPr/>
        </p:nvPicPr>
        <p:blipFill>
          <a:blip r:embed="rId5"/>
          <a:stretch>
            <a:fillRect/>
          </a:stretch>
        </p:blipFill>
        <p:spPr>
          <a:xfrm>
            <a:off x="10063013" y="361908"/>
            <a:ext cx="1708685" cy="960706"/>
          </a:xfrm>
          <a:prstGeom prst="rect">
            <a:avLst/>
          </a:prstGeom>
        </p:spPr>
      </p:pic>
    </p:spTree>
    <p:extLst>
      <p:ext uri="{BB962C8B-B14F-4D97-AF65-F5344CB8AC3E}">
        <p14:creationId xmlns:p14="http://schemas.microsoft.com/office/powerpoint/2010/main" val="4093692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picture containing outdoor, sky, tree, sunset&#10;&#10;Description automatically generated">
            <a:extLst>
              <a:ext uri="{FF2B5EF4-FFF2-40B4-BE49-F238E27FC236}">
                <a16:creationId xmlns:a16="http://schemas.microsoft.com/office/drawing/2014/main" id="{5355B7E3-5B7C-B04D-B8DB-ACD069702536}"/>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834690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31610" y="365125"/>
            <a:ext cx="3851498" cy="760290"/>
          </a:xfrm>
        </p:spPr>
        <p:txBody>
          <a:bodyPr vert="horz" lIns="91440" tIns="45720" rIns="91440" bIns="45720" rtlCol="0" anchor="ctr">
            <a:normAutofit/>
          </a:bodyPr>
          <a:lstStyle/>
          <a:p>
            <a:pPr marR="0"/>
            <a:r>
              <a:rPr lang="en-US" sz="4000" b="0" i="0" u="none" strike="noStrike" baseline="0" dirty="0" err="1"/>
              <a:t>Eglantyne</a:t>
            </a:r>
            <a:r>
              <a:rPr lang="en-US" sz="4000" b="0" i="0" u="none" strike="noStrike" baseline="0" dirty="0"/>
              <a:t> </a:t>
            </a:r>
            <a:r>
              <a:rPr lang="en-US" sz="4000" b="0" i="0" u="none" strike="noStrike" baseline="0" dirty="0" err="1"/>
              <a:t>Jebb</a:t>
            </a:r>
            <a:endParaRPr lang="en-US" sz="4000" b="0" i="0" u="none" strike="noStrike" baseline="0" dirty="0"/>
          </a:p>
        </p:txBody>
      </p:sp>
      <p:pic>
        <p:nvPicPr>
          <p:cNvPr id="9" name="Content Placeholder 8">
            <a:extLst>
              <a:ext uri="{FF2B5EF4-FFF2-40B4-BE49-F238E27FC236}">
                <a16:creationId xmlns:a16="http://schemas.microsoft.com/office/drawing/2014/main" id="{06F0B2AA-58F8-8241-BFB1-86B55CC5D1C0}"/>
              </a:ext>
            </a:extLst>
          </p:cNvPr>
          <p:cNvPicPr>
            <a:picLocks noGrp="1" noChangeAspect="1"/>
          </p:cNvPicPr>
          <p:nvPr>
            <p:ph sz="half" idx="1"/>
          </p:nvPr>
        </p:nvPicPr>
        <p:blipFill rotWithShape="1">
          <a:blip r:embed="rId3"/>
          <a:srcRect r="-3" b="1375"/>
          <a:stretch/>
        </p:blipFill>
        <p:spPr>
          <a:xfrm>
            <a:off x="1" y="10"/>
            <a:ext cx="6936390" cy="6857990"/>
          </a:xfrm>
          <a:prstGeom prst="rect">
            <a:avLst/>
          </a:prstGeom>
        </p:spPr>
      </p:pic>
      <p:sp>
        <p:nvSpPr>
          <p:cNvPr id="3" name="Text Placeholder 2"/>
          <p:cNvSpPr>
            <a:spLocks noGrp="1"/>
          </p:cNvSpPr>
          <p:nvPr>
            <p:ph sz="half" idx="2"/>
          </p:nvPr>
        </p:nvSpPr>
        <p:spPr>
          <a:xfrm>
            <a:off x="7151078" y="1490539"/>
            <a:ext cx="4806460" cy="4686423"/>
          </a:xfrm>
        </p:spPr>
        <p:txBody>
          <a:bodyPr vert="horz" lIns="91440" tIns="45720" rIns="91440" bIns="45720" rtlCol="0">
            <a:noAutofit/>
          </a:bodyPr>
          <a:lstStyle/>
          <a:p>
            <a:pPr marR="0" lvl="0"/>
            <a:r>
              <a:rPr lang="en-US" sz="2400" b="0" i="0" u="none" strike="noStrike" baseline="0" dirty="0" err="1"/>
              <a:t>Eglantyne</a:t>
            </a:r>
            <a:r>
              <a:rPr lang="en-US" sz="2400" b="0" i="0" u="none" strike="noStrike" baseline="0" dirty="0"/>
              <a:t> went to university and wrote on social reform</a:t>
            </a:r>
            <a:r>
              <a:rPr lang="en-US" sz="2400" dirty="0"/>
              <a:t> </a:t>
            </a:r>
            <a:r>
              <a:rPr lang="en-US" sz="2400" b="0" i="0" u="none" strike="noStrike" baseline="0" dirty="0"/>
              <a:t>in the 1900s. </a:t>
            </a:r>
          </a:p>
          <a:p>
            <a:pPr marR="0" lvl="0"/>
            <a:r>
              <a:rPr lang="en-US" sz="2400" b="0" i="0" u="none" strike="noStrike" baseline="0" dirty="0"/>
              <a:t>During the First World War she supported her sister Dorothy Buxton in printing news of how people were affected in Germany and Austria</a:t>
            </a:r>
            <a:r>
              <a:rPr lang="en-US" sz="2400" dirty="0"/>
              <a:t>. </a:t>
            </a:r>
          </a:p>
          <a:p>
            <a:pPr marR="0" lvl="0"/>
            <a:r>
              <a:rPr lang="en-US" sz="2400" dirty="0"/>
              <a:t>They </a:t>
            </a:r>
            <a:r>
              <a:rPr lang="en-US" sz="2400" b="0" i="0" u="none" strike="noStrike" baseline="0" dirty="0"/>
              <a:t>highlighted the starvation that a blockade was causing at the end of the war. </a:t>
            </a:r>
          </a:p>
          <a:p>
            <a:pPr marL="0" marR="0" lvl="0" indent="0">
              <a:buNone/>
            </a:pPr>
            <a:endParaRPr lang="en-US" sz="2400" b="0" i="0" u="none" strike="noStrike" baseline="0" dirty="0"/>
          </a:p>
          <a:p>
            <a:pPr marL="0" marR="0" lvl="0" indent="0">
              <a:buNone/>
            </a:pPr>
            <a:r>
              <a:rPr lang="en-US" sz="1400" dirty="0" err="1"/>
              <a:t>Eglantyne</a:t>
            </a:r>
            <a:r>
              <a:rPr lang="en-US" sz="1400" dirty="0"/>
              <a:t> </a:t>
            </a:r>
            <a:r>
              <a:rPr lang="en-US" sz="1400" dirty="0" err="1"/>
              <a:t>Jebb</a:t>
            </a:r>
            <a:r>
              <a:rPr lang="en-US" sz="1400" dirty="0"/>
              <a:t> by Scott &amp; Wilkinson, circa 1906, NPG x200860</a:t>
            </a:r>
          </a:p>
          <a:p>
            <a:pPr marL="0" marR="0" lvl="0" indent="0">
              <a:buNone/>
            </a:pPr>
            <a:r>
              <a:rPr lang="en-US" sz="1400" dirty="0"/>
              <a:t>© National Portrait Gallery, London</a:t>
            </a:r>
          </a:p>
          <a:p>
            <a:pPr marL="0" marR="0" lvl="0" indent="0">
              <a:buNone/>
            </a:pPr>
            <a:endParaRPr lang="en-US" sz="1400" dirty="0"/>
          </a:p>
          <a:p>
            <a:pPr marL="0" marR="0" lvl="0" indent="0">
              <a:buNone/>
            </a:pPr>
            <a:endParaRPr lang="en-US" sz="1400" b="0" i="0" u="none" strike="noStrike" baseline="0" dirty="0"/>
          </a:p>
        </p:txBody>
      </p:sp>
    </p:spTree>
    <p:extLst>
      <p:ext uri="{BB962C8B-B14F-4D97-AF65-F5344CB8AC3E}">
        <p14:creationId xmlns:p14="http://schemas.microsoft.com/office/powerpoint/2010/main" val="3427748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GB" b="1" i="0" u="none" strike="noStrike" baseline="0" dirty="0"/>
              <a:t>Armistice: 11 November 1918</a:t>
            </a:r>
          </a:p>
        </p:txBody>
      </p:sp>
      <p:sp>
        <p:nvSpPr>
          <p:cNvPr id="3" name="Text Placeholder 2"/>
          <p:cNvSpPr>
            <a:spLocks noGrp="1"/>
          </p:cNvSpPr>
          <p:nvPr>
            <p:ph type="body" idx="1"/>
          </p:nvPr>
        </p:nvSpPr>
        <p:spPr>
          <a:xfrm>
            <a:off x="838199" y="1690688"/>
            <a:ext cx="11049001" cy="4899298"/>
          </a:xfrm>
        </p:spPr>
        <p:txBody>
          <a:bodyPr>
            <a:normAutofit fontScale="77500" lnSpcReduction="20000"/>
          </a:bodyPr>
          <a:lstStyle/>
          <a:p>
            <a:pPr marL="0" indent="0">
              <a:lnSpc>
                <a:spcPct val="120000"/>
              </a:lnSpc>
              <a:buNone/>
            </a:pPr>
            <a:r>
              <a:rPr lang="en-GB" sz="4000" dirty="0"/>
              <a:t>Armistice means a break in armed conflict while both sides negotiate peace. </a:t>
            </a:r>
          </a:p>
          <a:p>
            <a:pPr marL="0" indent="0">
              <a:lnSpc>
                <a:spcPct val="120000"/>
              </a:lnSpc>
              <a:buNone/>
            </a:pPr>
            <a:r>
              <a:rPr lang="en-GB" sz="4000" dirty="0"/>
              <a:t>The armistice at the end of World War One on 11 November 1918 was officially a cessation of fighting but became the end of most armed conflict between Germany and the Allies (Britain, France, USA and Italy).</a:t>
            </a:r>
          </a:p>
          <a:p>
            <a:pPr marL="0" indent="0">
              <a:lnSpc>
                <a:spcPct val="120000"/>
              </a:lnSpc>
              <a:buNone/>
            </a:pPr>
            <a:r>
              <a:rPr lang="en-GB" sz="4000" dirty="0"/>
              <a:t>The German delegation at the negotiations for the armistice desperately tried to call off the Allied maritime blockade as part of armistice. The Allies refused until a peace treaty had been signed.  </a:t>
            </a:r>
          </a:p>
          <a:p>
            <a:pPr marL="0" marR="0" lvl="0" indent="0" rtl="0">
              <a:buNone/>
            </a:pPr>
            <a:endParaRPr lang="en-GB" b="0" i="0" u="none" strike="noStrike" baseline="0" dirty="0">
              <a:solidFill>
                <a:srgbClr val="2F5496"/>
              </a:solidFill>
            </a:endParaRPr>
          </a:p>
        </p:txBody>
      </p:sp>
    </p:spTree>
    <p:extLst>
      <p:ext uri="{BB962C8B-B14F-4D97-AF65-F5344CB8AC3E}">
        <p14:creationId xmlns:p14="http://schemas.microsoft.com/office/powerpoint/2010/main" val="239582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136" y="365126"/>
            <a:ext cx="4843272" cy="774358"/>
          </a:xfrm>
        </p:spPr>
        <p:txBody>
          <a:bodyPr/>
          <a:lstStyle/>
          <a:p>
            <a:pPr marR="0" rtl="0"/>
            <a:r>
              <a:rPr lang="en-GB" b="0" i="0" u="none" strike="noStrike" baseline="0" dirty="0"/>
              <a:t>Starving</a:t>
            </a:r>
            <a:r>
              <a:rPr lang="en-GB" b="0" i="0" u="none" strike="noStrike" dirty="0"/>
              <a:t> Children</a:t>
            </a:r>
            <a:endParaRPr lang="en-GB" b="0" i="0" u="none" strike="noStrike" baseline="0" dirty="0"/>
          </a:p>
        </p:txBody>
      </p:sp>
      <p:sp>
        <p:nvSpPr>
          <p:cNvPr id="3" name="Text Placeholder 2"/>
          <p:cNvSpPr>
            <a:spLocks noGrp="1"/>
          </p:cNvSpPr>
          <p:nvPr>
            <p:ph sz="half" idx="2"/>
          </p:nvPr>
        </p:nvSpPr>
        <p:spPr>
          <a:xfrm>
            <a:off x="621792" y="1322363"/>
            <a:ext cx="5764940" cy="5175973"/>
          </a:xfrm>
        </p:spPr>
        <p:txBody>
          <a:bodyPr>
            <a:normAutofit/>
          </a:bodyPr>
          <a:lstStyle/>
          <a:p>
            <a:pPr marL="0" indent="0">
              <a:lnSpc>
                <a:spcPct val="120000"/>
              </a:lnSpc>
              <a:buNone/>
            </a:pPr>
            <a:r>
              <a:rPr lang="en-US" dirty="0"/>
              <a:t>Dorothy and </a:t>
            </a:r>
            <a:r>
              <a:rPr lang="en-US" dirty="0" err="1"/>
              <a:t>Eglantyne</a:t>
            </a:r>
            <a:r>
              <a:rPr lang="en-US" dirty="0"/>
              <a:t> co-founded the Fight the Famine Committee in 1919. </a:t>
            </a:r>
            <a:r>
              <a:rPr lang="en-GB" dirty="0"/>
              <a:t>They campaigned using photographs of starving children to raise sympathy and money. This helped change public opinion against the blockade.</a:t>
            </a:r>
          </a:p>
          <a:p>
            <a:pPr marL="0" indent="0">
              <a:lnSpc>
                <a:spcPct val="120000"/>
              </a:lnSpc>
              <a:buNone/>
            </a:pPr>
            <a:r>
              <a:rPr lang="en-GB" b="0" i="0" u="none" strike="noStrike" baseline="0" dirty="0"/>
              <a:t>This pictures were emotive. What does emotive mean?</a:t>
            </a:r>
          </a:p>
        </p:txBody>
      </p:sp>
      <p:pic>
        <p:nvPicPr>
          <p:cNvPr id="13" name="Content Placeholder 12" descr="Text, letter&#10;&#10;Description automatically generated">
            <a:extLst>
              <a:ext uri="{FF2B5EF4-FFF2-40B4-BE49-F238E27FC236}">
                <a16:creationId xmlns:a16="http://schemas.microsoft.com/office/drawing/2014/main" id="{80E3AC74-A592-E746-93BF-1E4F97FF4539}"/>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6554032" y="-74702"/>
            <a:ext cx="5637969" cy="6932702"/>
          </a:xfrm>
        </p:spPr>
      </p:pic>
    </p:spTree>
    <p:extLst>
      <p:ext uri="{BB962C8B-B14F-4D97-AF65-F5344CB8AC3E}">
        <p14:creationId xmlns:p14="http://schemas.microsoft.com/office/powerpoint/2010/main" val="736705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1BF4-B308-CA48-8424-49BAFA17E810}"/>
              </a:ext>
            </a:extLst>
          </p:cNvPr>
          <p:cNvSpPr>
            <a:spLocks noGrp="1"/>
          </p:cNvSpPr>
          <p:nvPr>
            <p:ph type="title"/>
          </p:nvPr>
        </p:nvSpPr>
        <p:spPr>
          <a:xfrm>
            <a:off x="838200" y="365125"/>
            <a:ext cx="10515600" cy="1135429"/>
          </a:xfrm>
        </p:spPr>
        <p:txBody>
          <a:bodyPr/>
          <a:lstStyle/>
          <a:p>
            <a:r>
              <a:rPr lang="en-US" dirty="0" err="1"/>
              <a:t>Eglantyne</a:t>
            </a:r>
            <a:r>
              <a:rPr lang="en-US" dirty="0"/>
              <a:t> Arrested!</a:t>
            </a:r>
          </a:p>
        </p:txBody>
      </p:sp>
      <p:sp>
        <p:nvSpPr>
          <p:cNvPr id="5" name="Content Placeholder 4">
            <a:extLst>
              <a:ext uri="{FF2B5EF4-FFF2-40B4-BE49-F238E27FC236}">
                <a16:creationId xmlns:a16="http://schemas.microsoft.com/office/drawing/2014/main" id="{F655B39C-39F4-5D40-8B42-E83DFCFC07AD}"/>
              </a:ext>
            </a:extLst>
          </p:cNvPr>
          <p:cNvSpPr>
            <a:spLocks noGrp="1"/>
          </p:cNvSpPr>
          <p:nvPr>
            <p:ph idx="1"/>
          </p:nvPr>
        </p:nvSpPr>
        <p:spPr>
          <a:xfrm>
            <a:off x="539263" y="1690688"/>
            <a:ext cx="10939974" cy="4802187"/>
          </a:xfrm>
        </p:spPr>
        <p:txBody>
          <a:bodyPr>
            <a:normAutofit/>
          </a:bodyPr>
          <a:lstStyle/>
          <a:p>
            <a:pPr marL="0" indent="0">
              <a:buNone/>
            </a:pPr>
            <a:r>
              <a:rPr lang="en-US" dirty="0"/>
              <a:t>In May 1919, </a:t>
            </a:r>
            <a:r>
              <a:rPr lang="en-US" dirty="0" err="1"/>
              <a:t>Eglantyne</a:t>
            </a:r>
            <a:r>
              <a:rPr lang="en-US" dirty="0"/>
              <a:t> was arrested in Trafalgar Square in London for handing out leaflets against the blockade. One of the leaflets was a shocking photograph of a starving baby from Austria.</a:t>
            </a:r>
          </a:p>
          <a:p>
            <a:pPr marL="0" indent="0">
              <a:buNone/>
            </a:pPr>
            <a:r>
              <a:rPr lang="en-US" dirty="0"/>
              <a:t>At the time there was a law stopping criticism of government actions relating to the war. </a:t>
            </a:r>
          </a:p>
          <a:p>
            <a:pPr marL="0" indent="0">
              <a:buNone/>
            </a:pPr>
            <a:r>
              <a:rPr lang="en-US" dirty="0" err="1"/>
              <a:t>Eglantyne</a:t>
            </a:r>
            <a:r>
              <a:rPr lang="en-US" dirty="0"/>
              <a:t> said she had not broken the law but she was found guilty and fined by the magistrate. </a:t>
            </a:r>
            <a:r>
              <a:rPr lang="en-US" dirty="0" err="1"/>
              <a:t>Eglantyne</a:t>
            </a:r>
            <a:r>
              <a:rPr lang="en-US" dirty="0"/>
              <a:t> paid the fine BUT the magistrate was impressed by her arguments and made a donation to the Fight the Famine Council Fund!  </a:t>
            </a:r>
          </a:p>
        </p:txBody>
      </p:sp>
    </p:spTree>
    <p:extLst>
      <p:ext uri="{BB962C8B-B14F-4D97-AF65-F5344CB8AC3E}">
        <p14:creationId xmlns:p14="http://schemas.microsoft.com/office/powerpoint/2010/main" val="4243008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CBA5-09F9-9140-A4BC-C6B07E95A74D}"/>
              </a:ext>
            </a:extLst>
          </p:cNvPr>
          <p:cNvSpPr>
            <a:spLocks noGrp="1"/>
          </p:cNvSpPr>
          <p:nvPr>
            <p:ph type="title"/>
          </p:nvPr>
        </p:nvSpPr>
        <p:spPr>
          <a:xfrm>
            <a:off x="365760" y="365126"/>
            <a:ext cx="5730240" cy="760290"/>
          </a:xfrm>
        </p:spPr>
        <p:txBody>
          <a:bodyPr/>
          <a:lstStyle/>
          <a:p>
            <a:r>
              <a:rPr lang="en-US" dirty="0"/>
              <a:t>Saving Children</a:t>
            </a:r>
          </a:p>
        </p:txBody>
      </p:sp>
      <p:sp>
        <p:nvSpPr>
          <p:cNvPr id="4" name="Content Placeholder 3">
            <a:extLst>
              <a:ext uri="{FF2B5EF4-FFF2-40B4-BE49-F238E27FC236}">
                <a16:creationId xmlns:a16="http://schemas.microsoft.com/office/drawing/2014/main" id="{BA45A365-1F16-004A-93FD-6052D7B0EFF7}"/>
              </a:ext>
            </a:extLst>
          </p:cNvPr>
          <p:cNvSpPr>
            <a:spLocks noGrp="1"/>
          </p:cNvSpPr>
          <p:nvPr>
            <p:ph sz="half" idx="1"/>
          </p:nvPr>
        </p:nvSpPr>
        <p:spPr>
          <a:xfrm>
            <a:off x="365760" y="1266092"/>
            <a:ext cx="7174523" cy="5486400"/>
          </a:xfrm>
        </p:spPr>
        <p:txBody>
          <a:bodyPr>
            <a:normAutofit fontScale="92500" lnSpcReduction="10000"/>
          </a:bodyPr>
          <a:lstStyle/>
          <a:p>
            <a:pPr marL="0" indent="0">
              <a:lnSpc>
                <a:spcPct val="120000"/>
              </a:lnSpc>
              <a:buNone/>
            </a:pPr>
            <a:r>
              <a:rPr lang="en-GB" dirty="0" err="1">
                <a:latin typeface="Arial" panose="020B0604020202020204" pitchFamily="34" charset="0"/>
                <a:cs typeface="Arial" panose="020B0604020202020204" pitchFamily="34" charset="0"/>
              </a:rPr>
              <a:t>Eglantyne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Jebb</a:t>
            </a:r>
            <a:r>
              <a:rPr lang="en-GB" dirty="0">
                <a:latin typeface="Arial" panose="020B0604020202020204" pitchFamily="34" charset="0"/>
                <a:cs typeface="Arial" panose="020B0604020202020204" pitchFamily="34" charset="0"/>
              </a:rPr>
              <a:t> co-founded the charity Save the Children Fund in 1919. </a:t>
            </a:r>
          </a:p>
          <a:p>
            <a:pPr marL="0" indent="0">
              <a:lnSpc>
                <a:spcPct val="120000"/>
              </a:lnSpc>
              <a:buNone/>
            </a:pPr>
            <a:r>
              <a:rPr lang="en-GB" dirty="0">
                <a:latin typeface="Arial" panose="020B0604020202020204" pitchFamily="34" charset="0"/>
                <a:cs typeface="Arial" panose="020B0604020202020204" pitchFamily="34" charset="0"/>
              </a:rPr>
              <a:t>After the war there was a massive refugee crisis. This is a Save the Children leaflet campaigning for Armenian refugees in Lebanon and Syria.</a:t>
            </a:r>
          </a:p>
          <a:p>
            <a:pPr marL="0" indent="0">
              <a:lnSpc>
                <a:spcPct val="120000"/>
              </a:lnSpc>
              <a:buNone/>
            </a:pPr>
            <a:r>
              <a:rPr lang="en-GB" dirty="0">
                <a:latin typeface="Arial" panose="020B0604020202020204" pitchFamily="34" charset="0"/>
                <a:cs typeface="Arial" panose="020B0604020202020204" pitchFamily="34" charset="0"/>
              </a:rPr>
              <a:t>There were also a lot of children without family due to the number of people who had died in the Influenza Pandemic 1918-1920.</a:t>
            </a:r>
          </a:p>
          <a:p>
            <a:pPr marL="0" indent="0">
              <a:lnSpc>
                <a:spcPct val="120000"/>
              </a:lnSpc>
              <a:buNone/>
            </a:pPr>
            <a:r>
              <a:rPr lang="en-GB" dirty="0" err="1">
                <a:latin typeface="Arial" panose="020B0604020202020204" pitchFamily="34" charset="0"/>
                <a:cs typeface="Arial" panose="020B0604020202020204" pitchFamily="34" charset="0"/>
              </a:rPr>
              <a:t>Eglantyne</a:t>
            </a:r>
            <a:r>
              <a:rPr lang="en-GB" dirty="0">
                <a:latin typeface="Arial" panose="020B0604020202020204" pitchFamily="34" charset="0"/>
                <a:cs typeface="Arial" panose="020B0604020202020204" pitchFamily="34" charset="0"/>
              </a:rPr>
              <a:t> used her imagination, her writing and vision to create a better world for children.</a:t>
            </a:r>
            <a:endParaRPr lang="en-US" dirty="0"/>
          </a:p>
        </p:txBody>
      </p:sp>
      <p:pic>
        <p:nvPicPr>
          <p:cNvPr id="10" name="Content Placeholder 9" descr="Text&#10;&#10;Description automatically generated">
            <a:extLst>
              <a:ext uri="{FF2B5EF4-FFF2-40B4-BE49-F238E27FC236}">
                <a16:creationId xmlns:a16="http://schemas.microsoft.com/office/drawing/2014/main" id="{3D2861E7-F3A0-B241-A3DC-F5B2E6E1329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779205" y="0"/>
            <a:ext cx="4412795" cy="6858000"/>
          </a:xfrm>
        </p:spPr>
      </p:pic>
    </p:spTree>
    <p:extLst>
      <p:ext uri="{BB962C8B-B14F-4D97-AF65-F5344CB8AC3E}">
        <p14:creationId xmlns:p14="http://schemas.microsoft.com/office/powerpoint/2010/main" val="2320398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6EEB7-2B63-FA44-A4D5-E9A20CAE8F40}"/>
              </a:ext>
            </a:extLst>
          </p:cNvPr>
          <p:cNvSpPr>
            <a:spLocks noGrp="1"/>
          </p:cNvSpPr>
          <p:nvPr>
            <p:ph type="title"/>
          </p:nvPr>
        </p:nvSpPr>
        <p:spPr>
          <a:xfrm>
            <a:off x="838201" y="1174819"/>
            <a:ext cx="4256313" cy="4233203"/>
          </a:xfrm>
        </p:spPr>
        <p:txBody>
          <a:bodyPr vert="horz" lIns="91440" tIns="45720" rIns="91440" bIns="45720" rtlCol="0" anchor="b">
            <a:normAutofit fontScale="90000"/>
          </a:bodyPr>
          <a:lstStyle/>
          <a:p>
            <a:r>
              <a:rPr lang="en-US" sz="4000" dirty="0">
                <a:solidFill>
                  <a:schemeClr val="bg1"/>
                </a:solidFill>
              </a:rPr>
              <a:t>The sisters </a:t>
            </a:r>
            <a:r>
              <a:rPr lang="en-US" sz="4000" dirty="0" err="1">
                <a:solidFill>
                  <a:schemeClr val="bg1"/>
                </a:solidFill>
              </a:rPr>
              <a:t>Eglantyne</a:t>
            </a:r>
            <a:r>
              <a:rPr lang="en-US" sz="4000" dirty="0">
                <a:solidFill>
                  <a:schemeClr val="bg1"/>
                </a:solidFill>
              </a:rPr>
              <a:t> </a:t>
            </a:r>
            <a:r>
              <a:rPr lang="en-US" sz="4000" dirty="0" err="1">
                <a:solidFill>
                  <a:schemeClr val="bg1"/>
                </a:solidFill>
              </a:rPr>
              <a:t>Jebb</a:t>
            </a:r>
            <a:r>
              <a:rPr lang="en-US" sz="4000" dirty="0">
                <a:solidFill>
                  <a:schemeClr val="bg1"/>
                </a:solidFill>
              </a:rPr>
              <a:t> and Dorothy Buxton remembered to count. . .</a:t>
            </a:r>
            <a:br>
              <a:rPr lang="en-US" sz="4000" dirty="0">
                <a:solidFill>
                  <a:schemeClr val="bg1"/>
                </a:solidFill>
              </a:rPr>
            </a:br>
            <a:br>
              <a:rPr lang="en-US" sz="4000" dirty="0">
                <a:solidFill>
                  <a:schemeClr val="bg1"/>
                </a:solidFill>
              </a:rPr>
            </a:br>
            <a:r>
              <a:rPr lang="en-US" sz="4000" dirty="0">
                <a:solidFill>
                  <a:schemeClr val="bg1"/>
                </a:solidFill>
              </a:rPr>
              <a:t>And to stand up and be counted!</a:t>
            </a:r>
            <a:br>
              <a:rPr lang="en-US" sz="4000" dirty="0">
                <a:solidFill>
                  <a:schemeClr val="bg1"/>
                </a:solidFill>
              </a:rPr>
            </a:br>
            <a:endParaRPr lang="en-US" sz="4000" dirty="0">
              <a:solidFill>
                <a:schemeClr val="bg1"/>
              </a:solidFill>
            </a:endParaRPr>
          </a:p>
        </p:txBody>
      </p:sp>
      <p:pic>
        <p:nvPicPr>
          <p:cNvPr id="9" name="Content Placeholder 8" descr="A picture containing text, cup, kylix, tableware&#10;&#10;Description automatically generated">
            <a:extLst>
              <a:ext uri="{FF2B5EF4-FFF2-40B4-BE49-F238E27FC236}">
                <a16:creationId xmlns:a16="http://schemas.microsoft.com/office/drawing/2014/main" id="{B21E9990-5A98-FD40-B20A-04071D97E50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23" name="Freeform: Shape 15">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7">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78342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D3F25-B3BC-B545-9312-2DA7F1F4041B}"/>
              </a:ext>
            </a:extLst>
          </p:cNvPr>
          <p:cNvSpPr>
            <a:spLocks noGrp="1"/>
          </p:cNvSpPr>
          <p:nvPr>
            <p:ph type="title"/>
          </p:nvPr>
        </p:nvSpPr>
        <p:spPr>
          <a:xfrm>
            <a:off x="648929" y="557190"/>
            <a:ext cx="5181510" cy="1671569"/>
          </a:xfrm>
        </p:spPr>
        <p:txBody>
          <a:bodyPr vert="horz" lIns="91440" tIns="45720" rIns="91440" bIns="45720" rtlCol="0" anchor="ctr">
            <a:normAutofit fontScale="90000"/>
          </a:bodyPr>
          <a:lstStyle/>
          <a:p>
            <a:r>
              <a:rPr lang="en-US" sz="4000" dirty="0"/>
              <a:t>Next to the sculpture of the Sisters in Ellesmere is a sculpture called </a:t>
            </a:r>
            <a:r>
              <a:rPr lang="en-US" sz="4000" i="1" dirty="0"/>
              <a:t>Refuge</a:t>
            </a:r>
            <a:r>
              <a:rPr lang="en-US" sz="4000" dirty="0"/>
              <a:t>.</a:t>
            </a:r>
          </a:p>
        </p:txBody>
      </p:sp>
      <p:pic>
        <p:nvPicPr>
          <p:cNvPr id="6" name="Content Placeholder 5" descr="A picture containing grass, outdoor, tree, old&#10;&#10;Description automatically generated">
            <a:extLst>
              <a:ext uri="{FF2B5EF4-FFF2-40B4-BE49-F238E27FC236}">
                <a16:creationId xmlns:a16="http://schemas.microsoft.com/office/drawing/2014/main" id="{0710C68E-4414-8C4E-9315-C17D3BED85BD}"/>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b="-2"/>
          <a:stretch/>
        </p:blipFill>
        <p:spPr>
          <a:xfrm rot="5400000">
            <a:off x="5761577" y="427578"/>
            <a:ext cx="6858000" cy="6002844"/>
          </a:xfrm>
          <a:prstGeom prst="rect">
            <a:avLst/>
          </a:prstGeom>
          <a:effectLst/>
        </p:spPr>
      </p:pic>
      <p:sp>
        <p:nvSpPr>
          <p:cNvPr id="4" name="Content Placeholder 3">
            <a:extLst>
              <a:ext uri="{FF2B5EF4-FFF2-40B4-BE49-F238E27FC236}">
                <a16:creationId xmlns:a16="http://schemas.microsoft.com/office/drawing/2014/main" id="{69E177A2-4D60-EE42-A5C4-BA8C355A19AE}"/>
              </a:ext>
            </a:extLst>
          </p:cNvPr>
          <p:cNvSpPr>
            <a:spLocks noGrp="1"/>
          </p:cNvSpPr>
          <p:nvPr>
            <p:ph sz="half" idx="2"/>
          </p:nvPr>
        </p:nvSpPr>
        <p:spPr>
          <a:xfrm flipH="1">
            <a:off x="648928" y="2630657"/>
            <a:ext cx="5013317" cy="3546305"/>
          </a:xfrm>
        </p:spPr>
        <p:txBody>
          <a:bodyPr/>
          <a:lstStyle/>
          <a:p>
            <a:pPr marL="0" indent="0">
              <a:buNone/>
            </a:pPr>
            <a:r>
              <a:rPr lang="en-US" dirty="0"/>
              <a:t>It is by John Merrell and shows a child making its own shelter, or home, in reference to the refugee crisis, both the one in 1919 and the one today.</a:t>
            </a:r>
          </a:p>
          <a:p>
            <a:pPr marL="0" indent="0">
              <a:buNone/>
            </a:pPr>
            <a:r>
              <a:rPr lang="en-US" dirty="0"/>
              <a:t>Refuge is surrounded by another art-work called </a:t>
            </a:r>
            <a:r>
              <a:rPr lang="en-US" i="1" dirty="0"/>
              <a:t>Labyrinth</a:t>
            </a:r>
            <a:r>
              <a:rPr lang="en-US" dirty="0"/>
              <a:t>.</a:t>
            </a:r>
          </a:p>
        </p:txBody>
      </p:sp>
    </p:spTree>
    <p:extLst>
      <p:ext uri="{BB962C8B-B14F-4D97-AF65-F5344CB8AC3E}">
        <p14:creationId xmlns:p14="http://schemas.microsoft.com/office/powerpoint/2010/main" val="1578857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grass, outdoor, tree, park&#10;&#10;Description automatically generated">
            <a:extLst>
              <a:ext uri="{FF2B5EF4-FFF2-40B4-BE49-F238E27FC236}">
                <a16:creationId xmlns:a16="http://schemas.microsoft.com/office/drawing/2014/main" id="{14B344A9-330E-3648-ADD8-E28493581158}"/>
              </a:ext>
            </a:extLst>
          </p:cNvPr>
          <p:cNvPicPr>
            <a:picLocks noGrp="1" noChangeAspect="1"/>
          </p:cNvPicPr>
          <p:nvPr>
            <p:ph idx="1"/>
          </p:nvPr>
        </p:nvPicPr>
        <p:blipFill rotWithShape="1">
          <a:blip r:embed="rId2"/>
          <a:srcRect t="2669" b="22345"/>
          <a:stretch/>
        </p:blipFill>
        <p:spPr>
          <a:xfrm>
            <a:off x="20" y="1282"/>
            <a:ext cx="12191980" cy="6856718"/>
          </a:xfrm>
          <a:prstGeom prst="rect">
            <a:avLst/>
          </a:prstGeom>
        </p:spPr>
      </p:pic>
    </p:spTree>
    <p:extLst>
      <p:ext uri="{BB962C8B-B14F-4D97-AF65-F5344CB8AC3E}">
        <p14:creationId xmlns:p14="http://schemas.microsoft.com/office/powerpoint/2010/main" val="3670766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53B0-1E91-3541-9600-6D96D009962E}"/>
              </a:ext>
            </a:extLst>
          </p:cNvPr>
          <p:cNvSpPr>
            <a:spLocks noGrp="1"/>
          </p:cNvSpPr>
          <p:nvPr>
            <p:ph type="title"/>
          </p:nvPr>
        </p:nvSpPr>
        <p:spPr>
          <a:xfrm>
            <a:off x="3981156" y="365123"/>
            <a:ext cx="4447736" cy="6078415"/>
          </a:xfrm>
        </p:spPr>
        <p:txBody>
          <a:bodyPr>
            <a:normAutofit/>
          </a:bodyPr>
          <a:lstStyle/>
          <a:p>
            <a:r>
              <a:rPr lang="en-US" sz="2800" dirty="0"/>
              <a:t>Labyrinth was created by artists </a:t>
            </a:r>
            <a:r>
              <a:rPr lang="en-US" sz="2800" dirty="0" err="1"/>
              <a:t>Sculpturelogic</a:t>
            </a:r>
            <a:r>
              <a:rPr lang="en-US" sz="2800" dirty="0"/>
              <a:t> in discussion with refugees from Syria and elsewhere who had settled in Shropshire. </a:t>
            </a:r>
            <a:br>
              <a:rPr lang="en-US" sz="2800" dirty="0"/>
            </a:br>
            <a:br>
              <a:rPr lang="en-US" sz="2800" dirty="0"/>
            </a:br>
            <a:r>
              <a:rPr lang="en-US" sz="2800" dirty="0"/>
              <a:t>The words in English, Kurdish, Syrian and Rohingya languages ask us to think about things that children need.</a:t>
            </a:r>
            <a:br>
              <a:rPr lang="en-US" sz="2800" dirty="0"/>
            </a:br>
            <a:br>
              <a:rPr lang="en-US" sz="2800" dirty="0"/>
            </a:br>
            <a:r>
              <a:rPr lang="en-US" sz="2800" dirty="0"/>
              <a:t>What words would you add?</a:t>
            </a:r>
          </a:p>
        </p:txBody>
      </p:sp>
      <p:pic>
        <p:nvPicPr>
          <p:cNvPr id="8" name="Content Placeholder 7">
            <a:extLst>
              <a:ext uri="{FF2B5EF4-FFF2-40B4-BE49-F238E27FC236}">
                <a16:creationId xmlns:a16="http://schemas.microsoft.com/office/drawing/2014/main" id="{DAF04AB7-E843-9F4C-B585-77FAAC98DD4E}"/>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rot="5400000">
            <a:off x="-203469" y="2683966"/>
            <a:ext cx="4296654" cy="3222490"/>
          </a:xfrm>
        </p:spPr>
      </p:pic>
      <p:pic>
        <p:nvPicPr>
          <p:cNvPr id="6" name="Content Placeholder 5">
            <a:extLst>
              <a:ext uri="{FF2B5EF4-FFF2-40B4-BE49-F238E27FC236}">
                <a16:creationId xmlns:a16="http://schemas.microsoft.com/office/drawing/2014/main" id="{D46AA7FD-5F1B-A544-BE8D-CC709E3334F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rot="5400000">
            <a:off x="8098815" y="902206"/>
            <a:ext cx="4296654" cy="3222490"/>
          </a:xfrm>
        </p:spPr>
      </p:pic>
    </p:spTree>
    <p:extLst>
      <p:ext uri="{BB962C8B-B14F-4D97-AF65-F5344CB8AC3E}">
        <p14:creationId xmlns:p14="http://schemas.microsoft.com/office/powerpoint/2010/main" val="314704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68ED-93C4-9449-AD63-0B50C0F373C7}"/>
              </a:ext>
            </a:extLst>
          </p:cNvPr>
          <p:cNvSpPr>
            <a:spLocks noGrp="1"/>
          </p:cNvSpPr>
          <p:nvPr>
            <p:ph type="title"/>
          </p:nvPr>
        </p:nvSpPr>
        <p:spPr>
          <a:xfrm>
            <a:off x="838200" y="365126"/>
            <a:ext cx="10515600" cy="836658"/>
          </a:xfrm>
        </p:spPr>
        <p:txBody>
          <a:bodyPr/>
          <a:lstStyle/>
          <a:p>
            <a:r>
              <a:rPr lang="en-US" dirty="0"/>
              <a:t>Children’s Rights: Hope out of Chaos</a:t>
            </a:r>
          </a:p>
        </p:txBody>
      </p:sp>
      <p:sp>
        <p:nvSpPr>
          <p:cNvPr id="4" name="Content Placeholder 3">
            <a:extLst>
              <a:ext uri="{FF2B5EF4-FFF2-40B4-BE49-F238E27FC236}">
                <a16:creationId xmlns:a16="http://schemas.microsoft.com/office/drawing/2014/main" id="{49FA012B-36AD-F941-9FC6-4D4D978B4A8C}"/>
              </a:ext>
            </a:extLst>
          </p:cNvPr>
          <p:cNvSpPr>
            <a:spLocks noGrp="1"/>
          </p:cNvSpPr>
          <p:nvPr>
            <p:ph idx="1"/>
          </p:nvPr>
        </p:nvSpPr>
        <p:spPr>
          <a:xfrm>
            <a:off x="838199" y="1201784"/>
            <a:ext cx="10905309" cy="5460273"/>
          </a:xfrm>
        </p:spPr>
        <p:txBody>
          <a:bodyPr>
            <a:normAutofit fontScale="92500" lnSpcReduction="20000"/>
          </a:bodyPr>
          <a:lstStyle/>
          <a:p>
            <a:pPr marL="0" indent="0">
              <a:lnSpc>
                <a:spcPct val="120000"/>
              </a:lnSpc>
              <a:buNone/>
            </a:pPr>
            <a:r>
              <a:rPr lang="en-US" dirty="0"/>
              <a:t>In Europe 1919 the First World War had finished but there was:</a:t>
            </a:r>
          </a:p>
          <a:p>
            <a:pPr>
              <a:lnSpc>
                <a:spcPct val="120000"/>
              </a:lnSpc>
            </a:pPr>
            <a:r>
              <a:rPr lang="en-US" dirty="0"/>
              <a:t>Famine – women and children, in particular, were short of food. </a:t>
            </a:r>
          </a:p>
          <a:p>
            <a:pPr>
              <a:lnSpc>
                <a:spcPct val="120000"/>
              </a:lnSpc>
            </a:pPr>
            <a:r>
              <a:rPr lang="en-US" dirty="0"/>
              <a:t>Central Europe – countries like Germany, Austria, Hungary </a:t>
            </a:r>
            <a:r>
              <a:rPr lang="en-US" dirty="0" err="1"/>
              <a:t>etc</a:t>
            </a:r>
            <a:r>
              <a:rPr lang="en-US" dirty="0"/>
              <a:t> – was badly affected. Many of these countries had been Britain’s enemies in the war </a:t>
            </a:r>
          </a:p>
          <a:p>
            <a:pPr>
              <a:lnSpc>
                <a:spcPct val="120000"/>
              </a:lnSpc>
            </a:pPr>
            <a:r>
              <a:rPr lang="en-US" dirty="0"/>
              <a:t>A Blockade – The Allies (Britain, France, Italy and the USA) were still not letting food enter the countries they had been fighting.</a:t>
            </a:r>
          </a:p>
          <a:p>
            <a:pPr>
              <a:lnSpc>
                <a:spcPct val="120000"/>
              </a:lnSpc>
            </a:pPr>
            <a:r>
              <a:rPr lang="en-US" dirty="0"/>
              <a:t>Influenza - a deadly virus that killed millions was rampaging around the world.</a:t>
            </a:r>
          </a:p>
          <a:p>
            <a:pPr>
              <a:lnSpc>
                <a:spcPct val="120000"/>
              </a:lnSpc>
            </a:pPr>
            <a:r>
              <a:rPr lang="en-US" dirty="0"/>
              <a:t>A refugee crisis – millions of people had fled fighting throughout the war and had lost their homes.</a:t>
            </a:r>
          </a:p>
          <a:p>
            <a:pPr marL="0" indent="0">
              <a:lnSpc>
                <a:spcPct val="120000"/>
              </a:lnSpc>
              <a:buNone/>
            </a:pPr>
            <a:r>
              <a:rPr lang="en-US" dirty="0"/>
              <a:t>In the midst of this catastrophe, </a:t>
            </a:r>
            <a:r>
              <a:rPr lang="en-US" dirty="0" err="1"/>
              <a:t>Eglantyne</a:t>
            </a:r>
            <a:r>
              <a:rPr lang="en-US" dirty="0"/>
              <a:t> </a:t>
            </a:r>
            <a:r>
              <a:rPr lang="en-US" dirty="0" err="1"/>
              <a:t>Jebb</a:t>
            </a:r>
            <a:r>
              <a:rPr lang="en-US" dirty="0"/>
              <a:t> and Dorothy Buxton were determined to make the world a better place for children to grow up in.</a:t>
            </a:r>
          </a:p>
        </p:txBody>
      </p:sp>
    </p:spTree>
    <p:extLst>
      <p:ext uri="{BB962C8B-B14F-4D97-AF65-F5344CB8AC3E}">
        <p14:creationId xmlns:p14="http://schemas.microsoft.com/office/powerpoint/2010/main" val="213324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9137-706A-1748-94A3-F8237FACED3D}"/>
              </a:ext>
            </a:extLst>
          </p:cNvPr>
          <p:cNvSpPr>
            <a:spLocks noGrp="1"/>
          </p:cNvSpPr>
          <p:nvPr>
            <p:ph type="title"/>
          </p:nvPr>
        </p:nvSpPr>
        <p:spPr>
          <a:xfrm>
            <a:off x="720970" y="365125"/>
            <a:ext cx="10515600" cy="1082552"/>
          </a:xfrm>
        </p:spPr>
        <p:txBody>
          <a:bodyPr/>
          <a:lstStyle/>
          <a:p>
            <a:r>
              <a:rPr lang="en-US" dirty="0"/>
              <a:t>Using our Imagination: Journal Page</a:t>
            </a:r>
          </a:p>
        </p:txBody>
      </p:sp>
      <p:pic>
        <p:nvPicPr>
          <p:cNvPr id="6" name="Content Placeholder 5" descr="Text, letter&#10;&#10;Description automatically generated">
            <a:extLst>
              <a:ext uri="{FF2B5EF4-FFF2-40B4-BE49-F238E27FC236}">
                <a16:creationId xmlns:a16="http://schemas.microsoft.com/office/drawing/2014/main" id="{5156A166-7640-4846-8FD2-78CF16390F52}"/>
              </a:ext>
            </a:extLst>
          </p:cNvPr>
          <p:cNvPicPr>
            <a:picLocks noGrp="1" noChangeAspect="1"/>
          </p:cNvPicPr>
          <p:nvPr>
            <p:ph sz="half" idx="1"/>
          </p:nvPr>
        </p:nvPicPr>
        <p:blipFill>
          <a:blip r:embed="rId3"/>
          <a:stretch>
            <a:fillRect/>
          </a:stretch>
        </p:blipFill>
        <p:spPr>
          <a:xfrm>
            <a:off x="195011" y="1825625"/>
            <a:ext cx="6662473" cy="4482185"/>
          </a:xfrm>
        </p:spPr>
      </p:pic>
      <p:sp>
        <p:nvSpPr>
          <p:cNvPr id="4" name="Content Placeholder 3">
            <a:extLst>
              <a:ext uri="{FF2B5EF4-FFF2-40B4-BE49-F238E27FC236}">
                <a16:creationId xmlns:a16="http://schemas.microsoft.com/office/drawing/2014/main" id="{07EC731A-6AE8-ED4C-9EE3-BFFB6DB39E1C}"/>
              </a:ext>
            </a:extLst>
          </p:cNvPr>
          <p:cNvSpPr>
            <a:spLocks noGrp="1"/>
          </p:cNvSpPr>
          <p:nvPr>
            <p:ph sz="half" idx="2"/>
          </p:nvPr>
        </p:nvSpPr>
        <p:spPr>
          <a:xfrm>
            <a:off x="6857484" y="1582614"/>
            <a:ext cx="5017993" cy="4590259"/>
          </a:xfrm>
        </p:spPr>
        <p:txBody>
          <a:bodyPr/>
          <a:lstStyle/>
          <a:p>
            <a:pPr marL="0" indent="0">
              <a:buNone/>
            </a:pPr>
            <a:r>
              <a:rPr lang="en-US" dirty="0"/>
              <a:t>Can you write a diary entry for a special day or occasion? It could be your birthday, a holiday, the first time you hugged a relative after lockdown . . . </a:t>
            </a:r>
          </a:p>
          <a:p>
            <a:pPr marL="0" indent="0">
              <a:buNone/>
            </a:pPr>
            <a:r>
              <a:rPr lang="en-US" dirty="0"/>
              <a:t>Record how you felt as much as what happened.</a:t>
            </a:r>
          </a:p>
          <a:p>
            <a:pPr marL="0" indent="0">
              <a:buNone/>
            </a:pPr>
            <a:r>
              <a:rPr lang="en-US" dirty="0"/>
              <a:t>It doesn’t have to be long. Use drawings </a:t>
            </a:r>
            <a:r>
              <a:rPr lang="en-US"/>
              <a:t>and doodles </a:t>
            </a:r>
            <a:r>
              <a:rPr lang="en-US" dirty="0"/>
              <a:t>if you like too . . .</a:t>
            </a:r>
          </a:p>
        </p:txBody>
      </p:sp>
    </p:spTree>
    <p:extLst>
      <p:ext uri="{BB962C8B-B14F-4D97-AF65-F5344CB8AC3E}">
        <p14:creationId xmlns:p14="http://schemas.microsoft.com/office/powerpoint/2010/main" val="160757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5385" y="339634"/>
            <a:ext cx="6276536" cy="1698173"/>
          </a:xfrm>
        </p:spPr>
        <p:txBody>
          <a:bodyPr vert="horz" lIns="91440" tIns="45720" rIns="91440" bIns="45720" rtlCol="0" anchor="ctr">
            <a:normAutofit/>
          </a:bodyPr>
          <a:lstStyle/>
          <a:p>
            <a:pPr marR="0"/>
            <a:r>
              <a:rPr lang="en-US" sz="5400" b="0" i="0" u="none" strike="noStrike" baseline="0" dirty="0"/>
              <a:t>Two Sisters: </a:t>
            </a:r>
            <a:r>
              <a:rPr lang="en-US" sz="5400" b="0" i="0" u="none" strike="noStrike" baseline="0" dirty="0" err="1"/>
              <a:t>Eglantyne</a:t>
            </a:r>
            <a:r>
              <a:rPr lang="en-US" sz="5400" b="0" i="0" u="none" strike="noStrike" baseline="0" dirty="0"/>
              <a:t> and Dorothy </a:t>
            </a:r>
            <a:r>
              <a:rPr lang="en-US" sz="5400" b="0" i="0" u="none" strike="noStrike" baseline="0" dirty="0" err="1"/>
              <a:t>Jebb</a:t>
            </a:r>
            <a:endParaRPr lang="en-US" sz="5400" b="0" i="0" u="none" strike="noStrike" baseline="0" dirty="0"/>
          </a:p>
        </p:txBody>
      </p:sp>
      <p:sp>
        <p:nvSpPr>
          <p:cNvPr id="4" name="Content Placeholder 3">
            <a:extLst>
              <a:ext uri="{FF2B5EF4-FFF2-40B4-BE49-F238E27FC236}">
                <a16:creationId xmlns:a16="http://schemas.microsoft.com/office/drawing/2014/main" id="{598C7A3F-845C-C24D-97E3-4DC9A3085E5E}"/>
              </a:ext>
            </a:extLst>
          </p:cNvPr>
          <p:cNvSpPr>
            <a:spLocks noGrp="1"/>
          </p:cNvSpPr>
          <p:nvPr>
            <p:ph sz="half" idx="1"/>
          </p:nvPr>
        </p:nvSpPr>
        <p:spPr>
          <a:xfrm>
            <a:off x="5275385" y="2433710"/>
            <a:ext cx="6276535" cy="3790109"/>
          </a:xfrm>
        </p:spPr>
        <p:txBody>
          <a:bodyPr vert="horz" lIns="91440" tIns="45720" rIns="91440" bIns="45720" rtlCol="0">
            <a:normAutofit/>
          </a:bodyPr>
          <a:lstStyle/>
          <a:p>
            <a:pPr marL="0" indent="0">
              <a:buNone/>
            </a:pPr>
            <a:r>
              <a:rPr lang="en-US" dirty="0"/>
              <a:t>This sculpture by artist Nick Eames represents Dorothy and </a:t>
            </a:r>
            <a:r>
              <a:rPr lang="en-US" dirty="0" err="1"/>
              <a:t>Eglantyne</a:t>
            </a:r>
            <a:r>
              <a:rPr lang="en-US" dirty="0"/>
              <a:t>, who were two sisters, standing ‘shoulder to shoulder’ as support for each other. </a:t>
            </a:r>
          </a:p>
          <a:p>
            <a:pPr marL="0" indent="0">
              <a:buNone/>
            </a:pPr>
            <a:r>
              <a:rPr lang="en-US" dirty="0"/>
              <a:t>It is on the edge of a beautiful mere (or lake) in Ellesmere in Shropshire, not far from where they were born and grew up.</a:t>
            </a:r>
          </a:p>
        </p:txBody>
      </p:sp>
      <p:pic>
        <p:nvPicPr>
          <p:cNvPr id="8" name="Content Placeholder 7" descr="A picture containing tree, outdoor, grass, park with two wooden sculptures centreground.&#10;&#10;Description automatically generated">
            <a:extLst>
              <a:ext uri="{FF2B5EF4-FFF2-40B4-BE49-F238E27FC236}">
                <a16:creationId xmlns:a16="http://schemas.microsoft.com/office/drawing/2014/main" id="{6C3924C6-4094-784D-8626-34EAC8BF8E95}"/>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rot="5400000">
            <a:off x="-1111204" y="1111204"/>
            <a:ext cx="6858000" cy="4635591"/>
          </a:xfrm>
          <a:prstGeom prst="rect">
            <a:avLst/>
          </a:prstGeom>
          <a:effectLst/>
        </p:spPr>
      </p:pic>
    </p:spTree>
    <p:extLst>
      <p:ext uri="{BB962C8B-B14F-4D97-AF65-F5344CB8AC3E}">
        <p14:creationId xmlns:p14="http://schemas.microsoft.com/office/powerpoint/2010/main" val="3753914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D001-047E-6C47-A821-1B7ACEBDC340}"/>
              </a:ext>
            </a:extLst>
          </p:cNvPr>
          <p:cNvSpPr>
            <a:spLocks noGrp="1"/>
          </p:cNvSpPr>
          <p:nvPr>
            <p:ph type="title"/>
          </p:nvPr>
        </p:nvSpPr>
        <p:spPr/>
        <p:txBody>
          <a:bodyPr/>
          <a:lstStyle/>
          <a:p>
            <a:r>
              <a:rPr lang="en-US" dirty="0"/>
              <a:t>A Victorian Childhood</a:t>
            </a:r>
          </a:p>
        </p:txBody>
      </p:sp>
      <p:sp>
        <p:nvSpPr>
          <p:cNvPr id="3" name="Text Placeholder 2">
            <a:extLst>
              <a:ext uri="{FF2B5EF4-FFF2-40B4-BE49-F238E27FC236}">
                <a16:creationId xmlns:a16="http://schemas.microsoft.com/office/drawing/2014/main" id="{015A0332-4303-044D-A3DB-A0A20C248CB7}"/>
              </a:ext>
            </a:extLst>
          </p:cNvPr>
          <p:cNvSpPr>
            <a:spLocks noGrp="1"/>
          </p:cNvSpPr>
          <p:nvPr>
            <p:ph type="body" idx="1"/>
          </p:nvPr>
        </p:nvSpPr>
        <p:spPr>
          <a:xfrm>
            <a:off x="644978" y="1681163"/>
            <a:ext cx="5352598" cy="823912"/>
          </a:xfrm>
        </p:spPr>
        <p:txBody>
          <a:bodyPr/>
          <a:lstStyle/>
          <a:p>
            <a:r>
              <a:rPr lang="en-US" dirty="0" err="1"/>
              <a:t>Eglantyne</a:t>
            </a:r>
            <a:r>
              <a:rPr lang="en-US" dirty="0"/>
              <a:t>, Dorothy and their brother </a:t>
            </a:r>
            <a:r>
              <a:rPr lang="en-US" dirty="0" err="1"/>
              <a:t>Gamul</a:t>
            </a:r>
            <a:r>
              <a:rPr lang="en-US" dirty="0"/>
              <a:t> as children.</a:t>
            </a:r>
          </a:p>
        </p:txBody>
      </p:sp>
      <p:pic>
        <p:nvPicPr>
          <p:cNvPr id="8" name="Content Placeholder 7" descr="A group of children&#10;&#10;Description automatically generated with low confidence">
            <a:extLst>
              <a:ext uri="{FF2B5EF4-FFF2-40B4-BE49-F238E27FC236}">
                <a16:creationId xmlns:a16="http://schemas.microsoft.com/office/drawing/2014/main" id="{701C63E1-EC30-3B49-9446-98BE123133E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44977" y="2505075"/>
            <a:ext cx="5157787" cy="3684588"/>
          </a:xfrm>
        </p:spPr>
      </p:pic>
      <p:sp>
        <p:nvSpPr>
          <p:cNvPr id="6" name="Content Placeholder 5">
            <a:extLst>
              <a:ext uri="{FF2B5EF4-FFF2-40B4-BE49-F238E27FC236}">
                <a16:creationId xmlns:a16="http://schemas.microsoft.com/office/drawing/2014/main" id="{74FB6685-6AB2-D941-8B53-8549625899DF}"/>
              </a:ext>
            </a:extLst>
          </p:cNvPr>
          <p:cNvSpPr>
            <a:spLocks noGrp="1"/>
          </p:cNvSpPr>
          <p:nvPr>
            <p:ph sz="quarter" idx="4"/>
          </p:nvPr>
        </p:nvSpPr>
        <p:spPr>
          <a:xfrm>
            <a:off x="6172200" y="715108"/>
            <a:ext cx="5352598" cy="5646503"/>
          </a:xfrm>
        </p:spPr>
        <p:txBody>
          <a:bodyPr>
            <a:normAutofit/>
          </a:bodyPr>
          <a:lstStyle/>
          <a:p>
            <a:pPr marL="0" indent="0">
              <a:buNone/>
            </a:pPr>
            <a:r>
              <a:rPr lang="en-US" sz="3200" dirty="0" err="1"/>
              <a:t>Eglantyne</a:t>
            </a:r>
            <a:r>
              <a:rPr lang="en-US" sz="3200" dirty="0"/>
              <a:t> </a:t>
            </a:r>
            <a:r>
              <a:rPr lang="en-US" sz="3200" dirty="0" err="1"/>
              <a:t>Jebb</a:t>
            </a:r>
            <a:r>
              <a:rPr lang="en-US" sz="3200" dirty="0"/>
              <a:t> was born in 1876 and Dorothy in 1881. Their brother </a:t>
            </a:r>
            <a:r>
              <a:rPr lang="en-US" sz="3200" dirty="0" err="1"/>
              <a:t>Gamul</a:t>
            </a:r>
            <a:r>
              <a:rPr lang="en-US" sz="3200" dirty="0"/>
              <a:t> was born in 1879. They had three older siblings too. </a:t>
            </a:r>
          </a:p>
          <a:p>
            <a:pPr marL="0" indent="0">
              <a:buNone/>
            </a:pPr>
            <a:r>
              <a:rPr lang="en-US" sz="3200" dirty="0"/>
              <a:t>These youngest children played together and created a family bulletin of their activities. </a:t>
            </a:r>
            <a:r>
              <a:rPr lang="en-US" sz="3200" dirty="0" err="1"/>
              <a:t>Eglantyne</a:t>
            </a:r>
            <a:r>
              <a:rPr lang="en-US" sz="3200" dirty="0"/>
              <a:t> used to make stories up to entertain her younger brother and sister.</a:t>
            </a:r>
          </a:p>
        </p:txBody>
      </p:sp>
    </p:spTree>
    <p:extLst>
      <p:ext uri="{BB962C8B-B14F-4D97-AF65-F5344CB8AC3E}">
        <p14:creationId xmlns:p14="http://schemas.microsoft.com/office/powerpoint/2010/main" val="1807336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8E6CA4-AB09-764F-A54E-7C3C9DD09F92}"/>
              </a:ext>
            </a:extLst>
          </p:cNvPr>
          <p:cNvSpPr>
            <a:spLocks noGrp="1"/>
          </p:cNvSpPr>
          <p:nvPr>
            <p:ph type="body" idx="1"/>
          </p:nvPr>
        </p:nvSpPr>
        <p:spPr>
          <a:xfrm>
            <a:off x="819196" y="574767"/>
            <a:ext cx="7684724" cy="888274"/>
          </a:xfrm>
        </p:spPr>
        <p:txBody>
          <a:bodyPr>
            <a:normAutofit/>
          </a:bodyPr>
          <a:lstStyle/>
          <a:p>
            <a:r>
              <a:rPr lang="en-US" dirty="0"/>
              <a:t>This is a page from one of </a:t>
            </a:r>
            <a:r>
              <a:rPr lang="en-US" dirty="0" err="1"/>
              <a:t>Eglantyne’s</a:t>
            </a:r>
            <a:r>
              <a:rPr lang="en-US" dirty="0"/>
              <a:t> journals, recording her sister Dorothy on a train during the holidays.</a:t>
            </a:r>
          </a:p>
        </p:txBody>
      </p:sp>
      <p:pic>
        <p:nvPicPr>
          <p:cNvPr id="8" name="Content Placeholder 7" descr="Text, letter&#10;&#10;Description automatically generated">
            <a:extLst>
              <a:ext uri="{FF2B5EF4-FFF2-40B4-BE49-F238E27FC236}">
                <a16:creationId xmlns:a16="http://schemas.microsoft.com/office/drawing/2014/main" id="{A5C0A3DF-291B-3E4C-B4E3-A751FBDAC6FD}"/>
              </a:ext>
            </a:extLst>
          </p:cNvPr>
          <p:cNvPicPr>
            <a:picLocks noGrp="1" noChangeAspect="1"/>
          </p:cNvPicPr>
          <p:nvPr>
            <p:ph sz="half" idx="2"/>
          </p:nvPr>
        </p:nvPicPr>
        <p:blipFill>
          <a:blip r:embed="rId3"/>
          <a:stretch>
            <a:fillRect/>
          </a:stretch>
        </p:blipFill>
        <p:spPr>
          <a:xfrm>
            <a:off x="819195" y="1474208"/>
            <a:ext cx="7501605" cy="4838145"/>
          </a:xfrm>
        </p:spPr>
      </p:pic>
      <p:sp>
        <p:nvSpPr>
          <p:cNvPr id="6" name="Content Placeholder 5">
            <a:extLst>
              <a:ext uri="{FF2B5EF4-FFF2-40B4-BE49-F238E27FC236}">
                <a16:creationId xmlns:a16="http://schemas.microsoft.com/office/drawing/2014/main" id="{C37F63A3-F525-FE40-ACB4-EBC367006B70}"/>
              </a:ext>
            </a:extLst>
          </p:cNvPr>
          <p:cNvSpPr>
            <a:spLocks noGrp="1"/>
          </p:cNvSpPr>
          <p:nvPr>
            <p:ph sz="quarter" idx="4"/>
          </p:nvPr>
        </p:nvSpPr>
        <p:spPr>
          <a:xfrm>
            <a:off x="8725988" y="574767"/>
            <a:ext cx="2646816" cy="5614896"/>
          </a:xfrm>
        </p:spPr>
        <p:txBody>
          <a:bodyPr/>
          <a:lstStyle/>
          <a:p>
            <a:pPr marL="0" indent="0">
              <a:buNone/>
            </a:pPr>
            <a:r>
              <a:rPr lang="en-US" dirty="0" err="1"/>
              <a:t>Eglantyne</a:t>
            </a:r>
            <a:r>
              <a:rPr lang="en-US" dirty="0"/>
              <a:t> recorded the tricks they played on their older siblings and teacher in cartoons and diaries. </a:t>
            </a:r>
          </a:p>
          <a:p>
            <a:pPr marL="0" indent="0">
              <a:buNone/>
            </a:pPr>
            <a:r>
              <a:rPr lang="en-US" dirty="0"/>
              <a:t>She also wrote out some of the stories she made up for Dorothy and </a:t>
            </a:r>
            <a:r>
              <a:rPr lang="en-US" dirty="0" err="1"/>
              <a:t>Gamul</a:t>
            </a:r>
            <a:r>
              <a:rPr lang="en-US" dirty="0"/>
              <a:t>. </a:t>
            </a:r>
          </a:p>
        </p:txBody>
      </p:sp>
    </p:spTree>
    <p:extLst>
      <p:ext uri="{BB962C8B-B14F-4D97-AF65-F5344CB8AC3E}">
        <p14:creationId xmlns:p14="http://schemas.microsoft.com/office/powerpoint/2010/main" val="725224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AD21A56-2CF4-E240-B57D-4906ABC7507B}"/>
              </a:ext>
            </a:extLst>
          </p:cNvPr>
          <p:cNvSpPr>
            <a:spLocks noGrp="1"/>
          </p:cNvSpPr>
          <p:nvPr>
            <p:ph sz="half" idx="2"/>
          </p:nvPr>
        </p:nvSpPr>
        <p:spPr>
          <a:xfrm>
            <a:off x="839788" y="465347"/>
            <a:ext cx="10515600" cy="1350390"/>
          </a:xfrm>
        </p:spPr>
        <p:txBody>
          <a:bodyPr>
            <a:normAutofit/>
          </a:bodyPr>
          <a:lstStyle/>
          <a:p>
            <a:pPr marL="0" indent="0">
              <a:buNone/>
            </a:pPr>
            <a:r>
              <a:rPr lang="en-US" dirty="0" err="1"/>
              <a:t>Eglantyne</a:t>
            </a:r>
            <a:r>
              <a:rPr lang="en-US" dirty="0"/>
              <a:t>, Dorothy and </a:t>
            </a:r>
            <a:r>
              <a:rPr lang="en-US" dirty="0" err="1"/>
              <a:t>Gamul</a:t>
            </a:r>
            <a:r>
              <a:rPr lang="en-US" dirty="0"/>
              <a:t> were educated at home by a governess until </a:t>
            </a:r>
            <a:r>
              <a:rPr lang="en-US" dirty="0" err="1"/>
              <a:t>Gamul</a:t>
            </a:r>
            <a:r>
              <a:rPr lang="en-US" dirty="0"/>
              <a:t> went to a boarding school. They had a happy childhood with access to books, nature and play.</a:t>
            </a:r>
          </a:p>
        </p:txBody>
      </p:sp>
      <p:sp>
        <p:nvSpPr>
          <p:cNvPr id="5" name="Text Placeholder 4">
            <a:extLst>
              <a:ext uri="{FF2B5EF4-FFF2-40B4-BE49-F238E27FC236}">
                <a16:creationId xmlns:a16="http://schemas.microsoft.com/office/drawing/2014/main" id="{1E92DEF6-4D83-6E4C-8BD0-7DE573111C29}"/>
              </a:ext>
            </a:extLst>
          </p:cNvPr>
          <p:cNvSpPr>
            <a:spLocks noGrp="1"/>
          </p:cNvSpPr>
          <p:nvPr>
            <p:ph type="body" sz="quarter" idx="3"/>
          </p:nvPr>
        </p:nvSpPr>
        <p:spPr>
          <a:xfrm>
            <a:off x="839788" y="1815737"/>
            <a:ext cx="10515600" cy="862150"/>
          </a:xfrm>
        </p:spPr>
        <p:txBody>
          <a:bodyPr>
            <a:normAutofit fontScale="92500"/>
          </a:bodyPr>
          <a:lstStyle/>
          <a:p>
            <a:r>
              <a:rPr lang="en-US" dirty="0"/>
              <a:t>The children liked to roam in the countryside near their home, ride horses and even ride tricycles. </a:t>
            </a:r>
            <a:r>
              <a:rPr lang="en-US" dirty="0" err="1"/>
              <a:t>Eglantyne</a:t>
            </a:r>
            <a:r>
              <a:rPr lang="en-US" dirty="0"/>
              <a:t> has drawn her family on a ‘Spring Tricycling Expedition’. </a:t>
            </a:r>
          </a:p>
        </p:txBody>
      </p:sp>
      <p:pic>
        <p:nvPicPr>
          <p:cNvPr id="8" name="Content Placeholder 7" descr="A drawing of a group of bicycles&#10;&#10;Description automatically generated with low confidence">
            <a:extLst>
              <a:ext uri="{FF2B5EF4-FFF2-40B4-BE49-F238E27FC236}">
                <a16:creationId xmlns:a16="http://schemas.microsoft.com/office/drawing/2014/main" id="{BD0C6135-5DF8-F541-94F2-3AA0BC380809}"/>
              </a:ext>
            </a:extLst>
          </p:cNvPr>
          <p:cNvPicPr>
            <a:picLocks noGrp="1" noChangeAspect="1"/>
          </p:cNvPicPr>
          <p:nvPr>
            <p:ph sz="quarter" idx="4"/>
          </p:nvPr>
        </p:nvPicPr>
        <p:blipFill>
          <a:blip r:embed="rId3"/>
          <a:stretch>
            <a:fillRect/>
          </a:stretch>
        </p:blipFill>
        <p:spPr>
          <a:xfrm>
            <a:off x="839789" y="3213519"/>
            <a:ext cx="10515600" cy="3179135"/>
          </a:xfrm>
        </p:spPr>
      </p:pic>
    </p:spTree>
    <p:extLst>
      <p:ext uri="{BB962C8B-B14F-4D97-AF65-F5344CB8AC3E}">
        <p14:creationId xmlns:p14="http://schemas.microsoft.com/office/powerpoint/2010/main" val="319571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0D7BB3B-A885-8144-8539-806F66914DD5}"/>
              </a:ext>
            </a:extLst>
          </p:cNvPr>
          <p:cNvSpPr>
            <a:spLocks noGrp="1"/>
          </p:cNvSpPr>
          <p:nvPr>
            <p:ph type="title"/>
          </p:nvPr>
        </p:nvSpPr>
        <p:spPr>
          <a:xfrm>
            <a:off x="647114" y="185743"/>
            <a:ext cx="6191676" cy="1251171"/>
          </a:xfrm>
        </p:spPr>
        <p:txBody>
          <a:bodyPr vert="horz" lIns="91440" tIns="45720" rIns="91440" bIns="45720" rtlCol="0" anchor="ctr">
            <a:normAutofit/>
          </a:bodyPr>
          <a:lstStyle/>
          <a:p>
            <a:r>
              <a:rPr lang="en-US" sz="4000" dirty="0"/>
              <a:t>‘A very vivid imagination’</a:t>
            </a:r>
          </a:p>
        </p:txBody>
      </p:sp>
      <p:sp>
        <p:nvSpPr>
          <p:cNvPr id="8" name="Content Placeholder 7">
            <a:extLst>
              <a:ext uri="{FF2B5EF4-FFF2-40B4-BE49-F238E27FC236}">
                <a16:creationId xmlns:a16="http://schemas.microsoft.com/office/drawing/2014/main" id="{DE9673B6-3753-7D41-A163-ADD97184B821}"/>
              </a:ext>
            </a:extLst>
          </p:cNvPr>
          <p:cNvSpPr>
            <a:spLocks noGrp="1"/>
          </p:cNvSpPr>
          <p:nvPr>
            <p:ph sz="half" idx="1"/>
          </p:nvPr>
        </p:nvSpPr>
        <p:spPr>
          <a:xfrm>
            <a:off x="647114" y="1436914"/>
            <a:ext cx="6191676" cy="5034223"/>
          </a:xfrm>
        </p:spPr>
        <p:txBody>
          <a:bodyPr vert="horz" lIns="91440" tIns="45720" rIns="91440" bIns="45720" rtlCol="0">
            <a:normAutofit lnSpcReduction="10000"/>
          </a:bodyPr>
          <a:lstStyle/>
          <a:p>
            <a:pPr marL="0" indent="0">
              <a:lnSpc>
                <a:spcPct val="110000"/>
              </a:lnSpc>
              <a:buNone/>
            </a:pPr>
            <a:r>
              <a:rPr lang="en-US" dirty="0"/>
              <a:t>A few years after </a:t>
            </a:r>
            <a:r>
              <a:rPr lang="en-US" dirty="0" err="1"/>
              <a:t>Eglantyne’s</a:t>
            </a:r>
            <a:r>
              <a:rPr lang="en-US" dirty="0"/>
              <a:t> death in 1928, her sister Dorothy wrote this letter with some of the notebooks to some one who was writing a book about her. These are the notebooks in LSE Library.</a:t>
            </a:r>
          </a:p>
          <a:p>
            <a:pPr marL="0" indent="0">
              <a:lnSpc>
                <a:spcPct val="110000"/>
              </a:lnSpc>
              <a:buNone/>
            </a:pPr>
            <a:r>
              <a:rPr lang="en-US" dirty="0"/>
              <a:t>Dorothy says that the notebooks ‘give a good picture of her character as a child – a very vivid imagination, and passionate love of adventure’. In 1919 a lot of imagination and sympathy were needed to help children.</a:t>
            </a:r>
          </a:p>
          <a:p>
            <a:pPr marL="0" indent="0">
              <a:buNone/>
            </a:pPr>
            <a:endParaRPr lang="en-US" dirty="0"/>
          </a:p>
          <a:p>
            <a:pPr marL="0" indent="0">
              <a:buNone/>
            </a:pPr>
            <a:endParaRPr lang="en-US" sz="2000" dirty="0"/>
          </a:p>
        </p:txBody>
      </p:sp>
      <p:pic>
        <p:nvPicPr>
          <p:cNvPr id="11" name="Content Placeholder 10" descr="Text, letter&#10;&#10;Description automatically generated">
            <a:extLst>
              <a:ext uri="{FF2B5EF4-FFF2-40B4-BE49-F238E27FC236}">
                <a16:creationId xmlns:a16="http://schemas.microsoft.com/office/drawing/2014/main" id="{8EE1A2E9-EA2B-8249-9A7C-7EA17F13918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7196391" y="10"/>
            <a:ext cx="4992560" cy="6857990"/>
          </a:xfrm>
          <a:prstGeom prst="rect">
            <a:avLst/>
          </a:prstGeom>
          <a:effectLst/>
        </p:spPr>
      </p:pic>
    </p:spTree>
    <p:extLst>
      <p:ext uri="{BB962C8B-B14F-4D97-AF65-F5344CB8AC3E}">
        <p14:creationId xmlns:p14="http://schemas.microsoft.com/office/powerpoint/2010/main" val="2529433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3917-A14D-924F-8168-D07F788088E8}"/>
              </a:ext>
            </a:extLst>
          </p:cNvPr>
          <p:cNvSpPr>
            <a:spLocks noGrp="1"/>
          </p:cNvSpPr>
          <p:nvPr>
            <p:ph type="title"/>
          </p:nvPr>
        </p:nvSpPr>
        <p:spPr/>
        <p:txBody>
          <a:bodyPr/>
          <a:lstStyle/>
          <a:p>
            <a:r>
              <a:rPr lang="en-US" dirty="0" err="1"/>
              <a:t>Eglantyne</a:t>
            </a:r>
            <a:r>
              <a:rPr lang="en-US" dirty="0"/>
              <a:t> and Dorothy: from Childhood to Saving Children</a:t>
            </a:r>
          </a:p>
        </p:txBody>
      </p:sp>
      <p:sp>
        <p:nvSpPr>
          <p:cNvPr id="3" name="Content Placeholder 2">
            <a:extLst>
              <a:ext uri="{FF2B5EF4-FFF2-40B4-BE49-F238E27FC236}">
                <a16:creationId xmlns:a16="http://schemas.microsoft.com/office/drawing/2014/main" id="{38097EAE-DBCD-D94D-B201-849F51ED27FC}"/>
              </a:ext>
            </a:extLst>
          </p:cNvPr>
          <p:cNvSpPr>
            <a:spLocks noGrp="1"/>
          </p:cNvSpPr>
          <p:nvPr>
            <p:ph sz="half" idx="1"/>
          </p:nvPr>
        </p:nvSpPr>
        <p:spPr>
          <a:xfrm>
            <a:off x="838200" y="1825625"/>
            <a:ext cx="5257800" cy="4351338"/>
          </a:xfrm>
        </p:spPr>
        <p:txBody>
          <a:bodyPr/>
          <a:lstStyle/>
          <a:p>
            <a:pPr marL="0" indent="0">
              <a:buNone/>
            </a:pPr>
            <a:r>
              <a:rPr lang="en-US" dirty="0"/>
              <a:t>Debbie Challis, who works at LSE Library, describes the glimpses we have of </a:t>
            </a:r>
            <a:r>
              <a:rPr lang="en-US" dirty="0" err="1"/>
              <a:t>Eglantyne</a:t>
            </a:r>
            <a:r>
              <a:rPr lang="en-US" dirty="0"/>
              <a:t> and Dorothy’s childhood in old documents. </a:t>
            </a:r>
          </a:p>
          <a:p>
            <a:pPr marL="0" indent="0">
              <a:buNone/>
            </a:pPr>
            <a:r>
              <a:rPr lang="en-US" dirty="0"/>
              <a:t>She also explains why the Declaration of Children’s Rights was first made.</a:t>
            </a:r>
          </a:p>
        </p:txBody>
      </p:sp>
      <p:sp>
        <p:nvSpPr>
          <p:cNvPr id="7" name="Content Placeholder 6">
            <a:extLst>
              <a:ext uri="{FF2B5EF4-FFF2-40B4-BE49-F238E27FC236}">
                <a16:creationId xmlns:a16="http://schemas.microsoft.com/office/drawing/2014/main" id="{5D228E95-6384-4843-AC67-60B207B31407}"/>
              </a:ext>
            </a:extLst>
          </p:cNvPr>
          <p:cNvSpPr>
            <a:spLocks noGrp="1"/>
          </p:cNvSpPr>
          <p:nvPr>
            <p:ph sz="half" idx="2"/>
          </p:nvPr>
        </p:nvSpPr>
        <p:spPr/>
        <p:txBody>
          <a:bodyPr/>
          <a:lstStyle/>
          <a:p>
            <a:pPr marL="0" indent="0">
              <a:buNone/>
            </a:pPr>
            <a:r>
              <a:rPr lang="en-US" dirty="0">
                <a:hlinkClick r:id="rId3"/>
              </a:rPr>
              <a:t>https://youtu.be/XDQ3UOJN5pE</a:t>
            </a:r>
            <a:r>
              <a:rPr lang="en-US" dirty="0"/>
              <a:t> </a:t>
            </a:r>
          </a:p>
        </p:txBody>
      </p:sp>
    </p:spTree>
    <p:extLst>
      <p:ext uri="{BB962C8B-B14F-4D97-AF65-F5344CB8AC3E}">
        <p14:creationId xmlns:p14="http://schemas.microsoft.com/office/powerpoint/2010/main" val="3993997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8EFD-ED95-284D-94A7-F7A3A1104C15}"/>
              </a:ext>
            </a:extLst>
          </p:cNvPr>
          <p:cNvSpPr>
            <a:spLocks noGrp="1"/>
          </p:cNvSpPr>
          <p:nvPr>
            <p:ph type="title"/>
          </p:nvPr>
        </p:nvSpPr>
        <p:spPr/>
        <p:txBody>
          <a:bodyPr/>
          <a:lstStyle/>
          <a:p>
            <a:r>
              <a:rPr lang="en-US" dirty="0"/>
              <a:t>Activity: Imagining from Chaos to Hope</a:t>
            </a:r>
          </a:p>
        </p:txBody>
      </p:sp>
      <p:sp>
        <p:nvSpPr>
          <p:cNvPr id="3" name="Content Placeholder 2">
            <a:extLst>
              <a:ext uri="{FF2B5EF4-FFF2-40B4-BE49-F238E27FC236}">
                <a16:creationId xmlns:a16="http://schemas.microsoft.com/office/drawing/2014/main" id="{3BE52401-0D46-CC47-99F0-91B8D4FE6150}"/>
              </a:ext>
            </a:extLst>
          </p:cNvPr>
          <p:cNvSpPr>
            <a:spLocks noGrp="1"/>
          </p:cNvSpPr>
          <p:nvPr>
            <p:ph sz="half" idx="1"/>
          </p:nvPr>
        </p:nvSpPr>
        <p:spPr>
          <a:xfrm>
            <a:off x="838199" y="1825625"/>
            <a:ext cx="10515599" cy="4351338"/>
          </a:xfrm>
        </p:spPr>
        <p:txBody>
          <a:bodyPr/>
          <a:lstStyle/>
          <a:p>
            <a:pPr marL="0" indent="0">
              <a:buNone/>
            </a:pPr>
            <a:r>
              <a:rPr lang="en-US" dirty="0"/>
              <a:t>When the next slide appears, imagine you are touched by warm sunbeams.</a:t>
            </a:r>
          </a:p>
          <a:p>
            <a:pPr marL="0" indent="0">
              <a:buNone/>
            </a:pPr>
            <a:endParaRPr lang="en-US" dirty="0"/>
          </a:p>
          <a:p>
            <a:pPr marL="0" indent="0">
              <a:buNone/>
            </a:pPr>
            <a:r>
              <a:rPr lang="en-US" dirty="0"/>
              <a:t>Think about what you would like to change in the world. How could you make the world better for more people?</a:t>
            </a:r>
          </a:p>
          <a:p>
            <a:pPr marL="0" indent="0">
              <a:buNone/>
            </a:pPr>
            <a:endParaRPr lang="en-US" dirty="0"/>
          </a:p>
          <a:p>
            <a:pPr marL="0" indent="0">
              <a:buNone/>
            </a:pPr>
            <a:r>
              <a:rPr lang="en-US" dirty="0"/>
              <a:t>Use your imagination to feel the sunbeams and make notes or doodles of what you feel or want to do for the world in your books.</a:t>
            </a:r>
          </a:p>
        </p:txBody>
      </p:sp>
    </p:spTree>
    <p:extLst>
      <p:ext uri="{BB962C8B-B14F-4D97-AF65-F5344CB8AC3E}">
        <p14:creationId xmlns:p14="http://schemas.microsoft.com/office/powerpoint/2010/main" val="1354776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1339</TotalTime>
  <Words>1594</Words>
  <Application>Microsoft Macintosh PowerPoint</Application>
  <PresentationFormat>Widescreen</PresentationFormat>
  <Paragraphs>99</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Sun Beams</vt:lpstr>
      <vt:lpstr>Children’s Rights: Hope out of Chaos</vt:lpstr>
      <vt:lpstr>Two Sisters: Eglantyne and Dorothy Jebb</vt:lpstr>
      <vt:lpstr>A Victorian Childhood</vt:lpstr>
      <vt:lpstr>PowerPoint Presentation</vt:lpstr>
      <vt:lpstr>PowerPoint Presentation</vt:lpstr>
      <vt:lpstr>‘A very vivid imagination’</vt:lpstr>
      <vt:lpstr>Eglantyne and Dorothy: from Childhood to Saving Children</vt:lpstr>
      <vt:lpstr>Activity: Imagining from Chaos to Hope</vt:lpstr>
      <vt:lpstr>PowerPoint Presentation</vt:lpstr>
      <vt:lpstr>Eglantyne Jebb</vt:lpstr>
      <vt:lpstr>Armistice: 11 November 1918</vt:lpstr>
      <vt:lpstr>Starving Children</vt:lpstr>
      <vt:lpstr>Eglantyne Arrested!</vt:lpstr>
      <vt:lpstr>Saving Children</vt:lpstr>
      <vt:lpstr>The sisters Eglantyne Jebb and Dorothy Buxton remembered to count. . .  And to stand up and be counted! </vt:lpstr>
      <vt:lpstr>Next to the sculpture of the Sisters in Ellesmere is a sculpture called Refuge.</vt:lpstr>
      <vt:lpstr>PowerPoint Presentation</vt:lpstr>
      <vt:lpstr>Labyrinth was created by artists Sculpturelogic in discussion with refugees from Syria and elsewhere who had settled in Shropshire.   The words in English, Kurdish, Syrian and Rohingya languages ask us to think about things that children need.  What words would you add?</vt:lpstr>
      <vt:lpstr>Using our Imagination: Journal Page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 Beams</dc:title>
  <dc:creator>Challis,D</dc:creator>
  <cp:lastModifiedBy>Debbie Challis</cp:lastModifiedBy>
  <cp:revision>19</cp:revision>
  <dcterms:created xsi:type="dcterms:W3CDTF">2021-11-25T10:42:40Z</dcterms:created>
  <dcterms:modified xsi:type="dcterms:W3CDTF">2022-01-24T12:11:55Z</dcterms:modified>
</cp:coreProperties>
</file>