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96DBC-6452-F14F-A160-9814224636BA}" v="131" dt="2023-07-20T10:17:05.750"/>
    <p1510:client id="{DF88B5D9-7195-64C7-9F2E-075A3C60A08D}" v="1152" dt="2023-07-19T16:49:54.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p:cViewPr varScale="1">
        <p:scale>
          <a:sx n="112" d="100"/>
          <a:sy n="112" d="100"/>
        </p:scale>
        <p:origin x="648" y="20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831FE733-A9F2-BD43-48B6-3DB5EBEBFB80}"/>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CB436869-2C57-2404-85F4-87199CC75924}"/>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2033F645-FDBB-18B7-10D4-CB581C8A1C80}"/>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7C4530A0-86F1-AC5A-C957-E0443370CD87}"/>
              </a:ext>
            </a:extLst>
          </p:cNvPr>
          <p:cNvSpPr>
            <a:spLocks noChangeArrowheads="1"/>
          </p:cNvSpPr>
          <p:nvPr/>
        </p:nvSpPr>
        <p:spPr bwMode="auto">
          <a:xfrm>
            <a:off x="0" y="0"/>
            <a:ext cx="7559675" cy="106918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3078" name="Rectangle 5">
            <a:extLst>
              <a:ext uri="{FF2B5EF4-FFF2-40B4-BE49-F238E27FC236}">
                <a16:creationId xmlns:a16="http://schemas.microsoft.com/office/drawing/2014/main" id="{62BBC244-ADB2-35F2-995B-163D89B86C38}"/>
              </a:ext>
            </a:extLst>
          </p:cNvPr>
          <p:cNvSpPr>
            <a:spLocks noGrp="1" noRot="1" noChangeAspect="1" noChangeArrowheads="1"/>
          </p:cNvSpPr>
          <p:nvPr>
            <p:ph type="sldImg"/>
          </p:nvPr>
        </p:nvSpPr>
        <p:spPr bwMode="auto">
          <a:xfrm>
            <a:off x="1312863" y="1027113"/>
            <a:ext cx="4926012" cy="369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6">
            <a:extLst>
              <a:ext uri="{FF2B5EF4-FFF2-40B4-BE49-F238E27FC236}">
                <a16:creationId xmlns:a16="http://schemas.microsoft.com/office/drawing/2014/main" id="{942A431E-B1EB-344E-8C61-51A157C13CA1}"/>
              </a:ext>
            </a:extLst>
          </p:cNvPr>
          <p:cNvSpPr>
            <a:spLocks noGrp="1" noChangeArrowheads="1"/>
          </p:cNvSpPr>
          <p:nvPr>
            <p:ph type="body"/>
          </p:nvPr>
        </p:nvSpPr>
        <p:spPr bwMode="auto">
          <a:xfrm>
            <a:off x="1169988" y="5086350"/>
            <a:ext cx="5218112" cy="4098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Text Box 1">
            <a:extLst>
              <a:ext uri="{FF2B5EF4-FFF2-40B4-BE49-F238E27FC236}">
                <a16:creationId xmlns:a16="http://schemas.microsoft.com/office/drawing/2014/main" id="{3CD37CFE-9F72-C1C1-40D9-12F6FBE42692}"/>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3" name="Text Box 2">
            <a:extLst>
              <a:ext uri="{FF2B5EF4-FFF2-40B4-BE49-F238E27FC236}">
                <a16:creationId xmlns:a16="http://schemas.microsoft.com/office/drawing/2014/main" id="{824576B0-0528-18CB-50D7-1314A6256751}"/>
              </a:ext>
            </a:extLst>
          </p:cNvPr>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Text Box 1">
            <a:extLst>
              <a:ext uri="{FF2B5EF4-FFF2-40B4-BE49-F238E27FC236}">
                <a16:creationId xmlns:a16="http://schemas.microsoft.com/office/drawing/2014/main" id="{E3C65929-D88C-E11B-BEC4-3BC9F10FEA21}"/>
              </a:ext>
            </a:extLst>
          </p:cNvPr>
          <p:cNvSpPr txBox="1">
            <a:spLocks noGrp="1" noRot="1" noChangeAspect="1" noChangeArrowheads="1" noTextEdit="1"/>
          </p:cNvSpPr>
          <p:nvPr>
            <p:ph type="sldImg"/>
          </p:nvPr>
        </p:nvSpPr>
        <p:spPr>
          <a:xfrm>
            <a:off x="1314450" y="1027113"/>
            <a:ext cx="4924425" cy="36941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5" name="Text Box 2">
            <a:extLst>
              <a:ext uri="{FF2B5EF4-FFF2-40B4-BE49-F238E27FC236}">
                <a16:creationId xmlns:a16="http://schemas.microsoft.com/office/drawing/2014/main" id="{3BA47E85-5048-37FD-B2F1-4395DA1EA513}"/>
              </a:ext>
            </a:extLst>
          </p:cNvPr>
          <p:cNvSpPr txBox="1">
            <a:spLocks noGrp="1" noChangeArrowheads="1"/>
          </p:cNvSpPr>
          <p:nvPr>
            <p:ph type="body" idx="1"/>
          </p:nvPr>
        </p:nvSpPr>
        <p:spPr>
          <a:xfrm>
            <a:off x="1169988" y="5086350"/>
            <a:ext cx="5219700" cy="41005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Text Box 1">
            <a:extLst>
              <a:ext uri="{FF2B5EF4-FFF2-40B4-BE49-F238E27FC236}">
                <a16:creationId xmlns:a16="http://schemas.microsoft.com/office/drawing/2014/main" id="{0544AA37-AF12-9347-46B7-11BFA5DD88F2}"/>
              </a:ext>
            </a:extLst>
          </p:cNvPr>
          <p:cNvSpPr txBox="1">
            <a:spLocks noGrp="1" noRot="1" noChangeAspect="1" noChangeArrowheads="1" noTextEdit="1"/>
          </p:cNvSpPr>
          <p:nvPr>
            <p:ph type="sldImg"/>
          </p:nvPr>
        </p:nvSpPr>
        <p:spPr>
          <a:xfrm>
            <a:off x="1312863" y="1027113"/>
            <a:ext cx="4933950"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1" name="Text Box 2">
            <a:extLst>
              <a:ext uri="{FF2B5EF4-FFF2-40B4-BE49-F238E27FC236}">
                <a16:creationId xmlns:a16="http://schemas.microsoft.com/office/drawing/2014/main" id="{433AF795-C120-3301-B01C-E9F0A7BA7ADA}"/>
              </a:ext>
            </a:extLst>
          </p:cNvPr>
          <p:cNvSpPr txBox="1">
            <a:spLocks noGrp="1" noChangeArrowheads="1"/>
          </p:cNvSpPr>
          <p:nvPr>
            <p:ph type="body" idx="1"/>
          </p:nvPr>
        </p:nvSpPr>
        <p:spPr>
          <a:xfrm>
            <a:off x="1169988" y="5086350"/>
            <a:ext cx="5226050" cy="410686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Text Box 1">
            <a:extLst>
              <a:ext uri="{FF2B5EF4-FFF2-40B4-BE49-F238E27FC236}">
                <a16:creationId xmlns:a16="http://schemas.microsoft.com/office/drawing/2014/main" id="{CC83A6CD-7730-AF34-0455-AF6930ECD650}"/>
              </a:ext>
            </a:extLst>
          </p:cNvPr>
          <p:cNvSpPr txBox="1">
            <a:spLocks noGrp="1" noRot="1" noChangeAspect="1" noChangeArrowheads="1" noTextEdit="1"/>
          </p:cNvSpPr>
          <p:nvPr>
            <p:ph type="sldImg"/>
          </p:nvPr>
        </p:nvSpPr>
        <p:spPr>
          <a:xfrm>
            <a:off x="1312863" y="1027113"/>
            <a:ext cx="4932362" cy="36988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Text Box 2">
            <a:extLst>
              <a:ext uri="{FF2B5EF4-FFF2-40B4-BE49-F238E27FC236}">
                <a16:creationId xmlns:a16="http://schemas.microsoft.com/office/drawing/2014/main" id="{DFD27317-60B7-B083-2291-2FC49CBDF2C2}"/>
              </a:ext>
            </a:extLst>
          </p:cNvPr>
          <p:cNvSpPr txBox="1">
            <a:spLocks noGrp="1" noChangeArrowheads="1"/>
          </p:cNvSpPr>
          <p:nvPr>
            <p:ph type="body" idx="1"/>
          </p:nvPr>
        </p:nvSpPr>
        <p:spPr>
          <a:xfrm>
            <a:off x="1169988" y="5086350"/>
            <a:ext cx="5224462" cy="41052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a:extLst>
              <a:ext uri="{FF2B5EF4-FFF2-40B4-BE49-F238E27FC236}">
                <a16:creationId xmlns:a16="http://schemas.microsoft.com/office/drawing/2014/main" id="{FEB3C553-69DF-54D1-65FD-C8DDB8F24D1F}"/>
              </a:ext>
            </a:extLst>
          </p:cNvPr>
          <p:cNvSpPr txBox="1">
            <a:spLocks noGrp="1" noRot="1" noChangeAspect="1" noChangeArrowheads="1" noTextEdit="1"/>
          </p:cNvSpPr>
          <p:nvPr>
            <p:ph type="sldImg"/>
          </p:nvPr>
        </p:nvSpPr>
        <p:spPr>
          <a:xfrm>
            <a:off x="1312863" y="1027113"/>
            <a:ext cx="4932362" cy="36988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7" name="Text Box 2">
            <a:extLst>
              <a:ext uri="{FF2B5EF4-FFF2-40B4-BE49-F238E27FC236}">
                <a16:creationId xmlns:a16="http://schemas.microsoft.com/office/drawing/2014/main" id="{2F364202-5089-3AB8-F7BE-00292865E0C2}"/>
              </a:ext>
            </a:extLst>
          </p:cNvPr>
          <p:cNvSpPr txBox="1">
            <a:spLocks noGrp="1" noChangeArrowheads="1"/>
          </p:cNvSpPr>
          <p:nvPr>
            <p:ph type="body" idx="1"/>
          </p:nvPr>
        </p:nvSpPr>
        <p:spPr>
          <a:xfrm>
            <a:off x="1169988" y="5086350"/>
            <a:ext cx="5224462" cy="410527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C0F08EE4-DBE5-62F3-C3C3-79633C08D8B1}"/>
              </a:ext>
            </a:extLst>
          </p:cNvPr>
          <p:cNvSpPr txBox="1">
            <a:spLocks noGrp="1" noRot="1" noChangeAspect="1" noChangeArrowheads="1" noTextEdit="1"/>
          </p:cNvSpPr>
          <p:nvPr>
            <p:ph type="sldImg"/>
          </p:nvPr>
        </p:nvSpPr>
        <p:spPr>
          <a:xfrm>
            <a:off x="1312863" y="1027113"/>
            <a:ext cx="4930775" cy="36972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5" name="Text Box 2">
            <a:extLst>
              <a:ext uri="{FF2B5EF4-FFF2-40B4-BE49-F238E27FC236}">
                <a16:creationId xmlns:a16="http://schemas.microsoft.com/office/drawing/2014/main" id="{6CD1EAFC-C03A-F761-1A0E-95CF0C5FE9EE}"/>
              </a:ext>
            </a:extLst>
          </p:cNvPr>
          <p:cNvSpPr txBox="1">
            <a:spLocks noGrp="1" noChangeArrowheads="1"/>
          </p:cNvSpPr>
          <p:nvPr>
            <p:ph type="body" idx="1"/>
          </p:nvPr>
        </p:nvSpPr>
        <p:spPr>
          <a:xfrm>
            <a:off x="1169988" y="5086350"/>
            <a:ext cx="5222875" cy="41036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8DF864A1-6419-0D43-B0B8-AFC9D533D9D5}"/>
              </a:ext>
            </a:extLst>
          </p:cNvPr>
          <p:cNvSpPr txBox="1">
            <a:spLocks noGrp="1" noRot="1" noChangeAspect="1" noChangeArrowheads="1" noTextEdit="1"/>
          </p:cNvSpPr>
          <p:nvPr>
            <p:ph type="sldImg"/>
          </p:nvPr>
        </p:nvSpPr>
        <p:spPr>
          <a:xfrm>
            <a:off x="1312863" y="1027113"/>
            <a:ext cx="4930775" cy="36972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3" name="Text Box 2">
            <a:extLst>
              <a:ext uri="{FF2B5EF4-FFF2-40B4-BE49-F238E27FC236}">
                <a16:creationId xmlns:a16="http://schemas.microsoft.com/office/drawing/2014/main" id="{50384BDF-9C80-7A5D-0F40-C6D0A971E649}"/>
              </a:ext>
            </a:extLst>
          </p:cNvPr>
          <p:cNvSpPr txBox="1">
            <a:spLocks noGrp="1" noChangeArrowheads="1"/>
          </p:cNvSpPr>
          <p:nvPr>
            <p:ph type="body" idx="1"/>
          </p:nvPr>
        </p:nvSpPr>
        <p:spPr>
          <a:xfrm>
            <a:off x="1169988" y="5086350"/>
            <a:ext cx="5222875" cy="41036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a:extLst>
              <a:ext uri="{FF2B5EF4-FFF2-40B4-BE49-F238E27FC236}">
                <a16:creationId xmlns:a16="http://schemas.microsoft.com/office/drawing/2014/main" id="{2C77573F-34AB-5977-CE68-2105FAB4BD75}"/>
              </a:ext>
            </a:extLst>
          </p:cNvPr>
          <p:cNvSpPr txBox="1">
            <a:spLocks noGrp="1" noRot="1" noChangeAspect="1" noChangeArrowheads="1" noTextEdit="1"/>
          </p:cNvSpPr>
          <p:nvPr>
            <p:ph type="sldImg"/>
          </p:nvPr>
        </p:nvSpPr>
        <p:spPr>
          <a:xfrm>
            <a:off x="1312863" y="1027113"/>
            <a:ext cx="4930775" cy="3697287"/>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1" name="Text Box 2">
            <a:extLst>
              <a:ext uri="{FF2B5EF4-FFF2-40B4-BE49-F238E27FC236}">
                <a16:creationId xmlns:a16="http://schemas.microsoft.com/office/drawing/2014/main" id="{44FA4404-9AAE-0E22-3906-BFA840F97222}"/>
              </a:ext>
            </a:extLst>
          </p:cNvPr>
          <p:cNvSpPr txBox="1">
            <a:spLocks noGrp="1" noChangeArrowheads="1"/>
          </p:cNvSpPr>
          <p:nvPr>
            <p:ph type="body" idx="1"/>
          </p:nvPr>
        </p:nvSpPr>
        <p:spPr>
          <a:xfrm>
            <a:off x="1169988" y="5086350"/>
            <a:ext cx="5222875" cy="4103688"/>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3E28E925-9D5E-791E-496D-78A840F39332}"/>
              </a:ext>
            </a:extLst>
          </p:cNvPr>
          <p:cNvSpPr txBox="1">
            <a:spLocks noGrp="1" noRot="1" noChangeAspect="1" noChangeArrowheads="1" noTextEdit="1"/>
          </p:cNvSpPr>
          <p:nvPr>
            <p:ph type="sldImg"/>
          </p:nvPr>
        </p:nvSpPr>
        <p:spPr>
          <a:xfrm>
            <a:off x="1312863" y="1027113"/>
            <a:ext cx="4929187" cy="36957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59" name="Text Box 2">
            <a:extLst>
              <a:ext uri="{FF2B5EF4-FFF2-40B4-BE49-F238E27FC236}">
                <a16:creationId xmlns:a16="http://schemas.microsoft.com/office/drawing/2014/main" id="{149DA819-A245-5798-E95A-321992DE3695}"/>
              </a:ext>
            </a:extLst>
          </p:cNvPr>
          <p:cNvSpPr txBox="1">
            <a:spLocks noGrp="1" noChangeArrowheads="1"/>
          </p:cNvSpPr>
          <p:nvPr>
            <p:ph type="body" idx="1"/>
          </p:nvPr>
        </p:nvSpPr>
        <p:spPr>
          <a:xfrm>
            <a:off x="1169988" y="5086350"/>
            <a:ext cx="5221287" cy="41021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a:extLst>
              <a:ext uri="{FF2B5EF4-FFF2-40B4-BE49-F238E27FC236}">
                <a16:creationId xmlns:a16="http://schemas.microsoft.com/office/drawing/2014/main" id="{320D616F-2D35-F553-4A9C-6FE7D0D81A22}"/>
              </a:ext>
            </a:extLst>
          </p:cNvPr>
          <p:cNvSpPr txBox="1">
            <a:spLocks noGrp="1" noRot="1" noChangeAspect="1" noChangeArrowheads="1" noTextEdit="1"/>
          </p:cNvSpPr>
          <p:nvPr>
            <p:ph type="sldImg"/>
          </p:nvPr>
        </p:nvSpPr>
        <p:spPr>
          <a:xfrm>
            <a:off x="1314450" y="1027113"/>
            <a:ext cx="4924425" cy="369411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7" name="Text Box 2">
            <a:extLst>
              <a:ext uri="{FF2B5EF4-FFF2-40B4-BE49-F238E27FC236}">
                <a16:creationId xmlns:a16="http://schemas.microsoft.com/office/drawing/2014/main" id="{E5207587-79E1-DB7F-31DB-58D92D5F1107}"/>
              </a:ext>
            </a:extLst>
          </p:cNvPr>
          <p:cNvSpPr txBox="1">
            <a:spLocks noGrp="1" noChangeArrowheads="1"/>
          </p:cNvSpPr>
          <p:nvPr>
            <p:ph type="body" idx="1"/>
          </p:nvPr>
        </p:nvSpPr>
        <p:spPr>
          <a:xfrm>
            <a:off x="1169988" y="5086350"/>
            <a:ext cx="5219700" cy="41005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E07B3-B772-5B4B-AE93-9134B2968764}"/>
              </a:ext>
            </a:extLst>
          </p:cNvPr>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E9832F-9355-894C-80B5-740904F85883}"/>
              </a:ext>
            </a:extLst>
          </p:cNvPr>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83056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A626-03D5-FC40-9FED-0337A4378C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958D81-3B2B-5844-B1FA-CD40EA5A639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820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6361A1-D1C3-8A46-B7A2-F27665A52CEF}"/>
              </a:ext>
            </a:extLst>
          </p:cNvPr>
          <p:cNvSpPr>
            <a:spLocks noGrp="1"/>
          </p:cNvSpPr>
          <p:nvPr>
            <p:ph type="title" orient="vert"/>
          </p:nvPr>
        </p:nvSpPr>
        <p:spPr>
          <a:xfrm>
            <a:off x="7315200" y="282575"/>
            <a:ext cx="2190750" cy="66103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366073-F9B0-8D48-92C1-C3CB9C834CD2}"/>
              </a:ext>
            </a:extLst>
          </p:cNvPr>
          <p:cNvSpPr>
            <a:spLocks noGrp="1"/>
          </p:cNvSpPr>
          <p:nvPr>
            <p:ph type="body" orient="vert" idx="1"/>
          </p:nvPr>
        </p:nvSpPr>
        <p:spPr>
          <a:xfrm>
            <a:off x="741363" y="282575"/>
            <a:ext cx="6421437" cy="66103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523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1036-041A-8E4B-8A25-B024C701AC0C}"/>
              </a:ext>
            </a:extLst>
          </p:cNvPr>
          <p:cNvSpPr>
            <a:spLocks noGrp="1"/>
          </p:cNvSpPr>
          <p:nvPr>
            <p:ph type="title"/>
          </p:nvPr>
        </p:nvSpPr>
        <p:spPr>
          <a:xfrm>
            <a:off x="741363" y="282575"/>
            <a:ext cx="8601075" cy="125412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F2F62D-FC93-4C49-80B5-1952E8297D2B}"/>
              </a:ext>
            </a:extLst>
          </p:cNvPr>
          <p:cNvSpPr>
            <a:spLocks noGrp="1"/>
          </p:cNvSpPr>
          <p:nvPr>
            <p:ph type="body" sz="half" idx="1"/>
          </p:nvPr>
        </p:nvSpPr>
        <p:spPr>
          <a:xfrm>
            <a:off x="741363" y="1963738"/>
            <a:ext cx="4305300" cy="4929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FD7C77-17BE-2041-9C26-28E0423608C0}"/>
              </a:ext>
            </a:extLst>
          </p:cNvPr>
          <p:cNvSpPr>
            <a:spLocks noGrp="1"/>
          </p:cNvSpPr>
          <p:nvPr>
            <p:ph sz="quarter" idx="2"/>
          </p:nvPr>
        </p:nvSpPr>
        <p:spPr>
          <a:xfrm>
            <a:off x="5199063" y="1963738"/>
            <a:ext cx="4306887" cy="2387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FD88775B-362E-2C47-9BB3-F5E42A701A19}"/>
              </a:ext>
            </a:extLst>
          </p:cNvPr>
          <p:cNvSpPr>
            <a:spLocks noGrp="1"/>
          </p:cNvSpPr>
          <p:nvPr>
            <p:ph sz="quarter" idx="3"/>
          </p:nvPr>
        </p:nvSpPr>
        <p:spPr>
          <a:xfrm>
            <a:off x="5199063" y="4503738"/>
            <a:ext cx="4306887" cy="2389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529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7124-B54F-E44B-89AE-CF0C959C23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216F0-D4BC-B240-9073-2A97FD25724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0189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35B9-D8BA-8647-A062-DAA31C1364E0}"/>
              </a:ext>
            </a:extLst>
          </p:cNvPr>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BC3F42-067D-6E48-AA89-DBAD6F7BAAD7}"/>
              </a:ext>
            </a:extLst>
          </p:cNvPr>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730842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7056-4060-D14B-914F-5A5EDE8BA6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2241A3-2FBB-CE49-9143-A76D029D1EC4}"/>
              </a:ext>
            </a:extLst>
          </p:cNvPr>
          <p:cNvSpPr>
            <a:spLocks noGrp="1"/>
          </p:cNvSpPr>
          <p:nvPr>
            <p:ph sz="half" idx="1"/>
          </p:nvPr>
        </p:nvSpPr>
        <p:spPr>
          <a:xfrm>
            <a:off x="741363" y="1963738"/>
            <a:ext cx="4305300" cy="4929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A4970F-684F-3E48-9A55-8579F0A6D3B7}"/>
              </a:ext>
            </a:extLst>
          </p:cNvPr>
          <p:cNvSpPr>
            <a:spLocks noGrp="1"/>
          </p:cNvSpPr>
          <p:nvPr>
            <p:ph sz="half" idx="2"/>
          </p:nvPr>
        </p:nvSpPr>
        <p:spPr>
          <a:xfrm>
            <a:off x="5199063" y="1963738"/>
            <a:ext cx="4306887" cy="4929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4135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6250F-2ACF-2347-930A-FDB17AB2635A}"/>
              </a:ext>
            </a:extLst>
          </p:cNvPr>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35DE9F-BB49-AD45-944D-2DA3EB960944}"/>
              </a:ext>
            </a:extLst>
          </p:cNvPr>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462D92-B636-2E48-9BB1-E7B6CE5ADB3E}"/>
              </a:ext>
            </a:extLst>
          </p:cNvPr>
          <p:cNvSpPr>
            <a:spLocks noGrp="1"/>
          </p:cNvSpPr>
          <p:nvPr>
            <p:ph sz="half" idx="2"/>
          </p:nvPr>
        </p:nvSpPr>
        <p:spPr>
          <a:xfrm>
            <a:off x="693738" y="2760663"/>
            <a:ext cx="426561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2C866B1-D3DB-D344-98B0-F28D3B6E5F28}"/>
              </a:ext>
            </a:extLst>
          </p:cNvPr>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BB27E98-F966-2C4F-94E9-92107CFF6432}"/>
              </a:ext>
            </a:extLst>
          </p:cNvPr>
          <p:cNvSpPr>
            <a:spLocks noGrp="1"/>
          </p:cNvSpPr>
          <p:nvPr>
            <p:ph sz="quarter" idx="4"/>
          </p:nvPr>
        </p:nvSpPr>
        <p:spPr>
          <a:xfrm>
            <a:off x="5103813" y="2760663"/>
            <a:ext cx="4284662" cy="40624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996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9970-BF10-E641-B581-8B686B8F66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61085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09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502CC-FC1A-914A-8962-AAF57E7BEC86}"/>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B1C1702-DAC6-8146-A75C-CFC78ECE2C44}"/>
              </a:ext>
            </a:extLst>
          </p:cNvPr>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33AEE4-F8EB-3C49-8772-2A794FD42E83}"/>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840587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4A18-7D02-594A-AED4-7A3B7D597349}"/>
              </a:ext>
            </a:extLst>
          </p:cNvPr>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86D8E7-14D6-0448-8565-331DCF3ECCCA}"/>
              </a:ext>
            </a:extLst>
          </p:cNvPr>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a:extLst>
              <a:ext uri="{FF2B5EF4-FFF2-40B4-BE49-F238E27FC236}">
                <a16:creationId xmlns:a16="http://schemas.microsoft.com/office/drawing/2014/main" id="{B1E6BDBC-C142-0E41-B75C-2A986EFEBBF5}"/>
              </a:ext>
            </a:extLst>
          </p:cNvPr>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9247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F059E7B7-B9F7-79EC-8A45-43697B5CE4F5}"/>
              </a:ext>
            </a:extLst>
          </p:cNvPr>
          <p:cNvSpPr>
            <a:spLocks noGrp="1" noChangeArrowheads="1"/>
          </p:cNvSpPr>
          <p:nvPr>
            <p:ph type="title"/>
          </p:nvPr>
        </p:nvSpPr>
        <p:spPr bwMode="auto">
          <a:xfrm>
            <a:off x="741363" y="282575"/>
            <a:ext cx="8601075" cy="1254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2051" name="Rectangle 2">
            <a:extLst>
              <a:ext uri="{FF2B5EF4-FFF2-40B4-BE49-F238E27FC236}">
                <a16:creationId xmlns:a16="http://schemas.microsoft.com/office/drawing/2014/main" id="{9B40F4E0-3AEF-1B76-B14F-A02FC93B94A0}"/>
              </a:ext>
            </a:extLst>
          </p:cNvPr>
          <p:cNvSpPr>
            <a:spLocks noGrp="1" noChangeArrowheads="1"/>
          </p:cNvSpPr>
          <p:nvPr>
            <p:ph type="body" idx="1"/>
          </p:nvPr>
        </p:nvSpPr>
        <p:spPr bwMode="auto">
          <a:xfrm>
            <a:off x="741363" y="1963738"/>
            <a:ext cx="8764587" cy="4929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12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052" name="AutoShape 3">
            <a:extLst>
              <a:ext uri="{FF2B5EF4-FFF2-40B4-BE49-F238E27FC236}">
                <a16:creationId xmlns:a16="http://schemas.microsoft.com/office/drawing/2014/main" id="{D56C45E6-97AF-0340-360F-DC68279119D5}"/>
              </a:ext>
            </a:extLst>
          </p:cNvPr>
          <p:cNvSpPr>
            <a:spLocks noChangeArrowheads="1"/>
          </p:cNvSpPr>
          <p:nvPr/>
        </p:nvSpPr>
        <p:spPr bwMode="auto">
          <a:xfrm>
            <a:off x="723900" y="7077075"/>
            <a:ext cx="9355138"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
        <p:nvSpPr>
          <p:cNvPr id="2053" name="AutoShape 4">
            <a:extLst>
              <a:ext uri="{FF2B5EF4-FFF2-40B4-BE49-F238E27FC236}">
                <a16:creationId xmlns:a16="http://schemas.microsoft.com/office/drawing/2014/main" id="{676769DD-3E87-1B4C-5605-78A1FE6C980D}"/>
              </a:ext>
            </a:extLst>
          </p:cNvPr>
          <p:cNvSpPr>
            <a:spLocks noChangeArrowheads="1"/>
          </p:cNvSpPr>
          <p:nvPr/>
        </p:nvSpPr>
        <p:spPr bwMode="auto">
          <a:xfrm>
            <a:off x="1987550" y="7289800"/>
            <a:ext cx="8093075" cy="96838"/>
          </a:xfrm>
          <a:prstGeom prst="roundRect">
            <a:avLst>
              <a:gd name="adj" fmla="val 1667"/>
            </a:avLst>
          </a:prstGeom>
          <a:solidFill>
            <a:srgbClr val="FF9966"/>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kern="1200">
          <a:solidFill>
            <a:srgbClr val="FF9966"/>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2pPr>
      <a:lvl3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3pPr>
      <a:lvl4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4pPr>
      <a:lvl5pPr algn="l" defTabSz="449263" rtl="0" eaLnBrk="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5pPr>
      <a:lvl6pPr marL="25146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6pPr>
      <a:lvl7pPr marL="29718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7pPr>
      <a:lvl8pPr marL="3429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8pPr>
      <a:lvl9pPr marL="3886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400" b="1" i="1">
          <a:solidFill>
            <a:srgbClr val="FF9966"/>
          </a:solidFill>
          <a:latin typeface="Arial" panose="020B0604020202020204" pitchFamily="34" charset="0"/>
          <a:cs typeface="Lucida Sans Unicode" panose="020B0602030504020204" pitchFamily="34" charset="0"/>
        </a:defRPr>
      </a:lvl9pPr>
    </p:titleStyle>
    <p:bodyStyle>
      <a:lvl1pPr marL="342900" indent="-342900"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400" kern="1200">
          <a:solidFill>
            <a:srgbClr val="E6E6E6"/>
          </a:solidFill>
          <a:latin typeface="+mn-lt"/>
          <a:ea typeface="+mn-ea"/>
          <a:cs typeface="+mn-cs"/>
        </a:defRPr>
      </a:lvl1pPr>
      <a:lvl2pPr marL="742950" indent="-285750"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800" kern="1200">
          <a:solidFill>
            <a:srgbClr val="E6E6E6"/>
          </a:solidFill>
          <a:latin typeface="+mn-lt"/>
          <a:ea typeface="+mn-ea"/>
          <a:cs typeface="+mn-cs"/>
        </a:defRPr>
      </a:lvl2pPr>
      <a:lvl3pPr marL="1143000" indent="-228600"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400" kern="1200">
          <a:solidFill>
            <a:srgbClr val="E6E6E6"/>
          </a:solidFill>
          <a:latin typeface="+mn-lt"/>
          <a:ea typeface="+mn-ea"/>
          <a:cs typeface="+mn-cs"/>
        </a:defRPr>
      </a:lvl3pPr>
      <a:lvl4pPr marL="1600200" indent="-228600"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000" kern="1200">
          <a:solidFill>
            <a:srgbClr val="E6E6E6"/>
          </a:solidFill>
          <a:latin typeface="+mn-lt"/>
          <a:ea typeface="+mn-ea"/>
          <a:cs typeface="+mn-cs"/>
        </a:defRPr>
      </a:lvl4pPr>
      <a:lvl5pPr marL="2057400" indent="-228600" algn="l" defTabSz="449263" rtl="0" eaLnBrk="0" fontAlgn="base" hangingPunct="0">
        <a:lnSpc>
          <a:spcPct val="95000"/>
        </a:lnSpc>
        <a:spcBef>
          <a:spcPct val="0"/>
        </a:spcBef>
        <a:spcAft>
          <a:spcPct val="0"/>
        </a:spcAft>
        <a:buClr>
          <a:srgbClr val="000000"/>
        </a:buClr>
        <a:buSzPct val="100000"/>
        <a:buFont typeface="Times New Roman" panose="02020603050405020304" pitchFamily="18" charset="0"/>
        <a:defRPr sz="2000" kern="1200">
          <a:solidFill>
            <a:srgbClr val="E6E6E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omcooksound.co.uk/"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bl.uk/learning/timeline/large132518.html&#160;" TargetMode="External"/><Relationship Id="rId7" Type="http://schemas.openxmlformats.org/officeDocument/2006/relationships/hyperlink" Target="https://commons.wikimedia.org/wiki/File:Bob-Marley_3.jpg" TargetMode="External"/><Relationship Id="rId2" Type="http://schemas.openxmlformats.org/officeDocument/2006/relationships/hyperlink" Target="https://en.wikipedia.org/w/index.php?title=English_Rebel_Songs_1381%E2%80%931984&amp;oldid=1152040678&#160;" TargetMode="External"/><Relationship Id="rId1" Type="http://schemas.openxmlformats.org/officeDocument/2006/relationships/slideLayout" Target="../slideLayouts/slideLayout4.xml"/><Relationship Id="rId6" Type="http://schemas.openxmlformats.org/officeDocument/2006/relationships/hyperlink" Target="https://www.theguardian.com/uk/2007/may/17/greenham.yourgreenham4" TargetMode="External"/><Relationship Id="rId5" Type="http://schemas.openxmlformats.org/officeDocument/2006/relationships/hyperlink" Target="https://leonrosselson.co.uk/" TargetMode="External"/><Relationship Id="rId4" Type="http://schemas.openxmlformats.org/officeDocument/2006/relationships/hyperlink" Target="https://www.clarkart.edu/ArtPiece/Detail/The-Diggers-(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lse.ac.uk/library" TargetMode="External"/><Relationship Id="rId2" Type="http://schemas.openxmlformats.org/officeDocument/2006/relationships/hyperlink" Target="https://www.tomcooksound.co.uk/" TargetMode="External"/><Relationship Id="rId1" Type="http://schemas.openxmlformats.org/officeDocument/2006/relationships/slideLayout" Target="../slideLayouts/slideLayout4.xml"/><Relationship Id="rId6" Type="http://schemas.openxmlformats.org/officeDocument/2006/relationships/hyperlink" Target="https://creativecommons.org/licenses/by-nc/4.0/" TargetMode="External"/><Relationship Id="rId5" Type="http://schemas.openxmlformats.org/officeDocument/2006/relationships/hyperlink" Target="https://www.lse.ac.uk/Events/LSE-Festival/2023" TargetMode="External"/><Relationship Id="rId4" Type="http://schemas.openxmlformats.org/officeDocument/2006/relationships/hyperlink" Target="https://www.lse.ac.uk/library/whats-on/change-for-people-by-peopl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293131E4-B393-3847-6FDE-8974F90D6840}"/>
              </a:ext>
            </a:extLst>
          </p:cNvPr>
          <p:cNvSpPr>
            <a:spLocks noGrp="1" noChangeArrowheads="1"/>
          </p:cNvSpPr>
          <p:nvPr>
            <p:ph type="title"/>
          </p:nvPr>
        </p:nvSpPr>
        <p:spPr>
          <a:xfrm>
            <a:off x="741363" y="282575"/>
            <a:ext cx="8602662" cy="1255713"/>
          </a:xfrm>
        </p:spPr>
        <p:txBody>
          <a:bodyPr/>
          <a:lstStyle/>
          <a:p>
            <a:pPr eaLnBrk="1">
              <a:lnSpc>
                <a:spcPct val="118000"/>
              </a:lnSpc>
              <a:buClrTx/>
              <a:buFont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600" i="0" dirty="0">
                <a:solidFill>
                  <a:srgbClr val="FFD320"/>
                </a:solidFill>
                <a:latin typeface="Arial Black"/>
              </a:rPr>
              <a:t>Songs and Protest</a:t>
            </a:r>
            <a:r>
              <a:rPr lang="en-GB" altLang="en-US" dirty="0">
                <a:solidFill>
                  <a:srgbClr val="FFD320"/>
                </a:solidFill>
              </a:rPr>
              <a:t> – History and examples</a:t>
            </a:r>
            <a:br>
              <a:rPr lang="en-GB" altLang="en-US" dirty="0">
                <a:solidFill>
                  <a:srgbClr val="FFD320"/>
                </a:solidFill>
              </a:rPr>
            </a:br>
            <a:r>
              <a:rPr lang="en-GB" altLang="en-US" i="0" dirty="0">
                <a:solidFill>
                  <a:srgbClr val="FFD320"/>
                </a:solidFill>
                <a:hlinkClick r:id="rId3"/>
              </a:rPr>
              <a:t>Tom Cook</a:t>
            </a:r>
            <a:r>
              <a:rPr lang="en-GB" altLang="en-US" i="0" dirty="0">
                <a:solidFill>
                  <a:srgbClr val="FFD320"/>
                </a:solidFill>
              </a:rPr>
              <a:t>, community composer </a:t>
            </a:r>
          </a:p>
        </p:txBody>
      </p:sp>
      <p:sp>
        <p:nvSpPr>
          <p:cNvPr id="2" name="Rectangle 2">
            <a:extLst>
              <a:ext uri="{FF2B5EF4-FFF2-40B4-BE49-F238E27FC236}">
                <a16:creationId xmlns:a16="http://schemas.microsoft.com/office/drawing/2014/main" id="{00837247-9288-8341-9BA3-443918D0D344}"/>
              </a:ext>
            </a:extLst>
          </p:cNvPr>
          <p:cNvSpPr>
            <a:spLocks noGrp="1" noChangeArrowheads="1"/>
          </p:cNvSpPr>
          <p:nvPr>
            <p:ph type="body" idx="1"/>
          </p:nvPr>
        </p:nvSpPr>
        <p:spPr>
          <a:xfrm>
            <a:off x="514632" y="1893999"/>
            <a:ext cx="8768567" cy="4578986"/>
          </a:xfrm>
        </p:spPr>
        <p:txBody>
          <a:bodyPr/>
          <a:lstStyle/>
          <a:p>
            <a:pPr eaLnBrk="1">
              <a:buClrTx/>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altLang="en-US" sz="2000" dirty="0">
                <a:latin typeface="Calibri" panose="020F0502020204030204" pitchFamily="34" charset="0"/>
                <a:cs typeface="Calibri" panose="020F0502020204030204" pitchFamily="34" charset="0"/>
              </a:rPr>
              <a:t>Songs have been a part of protest and rebellion throughout history.</a:t>
            </a:r>
          </a:p>
          <a:p>
            <a:pPr eaLnBrk="1">
              <a:buClrTx/>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altLang="en-US" sz="2000" dirty="0">
              <a:latin typeface="Calibri" panose="020F0502020204030204" pitchFamily="34" charset="0"/>
              <a:cs typeface="Calibri" panose="020F0502020204030204" pitchFamily="34" charset="0"/>
            </a:endParaRPr>
          </a:p>
          <a:p>
            <a:pPr eaLnBrk="1">
              <a:buClrTx/>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altLang="en-US" sz="2000" dirty="0">
                <a:latin typeface="Calibri" panose="020F0502020204030204" pitchFamily="34" charset="0"/>
                <a:cs typeface="Calibri" panose="020F0502020204030204" pitchFamily="34" charset="0"/>
              </a:rPr>
              <a:t>There is something unifying and empowering that songs can give to a movement.</a:t>
            </a:r>
          </a:p>
          <a:p>
            <a:pPr eaLnBrk="1">
              <a:buClrTx/>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altLang="en-US" sz="2000" dirty="0">
              <a:latin typeface="Calibri" panose="020F0502020204030204" pitchFamily="34" charset="0"/>
              <a:cs typeface="Calibri" panose="020F0502020204030204" pitchFamily="34" charset="0"/>
            </a:endParaRPr>
          </a:p>
          <a:p>
            <a:pPr eaLnBrk="1">
              <a:buClrTx/>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altLang="en-US" sz="2000" dirty="0">
                <a:latin typeface="Calibri" panose="020F0502020204030204" pitchFamily="34" charset="0"/>
                <a:cs typeface="Calibri" panose="020F0502020204030204" pitchFamily="34" charset="0"/>
              </a:rPr>
              <a:t>Songs have long been used as a way to pass on ideas, to pass on history and to challenge ideals. </a:t>
            </a:r>
          </a:p>
          <a:p>
            <a:pPr eaLnBrk="1">
              <a:buClrTx/>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altLang="en-US" sz="2000" dirty="0">
              <a:latin typeface="Calibri" panose="020F0502020204030204" pitchFamily="34" charset="0"/>
              <a:cs typeface="Calibri" panose="020F0502020204030204" pitchFamily="34" charset="0"/>
            </a:endParaRPr>
          </a:p>
          <a:p>
            <a:pPr eaLnBrk="1">
              <a:buClrTx/>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altLang="en-US" sz="2000" dirty="0">
                <a:latin typeface="Calibri" panose="020F0502020204030204" pitchFamily="34" charset="0"/>
                <a:cs typeface="Calibri" panose="020F0502020204030204" pitchFamily="34" charset="0"/>
              </a:rPr>
              <a:t>They can make a group of individuals feel like one large voice, this is part of the beauty of songs and protest.</a:t>
            </a:r>
          </a:p>
          <a:p>
            <a:pPr eaLnBrk="1">
              <a:buClrTx/>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altLang="en-US" sz="2000" dirty="0">
              <a:latin typeface="Calibri" panose="020F0502020204030204" pitchFamily="34" charset="0"/>
              <a:cs typeface="Calibri" panose="020F0502020204030204" pitchFamily="34" charset="0"/>
            </a:endParaRPr>
          </a:p>
          <a:p>
            <a:pPr eaLnBrk="1">
              <a:buClrTx/>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altLang="en-US" sz="1800" dirty="0">
                <a:solidFill>
                  <a:srgbClr val="FFFFFF"/>
                </a:solidFill>
                <a:latin typeface="Calibri" panose="020F0502020204030204" pitchFamily="34" charset="0"/>
                <a:cs typeface="Calibri" panose="020F0502020204030204" pitchFamily="34" charset="0"/>
              </a:rPr>
              <a:t>DO YOU SING?</a:t>
            </a:r>
          </a:p>
          <a:p>
            <a:pPr eaLnBrk="1">
              <a:buClrTx/>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altLang="en-US" sz="1800" dirty="0">
                <a:solidFill>
                  <a:srgbClr val="FFFFFF"/>
                </a:solidFill>
                <a:latin typeface="Calibri" panose="020F0502020204030204" pitchFamily="34" charset="0"/>
                <a:cs typeface="Calibri" panose="020F0502020204030204" pitchFamily="34" charset="0"/>
              </a:rPr>
              <a:t>WHAT DOES IT FEEL LIKE TO SING TOGETHER?</a:t>
            </a:r>
          </a:p>
          <a:p>
            <a:pPr eaLnBrk="1">
              <a:buClrTx/>
              <a:buFont typeface="Arial" panose="020B0604020202020204" pitchFamily="34" charset="0"/>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r>
              <a:rPr lang="en-GB" altLang="en-US" sz="1800" dirty="0">
                <a:solidFill>
                  <a:srgbClr val="FFFFFF"/>
                </a:solidFill>
                <a:latin typeface="Calibri" panose="020F0502020204030204" pitchFamily="34" charset="0"/>
                <a:cs typeface="Calibri" panose="020F0502020204030204" pitchFamily="34" charset="0"/>
              </a:rPr>
              <a:t>DOES IT MAKE YOU FEEL STRONG?</a:t>
            </a:r>
          </a:p>
          <a:p>
            <a:pPr marL="0" indent="0" eaLnBrk="1">
              <a:buClrTx/>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defRPr/>
            </a:pPr>
            <a:endParaRPr lang="en-GB" altLang="en-US" sz="1800"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EF252FE5-478A-571F-D2E7-12F5D94D118A}"/>
              </a:ext>
            </a:extLst>
          </p:cNvPr>
          <p:cNvSpPr>
            <a:spLocks noGrp="1" noChangeArrowheads="1"/>
          </p:cNvSpPr>
          <p:nvPr>
            <p:ph type="title"/>
          </p:nvPr>
        </p:nvSpPr>
        <p:spPr>
          <a:xfrm>
            <a:off x="741363" y="282575"/>
            <a:ext cx="8602662" cy="1255713"/>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200" i="0">
                <a:solidFill>
                  <a:srgbClr val="FFD320"/>
                </a:solidFill>
                <a:latin typeface="Arial Black" panose="020B0A04020102020204" pitchFamily="34" charset="0"/>
              </a:rPr>
              <a:t>What would you Stand Up For???</a:t>
            </a:r>
          </a:p>
        </p:txBody>
      </p:sp>
      <p:sp>
        <p:nvSpPr>
          <p:cNvPr id="13314" name="Rectangle 2">
            <a:extLst>
              <a:ext uri="{FF2B5EF4-FFF2-40B4-BE49-F238E27FC236}">
                <a16:creationId xmlns:a16="http://schemas.microsoft.com/office/drawing/2014/main" id="{83C3B896-07B1-B44E-8DEC-25AB42ED7C16}"/>
              </a:ext>
            </a:extLst>
          </p:cNvPr>
          <p:cNvSpPr>
            <a:spLocks noGrp="1" noChangeArrowheads="1"/>
          </p:cNvSpPr>
          <p:nvPr>
            <p:ph type="body" idx="1"/>
          </p:nvPr>
        </p:nvSpPr>
        <p:spPr>
          <a:xfrm>
            <a:off x="431800" y="1258888"/>
            <a:ext cx="8909771" cy="4426990"/>
          </a:xfrm>
        </p:spPr>
        <p:txBody>
          <a:bodyPr/>
          <a:lstStyle/>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latin typeface="Calibri" panose="020F0502020204030204" pitchFamily="34" charset="0"/>
              <a:cs typeface="Calibri" panose="020F0502020204030204" pitchFamily="34" charset="0"/>
            </a:endParaRPr>
          </a:p>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latin typeface="Calibri" panose="020F0502020204030204" pitchFamily="34" charset="0"/>
              <a:cs typeface="Calibri" panose="020F0502020204030204" pitchFamily="34" charset="0"/>
            </a:endParaRPr>
          </a:p>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2000" dirty="0">
                <a:latin typeface="Calibri" panose="020F0502020204030204" pitchFamily="34" charset="0"/>
                <a:cs typeface="Calibri" panose="020F0502020204030204" pitchFamily="34" charset="0"/>
              </a:rPr>
              <a:t>We live in a democracy, where we chose who leads us and who makes the laws.</a:t>
            </a:r>
          </a:p>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latin typeface="Calibri" panose="020F0502020204030204" pitchFamily="34" charset="0"/>
              <a:cs typeface="Calibri" panose="020F0502020204030204" pitchFamily="34" charset="0"/>
            </a:endParaRPr>
          </a:p>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2000" dirty="0">
                <a:latin typeface="Calibri" panose="020F0502020204030204" pitchFamily="34" charset="0"/>
                <a:cs typeface="Calibri" panose="020F0502020204030204" pitchFamily="34" charset="0"/>
              </a:rPr>
              <a:t>But things can become forgotten and people can become down trodden.</a:t>
            </a:r>
          </a:p>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latin typeface="Calibri" panose="020F0502020204030204" pitchFamily="34" charset="0"/>
              <a:cs typeface="Calibri" panose="020F0502020204030204" pitchFamily="34" charset="0"/>
            </a:endParaRPr>
          </a:p>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2000" dirty="0">
                <a:latin typeface="Calibri" panose="020F0502020204030204" pitchFamily="34" charset="0"/>
                <a:cs typeface="Calibri" panose="020F0502020204030204" pitchFamily="34" charset="0"/>
              </a:rPr>
              <a:t>What would you stand up for?</a:t>
            </a:r>
          </a:p>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latin typeface="Calibri" panose="020F0502020204030204" pitchFamily="34" charset="0"/>
              <a:cs typeface="Calibri" panose="020F0502020204030204" pitchFamily="34" charset="0"/>
            </a:endParaRPr>
          </a:p>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2000" dirty="0">
                <a:latin typeface="Calibri" panose="020F0502020204030204" pitchFamily="34" charset="0"/>
                <a:cs typeface="Calibri" panose="020F0502020204030204" pitchFamily="34" charset="0"/>
              </a:rPr>
              <a:t>What needs to be stood up for in your area?</a:t>
            </a:r>
          </a:p>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latin typeface="Calibri" panose="020F0502020204030204" pitchFamily="34" charset="0"/>
              <a:cs typeface="Calibri" panose="020F0502020204030204" pitchFamily="34" charset="0"/>
            </a:endParaRPr>
          </a:p>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2000" dirty="0">
                <a:latin typeface="Calibri" panose="020F0502020204030204" pitchFamily="34" charset="0"/>
                <a:cs typeface="Calibri" panose="020F0502020204030204" pitchFamily="34" charset="0"/>
              </a:rPr>
              <a:t>What needs to change in the world?</a:t>
            </a:r>
          </a:p>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latin typeface="Calibri" panose="020F0502020204030204" pitchFamily="34" charset="0"/>
              <a:cs typeface="Calibri" panose="020F0502020204030204" pitchFamily="34" charset="0"/>
            </a:endParaRPr>
          </a:p>
          <a:p>
            <a:pPr marL="344487"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2000" dirty="0">
                <a:latin typeface="Calibri" panose="020F0502020204030204" pitchFamily="34" charset="0"/>
                <a:cs typeface="Calibri" panose="020F0502020204030204" pitchFamily="34" charset="0"/>
              </a:rPr>
              <a:t>How would you make the world a kinder place?</a:t>
            </a:r>
          </a:p>
          <a:p>
            <a:pPr indent="-34131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dirty="0">
              <a:latin typeface="Calibri" panose="020F0502020204030204" pitchFamily="34"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2CEE-52F4-E016-4099-26CB7F4642D7}"/>
              </a:ext>
            </a:extLst>
          </p:cNvPr>
          <p:cNvSpPr>
            <a:spLocks noGrp="1"/>
          </p:cNvSpPr>
          <p:nvPr>
            <p:ph type="title"/>
          </p:nvPr>
        </p:nvSpPr>
        <p:spPr>
          <a:xfrm>
            <a:off x="353647" y="282575"/>
            <a:ext cx="8988791" cy="1185712"/>
          </a:xfrm>
        </p:spPr>
        <p:txBody>
          <a:bodyPr/>
          <a:lstStyle/>
          <a:p>
            <a:r>
              <a:rPr lang="en-GB" sz="3200" i="0" dirty="0">
                <a:solidFill>
                  <a:srgbClr val="FFD320"/>
                </a:solidFill>
                <a:latin typeface="Arial Black"/>
              </a:rPr>
              <a:t>Reference list</a:t>
            </a:r>
            <a:endParaRPr lang="en-US" dirty="0"/>
          </a:p>
        </p:txBody>
      </p:sp>
      <p:sp>
        <p:nvSpPr>
          <p:cNvPr id="3" name="Content Placeholder 2">
            <a:extLst>
              <a:ext uri="{FF2B5EF4-FFF2-40B4-BE49-F238E27FC236}">
                <a16:creationId xmlns:a16="http://schemas.microsoft.com/office/drawing/2014/main" id="{9CD09B1F-A17A-87A9-098C-848444C9690C}"/>
              </a:ext>
            </a:extLst>
          </p:cNvPr>
          <p:cNvSpPr>
            <a:spLocks noGrp="1"/>
          </p:cNvSpPr>
          <p:nvPr>
            <p:ph sz="half" idx="1"/>
          </p:nvPr>
        </p:nvSpPr>
        <p:spPr>
          <a:xfrm>
            <a:off x="353646" y="1222595"/>
            <a:ext cx="9471050" cy="5670330"/>
          </a:xfrm>
        </p:spPr>
        <p:txBody>
          <a:bodyPr/>
          <a:lstStyle/>
          <a:p>
            <a:pPr marL="0" indent="0">
              <a:spcBef>
                <a:spcPts val="200"/>
              </a:spcBef>
              <a:spcAft>
                <a:spcPts val="200"/>
              </a:spcAft>
            </a:pPr>
            <a:r>
              <a:rPr lang="en-US" sz="1800" dirty="0">
                <a:latin typeface="Calibri"/>
                <a:ea typeface="+mn-lt"/>
                <a:cs typeface="+mn-lt"/>
              </a:rPr>
              <a:t>Slide 2: </a:t>
            </a:r>
            <a:r>
              <a:rPr lang="en-US" sz="1800" i="1" dirty="0">
                <a:solidFill>
                  <a:schemeClr val="bg1"/>
                </a:solidFill>
                <a:latin typeface="Calibri"/>
                <a:ea typeface="+mn-lt"/>
                <a:cs typeface="+mn-lt"/>
              </a:rPr>
              <a:t>English Rebel Songs 1381–1984</a:t>
            </a:r>
            <a:r>
              <a:rPr lang="en-US" sz="1800" dirty="0">
                <a:solidFill>
                  <a:schemeClr val="bg1"/>
                </a:solidFill>
                <a:latin typeface="Calibri"/>
                <a:ea typeface="+mn-lt"/>
                <a:cs typeface="+mn-lt"/>
              </a:rPr>
              <a:t> Wikipedia, The Free Encyclopedia. Last revised: 27 Apr 2023.</a:t>
            </a:r>
            <a:r>
              <a:rPr lang="en-US" sz="2400" dirty="0">
                <a:solidFill>
                  <a:schemeClr val="bg1"/>
                </a:solidFill>
                <a:latin typeface="Calibri"/>
                <a:ea typeface="+mn-lt"/>
                <a:cs typeface="+mn-lt"/>
              </a:rPr>
              <a:t> </a:t>
            </a:r>
            <a:r>
              <a:rPr lang="en-US" sz="1400" dirty="0">
                <a:latin typeface="Calibri"/>
                <a:ea typeface="+mn-lt"/>
                <a:cs typeface="+mn-lt"/>
                <a:hlinkClick r:id="rId2"/>
              </a:rPr>
              <a:t>https://en.wikipedia.org/w/index.php?title=English_Rebel_Songs_1381%E2%80%931984&amp;oldid=1152040678</a:t>
            </a:r>
            <a:r>
              <a:rPr lang="en-US" sz="1200" dirty="0">
                <a:latin typeface="Calibri"/>
                <a:ea typeface="+mn-lt"/>
                <a:cs typeface="+mn-lt"/>
                <a:hlinkClick r:id="rId2"/>
              </a:rPr>
              <a:t> </a:t>
            </a:r>
            <a:endParaRPr lang="en-US" sz="1200" dirty="0">
              <a:latin typeface="Times New Roman"/>
              <a:ea typeface="+mn-lt"/>
              <a:cs typeface="Lucida Sans Unicode"/>
            </a:endParaRPr>
          </a:p>
          <a:p>
            <a:pPr marL="0" indent="0">
              <a:spcBef>
                <a:spcPts val="200"/>
              </a:spcBef>
              <a:spcAft>
                <a:spcPts val="200"/>
              </a:spcAft>
            </a:pPr>
            <a:r>
              <a:rPr lang="en-US" sz="1800" dirty="0">
                <a:latin typeface="Calibri"/>
                <a:ea typeface="+mn-lt"/>
                <a:cs typeface="+mn-lt"/>
              </a:rPr>
              <a:t>Slide 3: Lyrics from </a:t>
            </a:r>
            <a:r>
              <a:rPr lang="en-US" sz="1800" i="1" dirty="0">
                <a:latin typeface="Calibri"/>
                <a:ea typeface="+mn-lt"/>
                <a:cs typeface="+mn-lt"/>
              </a:rPr>
              <a:t>The Cutty Wren</a:t>
            </a:r>
            <a:r>
              <a:rPr lang="en-US" sz="1800" dirty="0">
                <a:latin typeface="Calibri"/>
                <a:ea typeface="+mn-lt"/>
                <a:cs typeface="+mn-lt"/>
              </a:rPr>
              <a:t> Traditional. N.d.</a:t>
            </a:r>
            <a:endParaRPr lang="en-US" sz="1800" i="1" dirty="0">
              <a:latin typeface="Calibri"/>
              <a:ea typeface="+mn-lt"/>
              <a:cs typeface="+mn-lt"/>
            </a:endParaRPr>
          </a:p>
          <a:p>
            <a:pPr marL="0" indent="0">
              <a:spcBef>
                <a:spcPts val="200"/>
              </a:spcBef>
              <a:spcAft>
                <a:spcPts val="200"/>
              </a:spcAft>
            </a:pPr>
            <a:r>
              <a:rPr lang="en-US" sz="1800" dirty="0">
                <a:latin typeface="Calibri"/>
                <a:ea typeface="+mn-lt"/>
                <a:cs typeface="+mn-lt"/>
              </a:rPr>
              <a:t>Slide 3: Image - </a:t>
            </a:r>
            <a:r>
              <a:rPr lang="en-US" sz="1800" i="1" dirty="0">
                <a:latin typeface="Calibri"/>
                <a:ea typeface="+mn-lt"/>
                <a:cs typeface="+mn-lt"/>
              </a:rPr>
              <a:t>Peasant's Revolt 1381</a:t>
            </a:r>
            <a:r>
              <a:rPr lang="en-US" sz="1800" dirty="0">
                <a:latin typeface="Calibri"/>
                <a:ea typeface="+mn-lt"/>
                <a:cs typeface="+mn-lt"/>
              </a:rPr>
              <a:t> on British Library's </a:t>
            </a:r>
            <a:r>
              <a:rPr lang="en-US" sz="1800" i="1" dirty="0">
                <a:latin typeface="Calibri"/>
                <a:ea typeface="+mn-lt"/>
                <a:cs typeface="+mn-lt"/>
              </a:rPr>
              <a:t>Timelines: sources from history </a:t>
            </a:r>
            <a:br>
              <a:rPr lang="en-US" sz="1800" i="1" dirty="0">
                <a:latin typeface="Calibri"/>
                <a:ea typeface="+mn-lt"/>
                <a:cs typeface="+mn-lt"/>
              </a:rPr>
            </a:br>
            <a:r>
              <a:rPr lang="en-US" sz="1800" dirty="0">
                <a:latin typeface="Calibri"/>
                <a:ea typeface="+mn-lt"/>
                <a:cs typeface="+mn-lt"/>
                <a:hlinkClick r:id="rId3"/>
              </a:rPr>
              <a:t>https://www.bl.uk/learning/timeline/large132518.html</a:t>
            </a:r>
            <a:r>
              <a:rPr lang="en-US" sz="1800" dirty="0">
                <a:solidFill>
                  <a:srgbClr val="CCCCCC"/>
                </a:solidFill>
                <a:latin typeface="Calibri"/>
                <a:ea typeface="+mn-lt"/>
                <a:cs typeface="Arial"/>
              </a:rPr>
              <a:t>  From a manuscript copy of the </a:t>
            </a:r>
            <a:r>
              <a:rPr lang="en-US" sz="1800" i="1" dirty="0">
                <a:solidFill>
                  <a:srgbClr val="CCCCCC"/>
                </a:solidFill>
                <a:latin typeface="Calibri"/>
                <a:ea typeface="+mn-lt"/>
                <a:cs typeface="Arial"/>
              </a:rPr>
              <a:t>Chronicles of Jean Froissart, </a:t>
            </a:r>
            <a:r>
              <a:rPr lang="en-US" sz="1800" dirty="0">
                <a:solidFill>
                  <a:srgbClr val="CCCCCC"/>
                </a:solidFill>
                <a:latin typeface="Calibri"/>
                <a:ea typeface="+mn-lt"/>
                <a:cs typeface="Arial"/>
              </a:rPr>
              <a:t>c.1483 at British Library, Royal MS 18 E I f.175.</a:t>
            </a:r>
            <a:endParaRPr lang="en-US" sz="1800" dirty="0">
              <a:latin typeface="Calibri"/>
              <a:cs typeface="Times New Roman"/>
            </a:endParaRPr>
          </a:p>
          <a:p>
            <a:pPr marL="0" indent="0">
              <a:spcBef>
                <a:spcPts val="200"/>
              </a:spcBef>
              <a:spcAft>
                <a:spcPts val="200"/>
              </a:spcAft>
            </a:pPr>
            <a:r>
              <a:rPr lang="en-US" sz="1800" dirty="0">
                <a:latin typeface="Calibri"/>
                <a:ea typeface="+mn-lt"/>
                <a:cs typeface="+mn-lt"/>
              </a:rPr>
              <a:t>Slide 4: Image - </a:t>
            </a:r>
            <a:r>
              <a:rPr lang="en-US" sz="1800" dirty="0">
                <a:solidFill>
                  <a:schemeClr val="bg1"/>
                </a:solidFill>
                <a:latin typeface="Calibri"/>
                <a:ea typeface="+mn-lt"/>
                <a:cs typeface="+mn-lt"/>
              </a:rPr>
              <a:t>Jean-François Millet, </a:t>
            </a:r>
            <a:r>
              <a:rPr lang="en-US" sz="1800" i="1" dirty="0">
                <a:solidFill>
                  <a:schemeClr val="bg1"/>
                </a:solidFill>
                <a:latin typeface="Calibri"/>
                <a:ea typeface="+mn-lt"/>
                <a:cs typeface="+mn-lt"/>
              </a:rPr>
              <a:t>The Diggers</a:t>
            </a:r>
            <a:r>
              <a:rPr lang="en-US" sz="1800" dirty="0">
                <a:solidFill>
                  <a:schemeClr val="bg1"/>
                </a:solidFill>
                <a:latin typeface="Calibri"/>
                <a:ea typeface="+mn-lt"/>
                <a:cs typeface="+mn-lt"/>
              </a:rPr>
              <a:t>, 1855–56, Etching with </a:t>
            </a:r>
            <a:r>
              <a:rPr lang="en-US" sz="1800" err="1">
                <a:solidFill>
                  <a:schemeClr val="bg1"/>
                </a:solidFill>
                <a:latin typeface="Calibri"/>
                <a:ea typeface="+mn-lt"/>
                <a:cs typeface="+mn-lt"/>
              </a:rPr>
              <a:t>drypoint</a:t>
            </a:r>
            <a:r>
              <a:rPr lang="en-US" sz="1800" dirty="0">
                <a:solidFill>
                  <a:schemeClr val="bg1"/>
                </a:solidFill>
                <a:latin typeface="Calibri"/>
                <a:ea typeface="+mn-lt"/>
                <a:cs typeface="+mn-lt"/>
              </a:rPr>
              <a:t> on tan laid paper. Clark Art Institute, Acquired by the Clark, 2014.20.2 </a:t>
            </a:r>
            <a:r>
              <a:rPr lang="en-US" sz="1800" dirty="0">
                <a:latin typeface="Calibri"/>
                <a:ea typeface="+mn-lt"/>
                <a:cs typeface="+mn-lt"/>
                <a:hlinkClick r:id="rId4"/>
              </a:rPr>
              <a:t>https://www.clarkart.edu/ArtPiece/Detail/The-Diggers-(1)</a:t>
            </a:r>
            <a:endParaRPr lang="en-US" sz="1800">
              <a:solidFill>
                <a:schemeClr val="bg1"/>
              </a:solidFill>
              <a:latin typeface="Calibri"/>
            </a:endParaRPr>
          </a:p>
          <a:p>
            <a:pPr marL="0" indent="0">
              <a:spcBef>
                <a:spcPts val="200"/>
              </a:spcBef>
              <a:spcAft>
                <a:spcPts val="200"/>
              </a:spcAft>
            </a:pPr>
            <a:r>
              <a:rPr lang="en-US" sz="1800" dirty="0">
                <a:latin typeface="Calibri"/>
                <a:ea typeface="+mn-lt"/>
                <a:cs typeface="+mn-lt"/>
              </a:rPr>
              <a:t>Slide 5: </a:t>
            </a:r>
            <a:r>
              <a:rPr lang="en-US" sz="1800" i="1" dirty="0">
                <a:latin typeface="Calibri"/>
                <a:ea typeface="+mn-lt"/>
                <a:cs typeface="+mn-lt"/>
              </a:rPr>
              <a:t>The Diggers' Song, </a:t>
            </a:r>
            <a:r>
              <a:rPr lang="en-US" sz="1800" dirty="0">
                <a:latin typeface="Calibri"/>
                <a:ea typeface="+mn-lt"/>
                <a:cs typeface="+mn-lt"/>
              </a:rPr>
              <a:t>1649. Attributed to Gerrard Winstanley. </a:t>
            </a:r>
          </a:p>
          <a:p>
            <a:pPr marL="0" indent="0">
              <a:spcBef>
                <a:spcPts val="200"/>
              </a:spcBef>
              <a:spcAft>
                <a:spcPts val="200"/>
              </a:spcAft>
            </a:pPr>
            <a:r>
              <a:rPr lang="en-US" sz="1800" dirty="0">
                <a:latin typeface="Calibri"/>
                <a:ea typeface="+mn-lt"/>
                <a:cs typeface="+mn-lt"/>
              </a:rPr>
              <a:t>Slide 5: </a:t>
            </a:r>
            <a:r>
              <a:rPr lang="en-US" sz="1800" i="1" dirty="0">
                <a:latin typeface="Calibri"/>
                <a:ea typeface="+mn-lt"/>
                <a:cs typeface="+mn-lt"/>
              </a:rPr>
              <a:t>The World Turned Upside Down, 1975. </a:t>
            </a:r>
            <a:r>
              <a:rPr lang="en-US" sz="1800" dirty="0">
                <a:latin typeface="Calibri"/>
                <a:ea typeface="+mn-lt"/>
                <a:cs typeface="+mn-lt"/>
              </a:rPr>
              <a:t>Leon </a:t>
            </a:r>
            <a:r>
              <a:rPr lang="en-US" sz="1800" err="1">
                <a:latin typeface="Calibri"/>
                <a:ea typeface="+mn-lt"/>
                <a:cs typeface="+mn-lt"/>
              </a:rPr>
              <a:t>Rosselson</a:t>
            </a:r>
            <a:r>
              <a:rPr lang="en-US" sz="1800" dirty="0">
                <a:latin typeface="Calibri"/>
                <a:ea typeface="+mn-lt"/>
                <a:cs typeface="+mn-lt"/>
              </a:rPr>
              <a:t>. </a:t>
            </a:r>
            <a:r>
              <a:rPr lang="en-US" sz="1800" dirty="0">
                <a:latin typeface="Calibri"/>
                <a:ea typeface="+mn-lt"/>
                <a:cs typeface="+mn-lt"/>
                <a:hlinkClick r:id="rId5"/>
              </a:rPr>
              <a:t>https://leonrosselson.co.uk/</a:t>
            </a:r>
            <a:endParaRPr lang="en-US" sz="1800">
              <a:latin typeface="Calibri"/>
              <a:ea typeface="+mn-lt"/>
              <a:cs typeface="+mn-lt"/>
            </a:endParaRPr>
          </a:p>
          <a:p>
            <a:pPr marL="0" indent="0">
              <a:spcBef>
                <a:spcPts val="200"/>
              </a:spcBef>
              <a:spcAft>
                <a:spcPts val="200"/>
              </a:spcAft>
            </a:pPr>
            <a:r>
              <a:rPr lang="en-US" sz="1800" dirty="0">
                <a:latin typeface="Calibri"/>
                <a:ea typeface="+mn-lt"/>
                <a:cs typeface="+mn-lt"/>
              </a:rPr>
              <a:t>Slide 6: Image of printed song sheet of </a:t>
            </a:r>
            <a:r>
              <a:rPr lang="en-US" sz="1800" i="1" dirty="0">
                <a:latin typeface="Calibri"/>
                <a:ea typeface="+mn-lt"/>
                <a:cs typeface="+mn-lt"/>
              </a:rPr>
              <a:t>Chant Down </a:t>
            </a:r>
            <a:r>
              <a:rPr lang="en-US" sz="1800" i="1" dirty="0" err="1">
                <a:latin typeface="Calibri"/>
                <a:ea typeface="+mn-lt"/>
                <a:cs typeface="+mn-lt"/>
              </a:rPr>
              <a:t>Greenham</a:t>
            </a:r>
            <a:r>
              <a:rPr lang="en-US" sz="1800" i="1" dirty="0">
                <a:latin typeface="Calibri"/>
                <a:ea typeface="+mn-lt"/>
                <a:cs typeface="+mn-lt"/>
              </a:rPr>
              <a:t>. </a:t>
            </a:r>
            <a:r>
              <a:rPr lang="en-US" sz="1800" dirty="0">
                <a:latin typeface="Calibri"/>
                <a:ea typeface="+mn-lt"/>
                <a:cs typeface="+mn-lt"/>
              </a:rPr>
              <a:t> LSE Library, </a:t>
            </a:r>
            <a:r>
              <a:rPr lang="en-US" sz="1800" dirty="0" err="1">
                <a:latin typeface="Calibri"/>
                <a:ea typeface="+mn-lt"/>
                <a:cs typeface="+mn-lt"/>
              </a:rPr>
              <a:t>Greenham</a:t>
            </a:r>
            <a:r>
              <a:rPr lang="en-US" sz="1800" dirty="0">
                <a:latin typeface="Calibri"/>
                <a:ea typeface="+mn-lt"/>
                <a:cs typeface="+mn-lt"/>
              </a:rPr>
              <a:t> Common Collection, 5GCC/B</a:t>
            </a:r>
          </a:p>
          <a:p>
            <a:pPr marL="0" indent="0">
              <a:spcBef>
                <a:spcPts val="200"/>
              </a:spcBef>
              <a:spcAft>
                <a:spcPts val="200"/>
              </a:spcAft>
            </a:pPr>
            <a:r>
              <a:rPr lang="en-US" sz="1800" dirty="0">
                <a:latin typeface="Calibri"/>
                <a:ea typeface="+mn-lt"/>
                <a:cs typeface="+mn-lt"/>
              </a:rPr>
              <a:t>Slide 7: </a:t>
            </a:r>
            <a:r>
              <a:rPr lang="en-US" sz="1800" i="1" dirty="0">
                <a:latin typeface="Calibri"/>
                <a:ea typeface="+mn-lt"/>
                <a:cs typeface="+mn-lt"/>
              </a:rPr>
              <a:t>Chant Down </a:t>
            </a:r>
            <a:r>
              <a:rPr lang="en-US" sz="1800" i="1" err="1">
                <a:latin typeface="Calibri"/>
                <a:ea typeface="+mn-lt"/>
                <a:cs typeface="+mn-lt"/>
              </a:rPr>
              <a:t>Greenham</a:t>
            </a:r>
            <a:r>
              <a:rPr lang="en-US" sz="1800" i="1" dirty="0">
                <a:latin typeface="Calibri"/>
                <a:ea typeface="+mn-lt"/>
                <a:cs typeface="+mn-lt"/>
              </a:rPr>
              <a:t>, </a:t>
            </a:r>
            <a:r>
              <a:rPr lang="en-US" sz="1800" dirty="0">
                <a:latin typeface="Calibri"/>
                <a:ea typeface="+mn-lt"/>
                <a:cs typeface="+mn-lt"/>
              </a:rPr>
              <a:t>1981. Words by Alana O’Kelly, additional lyrics by the women of </a:t>
            </a:r>
            <a:r>
              <a:rPr lang="en-US" sz="1800" err="1">
                <a:latin typeface="Calibri"/>
                <a:ea typeface="+mn-lt"/>
                <a:cs typeface="+mn-lt"/>
              </a:rPr>
              <a:t>Greenham</a:t>
            </a:r>
            <a:r>
              <a:rPr lang="en-US" sz="1800" dirty="0">
                <a:latin typeface="Calibri"/>
                <a:ea typeface="+mn-lt"/>
                <a:cs typeface="+mn-lt"/>
              </a:rPr>
              <a:t>. </a:t>
            </a:r>
            <a:r>
              <a:rPr lang="en-US" sz="1800" dirty="0">
                <a:latin typeface="Calibri"/>
                <a:ea typeface="+mn-lt"/>
                <a:cs typeface="+mn-lt"/>
                <a:hlinkClick r:id="rId6"/>
              </a:rPr>
              <a:t>https://www.theguardian.com/uk/2007/may/17/greenham.yourgreenham4</a:t>
            </a:r>
            <a:endParaRPr lang="en-US" sz="1800">
              <a:latin typeface="Calibri"/>
              <a:cs typeface="Times New Roman"/>
            </a:endParaRPr>
          </a:p>
          <a:p>
            <a:pPr marL="0" indent="0">
              <a:spcBef>
                <a:spcPts val="200"/>
              </a:spcBef>
              <a:spcAft>
                <a:spcPts val="200"/>
              </a:spcAft>
            </a:pPr>
            <a:r>
              <a:rPr lang="en-US" sz="1800" dirty="0">
                <a:latin typeface="Calibri"/>
                <a:ea typeface="+mn-lt"/>
                <a:cs typeface="+mn-lt"/>
              </a:rPr>
              <a:t>Slide 8: Image – Bob Marley performing at Dalymount Park, on 6 July 1980. By Eddie Mallin </a:t>
            </a:r>
          </a:p>
          <a:p>
            <a:pPr marL="0" indent="0">
              <a:spcBef>
                <a:spcPts val="200"/>
              </a:spcBef>
              <a:spcAft>
                <a:spcPts val="200"/>
              </a:spcAft>
            </a:pPr>
            <a:r>
              <a:rPr lang="en-US" sz="1800" dirty="0">
                <a:latin typeface="Calibri"/>
                <a:ea typeface="+mn-lt"/>
                <a:cs typeface="+mn-lt"/>
                <a:hlinkClick r:id="rId7"/>
              </a:rPr>
              <a:t>https://commons.wikimedia.org/wiki/File:Bob-Marley_3.jpg</a:t>
            </a:r>
            <a:r>
              <a:rPr lang="en-US" sz="1800" dirty="0">
                <a:latin typeface="Calibri"/>
                <a:ea typeface="+mn-lt"/>
                <a:cs typeface="+mn-lt"/>
              </a:rPr>
              <a:t> </a:t>
            </a:r>
            <a:endParaRPr lang="en-US" dirty="0"/>
          </a:p>
          <a:p>
            <a:pPr marL="0" indent="0">
              <a:spcBef>
                <a:spcPts val="200"/>
              </a:spcBef>
              <a:spcAft>
                <a:spcPts val="200"/>
              </a:spcAft>
            </a:pPr>
            <a:r>
              <a:rPr lang="en-US" sz="1800" dirty="0">
                <a:latin typeface="Calibri"/>
                <a:ea typeface="+mn-lt"/>
                <a:cs typeface="+mn-lt"/>
              </a:rPr>
              <a:t>Slide 9: </a:t>
            </a:r>
            <a:r>
              <a:rPr lang="en-US" sz="1800" i="1" dirty="0">
                <a:latin typeface="Calibri"/>
                <a:ea typeface="+mn-lt"/>
                <a:cs typeface="+mn-lt"/>
              </a:rPr>
              <a:t>Get Up, Stand Up, </a:t>
            </a:r>
            <a:r>
              <a:rPr lang="en-US" sz="1800" dirty="0">
                <a:latin typeface="Calibri"/>
                <a:ea typeface="+mn-lt"/>
                <a:cs typeface="+mn-lt"/>
              </a:rPr>
              <a:t>1973</a:t>
            </a:r>
            <a:r>
              <a:rPr lang="en-US" sz="1800" i="1" dirty="0">
                <a:latin typeface="Calibri"/>
                <a:ea typeface="+mn-lt"/>
                <a:cs typeface="+mn-lt"/>
              </a:rPr>
              <a:t>. </a:t>
            </a:r>
            <a:r>
              <a:rPr lang="en-US" sz="1800" dirty="0">
                <a:latin typeface="Calibri"/>
                <a:ea typeface="+mn-lt"/>
                <a:cs typeface="+mn-lt"/>
              </a:rPr>
              <a:t>Lyrics by Bob Marley, Peter Tosh. Recorded by Bob Marley and the Wailers. </a:t>
            </a:r>
          </a:p>
          <a:p>
            <a:pPr marL="0" indent="0">
              <a:spcBef>
                <a:spcPts val="200"/>
              </a:spcBef>
              <a:spcAft>
                <a:spcPts val="200"/>
              </a:spcAft>
            </a:pPr>
            <a:endParaRPr lang="en-US" sz="1800" dirty="0">
              <a:latin typeface="Calibri"/>
              <a:ea typeface="+mn-lt"/>
              <a:cs typeface="+mn-lt"/>
            </a:endParaRPr>
          </a:p>
          <a:p>
            <a:pPr marL="0" indent="0">
              <a:spcBef>
                <a:spcPts val="200"/>
              </a:spcBef>
              <a:spcAft>
                <a:spcPts val="200"/>
              </a:spcAft>
            </a:pPr>
            <a:endParaRPr lang="en-US" sz="1800" dirty="0">
              <a:latin typeface="Calibri"/>
              <a:ea typeface="+mn-lt"/>
              <a:cs typeface="+mn-lt"/>
            </a:endParaRPr>
          </a:p>
          <a:p>
            <a:br>
              <a:rPr lang="en-US" sz="2000" dirty="0">
                <a:latin typeface="Calibri"/>
                <a:ea typeface="+mn-lt"/>
                <a:cs typeface="+mn-lt"/>
              </a:rPr>
            </a:br>
            <a:endParaRPr lang="en-US" sz="1800">
              <a:latin typeface="Calibri"/>
              <a:cs typeface="Times New Roman"/>
            </a:endParaRPr>
          </a:p>
        </p:txBody>
      </p:sp>
    </p:spTree>
    <p:extLst>
      <p:ext uri="{BB962C8B-B14F-4D97-AF65-F5344CB8AC3E}">
        <p14:creationId xmlns:p14="http://schemas.microsoft.com/office/powerpoint/2010/main" val="425763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AA908-390E-8453-0A21-64ECC5CDC1AF}"/>
              </a:ext>
            </a:extLst>
          </p:cNvPr>
          <p:cNvSpPr>
            <a:spLocks noGrp="1"/>
          </p:cNvSpPr>
          <p:nvPr>
            <p:ph type="title"/>
          </p:nvPr>
        </p:nvSpPr>
        <p:spPr>
          <a:xfrm>
            <a:off x="365051" y="852686"/>
            <a:ext cx="9490540" cy="5712393"/>
          </a:xfrm>
        </p:spPr>
        <p:txBody>
          <a:bodyPr/>
          <a:lstStyle/>
          <a:p>
            <a:br>
              <a:rPr lang="en-US" sz="3600" b="0" i="0" dirty="0">
                <a:solidFill>
                  <a:srgbClr val="E6E6E6"/>
                </a:solidFill>
                <a:latin typeface="Calibri"/>
                <a:ea typeface="Calibri"/>
                <a:cs typeface="Times New Roman"/>
              </a:rPr>
            </a:br>
            <a:r>
              <a:rPr lang="en-US" sz="3600" b="0" i="0" dirty="0">
                <a:solidFill>
                  <a:srgbClr val="E6E6E6"/>
                </a:solidFill>
                <a:latin typeface="Calibri"/>
                <a:ea typeface="Calibri"/>
                <a:cs typeface="Times New Roman"/>
              </a:rPr>
              <a:t>Songs of Protest workshop </a:t>
            </a:r>
            <a:br>
              <a:rPr lang="en-US" sz="3600" b="0" i="0" dirty="0">
                <a:latin typeface="Calibri"/>
                <a:ea typeface="Calibri"/>
                <a:cs typeface="Times New Roman"/>
              </a:rPr>
            </a:br>
            <a:r>
              <a:rPr lang="en-US" sz="3600" b="0" i="0" dirty="0">
                <a:solidFill>
                  <a:srgbClr val="E6E6E6"/>
                </a:solidFill>
                <a:latin typeface="Calibri"/>
                <a:ea typeface="Calibri"/>
                <a:cs typeface="Times New Roman"/>
              </a:rPr>
              <a:t>Developed by Tom Cook, composer and musician </a:t>
            </a:r>
            <a:r>
              <a:rPr lang="en-US" sz="3600" b="0" i="0" dirty="0">
                <a:solidFill>
                  <a:srgbClr val="FF0000"/>
                </a:solidFill>
                <a:latin typeface="Calibri"/>
                <a:ea typeface="Calibri"/>
                <a:cs typeface="Calibri"/>
                <a:hlinkClick r:id="rId2"/>
              </a:rPr>
              <a:t>https://www.tomcooksound.co.uk/</a:t>
            </a:r>
            <a:r>
              <a:rPr lang="en-US" sz="3600" b="0" i="0" dirty="0">
                <a:latin typeface="Calibri"/>
                <a:ea typeface="Calibri"/>
                <a:cs typeface="Calibri"/>
              </a:rPr>
              <a:t> </a:t>
            </a:r>
            <a:br>
              <a:rPr lang="en-US" sz="3600" b="0" i="0" dirty="0">
                <a:latin typeface="Calibri"/>
                <a:ea typeface="Calibri"/>
                <a:cs typeface="Calibri"/>
              </a:rPr>
            </a:br>
            <a:br>
              <a:rPr lang="en-US" sz="3600" b="0" i="0" dirty="0">
                <a:latin typeface="Calibri"/>
                <a:ea typeface="Calibri"/>
                <a:cs typeface="Calibri"/>
              </a:rPr>
            </a:br>
            <a:r>
              <a:rPr lang="en-US" sz="3600" b="0" i="0" dirty="0">
                <a:latin typeface="Calibri"/>
                <a:ea typeface="Calibri"/>
                <a:cs typeface="Calibri"/>
              </a:rPr>
              <a:t>for </a:t>
            </a:r>
            <a:r>
              <a:rPr lang="en-US" sz="3600" b="0" i="0" dirty="0">
                <a:latin typeface="Calibri"/>
                <a:ea typeface="Calibri"/>
                <a:cs typeface="Calibri"/>
                <a:hlinkClick r:id="rId3"/>
              </a:rPr>
              <a:t>LSE Library</a:t>
            </a:r>
            <a:r>
              <a:rPr lang="en-US" sz="3600" b="0" i="0" dirty="0">
                <a:latin typeface="Calibri"/>
                <a:ea typeface="Calibri"/>
                <a:cs typeface="Calibri"/>
              </a:rPr>
              <a:t> project, </a:t>
            </a:r>
            <a:r>
              <a:rPr lang="en-US" sz="3600" b="0" i="0" dirty="0">
                <a:latin typeface="Calibri"/>
                <a:ea typeface="Calibri"/>
                <a:cs typeface="Calibri"/>
                <a:hlinkClick r:id="rId4"/>
              </a:rPr>
              <a:t>Change for People by People,</a:t>
            </a:r>
            <a:r>
              <a:rPr lang="en-US" sz="3600" b="0" i="0" dirty="0">
                <a:latin typeface="Calibri"/>
                <a:ea typeface="Calibri"/>
                <a:cs typeface="Calibri"/>
              </a:rPr>
              <a:t> for </a:t>
            </a:r>
            <a:r>
              <a:rPr lang="en-US" sz="3600" b="0" i="0" dirty="0">
                <a:latin typeface="Calibri"/>
                <a:ea typeface="Calibri"/>
                <a:cs typeface="Calibri"/>
                <a:hlinkClick r:id="rId5"/>
              </a:rPr>
              <a:t>LSE Festival 2023</a:t>
            </a:r>
            <a:br>
              <a:rPr lang="en-US" sz="3600" b="0" i="0" dirty="0">
                <a:latin typeface="Calibri"/>
                <a:ea typeface="Calibri"/>
                <a:cs typeface="Calibri"/>
              </a:rPr>
            </a:br>
            <a:br>
              <a:rPr lang="en-US" sz="3600" b="0" i="0" dirty="0">
                <a:latin typeface="Calibri"/>
                <a:ea typeface="Calibri"/>
                <a:cs typeface="Calibri"/>
              </a:rPr>
            </a:br>
            <a:r>
              <a:rPr lang="en-US" sz="3600" b="0" i="0" dirty="0">
                <a:solidFill>
                  <a:schemeClr val="bg1"/>
                </a:solidFill>
                <a:latin typeface="Calibri"/>
                <a:ea typeface="Calibri"/>
                <a:cs typeface="Calibri"/>
              </a:rPr>
              <a:t>Shared under </a:t>
            </a:r>
            <a:r>
              <a:rPr lang="en-US" sz="3600" b="0" i="0" dirty="0">
                <a:solidFill>
                  <a:schemeClr val="bg1"/>
                </a:solidFill>
                <a:latin typeface="Calibri"/>
                <a:ea typeface="Calibri"/>
                <a:cs typeface="Calibri"/>
                <a:hlinkClick r:id="rId6">
                  <a:extLst>
                    <a:ext uri="{A12FA001-AC4F-418D-AE19-62706E023703}">
                      <ahyp:hlinkClr xmlns:ahyp="http://schemas.microsoft.com/office/drawing/2018/hyperlinkcolor" val="tx"/>
                    </a:ext>
                  </a:extLst>
                </a:hlinkClick>
              </a:rPr>
              <a:t>Creative Commons licence CC-BY-NC</a:t>
            </a:r>
            <a:r>
              <a:rPr lang="en-US" sz="3600" b="0" i="0" dirty="0">
                <a:solidFill>
                  <a:schemeClr val="bg1"/>
                </a:solidFill>
                <a:latin typeface="Calibri"/>
                <a:ea typeface="Calibri"/>
                <a:cs typeface="Calibri"/>
              </a:rPr>
              <a:t> </a:t>
            </a:r>
            <a:endParaRPr lang="en-US" sz="3600" dirty="0">
              <a:solidFill>
                <a:schemeClr val="bg1"/>
              </a:solidFill>
            </a:endParaRPr>
          </a:p>
        </p:txBody>
      </p:sp>
      <p:sp>
        <p:nvSpPr>
          <p:cNvPr id="3" name="Content Placeholder 2">
            <a:extLst>
              <a:ext uri="{FF2B5EF4-FFF2-40B4-BE49-F238E27FC236}">
                <a16:creationId xmlns:a16="http://schemas.microsoft.com/office/drawing/2014/main" id="{7EFDC372-AC38-B15D-57C9-F9ADE01A92E1}"/>
              </a:ext>
            </a:extLst>
          </p:cNvPr>
          <p:cNvSpPr>
            <a:spLocks noGrp="1"/>
          </p:cNvSpPr>
          <p:nvPr>
            <p:ph sz="half" idx="1"/>
          </p:nvPr>
        </p:nvSpPr>
        <p:spPr/>
        <p:txBody>
          <a:bodyPr/>
          <a:lstStyle/>
          <a:p>
            <a:endParaRPr lang="en-US" dirty="0"/>
          </a:p>
          <a:p>
            <a:endParaRPr lang="en-US" dirty="0"/>
          </a:p>
        </p:txBody>
      </p:sp>
    </p:spTree>
    <p:extLst>
      <p:ext uri="{BB962C8B-B14F-4D97-AF65-F5344CB8AC3E}">
        <p14:creationId xmlns:p14="http://schemas.microsoft.com/office/powerpoint/2010/main" val="144798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CA5C675A-6F33-ADA7-5ED1-DA7FF8B74D2D}"/>
              </a:ext>
            </a:extLst>
          </p:cNvPr>
          <p:cNvSpPr>
            <a:spLocks noGrp="1" noChangeArrowheads="1"/>
          </p:cNvSpPr>
          <p:nvPr>
            <p:ph type="title"/>
          </p:nvPr>
        </p:nvSpPr>
        <p:spPr>
          <a:xfrm>
            <a:off x="741363" y="282575"/>
            <a:ext cx="8607425" cy="1260475"/>
          </a:xfrm>
        </p:spPr>
        <p:txBody>
          <a:bodyPr tIns="21240"/>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800" i="0">
                <a:solidFill>
                  <a:srgbClr val="FFD320"/>
                </a:solidFill>
                <a:latin typeface="Arial Black" panose="020B0A04020102020204" pitchFamily="34" charset="0"/>
              </a:rPr>
              <a:t>English Songs of Rebellion</a:t>
            </a:r>
          </a:p>
        </p:txBody>
      </p:sp>
      <p:pic>
        <p:nvPicPr>
          <p:cNvPr id="6147" name="Picture 2">
            <a:extLst>
              <a:ext uri="{FF2B5EF4-FFF2-40B4-BE49-F238E27FC236}">
                <a16:creationId xmlns:a16="http://schemas.microsoft.com/office/drawing/2014/main" id="{AEC552CB-4F7C-5A59-8919-A9D8AC361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331913"/>
            <a:ext cx="4933950" cy="4000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8" name="Rectangle 3">
            <a:extLst>
              <a:ext uri="{FF2B5EF4-FFF2-40B4-BE49-F238E27FC236}">
                <a16:creationId xmlns:a16="http://schemas.microsoft.com/office/drawing/2014/main" id="{0CDD3685-D2AA-7C4C-4F0F-1417AD098C1A}"/>
              </a:ext>
            </a:extLst>
          </p:cNvPr>
          <p:cNvSpPr>
            <a:spLocks noGrp="1" noChangeArrowheads="1"/>
          </p:cNvSpPr>
          <p:nvPr>
            <p:ph type="body" idx="1"/>
          </p:nvPr>
        </p:nvSpPr>
        <p:spPr>
          <a:xfrm>
            <a:off x="5327650" y="1357313"/>
            <a:ext cx="4279900" cy="3717925"/>
          </a:xfrm>
        </p:spPr>
        <p:txBody>
          <a:bodyPr/>
          <a:lstStyle/>
          <a:p>
            <a:pPr marL="34925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a:latin typeface="Calibri" panose="020F0502020204030204" pitchFamily="34" charset="0"/>
                <a:cs typeface="Calibri" panose="020F0502020204030204" pitchFamily="34" charset="0"/>
              </a:rPr>
              <a:t>This list is of English rebellion songs from 1381 to 1984, this is just a few.</a:t>
            </a:r>
          </a:p>
          <a:p>
            <a:pPr marL="34925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Calibri" panose="020F0502020204030204" pitchFamily="34" charset="0"/>
              <a:cs typeface="Calibri" panose="020F0502020204030204" pitchFamily="34" charset="0"/>
            </a:endParaRPr>
          </a:p>
          <a:p>
            <a:pPr marL="34925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a:latin typeface="Calibri" panose="020F0502020204030204" pitchFamily="34" charset="0"/>
                <a:cs typeface="Calibri" panose="020F0502020204030204" pitchFamily="34" charset="0"/>
              </a:rPr>
              <a:t>Folk songs are full of tales recalling battles, civil movements and uprisings. Plus sad tales of loss.</a:t>
            </a:r>
          </a:p>
          <a:p>
            <a:pPr marL="34925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Calibri" panose="020F0502020204030204" pitchFamily="34" charset="0"/>
              <a:cs typeface="Calibri" panose="020F0502020204030204" pitchFamily="34" charset="0"/>
            </a:endParaRPr>
          </a:p>
          <a:p>
            <a:pPr marL="34925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a:latin typeface="Calibri" panose="020F0502020204030204" pitchFamily="34" charset="0"/>
                <a:cs typeface="Calibri" panose="020F0502020204030204" pitchFamily="34" charset="0"/>
              </a:rPr>
              <a:t>Bards, poets and musicians used to carry history both old new in song. They could also spread dissent and rebellion.</a:t>
            </a:r>
          </a:p>
        </p:txBody>
      </p:sp>
      <p:sp>
        <p:nvSpPr>
          <p:cNvPr id="5124" name="Text Box 4">
            <a:extLst>
              <a:ext uri="{FF2B5EF4-FFF2-40B4-BE49-F238E27FC236}">
                <a16:creationId xmlns:a16="http://schemas.microsoft.com/office/drawing/2014/main" id="{10DFD8AD-A139-0B4E-98A0-C538A0B6BFD2}"/>
              </a:ext>
            </a:extLst>
          </p:cNvPr>
          <p:cNvSpPr txBox="1">
            <a:spLocks noChangeArrowheads="1"/>
          </p:cNvSpPr>
          <p:nvPr/>
        </p:nvSpPr>
        <p:spPr bwMode="auto">
          <a:xfrm>
            <a:off x="250825" y="5435600"/>
            <a:ext cx="9213850" cy="162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lvl1pPr marL="342900" indent="-33655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9pPr>
          </a:lstStyle>
          <a:p>
            <a:pPr marL="349250" indent="-342900" eaLnBrk="1">
              <a:lnSpc>
                <a:spcPct val="95000"/>
              </a:lnSpc>
              <a:buSzPct val="100000"/>
              <a:buFont typeface="Arial" panose="020B0604020202020204" pitchFamily="34" charset="0"/>
              <a:buChar char="•"/>
              <a:defRPr/>
            </a:pPr>
            <a:r>
              <a:rPr lang="en-GB" altLang="en-US" sz="2000" dirty="0">
                <a:solidFill>
                  <a:srgbClr val="E6E6E6"/>
                </a:solidFill>
                <a:latin typeface="Calibri" panose="020F0502020204030204" pitchFamily="34" charset="0"/>
                <a:cs typeface="Calibri" panose="020F0502020204030204" pitchFamily="34" charset="0"/>
              </a:rPr>
              <a:t>The Cutty Wren is a rebel song.</a:t>
            </a:r>
          </a:p>
          <a:p>
            <a:pPr marL="349250" indent="-342900" eaLnBrk="1">
              <a:lnSpc>
                <a:spcPct val="95000"/>
              </a:lnSpc>
              <a:buSzPct val="100000"/>
              <a:buFont typeface="Arial" panose="020B0604020202020204" pitchFamily="34" charset="0"/>
              <a:buChar char="•"/>
              <a:defRPr/>
            </a:pPr>
            <a:r>
              <a:rPr lang="en-GB" altLang="en-US" sz="2000" dirty="0">
                <a:solidFill>
                  <a:srgbClr val="E6E6E6"/>
                </a:solidFill>
                <a:latin typeface="Calibri" panose="020F0502020204030204" pitchFamily="34" charset="0"/>
                <a:cs typeface="Calibri" panose="020F0502020204030204" pitchFamily="34" charset="0"/>
              </a:rPr>
              <a:t>It sings about killing the Wren, cutty is a northern word for little and the Wren is called the 'King' of the birds.</a:t>
            </a:r>
          </a:p>
          <a:p>
            <a:pPr eaLnBrk="1">
              <a:lnSpc>
                <a:spcPct val="95000"/>
              </a:lnSpc>
              <a:buSzPct val="100000"/>
              <a:buFont typeface="Arial" panose="020B0604020202020204" pitchFamily="34" charset="0"/>
              <a:buChar char="•"/>
              <a:defRPr/>
            </a:pPr>
            <a:r>
              <a:rPr lang="en-GB" altLang="en-US" dirty="0">
                <a:solidFill>
                  <a:srgbClr val="E6E6E6"/>
                </a:solidFill>
                <a:latin typeface="Calibri" panose="020F0502020204030204" pitchFamily="34" charset="0"/>
                <a:cs typeface="Calibri" panose="020F0502020204030204" pitchFamily="34" charset="0"/>
              </a:rPr>
              <a:t>WHAT COULD IT MEAN?</a:t>
            </a:r>
          </a:p>
          <a:p>
            <a:pPr eaLnBrk="1">
              <a:lnSpc>
                <a:spcPct val="95000"/>
              </a:lnSpc>
              <a:buSzPct val="100000"/>
              <a:buFont typeface="Arial" panose="020B0604020202020204" pitchFamily="34" charset="0"/>
              <a:buChar char="•"/>
              <a:defRPr/>
            </a:pPr>
            <a:r>
              <a:rPr lang="en-GB" altLang="en-US" dirty="0">
                <a:solidFill>
                  <a:srgbClr val="E6E6E6"/>
                </a:solidFill>
                <a:latin typeface="Calibri" panose="020F0502020204030204" pitchFamily="34" charset="0"/>
                <a:cs typeface="Calibri" panose="020F0502020204030204" pitchFamily="34" charset="0"/>
              </a:rPr>
              <a:t>WHY WOULD IT NOT BE WRITTEN DOWN??</a:t>
            </a:r>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0C33790B-DE87-6450-6FDB-CEB361385C8C}"/>
              </a:ext>
            </a:extLst>
          </p:cNvPr>
          <p:cNvSpPr>
            <a:spLocks noGrp="1" noChangeArrowheads="1"/>
          </p:cNvSpPr>
          <p:nvPr>
            <p:ph type="title"/>
          </p:nvPr>
        </p:nvSpPr>
        <p:spPr>
          <a:xfrm>
            <a:off x="576263" y="250825"/>
            <a:ext cx="8770937" cy="1290638"/>
          </a:xfrm>
        </p:spPr>
        <p:txBody>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i="0">
                <a:solidFill>
                  <a:srgbClr val="FFD320"/>
                </a:solidFill>
                <a:latin typeface="Arial Black" panose="020B0A04020102020204" pitchFamily="34" charset="0"/>
              </a:rPr>
              <a:t>The Cutty Wren– The Peasants Revolt. </a:t>
            </a:r>
          </a:p>
        </p:txBody>
      </p:sp>
      <p:sp>
        <p:nvSpPr>
          <p:cNvPr id="8195" name="Rectangle 2">
            <a:extLst>
              <a:ext uri="{FF2B5EF4-FFF2-40B4-BE49-F238E27FC236}">
                <a16:creationId xmlns:a16="http://schemas.microsoft.com/office/drawing/2014/main" id="{26BAD1D5-0BB8-B3E6-8F51-6B05A2ECDFFE}"/>
              </a:ext>
            </a:extLst>
          </p:cNvPr>
          <p:cNvSpPr>
            <a:spLocks noGrp="1" noChangeArrowheads="1"/>
          </p:cNvSpPr>
          <p:nvPr>
            <p:ph type="body" idx="1"/>
          </p:nvPr>
        </p:nvSpPr>
        <p:spPr>
          <a:xfrm>
            <a:off x="576263" y="1258888"/>
            <a:ext cx="4467806" cy="5228320"/>
          </a:xfrm>
        </p:spPr>
        <p:txBody>
          <a:bodyPr/>
          <a:lstStyle/>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Oh where are you going said Milder to Moulder</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Oh we may not tell you said </a:t>
            </a:r>
            <a:r>
              <a:rPr lang="en-GB" altLang="en-US" sz="1600" i="1" dirty="0" err="1"/>
              <a:t>Festel</a:t>
            </a:r>
            <a:r>
              <a:rPr lang="en-GB" altLang="en-US" sz="1600" i="1" dirty="0"/>
              <a:t> to Fose</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We're off to the woods said John the Red Nose</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We're off to the woods said John the Red Nose</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And what will you do there said Milder to Moulder</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We'll shoot the Cutty wren said John the Red Nose</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And how will you shoot us said Milder to Moulder</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With bows and with arrows said John the Red Nose</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Oh that will not do said Milder to Moulder</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Oh what will you do then said </a:t>
            </a:r>
            <a:r>
              <a:rPr lang="en-GB" altLang="en-US" sz="1600" i="1" dirty="0" err="1"/>
              <a:t>Festel</a:t>
            </a:r>
            <a:r>
              <a:rPr lang="en-GB" altLang="en-US" sz="1600" i="1" dirty="0"/>
              <a:t> to Fose</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Great guns and great cannon said John the Red Nose</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And how will you fetch her said Milder to Moulder</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Oh we may not tell you said </a:t>
            </a:r>
            <a:r>
              <a:rPr lang="en-GB" altLang="en-US" sz="1600" i="1" dirty="0" err="1"/>
              <a:t>Festel</a:t>
            </a:r>
            <a:r>
              <a:rPr lang="en-GB" altLang="en-US" sz="1600" i="1" dirty="0"/>
              <a:t> to Fose</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On four strong men's shoulders said John the Red Nose</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Ah that will not do said Milder to Moulder</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Oh what will do then said </a:t>
            </a:r>
            <a:r>
              <a:rPr lang="en-GB" altLang="en-US" sz="1600" i="1" dirty="0" err="1"/>
              <a:t>Festel</a:t>
            </a:r>
            <a:r>
              <a:rPr lang="en-GB" altLang="en-US" sz="1600" i="1" dirty="0"/>
              <a:t> to Fose</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i="1" dirty="0"/>
              <a:t>Great carts and great wagons said John the Red Nose</a:t>
            </a:r>
          </a:p>
          <a:p>
            <a:pPr indent="-33655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i="1" dirty="0"/>
          </a:p>
          <a:p>
            <a:pPr indent="-336550">
              <a:buClrTx/>
              <a:buFont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i="1" dirty="0"/>
          </a:p>
          <a:p>
            <a:pPr indent="-336550">
              <a:buClrTx/>
              <a:buFont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600" dirty="0"/>
              <a:t>Lyrics to </a:t>
            </a:r>
            <a:r>
              <a:rPr lang="en-GB" altLang="en-US" sz="1600" i="1" dirty="0"/>
              <a:t>The Cutty Wren. </a:t>
            </a:r>
            <a:r>
              <a:rPr lang="en-GB" altLang="en-US" sz="1600" dirty="0"/>
              <a:t>Traditional n.d.</a:t>
            </a:r>
            <a:endParaRPr lang="en-GB" altLang="en-US" sz="1600" i="1" dirty="0"/>
          </a:p>
          <a:p>
            <a:pPr indent="-33655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600" i="1"/>
          </a:p>
        </p:txBody>
      </p:sp>
      <p:sp>
        <p:nvSpPr>
          <p:cNvPr id="8196" name="Text Box 3">
            <a:extLst>
              <a:ext uri="{FF2B5EF4-FFF2-40B4-BE49-F238E27FC236}">
                <a16:creationId xmlns:a16="http://schemas.microsoft.com/office/drawing/2014/main" id="{2E2EBC54-8752-EC33-068E-709876CC5F37}"/>
              </a:ext>
            </a:extLst>
          </p:cNvPr>
          <p:cNvSpPr txBox="1">
            <a:spLocks noChangeArrowheads="1"/>
          </p:cNvSpPr>
          <p:nvPr/>
        </p:nvSpPr>
        <p:spPr bwMode="auto">
          <a:xfrm>
            <a:off x="5072063" y="4284663"/>
            <a:ext cx="4792662" cy="287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nchor="t"/>
          <a:lstStyle>
            <a:lvl1pPr marL="342900" indent="-336550">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eaLnBrk="1">
              <a:lnSpc>
                <a:spcPct val="95000"/>
              </a:lnSpc>
              <a:buClrTx/>
              <a:buFont typeface="Arial" panose="020B0604020202020204" pitchFamily="34" charset="0"/>
              <a:buChar char="•"/>
            </a:pPr>
            <a:r>
              <a:rPr lang="en-GB" altLang="en-US" sz="1600" b="1" dirty="0">
                <a:solidFill>
                  <a:srgbClr val="E6E6E6"/>
                </a:solidFill>
                <a:latin typeface="Calibri"/>
                <a:ea typeface="Microsoft YaHei"/>
                <a:cs typeface="Calibri"/>
              </a:rPr>
              <a:t>The Peasants Revolt in 1381.</a:t>
            </a:r>
            <a:r>
              <a:rPr lang="en-GB" altLang="en-US" sz="1600" dirty="0">
                <a:solidFill>
                  <a:srgbClr val="E6E6E6"/>
                </a:solidFill>
                <a:latin typeface="Calibri"/>
                <a:ea typeface="Microsoft YaHei"/>
                <a:cs typeface="Calibri"/>
              </a:rPr>
              <a:t> </a:t>
            </a:r>
            <a:endParaRPr lang="en-GB" altLang="en-US" sz="1600">
              <a:solidFill>
                <a:srgbClr val="E6E6E6"/>
              </a:solidFill>
              <a:latin typeface="Calibri" panose="020F0502020204030204" pitchFamily="34" charset="0"/>
              <a:cs typeface="Calibri" panose="020F0502020204030204" pitchFamily="34" charset="0"/>
            </a:endParaRPr>
          </a:p>
          <a:p>
            <a:pPr eaLnBrk="1">
              <a:lnSpc>
                <a:spcPct val="95000"/>
              </a:lnSpc>
              <a:buClrTx/>
              <a:buFont typeface="Arial" panose="020B0604020202020204" pitchFamily="34" charset="0"/>
              <a:buChar char="•"/>
            </a:pPr>
            <a:r>
              <a:rPr lang="en-GB" altLang="en-US" sz="1600" dirty="0">
                <a:solidFill>
                  <a:srgbClr val="E6E6E6"/>
                </a:solidFill>
                <a:latin typeface="Calibri"/>
                <a:ea typeface="Microsoft YaHei"/>
                <a:cs typeface="Calibri"/>
              </a:rPr>
              <a:t>Wat Tyler led a rebellion against the poll tax, with peasants and labourers and well-to-do artisans. They marched upon London took the palace of the Kings uncle and negotiated with the government for the end of serfdom and forced labour.</a:t>
            </a:r>
          </a:p>
          <a:p>
            <a:pPr eaLnBrk="1">
              <a:lnSpc>
                <a:spcPct val="95000"/>
              </a:lnSpc>
              <a:buClrTx/>
              <a:buFont typeface="Arial" panose="020B0604020202020204" pitchFamily="34" charset="0"/>
              <a:buChar char="•"/>
            </a:pPr>
            <a:endParaRPr lang="en-GB" altLang="en-US" sz="1600">
              <a:solidFill>
                <a:srgbClr val="E6E6E6"/>
              </a:solidFill>
              <a:latin typeface="Calibri" panose="020F0502020204030204" pitchFamily="34" charset="0"/>
              <a:cs typeface="Calibri" panose="020F0502020204030204" pitchFamily="34" charset="0"/>
            </a:endParaRPr>
          </a:p>
          <a:p>
            <a:pPr eaLnBrk="1">
              <a:lnSpc>
                <a:spcPct val="95000"/>
              </a:lnSpc>
              <a:buClrTx/>
              <a:buFont typeface="Arial" panose="020B0604020202020204" pitchFamily="34" charset="0"/>
              <a:buChar char="•"/>
            </a:pPr>
            <a:r>
              <a:rPr lang="en-GB" altLang="en-US" sz="1600" dirty="0">
                <a:solidFill>
                  <a:srgbClr val="E6E6E6"/>
                </a:solidFill>
                <a:latin typeface="Calibri"/>
                <a:ea typeface="Microsoft YaHei"/>
                <a:cs typeface="Calibri"/>
              </a:rPr>
              <a:t>He was killed meeting the King the next day by the mayor of London, but the King promised reforms to stop the uprising. He forgot his promises.</a:t>
            </a:r>
          </a:p>
        </p:txBody>
      </p:sp>
      <p:pic>
        <p:nvPicPr>
          <p:cNvPr id="8197" name="Picture 4">
            <a:extLst>
              <a:ext uri="{FF2B5EF4-FFF2-40B4-BE49-F238E27FC236}">
                <a16:creationId xmlns:a16="http://schemas.microsoft.com/office/drawing/2014/main" id="{9998AA2B-CCA8-01A8-32B9-8EE1381A7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3488" y="1331913"/>
            <a:ext cx="4652962" cy="2663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65040F72-D725-F300-954C-5639AF02C871}"/>
              </a:ext>
            </a:extLst>
          </p:cNvPr>
          <p:cNvSpPr>
            <a:spLocks noGrp="1" noChangeArrowheads="1"/>
          </p:cNvSpPr>
          <p:nvPr>
            <p:ph type="title"/>
          </p:nvPr>
        </p:nvSpPr>
        <p:spPr>
          <a:xfrm>
            <a:off x="792163" y="282575"/>
            <a:ext cx="8607425" cy="1260475"/>
          </a:xfrm>
        </p:spPr>
        <p:txBody>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200" i="0">
                <a:solidFill>
                  <a:srgbClr val="FFD320"/>
                </a:solidFill>
                <a:latin typeface="Arial Black" panose="020B0A04020102020204" pitchFamily="34" charset="0"/>
              </a:rPr>
              <a:t>The Diggers - 1649</a:t>
            </a:r>
          </a:p>
        </p:txBody>
      </p:sp>
      <p:sp>
        <p:nvSpPr>
          <p:cNvPr id="7170" name="Rectangle 2">
            <a:extLst>
              <a:ext uri="{FF2B5EF4-FFF2-40B4-BE49-F238E27FC236}">
                <a16:creationId xmlns:a16="http://schemas.microsoft.com/office/drawing/2014/main" id="{7A48BC63-3F95-E043-A23D-34AA7F12E836}"/>
              </a:ext>
            </a:extLst>
          </p:cNvPr>
          <p:cNvSpPr>
            <a:spLocks noGrp="1" noChangeArrowheads="1"/>
          </p:cNvSpPr>
          <p:nvPr>
            <p:ph type="body" idx="1"/>
          </p:nvPr>
        </p:nvSpPr>
        <p:spPr>
          <a:xfrm>
            <a:off x="647700" y="1403350"/>
            <a:ext cx="4373563" cy="5495925"/>
          </a:xfrm>
        </p:spPr>
        <p:txBody>
          <a:bodyPr/>
          <a:lstStyle/>
          <a:p>
            <a:pPr marL="34925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2000" dirty="0">
                <a:latin typeface="Calibri" panose="020F0502020204030204" pitchFamily="34" charset="0"/>
                <a:cs typeface="Calibri" panose="020F0502020204030204" pitchFamily="34" charset="0"/>
              </a:rPr>
              <a:t>In 1066 after the invasion by William the 1</a:t>
            </a:r>
            <a:r>
              <a:rPr lang="en-GB" altLang="en-US" sz="2000" baseline="33000" dirty="0">
                <a:latin typeface="Calibri" panose="020F0502020204030204" pitchFamily="34" charset="0"/>
                <a:cs typeface="Calibri" panose="020F0502020204030204" pitchFamily="34" charset="0"/>
              </a:rPr>
              <a:t>st</a:t>
            </a:r>
            <a:r>
              <a:rPr lang="en-GB" altLang="en-US" sz="2000" dirty="0">
                <a:latin typeface="Calibri" panose="020F0502020204030204" pitchFamily="34" charset="0"/>
                <a:cs typeface="Calibri" panose="020F0502020204030204" pitchFamily="34" charset="0"/>
              </a:rPr>
              <a:t>, England's land was split between 180 barons. </a:t>
            </a:r>
          </a:p>
          <a:p>
            <a:pPr marL="34925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latin typeface="Calibri" panose="020F0502020204030204" pitchFamily="34" charset="0"/>
              <a:cs typeface="Calibri" panose="020F0502020204030204" pitchFamily="34" charset="0"/>
            </a:endParaRPr>
          </a:p>
          <a:p>
            <a:pPr marL="34925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2000" dirty="0">
                <a:latin typeface="Calibri" panose="020F0502020204030204" pitchFamily="34" charset="0"/>
                <a:cs typeface="Calibri" panose="020F0502020204030204" pitchFamily="34" charset="0"/>
              </a:rPr>
              <a:t>People who lived and worked on that land had to pay rent and pay taxes on what they produced. The people were left some common land but this was usually wasteland and unsuitable for growing food.</a:t>
            </a:r>
          </a:p>
          <a:p>
            <a:pPr marL="34925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latin typeface="Calibri" panose="020F0502020204030204" pitchFamily="34" charset="0"/>
              <a:cs typeface="Calibri" panose="020F0502020204030204" pitchFamily="34" charset="0"/>
            </a:endParaRPr>
          </a:p>
          <a:p>
            <a:pPr marL="34925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2000" dirty="0">
                <a:latin typeface="Calibri" panose="020F0502020204030204" pitchFamily="34" charset="0"/>
                <a:cs typeface="Calibri" panose="020F0502020204030204" pitchFamily="34" charset="0"/>
              </a:rPr>
              <a:t>The Diggers believed no one should own the land and they began levelling rough land for people to grow food for free.</a:t>
            </a:r>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1600" dirty="0"/>
          </a:p>
          <a:p>
            <a:pPr indent="-33655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1600" dirty="0"/>
          </a:p>
        </p:txBody>
      </p:sp>
      <p:pic>
        <p:nvPicPr>
          <p:cNvPr id="10244" name="Picture 3">
            <a:extLst>
              <a:ext uri="{FF2B5EF4-FFF2-40B4-BE49-F238E27FC236}">
                <a16:creationId xmlns:a16="http://schemas.microsoft.com/office/drawing/2014/main" id="{B43FB9F1-1E2D-DABD-82B2-94F3C5F50E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1403350"/>
            <a:ext cx="3998913" cy="2857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5" name="Text Box 4">
            <a:extLst>
              <a:ext uri="{FF2B5EF4-FFF2-40B4-BE49-F238E27FC236}">
                <a16:creationId xmlns:a16="http://schemas.microsoft.com/office/drawing/2014/main" id="{843692BE-015F-9039-2390-AE2B6079CEF0}"/>
              </a:ext>
            </a:extLst>
          </p:cNvPr>
          <p:cNvSpPr txBox="1">
            <a:spLocks noChangeArrowheads="1"/>
          </p:cNvSpPr>
          <p:nvPr/>
        </p:nvSpPr>
        <p:spPr bwMode="auto">
          <a:xfrm>
            <a:off x="5256213" y="4427538"/>
            <a:ext cx="4279900" cy="2354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nchor="t"/>
          <a:lstStyle>
            <a:lvl1pPr marL="349250" indent="-342900">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eaLnBrk="1">
              <a:lnSpc>
                <a:spcPct val="95000"/>
              </a:lnSpc>
              <a:buClrTx/>
              <a:buFont typeface="Arial" panose="020B0604020202020204" pitchFamily="34" charset="0"/>
              <a:buChar char="•"/>
            </a:pPr>
            <a:r>
              <a:rPr lang="en-GB" altLang="en-US" sz="2000" dirty="0">
                <a:solidFill>
                  <a:srgbClr val="E6E6E6"/>
                </a:solidFill>
                <a:latin typeface="Calibri"/>
                <a:ea typeface="Microsoft YaHei"/>
                <a:cs typeface="Calibri"/>
              </a:rPr>
              <a:t>In 1649 on St Georges Hill, Weybridge, Surrey, the diggers began turning the hill from rough land into farmland and gave food away from their first harvest. </a:t>
            </a:r>
            <a:endParaRPr lang="en-GB" altLang="en-US" sz="2000">
              <a:solidFill>
                <a:srgbClr val="E6E6E6"/>
              </a:solidFill>
              <a:latin typeface="Calibri" panose="020F0502020204030204" pitchFamily="34" charset="0"/>
              <a:cs typeface="Calibri" panose="020F0502020204030204" pitchFamily="34" charset="0"/>
            </a:endParaRPr>
          </a:p>
          <a:p>
            <a:pPr eaLnBrk="1">
              <a:lnSpc>
                <a:spcPct val="95000"/>
              </a:lnSpc>
              <a:buClrTx/>
              <a:buFont typeface="Arial" panose="020B0604020202020204" pitchFamily="34" charset="0"/>
              <a:buChar char="•"/>
            </a:pPr>
            <a:r>
              <a:rPr lang="en-GB" altLang="en-US" sz="2000" dirty="0">
                <a:solidFill>
                  <a:srgbClr val="E6E6E6"/>
                </a:solidFill>
                <a:latin typeface="Calibri"/>
                <a:ea typeface="Microsoft YaHei"/>
                <a:cs typeface="Calibri"/>
              </a:rPr>
              <a:t>The landowners threatened the army and took them to court where the Diggers were not allowed to speak.</a:t>
            </a:r>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D8247A97-A7E6-93AD-0B9D-BEF7F3EEF4B4}"/>
              </a:ext>
            </a:extLst>
          </p:cNvPr>
          <p:cNvSpPr>
            <a:spLocks noGrp="1" noChangeArrowheads="1"/>
          </p:cNvSpPr>
          <p:nvPr>
            <p:ph type="title"/>
          </p:nvPr>
        </p:nvSpPr>
        <p:spPr>
          <a:xfrm>
            <a:off x="741363" y="282575"/>
            <a:ext cx="8605837" cy="1258888"/>
          </a:xfrm>
        </p:spPr>
        <p:txBody>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200" i="0">
                <a:solidFill>
                  <a:srgbClr val="FFD320"/>
                </a:solidFill>
              </a:rPr>
              <a:t>Folksong and Billy Bragg retelling</a:t>
            </a:r>
          </a:p>
        </p:txBody>
      </p:sp>
      <p:sp>
        <p:nvSpPr>
          <p:cNvPr id="12291" name="Rectangle 2">
            <a:extLst>
              <a:ext uri="{FF2B5EF4-FFF2-40B4-BE49-F238E27FC236}">
                <a16:creationId xmlns:a16="http://schemas.microsoft.com/office/drawing/2014/main" id="{A1227408-D13B-0228-3D3A-86493F409221}"/>
              </a:ext>
            </a:extLst>
          </p:cNvPr>
          <p:cNvSpPr>
            <a:spLocks noGrp="1" noChangeArrowheads="1"/>
          </p:cNvSpPr>
          <p:nvPr>
            <p:ph type="body" idx="1"/>
          </p:nvPr>
        </p:nvSpPr>
        <p:spPr>
          <a:xfrm>
            <a:off x="576263" y="1206489"/>
            <a:ext cx="4464050" cy="5824862"/>
          </a:xfrm>
          <a:ln w="25400">
            <a:solidFill>
              <a:srgbClr val="FFC000"/>
            </a:solidFill>
            <a:round/>
            <a:headEnd/>
            <a:tailEnd/>
          </a:ln>
        </p:spPr>
        <p:txBody>
          <a:bodyPr/>
          <a:lstStyle/>
          <a:p>
            <a:pPr marL="406400" lvl="1"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a:latin typeface="Calibri" panose="020F0502020204030204" pitchFamily="34" charset="0"/>
              <a:cs typeface="Calibri" panose="020F0502020204030204" pitchFamily="34" charset="0"/>
            </a:endParaRPr>
          </a:p>
          <a:p>
            <a:pPr marL="406400" lvl="1"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latin typeface="Calibri"/>
                <a:cs typeface="Calibri"/>
              </a:rPr>
              <a:t>You noble diggers all stand up now, stand up now</a:t>
            </a:r>
          </a:p>
          <a:p>
            <a:pPr marL="406400" lvl="1"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latin typeface="Calibri"/>
                <a:cs typeface="Calibri"/>
              </a:rPr>
              <a:t>You noble diggers all stand up now</a:t>
            </a:r>
          </a:p>
          <a:p>
            <a:pPr marL="406400" lvl="1"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latin typeface="Calibri"/>
                <a:cs typeface="Calibri"/>
              </a:rPr>
              <a:t>The wasteland to maintain sin cavaliers by name</a:t>
            </a:r>
          </a:p>
          <a:p>
            <a:pPr marL="406400" lvl="1"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latin typeface="Calibri"/>
                <a:cs typeface="Calibri"/>
              </a:rPr>
              <a:t>Your digging does maintain and persons all defame</a:t>
            </a:r>
          </a:p>
          <a:p>
            <a:pPr marL="406400" lvl="1"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latin typeface="Calibri"/>
                <a:cs typeface="Calibri"/>
              </a:rPr>
              <a:t>Stand up now, stand up now</a:t>
            </a:r>
          </a:p>
          <a:p>
            <a:pPr marL="406400" lvl="1" indent="0">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dirty="0">
              <a:latin typeface="Calibri"/>
              <a:cs typeface="Calibri"/>
            </a:endParaRPr>
          </a:p>
          <a:p>
            <a:pPr marL="406400" lvl="1"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latin typeface="Calibri"/>
                <a:cs typeface="Calibri"/>
              </a:rPr>
              <a:t>Your houses they pull down stand up now, stand up now</a:t>
            </a:r>
          </a:p>
          <a:p>
            <a:pPr marL="406400" lvl="1"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latin typeface="Calibri"/>
                <a:cs typeface="Calibri"/>
              </a:rPr>
              <a:t>Your houses they pull down, stand up now</a:t>
            </a:r>
          </a:p>
          <a:p>
            <a:pPr marL="406400" lvl="1"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latin typeface="Calibri"/>
                <a:cs typeface="Calibri"/>
              </a:rPr>
              <a:t>Your houses they pull down to fright your men in town</a:t>
            </a:r>
          </a:p>
          <a:p>
            <a:pPr marL="406400" lvl="1"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latin typeface="Calibri"/>
                <a:cs typeface="Calibri"/>
              </a:rPr>
              <a:t>But the gentry must come down and the poor shall wear the crown</a:t>
            </a:r>
          </a:p>
          <a:p>
            <a:pPr marL="406400" lvl="1"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latin typeface="Calibri"/>
                <a:cs typeface="Calibri"/>
              </a:rPr>
              <a:t>Stand up now diggers all</a:t>
            </a:r>
          </a:p>
          <a:p>
            <a:pPr marL="406400" lvl="1"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latin typeface="Calibri"/>
                <a:cs typeface="Calibri"/>
              </a:rPr>
              <a:t>Stand up now</a:t>
            </a:r>
          </a:p>
          <a:p>
            <a:pPr marL="406400" lvl="1" indent="0">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200" dirty="0">
              <a:latin typeface="Calibri" panose="020F0502020204030204" pitchFamily="34" charset="0"/>
              <a:cs typeface="Calibri" panose="020F0502020204030204" pitchFamily="34" charset="0"/>
            </a:endParaRPr>
          </a:p>
          <a:p>
            <a:pPr marL="406400" lvl="1" indent="0">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200" dirty="0">
                <a:latin typeface="Calibri"/>
                <a:cs typeface="Calibri"/>
              </a:rPr>
              <a:t>From </a:t>
            </a:r>
            <a:r>
              <a:rPr lang="en-GB" altLang="en-US" sz="1200" i="1" dirty="0">
                <a:latin typeface="Calibri"/>
                <a:cs typeface="Calibri"/>
              </a:rPr>
              <a:t>The Diggers' Song, 1649</a:t>
            </a:r>
            <a:endParaRPr lang="en-GB" altLang="en-US" sz="1200" dirty="0">
              <a:latin typeface="Calibri" panose="020F0502020204030204" pitchFamily="34" charset="0"/>
              <a:cs typeface="Calibri" panose="020F0502020204030204" pitchFamily="34" charset="0"/>
            </a:endParaRPr>
          </a:p>
        </p:txBody>
      </p:sp>
      <p:sp>
        <p:nvSpPr>
          <p:cNvPr id="12292" name="Text Box 3">
            <a:extLst>
              <a:ext uri="{FF2B5EF4-FFF2-40B4-BE49-F238E27FC236}">
                <a16:creationId xmlns:a16="http://schemas.microsoft.com/office/drawing/2014/main" id="{F4EDE0DD-92E8-5A1F-8D6D-965FDC1D7FED}"/>
              </a:ext>
            </a:extLst>
          </p:cNvPr>
          <p:cNvSpPr txBox="1">
            <a:spLocks noChangeArrowheads="1"/>
          </p:cNvSpPr>
          <p:nvPr/>
        </p:nvSpPr>
        <p:spPr bwMode="auto">
          <a:xfrm>
            <a:off x="5256213" y="1206594"/>
            <a:ext cx="4464050" cy="5824862"/>
          </a:xfrm>
          <a:prstGeom prst="rect">
            <a:avLst/>
          </a:prstGeom>
          <a:noFill/>
          <a:ln w="22225">
            <a:solidFill>
              <a:srgbClr val="FFC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nchor="t"/>
          <a:lstStyle>
            <a:lvl1pPr marL="342900" indent="-338138">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marL="403225">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lvl="1" indent="0" eaLnBrk="1">
              <a:lnSpc>
                <a:spcPct val="95000"/>
              </a:lnSpc>
              <a:buClrTx/>
            </a:pPr>
            <a:endParaRPr lang="en-GB" altLang="en-US" sz="1600">
              <a:solidFill>
                <a:srgbClr val="E6E6E6"/>
              </a:solidFill>
              <a:latin typeface="Calibri" panose="020F0502020204030204" pitchFamily="34" charset="0"/>
              <a:cs typeface="Calibri" panose="020F0502020204030204" pitchFamily="34" charset="0"/>
            </a:endParaRPr>
          </a:p>
          <a:p>
            <a:pPr lvl="1" indent="0" eaLnBrk="1">
              <a:lnSpc>
                <a:spcPct val="95000"/>
              </a:lnSpc>
              <a:buClrTx/>
            </a:pPr>
            <a:r>
              <a:rPr lang="en-GB" altLang="en-US" sz="1600" dirty="0">
                <a:solidFill>
                  <a:srgbClr val="E6E6E6"/>
                </a:solidFill>
                <a:latin typeface="Calibri"/>
                <a:ea typeface="Microsoft YaHei"/>
                <a:cs typeface="Calibri"/>
              </a:rPr>
              <a:t>In 1649 To St. George's Hill</a:t>
            </a:r>
          </a:p>
          <a:p>
            <a:pPr lvl="1" indent="0" eaLnBrk="1">
              <a:lnSpc>
                <a:spcPct val="95000"/>
              </a:lnSpc>
              <a:buClrTx/>
            </a:pPr>
            <a:r>
              <a:rPr lang="en-GB" altLang="en-US" sz="1600" dirty="0">
                <a:solidFill>
                  <a:srgbClr val="E6E6E6"/>
                </a:solidFill>
                <a:latin typeface="Calibri"/>
                <a:ea typeface="Microsoft YaHei"/>
                <a:cs typeface="Calibri"/>
              </a:rPr>
              <a:t>A ragged band they called the Diggers</a:t>
            </a:r>
          </a:p>
          <a:p>
            <a:pPr lvl="1" indent="0" eaLnBrk="1">
              <a:lnSpc>
                <a:spcPct val="95000"/>
              </a:lnSpc>
              <a:buClrTx/>
            </a:pPr>
            <a:r>
              <a:rPr lang="en-GB" altLang="en-US" sz="1600" dirty="0">
                <a:solidFill>
                  <a:srgbClr val="E6E6E6"/>
                </a:solidFill>
                <a:latin typeface="Calibri"/>
                <a:ea typeface="Microsoft YaHei"/>
                <a:cs typeface="Calibri"/>
              </a:rPr>
              <a:t>Came to show the people's will</a:t>
            </a:r>
          </a:p>
          <a:p>
            <a:pPr lvl="1" indent="0" eaLnBrk="1">
              <a:lnSpc>
                <a:spcPct val="95000"/>
              </a:lnSpc>
              <a:buClrTx/>
            </a:pPr>
            <a:r>
              <a:rPr lang="en-GB" altLang="en-US" sz="1600" dirty="0">
                <a:solidFill>
                  <a:srgbClr val="E6E6E6"/>
                </a:solidFill>
                <a:latin typeface="Calibri"/>
                <a:ea typeface="Microsoft YaHei"/>
                <a:cs typeface="Calibri"/>
              </a:rPr>
              <a:t>They defied the landlords, They defied the laws</a:t>
            </a:r>
          </a:p>
          <a:p>
            <a:pPr lvl="1" indent="0" eaLnBrk="1">
              <a:lnSpc>
                <a:spcPct val="95000"/>
              </a:lnSpc>
              <a:buClrTx/>
            </a:pPr>
            <a:r>
              <a:rPr lang="en-GB" altLang="en-US" sz="1600" dirty="0">
                <a:solidFill>
                  <a:srgbClr val="E6E6E6"/>
                </a:solidFill>
                <a:latin typeface="Calibri"/>
                <a:ea typeface="Microsoft YaHei"/>
                <a:cs typeface="Calibri"/>
              </a:rPr>
              <a:t>They were the dispossessed reclaiming what was theirs</a:t>
            </a:r>
          </a:p>
          <a:p>
            <a:pPr lvl="1" indent="0" eaLnBrk="1">
              <a:lnSpc>
                <a:spcPct val="95000"/>
              </a:lnSpc>
              <a:buClrTx/>
            </a:pPr>
            <a:r>
              <a:rPr lang="en-GB" altLang="en-US" sz="1600" dirty="0">
                <a:solidFill>
                  <a:srgbClr val="E6E6E6"/>
                </a:solidFill>
                <a:latin typeface="Calibri"/>
                <a:ea typeface="Microsoft YaHei"/>
                <a:cs typeface="Calibri"/>
              </a:rPr>
              <a:t>We come in peace they said, To dig and sow</a:t>
            </a:r>
          </a:p>
          <a:p>
            <a:pPr lvl="1" indent="0" eaLnBrk="1">
              <a:lnSpc>
                <a:spcPct val="95000"/>
              </a:lnSpc>
              <a:buClrTx/>
            </a:pPr>
            <a:r>
              <a:rPr lang="en-GB" altLang="en-US" sz="1600" dirty="0">
                <a:solidFill>
                  <a:srgbClr val="E6E6E6"/>
                </a:solidFill>
                <a:latin typeface="Calibri"/>
                <a:ea typeface="Microsoft YaHei"/>
                <a:cs typeface="Calibri"/>
              </a:rPr>
              <a:t>We come to work the lands in common</a:t>
            </a:r>
          </a:p>
          <a:p>
            <a:pPr lvl="1" indent="0" eaLnBrk="1">
              <a:lnSpc>
                <a:spcPct val="95000"/>
              </a:lnSpc>
              <a:buClrTx/>
            </a:pPr>
            <a:r>
              <a:rPr lang="en-GB" altLang="en-US" sz="1600" dirty="0">
                <a:solidFill>
                  <a:srgbClr val="E6E6E6"/>
                </a:solidFill>
                <a:latin typeface="Calibri"/>
                <a:ea typeface="Microsoft YaHei"/>
                <a:cs typeface="Calibri"/>
              </a:rPr>
              <a:t>And to make the waste grounds grow</a:t>
            </a:r>
          </a:p>
          <a:p>
            <a:pPr lvl="1" indent="0" eaLnBrk="1">
              <a:lnSpc>
                <a:spcPct val="95000"/>
              </a:lnSpc>
              <a:buClrTx/>
            </a:pPr>
            <a:r>
              <a:rPr lang="en-GB" altLang="en-US" sz="1600" dirty="0">
                <a:solidFill>
                  <a:srgbClr val="E6E6E6"/>
                </a:solidFill>
                <a:latin typeface="Calibri"/>
                <a:ea typeface="Microsoft YaHei"/>
                <a:cs typeface="Calibri"/>
              </a:rPr>
              <a:t>This earth divided, We will make whole</a:t>
            </a:r>
          </a:p>
          <a:p>
            <a:pPr lvl="1" indent="0" eaLnBrk="1">
              <a:lnSpc>
                <a:spcPct val="95000"/>
              </a:lnSpc>
              <a:buClrTx/>
            </a:pPr>
            <a:r>
              <a:rPr lang="en-GB" altLang="en-US" sz="1600" dirty="0">
                <a:solidFill>
                  <a:srgbClr val="E6E6E6"/>
                </a:solidFill>
                <a:latin typeface="Calibri"/>
                <a:ea typeface="Microsoft YaHei"/>
                <a:cs typeface="Calibri"/>
              </a:rPr>
              <a:t>So it will be a common treasury for all</a:t>
            </a:r>
          </a:p>
          <a:p>
            <a:pPr lvl="1" indent="0" eaLnBrk="1">
              <a:lnSpc>
                <a:spcPct val="95000"/>
              </a:lnSpc>
              <a:buClrTx/>
            </a:pPr>
            <a:r>
              <a:rPr lang="en-GB" altLang="en-US" sz="1600" dirty="0">
                <a:solidFill>
                  <a:srgbClr val="E6E6E6"/>
                </a:solidFill>
                <a:latin typeface="Calibri"/>
                <a:ea typeface="Microsoft YaHei"/>
                <a:cs typeface="Calibri"/>
              </a:rPr>
              <a:t>The sin of property</a:t>
            </a:r>
          </a:p>
          <a:p>
            <a:pPr lvl="1" indent="0" eaLnBrk="1">
              <a:lnSpc>
                <a:spcPct val="95000"/>
              </a:lnSpc>
              <a:buClrTx/>
            </a:pPr>
            <a:r>
              <a:rPr lang="en-GB" altLang="en-US" sz="1600" dirty="0">
                <a:solidFill>
                  <a:srgbClr val="E6E6E6"/>
                </a:solidFill>
                <a:latin typeface="Calibri"/>
                <a:ea typeface="Microsoft YaHei"/>
                <a:cs typeface="Calibri"/>
              </a:rPr>
              <a:t>We do disdain</a:t>
            </a:r>
          </a:p>
          <a:p>
            <a:pPr lvl="1" indent="0" eaLnBrk="1">
              <a:lnSpc>
                <a:spcPct val="95000"/>
              </a:lnSpc>
              <a:buClrTx/>
            </a:pPr>
            <a:r>
              <a:rPr lang="en-GB" altLang="en-US" sz="1600" dirty="0">
                <a:solidFill>
                  <a:srgbClr val="E6E6E6"/>
                </a:solidFill>
                <a:latin typeface="Calibri"/>
                <a:ea typeface="Microsoft YaHei"/>
                <a:cs typeface="Calibri"/>
              </a:rPr>
              <a:t>No man has any right to buy and sell</a:t>
            </a:r>
          </a:p>
          <a:p>
            <a:pPr lvl="1" indent="0" eaLnBrk="1">
              <a:lnSpc>
                <a:spcPct val="95000"/>
              </a:lnSpc>
              <a:buClrTx/>
            </a:pPr>
            <a:r>
              <a:rPr lang="en-GB" altLang="en-US" sz="1600" dirty="0">
                <a:solidFill>
                  <a:srgbClr val="E6E6E6"/>
                </a:solidFill>
                <a:latin typeface="Calibri"/>
                <a:ea typeface="Microsoft YaHei"/>
                <a:cs typeface="Calibri"/>
              </a:rPr>
              <a:t>The earth for private gain</a:t>
            </a:r>
          </a:p>
          <a:p>
            <a:pPr lvl="1" indent="0" eaLnBrk="1">
              <a:lnSpc>
                <a:spcPct val="95000"/>
              </a:lnSpc>
              <a:buClrTx/>
            </a:pPr>
            <a:r>
              <a:rPr lang="en-GB" altLang="en-US" sz="1600" dirty="0">
                <a:solidFill>
                  <a:srgbClr val="E6E6E6"/>
                </a:solidFill>
                <a:latin typeface="Calibri"/>
                <a:ea typeface="Microsoft YaHei"/>
                <a:cs typeface="Calibri"/>
              </a:rPr>
              <a:t>By theft and murder</a:t>
            </a:r>
          </a:p>
          <a:p>
            <a:pPr lvl="1" indent="0" eaLnBrk="1">
              <a:lnSpc>
                <a:spcPct val="95000"/>
              </a:lnSpc>
              <a:buClrTx/>
            </a:pPr>
            <a:r>
              <a:rPr lang="en-GB" altLang="en-US" sz="1600" dirty="0">
                <a:solidFill>
                  <a:srgbClr val="E6E6E6"/>
                </a:solidFill>
                <a:latin typeface="Calibri"/>
                <a:ea typeface="Microsoft YaHei"/>
                <a:cs typeface="Calibri"/>
              </a:rPr>
              <a:t>They took the land</a:t>
            </a:r>
          </a:p>
          <a:p>
            <a:pPr lvl="1" indent="0" eaLnBrk="1">
              <a:lnSpc>
                <a:spcPct val="95000"/>
              </a:lnSpc>
              <a:buClrTx/>
            </a:pPr>
            <a:r>
              <a:rPr lang="en-GB" altLang="en-US" sz="1600" dirty="0">
                <a:solidFill>
                  <a:srgbClr val="E6E6E6"/>
                </a:solidFill>
                <a:latin typeface="Calibri"/>
                <a:ea typeface="Microsoft YaHei"/>
                <a:cs typeface="Calibri"/>
              </a:rPr>
              <a:t>Now everywhere the walls</a:t>
            </a:r>
          </a:p>
          <a:p>
            <a:pPr lvl="1" indent="0" eaLnBrk="1">
              <a:lnSpc>
                <a:spcPct val="95000"/>
              </a:lnSpc>
              <a:buClrTx/>
            </a:pPr>
            <a:r>
              <a:rPr lang="en-GB" altLang="en-US" sz="1600" dirty="0">
                <a:solidFill>
                  <a:srgbClr val="E6E6E6"/>
                </a:solidFill>
                <a:latin typeface="Calibri"/>
                <a:ea typeface="Microsoft YaHei"/>
                <a:cs typeface="Calibri"/>
              </a:rPr>
              <a:t>Spring up at their command</a:t>
            </a:r>
          </a:p>
          <a:p>
            <a:pPr lvl="1" indent="0">
              <a:lnSpc>
                <a:spcPct val="95000"/>
              </a:lnSpc>
              <a:buClrTx/>
            </a:pPr>
            <a:endParaRPr lang="en-GB" altLang="en-US" sz="1600" dirty="0">
              <a:solidFill>
                <a:srgbClr val="E6E6E6"/>
              </a:solidFill>
              <a:latin typeface="Calibri" panose="020F0502020204030204" pitchFamily="34" charset="0"/>
              <a:cs typeface="Calibri" panose="020F0502020204030204" pitchFamily="34" charset="0"/>
            </a:endParaRPr>
          </a:p>
          <a:p>
            <a:pPr lvl="1" indent="0">
              <a:lnSpc>
                <a:spcPct val="95000"/>
              </a:lnSpc>
              <a:buClrTx/>
            </a:pPr>
            <a:r>
              <a:rPr lang="en-GB" altLang="en-US" sz="1200" dirty="0">
                <a:solidFill>
                  <a:srgbClr val="E6E6E6"/>
                </a:solidFill>
                <a:latin typeface="Calibri"/>
                <a:ea typeface="Microsoft YaHei"/>
                <a:cs typeface="Calibri"/>
              </a:rPr>
              <a:t>From </a:t>
            </a:r>
            <a:r>
              <a:rPr lang="en-GB" altLang="en-US" sz="1200" i="1" dirty="0">
                <a:solidFill>
                  <a:srgbClr val="E6E6E6"/>
                </a:solidFill>
                <a:latin typeface="Calibri"/>
                <a:ea typeface="Microsoft YaHei"/>
                <a:cs typeface="Calibri"/>
              </a:rPr>
              <a:t>The World Turned Upside Down </a:t>
            </a:r>
            <a:r>
              <a:rPr lang="en-GB" altLang="en-US" sz="1200" dirty="0">
                <a:solidFill>
                  <a:srgbClr val="E6E6E6"/>
                </a:solidFill>
                <a:latin typeface="Calibri"/>
                <a:ea typeface="Microsoft YaHei"/>
                <a:cs typeface="Calibri"/>
              </a:rPr>
              <a:t>by Leon </a:t>
            </a:r>
            <a:r>
              <a:rPr lang="en-GB" altLang="en-US" sz="1200" dirty="0" err="1">
                <a:solidFill>
                  <a:srgbClr val="E6E6E6"/>
                </a:solidFill>
                <a:latin typeface="Calibri"/>
                <a:ea typeface="Microsoft YaHei"/>
                <a:cs typeface="Calibri"/>
              </a:rPr>
              <a:t>Rosselson</a:t>
            </a:r>
            <a:r>
              <a:rPr lang="en-GB" altLang="en-US" sz="1200" dirty="0">
                <a:solidFill>
                  <a:srgbClr val="E6E6E6"/>
                </a:solidFill>
                <a:latin typeface="Calibri"/>
                <a:ea typeface="Microsoft YaHei"/>
                <a:cs typeface="Calibri"/>
              </a:rPr>
              <a:t>. 1975. Recorded by Billy Bragg. </a:t>
            </a:r>
            <a:br>
              <a:rPr lang="en-GB" altLang="en-US" sz="1200" dirty="0">
                <a:solidFill>
                  <a:srgbClr val="E6E6E6"/>
                </a:solidFill>
                <a:latin typeface="Calibri"/>
                <a:ea typeface="Microsoft YaHei"/>
                <a:cs typeface="Calibri"/>
              </a:rPr>
            </a:br>
            <a:endParaRPr lang="en-GB" altLang="en-US" sz="1200" i="1">
              <a:solidFill>
                <a:srgbClr val="E6E6E6"/>
              </a:solidFill>
              <a:latin typeface="Calibri" panose="020F0502020204030204" pitchFamily="34" charset="0"/>
              <a:cs typeface="Calibri" panose="020F0502020204030204" pitchFamily="34" charset="0"/>
            </a:endParaRPr>
          </a:p>
          <a:p>
            <a:pPr lvl="1" indent="0" eaLnBrk="1">
              <a:lnSpc>
                <a:spcPct val="95000"/>
              </a:lnSpc>
              <a:buClrTx/>
            </a:pPr>
            <a:r>
              <a:rPr lang="en-GB" altLang="en-US" sz="1600" dirty="0">
                <a:solidFill>
                  <a:srgbClr val="FFFFFF"/>
                </a:solidFill>
                <a:latin typeface="Calibri"/>
                <a:ea typeface="Microsoft YaHei"/>
                <a:cs typeface="Calibri"/>
              </a:rPr>
              <a:t>WHICH ONE DO YOU LIKE ?</a:t>
            </a:r>
          </a:p>
          <a:p>
            <a:pPr lvl="1" indent="0" eaLnBrk="1">
              <a:lnSpc>
                <a:spcPct val="95000"/>
              </a:lnSpc>
              <a:buClrTx/>
            </a:pPr>
            <a:r>
              <a:rPr lang="en-GB" altLang="en-US" sz="1600" dirty="0">
                <a:solidFill>
                  <a:srgbClr val="FFFFFF"/>
                </a:solidFill>
                <a:latin typeface="Calibri"/>
                <a:ea typeface="Microsoft YaHei"/>
                <a:cs typeface="Calibri"/>
              </a:rPr>
              <a:t>IS IT A GOOD STORY TO TELL ?</a:t>
            </a:r>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4338" name="Rectangle 1">
            <a:extLst>
              <a:ext uri="{FF2B5EF4-FFF2-40B4-BE49-F238E27FC236}">
                <a16:creationId xmlns:a16="http://schemas.microsoft.com/office/drawing/2014/main" id="{3C7E3BA8-D694-5BDB-9568-17487C51CD4F}"/>
              </a:ext>
            </a:extLst>
          </p:cNvPr>
          <p:cNvSpPr>
            <a:spLocks noGrp="1" noChangeArrowheads="1"/>
          </p:cNvSpPr>
          <p:nvPr>
            <p:ph type="title"/>
          </p:nvPr>
        </p:nvSpPr>
        <p:spPr>
          <a:xfrm>
            <a:off x="741363" y="282575"/>
            <a:ext cx="8604250" cy="1257300"/>
          </a:xfrm>
        </p:spPr>
        <p:txBody>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200" i="0">
                <a:solidFill>
                  <a:srgbClr val="FFD320"/>
                </a:solidFill>
                <a:latin typeface="Arial Black" panose="020B0A04020102020204" pitchFamily="34" charset="0"/>
              </a:rPr>
              <a:t>Greenham Common</a:t>
            </a:r>
            <a:r>
              <a:rPr lang="en-GB" altLang="en-US" sz="3000" i="0">
                <a:solidFill>
                  <a:srgbClr val="FFD320"/>
                </a:solidFill>
                <a:latin typeface="Arial Black" panose="020B0A04020102020204" pitchFamily="34" charset="0"/>
              </a:rPr>
              <a:t> </a:t>
            </a:r>
            <a:r>
              <a:rPr lang="en-GB" altLang="en-US" sz="2800" i="0">
                <a:solidFill>
                  <a:srgbClr val="FFD320"/>
                </a:solidFill>
                <a:latin typeface="Arial Black" panose="020B0A04020102020204" pitchFamily="34" charset="0"/>
              </a:rPr>
              <a:t>Women’s Peace Camp</a:t>
            </a:r>
          </a:p>
        </p:txBody>
      </p:sp>
      <p:sp>
        <p:nvSpPr>
          <p:cNvPr id="9218" name="Rectangle 2">
            <a:extLst>
              <a:ext uri="{FF2B5EF4-FFF2-40B4-BE49-F238E27FC236}">
                <a16:creationId xmlns:a16="http://schemas.microsoft.com/office/drawing/2014/main" id="{EE907D00-8932-8940-AB33-7302F1FCC41D}"/>
              </a:ext>
            </a:extLst>
          </p:cNvPr>
          <p:cNvSpPr>
            <a:spLocks noGrp="1" noChangeArrowheads="1"/>
          </p:cNvSpPr>
          <p:nvPr>
            <p:ph type="body" idx="1"/>
          </p:nvPr>
        </p:nvSpPr>
        <p:spPr>
          <a:xfrm>
            <a:off x="5226050" y="1511300"/>
            <a:ext cx="4375150" cy="2160588"/>
          </a:xfrm>
        </p:spPr>
        <p:txBody>
          <a:bodyPr/>
          <a:lstStyle/>
          <a:p>
            <a:pPr marL="285750" indent="-28575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1800" dirty="0">
                <a:latin typeface="Calibri" panose="020F0502020204030204" pitchFamily="34" charset="0"/>
                <a:cs typeface="Calibri" panose="020F0502020204030204" pitchFamily="34" charset="0"/>
              </a:rPr>
              <a:t>In 1981 a group of 36 women the 'Women for Life on Earth' began a protest to stop nuclear weapons being placed on British soil. </a:t>
            </a:r>
          </a:p>
          <a:p>
            <a:pPr marL="290512"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1800" dirty="0">
                <a:latin typeface="Calibri" panose="020F0502020204030204" pitchFamily="34" charset="0"/>
                <a:cs typeface="Calibri" panose="020F0502020204030204" pitchFamily="34" charset="0"/>
              </a:rPr>
              <a:t>It was outside RAF Greenham Common. They chained themselves to the fences in peaceful protest.</a:t>
            </a:r>
          </a:p>
        </p:txBody>
      </p:sp>
      <p:sp>
        <p:nvSpPr>
          <p:cNvPr id="14340" name="Text Box 3">
            <a:extLst>
              <a:ext uri="{FF2B5EF4-FFF2-40B4-BE49-F238E27FC236}">
                <a16:creationId xmlns:a16="http://schemas.microsoft.com/office/drawing/2014/main" id="{A481F50E-D143-1262-A87F-E82805DC6BD9}"/>
              </a:ext>
            </a:extLst>
          </p:cNvPr>
          <p:cNvSpPr txBox="1">
            <a:spLocks noChangeArrowheads="1"/>
          </p:cNvSpPr>
          <p:nvPr/>
        </p:nvSpPr>
        <p:spPr bwMode="auto">
          <a:xfrm>
            <a:off x="5224463" y="3671888"/>
            <a:ext cx="4424362" cy="3132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lvl1pPr marL="342900" indent="-338138">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eaLnBrk="1">
              <a:lnSpc>
                <a:spcPct val="95000"/>
              </a:lnSpc>
              <a:buClrTx/>
              <a:buFont typeface="Arial" panose="020B0604020202020204" pitchFamily="34" charset="0"/>
              <a:buChar char="•"/>
            </a:pPr>
            <a:r>
              <a:rPr lang="en-GB" altLang="en-US">
                <a:solidFill>
                  <a:srgbClr val="E6E6E6"/>
                </a:solidFill>
                <a:latin typeface="Calibri" panose="020F0502020204030204" pitchFamily="34" charset="0"/>
                <a:cs typeface="Calibri" panose="020F0502020204030204" pitchFamily="34" charset="0"/>
              </a:rPr>
              <a:t>After the march they realised they needed to stay to stop the weapons being brought into the base. 30,000 women joined them to blockade the base. </a:t>
            </a:r>
          </a:p>
          <a:p>
            <a:pPr eaLnBrk="1">
              <a:lnSpc>
                <a:spcPct val="95000"/>
              </a:lnSpc>
              <a:buClrTx/>
              <a:buFont typeface="Arial" panose="020B0604020202020204" pitchFamily="34" charset="0"/>
              <a:buChar char="•"/>
            </a:pPr>
            <a:endParaRPr lang="en-GB" altLang="en-US">
              <a:solidFill>
                <a:srgbClr val="E6E6E6"/>
              </a:solidFill>
              <a:latin typeface="Calibri" panose="020F0502020204030204" pitchFamily="34" charset="0"/>
              <a:cs typeface="Calibri" panose="020F0502020204030204" pitchFamily="34" charset="0"/>
            </a:endParaRPr>
          </a:p>
          <a:p>
            <a:pPr eaLnBrk="1">
              <a:lnSpc>
                <a:spcPct val="95000"/>
              </a:lnSpc>
              <a:buClrTx/>
              <a:buFont typeface="Arial" panose="020B0604020202020204" pitchFamily="34" charset="0"/>
              <a:buChar char="•"/>
            </a:pPr>
            <a:r>
              <a:rPr lang="en-GB" altLang="en-US">
                <a:solidFill>
                  <a:srgbClr val="E6E6E6"/>
                </a:solidFill>
                <a:latin typeface="Calibri" panose="020F0502020204030204" pitchFamily="34" charset="0"/>
                <a:cs typeface="Calibri" panose="020F0502020204030204" pitchFamily="34" charset="0"/>
              </a:rPr>
              <a:t>In 1983 50,000 women encircled the base, in 1991 the missiles left the base for good. </a:t>
            </a:r>
          </a:p>
          <a:p>
            <a:pPr eaLnBrk="1">
              <a:lnSpc>
                <a:spcPct val="95000"/>
              </a:lnSpc>
              <a:buClrTx/>
              <a:buFont typeface="Arial" panose="020B0604020202020204" pitchFamily="34" charset="0"/>
              <a:buChar char="•"/>
            </a:pPr>
            <a:endParaRPr lang="en-GB" altLang="en-US">
              <a:solidFill>
                <a:srgbClr val="E6E6E6"/>
              </a:solidFill>
              <a:latin typeface="Calibri" panose="020F0502020204030204" pitchFamily="34" charset="0"/>
              <a:cs typeface="Calibri" panose="020F0502020204030204" pitchFamily="34" charset="0"/>
            </a:endParaRPr>
          </a:p>
          <a:p>
            <a:pPr eaLnBrk="1">
              <a:lnSpc>
                <a:spcPct val="95000"/>
              </a:lnSpc>
              <a:buClrTx/>
              <a:buFont typeface="Arial" panose="020B0604020202020204" pitchFamily="34" charset="0"/>
              <a:buChar char="•"/>
            </a:pPr>
            <a:r>
              <a:rPr lang="en-GB" altLang="en-US">
                <a:solidFill>
                  <a:srgbClr val="E6E6E6"/>
                </a:solidFill>
                <a:latin typeface="Calibri" panose="020F0502020204030204" pitchFamily="34" charset="0"/>
                <a:cs typeface="Calibri" panose="020F0502020204030204" pitchFamily="34" charset="0"/>
              </a:rPr>
              <a:t>The women gathered a lot of press coverage but a lot of it was horrible. But they believed in themselves.</a:t>
            </a:r>
          </a:p>
        </p:txBody>
      </p:sp>
      <p:pic>
        <p:nvPicPr>
          <p:cNvPr id="14341" name="Picture 4">
            <a:extLst>
              <a:ext uri="{FF2B5EF4-FFF2-40B4-BE49-F238E27FC236}">
                <a16:creationId xmlns:a16="http://schemas.microsoft.com/office/drawing/2014/main" id="{405A5729-A68E-F214-BBE6-750D690D8D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511300"/>
            <a:ext cx="4176712" cy="5400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6386" name="Rectangle 1">
            <a:extLst>
              <a:ext uri="{FF2B5EF4-FFF2-40B4-BE49-F238E27FC236}">
                <a16:creationId xmlns:a16="http://schemas.microsoft.com/office/drawing/2014/main" id="{4BE55F58-C12E-9FD9-F716-56551F9E665B}"/>
              </a:ext>
            </a:extLst>
          </p:cNvPr>
          <p:cNvSpPr>
            <a:spLocks noGrp="1" noChangeArrowheads="1"/>
          </p:cNvSpPr>
          <p:nvPr>
            <p:ph type="title"/>
          </p:nvPr>
        </p:nvSpPr>
        <p:spPr>
          <a:xfrm>
            <a:off x="741363" y="282575"/>
            <a:ext cx="8605837" cy="1258888"/>
          </a:xfrm>
        </p:spPr>
        <p:txBody>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200" i="0">
                <a:solidFill>
                  <a:srgbClr val="FFD320"/>
                </a:solidFill>
                <a:latin typeface="Arial Black" panose="020B0A04020102020204" pitchFamily="34" charset="0"/>
              </a:rPr>
              <a:t>Chant down Greenham</a:t>
            </a:r>
          </a:p>
        </p:txBody>
      </p:sp>
      <p:sp>
        <p:nvSpPr>
          <p:cNvPr id="16387" name="Rectangle 2">
            <a:extLst>
              <a:ext uri="{FF2B5EF4-FFF2-40B4-BE49-F238E27FC236}">
                <a16:creationId xmlns:a16="http://schemas.microsoft.com/office/drawing/2014/main" id="{AC96C6AA-F380-BDF1-5F0B-78150E775EB5}"/>
              </a:ext>
            </a:extLst>
          </p:cNvPr>
          <p:cNvSpPr>
            <a:spLocks noGrp="1" noChangeArrowheads="1"/>
          </p:cNvSpPr>
          <p:nvPr>
            <p:ph type="body" idx="1"/>
          </p:nvPr>
        </p:nvSpPr>
        <p:spPr>
          <a:xfrm>
            <a:off x="688975" y="1541463"/>
            <a:ext cx="4279900" cy="5394221"/>
          </a:xfrm>
        </p:spPr>
        <p:txBody>
          <a:bodyPr/>
          <a:lstStyle/>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Thirty five women, campers for peace</a:t>
            </a:r>
            <a:endParaRPr lang="en-US" dirty="0"/>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Breaking the law</a:t>
            </a:r>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So there'll be no more war...</a:t>
            </a:r>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i="1"/>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We don't want your laws</a:t>
            </a:r>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We don't like your cause</a:t>
            </a:r>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We wont fight your wars</a:t>
            </a:r>
          </a:p>
          <a:p>
            <a:pPr indent="-33782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Chant down Greenham </a:t>
            </a:r>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i="1"/>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Thirty five thousand women for peace</a:t>
            </a:r>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Embracing the base</a:t>
            </a:r>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So there'll be no more war</a:t>
            </a:r>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i="1"/>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We don't want your Cruise</a:t>
            </a:r>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We have life to lose</a:t>
            </a:r>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It's not too late to choose</a:t>
            </a:r>
          </a:p>
          <a:p>
            <a:pPr indent="-337820"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i="1" dirty="0"/>
              <a:t>Chant down Greenham</a:t>
            </a:r>
          </a:p>
          <a:p>
            <a:pPr indent="-337820">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i="1" dirty="0"/>
          </a:p>
          <a:p>
            <a:pPr indent="-33782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i="1" dirty="0">
                <a:cs typeface="Times New Roman"/>
              </a:rPr>
              <a:t>More and more women reflecting the base</a:t>
            </a:r>
            <a:endParaRPr lang="en-US" sz="1800" dirty="0">
              <a:cs typeface="Times New Roman"/>
            </a:endParaRPr>
          </a:p>
          <a:p>
            <a:pPr indent="-33782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i="1" dirty="0">
                <a:cs typeface="Times New Roman"/>
              </a:rPr>
              <a:t>Stating our case</a:t>
            </a:r>
            <a:endParaRPr lang="en-US" sz="1800" dirty="0">
              <a:cs typeface="Times New Roman"/>
            </a:endParaRPr>
          </a:p>
          <a:p>
            <a:pPr indent="-33782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800" i="1" dirty="0">
                <a:cs typeface="Times New Roman"/>
              </a:rPr>
              <a:t>So there'll be no more war</a:t>
            </a:r>
            <a:endParaRPr lang="en-GB" dirty="0"/>
          </a:p>
          <a:p>
            <a:pPr indent="-33782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1800"/>
          </a:p>
        </p:txBody>
      </p:sp>
      <p:sp>
        <p:nvSpPr>
          <p:cNvPr id="16388" name="Text Box 3">
            <a:extLst>
              <a:ext uri="{FF2B5EF4-FFF2-40B4-BE49-F238E27FC236}">
                <a16:creationId xmlns:a16="http://schemas.microsoft.com/office/drawing/2014/main" id="{F017CFFF-70B4-FC7F-A6B8-B4FBC58BCB0B}"/>
              </a:ext>
            </a:extLst>
          </p:cNvPr>
          <p:cNvSpPr txBox="1">
            <a:spLocks noChangeArrowheads="1"/>
          </p:cNvSpPr>
          <p:nvPr/>
        </p:nvSpPr>
        <p:spPr bwMode="auto">
          <a:xfrm>
            <a:off x="5184775" y="1584325"/>
            <a:ext cx="4279900" cy="235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nchor="t"/>
          <a:lstStyle>
            <a:lvl1pPr marL="342900" indent="-338138">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indent="-337820" eaLnBrk="1">
              <a:lnSpc>
                <a:spcPct val="95000"/>
              </a:lnSpc>
              <a:buClrTx/>
              <a:buFontTx/>
              <a:buNone/>
            </a:pPr>
            <a:r>
              <a:rPr lang="en-GB" altLang="en-US" i="1" dirty="0">
                <a:solidFill>
                  <a:srgbClr val="E6E6E6"/>
                </a:solidFill>
                <a:latin typeface="Times New Roman"/>
                <a:ea typeface="Microsoft YaHei"/>
              </a:rPr>
              <a:t>We won't live in fear</a:t>
            </a:r>
            <a:endParaRPr lang="en-US" dirty="0"/>
          </a:p>
          <a:p>
            <a:pPr indent="-337820" eaLnBrk="1">
              <a:lnSpc>
                <a:spcPct val="95000"/>
              </a:lnSpc>
              <a:buClrTx/>
              <a:buFontTx/>
              <a:buNone/>
            </a:pPr>
            <a:r>
              <a:rPr lang="en-GB" altLang="en-US" i="1" dirty="0">
                <a:solidFill>
                  <a:srgbClr val="E6E6E6"/>
                </a:solidFill>
                <a:latin typeface="Times New Roman"/>
                <a:ea typeface="Microsoft YaHei"/>
              </a:rPr>
              <a:t>We'll always be here</a:t>
            </a:r>
          </a:p>
          <a:p>
            <a:pPr indent="-337820" eaLnBrk="1">
              <a:lnSpc>
                <a:spcPct val="95000"/>
              </a:lnSpc>
              <a:buClrTx/>
              <a:buFontTx/>
              <a:buNone/>
            </a:pPr>
            <a:r>
              <a:rPr lang="en-GB" altLang="en-US" i="1" dirty="0">
                <a:solidFill>
                  <a:srgbClr val="E6E6E6"/>
                </a:solidFill>
                <a:latin typeface="Times New Roman"/>
                <a:ea typeface="Microsoft YaHei"/>
              </a:rPr>
              <a:t>'Till the skies are clear</a:t>
            </a:r>
          </a:p>
          <a:p>
            <a:pPr indent="-337820" eaLnBrk="1">
              <a:lnSpc>
                <a:spcPct val="95000"/>
              </a:lnSpc>
              <a:buClrTx/>
              <a:buFontTx/>
              <a:buNone/>
            </a:pPr>
            <a:r>
              <a:rPr lang="en-GB" altLang="en-US" i="1" dirty="0">
                <a:solidFill>
                  <a:srgbClr val="E6E6E6"/>
                </a:solidFill>
                <a:latin typeface="Times New Roman"/>
                <a:ea typeface="Microsoft YaHei"/>
              </a:rPr>
              <a:t>Chant down Greenham.</a:t>
            </a:r>
          </a:p>
          <a:p>
            <a:pPr indent="-337820">
              <a:lnSpc>
                <a:spcPct val="95000"/>
              </a:lnSpc>
              <a:buClrTx/>
              <a:buFontTx/>
            </a:pPr>
            <a:endParaRPr lang="en-GB" altLang="en-US" dirty="0">
              <a:solidFill>
                <a:srgbClr val="E6E6E6"/>
              </a:solidFill>
              <a:latin typeface="Times New Roman"/>
              <a:ea typeface="Microsoft YaHei"/>
            </a:endParaRPr>
          </a:p>
          <a:p>
            <a:pPr indent="-337820">
              <a:lnSpc>
                <a:spcPct val="95000"/>
              </a:lnSpc>
              <a:buClrTx/>
              <a:buFontTx/>
            </a:pPr>
            <a:r>
              <a:rPr lang="en-GB" altLang="en-US" sz="1600" dirty="0">
                <a:solidFill>
                  <a:srgbClr val="E6E6E6"/>
                </a:solidFill>
                <a:latin typeface="Calibri"/>
                <a:ea typeface="Microsoft YaHei"/>
              </a:rPr>
              <a:t>From </a:t>
            </a:r>
            <a:r>
              <a:rPr lang="en-GB" altLang="en-US" sz="1600" i="1" dirty="0">
                <a:solidFill>
                  <a:srgbClr val="E6E6E6"/>
                </a:solidFill>
                <a:latin typeface="Calibri"/>
                <a:ea typeface="Microsoft YaHei"/>
              </a:rPr>
              <a:t>Chant Down Greenham, 1983. </a:t>
            </a:r>
            <a:r>
              <a:rPr lang="en-GB" altLang="en-US" sz="1600" dirty="0">
                <a:solidFill>
                  <a:srgbClr val="E6E6E6"/>
                </a:solidFill>
                <a:latin typeface="Calibri"/>
                <a:ea typeface="Microsoft YaHei"/>
              </a:rPr>
              <a:t>Words by Alana O'Kelly with additional lyrics by women of Greenham.</a:t>
            </a:r>
            <a:endParaRPr lang="en-GB" altLang="en-US" sz="1600" dirty="0">
              <a:solidFill>
                <a:srgbClr val="E6E6E6"/>
              </a:solidFill>
              <a:latin typeface="Calibri"/>
            </a:endParaRPr>
          </a:p>
          <a:p>
            <a:pPr indent="-337820">
              <a:lnSpc>
                <a:spcPct val="95000"/>
              </a:lnSpc>
              <a:buClrTx/>
            </a:pPr>
            <a:endParaRPr lang="en-GB" altLang="en-US" i="1" dirty="0">
              <a:solidFill>
                <a:srgbClr val="E6E6E6"/>
              </a:solidFill>
              <a:latin typeface="Times New Roman" panose="02020603050405020304" pitchFamily="18" charset="0"/>
            </a:endParaRPr>
          </a:p>
        </p:txBody>
      </p:sp>
      <p:sp>
        <p:nvSpPr>
          <p:cNvPr id="16389" name="Text Box 4">
            <a:extLst>
              <a:ext uri="{FF2B5EF4-FFF2-40B4-BE49-F238E27FC236}">
                <a16:creationId xmlns:a16="http://schemas.microsoft.com/office/drawing/2014/main" id="{842B5DEB-9768-2A7A-EC22-60ACDE189981}"/>
              </a:ext>
            </a:extLst>
          </p:cNvPr>
          <p:cNvSpPr txBox="1">
            <a:spLocks noChangeArrowheads="1"/>
          </p:cNvSpPr>
          <p:nvPr/>
        </p:nvSpPr>
        <p:spPr bwMode="auto">
          <a:xfrm>
            <a:off x="4950634" y="3828023"/>
            <a:ext cx="4746841" cy="2938173"/>
          </a:xfrm>
          <a:prstGeom prst="rect">
            <a:avLst/>
          </a:prstGeom>
          <a:noFill/>
          <a:ln w="25400">
            <a:solidFill>
              <a:srgbClr val="FFC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5120" rIns="0" bIns="0"/>
          <a:lstStyle>
            <a:lvl1pPr marL="342900" indent="-338138">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bg1"/>
                </a:solidFill>
                <a:latin typeface="Arial" panose="020B0604020202020204" pitchFamily="34" charset="0"/>
                <a:ea typeface="Microsoft YaHei" panose="020B0503020204020204" pitchFamily="34" charset="-122"/>
              </a:defRPr>
            </a:lvl9pPr>
          </a:lstStyle>
          <a:p>
            <a:pPr eaLnBrk="1">
              <a:lnSpc>
                <a:spcPct val="95000"/>
              </a:lnSpc>
              <a:buClrTx/>
              <a:buFont typeface="Arial" panose="020B0604020202020204" pitchFamily="34" charset="0"/>
              <a:buChar char="•"/>
            </a:pPr>
            <a:endParaRPr lang="en-GB" altLang="en-US">
              <a:solidFill>
                <a:srgbClr val="E6E6E6"/>
              </a:solidFill>
              <a:latin typeface="Calibri" panose="020F0502020204030204" pitchFamily="34" charset="0"/>
              <a:cs typeface="Calibri" panose="020F0502020204030204" pitchFamily="34" charset="0"/>
            </a:endParaRPr>
          </a:p>
          <a:p>
            <a:pPr eaLnBrk="1">
              <a:lnSpc>
                <a:spcPct val="95000"/>
              </a:lnSpc>
              <a:buClrTx/>
              <a:buFont typeface="Arial" panose="020B0604020202020204" pitchFamily="34" charset="0"/>
              <a:buChar char="•"/>
            </a:pPr>
            <a:r>
              <a:rPr lang="en-GB" altLang="en-US">
                <a:solidFill>
                  <a:srgbClr val="E6E6E6"/>
                </a:solidFill>
                <a:latin typeface="Calibri" panose="020F0502020204030204" pitchFamily="34" charset="0"/>
                <a:cs typeface="Calibri" panose="020F0502020204030204" pitchFamily="34" charset="0"/>
              </a:rPr>
              <a:t>The women would lie in the roads to block lorries and police they would use their bodies to stop people entering. Embracing the base and decorating the fences with beauty.</a:t>
            </a:r>
          </a:p>
          <a:p>
            <a:pPr eaLnBrk="1">
              <a:lnSpc>
                <a:spcPct val="95000"/>
              </a:lnSpc>
              <a:buClrTx/>
              <a:buFont typeface="Arial" panose="020B0604020202020204" pitchFamily="34" charset="0"/>
              <a:buChar char="•"/>
            </a:pPr>
            <a:endParaRPr lang="en-GB" altLang="en-US">
              <a:solidFill>
                <a:srgbClr val="E6E6E6"/>
              </a:solidFill>
              <a:latin typeface="Calibri" panose="020F0502020204030204" pitchFamily="34" charset="0"/>
              <a:cs typeface="Calibri" panose="020F0502020204030204" pitchFamily="34" charset="0"/>
            </a:endParaRPr>
          </a:p>
          <a:p>
            <a:pPr eaLnBrk="1">
              <a:lnSpc>
                <a:spcPct val="95000"/>
              </a:lnSpc>
              <a:buClrTx/>
              <a:buFont typeface="Arial" panose="020B0604020202020204" pitchFamily="34" charset="0"/>
              <a:buChar char="•"/>
            </a:pPr>
            <a:r>
              <a:rPr lang="en-GB" altLang="en-US">
                <a:solidFill>
                  <a:srgbClr val="E6E6E6"/>
                </a:solidFill>
                <a:latin typeface="Calibri" panose="020F0502020204030204" pitchFamily="34" charset="0"/>
                <a:cs typeface="Calibri" panose="020F0502020204030204" pitchFamily="34" charset="0"/>
              </a:rPr>
              <a:t>It became a powerful movement asking for a public debate about nuclear weapons coming to the UK. Women working together was very different at the time.</a:t>
            </a:r>
          </a:p>
          <a:p>
            <a:pPr eaLnBrk="1">
              <a:lnSpc>
                <a:spcPct val="95000"/>
              </a:lnSpc>
              <a:buClrTx/>
              <a:buFontTx/>
              <a:buNone/>
            </a:pPr>
            <a:endParaRPr lang="en-GB" altLang="en-US" sz="2000">
              <a:solidFill>
                <a:srgbClr val="E6E6E6"/>
              </a:solidFill>
              <a:latin typeface="Times New Roman" panose="02020603050405020304" pitchFamily="18" charset="0"/>
            </a:endParaRPr>
          </a:p>
          <a:p>
            <a:pPr eaLnBrk="1">
              <a:lnSpc>
                <a:spcPct val="95000"/>
              </a:lnSpc>
              <a:buClrTx/>
              <a:buFontTx/>
              <a:buNone/>
            </a:pPr>
            <a:endParaRPr lang="en-GB" altLang="en-US" sz="2000">
              <a:solidFill>
                <a:srgbClr val="E6E6E6"/>
              </a:solidFill>
              <a:latin typeface="Times New Roman" panose="02020603050405020304"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844607BE-B013-F530-5294-C07D91633EB8}"/>
              </a:ext>
            </a:extLst>
          </p:cNvPr>
          <p:cNvSpPr>
            <a:spLocks noGrp="1" noChangeArrowheads="1"/>
          </p:cNvSpPr>
          <p:nvPr>
            <p:ph type="title"/>
          </p:nvPr>
        </p:nvSpPr>
        <p:spPr>
          <a:xfrm>
            <a:off x="741363" y="282575"/>
            <a:ext cx="8604250" cy="1257300"/>
          </a:xfrm>
        </p:spPr>
        <p:txBody>
          <a:bodyPr/>
          <a:lstStyle/>
          <a:p>
            <a:pPr eaLnBrk="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200" i="0">
                <a:solidFill>
                  <a:srgbClr val="FFD320"/>
                </a:solidFill>
                <a:latin typeface="Arial Black" panose="020B0A04020102020204" pitchFamily="34" charset="0"/>
              </a:rPr>
              <a:t>Bob Marley – Get Up Stand Up</a:t>
            </a:r>
          </a:p>
        </p:txBody>
      </p:sp>
      <p:sp>
        <p:nvSpPr>
          <p:cNvPr id="11267" name="Rectangle 3">
            <a:extLst>
              <a:ext uri="{FF2B5EF4-FFF2-40B4-BE49-F238E27FC236}">
                <a16:creationId xmlns:a16="http://schemas.microsoft.com/office/drawing/2014/main" id="{0E6C5C3D-26F0-B541-A127-ABA37793506B}"/>
              </a:ext>
            </a:extLst>
          </p:cNvPr>
          <p:cNvSpPr>
            <a:spLocks noGrp="1" noChangeArrowheads="1"/>
          </p:cNvSpPr>
          <p:nvPr>
            <p:ph type="body" idx="1"/>
          </p:nvPr>
        </p:nvSpPr>
        <p:spPr>
          <a:xfrm>
            <a:off x="5841727" y="1407673"/>
            <a:ext cx="3571299" cy="5488299"/>
          </a:xfrm>
        </p:spPr>
        <p:txBody>
          <a:bodyPr/>
          <a:lstStyle/>
          <a:p>
            <a:pPr marL="34417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2000" dirty="0">
                <a:latin typeface="Calibri"/>
                <a:cs typeface="Calibri"/>
              </a:rPr>
              <a:t>Get Up Stand Up was written and released in 1973 by Bob Marley and Peter Tosh.</a:t>
            </a:r>
          </a:p>
          <a:p>
            <a:pPr marL="34417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latin typeface="Calibri" panose="020F0502020204030204" pitchFamily="34" charset="0"/>
              <a:cs typeface="Calibri" panose="020F0502020204030204" pitchFamily="34" charset="0"/>
            </a:endParaRPr>
          </a:p>
          <a:p>
            <a:pPr marL="34417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2000" dirty="0">
                <a:latin typeface="Calibri"/>
                <a:cs typeface="Calibri"/>
              </a:rPr>
              <a:t>The band were touring Haiti and the poverty of the locals deeply upset them. He was a Jamaican singer and a Rastafarian who supported the struggles of Africans and people who had been sold and raised through the slave trade.</a:t>
            </a:r>
          </a:p>
          <a:p>
            <a:pPr marL="34417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sz="2000" dirty="0">
              <a:latin typeface="Calibri" panose="020F0502020204030204" pitchFamily="34" charset="0"/>
              <a:cs typeface="Calibri" panose="020F0502020204030204" pitchFamily="34" charset="0"/>
            </a:endParaRPr>
          </a:p>
          <a:p>
            <a:pPr marL="344170" eaLnBrk="1">
              <a:buClrTx/>
              <a:buFont typeface="Arial" panose="020B0604020202020204" pitchFamily="34" charset="0"/>
              <a:buChar char="•"/>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altLang="en-US" sz="2000" dirty="0">
                <a:latin typeface="Calibri"/>
                <a:cs typeface="Calibri"/>
              </a:rPr>
              <a:t>The song became a global anthem for down trodden people.</a:t>
            </a:r>
          </a:p>
          <a:p>
            <a:pPr indent="-34131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n-GB" altLang="en-US" dirty="0"/>
          </a:p>
        </p:txBody>
      </p:sp>
      <p:pic>
        <p:nvPicPr>
          <p:cNvPr id="2" name="Picture 2" descr="A person with dreadlocks playing a guitar&#10;&#10;Description automatically generated">
            <a:extLst>
              <a:ext uri="{FF2B5EF4-FFF2-40B4-BE49-F238E27FC236}">
                <a16:creationId xmlns:a16="http://schemas.microsoft.com/office/drawing/2014/main" id="{819E292E-98E0-151D-BDDA-D7387CC26494}"/>
              </a:ext>
            </a:extLst>
          </p:cNvPr>
          <p:cNvPicPr>
            <a:picLocks noChangeAspect="1"/>
          </p:cNvPicPr>
          <p:nvPr/>
        </p:nvPicPr>
        <p:blipFill>
          <a:blip r:embed="rId3"/>
          <a:stretch>
            <a:fillRect/>
          </a:stretch>
        </p:blipFill>
        <p:spPr>
          <a:xfrm>
            <a:off x="738928" y="1884742"/>
            <a:ext cx="5115399" cy="348899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F9ED26A7-9891-0A96-51AF-B19F996AA46F}"/>
              </a:ext>
            </a:extLst>
          </p:cNvPr>
          <p:cNvSpPr>
            <a:spLocks noGrp="1" noChangeArrowheads="1"/>
          </p:cNvSpPr>
          <p:nvPr>
            <p:ph type="title"/>
          </p:nvPr>
        </p:nvSpPr>
        <p:spPr>
          <a:xfrm>
            <a:off x="741363" y="282575"/>
            <a:ext cx="8602662" cy="1255713"/>
          </a:xfrm>
        </p:spPr>
        <p:txBody>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3200">
                <a:solidFill>
                  <a:srgbClr val="FFD320"/>
                </a:solidFill>
                <a:latin typeface="Arial Black" panose="020B0A04020102020204" pitchFamily="34" charset="0"/>
              </a:rPr>
              <a:t>Get Up Stand Up..</a:t>
            </a:r>
          </a:p>
        </p:txBody>
      </p:sp>
      <p:sp>
        <p:nvSpPr>
          <p:cNvPr id="20482" name="Rectangle 2">
            <a:extLst>
              <a:ext uri="{FF2B5EF4-FFF2-40B4-BE49-F238E27FC236}">
                <a16:creationId xmlns:a16="http://schemas.microsoft.com/office/drawing/2014/main" id="{638098E8-D5F0-15EF-078E-36A3EA979727}"/>
              </a:ext>
            </a:extLst>
          </p:cNvPr>
          <p:cNvSpPr>
            <a:spLocks noGrp="1" noChangeArrowheads="1"/>
          </p:cNvSpPr>
          <p:nvPr>
            <p:ph type="body" idx="1"/>
          </p:nvPr>
        </p:nvSpPr>
        <p:spPr>
          <a:xfrm>
            <a:off x="527050" y="1656366"/>
            <a:ext cx="4516438" cy="5288947"/>
          </a:xfrm>
        </p:spPr>
        <p:txBody>
          <a:bodyPr/>
          <a:lstStyle/>
          <a:p>
            <a:pPr indent="-340995"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b="1" i="1" dirty="0">
                <a:latin typeface="Calibri"/>
                <a:cs typeface="Calibri"/>
              </a:rPr>
              <a:t>Get up, stand up, stand up for your right</a:t>
            </a:r>
            <a:endParaRPr lang="en-US" dirty="0">
              <a:latin typeface="Calibri"/>
              <a:cs typeface="Calibri"/>
            </a:endParaRPr>
          </a:p>
          <a:p>
            <a:pPr indent="-340995"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b="1" i="1" dirty="0">
                <a:latin typeface="Calibri"/>
                <a:cs typeface="Calibri"/>
              </a:rPr>
              <a:t>Get up, stand up, stand up for your right</a:t>
            </a:r>
          </a:p>
          <a:p>
            <a:pPr indent="-340995"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b="1" i="1" dirty="0">
                <a:latin typeface="Calibri"/>
                <a:cs typeface="Calibri"/>
              </a:rPr>
              <a:t>Get up, stand up, stand up for your right</a:t>
            </a:r>
          </a:p>
          <a:p>
            <a:pPr indent="-340995"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b="1" i="1" dirty="0">
                <a:latin typeface="Calibri"/>
                <a:cs typeface="Calibri"/>
              </a:rPr>
              <a:t>Get up, stand up, don't give up the fight</a:t>
            </a:r>
          </a:p>
          <a:p>
            <a:pPr indent="-340995"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a:latin typeface="Calibri" panose="020F0502020204030204" pitchFamily="34" charset="0"/>
              <a:cs typeface="Calibri" panose="020F0502020204030204" pitchFamily="34" charset="0"/>
            </a:endParaRPr>
          </a:p>
          <a:p>
            <a:pPr indent="-340995"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latin typeface="Calibri"/>
                <a:cs typeface="Calibri"/>
              </a:rPr>
              <a:t>Preacher man, don't tell me heaven is under the earth</a:t>
            </a:r>
          </a:p>
          <a:p>
            <a:pPr indent="-340995"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latin typeface="Calibri"/>
                <a:cs typeface="Calibri"/>
              </a:rPr>
              <a:t>I know you don't know what life is really worth</a:t>
            </a:r>
          </a:p>
          <a:p>
            <a:pPr indent="-340995"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latin typeface="Calibri"/>
                <a:cs typeface="Calibri"/>
              </a:rPr>
              <a:t>It's not all that glitters is gold and</a:t>
            </a:r>
          </a:p>
          <a:p>
            <a:pPr indent="-340995"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latin typeface="Calibri"/>
                <a:cs typeface="Calibri"/>
              </a:rPr>
              <a:t>Half the story has never been told</a:t>
            </a:r>
          </a:p>
          <a:p>
            <a:pPr indent="-340995"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latin typeface="Calibri"/>
                <a:cs typeface="Calibri"/>
              </a:rPr>
              <a:t>So now you see the light</a:t>
            </a:r>
          </a:p>
          <a:p>
            <a:pPr indent="-340995"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latin typeface="Calibri"/>
                <a:cs typeface="Calibri"/>
              </a:rPr>
              <a:t>You stand up for your rights</a:t>
            </a:r>
          </a:p>
        </p:txBody>
      </p:sp>
      <p:sp>
        <p:nvSpPr>
          <p:cNvPr id="20483" name="Rectangle 3">
            <a:extLst>
              <a:ext uri="{FF2B5EF4-FFF2-40B4-BE49-F238E27FC236}">
                <a16:creationId xmlns:a16="http://schemas.microsoft.com/office/drawing/2014/main" id="{4FA7C939-AED8-25C5-7BF8-F5E86E4D1EB7}"/>
              </a:ext>
            </a:extLst>
          </p:cNvPr>
          <p:cNvSpPr>
            <a:spLocks noGrp="1" noChangeArrowheads="1"/>
          </p:cNvSpPr>
          <p:nvPr>
            <p:ph type="body" idx="2"/>
          </p:nvPr>
        </p:nvSpPr>
        <p:spPr>
          <a:xfrm>
            <a:off x="5046082" y="1587953"/>
            <a:ext cx="4526543" cy="5228506"/>
          </a:xfrm>
        </p:spPr>
        <p:txBody>
          <a:bodyPr/>
          <a:lstStyle/>
          <a:p>
            <a:pPr marL="0"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latin typeface="Calibri"/>
                <a:cs typeface="Calibri"/>
              </a:rPr>
              <a:t>Most people think, Great God will come from the sky</a:t>
            </a:r>
          </a:p>
          <a:p>
            <a:pPr marL="0"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latin typeface="Calibri"/>
                <a:cs typeface="Calibri"/>
              </a:rPr>
              <a:t>Take away everything and make everybody feel high</a:t>
            </a:r>
          </a:p>
          <a:p>
            <a:pPr marL="0"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latin typeface="Calibri"/>
                <a:cs typeface="Calibri"/>
              </a:rPr>
              <a:t>But if you know what life is worth</a:t>
            </a:r>
          </a:p>
          <a:p>
            <a:pPr marL="0"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latin typeface="Calibri"/>
                <a:cs typeface="Calibri"/>
              </a:rPr>
              <a:t>You will look for yours on earth</a:t>
            </a:r>
          </a:p>
          <a:p>
            <a:pPr marL="0"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latin typeface="Calibri"/>
                <a:cs typeface="Calibri"/>
              </a:rPr>
              <a:t>And now you see the light</a:t>
            </a:r>
          </a:p>
          <a:p>
            <a:pPr marL="0" indent="0" eaLnBrk="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2000" dirty="0">
                <a:latin typeface="Calibri"/>
                <a:cs typeface="Calibri"/>
              </a:rPr>
              <a:t>I want you to stand up for your right. Yeah...</a:t>
            </a:r>
            <a:endParaRPr lang="en-GB" altLang="en-US" sz="2000" dirty="0">
              <a:latin typeface="Calibri" panose="020F0502020204030204" pitchFamily="34" charset="0"/>
              <a:cs typeface="Calibri" panose="020F0502020204030204" pitchFamily="34" charset="0"/>
            </a:endParaRPr>
          </a:p>
          <a:p>
            <a:pPr marL="0" indent="0">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altLang="en-US" sz="2000" dirty="0">
              <a:latin typeface="Calibri" panose="020F0502020204030204" pitchFamily="34" charset="0"/>
              <a:cs typeface="Calibri" panose="020F0502020204030204" pitchFamily="34" charset="0"/>
            </a:endParaRPr>
          </a:p>
          <a:p>
            <a:pPr marL="0" indent="0">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ltLang="en-US" sz="1800" dirty="0">
                <a:latin typeface="Calibri"/>
                <a:cs typeface="Calibri"/>
              </a:rPr>
              <a:t>From </a:t>
            </a:r>
            <a:r>
              <a:rPr lang="en-GB" altLang="en-US" sz="1800" i="1" dirty="0">
                <a:latin typeface="Calibri"/>
                <a:cs typeface="Calibri"/>
              </a:rPr>
              <a:t>Get up, Stand Up</a:t>
            </a:r>
            <a:r>
              <a:rPr lang="en-GB" altLang="en-US" sz="1800" dirty="0">
                <a:latin typeface="Calibri"/>
                <a:cs typeface="Calibri"/>
              </a:rPr>
              <a:t> Lyrics by Bob Marley, Peter Tosh. Recorded by Bob Marley and the Wailers. 1975</a:t>
            </a:r>
            <a:endParaRPr lang="en-GB" altLang="en-US" sz="1800" dirty="0">
              <a:latin typeface="Calibri" panose="020F0502020204030204" pitchFamily="34"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Lucida Sans Unicode"/>
      </a:majorFont>
      <a:minorFont>
        <a:latin typeface="Times New Roman"/>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solidFill>
              <a:schemeClr val="bg1"/>
            </a:solidFill>
            <a:effectLst/>
            <a:latin typeface="Arial" panose="020B0604020202020204" pitchFamily="34" charset="0"/>
            <a:ea typeface="Microsoft YaHei" panose="020B0503020204020204"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DE2EF517AD3242BBAC8D48AF3C8F03" ma:contentTypeVersion="26" ma:contentTypeDescription="Create a new document." ma:contentTypeScope="" ma:versionID="ca01941779485d0bffcca2e784263308">
  <xsd:schema xmlns:xsd="http://www.w3.org/2001/XMLSchema" xmlns:xs="http://www.w3.org/2001/XMLSchema" xmlns:p="http://schemas.microsoft.com/office/2006/metadata/properties" xmlns:ns1="http://schemas.microsoft.com/sharepoint/v3" xmlns:ns2="7d2908b6-b4af-4b67-80fc-c4cd475f40ea" xmlns:ns3="126fbb05-f221-4d9a-a6f7-a7bf8890ef07" targetNamespace="http://schemas.microsoft.com/office/2006/metadata/properties" ma:root="true" ma:fieldsID="8bbaf61cc54dae0b11e956728c93e269" ns1:_="" ns2:_="" ns3:_="">
    <xsd:import namespace="http://schemas.microsoft.com/sharepoint/v3"/>
    <xsd:import namespace="7d2908b6-b4af-4b67-80fc-c4cd475f40ea"/>
    <xsd:import namespace="126fbb05-f221-4d9a-a6f7-a7bf8890ef07"/>
    <xsd:element name="properties">
      <xsd:complexType>
        <xsd:sequence>
          <xsd:element name="documentManagement">
            <xsd:complexType>
              <xsd:all>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Thumbnail" minOccurs="0"/>
                <xsd:element ref="ns3:lcf76f155ced4ddcb4097134ff3c332f" minOccurs="0"/>
                <xsd:element ref="ns2:TaxCatchAll" minOccurs="0"/>
                <xsd:element ref="ns3:Keep_x0020_or_x0020_delete" minOccurs="0"/>
                <xsd:element ref="ns3:Imag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2908b6-b4af-4b67-80fc-c4cd475f40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element name="TaxCatchAll" ma:index="29" nillable="true" ma:displayName="Taxonomy Catch All Column" ma:hidden="true" ma:list="{c1b63ea5-c780-4b9a-8a5e-b12a8f6bcd79}" ma:internalName="TaxCatchAll" ma:showField="CatchAllData" ma:web="7d2908b6-b4af-4b67-80fc-c4cd475f40e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26fbb05-f221-4d9a-a6f7-a7bf8890ef07"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descrip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LengthInSeconds" ma:index="25" nillable="true" ma:displayName="Length (seconds)" ma:internalName="MediaLengthInSeconds" ma:readOnly="true">
      <xsd:simpleType>
        <xsd:restriction base="dms:Unknown"/>
      </xsd:simpleType>
    </xsd:element>
    <xsd:element name="Thumbnail" ma:index="26" nillable="true" ma:displayName="Thumbnail" ma:format="Thumbnail" ma:internalName="Thumbnail">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2c64bf66-3ab6-4740-8ae4-bf44781f3889" ma:termSetId="09814cd3-568e-fe90-9814-8d621ff8fb84" ma:anchorId="fba54fb3-c3e1-fe81-a776-ca4b69148c4d" ma:open="true" ma:isKeyword="false">
      <xsd:complexType>
        <xsd:sequence>
          <xsd:element ref="pc:Terms" minOccurs="0" maxOccurs="1"/>
        </xsd:sequence>
      </xsd:complexType>
    </xsd:element>
    <xsd:element name="Keep_x0020_or_x0020_delete" ma:index="30" nillable="true" ma:displayName="Keep or delete" ma:default="Keep" ma:format="Dropdown" ma:internalName="Keep_x0020_or_x0020_delete">
      <xsd:simpleType>
        <xsd:restriction base="dms:Choice">
          <xsd:enumeration value="Keep"/>
          <xsd:enumeration value="Delete"/>
          <xsd:enumeration value="Archive"/>
        </xsd:restriction>
      </xsd:simpleType>
    </xsd:element>
    <xsd:element name="Image" ma:index="31" nillable="true" ma:displayName="Image" ma:format="Thumbnail" ma:internalName="Image">
      <xsd:simpleType>
        <xsd:restriction base="dms:Unknown"/>
      </xsd:simple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126fbb05-f221-4d9a-a6f7-a7bf8890ef07">
      <Terms xmlns="http://schemas.microsoft.com/office/infopath/2007/PartnerControls"/>
    </lcf76f155ced4ddcb4097134ff3c332f>
    <Thumbnail xmlns="126fbb05-f221-4d9a-a6f7-a7bf8890ef07" xsi:nil="true"/>
    <_ip_UnifiedCompliancePolicyProperties xmlns="http://schemas.microsoft.com/sharepoint/v3" xsi:nil="true"/>
    <Image xmlns="126fbb05-f221-4d9a-a6f7-a7bf8890ef07" xsi:nil="true"/>
    <TaxCatchAll xmlns="7d2908b6-b4af-4b67-80fc-c4cd475f40ea" xsi:nil="true"/>
    <Keep_x0020_or_x0020_delete xmlns="126fbb05-f221-4d9a-a6f7-a7bf8890ef07">Keep</Keep_x0020_or_x0020_delet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C47D56-F598-44E9-8DAB-20FEEC5F2E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2908b6-b4af-4b67-80fc-c4cd475f40ea"/>
    <ds:schemaRef ds:uri="126fbb05-f221-4d9a-a6f7-a7bf8890ef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6D3E19-7C30-4905-A026-B33331D6A34B}">
  <ds:schemaRefs>
    <ds:schemaRef ds:uri="http://schemas.microsoft.com/office/2006/metadata/properties"/>
    <ds:schemaRef ds:uri="http://schemas.microsoft.com/office/infopath/2007/PartnerControls"/>
    <ds:schemaRef ds:uri="http://schemas.microsoft.com/sharepoint/v3"/>
    <ds:schemaRef ds:uri="126fbb05-f221-4d9a-a6f7-a7bf8890ef07"/>
    <ds:schemaRef ds:uri="7d2908b6-b4af-4b67-80fc-c4cd475f40ea"/>
  </ds:schemaRefs>
</ds:datastoreItem>
</file>

<file path=customXml/itemProps3.xml><?xml version="1.0" encoding="utf-8"?>
<ds:datastoreItem xmlns:ds="http://schemas.openxmlformats.org/officeDocument/2006/customXml" ds:itemID="{0556918E-48BC-4C32-828F-8CE15CE159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34636</TotalTime>
  <Words>1471</Words>
  <Application>Microsoft Office PowerPoint</Application>
  <PresentationFormat>Custom</PresentationFormat>
  <Paragraphs>176</Paragraphs>
  <Slides>12</Slides>
  <Notes>10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Songs and Protest – History and examples Tom Cook, community composer </vt:lpstr>
      <vt:lpstr>English Songs of Rebellion</vt:lpstr>
      <vt:lpstr>The Cutty Wren– The Peasants Revolt. </vt:lpstr>
      <vt:lpstr>The Diggers - 1649</vt:lpstr>
      <vt:lpstr>Folksong and Billy Bragg retelling</vt:lpstr>
      <vt:lpstr>Greenham Common Women’s Peace Camp</vt:lpstr>
      <vt:lpstr>Chant down Greenham</vt:lpstr>
      <vt:lpstr>Bob Marley – Get Up Stand Up</vt:lpstr>
      <vt:lpstr>Get Up Stand Up..</vt:lpstr>
      <vt:lpstr>What would you Stand Up For???</vt:lpstr>
      <vt:lpstr>Reference list</vt:lpstr>
      <vt:lpstr> Songs of Protest workshop  Developed by Tom Cook, composer and musician https://www.tomcooksound.co.uk/   for LSE Library project, Change for People by People, for LSE Festival 2023  Shared under Creative Commons licence CC-BY-NC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Songs and Protest – History and examples.</dc:title>
  <dc:creator>Tom Cook</dc:creator>
  <cp:lastModifiedBy>Microsoft Office User</cp:lastModifiedBy>
  <cp:revision>485</cp:revision>
  <cp:lastPrinted>1601-01-01T00:00:00Z</cp:lastPrinted>
  <dcterms:created xsi:type="dcterms:W3CDTF">2023-02-05T17:18:55Z</dcterms:created>
  <dcterms:modified xsi:type="dcterms:W3CDTF">2023-07-21T17:08:15Z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0x0101009CDE2EF517AD3242BBAC8D48AF3C8F03</vt:lpwstr>
  </property>
  <property fmtid="{D5CDD505-2E9C-101B-9397-08002B2CF9AE}" pid="3" name="MediaServiceImageTags">
    <vt:lpwstr/>
  </property>
</Properties>
</file>