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70" r:id="rId2"/>
    <p:sldId id="271" r:id="rId3"/>
    <p:sldId id="300" r:id="rId4"/>
    <p:sldId id="291" r:id="rId5"/>
    <p:sldId id="256" r:id="rId6"/>
    <p:sldId id="292" r:id="rId7"/>
    <p:sldId id="293" r:id="rId8"/>
    <p:sldId id="294" r:id="rId9"/>
    <p:sldId id="295" r:id="rId10"/>
    <p:sldId id="296" r:id="rId11"/>
    <p:sldId id="301" r:id="rId12"/>
    <p:sldId id="297" r:id="rId13"/>
    <p:sldId id="298"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1"/>
    <p:restoredTop sz="94808"/>
  </p:normalViewPr>
  <p:slideViewPr>
    <p:cSldViewPr snapToGrid="0" snapToObjects="1">
      <p:cViewPr varScale="1">
        <p:scale>
          <a:sx n="90" d="100"/>
          <a:sy n="90" d="100"/>
        </p:scale>
        <p:origin x="224" y="1032"/>
      </p:cViewPr>
      <p:guideLst/>
    </p:cSldViewPr>
  </p:slideViewPr>
  <p:outlineViewPr>
    <p:cViewPr>
      <p:scale>
        <a:sx n="33" d="100"/>
        <a:sy n="33" d="100"/>
      </p:scale>
      <p:origin x="0" y="-149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FD828-CCC4-0A47-9ADF-FE4F75DF658E}" type="datetimeFigureOut">
              <a:rPr lang="en-US" smtClean="0"/>
              <a:t>2/19/21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DB9B9-DA24-544D-A8B4-49AFB52A58CA}" type="slidenum">
              <a:rPr lang="en-US" smtClean="0"/>
              <a:t>‹#›</a:t>
            </a:fld>
            <a:endParaRPr lang="en-US"/>
          </a:p>
        </p:txBody>
      </p:sp>
    </p:spTree>
    <p:extLst>
      <p:ext uri="{BB962C8B-B14F-4D97-AF65-F5344CB8AC3E}">
        <p14:creationId xmlns:p14="http://schemas.microsoft.com/office/powerpoint/2010/main" val="182624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F9DA1-31CA-4E3B-A8EC-E5C45F02A49B}" type="slidenum">
              <a:rPr lang="en-GB" smtClean="0"/>
              <a:t>1</a:t>
            </a:fld>
            <a:endParaRPr lang="en-GB"/>
          </a:p>
        </p:txBody>
      </p:sp>
    </p:spTree>
    <p:extLst>
      <p:ext uri="{BB962C8B-B14F-4D97-AF65-F5344CB8AC3E}">
        <p14:creationId xmlns:p14="http://schemas.microsoft.com/office/powerpoint/2010/main" val="201538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10</a:t>
            </a:fld>
            <a:endParaRPr lang="en-US"/>
          </a:p>
        </p:txBody>
      </p:sp>
    </p:spTree>
    <p:extLst>
      <p:ext uri="{BB962C8B-B14F-4D97-AF65-F5344CB8AC3E}">
        <p14:creationId xmlns:p14="http://schemas.microsoft.com/office/powerpoint/2010/main" val="21382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11</a:t>
            </a:fld>
            <a:endParaRPr lang="en-US"/>
          </a:p>
        </p:txBody>
      </p:sp>
    </p:spTree>
    <p:extLst>
      <p:ext uri="{BB962C8B-B14F-4D97-AF65-F5344CB8AC3E}">
        <p14:creationId xmlns:p14="http://schemas.microsoft.com/office/powerpoint/2010/main" val="67840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12</a:t>
            </a:fld>
            <a:endParaRPr lang="en-US"/>
          </a:p>
        </p:txBody>
      </p:sp>
    </p:spTree>
    <p:extLst>
      <p:ext uri="{BB962C8B-B14F-4D97-AF65-F5344CB8AC3E}">
        <p14:creationId xmlns:p14="http://schemas.microsoft.com/office/powerpoint/2010/main" val="379109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13</a:t>
            </a:fld>
            <a:endParaRPr lang="en-US"/>
          </a:p>
        </p:txBody>
      </p:sp>
    </p:spTree>
    <p:extLst>
      <p:ext uri="{BB962C8B-B14F-4D97-AF65-F5344CB8AC3E}">
        <p14:creationId xmlns:p14="http://schemas.microsoft.com/office/powerpoint/2010/main" val="130978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14</a:t>
            </a:fld>
            <a:endParaRPr lang="en-US"/>
          </a:p>
        </p:txBody>
      </p:sp>
    </p:spTree>
    <p:extLst>
      <p:ext uri="{BB962C8B-B14F-4D97-AF65-F5344CB8AC3E}">
        <p14:creationId xmlns:p14="http://schemas.microsoft.com/office/powerpoint/2010/main" val="57635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B7195-CAB0-D74E-B3B2-082FBCA231E1}" type="slidenum">
              <a:rPr lang="en-US" smtClean="0"/>
              <a:t>2</a:t>
            </a:fld>
            <a:endParaRPr lang="en-US"/>
          </a:p>
        </p:txBody>
      </p:sp>
    </p:spTree>
    <p:extLst>
      <p:ext uri="{BB962C8B-B14F-4D97-AF65-F5344CB8AC3E}">
        <p14:creationId xmlns:p14="http://schemas.microsoft.com/office/powerpoint/2010/main" val="146979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3</a:t>
            </a:fld>
            <a:endParaRPr lang="en-US"/>
          </a:p>
        </p:txBody>
      </p:sp>
    </p:spTree>
    <p:extLst>
      <p:ext uri="{BB962C8B-B14F-4D97-AF65-F5344CB8AC3E}">
        <p14:creationId xmlns:p14="http://schemas.microsoft.com/office/powerpoint/2010/main" val="87812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4</a:t>
            </a:fld>
            <a:endParaRPr lang="en-US"/>
          </a:p>
        </p:txBody>
      </p:sp>
    </p:spTree>
    <p:extLst>
      <p:ext uri="{BB962C8B-B14F-4D97-AF65-F5344CB8AC3E}">
        <p14:creationId xmlns:p14="http://schemas.microsoft.com/office/powerpoint/2010/main" val="61580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5</a:t>
            </a:fld>
            <a:endParaRPr lang="en-US"/>
          </a:p>
        </p:txBody>
      </p:sp>
    </p:spTree>
    <p:extLst>
      <p:ext uri="{BB962C8B-B14F-4D97-AF65-F5344CB8AC3E}">
        <p14:creationId xmlns:p14="http://schemas.microsoft.com/office/powerpoint/2010/main" val="29494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6</a:t>
            </a:fld>
            <a:endParaRPr lang="en-US"/>
          </a:p>
        </p:txBody>
      </p:sp>
    </p:spTree>
    <p:extLst>
      <p:ext uri="{BB962C8B-B14F-4D97-AF65-F5344CB8AC3E}">
        <p14:creationId xmlns:p14="http://schemas.microsoft.com/office/powerpoint/2010/main" val="258639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7</a:t>
            </a:fld>
            <a:endParaRPr lang="en-US"/>
          </a:p>
        </p:txBody>
      </p:sp>
    </p:spTree>
    <p:extLst>
      <p:ext uri="{BB962C8B-B14F-4D97-AF65-F5344CB8AC3E}">
        <p14:creationId xmlns:p14="http://schemas.microsoft.com/office/powerpoint/2010/main" val="113219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8</a:t>
            </a:fld>
            <a:endParaRPr lang="en-US"/>
          </a:p>
        </p:txBody>
      </p:sp>
    </p:spTree>
    <p:extLst>
      <p:ext uri="{BB962C8B-B14F-4D97-AF65-F5344CB8AC3E}">
        <p14:creationId xmlns:p14="http://schemas.microsoft.com/office/powerpoint/2010/main" val="304864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6DB9B9-DA24-544D-A8B4-49AFB52A58CA}" type="slidenum">
              <a:rPr lang="en-US" smtClean="0"/>
              <a:t>9</a:t>
            </a:fld>
            <a:endParaRPr lang="en-US"/>
          </a:p>
        </p:txBody>
      </p:sp>
    </p:spTree>
    <p:extLst>
      <p:ext uri="{BB962C8B-B14F-4D97-AF65-F5344CB8AC3E}">
        <p14:creationId xmlns:p14="http://schemas.microsoft.com/office/powerpoint/2010/main" val="105605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9885-2D8E-5646-8A7C-C8B3F93326A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C0CF953-BC0C-4A45-ABE9-611CEA0B1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B951B0E-5CDC-2E42-A1F2-534DAA8C2ECE}"/>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5" name="Footer Placeholder 4">
            <a:extLst>
              <a:ext uri="{FF2B5EF4-FFF2-40B4-BE49-F238E27FC236}">
                <a16:creationId xmlns:a16="http://schemas.microsoft.com/office/drawing/2014/main" id="{4BA4289A-6C56-F041-8AC7-7B0584773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B14E4-4EF4-694B-92FA-005108556399}"/>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565630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6349-7D5D-C342-8674-79110989F46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82995A8-7C55-794D-9F58-54C13F23249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2A687E-00E1-BE42-9CFB-265DA48D8C5F}"/>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5" name="Footer Placeholder 4">
            <a:extLst>
              <a:ext uri="{FF2B5EF4-FFF2-40B4-BE49-F238E27FC236}">
                <a16:creationId xmlns:a16="http://schemas.microsoft.com/office/drawing/2014/main" id="{DD7A3F39-1F89-B346-A653-712AA7C47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1266D-2AB0-B346-B233-C9D4CD11706A}"/>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92108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B7011-5C91-E245-9153-B17B91CF5D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30A16A-BD90-2345-9ABD-2FF6DCE3C7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1DC5E5-1524-9F4C-9122-52406FDB8F39}"/>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5" name="Footer Placeholder 4">
            <a:extLst>
              <a:ext uri="{FF2B5EF4-FFF2-40B4-BE49-F238E27FC236}">
                <a16:creationId xmlns:a16="http://schemas.microsoft.com/office/drawing/2014/main" id="{69117A92-0B75-EE4A-8ECC-D89E2DDCD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6C253-31A5-F349-B161-98F9962867CB}"/>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332360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D097C-9358-9440-A4C4-F2DC840BD4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8183544-5A97-AF40-9019-0088C695EC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A2FE2D-D67E-F844-8A81-1DF5DA68FDBB}"/>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5" name="Footer Placeholder 4">
            <a:extLst>
              <a:ext uri="{FF2B5EF4-FFF2-40B4-BE49-F238E27FC236}">
                <a16:creationId xmlns:a16="http://schemas.microsoft.com/office/drawing/2014/main" id="{8BB597DE-D4C5-0246-AF82-B37015556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24A34-7B4B-4248-ACE4-6FF8FFD52DDB}"/>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196987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FD6E-73C2-6648-9CC7-23D6F69E242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C7ADE3A-0FCD-C349-8A7D-FDE4230F4F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03D810-DB12-AB41-A909-89FD1D443598}"/>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5" name="Footer Placeholder 4">
            <a:extLst>
              <a:ext uri="{FF2B5EF4-FFF2-40B4-BE49-F238E27FC236}">
                <a16:creationId xmlns:a16="http://schemas.microsoft.com/office/drawing/2014/main" id="{1401A863-2623-4A41-9C62-4425F6BC6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2394D-7190-B847-AF2A-19BF523BC099}"/>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409981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6A83-F630-7B41-A755-DA95A3A405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91BB14-42B8-5348-A5D8-AF7745F763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A0BF179-EFC4-054A-90EB-6D5EA024363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61B4851-96B5-7942-8761-0A022A057F8B}"/>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6" name="Footer Placeholder 5">
            <a:extLst>
              <a:ext uri="{FF2B5EF4-FFF2-40B4-BE49-F238E27FC236}">
                <a16:creationId xmlns:a16="http://schemas.microsoft.com/office/drawing/2014/main" id="{A1B93B29-A757-CA4C-BB93-0345C684C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74B5D3-FE07-894C-BAB6-2E41E5E9CD98}"/>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3559583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A6D2-F861-1F45-B2BE-04AE7B96D0E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9FDFCC-FDDA-3348-80B5-2D085177F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041527-748E-DC48-8016-262126CFFE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92CEA42-844F-A44B-B2FF-3E97ED092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7D8E09-8368-974E-B9ED-127D82AC3E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835051B-11EE-984B-934B-8F6B44BA94B4}"/>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8" name="Footer Placeholder 7">
            <a:extLst>
              <a:ext uri="{FF2B5EF4-FFF2-40B4-BE49-F238E27FC236}">
                <a16:creationId xmlns:a16="http://schemas.microsoft.com/office/drawing/2014/main" id="{88A0BB85-942C-FD45-BA27-E2E142C1E2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C6CAB3-8E23-664E-8210-7985CCA4D3C0}"/>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427548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B9BB-AEE4-AB44-A554-DB1FB7B5E62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771542D-BF62-A04A-B915-2A9EC4192975}"/>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4" name="Footer Placeholder 3">
            <a:extLst>
              <a:ext uri="{FF2B5EF4-FFF2-40B4-BE49-F238E27FC236}">
                <a16:creationId xmlns:a16="http://schemas.microsoft.com/office/drawing/2014/main" id="{48660874-7E80-C347-8808-D97E172068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0BC4E6-7D8F-F447-BBDA-5DEB0A9D9C4B}"/>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218358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1D7760-B7A2-2F47-A18C-FAD7A10B5135}"/>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3" name="Footer Placeholder 2">
            <a:extLst>
              <a:ext uri="{FF2B5EF4-FFF2-40B4-BE49-F238E27FC236}">
                <a16:creationId xmlns:a16="http://schemas.microsoft.com/office/drawing/2014/main" id="{86A40DF7-3C37-F74E-B7BF-E86EB83782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EDFC9-135E-0F42-8C50-C0264F83C753}"/>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373907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F443-51C1-4245-BC1D-B4A3494C82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B0B6933-9714-8643-A094-A1F3C5B8B9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A15019A-F292-184A-8BCE-7334CD0F2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3A78C7-5150-6A4D-B3FB-9166C10EE600}"/>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6" name="Footer Placeholder 5">
            <a:extLst>
              <a:ext uri="{FF2B5EF4-FFF2-40B4-BE49-F238E27FC236}">
                <a16:creationId xmlns:a16="http://schemas.microsoft.com/office/drawing/2014/main" id="{9A3BBA0D-E79E-164A-A1DE-5388293C2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99947-44AA-7143-8ED5-0359ECAE9291}"/>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315322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B141-3D23-7943-BA45-80FE806DC5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F2B3005-D0C5-2942-BA36-629AFE4BFC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2326F3-4DC2-0942-88BD-D85848AEC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5DCEF4-EA83-3646-835A-C60586B87685}"/>
              </a:ext>
            </a:extLst>
          </p:cNvPr>
          <p:cNvSpPr>
            <a:spLocks noGrp="1"/>
          </p:cNvSpPr>
          <p:nvPr>
            <p:ph type="dt" sz="half" idx="10"/>
          </p:nvPr>
        </p:nvSpPr>
        <p:spPr/>
        <p:txBody>
          <a:bodyPr/>
          <a:lstStyle/>
          <a:p>
            <a:fld id="{4CEF4742-CAE7-7942-92AC-9D992EE83EFB}" type="datetimeFigureOut">
              <a:rPr lang="en-US" smtClean="0"/>
              <a:t>2/19/21</a:t>
            </a:fld>
            <a:endParaRPr lang="en-US"/>
          </a:p>
        </p:txBody>
      </p:sp>
      <p:sp>
        <p:nvSpPr>
          <p:cNvPr id="6" name="Footer Placeholder 5">
            <a:extLst>
              <a:ext uri="{FF2B5EF4-FFF2-40B4-BE49-F238E27FC236}">
                <a16:creationId xmlns:a16="http://schemas.microsoft.com/office/drawing/2014/main" id="{65C592E4-B4A7-7A49-A4D7-AF64856CA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7E304-5298-424E-B767-031ACB353AF1}"/>
              </a:ext>
            </a:extLst>
          </p:cNvPr>
          <p:cNvSpPr>
            <a:spLocks noGrp="1"/>
          </p:cNvSpPr>
          <p:nvPr>
            <p:ph type="sldNum" sz="quarter" idx="12"/>
          </p:nvPr>
        </p:nvSpPr>
        <p:spPr/>
        <p:txBody>
          <a:bodyPr/>
          <a:lstStyle/>
          <a:p>
            <a:fld id="{C56CB708-EBFA-5F4B-B70B-F14A3E78C962}" type="slidenum">
              <a:rPr lang="en-US" smtClean="0"/>
              <a:t>‹#›</a:t>
            </a:fld>
            <a:endParaRPr lang="en-US"/>
          </a:p>
        </p:txBody>
      </p:sp>
    </p:spTree>
    <p:extLst>
      <p:ext uri="{BB962C8B-B14F-4D97-AF65-F5344CB8AC3E}">
        <p14:creationId xmlns:p14="http://schemas.microsoft.com/office/powerpoint/2010/main" val="386818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48586-BA64-6046-B682-FF226932C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85DCBA-0D3F-EB44-B35E-72786959B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A3120E-6204-D34E-8DF4-7E7EA0705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F4742-CAE7-7942-92AC-9D992EE83EFB}" type="datetimeFigureOut">
              <a:rPr lang="en-US" smtClean="0"/>
              <a:t>2/19/21</a:t>
            </a:fld>
            <a:endParaRPr lang="en-US"/>
          </a:p>
        </p:txBody>
      </p:sp>
      <p:sp>
        <p:nvSpPr>
          <p:cNvPr id="5" name="Footer Placeholder 4">
            <a:extLst>
              <a:ext uri="{FF2B5EF4-FFF2-40B4-BE49-F238E27FC236}">
                <a16:creationId xmlns:a16="http://schemas.microsoft.com/office/drawing/2014/main" id="{A09F945A-9E75-804E-86BC-500162AF2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3BE1CE-7266-684D-B7E2-0EE756F3F3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CB708-EBFA-5F4B-B70B-F14A3E78C962}" type="slidenum">
              <a:rPr lang="en-US" smtClean="0"/>
              <a:t>‹#›</a:t>
            </a:fld>
            <a:endParaRPr lang="en-US"/>
          </a:p>
        </p:txBody>
      </p:sp>
    </p:spTree>
    <p:extLst>
      <p:ext uri="{BB962C8B-B14F-4D97-AF65-F5344CB8AC3E}">
        <p14:creationId xmlns:p14="http://schemas.microsoft.com/office/powerpoint/2010/main" val="140439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ideo" Target="https://www.youtube.com/embed/4c2iZAi9R9E?feature=oembed" TargetMode="Externa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hyperlink" Target="https://youtu.be/4c2iZAi9R9E"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ideo" Target="https://www.youtube.com/embed/zy8NGup4nYQ?feature=oembed" TargetMode="External"/><Relationship Id="rId5" Type="http://schemas.openxmlformats.org/officeDocument/2006/relationships/image" Target="../media/image14.jpeg"/><Relationship Id="rId4" Type="http://schemas.openxmlformats.org/officeDocument/2006/relationships/hyperlink" Target="https://youtu.be/zy8NGup4nY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96" y="257076"/>
            <a:ext cx="10143822" cy="1682936"/>
          </a:xfrm>
        </p:spPr>
        <p:txBody>
          <a:bodyPr>
            <a:normAutofit/>
          </a:bodyPr>
          <a:lstStyle/>
          <a:p>
            <a:pPr algn="ctr"/>
            <a:r>
              <a:rPr lang="en-GB" b="1"/>
              <a:t>The War </a:t>
            </a:r>
            <a:r>
              <a:rPr lang="en-GB" b="1" dirty="0"/>
              <a:t>and the Flu 1918-19: 4</a:t>
            </a:r>
          </a:p>
        </p:txBody>
      </p:sp>
      <p:sp>
        <p:nvSpPr>
          <p:cNvPr id="3" name="Content Placeholder 2"/>
          <p:cNvSpPr>
            <a:spLocks noGrp="1"/>
          </p:cNvSpPr>
          <p:nvPr>
            <p:ph idx="1"/>
          </p:nvPr>
        </p:nvSpPr>
        <p:spPr>
          <a:xfrm>
            <a:off x="3747052" y="4732638"/>
            <a:ext cx="4383157" cy="1393526"/>
          </a:xfrm>
        </p:spPr>
        <p:txBody>
          <a:bodyPr>
            <a:normAutofit fontScale="70000" lnSpcReduction="20000"/>
          </a:bodyPr>
          <a:lstStyle/>
          <a:p>
            <a:endParaRPr lang="en-GB" b="1" dirty="0">
              <a:solidFill>
                <a:srgbClr val="FF0000"/>
              </a:solidFill>
            </a:endParaRPr>
          </a:p>
          <a:p>
            <a:endParaRPr lang="en-GB" b="1" dirty="0">
              <a:solidFill>
                <a:srgbClr val="FF0000"/>
              </a:solidFill>
            </a:endParaRPr>
          </a:p>
          <a:p>
            <a:endParaRPr lang="en-GB" b="1" dirty="0">
              <a:solidFill>
                <a:srgbClr val="FF0000"/>
              </a:solidFill>
            </a:endParaRPr>
          </a:p>
          <a:p>
            <a:pPr marL="0" indent="0" algn="ctr">
              <a:buNone/>
            </a:pPr>
            <a:r>
              <a:rPr lang="en-GB" b="1" dirty="0" err="1">
                <a:solidFill>
                  <a:srgbClr val="FF0000"/>
                </a:solidFill>
              </a:rPr>
              <a:t>Endell</a:t>
            </a:r>
            <a:r>
              <a:rPr lang="en-GB" b="1" dirty="0">
                <a:solidFill>
                  <a:srgbClr val="FF0000"/>
                </a:solidFill>
              </a:rPr>
              <a:t> Street Military Hospital – Staff </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71" y="257075"/>
            <a:ext cx="1244986" cy="47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group picture of the Endell Street Military Hospital Staff. ">
            <a:extLst>
              <a:ext uri="{FF2B5EF4-FFF2-40B4-BE49-F238E27FC236}">
                <a16:creationId xmlns:a16="http://schemas.microsoft.com/office/drawing/2014/main" id="{D4360B8F-03C0-9040-AD5A-988B62F7C736}"/>
              </a:ext>
            </a:extLst>
          </p:cNvPr>
          <p:cNvPicPr>
            <a:picLocks noChangeAspect="1"/>
          </p:cNvPicPr>
          <p:nvPr/>
        </p:nvPicPr>
        <p:blipFill>
          <a:blip r:embed="rId4"/>
          <a:stretch>
            <a:fillRect/>
          </a:stretch>
        </p:blipFill>
        <p:spPr>
          <a:xfrm>
            <a:off x="274671" y="1866832"/>
            <a:ext cx="11822593" cy="3580811"/>
          </a:xfrm>
          <a:prstGeom prst="rect">
            <a:avLst/>
          </a:prstGeom>
        </p:spPr>
      </p:pic>
      <p:pic>
        <p:nvPicPr>
          <p:cNvPr id="6" name="Picture 5" descr="Logo&#10;&#10;Description automatically generated">
            <a:extLst>
              <a:ext uri="{FF2B5EF4-FFF2-40B4-BE49-F238E27FC236}">
                <a16:creationId xmlns:a16="http://schemas.microsoft.com/office/drawing/2014/main" id="{27F30481-E519-954C-8D3D-AA90EFEC4FC8}"/>
              </a:ext>
            </a:extLst>
          </p:cNvPr>
          <p:cNvPicPr>
            <a:picLocks noChangeAspect="1"/>
          </p:cNvPicPr>
          <p:nvPr/>
        </p:nvPicPr>
        <p:blipFill>
          <a:blip r:embed="rId5"/>
          <a:stretch>
            <a:fillRect/>
          </a:stretch>
        </p:blipFill>
        <p:spPr>
          <a:xfrm>
            <a:off x="10354962" y="257075"/>
            <a:ext cx="1080271" cy="1184360"/>
          </a:xfrm>
          <a:prstGeom prst="rect">
            <a:avLst/>
          </a:prstGeom>
        </p:spPr>
      </p:pic>
    </p:spTree>
    <p:extLst>
      <p:ext uri="{BB962C8B-B14F-4D97-AF65-F5344CB8AC3E}">
        <p14:creationId xmlns:p14="http://schemas.microsoft.com/office/powerpoint/2010/main" val="259683998"/>
      </p:ext>
    </p:extLst>
  </p:cSld>
  <p:clrMapOvr>
    <a:masterClrMapping/>
  </p:clrMapOvr>
  <mc:AlternateContent xmlns:mc="http://schemas.openxmlformats.org/markup-compatibility/2006" xmlns:p14="http://schemas.microsoft.com/office/powerpoint/2010/main">
    <mc:Choice Requires="p14">
      <p:transition spd="slow" p14:dur="2000" advTm="8554"/>
    </mc:Choice>
    <mc:Fallback xmlns="">
      <p:transition spd="slow" advTm="85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5B82-27B1-7349-A111-3C716898DCFF}"/>
              </a:ext>
            </a:extLst>
          </p:cNvPr>
          <p:cNvSpPr>
            <a:spLocks noGrp="1"/>
          </p:cNvSpPr>
          <p:nvPr>
            <p:ph type="title"/>
          </p:nvPr>
        </p:nvSpPr>
        <p:spPr>
          <a:xfrm>
            <a:off x="839789" y="457200"/>
            <a:ext cx="3932236" cy="929640"/>
          </a:xfrm>
        </p:spPr>
        <p:txBody>
          <a:bodyPr/>
          <a:lstStyle/>
          <a:p>
            <a:r>
              <a:rPr lang="en-US" b="1" dirty="0">
                <a:solidFill>
                  <a:srgbClr val="FF0000"/>
                </a:solidFill>
              </a:rPr>
              <a:t>War Memorials</a:t>
            </a:r>
          </a:p>
        </p:txBody>
      </p:sp>
      <p:pic>
        <p:nvPicPr>
          <p:cNvPr id="5" name="Content Placeholder 4" descr="A picture of the Cenotaph in London - a large, grey concrete structure that has 3 flags mounted on the side of it.">
            <a:extLst>
              <a:ext uri="{FF2B5EF4-FFF2-40B4-BE49-F238E27FC236}">
                <a16:creationId xmlns:a16="http://schemas.microsoft.com/office/drawing/2014/main" id="{DA1577E6-2D53-1040-9924-4443325B20C1}"/>
              </a:ext>
            </a:extLst>
          </p:cNvPr>
          <p:cNvPicPr>
            <a:picLocks noGrp="1" noChangeAspect="1"/>
          </p:cNvPicPr>
          <p:nvPr>
            <p:ph idx="1"/>
          </p:nvPr>
        </p:nvPicPr>
        <p:blipFill>
          <a:blip r:embed="rId3"/>
          <a:stretch>
            <a:fillRect/>
          </a:stretch>
        </p:blipFill>
        <p:spPr>
          <a:xfrm>
            <a:off x="6873061" y="1011856"/>
            <a:ext cx="4178798" cy="5312743"/>
          </a:xfrm>
        </p:spPr>
      </p:pic>
      <p:sp>
        <p:nvSpPr>
          <p:cNvPr id="4" name="Text Placeholder 3">
            <a:extLst>
              <a:ext uri="{FF2B5EF4-FFF2-40B4-BE49-F238E27FC236}">
                <a16:creationId xmlns:a16="http://schemas.microsoft.com/office/drawing/2014/main" id="{C0ABBC0E-0C97-094E-913D-696EB8D3CC07}"/>
              </a:ext>
            </a:extLst>
          </p:cNvPr>
          <p:cNvSpPr>
            <a:spLocks noGrp="1"/>
          </p:cNvSpPr>
          <p:nvPr>
            <p:ph type="body" sz="half" idx="2"/>
          </p:nvPr>
        </p:nvSpPr>
        <p:spPr>
          <a:xfrm>
            <a:off x="839787" y="1712685"/>
            <a:ext cx="5561013" cy="4611913"/>
          </a:xfrm>
        </p:spPr>
        <p:txBody>
          <a:bodyPr>
            <a:noAutofit/>
          </a:bodyPr>
          <a:lstStyle/>
          <a:p>
            <a:pPr>
              <a:lnSpc>
                <a:spcPct val="110000"/>
              </a:lnSpc>
            </a:pPr>
            <a:r>
              <a:rPr lang="en-US" sz="2400" dirty="0"/>
              <a:t>This is the main war memorial for Britain in the </a:t>
            </a:r>
            <a:r>
              <a:rPr lang="en-US" sz="2400" dirty="0" err="1"/>
              <a:t>centre</a:t>
            </a:r>
            <a:r>
              <a:rPr lang="en-US" sz="2400" dirty="0"/>
              <a:t> of London. It is called the Cenotaph and </a:t>
            </a:r>
            <a:r>
              <a:rPr lang="en-US" sz="2400" dirty="0" err="1"/>
              <a:t>honours</a:t>
            </a:r>
            <a:r>
              <a:rPr lang="en-US" sz="2400" dirty="0"/>
              <a:t> all the soldiers who died in war. </a:t>
            </a:r>
          </a:p>
          <a:p>
            <a:pPr>
              <a:lnSpc>
                <a:spcPct val="110000"/>
              </a:lnSpc>
            </a:pPr>
            <a:r>
              <a:rPr lang="en-US" sz="2400" dirty="0"/>
              <a:t>Most villages, towns and even some schools have memorials like this. (Sometimes words like ‘fallen’ are used on memorials to mean some one has died.)</a:t>
            </a:r>
          </a:p>
          <a:p>
            <a:pPr>
              <a:lnSpc>
                <a:spcPct val="110000"/>
              </a:lnSpc>
            </a:pPr>
            <a:r>
              <a:rPr lang="en-US" sz="2400" dirty="0"/>
              <a:t>There are lots of memorials for the First World War and other wars but none for the influenza epidemic.</a:t>
            </a:r>
          </a:p>
        </p:txBody>
      </p:sp>
    </p:spTree>
    <p:extLst>
      <p:ext uri="{BB962C8B-B14F-4D97-AF65-F5344CB8AC3E}">
        <p14:creationId xmlns:p14="http://schemas.microsoft.com/office/powerpoint/2010/main" val="118220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22BD-073B-7442-A48F-21CB6F2B87D7}"/>
              </a:ext>
            </a:extLst>
          </p:cNvPr>
          <p:cNvSpPr>
            <a:spLocks noGrp="1"/>
          </p:cNvSpPr>
          <p:nvPr>
            <p:ph type="title"/>
          </p:nvPr>
        </p:nvSpPr>
        <p:spPr>
          <a:xfrm>
            <a:off x="839788" y="457200"/>
            <a:ext cx="4219892" cy="1052286"/>
          </a:xfrm>
        </p:spPr>
        <p:txBody>
          <a:bodyPr/>
          <a:lstStyle/>
          <a:p>
            <a:r>
              <a:rPr lang="en-US" b="1" dirty="0">
                <a:solidFill>
                  <a:srgbClr val="FF0000"/>
                </a:solidFill>
              </a:rPr>
              <a:t>Remembering </a:t>
            </a:r>
            <a:r>
              <a:rPr lang="en-US" b="1" dirty="0" err="1">
                <a:solidFill>
                  <a:srgbClr val="FF0000"/>
                </a:solidFill>
              </a:rPr>
              <a:t>Endell</a:t>
            </a:r>
            <a:r>
              <a:rPr lang="en-US" b="1" dirty="0">
                <a:solidFill>
                  <a:srgbClr val="FF0000"/>
                </a:solidFill>
              </a:rPr>
              <a:t> Street Military Hospital</a:t>
            </a:r>
          </a:p>
        </p:txBody>
      </p:sp>
      <p:pic>
        <p:nvPicPr>
          <p:cNvPr id="6" name="Content Placeholder 5" descr="Plaque at the site of Endell Street. ">
            <a:extLst>
              <a:ext uri="{FF2B5EF4-FFF2-40B4-BE49-F238E27FC236}">
                <a16:creationId xmlns:a16="http://schemas.microsoft.com/office/drawing/2014/main" id="{9F32CF25-81B2-5C4C-B9F1-5DB0934E3E84}"/>
              </a:ext>
            </a:extLst>
          </p:cNvPr>
          <p:cNvPicPr>
            <a:picLocks noGrp="1" noChangeAspect="1"/>
          </p:cNvPicPr>
          <p:nvPr>
            <p:ph idx="1"/>
          </p:nvPr>
        </p:nvPicPr>
        <p:blipFill>
          <a:blip r:embed="rId3"/>
          <a:stretch>
            <a:fillRect/>
          </a:stretch>
        </p:blipFill>
        <p:spPr>
          <a:xfrm>
            <a:off x="5950856" y="2503707"/>
            <a:ext cx="5709331" cy="2129847"/>
          </a:xfrm>
        </p:spPr>
      </p:pic>
      <p:sp>
        <p:nvSpPr>
          <p:cNvPr id="4" name="Text Placeholder 3">
            <a:extLst>
              <a:ext uri="{FF2B5EF4-FFF2-40B4-BE49-F238E27FC236}">
                <a16:creationId xmlns:a16="http://schemas.microsoft.com/office/drawing/2014/main" id="{56824E4A-6414-3748-8680-5AAACF2A444B}"/>
              </a:ext>
            </a:extLst>
          </p:cNvPr>
          <p:cNvSpPr>
            <a:spLocks noGrp="1"/>
          </p:cNvSpPr>
          <p:nvPr>
            <p:ph type="body" sz="half" idx="2"/>
          </p:nvPr>
        </p:nvSpPr>
        <p:spPr>
          <a:xfrm>
            <a:off x="839787" y="1756228"/>
            <a:ext cx="4980442" cy="4746171"/>
          </a:xfrm>
        </p:spPr>
        <p:txBody>
          <a:bodyPr>
            <a:normAutofit fontScale="92500" lnSpcReduction="20000"/>
          </a:bodyPr>
          <a:lstStyle/>
          <a:p>
            <a:pPr>
              <a:lnSpc>
                <a:spcPct val="120000"/>
              </a:lnSpc>
            </a:pPr>
            <a:r>
              <a:rPr lang="en-US" sz="2600" dirty="0"/>
              <a:t>Despite the hard work of the women at </a:t>
            </a:r>
            <a:r>
              <a:rPr lang="en-US" sz="2600" dirty="0" err="1"/>
              <a:t>Endell</a:t>
            </a:r>
            <a:r>
              <a:rPr lang="en-US" sz="2600" dirty="0"/>
              <a:t> Street Military Hospital, their war work and sacrifice was forgotten until recently.</a:t>
            </a:r>
          </a:p>
          <a:p>
            <a:pPr>
              <a:lnSpc>
                <a:spcPct val="120000"/>
              </a:lnSpc>
            </a:pPr>
            <a:r>
              <a:rPr lang="en-US" sz="2600" dirty="0"/>
              <a:t>In the last ten years they have had a plaque (image) placed on the site of the hospital, a short film made and a book written about them. </a:t>
            </a:r>
          </a:p>
          <a:p>
            <a:pPr>
              <a:lnSpc>
                <a:spcPct val="120000"/>
              </a:lnSpc>
            </a:pPr>
            <a:r>
              <a:rPr lang="en-US" sz="2600" dirty="0"/>
              <a:t>Their stories have only been remembered since most of you were born!</a:t>
            </a:r>
          </a:p>
          <a:p>
            <a:endParaRPr lang="en-US" dirty="0"/>
          </a:p>
        </p:txBody>
      </p:sp>
    </p:spTree>
    <p:extLst>
      <p:ext uri="{BB962C8B-B14F-4D97-AF65-F5344CB8AC3E}">
        <p14:creationId xmlns:p14="http://schemas.microsoft.com/office/powerpoint/2010/main" val="2136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4723-21FA-4443-B731-FA2C21F09DBB}"/>
              </a:ext>
            </a:extLst>
          </p:cNvPr>
          <p:cNvSpPr>
            <a:spLocks noGrp="1"/>
          </p:cNvSpPr>
          <p:nvPr>
            <p:ph type="title"/>
          </p:nvPr>
        </p:nvSpPr>
        <p:spPr/>
        <p:txBody>
          <a:bodyPr/>
          <a:lstStyle/>
          <a:p>
            <a:r>
              <a:rPr lang="en-US" b="1" dirty="0">
                <a:solidFill>
                  <a:srgbClr val="FF0000"/>
                </a:solidFill>
              </a:rPr>
              <a:t>Memorials for </a:t>
            </a:r>
            <a:r>
              <a:rPr lang="en-US" b="1" dirty="0" err="1">
                <a:solidFill>
                  <a:srgbClr val="FF0000"/>
                </a:solidFill>
              </a:rPr>
              <a:t>Endell</a:t>
            </a:r>
            <a:r>
              <a:rPr lang="en-US" b="1" dirty="0">
                <a:solidFill>
                  <a:srgbClr val="FF0000"/>
                </a:solidFill>
              </a:rPr>
              <a:t> Street</a:t>
            </a:r>
          </a:p>
        </p:txBody>
      </p:sp>
      <p:sp>
        <p:nvSpPr>
          <p:cNvPr id="5" name="Text Placeholder 4">
            <a:extLst>
              <a:ext uri="{FF2B5EF4-FFF2-40B4-BE49-F238E27FC236}">
                <a16:creationId xmlns:a16="http://schemas.microsoft.com/office/drawing/2014/main" id="{571A7412-C785-9A4A-91A2-1A74F2C5FC89}"/>
              </a:ext>
            </a:extLst>
          </p:cNvPr>
          <p:cNvSpPr>
            <a:spLocks noGrp="1"/>
          </p:cNvSpPr>
          <p:nvPr>
            <p:ph type="body" idx="1"/>
          </p:nvPr>
        </p:nvSpPr>
        <p:spPr>
          <a:xfrm>
            <a:off x="3703320" y="1690689"/>
            <a:ext cx="2926080" cy="4802186"/>
          </a:xfrm>
        </p:spPr>
        <p:txBody>
          <a:bodyPr>
            <a:normAutofit lnSpcReduction="10000"/>
          </a:bodyPr>
          <a:lstStyle/>
          <a:p>
            <a:r>
              <a:rPr lang="en-US" b="0" dirty="0"/>
              <a:t>There is another memorial listing all the women who died in World War one York Minister (Image IWM). The staff who died of influenza at </a:t>
            </a:r>
            <a:r>
              <a:rPr lang="en-US" b="0" dirty="0" err="1"/>
              <a:t>Endell</a:t>
            </a:r>
            <a:r>
              <a:rPr lang="en-US" b="0" dirty="0"/>
              <a:t> Street Hospital are listed on it. </a:t>
            </a:r>
          </a:p>
          <a:p>
            <a:r>
              <a:rPr lang="en-US" b="0" dirty="0"/>
              <a:t>Historian Wendy Moore described seeing it in her interview: </a:t>
            </a:r>
            <a:r>
              <a:rPr lang="en-US" b="0" dirty="0">
                <a:hlinkClick r:id="rId4"/>
              </a:rPr>
              <a:t>https://youtu.be/4c2iZAi9R9E</a:t>
            </a:r>
            <a:r>
              <a:rPr lang="en-US" b="0" dirty="0"/>
              <a:t> </a:t>
            </a:r>
          </a:p>
        </p:txBody>
      </p:sp>
      <p:pic>
        <p:nvPicPr>
          <p:cNvPr id="11" name="Content Placeholder 10" descr="A memorial including many names engraved into it.">
            <a:extLst>
              <a:ext uri="{FF2B5EF4-FFF2-40B4-BE49-F238E27FC236}">
                <a16:creationId xmlns:a16="http://schemas.microsoft.com/office/drawing/2014/main" id="{D0CDBD68-5E77-DD41-BC2B-C262C86CC104}"/>
              </a:ext>
            </a:extLst>
          </p:cNvPr>
          <p:cNvPicPr>
            <a:picLocks noGrp="1" noChangeAspect="1"/>
          </p:cNvPicPr>
          <p:nvPr>
            <p:ph sz="half" idx="2"/>
          </p:nvPr>
        </p:nvPicPr>
        <p:blipFill>
          <a:blip r:embed="rId5"/>
          <a:stretch>
            <a:fillRect/>
          </a:stretch>
        </p:blipFill>
        <p:spPr>
          <a:xfrm>
            <a:off x="839789" y="1864995"/>
            <a:ext cx="2573972" cy="3431963"/>
          </a:xfrm>
        </p:spPr>
      </p:pic>
      <p:pic>
        <p:nvPicPr>
          <p:cNvPr id="4" name="Online Media 3" descr="Clip of Wendy Moore talking about the WW1 Memorial.">
            <a:hlinkClick r:id="" action="ppaction://media"/>
            <a:extLst>
              <a:ext uri="{FF2B5EF4-FFF2-40B4-BE49-F238E27FC236}">
                <a16:creationId xmlns:a16="http://schemas.microsoft.com/office/drawing/2014/main" id="{4799222B-F896-2140-8A9A-AC7FDD3B3440}"/>
              </a:ext>
            </a:extLst>
          </p:cNvPr>
          <p:cNvPicPr>
            <a:picLocks noRot="1" noChangeAspect="1"/>
          </p:cNvPicPr>
          <p:nvPr>
            <a:videoFile r:link="rId1"/>
          </p:nvPr>
        </p:nvPicPr>
        <p:blipFill>
          <a:blip r:embed="rId6"/>
          <a:stretch>
            <a:fillRect/>
          </a:stretch>
        </p:blipFill>
        <p:spPr>
          <a:xfrm>
            <a:off x="6629400" y="1528763"/>
            <a:ext cx="5562600" cy="4400550"/>
          </a:xfrm>
          <a:prstGeom prst="rect">
            <a:avLst/>
          </a:prstGeom>
        </p:spPr>
      </p:pic>
    </p:spTree>
    <p:extLst>
      <p:ext uri="{BB962C8B-B14F-4D97-AF65-F5344CB8AC3E}">
        <p14:creationId xmlns:p14="http://schemas.microsoft.com/office/powerpoint/2010/main" val="27595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4A3E-64CA-DF44-94C8-27A54317BA71}"/>
              </a:ext>
            </a:extLst>
          </p:cNvPr>
          <p:cNvSpPr>
            <a:spLocks noGrp="1"/>
          </p:cNvSpPr>
          <p:nvPr>
            <p:ph type="title"/>
          </p:nvPr>
        </p:nvSpPr>
        <p:spPr>
          <a:xfrm>
            <a:off x="691472" y="224971"/>
            <a:ext cx="4823957" cy="709308"/>
          </a:xfrm>
        </p:spPr>
        <p:txBody>
          <a:bodyPr>
            <a:normAutofit/>
          </a:bodyPr>
          <a:lstStyle/>
          <a:p>
            <a:r>
              <a:rPr lang="en-US" b="1" dirty="0">
                <a:solidFill>
                  <a:srgbClr val="FF0000"/>
                </a:solidFill>
              </a:rPr>
              <a:t>Why do we remember?</a:t>
            </a:r>
          </a:p>
        </p:txBody>
      </p:sp>
      <p:sp>
        <p:nvSpPr>
          <p:cNvPr id="4" name="Text Placeholder 3">
            <a:extLst>
              <a:ext uri="{FF2B5EF4-FFF2-40B4-BE49-F238E27FC236}">
                <a16:creationId xmlns:a16="http://schemas.microsoft.com/office/drawing/2014/main" id="{883B990E-128A-BE41-B1ED-C6F647AA1210}"/>
              </a:ext>
            </a:extLst>
          </p:cNvPr>
          <p:cNvSpPr>
            <a:spLocks noGrp="1"/>
          </p:cNvSpPr>
          <p:nvPr>
            <p:ph type="body" sz="half" idx="2"/>
          </p:nvPr>
        </p:nvSpPr>
        <p:spPr>
          <a:xfrm>
            <a:off x="691470" y="934280"/>
            <a:ext cx="6395130" cy="5698750"/>
          </a:xfrm>
        </p:spPr>
        <p:txBody>
          <a:bodyPr>
            <a:noAutofit/>
          </a:bodyPr>
          <a:lstStyle/>
          <a:p>
            <a:pPr>
              <a:lnSpc>
                <a:spcPct val="110000"/>
              </a:lnSpc>
            </a:pPr>
            <a:r>
              <a:rPr lang="en-US" sz="2800" dirty="0"/>
              <a:t>Lots of people think it is important to remember wars and fighting so that we do not go to war again. </a:t>
            </a:r>
          </a:p>
          <a:p>
            <a:pPr>
              <a:lnSpc>
                <a:spcPct val="110000"/>
              </a:lnSpc>
            </a:pPr>
            <a:r>
              <a:rPr lang="en-US" sz="2800" dirty="0"/>
              <a:t>The influenza pandemic has been the subject of books and some television </a:t>
            </a:r>
            <a:r>
              <a:rPr lang="en-US" sz="2800" dirty="0" err="1"/>
              <a:t>programmes</a:t>
            </a:r>
            <a:r>
              <a:rPr lang="en-US" sz="2800" dirty="0"/>
              <a:t>, but there are no memorials.</a:t>
            </a:r>
          </a:p>
          <a:p>
            <a:pPr>
              <a:lnSpc>
                <a:spcPct val="110000"/>
              </a:lnSpc>
            </a:pPr>
            <a:r>
              <a:rPr lang="en-US" sz="2800" dirty="0"/>
              <a:t>Martin </a:t>
            </a:r>
            <a:r>
              <a:rPr lang="en-US" sz="2800" dirty="0" err="1"/>
              <a:t>Bayly</a:t>
            </a:r>
            <a:r>
              <a:rPr lang="en-US" sz="2800" dirty="0"/>
              <a:t> said it was important to remember the influenza virus – see clip: </a:t>
            </a:r>
            <a:r>
              <a:rPr lang="en-US" sz="2800" dirty="0">
                <a:hlinkClick r:id="rId4"/>
              </a:rPr>
              <a:t>https://</a:t>
            </a:r>
            <a:r>
              <a:rPr lang="en-US" sz="2800" dirty="0" err="1">
                <a:hlinkClick r:id="rId4"/>
              </a:rPr>
              <a:t>youtu.be</a:t>
            </a:r>
            <a:r>
              <a:rPr lang="en-US" sz="2800" dirty="0">
                <a:hlinkClick r:id="rId4"/>
              </a:rPr>
              <a:t>/zy8NGup4nYQ </a:t>
            </a:r>
            <a:endParaRPr lang="en-US" sz="2800" dirty="0"/>
          </a:p>
          <a:p>
            <a:pPr>
              <a:lnSpc>
                <a:spcPct val="110000"/>
              </a:lnSpc>
            </a:pPr>
            <a:r>
              <a:rPr lang="en-US" sz="2800" dirty="0"/>
              <a:t>Do you think we should remember it? If so how?</a:t>
            </a:r>
          </a:p>
        </p:txBody>
      </p:sp>
      <p:pic>
        <p:nvPicPr>
          <p:cNvPr id="6" name="Online Media 5" descr="Remembering Influenza">
            <a:hlinkClick r:id="" action="ppaction://media"/>
            <a:extLst>
              <a:ext uri="{FF2B5EF4-FFF2-40B4-BE49-F238E27FC236}">
                <a16:creationId xmlns:a16="http://schemas.microsoft.com/office/drawing/2014/main" id="{887C0872-4130-B74C-8B80-64566092C346}"/>
              </a:ext>
            </a:extLst>
          </p:cNvPr>
          <p:cNvPicPr>
            <a:picLocks noRot="1" noChangeAspect="1"/>
          </p:cNvPicPr>
          <p:nvPr>
            <a:videoFile r:link="rId1"/>
          </p:nvPr>
        </p:nvPicPr>
        <p:blipFill>
          <a:blip r:embed="rId5"/>
          <a:stretch>
            <a:fillRect/>
          </a:stretch>
        </p:blipFill>
        <p:spPr>
          <a:xfrm>
            <a:off x="6915150" y="1861986"/>
            <a:ext cx="5276850" cy="3843337"/>
          </a:xfrm>
          <a:prstGeom prst="rect">
            <a:avLst/>
          </a:prstGeom>
        </p:spPr>
      </p:pic>
    </p:spTree>
    <p:extLst>
      <p:ext uri="{BB962C8B-B14F-4D97-AF65-F5344CB8AC3E}">
        <p14:creationId xmlns:p14="http://schemas.microsoft.com/office/powerpoint/2010/main" val="36820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5D8C3-EA70-C344-9545-4E1460B8D8F1}"/>
              </a:ext>
            </a:extLst>
          </p:cNvPr>
          <p:cNvSpPr>
            <a:spLocks noGrp="1"/>
          </p:cNvSpPr>
          <p:nvPr>
            <p:ph type="title"/>
          </p:nvPr>
        </p:nvSpPr>
        <p:spPr/>
        <p:txBody>
          <a:bodyPr/>
          <a:lstStyle/>
          <a:p>
            <a:r>
              <a:rPr lang="en-US" b="1" dirty="0">
                <a:solidFill>
                  <a:srgbClr val="FF0000"/>
                </a:solidFill>
              </a:rPr>
              <a:t>Make a poster about the influenza pandemic and why we should remember it</a:t>
            </a:r>
          </a:p>
        </p:txBody>
      </p:sp>
      <p:sp>
        <p:nvSpPr>
          <p:cNvPr id="6" name="Content Placeholder 5">
            <a:extLst>
              <a:ext uri="{FF2B5EF4-FFF2-40B4-BE49-F238E27FC236}">
                <a16:creationId xmlns:a16="http://schemas.microsoft.com/office/drawing/2014/main" id="{0020C27B-E0A9-3A4F-BE88-69B122C660C0}"/>
              </a:ext>
            </a:extLst>
          </p:cNvPr>
          <p:cNvSpPr>
            <a:spLocks noGrp="1"/>
          </p:cNvSpPr>
          <p:nvPr>
            <p:ph sz="half" idx="1"/>
          </p:nvPr>
        </p:nvSpPr>
        <p:spPr/>
        <p:txBody>
          <a:bodyPr>
            <a:normAutofit/>
          </a:bodyPr>
          <a:lstStyle/>
          <a:p>
            <a:pPr marL="0" indent="0">
              <a:buNone/>
            </a:pPr>
            <a:r>
              <a:rPr lang="en-US" dirty="0"/>
              <a:t>You could concentrate on why people were sad or worried at the time of the pandemic in 1918-19. </a:t>
            </a:r>
          </a:p>
          <a:p>
            <a:pPr marL="0" indent="0">
              <a:buNone/>
            </a:pPr>
            <a:r>
              <a:rPr lang="en-US" dirty="0"/>
              <a:t>Think about the memories of people who lived through the pandemic – Florence Herrington or Nina Last.</a:t>
            </a:r>
          </a:p>
          <a:p>
            <a:pPr marL="0" indent="0">
              <a:buNone/>
            </a:pPr>
            <a:endParaRPr lang="en-US" dirty="0"/>
          </a:p>
        </p:txBody>
      </p:sp>
      <p:sp>
        <p:nvSpPr>
          <p:cNvPr id="7" name="Content Placeholder 6">
            <a:extLst>
              <a:ext uri="{FF2B5EF4-FFF2-40B4-BE49-F238E27FC236}">
                <a16:creationId xmlns:a16="http://schemas.microsoft.com/office/drawing/2014/main" id="{9ABDDB4A-EBD8-C342-94D2-98D5F5AC2EAF}"/>
              </a:ext>
            </a:extLst>
          </p:cNvPr>
          <p:cNvSpPr>
            <a:spLocks noGrp="1"/>
          </p:cNvSpPr>
          <p:nvPr>
            <p:ph sz="half" idx="2"/>
          </p:nvPr>
        </p:nvSpPr>
        <p:spPr>
          <a:xfrm>
            <a:off x="6019800" y="1825625"/>
            <a:ext cx="5486400" cy="4691856"/>
          </a:xfrm>
        </p:spPr>
        <p:txBody>
          <a:bodyPr>
            <a:normAutofit/>
          </a:bodyPr>
          <a:lstStyle/>
          <a:p>
            <a:pPr marL="0" indent="0">
              <a:buNone/>
            </a:pPr>
            <a:r>
              <a:rPr lang="en-US" dirty="0"/>
              <a:t>Or, you could make a poster about why it is important for us today, especially living with COVID-19, to remember the pandemic that happened one hundred years ago.</a:t>
            </a:r>
          </a:p>
          <a:p>
            <a:pPr marL="0" indent="0">
              <a:buNone/>
            </a:pPr>
            <a:r>
              <a:rPr lang="en-US" dirty="0"/>
              <a:t>Think about what we know about the ‘Spanish Flu’ today compared what they knew then. Also what the doctors at </a:t>
            </a:r>
            <a:r>
              <a:rPr lang="en-US" dirty="0" err="1"/>
              <a:t>Endell</a:t>
            </a:r>
            <a:r>
              <a:rPr lang="en-US" dirty="0"/>
              <a:t> Street hospital did (masks, quarantine </a:t>
            </a:r>
            <a:r>
              <a:rPr lang="en-US" dirty="0" err="1"/>
              <a:t>etc</a:t>
            </a:r>
            <a:r>
              <a:rPr lang="en-US" dirty="0"/>
              <a:t>).</a:t>
            </a:r>
          </a:p>
          <a:p>
            <a:pPr marL="0" indent="0">
              <a:buNone/>
            </a:pPr>
            <a:endParaRPr lang="en-US" dirty="0"/>
          </a:p>
          <a:p>
            <a:pPr marL="0" indent="0">
              <a:buNone/>
            </a:pPr>
            <a:endParaRPr lang="en-US" dirty="0"/>
          </a:p>
        </p:txBody>
      </p:sp>
      <p:pic>
        <p:nvPicPr>
          <p:cNvPr id="9" name="Picture 8">
            <a:extLst>
              <a:ext uri="{FF2B5EF4-FFF2-40B4-BE49-F238E27FC236}">
                <a16:creationId xmlns:a16="http://schemas.microsoft.com/office/drawing/2014/main" id="{C03754CA-41F1-B446-A18C-8D696E59A70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21403"/>
          <a:stretch/>
        </p:blipFill>
        <p:spPr>
          <a:xfrm>
            <a:off x="3558560" y="4307956"/>
            <a:ext cx="1493500" cy="2209525"/>
          </a:xfrm>
          <a:prstGeom prst="rect">
            <a:avLst/>
          </a:prstGeom>
          <a:effectLst/>
        </p:spPr>
      </p:pic>
    </p:spTree>
    <p:extLst>
      <p:ext uri="{BB962C8B-B14F-4D97-AF65-F5344CB8AC3E}">
        <p14:creationId xmlns:p14="http://schemas.microsoft.com/office/powerpoint/2010/main" val="214830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7D8-A8C9-F746-85E6-117DC1863969}"/>
              </a:ext>
            </a:extLst>
          </p:cNvPr>
          <p:cNvSpPr>
            <a:spLocks noGrp="1"/>
          </p:cNvSpPr>
          <p:nvPr>
            <p:ph type="title"/>
          </p:nvPr>
        </p:nvSpPr>
        <p:spPr>
          <a:xfrm>
            <a:off x="5326743" y="522514"/>
            <a:ext cx="6362750" cy="5433443"/>
          </a:xfrm>
          <a:noFill/>
        </p:spPr>
        <p:txBody>
          <a:bodyPr vert="horz" lIns="91440" tIns="45720" rIns="91440" bIns="45720" rtlCol="0" anchor="b">
            <a:normAutofit/>
          </a:bodyPr>
          <a:lstStyle/>
          <a:p>
            <a:pPr>
              <a:lnSpc>
                <a:spcPct val="100000"/>
              </a:lnSpc>
            </a:pPr>
            <a:r>
              <a:rPr lang="en-US" sz="2700" b="1" dirty="0">
                <a:solidFill>
                  <a:srgbClr val="FF0000"/>
                </a:solidFill>
              </a:rPr>
              <a:t>How is the First World War remembered? And other wars?</a:t>
            </a:r>
            <a:br>
              <a:rPr lang="en-US" sz="2700" b="1" dirty="0"/>
            </a:br>
            <a:br>
              <a:rPr lang="en-US" sz="2700" b="1" dirty="0"/>
            </a:br>
            <a:r>
              <a:rPr lang="en-US" sz="2700" b="1" dirty="0"/>
              <a:t>Remembrance Day is on 11 November 11am</a:t>
            </a:r>
            <a:br>
              <a:rPr lang="en-US" sz="2700" b="1" dirty="0"/>
            </a:br>
            <a:br>
              <a:rPr lang="en-US" sz="2700" b="1" dirty="0"/>
            </a:br>
            <a:r>
              <a:rPr lang="en-US" sz="2700" b="1" dirty="0"/>
              <a:t>The Royal British Legion makes and sells poppies to remember Those who died and raise money for injured soldiers and their </a:t>
            </a:r>
            <a:r>
              <a:rPr lang="en-US" sz="2700" b="1" dirty="0" err="1"/>
              <a:t>familes</a:t>
            </a:r>
            <a:r>
              <a:rPr lang="en-US" sz="2700" b="1" dirty="0"/>
              <a:t>.</a:t>
            </a:r>
            <a:br>
              <a:rPr lang="en-US" sz="2700" b="1" dirty="0"/>
            </a:br>
            <a:br>
              <a:rPr lang="en-US" sz="2700" b="1" dirty="0"/>
            </a:br>
            <a:r>
              <a:rPr lang="en-US" sz="2700" b="1" dirty="0">
                <a:solidFill>
                  <a:srgbClr val="FF0000"/>
                </a:solidFill>
              </a:rPr>
              <a:t>Are there other ways of remembering?</a:t>
            </a:r>
            <a:br>
              <a:rPr lang="en-US" sz="5200" dirty="0"/>
            </a:br>
            <a:endParaRPr lang="en-US" sz="5200" dirty="0"/>
          </a:p>
        </p:txBody>
      </p:sp>
      <p:pic>
        <p:nvPicPr>
          <p:cNvPr id="15" name="Content Placeholder 14" descr="A red British Legion poppy.">
            <a:extLst>
              <a:ext uri="{FF2B5EF4-FFF2-40B4-BE49-F238E27FC236}">
                <a16:creationId xmlns:a16="http://schemas.microsoft.com/office/drawing/2014/main" id="{9EA64A8D-7B7B-3C44-9A9A-9394FD401C12}"/>
              </a:ext>
            </a:extLst>
          </p:cNvPr>
          <p:cNvPicPr>
            <a:picLocks noGrp="1" noChangeAspect="1"/>
          </p:cNvPicPr>
          <p:nvPr>
            <p:ph idx="1"/>
          </p:nvPr>
        </p:nvPicPr>
        <p:blipFill rotWithShape="1">
          <a:blip r:embed="rId3"/>
          <a:srcRect t="1087" b="1735"/>
          <a:stretch/>
        </p:blipFill>
        <p:spPr>
          <a:xfrm>
            <a:off x="0" y="10"/>
            <a:ext cx="4992985" cy="6857990"/>
          </a:xfrm>
          <a:prstGeom prst="rect">
            <a:avLst/>
          </a:prstGeom>
        </p:spPr>
      </p:pic>
    </p:spTree>
    <p:extLst>
      <p:ext uri="{BB962C8B-B14F-4D97-AF65-F5344CB8AC3E}">
        <p14:creationId xmlns:p14="http://schemas.microsoft.com/office/powerpoint/2010/main" val="247276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2F8EB-9141-F44D-832B-6AFC7030C29A}"/>
              </a:ext>
            </a:extLst>
          </p:cNvPr>
          <p:cNvSpPr>
            <a:spLocks noGrp="1"/>
          </p:cNvSpPr>
          <p:nvPr>
            <p:ph type="title"/>
          </p:nvPr>
        </p:nvSpPr>
        <p:spPr>
          <a:xfrm>
            <a:off x="839788" y="365125"/>
            <a:ext cx="5354639" cy="1325563"/>
          </a:xfrm>
        </p:spPr>
        <p:txBody>
          <a:bodyPr/>
          <a:lstStyle/>
          <a:p>
            <a:r>
              <a:rPr lang="en-US" b="1" dirty="0">
                <a:solidFill>
                  <a:srgbClr val="FF0000"/>
                </a:solidFill>
              </a:rPr>
              <a:t>Remembrance Sunday</a:t>
            </a:r>
          </a:p>
        </p:txBody>
      </p:sp>
      <p:sp>
        <p:nvSpPr>
          <p:cNvPr id="5" name="Content Placeholder 4">
            <a:extLst>
              <a:ext uri="{FF2B5EF4-FFF2-40B4-BE49-F238E27FC236}">
                <a16:creationId xmlns:a16="http://schemas.microsoft.com/office/drawing/2014/main" id="{C07E67BE-E253-C449-92C3-8A3A3673E9DD}"/>
              </a:ext>
            </a:extLst>
          </p:cNvPr>
          <p:cNvSpPr>
            <a:spLocks noGrp="1"/>
          </p:cNvSpPr>
          <p:nvPr>
            <p:ph sz="half" idx="2"/>
          </p:nvPr>
        </p:nvSpPr>
        <p:spPr>
          <a:xfrm>
            <a:off x="640080" y="1681163"/>
            <a:ext cx="5669280" cy="4811712"/>
          </a:xfrm>
        </p:spPr>
        <p:txBody>
          <a:bodyPr>
            <a:normAutofit fontScale="92500" lnSpcReduction="20000"/>
          </a:bodyPr>
          <a:lstStyle/>
          <a:p>
            <a:pPr marL="0" indent="0">
              <a:lnSpc>
                <a:spcPct val="120000"/>
              </a:lnSpc>
              <a:buNone/>
            </a:pPr>
            <a:r>
              <a:rPr lang="en-US" dirty="0"/>
              <a:t>On the Sunday nearest to 11 November, places of worship hold services. There are often ceremonies in towns and villages to remember wars and battles and people, particularly the soldiers, that died in them.</a:t>
            </a:r>
          </a:p>
          <a:p>
            <a:pPr marL="0" indent="0">
              <a:lnSpc>
                <a:spcPct val="120000"/>
              </a:lnSpc>
              <a:buNone/>
            </a:pPr>
            <a:r>
              <a:rPr lang="en-US" dirty="0"/>
              <a:t>In 2020, Remembrance Sunday was on 8 November. There were changes made due to COVID-19 with everything taking place outside and people were not as able to come together to remember.</a:t>
            </a:r>
          </a:p>
        </p:txBody>
      </p:sp>
      <p:sp>
        <p:nvSpPr>
          <p:cNvPr id="6" name="Text Placeholder 5">
            <a:extLst>
              <a:ext uri="{FF2B5EF4-FFF2-40B4-BE49-F238E27FC236}">
                <a16:creationId xmlns:a16="http://schemas.microsoft.com/office/drawing/2014/main" id="{0792C5D3-A09E-E244-9E0E-265A8D7E96C6}"/>
              </a:ext>
            </a:extLst>
          </p:cNvPr>
          <p:cNvSpPr>
            <a:spLocks noGrp="1"/>
          </p:cNvSpPr>
          <p:nvPr>
            <p:ph type="body" sz="quarter" idx="3"/>
          </p:nvPr>
        </p:nvSpPr>
        <p:spPr>
          <a:xfrm>
            <a:off x="6527466" y="365125"/>
            <a:ext cx="4640858" cy="1899104"/>
          </a:xfrm>
        </p:spPr>
        <p:txBody>
          <a:bodyPr>
            <a:normAutofit fontScale="92500" lnSpcReduction="10000"/>
          </a:bodyPr>
          <a:lstStyle/>
          <a:p>
            <a:r>
              <a:rPr lang="en-US" dirty="0"/>
              <a:t>Sometimes on anniversaries, like 100 years after the end of the First World War, the government hold special services too. This is a </a:t>
            </a:r>
            <a:r>
              <a:rPr lang="en-US" dirty="0" err="1"/>
              <a:t>programme</a:t>
            </a:r>
            <a:r>
              <a:rPr lang="en-US" dirty="0"/>
              <a:t> and invite for a service at Westminster Abbey</a:t>
            </a:r>
          </a:p>
        </p:txBody>
      </p:sp>
      <p:pic>
        <p:nvPicPr>
          <p:cNvPr id="8" name="Content Placeholder 7" descr="An invitation and programme for an event at Westminster Abbey in London.">
            <a:extLst>
              <a:ext uri="{FF2B5EF4-FFF2-40B4-BE49-F238E27FC236}">
                <a16:creationId xmlns:a16="http://schemas.microsoft.com/office/drawing/2014/main" id="{7D5EE4AD-0A07-934B-BF45-4D4B1406AE1F}"/>
              </a:ext>
            </a:extLst>
          </p:cNvPr>
          <p:cNvPicPr>
            <a:picLocks noGrp="1" noChangeAspect="1"/>
          </p:cNvPicPr>
          <p:nvPr>
            <p:ph sz="quarter" idx="4"/>
          </p:nvPr>
        </p:nvPicPr>
        <p:blipFill>
          <a:blip r:embed="rId3"/>
          <a:stretch>
            <a:fillRect/>
          </a:stretch>
        </p:blipFill>
        <p:spPr>
          <a:xfrm>
            <a:off x="6527465" y="2505075"/>
            <a:ext cx="4640859" cy="3823154"/>
          </a:xfrm>
        </p:spPr>
      </p:pic>
    </p:spTree>
    <p:extLst>
      <p:ext uri="{BB962C8B-B14F-4D97-AF65-F5344CB8AC3E}">
        <p14:creationId xmlns:p14="http://schemas.microsoft.com/office/powerpoint/2010/main" val="259378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43FB-9BCD-6347-B4AF-8EE3D44FDF19}"/>
              </a:ext>
            </a:extLst>
          </p:cNvPr>
          <p:cNvSpPr>
            <a:spLocks noGrp="1"/>
          </p:cNvSpPr>
          <p:nvPr>
            <p:ph type="title"/>
          </p:nvPr>
        </p:nvSpPr>
        <p:spPr/>
        <p:txBody>
          <a:bodyPr/>
          <a:lstStyle/>
          <a:p>
            <a:r>
              <a:rPr lang="en-US" b="1" dirty="0">
                <a:solidFill>
                  <a:srgbClr val="FF0000"/>
                </a:solidFill>
              </a:rPr>
              <a:t>How do we remember things?</a:t>
            </a:r>
          </a:p>
        </p:txBody>
      </p:sp>
      <p:sp>
        <p:nvSpPr>
          <p:cNvPr id="3" name="Content Placeholder 2">
            <a:extLst>
              <a:ext uri="{FF2B5EF4-FFF2-40B4-BE49-F238E27FC236}">
                <a16:creationId xmlns:a16="http://schemas.microsoft.com/office/drawing/2014/main" id="{0889EF7F-E814-6B4E-ABBD-362E6D4902B2}"/>
              </a:ext>
            </a:extLst>
          </p:cNvPr>
          <p:cNvSpPr>
            <a:spLocks noGrp="1"/>
          </p:cNvSpPr>
          <p:nvPr>
            <p:ph idx="1"/>
          </p:nvPr>
        </p:nvSpPr>
        <p:spPr/>
        <p:txBody>
          <a:bodyPr/>
          <a:lstStyle/>
          <a:p>
            <a:pPr marL="0" indent="0">
              <a:buNone/>
            </a:pPr>
            <a:r>
              <a:rPr lang="en-US" dirty="0"/>
              <a:t>Think about how you remember things like birthdays or family events, like weddings. Do you and your family take photographs? Send cards?</a:t>
            </a:r>
          </a:p>
          <a:p>
            <a:pPr marL="0" indent="0">
              <a:buNone/>
            </a:pPr>
            <a:endParaRPr lang="en-US" dirty="0"/>
          </a:p>
          <a:p>
            <a:pPr marL="0" indent="0">
              <a:buNone/>
            </a:pPr>
            <a:r>
              <a:rPr lang="en-US" dirty="0"/>
              <a:t>Where do they go? Into albums? Online? On Facebook? </a:t>
            </a:r>
          </a:p>
          <a:p>
            <a:pPr marL="0" indent="0">
              <a:buNone/>
            </a:pPr>
            <a:endParaRPr lang="en-US" dirty="0"/>
          </a:p>
          <a:p>
            <a:pPr marL="0" indent="0">
              <a:buNone/>
            </a:pPr>
            <a:r>
              <a:rPr lang="en-US" dirty="0"/>
              <a:t>Discuss with your nearest student (or adult if at home) and make a list of how you remember events that happen to you.</a:t>
            </a:r>
          </a:p>
        </p:txBody>
      </p:sp>
    </p:spTree>
    <p:extLst>
      <p:ext uri="{BB962C8B-B14F-4D97-AF65-F5344CB8AC3E}">
        <p14:creationId xmlns:p14="http://schemas.microsoft.com/office/powerpoint/2010/main" val="392989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337C0A-F5F1-EB4C-925B-5FF073B378E3}"/>
              </a:ext>
            </a:extLst>
          </p:cNvPr>
          <p:cNvSpPr>
            <a:spLocks noGrp="1"/>
          </p:cNvSpPr>
          <p:nvPr>
            <p:ph type="title"/>
          </p:nvPr>
        </p:nvSpPr>
        <p:spPr>
          <a:xfrm>
            <a:off x="839787" y="286204"/>
            <a:ext cx="5923869" cy="903967"/>
          </a:xfrm>
        </p:spPr>
        <p:txBody>
          <a:bodyPr>
            <a:normAutofit/>
          </a:bodyPr>
          <a:lstStyle/>
          <a:p>
            <a:r>
              <a:rPr lang="en-US" sz="4000" b="1" dirty="0">
                <a:solidFill>
                  <a:srgbClr val="FF0000"/>
                </a:solidFill>
              </a:rPr>
              <a:t>Influenza Nursery Rhyme</a:t>
            </a:r>
          </a:p>
        </p:txBody>
      </p:sp>
      <p:sp>
        <p:nvSpPr>
          <p:cNvPr id="8" name="Content Placeholder 7">
            <a:extLst>
              <a:ext uri="{FF2B5EF4-FFF2-40B4-BE49-F238E27FC236}">
                <a16:creationId xmlns:a16="http://schemas.microsoft.com/office/drawing/2014/main" id="{83FAA377-6856-244E-9617-335677A8B5B6}"/>
              </a:ext>
            </a:extLst>
          </p:cNvPr>
          <p:cNvSpPr>
            <a:spLocks noGrp="1"/>
          </p:cNvSpPr>
          <p:nvPr>
            <p:ph idx="1"/>
          </p:nvPr>
        </p:nvSpPr>
        <p:spPr>
          <a:xfrm>
            <a:off x="7649029" y="2133600"/>
            <a:ext cx="3706358" cy="3727450"/>
          </a:xfrm>
        </p:spPr>
        <p:txBody>
          <a:bodyPr/>
          <a:lstStyle/>
          <a:p>
            <a:pPr marL="0" indent="0">
              <a:buNone/>
            </a:pPr>
            <a:r>
              <a:rPr lang="en-GB" dirty="0"/>
              <a:t>I had a little bird,</a:t>
            </a:r>
            <a:br>
              <a:rPr lang="en-GB" dirty="0"/>
            </a:br>
            <a:br>
              <a:rPr lang="en-GB" dirty="0"/>
            </a:br>
            <a:r>
              <a:rPr lang="en-GB" dirty="0"/>
              <a:t>Its name was </a:t>
            </a:r>
            <a:r>
              <a:rPr lang="en-GB" dirty="0" err="1"/>
              <a:t>Enza</a:t>
            </a:r>
            <a:r>
              <a:rPr lang="en-GB" dirty="0"/>
              <a:t>,</a:t>
            </a:r>
            <a:br>
              <a:rPr lang="en-GB" dirty="0"/>
            </a:br>
            <a:br>
              <a:rPr lang="en-GB" dirty="0"/>
            </a:br>
            <a:r>
              <a:rPr lang="en-GB" dirty="0"/>
              <a:t>I opened the window</a:t>
            </a:r>
            <a:br>
              <a:rPr lang="en-GB" dirty="0"/>
            </a:br>
            <a:br>
              <a:rPr lang="en-GB" dirty="0"/>
            </a:br>
            <a:r>
              <a:rPr lang="en-GB" dirty="0"/>
              <a:t>In 'flu' </a:t>
            </a:r>
            <a:r>
              <a:rPr lang="en-GB" dirty="0" err="1"/>
              <a:t>Enza</a:t>
            </a:r>
            <a:r>
              <a:rPr lang="en-GB" dirty="0"/>
              <a:t>.</a:t>
            </a:r>
          </a:p>
          <a:p>
            <a:pPr marL="0" indent="0">
              <a:buNone/>
            </a:pPr>
            <a:endParaRPr lang="en-US" dirty="0"/>
          </a:p>
        </p:txBody>
      </p:sp>
      <p:sp>
        <p:nvSpPr>
          <p:cNvPr id="9" name="Text Placeholder 8">
            <a:extLst>
              <a:ext uri="{FF2B5EF4-FFF2-40B4-BE49-F238E27FC236}">
                <a16:creationId xmlns:a16="http://schemas.microsoft.com/office/drawing/2014/main" id="{D9350E3F-A556-B44A-B91A-704791F32B11}"/>
              </a:ext>
            </a:extLst>
          </p:cNvPr>
          <p:cNvSpPr>
            <a:spLocks noGrp="1"/>
          </p:cNvSpPr>
          <p:nvPr>
            <p:ph type="body" sz="half" idx="2"/>
          </p:nvPr>
        </p:nvSpPr>
        <p:spPr>
          <a:xfrm>
            <a:off x="839786" y="1407887"/>
            <a:ext cx="6635071" cy="5163910"/>
          </a:xfrm>
        </p:spPr>
        <p:txBody>
          <a:bodyPr>
            <a:normAutofit fontScale="25000" lnSpcReduction="20000"/>
          </a:bodyPr>
          <a:lstStyle/>
          <a:p>
            <a:pPr>
              <a:lnSpc>
                <a:spcPct val="120000"/>
              </a:lnSpc>
            </a:pPr>
            <a:r>
              <a:rPr lang="en-US" sz="9600" dirty="0"/>
              <a:t>Children sang a nursery rhyme about the influenza pandemic. </a:t>
            </a:r>
          </a:p>
          <a:p>
            <a:pPr>
              <a:lnSpc>
                <a:spcPct val="120000"/>
              </a:lnSpc>
            </a:pPr>
            <a:r>
              <a:rPr lang="en-US" sz="9600" dirty="0"/>
              <a:t>What is the word play going on here?</a:t>
            </a:r>
          </a:p>
          <a:p>
            <a:pPr>
              <a:lnSpc>
                <a:spcPct val="120000"/>
              </a:lnSpc>
            </a:pPr>
            <a:r>
              <a:rPr lang="en-US" sz="9600" dirty="0"/>
              <a:t>Can you think of any another nursery rhyme about a disease?</a:t>
            </a:r>
          </a:p>
          <a:p>
            <a:pPr>
              <a:lnSpc>
                <a:spcPct val="120000"/>
              </a:lnSpc>
            </a:pPr>
            <a:r>
              <a:rPr lang="en-US" sz="9600" dirty="0"/>
              <a:t>We now know that the Spanish Flu (or H1N1 influenza) was a virus that got transmitted from birds (possibly chickens) when it first formed in America in 1917. The nursery rhyme is very accurate!</a:t>
            </a:r>
          </a:p>
          <a:p>
            <a:pPr>
              <a:lnSpc>
                <a:spcPct val="120000"/>
              </a:lnSpc>
            </a:pPr>
            <a:r>
              <a:rPr lang="en-US" sz="9600" dirty="0"/>
              <a:t>Rhymes and songs are one way that people remember things.</a:t>
            </a:r>
          </a:p>
          <a:p>
            <a:endParaRPr lang="en-US" dirty="0"/>
          </a:p>
        </p:txBody>
      </p:sp>
    </p:spTree>
    <p:extLst>
      <p:ext uri="{BB962C8B-B14F-4D97-AF65-F5344CB8AC3E}">
        <p14:creationId xmlns:p14="http://schemas.microsoft.com/office/powerpoint/2010/main" val="82466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50ED-0BFA-FA46-87FB-B68352CAF977}"/>
              </a:ext>
            </a:extLst>
          </p:cNvPr>
          <p:cNvSpPr>
            <a:spLocks noGrp="1"/>
          </p:cNvSpPr>
          <p:nvPr>
            <p:ph type="title"/>
          </p:nvPr>
        </p:nvSpPr>
        <p:spPr>
          <a:xfrm>
            <a:off x="839789" y="304801"/>
            <a:ext cx="3015931" cy="883920"/>
          </a:xfrm>
        </p:spPr>
        <p:txBody>
          <a:bodyPr/>
          <a:lstStyle/>
          <a:p>
            <a:r>
              <a:rPr lang="en-US" b="1" dirty="0">
                <a:solidFill>
                  <a:srgbClr val="FF0000"/>
                </a:solidFill>
              </a:rPr>
              <a:t>Scrapbooks</a:t>
            </a:r>
          </a:p>
        </p:txBody>
      </p:sp>
      <p:pic>
        <p:nvPicPr>
          <p:cNvPr id="6" name="Content Placeholder 5" descr="Pages from the scrapbook including pictures of women performing their duties at the hospital and also newspaper clippings.">
            <a:extLst>
              <a:ext uri="{FF2B5EF4-FFF2-40B4-BE49-F238E27FC236}">
                <a16:creationId xmlns:a16="http://schemas.microsoft.com/office/drawing/2014/main" id="{F4B8B11B-4AA7-4747-9A3C-6ACFB38C519B}"/>
              </a:ext>
            </a:extLst>
          </p:cNvPr>
          <p:cNvPicPr>
            <a:picLocks noGrp="1" noChangeAspect="1"/>
          </p:cNvPicPr>
          <p:nvPr>
            <p:ph idx="1"/>
          </p:nvPr>
        </p:nvPicPr>
        <p:blipFill>
          <a:blip r:embed="rId3"/>
          <a:stretch>
            <a:fillRect/>
          </a:stretch>
        </p:blipFill>
        <p:spPr>
          <a:xfrm>
            <a:off x="4310729" y="845295"/>
            <a:ext cx="7639336" cy="5091048"/>
          </a:xfrm>
        </p:spPr>
      </p:pic>
      <p:sp>
        <p:nvSpPr>
          <p:cNvPr id="4" name="Text Placeholder 3">
            <a:extLst>
              <a:ext uri="{FF2B5EF4-FFF2-40B4-BE49-F238E27FC236}">
                <a16:creationId xmlns:a16="http://schemas.microsoft.com/office/drawing/2014/main" id="{7082817A-2863-4646-B52B-6F258D6B1ABC}"/>
              </a:ext>
            </a:extLst>
          </p:cNvPr>
          <p:cNvSpPr>
            <a:spLocks noGrp="1"/>
          </p:cNvSpPr>
          <p:nvPr>
            <p:ph type="body" sz="half" idx="2"/>
          </p:nvPr>
        </p:nvSpPr>
        <p:spPr>
          <a:xfrm>
            <a:off x="426721" y="1432560"/>
            <a:ext cx="3657600" cy="4846320"/>
          </a:xfrm>
        </p:spPr>
        <p:txBody>
          <a:bodyPr>
            <a:normAutofit/>
          </a:bodyPr>
          <a:lstStyle/>
          <a:p>
            <a:pPr>
              <a:lnSpc>
                <a:spcPct val="110000"/>
              </a:lnSpc>
            </a:pPr>
            <a:r>
              <a:rPr lang="en-US" sz="2400" dirty="0"/>
              <a:t>Remember the </a:t>
            </a:r>
            <a:r>
              <a:rPr lang="en-US" sz="2400" dirty="0" err="1"/>
              <a:t>Endell</a:t>
            </a:r>
            <a:r>
              <a:rPr lang="en-US" sz="2400" dirty="0"/>
              <a:t> Street Hospital Scrapbook?</a:t>
            </a:r>
          </a:p>
          <a:p>
            <a:pPr>
              <a:lnSpc>
                <a:spcPct val="110000"/>
              </a:lnSpc>
            </a:pPr>
            <a:r>
              <a:rPr lang="en-US" sz="2400" dirty="0"/>
              <a:t>Scrapbooks and keeping leaflets or newspaper articles is another way people remember things.</a:t>
            </a:r>
          </a:p>
          <a:p>
            <a:pPr>
              <a:lnSpc>
                <a:spcPct val="110000"/>
              </a:lnSpc>
            </a:pPr>
            <a:r>
              <a:rPr lang="en-US" sz="2400" dirty="0"/>
              <a:t>Part of the reason we know so much about how </a:t>
            </a:r>
            <a:r>
              <a:rPr lang="en-US" sz="2400" dirty="0" err="1"/>
              <a:t>Endell</a:t>
            </a:r>
            <a:r>
              <a:rPr lang="en-US" sz="2400" dirty="0"/>
              <a:t> Street looked is due to the pictures and descriptions  in this scrapbook.</a:t>
            </a:r>
          </a:p>
        </p:txBody>
      </p:sp>
    </p:spTree>
    <p:extLst>
      <p:ext uri="{BB962C8B-B14F-4D97-AF65-F5344CB8AC3E}">
        <p14:creationId xmlns:p14="http://schemas.microsoft.com/office/powerpoint/2010/main" val="98182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68A7-982A-6649-9994-F18E09FA23D5}"/>
              </a:ext>
            </a:extLst>
          </p:cNvPr>
          <p:cNvSpPr>
            <a:spLocks noGrp="1"/>
          </p:cNvSpPr>
          <p:nvPr>
            <p:ph type="title"/>
          </p:nvPr>
        </p:nvSpPr>
        <p:spPr>
          <a:xfrm>
            <a:off x="839788" y="502920"/>
            <a:ext cx="3838891" cy="899160"/>
          </a:xfrm>
        </p:spPr>
        <p:txBody>
          <a:bodyPr/>
          <a:lstStyle/>
          <a:p>
            <a:r>
              <a:rPr lang="en-US" b="1" dirty="0">
                <a:solidFill>
                  <a:srgbClr val="FF0000"/>
                </a:solidFill>
              </a:rPr>
              <a:t>Photographs</a:t>
            </a:r>
          </a:p>
        </p:txBody>
      </p:sp>
      <p:pic>
        <p:nvPicPr>
          <p:cNvPr id="6" name="Content Placeholder 5" descr="Photograph of the laboratory / pharmacy at Endell Street circa 1916.">
            <a:extLst>
              <a:ext uri="{FF2B5EF4-FFF2-40B4-BE49-F238E27FC236}">
                <a16:creationId xmlns:a16="http://schemas.microsoft.com/office/drawing/2014/main" id="{3609CB0D-40D4-8F47-B770-C2B98F513944}"/>
              </a:ext>
            </a:extLst>
          </p:cNvPr>
          <p:cNvPicPr>
            <a:picLocks noGrp="1" noChangeAspect="1"/>
          </p:cNvPicPr>
          <p:nvPr>
            <p:ph idx="1"/>
          </p:nvPr>
        </p:nvPicPr>
        <p:blipFill>
          <a:blip r:embed="rId3"/>
          <a:stretch>
            <a:fillRect/>
          </a:stretch>
        </p:blipFill>
        <p:spPr>
          <a:xfrm>
            <a:off x="5503954" y="1177805"/>
            <a:ext cx="6172200" cy="4729448"/>
          </a:xfrm>
        </p:spPr>
      </p:pic>
      <p:sp>
        <p:nvSpPr>
          <p:cNvPr id="4" name="Text Placeholder 3">
            <a:extLst>
              <a:ext uri="{FF2B5EF4-FFF2-40B4-BE49-F238E27FC236}">
                <a16:creationId xmlns:a16="http://schemas.microsoft.com/office/drawing/2014/main" id="{CD708463-F01D-B640-A11B-172A743FB458}"/>
              </a:ext>
            </a:extLst>
          </p:cNvPr>
          <p:cNvSpPr>
            <a:spLocks noGrp="1"/>
          </p:cNvSpPr>
          <p:nvPr>
            <p:ph type="body" sz="half" idx="2"/>
          </p:nvPr>
        </p:nvSpPr>
        <p:spPr>
          <a:xfrm>
            <a:off x="839788" y="1615440"/>
            <a:ext cx="4326572" cy="4958048"/>
          </a:xfrm>
        </p:spPr>
        <p:txBody>
          <a:bodyPr>
            <a:noAutofit/>
          </a:bodyPr>
          <a:lstStyle/>
          <a:p>
            <a:r>
              <a:rPr lang="en-US" sz="2400" dirty="0"/>
              <a:t>There are some photographs taken of </a:t>
            </a:r>
            <a:r>
              <a:rPr lang="en-US" sz="2400" dirty="0" err="1"/>
              <a:t>Endell</a:t>
            </a:r>
            <a:r>
              <a:rPr lang="en-US" sz="2400" dirty="0"/>
              <a:t> Street for newspapers and for postcards so that the soldiers could send them to friends and relatives</a:t>
            </a:r>
          </a:p>
          <a:p>
            <a:endParaRPr lang="en-US" sz="2400" dirty="0"/>
          </a:p>
          <a:p>
            <a:r>
              <a:rPr lang="en-US" sz="2400" dirty="0"/>
              <a:t>These photographs are generally planned in advance - not a snap taken on a phone. Photographs took longer to be processed and shared 100 years ago.</a:t>
            </a:r>
          </a:p>
        </p:txBody>
      </p:sp>
    </p:spTree>
    <p:extLst>
      <p:ext uri="{BB962C8B-B14F-4D97-AF65-F5344CB8AC3E}">
        <p14:creationId xmlns:p14="http://schemas.microsoft.com/office/powerpoint/2010/main" val="114229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52F3-2CDF-A844-BDB9-06002FA8513D}"/>
              </a:ext>
            </a:extLst>
          </p:cNvPr>
          <p:cNvSpPr>
            <a:spLocks noGrp="1"/>
          </p:cNvSpPr>
          <p:nvPr>
            <p:ph type="title"/>
          </p:nvPr>
        </p:nvSpPr>
        <p:spPr>
          <a:xfrm>
            <a:off x="566058" y="457200"/>
            <a:ext cx="4173582" cy="792480"/>
          </a:xfrm>
        </p:spPr>
        <p:txBody>
          <a:bodyPr/>
          <a:lstStyle/>
          <a:p>
            <a:r>
              <a:rPr lang="en-US" b="1" dirty="0">
                <a:solidFill>
                  <a:srgbClr val="FF0000"/>
                </a:solidFill>
              </a:rPr>
              <a:t>Diaries and letters</a:t>
            </a:r>
          </a:p>
        </p:txBody>
      </p:sp>
      <p:sp>
        <p:nvSpPr>
          <p:cNvPr id="4" name="Text Placeholder 3">
            <a:extLst>
              <a:ext uri="{FF2B5EF4-FFF2-40B4-BE49-F238E27FC236}">
                <a16:creationId xmlns:a16="http://schemas.microsoft.com/office/drawing/2014/main" id="{1BED3A80-55A8-A343-AE8F-EDA17EF00A0B}"/>
              </a:ext>
            </a:extLst>
          </p:cNvPr>
          <p:cNvSpPr>
            <a:spLocks noGrp="1"/>
          </p:cNvSpPr>
          <p:nvPr>
            <p:ph type="body" sz="half" idx="2"/>
          </p:nvPr>
        </p:nvSpPr>
        <p:spPr>
          <a:xfrm>
            <a:off x="426720" y="1463039"/>
            <a:ext cx="5364480" cy="4937761"/>
          </a:xfrm>
        </p:spPr>
        <p:txBody>
          <a:bodyPr>
            <a:normAutofit/>
          </a:bodyPr>
          <a:lstStyle/>
          <a:p>
            <a:r>
              <a:rPr lang="en-US" sz="2400" dirty="0"/>
              <a:t>Some people keep diaries to record what happens to them day to day. These are usually private documents.</a:t>
            </a:r>
          </a:p>
          <a:p>
            <a:r>
              <a:rPr lang="en-US" sz="2400" dirty="0"/>
              <a:t>Letters record personal accounts of events too.</a:t>
            </a:r>
          </a:p>
          <a:p>
            <a:r>
              <a:rPr lang="en-US" sz="2400" dirty="0"/>
              <a:t>Nina Last wrote a memoir of her time at </a:t>
            </a:r>
            <a:r>
              <a:rPr lang="en-US" sz="2400" dirty="0" err="1"/>
              <a:t>Endell</a:t>
            </a:r>
            <a:r>
              <a:rPr lang="en-US" sz="2400" dirty="0"/>
              <a:t> Street Military Hospital and other aspects of her life. This memoir and some of her letters are in our archives.</a:t>
            </a:r>
          </a:p>
          <a:p>
            <a:r>
              <a:rPr lang="en-US" sz="2400" dirty="0"/>
              <a:t>Letters and diaries like this are usually only read after people have died and / or allowed others to read them.</a:t>
            </a:r>
          </a:p>
        </p:txBody>
      </p:sp>
      <p:pic>
        <p:nvPicPr>
          <p:cNvPr id="9" name="Content Placeholder 8" descr="A portrait of Nina Last.">
            <a:extLst>
              <a:ext uri="{FF2B5EF4-FFF2-40B4-BE49-F238E27FC236}">
                <a16:creationId xmlns:a16="http://schemas.microsoft.com/office/drawing/2014/main" id="{3ED015BB-BEED-C24F-A77F-FC2B92FB357E}"/>
              </a:ext>
            </a:extLst>
          </p:cNvPr>
          <p:cNvPicPr>
            <a:picLocks noGrp="1" noChangeAspect="1"/>
          </p:cNvPicPr>
          <p:nvPr>
            <p:ph idx="1"/>
          </p:nvPr>
        </p:nvPicPr>
        <p:blipFill>
          <a:blip r:embed="rId3"/>
          <a:stretch>
            <a:fillRect/>
          </a:stretch>
        </p:blipFill>
        <p:spPr>
          <a:xfrm>
            <a:off x="6847267" y="769938"/>
            <a:ext cx="3620328" cy="5384800"/>
          </a:xfrm>
        </p:spPr>
      </p:pic>
    </p:spTree>
    <p:extLst>
      <p:ext uri="{BB962C8B-B14F-4D97-AF65-F5344CB8AC3E}">
        <p14:creationId xmlns:p14="http://schemas.microsoft.com/office/powerpoint/2010/main" val="80538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B9D7-54C6-AF41-AC7A-0D3115621BD0}"/>
              </a:ext>
            </a:extLst>
          </p:cNvPr>
          <p:cNvSpPr>
            <a:spLocks noGrp="1"/>
          </p:cNvSpPr>
          <p:nvPr>
            <p:ph type="title"/>
          </p:nvPr>
        </p:nvSpPr>
        <p:spPr>
          <a:xfrm>
            <a:off x="839788" y="457200"/>
            <a:ext cx="5408612" cy="777240"/>
          </a:xfrm>
        </p:spPr>
        <p:txBody>
          <a:bodyPr/>
          <a:lstStyle/>
          <a:p>
            <a:r>
              <a:rPr lang="en-US" b="1" dirty="0">
                <a:solidFill>
                  <a:srgbClr val="FF0000"/>
                </a:solidFill>
              </a:rPr>
              <a:t>Clothes and other objects</a:t>
            </a:r>
          </a:p>
        </p:txBody>
      </p:sp>
      <p:pic>
        <p:nvPicPr>
          <p:cNvPr id="6" name="Content Placeholder 5" descr="An Endell Street Military Hospital uniform with blue trim on the colour and many buttons running down the front.">
            <a:extLst>
              <a:ext uri="{FF2B5EF4-FFF2-40B4-BE49-F238E27FC236}">
                <a16:creationId xmlns:a16="http://schemas.microsoft.com/office/drawing/2014/main" id="{5F757397-2B28-3747-90FB-5C67AD6486B2}"/>
              </a:ext>
            </a:extLst>
          </p:cNvPr>
          <p:cNvPicPr>
            <a:picLocks noGrp="1" noChangeAspect="1"/>
          </p:cNvPicPr>
          <p:nvPr>
            <p:ph idx="1"/>
          </p:nvPr>
        </p:nvPicPr>
        <p:blipFill>
          <a:blip r:embed="rId3"/>
          <a:stretch>
            <a:fillRect/>
          </a:stretch>
        </p:blipFill>
        <p:spPr>
          <a:xfrm>
            <a:off x="7289519" y="827088"/>
            <a:ext cx="3351774" cy="5033962"/>
          </a:xfrm>
        </p:spPr>
      </p:pic>
      <p:sp>
        <p:nvSpPr>
          <p:cNvPr id="4" name="Text Placeholder 3">
            <a:extLst>
              <a:ext uri="{FF2B5EF4-FFF2-40B4-BE49-F238E27FC236}">
                <a16:creationId xmlns:a16="http://schemas.microsoft.com/office/drawing/2014/main" id="{2B404966-C3C4-A449-B5E6-CBCD47AE8BB3}"/>
              </a:ext>
            </a:extLst>
          </p:cNvPr>
          <p:cNvSpPr>
            <a:spLocks noGrp="1"/>
          </p:cNvSpPr>
          <p:nvPr>
            <p:ph type="body" sz="half" idx="2"/>
          </p:nvPr>
        </p:nvSpPr>
        <p:spPr>
          <a:xfrm>
            <a:off x="839788" y="1567542"/>
            <a:ext cx="6170612" cy="4301445"/>
          </a:xfrm>
        </p:spPr>
        <p:txBody>
          <a:bodyPr>
            <a:normAutofit/>
          </a:bodyPr>
          <a:lstStyle/>
          <a:p>
            <a:r>
              <a:rPr lang="en-US" sz="2400" dirty="0"/>
              <a:t>We know what the uniforms of the doctors, nurses and orderlies looked like due to the photographs there are.</a:t>
            </a:r>
          </a:p>
          <a:p>
            <a:r>
              <a:rPr lang="en-US" sz="2400" dirty="0"/>
              <a:t>We know even more about the uniforms of the orderlies because Nina Last kept one of hers and gave it to the Women’s Library to look after. </a:t>
            </a:r>
          </a:p>
          <a:p>
            <a:r>
              <a:rPr lang="en-US" sz="2400" dirty="0"/>
              <a:t>All the photographs are black and white.</a:t>
            </a:r>
          </a:p>
          <a:p>
            <a:r>
              <a:rPr lang="en-US" sz="2400" dirty="0"/>
              <a:t>What can you see in the uniform that you can’t see in the photograph?</a:t>
            </a:r>
          </a:p>
          <a:p>
            <a:r>
              <a:rPr lang="en-US" sz="2400" dirty="0"/>
              <a:t>What do you think the uniform feels like?</a:t>
            </a:r>
          </a:p>
        </p:txBody>
      </p:sp>
    </p:spTree>
    <p:extLst>
      <p:ext uri="{BB962C8B-B14F-4D97-AF65-F5344CB8AC3E}">
        <p14:creationId xmlns:p14="http://schemas.microsoft.com/office/powerpoint/2010/main" val="20447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1052</Words>
  <Application>Microsoft Macintosh PowerPoint</Application>
  <PresentationFormat>Widescreen</PresentationFormat>
  <Paragraphs>77</Paragraphs>
  <Slides>14</Slides>
  <Notes>14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War and the Flu 1918-19: 4</vt:lpstr>
      <vt:lpstr>How is the First World War remembered? And other wars?  Remembrance Day is on 11 November 11am  The Royal British Legion makes and sells poppies to remember Those who died and raise money for injured soldiers and their familes.  Are there other ways of remembering? </vt:lpstr>
      <vt:lpstr>Remembrance Sunday</vt:lpstr>
      <vt:lpstr>How do we remember things?</vt:lpstr>
      <vt:lpstr>Influenza Nursery Rhyme</vt:lpstr>
      <vt:lpstr>Scrapbooks</vt:lpstr>
      <vt:lpstr>Photographs</vt:lpstr>
      <vt:lpstr>Diaries and letters</vt:lpstr>
      <vt:lpstr>Clothes and other objects</vt:lpstr>
      <vt:lpstr>War Memorials</vt:lpstr>
      <vt:lpstr>Remembering Endell Street Military Hospital</vt:lpstr>
      <vt:lpstr>Memorials for Endell Street</vt:lpstr>
      <vt:lpstr>Why do we remember?</vt:lpstr>
      <vt:lpstr>Make a poster about the influenza pandemic and why we should remember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and the Flu 1918-19</dc:title>
  <dc:creator>Challis,D</dc:creator>
  <cp:lastModifiedBy>Microsoft Office User</cp:lastModifiedBy>
  <cp:revision>31</cp:revision>
  <dcterms:created xsi:type="dcterms:W3CDTF">2020-11-04T10:47:43Z</dcterms:created>
  <dcterms:modified xsi:type="dcterms:W3CDTF">2021-02-19T23:14:13Z</dcterms:modified>
</cp:coreProperties>
</file>