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9" r:id="rId4"/>
    <p:sldId id="263" r:id="rId5"/>
    <p:sldId id="272" r:id="rId6"/>
    <p:sldId id="259" r:id="rId7"/>
    <p:sldId id="260" r:id="rId8"/>
    <p:sldId id="265" r:id="rId9"/>
    <p:sldId id="266" r:id="rId10"/>
    <p:sldId id="267" r:id="rId11"/>
    <p:sldId id="258" r:id="rId12"/>
    <p:sldId id="271" r:id="rId13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C756E-4602-4B4F-96F4-FECE571F7050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3BC90-9AC6-47F7-8DD4-8D9035D10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63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D61A6-636D-4D35-9017-F1B155AAA47D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E706-8773-4D67-BD56-EEDF188B6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4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3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3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1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5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5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7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0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9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E9A6-D869-4BE6-BF4C-8C39913B0014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4117-D29A-4491-A9B9-51DC5EBA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genome.ch.bbc.co.uk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The Power of Influence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643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Broadcasting William Beveridge in the 1930s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3200" dirty="0"/>
              <a:t>Primary Sources to understand responses in the period to unemployment and the development of  broadcast media.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58" y="1690688"/>
            <a:ext cx="3893207" cy="4351338"/>
          </a:xfrm>
        </p:spPr>
      </p:pic>
    </p:spTree>
    <p:extLst>
      <p:ext uri="{BB962C8B-B14F-4D97-AF65-F5344CB8AC3E}">
        <p14:creationId xmlns:p14="http://schemas.microsoft.com/office/powerpoint/2010/main" val="51568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06" y="362859"/>
            <a:ext cx="6934875" cy="1020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Women at the BBC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26" y="1480843"/>
            <a:ext cx="7176082" cy="503857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Beveridge worked with a number of women at the BBC such as Hilda Matheson, the first Talks Director, Mary Somerville in School Broadcasts and Mary Adams, producer for the television service.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marriage bar did not appear to apply to these women: Somerville and Adams were both married with small children in the 1930s.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All </a:t>
            </a:r>
            <a:r>
              <a:rPr lang="en-US" sz="2400" dirty="0" smtClean="0"/>
              <a:t>of these women </a:t>
            </a:r>
            <a:r>
              <a:rPr lang="en-US" sz="2400" dirty="0"/>
              <a:t>were very well connected with intellectuals and academics.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i="1" dirty="0"/>
              <a:t>Questions: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i="1" dirty="0"/>
              <a:t>What was the general situation for married women in professions in the 1930s? Why was this?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i="1" dirty="0"/>
              <a:t>Why do you think the BBC was different? Or were the women different?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" r="1" b="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531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37409" y="349875"/>
            <a:ext cx="9168276" cy="1585057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Broadcast appeal for academic refugees from Nazism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" y="349875"/>
            <a:ext cx="2370966" cy="29515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882910" y="1582057"/>
            <a:ext cx="5946233" cy="4972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 few days after his television broadcast, William Beveridge made a radio appeal as ‘The Week’s Good Cause’ for The Society for Protection of Science and Learning. The appeal was published in this leaflet.</a:t>
            </a:r>
          </a:p>
          <a:p>
            <a:pPr marL="0" indent="0">
              <a:buNone/>
            </a:pPr>
            <a:r>
              <a:rPr lang="en-GB" sz="2000" dirty="0"/>
              <a:t>In this broadcast, Beveridge said that ‘we have to deal with the results of political action, but our business is assistance, not politics or propaganda.’</a:t>
            </a:r>
          </a:p>
          <a:p>
            <a:pPr marL="0" indent="0">
              <a:buNone/>
            </a:pPr>
            <a:r>
              <a:rPr lang="en-GB" sz="2000" i="1" dirty="0"/>
              <a:t>Questions:</a:t>
            </a:r>
          </a:p>
          <a:p>
            <a:pPr marL="0" indent="0">
              <a:buNone/>
            </a:pPr>
            <a:r>
              <a:rPr lang="en-GB" sz="2000" i="1" dirty="0"/>
              <a:t>Why was Beveridge positioning the cause as not political?</a:t>
            </a:r>
          </a:p>
          <a:p>
            <a:pPr marL="0" indent="0">
              <a:buNone/>
            </a:pPr>
            <a:r>
              <a:rPr lang="en-GB" sz="2000" i="1" dirty="0"/>
              <a:t>What laws had affected Jewish academics in Nazi Germany?</a:t>
            </a:r>
          </a:p>
          <a:p>
            <a:pPr marL="0" indent="0">
              <a:buNone/>
            </a:pPr>
            <a:r>
              <a:rPr lang="en-GB" sz="2000" i="1" dirty="0"/>
              <a:t>Beveridge stresses ‘the question is not a Jewish one’. Why do you think he does this?</a:t>
            </a:r>
          </a:p>
          <a:p>
            <a:pPr marL="0" indent="0">
              <a:buNone/>
            </a:pPr>
            <a:r>
              <a:rPr lang="en-GB" sz="2000" dirty="0"/>
              <a:t>LSE Beveridge 9A/46/6</a:t>
            </a:r>
          </a:p>
        </p:txBody>
      </p:sp>
      <p:pic>
        <p:nvPicPr>
          <p:cNvPr id="6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38" y="3067286"/>
            <a:ext cx="2929317" cy="33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3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53" y="164651"/>
            <a:ext cx="6433169" cy="1251455"/>
          </a:xfrm>
        </p:spPr>
        <p:txBody>
          <a:bodyPr>
            <a:normAutofit fontScale="90000"/>
          </a:bodyPr>
          <a:lstStyle/>
          <a:p>
            <a:r>
              <a:rPr lang="en-GB" dirty="0"/>
              <a:t>Broadcasting: Power and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53" y="1561763"/>
            <a:ext cx="6554549" cy="511416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Over nine million radios had been sold by 1939. </a:t>
            </a:r>
            <a:r>
              <a:rPr lang="en-GB" dirty="0" smtClean="0"/>
              <a:t>It is estimated that 75% of homes had one.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Beveridge continued to regularly broadcast during World War Two, including presenting a series ‘This is Freedom’ in January to February 1940. He also appeared on panel shows like Any Questions and The Brains Trust.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i="1" dirty="0" smtClean="0"/>
              <a:t>Questions</a:t>
            </a:r>
            <a:r>
              <a:rPr lang="en-GB" i="1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i="1" dirty="0"/>
              <a:t>Asa Briggs refers to the 1930s as the ‘golden age of wireless’. Why is this?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i="1" dirty="0"/>
              <a:t>Why </a:t>
            </a:r>
            <a:r>
              <a:rPr lang="en-GB" i="1" dirty="0" smtClean="0"/>
              <a:t>did </a:t>
            </a:r>
            <a:r>
              <a:rPr lang="en-GB" i="1" dirty="0"/>
              <a:t>William Beveridge, John Hilton and other academic experts </a:t>
            </a:r>
            <a:r>
              <a:rPr lang="en-GB" i="1" dirty="0" smtClean="0"/>
              <a:t>broadcast </a:t>
            </a:r>
            <a:r>
              <a:rPr lang="en-GB" i="1" dirty="0"/>
              <a:t>for the BBC?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i="1" dirty="0"/>
              <a:t>How did radio impact the culture of the 1930s?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82" y="164650"/>
            <a:ext cx="5097982" cy="6576033"/>
          </a:xfrm>
        </p:spPr>
      </p:pic>
    </p:spTree>
    <p:extLst>
      <p:ext uri="{BB962C8B-B14F-4D97-AF65-F5344CB8AC3E}">
        <p14:creationId xmlns:p14="http://schemas.microsoft.com/office/powerpoint/2010/main" val="366845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99" y="101600"/>
            <a:ext cx="5704113" cy="1451429"/>
          </a:xfrm>
        </p:spPr>
        <p:txBody>
          <a:bodyPr>
            <a:normAutofit/>
          </a:bodyPr>
          <a:lstStyle/>
          <a:p>
            <a:r>
              <a:rPr lang="en-GB" sz="3700" dirty="0"/>
              <a:t>The British Broadcasting Corporation (BBC)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3C1CEE2-E4C2-44E9-863E-AC2121CAA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1553029"/>
            <a:ext cx="5759216" cy="52119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On 4 December 1930 William Beveridge is broadcast for the first time as an expert </a:t>
            </a:r>
            <a:r>
              <a:rPr lang="en-US" sz="1800" dirty="0" smtClean="0"/>
              <a:t>guest. </a:t>
            </a:r>
            <a:r>
              <a:rPr lang="en-US" sz="1800" dirty="0"/>
              <a:t>He opposes the Empire Free Trade proposals </a:t>
            </a:r>
            <a:r>
              <a:rPr lang="en-US" sz="1800" dirty="0" smtClean="0"/>
              <a:t>(imperial preference) </a:t>
            </a:r>
            <a:r>
              <a:rPr lang="en-US" sz="1800" dirty="0" smtClean="0"/>
              <a:t>against </a:t>
            </a:r>
            <a:r>
              <a:rPr lang="en-US" sz="1800" dirty="0" smtClean="0"/>
              <a:t>Lord Beaverbrook in a debate. 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This letter (LSE Beveridge 9B/50) from Hilda </a:t>
            </a:r>
            <a:r>
              <a:rPr lang="en-US" sz="1800" dirty="0" err="1"/>
              <a:t>Mattheson</a:t>
            </a:r>
            <a:r>
              <a:rPr lang="en-US" sz="1800" dirty="0"/>
              <a:t>, Head of Talks, is in response to Beveridge sending her copies of letters from listeners in response to the </a:t>
            </a:r>
            <a:r>
              <a:rPr lang="en-US" sz="1800" dirty="0" err="1"/>
              <a:t>programme</a:t>
            </a:r>
            <a:r>
              <a:rPr lang="en-US" sz="1800" dirty="0"/>
              <a:t> ‘pretty equally divided between shouts of approval and shrieks of rage.’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Mattheson</a:t>
            </a:r>
            <a:r>
              <a:rPr lang="en-US" sz="1800" dirty="0"/>
              <a:t> called debates, such as Beaverbrook’s and Beveridge’s, ‘hammer and tongs’ discussions.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u="sng" dirty="0" smtClean="0"/>
              <a:t>Questions: </a:t>
            </a:r>
            <a:r>
              <a:rPr lang="en-US" sz="1800" i="1" dirty="0" smtClean="0"/>
              <a:t>What </a:t>
            </a:r>
            <a:r>
              <a:rPr lang="en-US" sz="1800" i="1" dirty="0"/>
              <a:t>sort of source is this?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/>
              <a:t>What is meant by ‘hammer and tongs’ discussion’? Are there </a:t>
            </a:r>
            <a:r>
              <a:rPr lang="en-US" sz="1800" i="1" dirty="0" err="1"/>
              <a:t>programmes</a:t>
            </a:r>
            <a:r>
              <a:rPr lang="en-US" sz="1800" i="1" dirty="0"/>
              <a:t> that do this today</a:t>
            </a:r>
            <a:r>
              <a:rPr lang="en-US" sz="1800" i="1" dirty="0" smtClean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 smtClean="0"/>
              <a:t>What was Lord Beaverbrook’s position on trade and tariff reform?</a:t>
            </a:r>
            <a:endParaRPr lang="en-US" sz="1800" i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615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740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9944" y="283222"/>
            <a:ext cx="7106464" cy="9710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Beveridge and Unemployment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9944" y="1254264"/>
            <a:ext cx="7205121" cy="528410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William Beveridge (1873-1963) was responsible for establishing  </a:t>
            </a:r>
            <a:r>
              <a:rPr lang="en-US" sz="2400" dirty="0" err="1"/>
              <a:t>Labour</a:t>
            </a:r>
            <a:r>
              <a:rPr lang="en-US" sz="2400" dirty="0"/>
              <a:t> Exchanges under the Liberal Government of 1906-11 (see poster pictured).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Beveridge </a:t>
            </a:r>
            <a:r>
              <a:rPr lang="en-US" sz="2400" dirty="0" smtClean="0"/>
              <a:t>had </a:t>
            </a:r>
            <a:r>
              <a:rPr lang="en-US" sz="2400" dirty="0"/>
              <a:t>advised on National Insurance and the first form of unemployment benefit</a:t>
            </a:r>
            <a:r>
              <a:rPr lang="en-US" sz="24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From 1919 to 1937 Beveridge was Director of the London School of Economics (LSE).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In 1931 Beveridge gave 6 talks on the history of unemployment from the 1900s to the ‘means test’. After he wrote that he wished he had ‘had the leisure to make them [the talks] more human.’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i="1" dirty="0"/>
              <a:t>Questions: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i="1" dirty="0"/>
              <a:t>What do you know about unemployment between 1929-31?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i="1" dirty="0"/>
              <a:t>Why would the BBC be commissioning talks on unemployment in 1931? And why ask </a:t>
            </a:r>
            <a:r>
              <a:rPr lang="en-US" sz="2400" i="1" dirty="0" smtClean="0"/>
              <a:t>William Beveridge?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i="1" dirty="0" smtClean="0"/>
              <a:t>What do you think Beveridge meant by making the talks ‘more human’?</a:t>
            </a:r>
            <a:endParaRPr lang="en-US" sz="2400" i="1" dirty="0"/>
          </a:p>
          <a:p>
            <a:endParaRPr lang="en-US" sz="24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r="-1" b="671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7098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86" y="203200"/>
            <a:ext cx="5745345" cy="864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Who was listening?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97" y="1068149"/>
            <a:ext cx="5996199" cy="5591597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7600" dirty="0"/>
              <a:t>There were ‘wireless clubs’ and listener groups, mainly formed of working class people who clubbed together for a wireless in the early 1930s.</a:t>
            </a:r>
          </a:p>
          <a:p>
            <a:pPr>
              <a:lnSpc>
                <a:spcPct val="110000"/>
              </a:lnSpc>
            </a:pPr>
            <a:r>
              <a:rPr lang="en-US" sz="7600" dirty="0"/>
              <a:t>After giving his talks on unemployment in 1931, Beveridge went in person to address the Liverpool listening group.</a:t>
            </a:r>
          </a:p>
          <a:p>
            <a:pPr>
              <a:lnSpc>
                <a:spcPct val="110000"/>
              </a:lnSpc>
            </a:pPr>
            <a:r>
              <a:rPr lang="en-US" sz="7600" dirty="0"/>
              <a:t>By 1936, the year of this letter, the BBC was carrying out audience research.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7600" dirty="0"/>
              <a:t>In this letter (</a:t>
            </a:r>
            <a:r>
              <a:rPr lang="en-GB" sz="7600" dirty="0"/>
              <a:t>LSE Beveridge 9B / 53</a:t>
            </a:r>
            <a:r>
              <a:rPr lang="en-US" sz="7600" dirty="0"/>
              <a:t>) BBC producer Roger Wilson is inviting Beveridge to speak on ‘unemployment insurance’ as part of a new series called ‘This Was News’.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7600" i="1" dirty="0" smtClean="0"/>
              <a:t>Questions: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7600" i="1" dirty="0" smtClean="0"/>
              <a:t>Who </a:t>
            </a:r>
            <a:r>
              <a:rPr lang="en-US" sz="7600" i="1" dirty="0"/>
              <a:t>is the audience identified for these </a:t>
            </a:r>
            <a:r>
              <a:rPr lang="en-US" sz="7600" i="1" dirty="0" err="1"/>
              <a:t>programmes</a:t>
            </a:r>
            <a:r>
              <a:rPr lang="en-US" sz="7600" i="1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7600" i="1" dirty="0"/>
              <a:t>Search ‘This was News’ on the Radio Times archive site </a:t>
            </a:r>
            <a:r>
              <a:rPr lang="en-US" sz="7600" i="1" dirty="0">
                <a:hlinkClick r:id="rId2"/>
              </a:rPr>
              <a:t>https://genome.ch.bbc.co.uk/</a:t>
            </a:r>
            <a:r>
              <a:rPr lang="en-US" sz="7600" i="1" dirty="0"/>
              <a:t>. What other issues were covered?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7600" i="1" dirty="0"/>
              <a:t>What had changed around unemployment and benefits between 1931 and 1936?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96" y="0"/>
            <a:ext cx="5621204" cy="6858000"/>
          </a:xfrm>
        </p:spPr>
      </p:pic>
    </p:spTree>
    <p:extLst>
      <p:ext uri="{BB962C8B-B14F-4D97-AF65-F5344CB8AC3E}">
        <p14:creationId xmlns:p14="http://schemas.microsoft.com/office/powerpoint/2010/main" val="19890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96" y="187101"/>
            <a:ext cx="8427181" cy="970060"/>
          </a:xfrm>
        </p:spPr>
        <p:txBody>
          <a:bodyPr/>
          <a:lstStyle/>
          <a:p>
            <a:r>
              <a:rPr lang="en-GB" dirty="0"/>
              <a:t>Social Survey: Changes in Family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296" y="1157159"/>
            <a:ext cx="8710403" cy="540548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In 1931/32 LSE academics presented a series ‘Changes in Family Life’, accompanied by a social survey that listeners could fill in (LSE Beveridge 9A 6 /4).</a:t>
            </a:r>
          </a:p>
          <a:p>
            <a:pPr>
              <a:lnSpc>
                <a:spcPct val="120000"/>
              </a:lnSpc>
            </a:pPr>
            <a:r>
              <a:rPr lang="en-GB" dirty="0"/>
              <a:t>Beveridge gave four of the talks, the other three were dialogues with Mrs J. L. Abramson (Labour Party), Mrs Eleanor Barton (Women’s Co-operative Guild), Dr Hugh Dalton (Economics, LSE) and Professor Morris Ginsberg (Sociology, LSE).</a:t>
            </a:r>
          </a:p>
          <a:p>
            <a:pPr>
              <a:lnSpc>
                <a:spcPct val="120000"/>
              </a:lnSpc>
            </a:pPr>
            <a:r>
              <a:rPr lang="en-GB" dirty="0"/>
              <a:t>This series was commissioned by the Changing World, the BBC’s Adult Education service.</a:t>
            </a:r>
          </a:p>
          <a:p>
            <a:pPr>
              <a:lnSpc>
                <a:spcPct val="120000"/>
              </a:lnSpc>
            </a:pPr>
            <a:r>
              <a:rPr lang="en-GB" dirty="0"/>
              <a:t>Beveridge encouraged listeners to send off for the Form through </a:t>
            </a:r>
            <a:r>
              <a:rPr lang="en-GB" i="1" dirty="0"/>
              <a:t>The Radio Times.</a:t>
            </a:r>
          </a:p>
          <a:p>
            <a:pPr>
              <a:lnSpc>
                <a:spcPct val="120000"/>
              </a:lnSpc>
            </a:pPr>
            <a:r>
              <a:rPr lang="en-GB" dirty="0"/>
              <a:t>Much of the press attacked the programme for social surveying and political bias. Despite this, 50,000 Family Forms were requested and 12,000  returned to the LSE.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/>
              <a:t>Questions: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/>
              <a:t>Why might much of the print media accuse the BBC of bias?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/>
              <a:t>What was the impact of unemployment on family life? Where                                      there any other social changes taking place at this time</a:t>
            </a:r>
            <a:r>
              <a:rPr lang="en-GB" i="1" dirty="0" smtClean="0"/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 smtClean="0"/>
              <a:t>Do you know of other social surveys that took place in the 1930s?</a:t>
            </a:r>
            <a:endParaRPr lang="en-GB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" b="7387"/>
          <a:stretch/>
        </p:blipFill>
        <p:spPr>
          <a:xfrm>
            <a:off x="9214954" y="187101"/>
            <a:ext cx="2664202" cy="3943218"/>
          </a:xfrm>
          <a:prstGeom prst="rect">
            <a:avLst/>
          </a:prstGeom>
          <a:effectLst/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90"/>
          <a:stretch/>
        </p:blipFill>
        <p:spPr>
          <a:xfrm rot="5400000">
            <a:off x="8245615" y="3168522"/>
            <a:ext cx="1938676" cy="50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39037" y="121382"/>
            <a:ext cx="7352963" cy="9386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School Broadcasts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95B82D5-A8BB-45BF-BED8-C7B2068921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="" xmlns:a16="http://schemas.microsoft.com/office/drawing/2014/main" id="{296C61EC-FBF4-4216-BE67-6C864D30A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245"/>
            <a:ext cx="4741933" cy="271475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80" y="1060058"/>
            <a:ext cx="4332316" cy="5709847"/>
          </a:xfrm>
        </p:spPr>
      </p:pic>
      <p:sp>
        <p:nvSpPr>
          <p:cNvPr id="4" name="TextBox 3"/>
          <p:cNvSpPr txBox="1"/>
          <p:nvPr/>
        </p:nvSpPr>
        <p:spPr>
          <a:xfrm>
            <a:off x="776834" y="634181"/>
            <a:ext cx="32020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Beveridge was regularly asked to speak on the schools’ programmes (usually for sixth forms) from 1935. Mary Somerville had become the first Director of School Broadcasts in 1929. (LSE </a:t>
            </a:r>
            <a:r>
              <a:rPr lang="en-GB" dirty="0" smtClean="0"/>
              <a:t>Beveridge 9_B52_3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i="1" dirty="0"/>
              <a:t>In the letter to the right, can you see any historical terms or areas that you learn about today? </a:t>
            </a:r>
          </a:p>
        </p:txBody>
      </p:sp>
    </p:spTree>
    <p:extLst>
      <p:ext uri="{BB962C8B-B14F-4D97-AF65-F5344CB8AC3E}">
        <p14:creationId xmlns:p14="http://schemas.microsoft.com/office/powerpoint/2010/main" val="46507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School Responses to Beveridge’s talk in 1935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2" y="1973612"/>
            <a:ext cx="4631436" cy="405536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82" y="2149634"/>
            <a:ext cx="5088636" cy="3703320"/>
          </a:xfrm>
        </p:spPr>
      </p:pic>
    </p:spTree>
    <p:extLst>
      <p:ext uri="{BB962C8B-B14F-4D97-AF65-F5344CB8AC3E}">
        <p14:creationId xmlns:p14="http://schemas.microsoft.com/office/powerpoint/2010/main" val="114668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91200" y="261257"/>
            <a:ext cx="5796594" cy="1064306"/>
          </a:xfrm>
        </p:spPr>
        <p:txBody>
          <a:bodyPr>
            <a:normAutofit fontScale="90000"/>
          </a:bodyPr>
          <a:lstStyle/>
          <a:p>
            <a:r>
              <a:rPr lang="en-GB" dirty="0"/>
              <a:t>Early Television Broadcasts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0359" cy="6858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199" y="1399921"/>
            <a:ext cx="5917976" cy="53245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The BBC television service started broadcasting for a few hours a day in November 1936</a:t>
            </a:r>
            <a:r>
              <a:rPr lang="en-GB" dirty="0" smtClean="0"/>
              <a:t>. The range of transmission was limited to 40km </a:t>
            </a:r>
            <a:r>
              <a:rPr lang="en-GB" dirty="0" smtClean="0"/>
              <a:t>from the television studios in </a:t>
            </a:r>
            <a:r>
              <a:rPr lang="en-GB" dirty="0" smtClean="0"/>
              <a:t>North London.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Television sets were very expensive but by </a:t>
            </a:r>
            <a:r>
              <a:rPr lang="en-GB" dirty="0"/>
              <a:t>the outbreak of war in 1939, around 18,000 </a:t>
            </a:r>
            <a:r>
              <a:rPr lang="en-GB" dirty="0" smtClean="0"/>
              <a:t>had </a:t>
            </a:r>
            <a:r>
              <a:rPr lang="en-GB" dirty="0"/>
              <a:t>been made and sold.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On 25 February 1937, Beveridge spoke on unemployment with economist John Hilton. They used charts and film footage to illustrate their conversation.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500" dirty="0"/>
              <a:t>LSE Beveridge 9B/53/1</a:t>
            </a:r>
          </a:p>
        </p:txBody>
      </p:sp>
    </p:spTree>
    <p:extLst>
      <p:ext uri="{BB962C8B-B14F-4D97-AF65-F5344CB8AC3E}">
        <p14:creationId xmlns:p14="http://schemas.microsoft.com/office/powerpoint/2010/main" val="274696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67" y="145658"/>
            <a:ext cx="5971922" cy="9138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Screening Unemployment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FB89B1-7B2B-2A46-AFC2-86A9D35DF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705" y="1059543"/>
            <a:ext cx="6307340" cy="560020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John Hilton was an economist at the University of Cambridge who stressed the social stress of economic </a:t>
            </a:r>
            <a:r>
              <a:rPr lang="en-US" sz="2000" dirty="0" smtClean="0"/>
              <a:t>issues</a:t>
            </a:r>
            <a:r>
              <a:rPr lang="en-US" sz="2000" dirty="0"/>
              <a:t>, such as unemployment.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Hilton </a:t>
            </a:r>
            <a:r>
              <a:rPr lang="en-US" sz="2000" dirty="0"/>
              <a:t>had come from a working class background </a:t>
            </a:r>
            <a:r>
              <a:rPr lang="en-US" sz="2000" dirty="0" smtClean="0"/>
              <a:t>in the mill towns of Bolton </a:t>
            </a:r>
            <a:r>
              <a:rPr lang="en-US" sz="2000" dirty="0" smtClean="0"/>
              <a:t>and </a:t>
            </a:r>
            <a:r>
              <a:rPr lang="en-US" sz="2000" dirty="0" smtClean="0"/>
              <a:t>Bury. </a:t>
            </a:r>
            <a:r>
              <a:rPr lang="en-US" sz="2000" dirty="0" smtClean="0"/>
              <a:t>Photographs of Bolton in the 1930s can be found here: https</a:t>
            </a:r>
            <a:r>
              <a:rPr lang="en-US" sz="2000" dirty="0"/>
              <a:t>://boltonworktown.co.uk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In his letter to Beveridge, </a:t>
            </a:r>
            <a:r>
              <a:rPr lang="en-US" sz="2000" dirty="0" smtClean="0"/>
              <a:t>Hilton</a:t>
            </a:r>
            <a:r>
              <a:rPr lang="en-US" sz="2000" dirty="0" smtClean="0"/>
              <a:t> </a:t>
            </a:r>
            <a:r>
              <a:rPr lang="en-US" sz="2000" dirty="0"/>
              <a:t>refers to a film on employment and rearmament.</a:t>
            </a:r>
          </a:p>
          <a:p>
            <a:pPr marL="0" indent="0">
              <a:buNone/>
            </a:pPr>
            <a:r>
              <a:rPr lang="en-US" sz="2000" i="1" dirty="0"/>
              <a:t>Questions:</a:t>
            </a:r>
          </a:p>
          <a:p>
            <a:pPr marL="0" indent="0">
              <a:buNone/>
            </a:pPr>
            <a:r>
              <a:rPr lang="en-US" sz="2000" i="1" dirty="0"/>
              <a:t>Historian Asa Briggs wrote that ‘John Hilton, indeed, not only knew how to talk about the unemployed but to them.’ (Briggs, 1965: 41). What does Briggs mean by this</a:t>
            </a:r>
            <a:r>
              <a:rPr lang="en-US" sz="2000" i="1" dirty="0" smtClean="0"/>
              <a:t>?</a:t>
            </a:r>
          </a:p>
          <a:p>
            <a:pPr marL="0" indent="0">
              <a:buNone/>
            </a:pPr>
            <a:r>
              <a:rPr lang="en-US" sz="2000" i="1" dirty="0" smtClean="0"/>
              <a:t>Why might Hilton’s background make a difference to how he spoke to the unemployed? Do you think the unemployed would be watching?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Why would a film on rearmament be relevant to a </a:t>
            </a:r>
            <a:r>
              <a:rPr lang="en-US" sz="2000" i="1" dirty="0" err="1"/>
              <a:t>programme</a:t>
            </a:r>
            <a:r>
              <a:rPr lang="en-US" sz="2000" i="1" dirty="0"/>
              <a:t> on unemployment in 1937</a:t>
            </a:r>
            <a:r>
              <a:rPr lang="en-US" sz="2000" i="1" dirty="0" smtClean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" r="-1" b="12255"/>
          <a:stretch/>
        </p:blipFill>
        <p:spPr>
          <a:xfrm>
            <a:off x="6809045" y="1149070"/>
            <a:ext cx="5269667" cy="4784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649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1302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Power of Influence</vt:lpstr>
      <vt:lpstr>The British Broadcasting Corporation (BBC)</vt:lpstr>
      <vt:lpstr>Beveridge and Unemployment</vt:lpstr>
      <vt:lpstr>Who was listening?</vt:lpstr>
      <vt:lpstr>Social Survey: Changes in Family Life</vt:lpstr>
      <vt:lpstr>School Broadcasts</vt:lpstr>
      <vt:lpstr>School Responses to Beveridge’s talk in 1935</vt:lpstr>
      <vt:lpstr>Early Television Broadcasts</vt:lpstr>
      <vt:lpstr>Screening Unemployment</vt:lpstr>
      <vt:lpstr>Women at the BBC</vt:lpstr>
      <vt:lpstr>Broadcast appeal for academic refugees from Nazism </vt:lpstr>
      <vt:lpstr>Broadcasting: Power and Influence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Influence</dc:title>
  <dc:creator>Debbie Challis</dc:creator>
  <cp:lastModifiedBy>Challis,D</cp:lastModifiedBy>
  <cp:revision>43</cp:revision>
  <cp:lastPrinted>2019-08-13T13:46:39Z</cp:lastPrinted>
  <dcterms:created xsi:type="dcterms:W3CDTF">2019-07-16T11:08:07Z</dcterms:created>
  <dcterms:modified xsi:type="dcterms:W3CDTF">2019-08-16T13:16:07Z</dcterms:modified>
</cp:coreProperties>
</file>