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77" r:id="rId6"/>
    <p:sldId id="266" r:id="rId7"/>
    <p:sldId id="265" r:id="rId8"/>
    <p:sldId id="261" r:id="rId9"/>
    <p:sldId id="270" r:id="rId10"/>
    <p:sldId id="260" r:id="rId11"/>
    <p:sldId id="271" r:id="rId12"/>
    <p:sldId id="275" r:id="rId13"/>
    <p:sldId id="276" r:id="rId14"/>
    <p:sldId id="258" r:id="rId15"/>
    <p:sldId id="268" r:id="rId16"/>
    <p:sldId id="274" r:id="rId17"/>
    <p:sldId id="259" r:id="rId18"/>
    <p:sldId id="263" r:id="rId19"/>
    <p:sldId id="272" r:id="rId20"/>
    <p:sldId id="273" r:id="rId21"/>
    <p:sldId id="267" r:id="rId22"/>
    <p:sldId id="280"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llis,D" userId="10030000A554BE49@LIVE.COM" providerId="AD" clId="Web-{457EADE2-EBA1-491D-8FF6-DFAC96E531EA}"/>
    <pc:docChg chg="modSld">
      <pc:chgData name="Challis,D" userId="10030000A554BE49@LIVE.COM" providerId="AD" clId="Web-{457EADE2-EBA1-491D-8FF6-DFAC96E531EA}" dt="2018-02-26T10:56:36.796" v="181"/>
      <pc:docMkLst>
        <pc:docMk/>
      </pc:docMkLst>
      <pc:sldChg chg="addSp modSp mod modClrScheme chgLayout">
        <pc:chgData name="Challis,D" userId="10030000A554BE49@LIVE.COM" providerId="AD" clId="Web-{457EADE2-EBA1-491D-8FF6-DFAC96E531EA}" dt="2018-02-26T10:55:04.984" v="151"/>
        <pc:sldMkLst>
          <pc:docMk/>
          <pc:sldMk cId="285775519" sldId="260"/>
        </pc:sldMkLst>
        <pc:spChg chg="add mod">
          <ac:chgData name="Challis,D" userId="10030000A554BE49@LIVE.COM" providerId="AD" clId="Web-{457EADE2-EBA1-491D-8FF6-DFAC96E531EA}" dt="2018-02-26T10:55:04.984" v="151"/>
          <ac:spMkLst>
            <pc:docMk/>
            <pc:sldMk cId="285775519" sldId="260"/>
            <ac:spMk id="2" creationId="{71ADEF18-4215-486F-A06C-D6F7A535CC2B}"/>
          </ac:spMkLst>
        </pc:spChg>
        <pc:spChg chg="mod ord">
          <ac:chgData name="Challis,D" userId="10030000A554BE49@LIVE.COM" providerId="AD" clId="Web-{457EADE2-EBA1-491D-8FF6-DFAC96E531EA}" dt="2018-02-26T10:53:18.814" v="54"/>
          <ac:spMkLst>
            <pc:docMk/>
            <pc:sldMk cId="285775519" sldId="260"/>
            <ac:spMk id="5" creationId="{00000000-0000-0000-0000-000000000000}"/>
          </ac:spMkLst>
        </pc:spChg>
        <pc:spChg chg="mod ord">
          <ac:chgData name="Challis,D" userId="10030000A554BE49@LIVE.COM" providerId="AD" clId="Web-{457EADE2-EBA1-491D-8FF6-DFAC96E531EA}" dt="2018-02-26T10:54:03.454" v="107"/>
          <ac:spMkLst>
            <pc:docMk/>
            <pc:sldMk cId="285775519" sldId="260"/>
            <ac:spMk id="6" creationId="{00000000-0000-0000-0000-000000000000}"/>
          </ac:spMkLst>
        </pc:spChg>
        <pc:picChg chg="mod ord">
          <ac:chgData name="Challis,D" userId="10030000A554BE49@LIVE.COM" providerId="AD" clId="Web-{457EADE2-EBA1-491D-8FF6-DFAC96E531EA}" dt="2018-02-26T10:54:30" v="114"/>
          <ac:picMkLst>
            <pc:docMk/>
            <pc:sldMk cId="285775519" sldId="260"/>
            <ac:picMk id="4" creationId="{00000000-0000-0000-0000-000000000000}"/>
          </ac:picMkLst>
        </pc:picChg>
      </pc:sldChg>
      <pc:sldChg chg="modSp">
        <pc:chgData name="Challis,D" userId="10030000A554BE49@LIVE.COM" providerId="AD" clId="Web-{457EADE2-EBA1-491D-8FF6-DFAC96E531EA}" dt="2018-02-26T10:52:15.502" v="41"/>
        <pc:sldMkLst>
          <pc:docMk/>
          <pc:sldMk cId="3999995067" sldId="261"/>
        </pc:sldMkLst>
        <pc:spChg chg="mod">
          <ac:chgData name="Challis,D" userId="10030000A554BE49@LIVE.COM" providerId="AD" clId="Web-{457EADE2-EBA1-491D-8FF6-DFAC96E531EA}" dt="2018-02-26T10:52:15.502" v="41"/>
          <ac:spMkLst>
            <pc:docMk/>
            <pc:sldMk cId="3999995067" sldId="261"/>
            <ac:spMk id="3" creationId="{B6890C4D-D876-B844-B888-41EA7A25CF86}"/>
          </ac:spMkLst>
        </pc:spChg>
        <pc:spChg chg="mod">
          <ac:chgData name="Challis,D" userId="10030000A554BE49@LIVE.COM" providerId="AD" clId="Web-{457EADE2-EBA1-491D-8FF6-DFAC96E531EA}" dt="2018-02-26T10:52:11.127" v="40"/>
          <ac:spMkLst>
            <pc:docMk/>
            <pc:sldMk cId="3999995067" sldId="261"/>
            <ac:spMk id="6" creationId="{00000000-0000-0000-0000-000000000000}"/>
          </ac:spMkLst>
        </pc:spChg>
      </pc:sldChg>
      <pc:sldChg chg="modSp">
        <pc:chgData name="Challis,D" userId="10030000A554BE49@LIVE.COM" providerId="AD" clId="Web-{457EADE2-EBA1-491D-8FF6-DFAC96E531EA}" dt="2018-02-26T10:51:52.627" v="35"/>
        <pc:sldMkLst>
          <pc:docMk/>
          <pc:sldMk cId="477284153" sldId="266"/>
        </pc:sldMkLst>
        <pc:spChg chg="mod">
          <ac:chgData name="Challis,D" userId="10030000A554BE49@LIVE.COM" providerId="AD" clId="Web-{457EADE2-EBA1-491D-8FF6-DFAC96E531EA}" dt="2018-02-26T10:51:52.627" v="35"/>
          <ac:spMkLst>
            <pc:docMk/>
            <pc:sldMk cId="477284153" sldId="266"/>
            <ac:spMk id="6" creationId="{00000000-0000-0000-0000-000000000000}"/>
          </ac:spMkLst>
        </pc:spChg>
      </pc:sldChg>
      <pc:sldChg chg="addSp modSp">
        <pc:chgData name="Challis,D" userId="10030000A554BE49@LIVE.COM" providerId="AD" clId="Web-{457EADE2-EBA1-491D-8FF6-DFAC96E531EA}" dt="2018-02-26T10:56:36.796" v="180"/>
        <pc:sldMkLst>
          <pc:docMk/>
          <pc:sldMk cId="3319470698" sldId="274"/>
        </pc:sldMkLst>
        <pc:spChg chg="add mod">
          <ac:chgData name="Challis,D" userId="10030000A554BE49@LIVE.COM" providerId="AD" clId="Web-{457EADE2-EBA1-491D-8FF6-DFAC96E531EA}" dt="2018-02-26T10:56:36.796" v="180"/>
          <ac:spMkLst>
            <pc:docMk/>
            <pc:sldMk cId="3319470698" sldId="274"/>
            <ac:spMk id="3" creationId="{73A90553-A5D8-47F6-B585-1D14032F3552}"/>
          </ac:spMkLst>
        </pc:spChg>
      </pc:sldChg>
      <pc:sldChg chg="modSp">
        <pc:chgData name="Challis,D" userId="10030000A554BE49@LIVE.COM" providerId="AD" clId="Web-{457EADE2-EBA1-491D-8FF6-DFAC96E531EA}" dt="2018-02-26T10:51:34.252" v="27"/>
        <pc:sldMkLst>
          <pc:docMk/>
          <pc:sldMk cId="1637478733" sldId="277"/>
        </pc:sldMkLst>
        <pc:spChg chg="mod">
          <ac:chgData name="Challis,D" userId="10030000A554BE49@LIVE.COM" providerId="AD" clId="Web-{457EADE2-EBA1-491D-8FF6-DFAC96E531EA}" dt="2018-02-26T10:51:34.252" v="27"/>
          <ac:spMkLst>
            <pc:docMk/>
            <pc:sldMk cId="1637478733" sldId="277"/>
            <ac:spMk id="3" creationId="{F54467BF-E2B7-4943-BC92-D70338E6A2D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4B6F10-D014-476A-96A5-E8F6156F0281}"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441DB6-636A-4BA7-BD32-D2FE21C015AF}" type="slidenum">
              <a:rPr lang="en-GB" smtClean="0"/>
              <a:t>‹#›</a:t>
            </a:fld>
            <a:endParaRPr lang="en-GB"/>
          </a:p>
        </p:txBody>
      </p:sp>
    </p:spTree>
    <p:extLst>
      <p:ext uri="{BB962C8B-B14F-4D97-AF65-F5344CB8AC3E}">
        <p14:creationId xmlns:p14="http://schemas.microsoft.com/office/powerpoint/2010/main" val="266425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4B6F10-D014-476A-96A5-E8F6156F0281}"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441DB6-636A-4BA7-BD32-D2FE21C015AF}" type="slidenum">
              <a:rPr lang="en-GB" smtClean="0"/>
              <a:t>‹#›</a:t>
            </a:fld>
            <a:endParaRPr lang="en-GB"/>
          </a:p>
        </p:txBody>
      </p:sp>
    </p:spTree>
    <p:extLst>
      <p:ext uri="{BB962C8B-B14F-4D97-AF65-F5344CB8AC3E}">
        <p14:creationId xmlns:p14="http://schemas.microsoft.com/office/powerpoint/2010/main" val="420495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4B6F10-D014-476A-96A5-E8F6156F0281}"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441DB6-636A-4BA7-BD32-D2FE21C015AF}" type="slidenum">
              <a:rPr lang="en-GB" smtClean="0"/>
              <a:t>‹#›</a:t>
            </a:fld>
            <a:endParaRPr lang="en-GB"/>
          </a:p>
        </p:txBody>
      </p:sp>
    </p:spTree>
    <p:extLst>
      <p:ext uri="{BB962C8B-B14F-4D97-AF65-F5344CB8AC3E}">
        <p14:creationId xmlns:p14="http://schemas.microsoft.com/office/powerpoint/2010/main" val="271909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4B6F10-D014-476A-96A5-E8F6156F0281}"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441DB6-636A-4BA7-BD32-D2FE21C015AF}" type="slidenum">
              <a:rPr lang="en-GB" smtClean="0"/>
              <a:t>‹#›</a:t>
            </a:fld>
            <a:endParaRPr lang="en-GB"/>
          </a:p>
        </p:txBody>
      </p:sp>
    </p:spTree>
    <p:extLst>
      <p:ext uri="{BB962C8B-B14F-4D97-AF65-F5344CB8AC3E}">
        <p14:creationId xmlns:p14="http://schemas.microsoft.com/office/powerpoint/2010/main" val="221135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4B6F10-D014-476A-96A5-E8F6156F0281}"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441DB6-636A-4BA7-BD32-D2FE21C015AF}" type="slidenum">
              <a:rPr lang="en-GB" smtClean="0"/>
              <a:t>‹#›</a:t>
            </a:fld>
            <a:endParaRPr lang="en-GB"/>
          </a:p>
        </p:txBody>
      </p:sp>
    </p:spTree>
    <p:extLst>
      <p:ext uri="{BB962C8B-B14F-4D97-AF65-F5344CB8AC3E}">
        <p14:creationId xmlns:p14="http://schemas.microsoft.com/office/powerpoint/2010/main" val="87577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4B6F10-D014-476A-96A5-E8F6156F0281}" type="datetimeFigureOut">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441DB6-636A-4BA7-BD32-D2FE21C015AF}" type="slidenum">
              <a:rPr lang="en-GB" smtClean="0"/>
              <a:t>‹#›</a:t>
            </a:fld>
            <a:endParaRPr lang="en-GB"/>
          </a:p>
        </p:txBody>
      </p:sp>
    </p:spTree>
    <p:extLst>
      <p:ext uri="{BB962C8B-B14F-4D97-AF65-F5344CB8AC3E}">
        <p14:creationId xmlns:p14="http://schemas.microsoft.com/office/powerpoint/2010/main" val="214372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84B6F10-D014-476A-96A5-E8F6156F0281}" type="datetimeFigureOut">
              <a:rPr lang="en-GB" smtClean="0"/>
              <a:t>26/02/2018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441DB6-636A-4BA7-BD32-D2FE21C015AF}" type="slidenum">
              <a:rPr lang="en-GB" smtClean="0"/>
              <a:t>‹#›</a:t>
            </a:fld>
            <a:endParaRPr lang="en-GB"/>
          </a:p>
        </p:txBody>
      </p:sp>
    </p:spTree>
    <p:extLst>
      <p:ext uri="{BB962C8B-B14F-4D97-AF65-F5344CB8AC3E}">
        <p14:creationId xmlns:p14="http://schemas.microsoft.com/office/powerpoint/2010/main" val="315980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4B6F10-D014-476A-96A5-E8F6156F0281}" type="datetimeFigureOut">
              <a:rPr lang="en-GB" smtClean="0"/>
              <a:t>26/02/2018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441DB6-636A-4BA7-BD32-D2FE21C015AF}" type="slidenum">
              <a:rPr lang="en-GB" smtClean="0"/>
              <a:t>‹#›</a:t>
            </a:fld>
            <a:endParaRPr lang="en-GB"/>
          </a:p>
        </p:txBody>
      </p:sp>
    </p:spTree>
    <p:extLst>
      <p:ext uri="{BB962C8B-B14F-4D97-AF65-F5344CB8AC3E}">
        <p14:creationId xmlns:p14="http://schemas.microsoft.com/office/powerpoint/2010/main" val="283004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B6F10-D014-476A-96A5-E8F6156F0281}" type="datetimeFigureOut">
              <a:rPr lang="en-GB" smtClean="0"/>
              <a:t>26/02/2018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441DB6-636A-4BA7-BD32-D2FE21C015AF}" type="slidenum">
              <a:rPr lang="en-GB" smtClean="0"/>
              <a:t>‹#›</a:t>
            </a:fld>
            <a:endParaRPr lang="en-GB"/>
          </a:p>
        </p:txBody>
      </p:sp>
    </p:spTree>
    <p:extLst>
      <p:ext uri="{BB962C8B-B14F-4D97-AF65-F5344CB8AC3E}">
        <p14:creationId xmlns:p14="http://schemas.microsoft.com/office/powerpoint/2010/main" val="296379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4B6F10-D014-476A-96A5-E8F6156F0281}" type="datetimeFigureOut">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441DB6-636A-4BA7-BD32-D2FE21C015AF}" type="slidenum">
              <a:rPr lang="en-GB" smtClean="0"/>
              <a:t>‹#›</a:t>
            </a:fld>
            <a:endParaRPr lang="en-GB"/>
          </a:p>
        </p:txBody>
      </p:sp>
    </p:spTree>
    <p:extLst>
      <p:ext uri="{BB962C8B-B14F-4D97-AF65-F5344CB8AC3E}">
        <p14:creationId xmlns:p14="http://schemas.microsoft.com/office/powerpoint/2010/main" val="284887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4B6F10-D014-476A-96A5-E8F6156F0281}" type="datetimeFigureOut">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441DB6-636A-4BA7-BD32-D2FE21C015AF}" type="slidenum">
              <a:rPr lang="en-GB" smtClean="0"/>
              <a:t>‹#›</a:t>
            </a:fld>
            <a:endParaRPr lang="en-GB"/>
          </a:p>
        </p:txBody>
      </p:sp>
    </p:spTree>
    <p:extLst>
      <p:ext uri="{BB962C8B-B14F-4D97-AF65-F5344CB8AC3E}">
        <p14:creationId xmlns:p14="http://schemas.microsoft.com/office/powerpoint/2010/main" val="347931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B6F10-D014-476A-96A5-E8F6156F0281}" type="datetimeFigureOut">
              <a:rPr lang="en-GB" smtClean="0"/>
              <a:t>26/02/2018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41DB6-636A-4BA7-BD32-D2FE21C015AF}" type="slidenum">
              <a:rPr lang="en-GB" smtClean="0"/>
              <a:t>‹#›</a:t>
            </a:fld>
            <a:endParaRPr lang="en-GB"/>
          </a:p>
        </p:txBody>
      </p:sp>
    </p:spTree>
    <p:extLst>
      <p:ext uri="{BB962C8B-B14F-4D97-AF65-F5344CB8AC3E}">
        <p14:creationId xmlns:p14="http://schemas.microsoft.com/office/powerpoint/2010/main" val="351527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bbc.co.uk/archive/nhs/5139.shtml"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944162" y="1417638"/>
            <a:ext cx="3742638" cy="2764618"/>
          </a:xfrm>
        </p:spPr>
        <p:txBody>
          <a:bodyPr>
            <a:normAutofit fontScale="90000"/>
          </a:bodyPr>
          <a:lstStyle/>
          <a:p>
            <a:pPr algn="l"/>
            <a:r>
              <a:rPr lang="en-GB">
                <a:solidFill>
                  <a:srgbClr val="FF0000"/>
                </a:solidFill>
                <a:latin typeface="Arial" pitchFamily="34" charset="0"/>
                <a:cs typeface="Arial" pitchFamily="34" charset="0"/>
              </a:rPr>
              <a:t>The Beveridge Report: AS / A Level Source Material</a:t>
            </a:r>
            <a:br>
              <a:rPr lang="en-GB" sz="3600">
                <a:latin typeface="Arial" pitchFamily="34" charset="0"/>
                <a:cs typeface="Arial" pitchFamily="34" charset="0"/>
              </a:rPr>
            </a:br>
            <a:endParaRPr lang="en-GB" sz="3600">
              <a:latin typeface="Arial" pitchFamily="34" charset="0"/>
              <a:cs typeface="Arial" pitchFamily="34" charset="0"/>
            </a:endParaRPr>
          </a:p>
        </p:txBody>
      </p:sp>
      <p:sp>
        <p:nvSpPr>
          <p:cNvPr id="3" name="Subtitle 2"/>
          <p:cNvSpPr>
            <a:spLocks noGrp="1"/>
          </p:cNvSpPr>
          <p:nvPr>
            <p:ph idx="1"/>
          </p:nvPr>
        </p:nvSpPr>
        <p:spPr>
          <a:xfrm>
            <a:off x="644577" y="2218544"/>
            <a:ext cx="8042222" cy="3907619"/>
          </a:xfrm>
        </p:spPr>
        <p:txBody>
          <a:bodyPr vert="horz" lIns="91440" tIns="45720" rIns="91440" bIns="45720" rtlCol="0" anchor="t">
            <a:normAutofit/>
          </a:bodyPr>
          <a:lstStyle/>
          <a:p>
            <a:pPr marL="0" indent="0" algn="l">
              <a:buNone/>
            </a:pPr>
            <a:endParaRPr lang="en-GB" sz="2600">
              <a:solidFill>
                <a:schemeClr val="tx1"/>
              </a:solidFill>
              <a:latin typeface="Arial" pitchFamily="34" charset="0"/>
              <a:cs typeface="Arial" pitchFamily="34" charset="0"/>
            </a:endParaRPr>
          </a:p>
          <a:p>
            <a:pPr marL="0" indent="0" algn="l">
              <a:buNone/>
            </a:pPr>
            <a:endParaRPr lang="en-GB" sz="2600">
              <a:solidFill>
                <a:schemeClr val="tx1"/>
              </a:solidFill>
              <a:latin typeface="Arial" pitchFamily="34" charset="0"/>
              <a:cs typeface="Arial" pitchFamily="34" charset="0"/>
            </a:endParaRPr>
          </a:p>
          <a:p>
            <a:pPr algn="l"/>
            <a:endParaRPr lang="en-GB" sz="2600">
              <a:solidFill>
                <a:schemeClr val="tx1"/>
              </a:solidFill>
              <a:latin typeface="Arial" pitchFamily="34" charset="0"/>
              <a:cs typeface="Arial" pitchFamily="34" charset="0"/>
            </a:endParaRPr>
          </a:p>
          <a:p>
            <a:pPr algn="l"/>
            <a:endParaRPr lang="en-GB" sz="2600">
              <a:solidFill>
                <a:schemeClr val="tx1"/>
              </a:solidFill>
              <a:latin typeface="Arial" pitchFamily="34" charset="0"/>
              <a:cs typeface="Arial" pitchFamily="34" charset="0"/>
            </a:endParaRPr>
          </a:p>
          <a:p>
            <a:pPr algn="l"/>
            <a:endParaRPr lang="en-GB" sz="2600">
              <a:solidFill>
                <a:schemeClr val="tx1"/>
              </a:solidFill>
              <a:latin typeface="Arial" pitchFamily="34" charset="0"/>
              <a:cs typeface="Arial" pitchFamily="34" charset="0"/>
            </a:endParaRPr>
          </a:p>
        </p:txBody>
      </p:sp>
      <p:pic>
        <p:nvPicPr>
          <p:cNvPr id="5" name="Picture 4"/>
          <p:cNvPicPr>
            <a:picLocks noChangeAspect="1"/>
          </p:cNvPicPr>
          <p:nvPr/>
        </p:nvPicPr>
        <p:blipFill>
          <a:blip r:embed="rId2"/>
          <a:stretch>
            <a:fillRect/>
          </a:stretch>
        </p:blipFill>
        <p:spPr>
          <a:xfrm>
            <a:off x="7092902" y="5931595"/>
            <a:ext cx="1774017" cy="694740"/>
          </a:xfrm>
          <a:prstGeom prst="rect">
            <a:avLst/>
          </a:prstGeom>
        </p:spPr>
      </p:pic>
      <p:pic>
        <p:nvPicPr>
          <p:cNvPr id="6" name="Picture 5">
            <a:extLst>
              <a:ext uri="{FF2B5EF4-FFF2-40B4-BE49-F238E27FC236}">
                <a16:creationId xmlns:a16="http://schemas.microsoft.com/office/drawing/2014/main" id="{1F8B2337-2DF3-154E-895B-26879EE57359}"/>
              </a:ext>
            </a:extLst>
          </p:cNvPr>
          <p:cNvPicPr/>
          <p:nvPr/>
        </p:nvPicPr>
        <p:blipFill>
          <a:blip r:embed="rId3">
            <a:extLst>
              <a:ext uri="{28A0092B-C50C-407E-A947-70E740481C1C}">
                <a14:useLocalDpi xmlns:a14="http://schemas.microsoft.com/office/drawing/2010/main" val="0"/>
              </a:ext>
            </a:extLst>
          </a:blip>
          <a:stretch>
            <a:fillRect/>
          </a:stretch>
        </p:blipFill>
        <p:spPr>
          <a:xfrm>
            <a:off x="464457" y="532853"/>
            <a:ext cx="4299585" cy="5972175"/>
          </a:xfrm>
          <a:prstGeom prst="rect">
            <a:avLst/>
          </a:prstGeom>
        </p:spPr>
      </p:pic>
    </p:spTree>
    <p:extLst>
      <p:ext uri="{BB962C8B-B14F-4D97-AF65-F5344CB8AC3E}">
        <p14:creationId xmlns:p14="http://schemas.microsoft.com/office/powerpoint/2010/main" val="269678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69DCFD-5709-0440-82AC-946A11A09F2E}"/>
              </a:ext>
            </a:extLst>
          </p:cNvPr>
          <p:cNvSpPr>
            <a:spLocks noGrp="1"/>
          </p:cNvSpPr>
          <p:nvPr>
            <p:ph type="title"/>
          </p:nvPr>
        </p:nvSpPr>
        <p:spPr/>
        <p:txBody>
          <a:bodyPr>
            <a:normAutofit fontScale="90000"/>
          </a:bodyPr>
          <a:lstStyle/>
          <a:p>
            <a:r>
              <a:rPr lang="en-GB"/>
              <a:t>Letter to William Beveridge from </a:t>
            </a:r>
            <a:r>
              <a:rPr lang="en-GB" err="1"/>
              <a:t>Capt</a:t>
            </a:r>
            <a:r>
              <a:rPr lang="en-GB"/>
              <a:t> P.D.J. </a:t>
            </a:r>
            <a:r>
              <a:rPr lang="en-GB" err="1"/>
              <a:t>Druiff</a:t>
            </a:r>
            <a:br>
              <a:rPr lang="en-GB"/>
            </a:br>
            <a:endParaRPr lang="en-US"/>
          </a:p>
        </p:txBody>
      </p:sp>
      <p:sp>
        <p:nvSpPr>
          <p:cNvPr id="8" name="Content Placeholder 7">
            <a:extLst>
              <a:ext uri="{FF2B5EF4-FFF2-40B4-BE49-F238E27FC236}">
                <a16:creationId xmlns:a16="http://schemas.microsoft.com/office/drawing/2014/main" id="{C3C39247-5F6A-B247-9AE5-6824FF4942BC}"/>
              </a:ext>
            </a:extLst>
          </p:cNvPr>
          <p:cNvSpPr>
            <a:spLocks noGrp="1"/>
          </p:cNvSpPr>
          <p:nvPr>
            <p:ph idx="1"/>
          </p:nvPr>
        </p:nvSpPr>
        <p:spPr>
          <a:xfrm>
            <a:off x="3575050" y="273050"/>
            <a:ext cx="5367472" cy="6205242"/>
          </a:xfrm>
        </p:spPr>
        <p:txBody>
          <a:bodyPr>
            <a:normAutofit fontScale="25000" lnSpcReduction="20000"/>
          </a:bodyPr>
          <a:lstStyle/>
          <a:p>
            <a:pPr marL="0" indent="0">
              <a:buNone/>
            </a:pPr>
            <a:r>
              <a:rPr lang="en-GB" sz="5600">
                <a:latin typeface="Arial" panose="020B0604020202020204" pitchFamily="34" charset="0"/>
                <a:cs typeface="Arial" panose="020B0604020202020204" pitchFamily="34" charset="0"/>
              </a:rPr>
              <a:t>December 8 1942 M.I. G.H.Q  Middle East Forces </a:t>
            </a:r>
          </a:p>
          <a:p>
            <a:pPr marL="0" indent="0">
              <a:buNone/>
            </a:pPr>
            <a:endParaRPr lang="en-GB" sz="5600">
              <a:latin typeface="Arial" panose="020B0604020202020204" pitchFamily="34" charset="0"/>
              <a:cs typeface="Arial" panose="020B0604020202020204" pitchFamily="34" charset="0"/>
            </a:endParaRPr>
          </a:p>
          <a:p>
            <a:pPr marL="0" indent="0">
              <a:buNone/>
            </a:pPr>
            <a:r>
              <a:rPr lang="en-GB" sz="5600">
                <a:latin typeface="Arial" panose="020B0604020202020204" pitchFamily="34" charset="0"/>
                <a:cs typeface="Arial" panose="020B0604020202020204" pitchFamily="34" charset="0"/>
              </a:rPr>
              <a:t>Dear Sir William, </a:t>
            </a:r>
          </a:p>
          <a:p>
            <a:pPr marL="0" indent="0">
              <a:buNone/>
            </a:pPr>
            <a:endParaRPr lang="en-GB" sz="5600">
              <a:latin typeface="Arial" panose="020B0604020202020204" pitchFamily="34" charset="0"/>
              <a:cs typeface="Arial" panose="020B0604020202020204" pitchFamily="34" charset="0"/>
            </a:endParaRPr>
          </a:p>
          <a:p>
            <a:pPr marL="0" indent="0">
              <a:buNone/>
            </a:pPr>
            <a:r>
              <a:rPr lang="en-GB" sz="5600">
                <a:latin typeface="Arial" panose="020B0604020202020204" pitchFamily="34" charset="0"/>
                <a:cs typeface="Arial" panose="020B0604020202020204" pitchFamily="34" charset="0"/>
              </a:rPr>
              <a:t>Just a line to wish you the compliments of the Season and to hope that you are keeping fit in spite of all your arduous public work. </a:t>
            </a:r>
          </a:p>
          <a:p>
            <a:pPr marL="0" indent="0">
              <a:buNone/>
            </a:pPr>
            <a:endParaRPr lang="en-GB" sz="5600">
              <a:latin typeface="Arial" panose="020B0604020202020204" pitchFamily="34" charset="0"/>
              <a:cs typeface="Arial" panose="020B0604020202020204" pitchFamily="34" charset="0"/>
            </a:endParaRPr>
          </a:p>
          <a:p>
            <a:pPr marL="0" indent="0">
              <a:buNone/>
            </a:pPr>
            <a:r>
              <a:rPr lang="en-GB" sz="5600">
                <a:latin typeface="Arial" panose="020B0604020202020204" pitchFamily="34" charset="0"/>
                <a:cs typeface="Arial" panose="020B0604020202020204" pitchFamily="34" charset="0"/>
              </a:rPr>
              <a:t>The local English press has made a big splash about your great scheme for social security after the war and has devoted at least two issues to it. It really is a magnificent plan, if I may say so, and all the soldiers with whom I have discussed it have taken a keen interest in the proposals. If only the Government at an early stage would announce that they accept your proposals as the basis of their legislative programme, it would do untold good from the morale point of view out here alone. </a:t>
            </a:r>
          </a:p>
          <a:p>
            <a:pPr marL="0" indent="0">
              <a:buNone/>
            </a:pPr>
            <a:endParaRPr lang="en-GB" sz="5600">
              <a:latin typeface="Arial" panose="020B0604020202020204" pitchFamily="34" charset="0"/>
              <a:cs typeface="Arial" panose="020B0604020202020204" pitchFamily="34" charset="0"/>
            </a:endParaRPr>
          </a:p>
          <a:p>
            <a:pPr marL="0" indent="0">
              <a:buNone/>
            </a:pPr>
            <a:r>
              <a:rPr lang="en-GB" sz="5600">
                <a:latin typeface="Arial" panose="020B0604020202020204" pitchFamily="34" charset="0"/>
                <a:cs typeface="Arial" panose="020B0604020202020204" pitchFamily="34" charset="0"/>
              </a:rPr>
              <a:t>Hitherto in discussions about the post war world with all circles of the military the xxx attitude is that England will be a played out country and that the future will be with the United States and possibly the Dominions. They often say "they are not returning home to be taxed out of existence". It seems to me that such an attitude being so commonly held will in itself create those evils, if they did not exist already. Now if your plan can, as it seems to be doing, dissipate the feeling of post war pessimism that alone will be of the greatest service. </a:t>
            </a:r>
          </a:p>
          <a:p>
            <a:pPr marL="0" indent="0">
              <a:buNone/>
            </a:pPr>
            <a:endParaRPr lang="en-GB" sz="5600">
              <a:latin typeface="Arial" panose="020B0604020202020204" pitchFamily="34" charset="0"/>
              <a:cs typeface="Arial" panose="020B0604020202020204" pitchFamily="34" charset="0"/>
            </a:endParaRPr>
          </a:p>
          <a:p>
            <a:pPr marL="0" indent="0">
              <a:buNone/>
            </a:pPr>
            <a:r>
              <a:rPr lang="en-GB" sz="5600">
                <a:latin typeface="Arial" panose="020B0604020202020204" pitchFamily="34" charset="0"/>
                <a:cs typeface="Arial" panose="020B0604020202020204" pitchFamily="34" charset="0"/>
              </a:rPr>
              <a:t>At the moment I am with a Field Formation far from the front but I saw some action at Alamein. I met Maurice Allen of Balliol in Cairo and he wishes to be kindly remembered to you. He is in the Ciphers Dept. Of GHQ, very happy and is by now in India. </a:t>
            </a:r>
          </a:p>
          <a:p>
            <a:pPr marL="0" indent="0">
              <a:buNone/>
            </a:pPr>
            <a:r>
              <a:rPr lang="en-GB" sz="5600">
                <a:latin typeface="Arial" panose="020B0604020202020204" pitchFamily="34" charset="0"/>
                <a:cs typeface="Arial" panose="020B0604020202020204" pitchFamily="34" charset="0"/>
              </a:rPr>
              <a:t>Wish you all good wishes, Sincerely </a:t>
            </a:r>
          </a:p>
          <a:p>
            <a:pPr marL="0" indent="0">
              <a:buNone/>
            </a:pPr>
            <a:r>
              <a:rPr lang="en-GB" sz="5600">
                <a:latin typeface="Arial" panose="020B0604020202020204" pitchFamily="34" charset="0"/>
                <a:cs typeface="Arial" panose="020B0604020202020204" pitchFamily="34" charset="0"/>
              </a:rPr>
              <a:t>Phillip D.J. </a:t>
            </a:r>
            <a:r>
              <a:rPr lang="en-GB" sz="5600" err="1">
                <a:latin typeface="Arial" panose="020B0604020202020204" pitchFamily="34" charset="0"/>
                <a:cs typeface="Arial" panose="020B0604020202020204" pitchFamily="34" charset="0"/>
              </a:rPr>
              <a:t>Druiff</a:t>
            </a:r>
            <a:endParaRPr lang="en-GB" sz="5600">
              <a:latin typeface="Arial" panose="020B0604020202020204" pitchFamily="34" charset="0"/>
              <a:cs typeface="Arial" panose="020B0604020202020204" pitchFamily="34" charset="0"/>
            </a:endParaRPr>
          </a:p>
          <a:p>
            <a:endParaRPr lang="en-US"/>
          </a:p>
        </p:txBody>
      </p:sp>
      <p:sp>
        <p:nvSpPr>
          <p:cNvPr id="9" name="Text Placeholder 8">
            <a:extLst>
              <a:ext uri="{FF2B5EF4-FFF2-40B4-BE49-F238E27FC236}">
                <a16:creationId xmlns:a16="http://schemas.microsoft.com/office/drawing/2014/main" id="{3AFCF21D-343F-9F4B-9CEF-C6109CAD2771}"/>
              </a:ext>
            </a:extLst>
          </p:cNvPr>
          <p:cNvSpPr>
            <a:spLocks noGrp="1"/>
          </p:cNvSpPr>
          <p:nvPr>
            <p:ph type="body" sz="half" idx="2"/>
          </p:nvPr>
        </p:nvSpPr>
        <p:spPr/>
        <p:txBody>
          <a:bodyPr/>
          <a:lstStyle/>
          <a:p>
            <a:r>
              <a:rPr lang="en-US"/>
              <a:t>Beveridge / SIC / 5</a:t>
            </a:r>
          </a:p>
        </p:txBody>
      </p:sp>
    </p:spTree>
    <p:extLst>
      <p:ext uri="{BB962C8B-B14F-4D97-AF65-F5344CB8AC3E}">
        <p14:creationId xmlns:p14="http://schemas.microsoft.com/office/powerpoint/2010/main" val="37982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A338E-1696-A147-9003-D8BF18B70BDE}"/>
              </a:ext>
            </a:extLst>
          </p:cNvPr>
          <p:cNvSpPr>
            <a:spLocks noGrp="1"/>
          </p:cNvSpPr>
          <p:nvPr>
            <p:ph type="title"/>
          </p:nvPr>
        </p:nvSpPr>
        <p:spPr/>
        <p:txBody>
          <a:bodyPr/>
          <a:lstStyle/>
          <a:p>
            <a:r>
              <a:rPr lang="en-GB"/>
              <a:t>Beveridge: Communicator</a:t>
            </a:r>
            <a:endParaRPr lang="en-US"/>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66750" y="1602581"/>
            <a:ext cx="3619500" cy="4521200"/>
          </a:xfrm>
        </p:spPr>
      </p:pic>
      <p:sp>
        <p:nvSpPr>
          <p:cNvPr id="5" name="Content Placeholder 4">
            <a:extLst>
              <a:ext uri="{FF2B5EF4-FFF2-40B4-BE49-F238E27FC236}">
                <a16:creationId xmlns:a16="http://schemas.microsoft.com/office/drawing/2014/main" id="{862D7ED5-0B55-6241-8019-C9F764C7E4E2}"/>
              </a:ext>
            </a:extLst>
          </p:cNvPr>
          <p:cNvSpPr>
            <a:spLocks noGrp="1"/>
          </p:cNvSpPr>
          <p:nvPr>
            <p:ph sz="half" idx="2"/>
          </p:nvPr>
        </p:nvSpPr>
        <p:spPr/>
        <p:txBody>
          <a:bodyPr/>
          <a:lstStyle/>
          <a:p>
            <a:pPr marL="0" indent="0">
              <a:buNone/>
            </a:pPr>
            <a:r>
              <a:rPr lang="en-US"/>
              <a:t>The BBC broadcast a talk by Beveridge on the report on 2 December 1942 – only days after it was published:</a:t>
            </a:r>
          </a:p>
          <a:p>
            <a:pPr marL="0" indent="0">
              <a:buNone/>
            </a:pPr>
            <a:r>
              <a:rPr lang="en-GB">
                <a:hlinkClick r:id="rId3"/>
              </a:rPr>
              <a:t>http://www.bbc.co.uk/archive/nhs/5139.shtml</a:t>
            </a:r>
            <a:r>
              <a:rPr lang="en-GB"/>
              <a:t> </a:t>
            </a:r>
            <a:endParaRPr lang="en-US"/>
          </a:p>
        </p:txBody>
      </p:sp>
    </p:spTree>
    <p:extLst>
      <p:ext uri="{BB962C8B-B14F-4D97-AF65-F5344CB8AC3E}">
        <p14:creationId xmlns:p14="http://schemas.microsoft.com/office/powerpoint/2010/main" val="283774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4DE011-44F9-6740-8555-3CF7819CB015}"/>
              </a:ext>
            </a:extLst>
          </p:cNvPr>
          <p:cNvSpPr>
            <a:spLocks noGrp="1"/>
          </p:cNvSpPr>
          <p:nvPr>
            <p:ph type="title"/>
          </p:nvPr>
        </p:nvSpPr>
        <p:spPr/>
        <p:txBody>
          <a:bodyPr/>
          <a:lstStyle/>
          <a:p>
            <a:r>
              <a:rPr lang="en-GB"/>
              <a:t>Uses of the Beveridge Report</a:t>
            </a:r>
            <a:endParaRPr lang="en-US"/>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5350" y="1602581"/>
            <a:ext cx="3162300" cy="4521200"/>
          </a:xfrm>
        </p:spPr>
      </p:pic>
      <p:sp>
        <p:nvSpPr>
          <p:cNvPr id="4" name="Content Placeholder 3">
            <a:extLst>
              <a:ext uri="{FF2B5EF4-FFF2-40B4-BE49-F238E27FC236}">
                <a16:creationId xmlns:a16="http://schemas.microsoft.com/office/drawing/2014/main" id="{3946A8B8-9656-F44A-85A2-DE049CAE7B5A}"/>
              </a:ext>
            </a:extLst>
          </p:cNvPr>
          <p:cNvSpPr>
            <a:spLocks noGrp="1"/>
          </p:cNvSpPr>
          <p:nvPr>
            <p:ph sz="half" idx="2"/>
          </p:nvPr>
        </p:nvSpPr>
        <p:spPr>
          <a:xfrm>
            <a:off x="4648199" y="1600200"/>
            <a:ext cx="4247827" cy="4525963"/>
          </a:xfrm>
        </p:spPr>
        <p:txBody>
          <a:bodyPr>
            <a:normAutofit lnSpcReduction="10000"/>
          </a:bodyPr>
          <a:lstStyle/>
          <a:p>
            <a:r>
              <a:rPr lang="en-US"/>
              <a:t>Development of meaning of Welfare State and Social Security</a:t>
            </a:r>
          </a:p>
          <a:p>
            <a:r>
              <a:rPr lang="en-US"/>
              <a:t>Friendly or voluntary societies – </a:t>
            </a:r>
            <a:r>
              <a:rPr lang="en-US" err="1"/>
              <a:t>organisations</a:t>
            </a:r>
            <a:r>
              <a:rPr lang="en-US"/>
              <a:t> you paid into for insurance (not state run)</a:t>
            </a:r>
          </a:p>
          <a:p>
            <a:r>
              <a:rPr lang="en-US"/>
              <a:t>Social Security had a different meaning in 1942, 1950 and today</a:t>
            </a:r>
          </a:p>
        </p:txBody>
      </p:sp>
    </p:spTree>
    <p:extLst>
      <p:ext uri="{BB962C8B-B14F-4D97-AF65-F5344CB8AC3E}">
        <p14:creationId xmlns:p14="http://schemas.microsoft.com/office/powerpoint/2010/main" val="190700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1945 Election</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66116" y="1600200"/>
            <a:ext cx="3220768" cy="452596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153379"/>
            <a:ext cx="4038600" cy="3419604"/>
          </a:xfrm>
        </p:spPr>
      </p:pic>
      <p:sp>
        <p:nvSpPr>
          <p:cNvPr id="3" name="TextBox 2">
            <a:extLst>
              <a:ext uri="{FF2B5EF4-FFF2-40B4-BE49-F238E27FC236}">
                <a16:creationId xmlns:a16="http://schemas.microsoft.com/office/drawing/2014/main" id="{73A90553-A5D8-47F6-B585-1D14032F3552}"/>
              </a:ext>
            </a:extLst>
          </p:cNvPr>
          <p:cNvSpPr txBox="1"/>
          <p:nvPr/>
        </p:nvSpPr>
        <p:spPr>
          <a:xfrm rot="-10800000" flipV="1">
            <a:off x="4745345" y="5951115"/>
            <a:ext cx="394320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Rushworth / 5</a:t>
            </a:r>
          </a:p>
        </p:txBody>
      </p:sp>
    </p:spTree>
    <p:extLst>
      <p:ext uri="{BB962C8B-B14F-4D97-AF65-F5344CB8AC3E}">
        <p14:creationId xmlns:p14="http://schemas.microsoft.com/office/powerpoint/2010/main" val="3319470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Liberals</a:t>
            </a:r>
          </a:p>
        </p:txBody>
      </p:sp>
      <p:sp>
        <p:nvSpPr>
          <p:cNvPr id="2" name="Text Placeholder 1">
            <a:extLst>
              <a:ext uri="{FF2B5EF4-FFF2-40B4-BE49-F238E27FC236}">
                <a16:creationId xmlns:a16="http://schemas.microsoft.com/office/drawing/2014/main" id="{F930A644-3A24-144B-AE93-4907AC5C7E6D}"/>
              </a:ext>
            </a:extLst>
          </p:cNvPr>
          <p:cNvSpPr>
            <a:spLocks noGrp="1"/>
          </p:cNvSpPr>
          <p:nvPr>
            <p:ph type="body" idx="1"/>
          </p:nvPr>
        </p:nvSpPr>
        <p:spPr>
          <a:xfrm>
            <a:off x="457200" y="1270861"/>
            <a:ext cx="4040188" cy="759417"/>
          </a:xfrm>
        </p:spPr>
        <p:txBody>
          <a:bodyPr>
            <a:normAutofit fontScale="55000" lnSpcReduction="20000"/>
          </a:bodyPr>
          <a:lstStyle/>
          <a:p>
            <a:r>
              <a:rPr lang="en-GB"/>
              <a:t>Photograph of ‘Liberal candidate’ William Beveridge with Liberal Party candidate Frank Byers (later Baron Byers) and Joan Byers from his campaign leaflet for the 1945 General Election. (</a:t>
            </a:r>
            <a:r>
              <a:rPr lang="en-GB" err="1"/>
              <a:t>Josephy</a:t>
            </a:r>
            <a:r>
              <a:rPr lang="en-GB"/>
              <a:t> / 13 / 5)</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994" y="2512219"/>
            <a:ext cx="4038600" cy="3276600"/>
          </a:xfrm>
        </p:spPr>
      </p:pic>
      <p:sp>
        <p:nvSpPr>
          <p:cNvPr id="3" name="Text Placeholder 2">
            <a:extLst>
              <a:ext uri="{FF2B5EF4-FFF2-40B4-BE49-F238E27FC236}">
                <a16:creationId xmlns:a16="http://schemas.microsoft.com/office/drawing/2014/main" id="{FD04BFB6-8FFF-4E41-A7EB-1F2910734CDE}"/>
              </a:ext>
            </a:extLst>
          </p:cNvPr>
          <p:cNvSpPr>
            <a:spLocks noGrp="1"/>
          </p:cNvSpPr>
          <p:nvPr>
            <p:ph type="body" sz="quarter" idx="3"/>
          </p:nvPr>
        </p:nvSpPr>
        <p:spPr>
          <a:xfrm>
            <a:off x="4645025" y="1270861"/>
            <a:ext cx="4041775" cy="759417"/>
          </a:xfrm>
        </p:spPr>
        <p:txBody>
          <a:bodyPr>
            <a:normAutofit fontScale="55000" lnSpcReduction="20000"/>
          </a:bodyPr>
          <a:lstStyle/>
          <a:p>
            <a:r>
              <a:rPr lang="en-GB"/>
              <a:t>Quotation from Byers’ Liberal Manifesto leaflet for the 1945 election:</a:t>
            </a:r>
          </a:p>
        </p:txBody>
      </p:sp>
      <p:sp>
        <p:nvSpPr>
          <p:cNvPr id="6" name="Content Placeholder 5"/>
          <p:cNvSpPr>
            <a:spLocks noGrp="1"/>
          </p:cNvSpPr>
          <p:nvPr>
            <p:ph sz="quarter" idx="4"/>
          </p:nvPr>
        </p:nvSpPr>
        <p:spPr/>
        <p:txBody>
          <a:bodyPr>
            <a:normAutofit fontScale="77500" lnSpcReduction="20000"/>
          </a:bodyPr>
          <a:lstStyle/>
          <a:p>
            <a:pPr marL="0" indent="0">
              <a:buNone/>
            </a:pPr>
            <a:r>
              <a:rPr lang="en-GB"/>
              <a:t>Real Social Security in Full</a:t>
            </a:r>
          </a:p>
          <a:p>
            <a:pPr marL="0" indent="0">
              <a:buNone/>
            </a:pPr>
            <a:endParaRPr lang="en-GB"/>
          </a:p>
          <a:p>
            <a:pPr marL="0" indent="0">
              <a:buNone/>
            </a:pPr>
            <a:r>
              <a:rPr lang="en-GB"/>
              <a:t>The Liberal Party has the best record for Social Reform and wants Social Security in full, which means that every man and woman in Britain, on conditions of working when they can, and contributing from their earnings, shall have an income as a right, when for any reason they cannot work. This income must be sufficient for the needs of themselves and their families. The Beveridge Report means this. The Conservative Proposals on National Insurance do not.</a:t>
            </a:r>
          </a:p>
          <a:p>
            <a:pPr marL="0" indent="0">
              <a:buNone/>
            </a:pPr>
            <a:endParaRPr lang="en-GB"/>
          </a:p>
        </p:txBody>
      </p:sp>
    </p:spTree>
    <p:extLst>
      <p:ext uri="{BB962C8B-B14F-4D97-AF65-F5344CB8AC3E}">
        <p14:creationId xmlns:p14="http://schemas.microsoft.com/office/powerpoint/2010/main" val="2935681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Conservative</a:t>
            </a:r>
          </a:p>
        </p:txBody>
      </p:sp>
      <p:sp>
        <p:nvSpPr>
          <p:cNvPr id="2" name="Text Placeholder 1">
            <a:extLst>
              <a:ext uri="{FF2B5EF4-FFF2-40B4-BE49-F238E27FC236}">
                <a16:creationId xmlns:a16="http://schemas.microsoft.com/office/drawing/2014/main" id="{AB3608E9-86EC-F147-AB5B-D4179143ED20}"/>
              </a:ext>
            </a:extLst>
          </p:cNvPr>
          <p:cNvSpPr>
            <a:spLocks noGrp="1"/>
          </p:cNvSpPr>
          <p:nvPr>
            <p:ph type="body" idx="1"/>
          </p:nvPr>
        </p:nvSpPr>
        <p:spPr/>
        <p:txBody>
          <a:bodyPr>
            <a:normAutofit fontScale="77500" lnSpcReduction="20000"/>
          </a:bodyPr>
          <a:lstStyle/>
          <a:p>
            <a:r>
              <a:rPr lang="en-US"/>
              <a:t>Charles </a:t>
            </a:r>
            <a:r>
              <a:rPr lang="en-US" err="1"/>
              <a:t>Challen</a:t>
            </a:r>
            <a:r>
              <a:rPr lang="en-US"/>
              <a:t> was MP for Hampstead in London 1941 - 1950</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667058" y="2174875"/>
            <a:ext cx="1620472" cy="3951288"/>
          </a:xfrm>
        </p:spPr>
      </p:pic>
      <p:sp>
        <p:nvSpPr>
          <p:cNvPr id="3" name="Text Placeholder 2">
            <a:extLst>
              <a:ext uri="{FF2B5EF4-FFF2-40B4-BE49-F238E27FC236}">
                <a16:creationId xmlns:a16="http://schemas.microsoft.com/office/drawing/2014/main" id="{1535BC7C-AB48-2347-BBB3-D834BEB0C6D0}"/>
              </a:ext>
            </a:extLst>
          </p:cNvPr>
          <p:cNvSpPr>
            <a:spLocks noGrp="1"/>
          </p:cNvSpPr>
          <p:nvPr>
            <p:ph type="body" sz="quarter" idx="3"/>
          </p:nvPr>
        </p:nvSpPr>
        <p:spPr/>
        <p:txBody>
          <a:bodyPr>
            <a:normAutofit fontScale="77500" lnSpcReduction="20000"/>
          </a:bodyPr>
          <a:lstStyle/>
          <a:p>
            <a:r>
              <a:rPr lang="en-US"/>
              <a:t>This is his manifesto from the 1945 General Election (</a:t>
            </a:r>
            <a:r>
              <a:rPr lang="en-US" err="1"/>
              <a:t>Finsberg</a:t>
            </a:r>
            <a:r>
              <a:rPr lang="en-US"/>
              <a:t> / 10 / 1 /2)</a:t>
            </a: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52962" y="2588419"/>
            <a:ext cx="4025900" cy="3124200"/>
          </a:xfrm>
        </p:spPr>
      </p:pic>
    </p:spTree>
    <p:extLst>
      <p:ext uri="{BB962C8B-B14F-4D97-AF65-F5344CB8AC3E}">
        <p14:creationId xmlns:p14="http://schemas.microsoft.com/office/powerpoint/2010/main" val="2301872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Detail on Health</a:t>
            </a:r>
          </a:p>
        </p:txBody>
      </p:sp>
      <p:sp>
        <p:nvSpPr>
          <p:cNvPr id="4" name="Content Placeholder 3">
            <a:extLst>
              <a:ext uri="{FF2B5EF4-FFF2-40B4-BE49-F238E27FC236}">
                <a16:creationId xmlns:a16="http://schemas.microsoft.com/office/drawing/2014/main" id="{E887AD05-352B-3E41-8E70-B8BFAD12D652}"/>
              </a:ext>
            </a:extLst>
          </p:cNvPr>
          <p:cNvSpPr>
            <a:spLocks noGrp="1"/>
          </p:cNvSpPr>
          <p:nvPr>
            <p:ph idx="1"/>
          </p:nvPr>
        </p:nvSpPr>
        <p:spPr/>
        <p:txBody>
          <a:bodyPr>
            <a:normAutofit fontScale="77500" lnSpcReduction="20000"/>
          </a:bodyPr>
          <a:lstStyle/>
          <a:p>
            <a:pPr marL="0" indent="0">
              <a:buNone/>
            </a:pPr>
            <a:r>
              <a:rPr lang="en-GB"/>
              <a:t>Health - In making the Health Services of the country available to all, it is important to remember that progress depends on the skill and initiative of the various classes of professional people concerned. Healing demands confidence between patient and healer. We must see to it that, whatever kind of regulation by the authorities of the State may be necessary to secure greater facilities for proper treatment, we do not sacrifice professional principles and traditions of profound value. It should go without saying that I am in favour of maintaining the patient’s free choice of doctor.</a:t>
            </a:r>
          </a:p>
          <a:p>
            <a:pPr marL="0" indent="0">
              <a:buNone/>
            </a:pPr>
            <a:endParaRPr lang="en-GB"/>
          </a:p>
          <a:p>
            <a:pPr marL="0" indent="0">
              <a:buNone/>
            </a:pPr>
            <a:r>
              <a:rPr lang="en-GB"/>
              <a:t>Election Manifesto of Charles </a:t>
            </a:r>
            <a:r>
              <a:rPr lang="en-GB" err="1"/>
              <a:t>Challon</a:t>
            </a:r>
            <a:r>
              <a:rPr lang="en-GB"/>
              <a:t>, 1945 (Conservative). </a:t>
            </a:r>
            <a:endParaRPr lang="en-US"/>
          </a:p>
        </p:txBody>
      </p:sp>
    </p:spTree>
    <p:extLst>
      <p:ext uri="{BB962C8B-B14F-4D97-AF65-F5344CB8AC3E}">
        <p14:creationId xmlns:p14="http://schemas.microsoft.com/office/powerpoint/2010/main" val="214056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Divisions? The Tory Reform Group</a:t>
            </a:r>
          </a:p>
        </p:txBody>
      </p:sp>
      <p:pic>
        <p:nvPicPr>
          <p:cNvPr id="9" name="Content Placeholder 8">
            <a:extLst>
              <a:ext uri="{FF2B5EF4-FFF2-40B4-BE49-F238E27FC236}">
                <a16:creationId xmlns:a16="http://schemas.microsoft.com/office/drawing/2014/main" id="{9BD3C62F-C23B-6C41-8327-1D1BB4EA067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727325"/>
            <a:ext cx="4038600" cy="2271712"/>
          </a:xfrm>
        </p:spPr>
      </p:pic>
      <p:sp>
        <p:nvSpPr>
          <p:cNvPr id="7" name="Content Placeholder 6">
            <a:extLst>
              <a:ext uri="{FF2B5EF4-FFF2-40B4-BE49-F238E27FC236}">
                <a16:creationId xmlns:a16="http://schemas.microsoft.com/office/drawing/2014/main" id="{15E19B2A-0574-7E44-857A-773F828D5A84}"/>
              </a:ext>
            </a:extLst>
          </p:cNvPr>
          <p:cNvSpPr>
            <a:spLocks noGrp="1"/>
          </p:cNvSpPr>
          <p:nvPr>
            <p:ph sz="half" idx="2"/>
          </p:nvPr>
        </p:nvSpPr>
        <p:spPr/>
        <p:txBody>
          <a:bodyPr>
            <a:normAutofit fontScale="85000" lnSpcReduction="20000"/>
          </a:bodyPr>
          <a:lstStyle/>
          <a:p>
            <a:pPr marL="0" indent="0">
              <a:buNone/>
            </a:pPr>
            <a:r>
              <a:rPr lang="en-GB"/>
              <a:t>Beveridge Report</a:t>
            </a:r>
          </a:p>
          <a:p>
            <a:pPr marL="0" indent="0">
              <a:buNone/>
            </a:pPr>
            <a:r>
              <a:rPr lang="en-GB"/>
              <a:t>I was one of those forty-one Conservatives, the nucleus of the Tory Reform Committee, who came out at the beginning as a strong supporter of the principles of the Beveridge Report and I put my name to an Amendment asking that immediate steps be taken to put it into effect.</a:t>
            </a:r>
          </a:p>
          <a:p>
            <a:pPr marL="0" indent="0">
              <a:buNone/>
            </a:pPr>
            <a:r>
              <a:rPr lang="en-GB"/>
              <a:t>Election manifesto of Hugh Molson (Conservative), 1945 (</a:t>
            </a:r>
            <a:r>
              <a:rPr lang="en-GB" err="1"/>
              <a:t>Coll</a:t>
            </a:r>
            <a:r>
              <a:rPr lang="en-GB"/>
              <a:t> </a:t>
            </a:r>
            <a:r>
              <a:rPr lang="en-GB" err="1"/>
              <a:t>Misc</a:t>
            </a:r>
            <a:r>
              <a:rPr lang="en-GB"/>
              <a:t>/0723) </a:t>
            </a:r>
          </a:p>
        </p:txBody>
      </p:sp>
    </p:spTree>
    <p:extLst>
      <p:ext uri="{BB962C8B-B14F-4D97-AF65-F5344CB8AC3E}">
        <p14:creationId xmlns:p14="http://schemas.microsoft.com/office/powerpoint/2010/main" val="1503722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Labour</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28598" y="1600200"/>
            <a:ext cx="3899518" cy="5074775"/>
          </a:xfrm>
        </p:spPr>
      </p:pic>
      <p:sp>
        <p:nvSpPr>
          <p:cNvPr id="4" name="Content Placeholder 3">
            <a:extLst>
              <a:ext uri="{FF2B5EF4-FFF2-40B4-BE49-F238E27FC236}">
                <a16:creationId xmlns:a16="http://schemas.microsoft.com/office/drawing/2014/main" id="{E6A83807-023B-DF48-8602-7173FE7760B8}"/>
              </a:ext>
            </a:extLst>
          </p:cNvPr>
          <p:cNvSpPr>
            <a:spLocks noGrp="1"/>
          </p:cNvSpPr>
          <p:nvPr>
            <p:ph sz="half" idx="1"/>
          </p:nvPr>
        </p:nvSpPr>
        <p:spPr>
          <a:xfrm>
            <a:off x="149629" y="1600200"/>
            <a:ext cx="4346171" cy="5074775"/>
          </a:xfrm>
        </p:spPr>
        <p:txBody>
          <a:bodyPr>
            <a:normAutofit fontScale="92500" lnSpcReduction="20000"/>
          </a:bodyPr>
          <a:lstStyle/>
          <a:p>
            <a:pPr marL="0" indent="0">
              <a:buNone/>
            </a:pPr>
            <a:r>
              <a:rPr lang="en-GB"/>
              <a:t>Text opposite the cartoon: </a:t>
            </a:r>
          </a:p>
          <a:p>
            <a:pPr marL="0" indent="0">
              <a:buNone/>
            </a:pPr>
            <a:endParaRPr lang="en-GB"/>
          </a:p>
          <a:p>
            <a:pPr marL="0" indent="0">
              <a:buNone/>
            </a:pPr>
            <a:r>
              <a:rPr lang="en-GB"/>
              <a:t>You are the people in the cartoon asking to be served and you are entitled to ask for the fulfilment of pledges made to you by all the parties. Your job is to decide which party, which candidate, in this election, is most likely to deliver the goods.</a:t>
            </a:r>
          </a:p>
          <a:p>
            <a:pPr marL="0" indent="0">
              <a:buNone/>
            </a:pPr>
            <a:endParaRPr lang="en-US"/>
          </a:p>
          <a:p>
            <a:pPr marL="0" indent="0">
              <a:buNone/>
            </a:pPr>
            <a:r>
              <a:rPr lang="en-US" err="1"/>
              <a:t>Labour</a:t>
            </a:r>
            <a:r>
              <a:rPr lang="en-US"/>
              <a:t> Party Pamphlet, 1945</a:t>
            </a:r>
          </a:p>
          <a:p>
            <a:pPr marL="0" indent="0">
              <a:buNone/>
            </a:pPr>
            <a:r>
              <a:rPr lang="en-US"/>
              <a:t>(Dalton / 2 / 7)</a:t>
            </a:r>
          </a:p>
        </p:txBody>
      </p:sp>
    </p:spTree>
    <p:extLst>
      <p:ext uri="{BB962C8B-B14F-4D97-AF65-F5344CB8AC3E}">
        <p14:creationId xmlns:p14="http://schemas.microsoft.com/office/powerpoint/2010/main" val="62390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CCBB-EE98-9A45-91C6-3C87C5893054}"/>
              </a:ext>
            </a:extLst>
          </p:cNvPr>
          <p:cNvSpPr>
            <a:spLocks noGrp="1"/>
          </p:cNvSpPr>
          <p:nvPr>
            <p:ph type="title"/>
          </p:nvPr>
        </p:nvSpPr>
        <p:spPr>
          <a:xfrm>
            <a:off x="5904854" y="274638"/>
            <a:ext cx="2781946" cy="1143000"/>
          </a:xfrm>
        </p:spPr>
        <p:txBody>
          <a:bodyPr/>
          <a:lstStyle/>
          <a:p>
            <a:r>
              <a:rPr lang="en-US" err="1"/>
              <a:t>Labour</a:t>
            </a:r>
            <a:endParaRPr lang="en-US"/>
          </a:p>
        </p:txBody>
      </p:sp>
      <p:pic>
        <p:nvPicPr>
          <p:cNvPr id="6" name="Content Placeholder 5">
            <a:extLst>
              <a:ext uri="{FF2B5EF4-FFF2-40B4-BE49-F238E27FC236}">
                <a16:creationId xmlns:a16="http://schemas.microsoft.com/office/drawing/2014/main" id="{E7918599-C81D-8648-8C85-C8DA3D90E4F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79708" y="139486"/>
            <a:ext cx="4995391" cy="6362054"/>
          </a:xfrm>
        </p:spPr>
      </p:pic>
      <p:sp>
        <p:nvSpPr>
          <p:cNvPr id="4" name="Content Placeholder 3">
            <a:extLst>
              <a:ext uri="{FF2B5EF4-FFF2-40B4-BE49-F238E27FC236}">
                <a16:creationId xmlns:a16="http://schemas.microsoft.com/office/drawing/2014/main" id="{E1FCEC68-ED64-9E44-838C-2726C8E7588E}"/>
              </a:ext>
            </a:extLst>
          </p:cNvPr>
          <p:cNvSpPr>
            <a:spLocks noGrp="1"/>
          </p:cNvSpPr>
          <p:nvPr>
            <p:ph sz="half" idx="2"/>
          </p:nvPr>
        </p:nvSpPr>
        <p:spPr>
          <a:xfrm>
            <a:off x="5904854" y="1562793"/>
            <a:ext cx="2781946" cy="4563370"/>
          </a:xfrm>
        </p:spPr>
        <p:txBody>
          <a:bodyPr/>
          <a:lstStyle/>
          <a:p>
            <a:pPr marL="0" indent="0">
              <a:buNone/>
            </a:pPr>
            <a:r>
              <a:rPr lang="en-US"/>
              <a:t>Can you identify the ‘Five Giants’ in the </a:t>
            </a:r>
            <a:r>
              <a:rPr lang="en-US" err="1"/>
              <a:t>Labour</a:t>
            </a:r>
            <a:r>
              <a:rPr lang="en-US"/>
              <a:t> poster?</a:t>
            </a:r>
          </a:p>
          <a:p>
            <a:pPr marL="0" indent="0">
              <a:buNone/>
            </a:pPr>
            <a:endParaRPr lang="en-US"/>
          </a:p>
          <a:p>
            <a:pPr marL="0" indent="0">
              <a:buNone/>
            </a:pPr>
            <a:endParaRPr lang="en-US"/>
          </a:p>
        </p:txBody>
      </p:sp>
    </p:spTree>
    <p:extLst>
      <p:ext uri="{BB962C8B-B14F-4D97-AF65-F5344CB8AC3E}">
        <p14:creationId xmlns:p14="http://schemas.microsoft.com/office/powerpoint/2010/main" val="68303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74A5-B41B-AE40-8511-F133345139B3}"/>
              </a:ext>
            </a:extLst>
          </p:cNvPr>
          <p:cNvSpPr>
            <a:spLocks noGrp="1"/>
          </p:cNvSpPr>
          <p:nvPr>
            <p:ph type="title"/>
          </p:nvPr>
        </p:nvSpPr>
        <p:spPr>
          <a:xfrm>
            <a:off x="457200" y="419724"/>
            <a:ext cx="8229600" cy="997913"/>
          </a:xfrm>
        </p:spPr>
        <p:txBody>
          <a:bodyPr>
            <a:normAutofit fontScale="90000"/>
          </a:bodyPr>
          <a:lstStyle/>
          <a:p>
            <a:r>
              <a:rPr lang="en-GB">
                <a:latin typeface="Arial" pitchFamily="34" charset="0"/>
                <a:cs typeface="Arial" pitchFamily="34" charset="0"/>
              </a:rPr>
              <a:t>AS / A Level Source Material</a:t>
            </a:r>
            <a:br>
              <a:rPr lang="en-GB">
                <a:latin typeface="Arial" pitchFamily="34" charset="0"/>
                <a:cs typeface="Arial" pitchFamily="34" charset="0"/>
              </a:rPr>
            </a:br>
            <a:endParaRPr lang="en-US"/>
          </a:p>
        </p:txBody>
      </p:sp>
      <p:sp>
        <p:nvSpPr>
          <p:cNvPr id="3" name="Content Placeholder 2">
            <a:extLst>
              <a:ext uri="{FF2B5EF4-FFF2-40B4-BE49-F238E27FC236}">
                <a16:creationId xmlns:a16="http://schemas.microsoft.com/office/drawing/2014/main" id="{F54467BF-E2B7-4943-BC92-D70338E6A2D4}"/>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US" sz="3300">
                <a:latin typeface="Arial" panose="020B0604020202020204" pitchFamily="34" charset="0"/>
                <a:cs typeface="Arial" panose="020B0604020202020204" pitchFamily="34" charset="0"/>
              </a:rPr>
              <a:t>Images and textual evidence are mainly taken from the heritage collections in the London School of Economics and Political Science (LSE). Links or image information are provided when different archival sources are used. </a:t>
            </a:r>
            <a:endParaRPr lang="en-GB" sz="3300">
              <a:latin typeface="Arial" panose="020B0604020202020204" pitchFamily="34" charset="0"/>
              <a:cs typeface="Arial" panose="020B0604020202020204" pitchFamily="34" charset="0"/>
            </a:endParaRPr>
          </a:p>
          <a:p>
            <a:pPr marL="0" indent="0">
              <a:buNone/>
            </a:pPr>
            <a:endParaRPr lang="en-US" sz="3300">
              <a:latin typeface="Arial" panose="020B0604020202020204" pitchFamily="34" charset="0"/>
              <a:cs typeface="Arial" panose="020B0604020202020204" pitchFamily="34" charset="0"/>
            </a:endParaRPr>
          </a:p>
          <a:p>
            <a:pPr marL="0" indent="0">
              <a:buNone/>
            </a:pPr>
            <a:r>
              <a:rPr lang="en-US" sz="3300">
                <a:latin typeface="Arial" panose="020B0604020202020204" pitchFamily="34" charset="0"/>
                <a:cs typeface="Arial" panose="020B0604020202020204" pitchFamily="34" charset="0"/>
              </a:rPr>
              <a:t>This is an open access resource under the terms of the </a:t>
            </a:r>
            <a:r>
              <a:rPr lang="en-US" sz="3300" u="sng">
                <a:latin typeface="Arial" panose="020B0604020202020204" pitchFamily="34" charset="0"/>
                <a:cs typeface="Arial" panose="020B0604020202020204" pitchFamily="34" charset="0"/>
                <a:hlinkClick r:id="rId2"/>
              </a:rPr>
              <a:t>Creative Commons Attribution-NonCommercial-ShareAlike 4.0 International (CC BY-NC-SA 4.0)</a:t>
            </a:r>
            <a:r>
              <a:rPr lang="en-US" sz="3300" u="sng">
                <a:latin typeface="Arial" panose="020B0604020202020204" pitchFamily="34" charset="0"/>
                <a:cs typeface="Arial" panose="020B0604020202020204" pitchFamily="34" charset="0"/>
              </a:rPr>
              <a:t> License, </a:t>
            </a:r>
            <a:r>
              <a:rPr lang="en-US" sz="3300">
                <a:latin typeface="Arial" panose="020B0604020202020204" pitchFamily="34" charset="0"/>
                <a:cs typeface="Arial" panose="020B0604020202020204" pitchFamily="34" charset="0"/>
              </a:rPr>
              <a:t>which permits use, distribution and reproduction in any non-commercial medium, provided the original work is properly cited.</a:t>
            </a:r>
            <a:endParaRPr lang="en-GB" sz="3300">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1637478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2784-2E8C-D34E-ACF1-EDC317D91A9D}"/>
              </a:ext>
            </a:extLst>
          </p:cNvPr>
          <p:cNvSpPr>
            <a:spLocks noGrp="1"/>
          </p:cNvSpPr>
          <p:nvPr>
            <p:ph type="title"/>
          </p:nvPr>
        </p:nvSpPr>
        <p:spPr/>
        <p:txBody>
          <a:bodyPr>
            <a:normAutofit fontScale="90000"/>
          </a:bodyPr>
          <a:lstStyle/>
          <a:p>
            <a:r>
              <a:rPr lang="en-US"/>
              <a:t>Steps in the Creation of the NHS &amp; Welfare State</a:t>
            </a:r>
          </a:p>
        </p:txBody>
      </p:sp>
      <p:sp>
        <p:nvSpPr>
          <p:cNvPr id="3" name="Content Placeholder 2">
            <a:extLst>
              <a:ext uri="{FF2B5EF4-FFF2-40B4-BE49-F238E27FC236}">
                <a16:creationId xmlns:a16="http://schemas.microsoft.com/office/drawing/2014/main" id="{A6ABE0BD-8C55-664F-B9C3-115215D631C8}"/>
              </a:ext>
            </a:extLst>
          </p:cNvPr>
          <p:cNvSpPr>
            <a:spLocks noGrp="1"/>
          </p:cNvSpPr>
          <p:nvPr>
            <p:ph idx="1"/>
          </p:nvPr>
        </p:nvSpPr>
        <p:spPr/>
        <p:txBody>
          <a:bodyPr/>
          <a:lstStyle/>
          <a:p>
            <a:r>
              <a:rPr lang="en-GB">
                <a:latin typeface="Arial" panose="020B0604020202020204" pitchFamily="34" charset="0"/>
                <a:ea typeface="Arial" panose="020B0604020202020204" pitchFamily="34" charset="0"/>
                <a:cs typeface="Arial" panose="020B0604020202020204" pitchFamily="34" charset="0"/>
              </a:rPr>
              <a:t>1945 Family Allowances Act</a:t>
            </a:r>
            <a:endParaRPr lang="en-GB">
              <a:latin typeface="Arial" panose="020B0604020202020204" pitchFamily="34" charset="0"/>
              <a:ea typeface="Times New Roman" panose="02020603050405020304" pitchFamily="18" charset="0"/>
              <a:cs typeface="Arial" panose="020B0604020202020204" pitchFamily="34" charset="0"/>
            </a:endParaRPr>
          </a:p>
          <a:p>
            <a:r>
              <a:rPr lang="en-GB">
                <a:latin typeface="Arial" panose="020B0604020202020204" pitchFamily="34" charset="0"/>
                <a:ea typeface="Arial" panose="020B0604020202020204" pitchFamily="34" charset="0"/>
                <a:cs typeface="Arial" panose="020B0604020202020204" pitchFamily="34" charset="0"/>
              </a:rPr>
              <a:t>1946 National Insurance Act &amp; National Health Services Act</a:t>
            </a:r>
            <a:endParaRPr lang="en-GB">
              <a:latin typeface="Arial" panose="020B0604020202020204" pitchFamily="34" charset="0"/>
              <a:ea typeface="Times New Roman" panose="02020603050405020304" pitchFamily="18" charset="0"/>
              <a:cs typeface="Arial" panose="020B0604020202020204" pitchFamily="34" charset="0"/>
            </a:endParaRPr>
          </a:p>
          <a:p>
            <a:r>
              <a:rPr lang="en-GB">
                <a:latin typeface="Arial" panose="020B0604020202020204" pitchFamily="34" charset="0"/>
                <a:ea typeface="Arial" panose="020B0604020202020204" pitchFamily="34" charset="0"/>
                <a:cs typeface="Arial" panose="020B0604020202020204" pitchFamily="34" charset="0"/>
              </a:rPr>
              <a:t>1946 USA 50 year loan to UK of $3.75 Billion</a:t>
            </a:r>
            <a:endParaRPr lang="en-GB">
              <a:latin typeface="Arial" panose="020B0604020202020204" pitchFamily="34" charset="0"/>
              <a:ea typeface="Times New Roman" panose="02020603050405020304" pitchFamily="18" charset="0"/>
              <a:cs typeface="Arial" panose="020B0604020202020204" pitchFamily="34" charset="0"/>
            </a:endParaRPr>
          </a:p>
          <a:p>
            <a:r>
              <a:rPr lang="en-GB">
                <a:latin typeface="Arial" panose="020B0604020202020204" pitchFamily="34" charset="0"/>
                <a:ea typeface="Arial" panose="020B0604020202020204" pitchFamily="34" charset="0"/>
                <a:cs typeface="Arial" panose="020B0604020202020204" pitchFamily="34" charset="0"/>
              </a:rPr>
              <a:t>5 July 1948 National Health Service established</a:t>
            </a:r>
            <a:endParaRPr lang="en-GB">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516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274638"/>
            <a:ext cx="8446957" cy="1143000"/>
          </a:xfrm>
        </p:spPr>
        <p:txBody>
          <a:bodyPr>
            <a:noAutofit/>
          </a:bodyPr>
          <a:lstStyle/>
          <a:p>
            <a:r>
              <a:rPr lang="en-GB" sz="3200">
                <a:latin typeface="Arial" panose="020B0604020202020204" pitchFamily="34" charset="0"/>
                <a:cs typeface="Arial" panose="020B0604020202020204" pitchFamily="34" charset="0"/>
              </a:rPr>
              <a:t>Beveridge &amp; the Liberal Reforms of the 1900s</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55326" y="1600200"/>
            <a:ext cx="3192017" cy="5064482"/>
          </a:xfrm>
        </p:spPr>
      </p:pic>
      <p:sp>
        <p:nvSpPr>
          <p:cNvPr id="6" name="Content Placeholder 5"/>
          <p:cNvSpPr>
            <a:spLocks noGrp="1"/>
          </p:cNvSpPr>
          <p:nvPr>
            <p:ph sz="half" idx="2"/>
          </p:nvPr>
        </p:nvSpPr>
        <p:spPr>
          <a:xfrm>
            <a:off x="4648199" y="1600200"/>
            <a:ext cx="4038601" cy="4525963"/>
          </a:xfrm>
        </p:spPr>
        <p:txBody>
          <a:bodyPr vert="horz" lIns="91440" tIns="45720" rIns="91440" bIns="45720" rtlCol="0" anchor="t">
            <a:normAutofit fontScale="92500" lnSpcReduction="20000"/>
          </a:bodyPr>
          <a:lstStyle/>
          <a:p>
            <a:pPr marL="0" indent="0">
              <a:buNone/>
            </a:pPr>
            <a:r>
              <a:rPr lang="en-GB">
                <a:latin typeface="Arial" panose="020B0604020202020204" pitchFamily="34" charset="0"/>
                <a:cs typeface="Arial" panose="020B0604020202020204" pitchFamily="34" charset="0"/>
              </a:rPr>
              <a:t>LSE Library holds Sir William Beveridge's papers (he was Director of LSE from 1919-1937).</a:t>
            </a:r>
          </a:p>
          <a:p>
            <a:pPr marL="0" indent="0">
              <a:buNone/>
            </a:pPr>
            <a:r>
              <a:rPr lang="en-GB">
                <a:latin typeface="Arial" panose="020B0604020202020204" pitchFamily="34" charset="0"/>
                <a:cs typeface="Arial" panose="020B0604020202020204" pitchFamily="34" charset="0"/>
              </a:rPr>
              <a:t>This is a document in the collection from his time as civil servant working on unemployment for the Liberal Government from 1906 – 1911. </a:t>
            </a:r>
          </a:p>
          <a:p>
            <a:pPr marL="0" indent="0">
              <a:buNone/>
            </a:pPr>
            <a:r>
              <a:rPr lang="en-GB">
                <a:latin typeface="Arial" panose="020B0604020202020204" pitchFamily="34" charset="0"/>
                <a:cs typeface="Arial" panose="020B0604020202020204" pitchFamily="34" charset="0"/>
              </a:rPr>
              <a:t>Flyer advertising Labour Exchanges, [Unknown], Beveridge/3/12</a:t>
            </a:r>
          </a:p>
        </p:txBody>
      </p:sp>
    </p:spTree>
    <p:extLst>
      <p:ext uri="{BB962C8B-B14F-4D97-AF65-F5344CB8AC3E}">
        <p14:creationId xmlns:p14="http://schemas.microsoft.com/office/powerpoint/2010/main" val="47728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34" y="273050"/>
            <a:ext cx="7749915" cy="776261"/>
          </a:xfrm>
        </p:spPr>
        <p:txBody>
          <a:bodyPr>
            <a:normAutofit/>
          </a:bodyPr>
          <a:lstStyle/>
          <a:p>
            <a:r>
              <a:rPr lang="en-GB" sz="3200">
                <a:latin typeface="Arial" panose="020B0604020202020204" pitchFamily="34" charset="0"/>
                <a:cs typeface="Arial" panose="020B0604020202020204" pitchFamily="34" charset="0"/>
              </a:rPr>
              <a:t>The Five Giants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4734" y="1693889"/>
            <a:ext cx="8206944" cy="4943607"/>
          </a:xfrm>
        </p:spPr>
      </p:pic>
      <p:sp>
        <p:nvSpPr>
          <p:cNvPr id="3" name="Text Placeholder 2">
            <a:extLst>
              <a:ext uri="{FF2B5EF4-FFF2-40B4-BE49-F238E27FC236}">
                <a16:creationId xmlns:a16="http://schemas.microsoft.com/office/drawing/2014/main" id="{E195D936-F6AC-0A48-893A-14FD90CA0A9C}"/>
              </a:ext>
            </a:extLst>
          </p:cNvPr>
          <p:cNvSpPr>
            <a:spLocks noGrp="1"/>
          </p:cNvSpPr>
          <p:nvPr>
            <p:ph type="body" sz="half" idx="2"/>
          </p:nvPr>
        </p:nvSpPr>
        <p:spPr>
          <a:xfrm>
            <a:off x="404734" y="1229193"/>
            <a:ext cx="8409482" cy="629588"/>
          </a:xfrm>
        </p:spPr>
        <p:txBody>
          <a:bodyPr>
            <a:noAutofit/>
          </a:bodyPr>
          <a:lstStyle/>
          <a:p>
            <a:r>
              <a:rPr lang="en-GB" sz="2000">
                <a:latin typeface="Arial" panose="020B0604020202020204" pitchFamily="34" charset="0"/>
                <a:cs typeface="Arial" panose="020B0604020202020204" pitchFamily="34" charset="0"/>
              </a:rPr>
              <a:t>Reconstruction problems: five giants on the road, 1942 (Beveridge/8/45)</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27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latin typeface="Arial" panose="020B0604020202020204" pitchFamily="34" charset="0"/>
                <a:cs typeface="Arial" panose="020B0604020202020204" pitchFamily="34" charset="0"/>
              </a:rPr>
              <a:t>The Beveridge Report</a:t>
            </a:r>
          </a:p>
        </p:txBody>
      </p:sp>
      <p:sp>
        <p:nvSpPr>
          <p:cNvPr id="6" name="Text Placeholder 5"/>
          <p:cNvSpPr>
            <a:spLocks noGrp="1"/>
          </p:cNvSpPr>
          <p:nvPr>
            <p:ph type="body" idx="1"/>
          </p:nvPr>
        </p:nvSpPr>
        <p:spPr>
          <a:xfrm>
            <a:off x="931863" y="1418504"/>
            <a:ext cx="2830512" cy="756371"/>
          </a:xfrm>
        </p:spPr>
        <p:txBody>
          <a:bodyPr>
            <a:normAutofit fontScale="70000" lnSpcReduction="20000"/>
          </a:bodyPr>
          <a:lstStyle/>
          <a:p>
            <a:r>
              <a:rPr lang="en-GB"/>
              <a:t>Social Insurance and Allied Services: The Beveridge Report in Brief, 1942</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76526" y="2174875"/>
            <a:ext cx="2601536" cy="3951288"/>
          </a:xfrm>
        </p:spPr>
      </p:pic>
      <p:sp>
        <p:nvSpPr>
          <p:cNvPr id="3" name="Content Placeholder 2">
            <a:extLst>
              <a:ext uri="{FF2B5EF4-FFF2-40B4-BE49-F238E27FC236}">
                <a16:creationId xmlns:a16="http://schemas.microsoft.com/office/drawing/2014/main" id="{B6890C4D-D876-B844-B888-41EA7A25CF86}"/>
              </a:ext>
            </a:extLst>
          </p:cNvPr>
          <p:cNvSpPr>
            <a:spLocks noGrp="1"/>
          </p:cNvSpPr>
          <p:nvPr>
            <p:ph sz="quarter" idx="4"/>
          </p:nvPr>
        </p:nvSpPr>
        <p:spPr>
          <a:xfrm>
            <a:off x="4262438" y="1419081"/>
            <a:ext cx="4679950" cy="4707082"/>
          </a:xfrm>
        </p:spPr>
        <p:txBody>
          <a:bodyPr>
            <a:normAutofit fontScale="92500"/>
          </a:bodyPr>
          <a:lstStyle/>
          <a:p>
            <a:pPr marL="0" indent="0">
              <a:buNone/>
            </a:pPr>
            <a:r>
              <a:rPr lang="en-US">
                <a:latin typeface="Arial" panose="020B0604020202020204" pitchFamily="34" charset="0"/>
                <a:cs typeface="Arial" panose="020B0604020202020204" pitchFamily="34" charset="0"/>
              </a:rPr>
              <a:t>Beveridge argued for comprehensive state insurance:</a:t>
            </a:r>
          </a:p>
          <a:p>
            <a:r>
              <a:rPr lang="en-US">
                <a:latin typeface="Arial" panose="020B0604020202020204" pitchFamily="34" charset="0"/>
                <a:cs typeface="Arial" panose="020B0604020202020204" pitchFamily="34" charset="0"/>
              </a:rPr>
              <a:t>People and employers would pay in, the government would pay out</a:t>
            </a:r>
          </a:p>
          <a:p>
            <a:r>
              <a:rPr lang="en-US">
                <a:latin typeface="Arial" panose="020B0604020202020204" pitchFamily="34" charset="0"/>
                <a:cs typeface="Arial" panose="020B0604020202020204" pitchFamily="34" charset="0"/>
              </a:rPr>
              <a:t>The payment would be a flat-rate basic payment to protect people not working through sickness, unemployment or old age</a:t>
            </a:r>
          </a:p>
          <a:p>
            <a:r>
              <a:rPr lang="en-US">
                <a:latin typeface="Arial" panose="020B0604020202020204" pitchFamily="34" charset="0"/>
                <a:cs typeface="Arial" panose="020B0604020202020204" pitchFamily="34" charset="0"/>
              </a:rPr>
              <a:t>It would be the same regardless of your income</a:t>
            </a:r>
          </a:p>
          <a:p>
            <a:r>
              <a:rPr lang="en-US">
                <a:latin typeface="Arial" panose="020B0604020202020204" pitchFamily="34" charset="0"/>
                <a:cs typeface="Arial" panose="020B0604020202020204" pitchFamily="34" charset="0"/>
              </a:rPr>
              <a:t>Dependent on full employment (assumed male employment)</a:t>
            </a:r>
          </a:p>
        </p:txBody>
      </p:sp>
    </p:spTree>
    <p:extLst>
      <p:ext uri="{BB962C8B-B14F-4D97-AF65-F5344CB8AC3E}">
        <p14:creationId xmlns:p14="http://schemas.microsoft.com/office/powerpoint/2010/main" val="3999995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Unpacking State insurance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9056" y="1776825"/>
            <a:ext cx="7485888" cy="4172712"/>
          </a:xfrm>
        </p:spPr>
      </p:pic>
    </p:spTree>
    <p:extLst>
      <p:ext uri="{BB962C8B-B14F-4D97-AF65-F5344CB8AC3E}">
        <p14:creationId xmlns:p14="http://schemas.microsoft.com/office/powerpoint/2010/main" val="151182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61940" y="119921"/>
            <a:ext cx="4024860" cy="1297717"/>
          </a:xfrm>
        </p:spPr>
        <p:txBody>
          <a:bodyPr/>
          <a:lstStyle/>
          <a:p>
            <a:r>
              <a:rPr lang="en-GB"/>
              <a:t>The Proposal</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221" y="1095375"/>
            <a:ext cx="3482239" cy="5440215"/>
          </a:xfrm>
        </p:spPr>
      </p:pic>
      <p:sp>
        <p:nvSpPr>
          <p:cNvPr id="6" name="Content Placeholder 5"/>
          <p:cNvSpPr>
            <a:spLocks noGrp="1"/>
          </p:cNvSpPr>
          <p:nvPr>
            <p:ph sz="half" idx="2"/>
          </p:nvPr>
        </p:nvSpPr>
        <p:spPr>
          <a:xfrm>
            <a:off x="4819972" y="1417638"/>
            <a:ext cx="4106670" cy="5051798"/>
          </a:xfrm>
        </p:spPr>
        <p:txBody>
          <a:bodyPr vert="horz" lIns="91440" tIns="45720" rIns="91440" bIns="45720" rtlCol="0" anchor="t">
            <a:normAutofit/>
          </a:bodyPr>
          <a:lstStyle/>
          <a:p>
            <a:pPr marL="0" indent="0">
              <a:buNone/>
            </a:pPr>
            <a:r>
              <a:rPr lang="en-GB"/>
              <a:t>What information can you get from this plan:</a:t>
            </a:r>
          </a:p>
          <a:p>
            <a:r>
              <a:rPr lang="en-GB"/>
              <a:t>What would you get if you were pregnant?</a:t>
            </a:r>
          </a:p>
          <a:p>
            <a:r>
              <a:rPr lang="en-GB"/>
              <a:t>How much per child?</a:t>
            </a:r>
          </a:p>
          <a:p>
            <a:r>
              <a:rPr lang="en-GB"/>
              <a:t>How much if unemployed?</a:t>
            </a:r>
          </a:p>
          <a:p>
            <a:r>
              <a:rPr lang="en-GB"/>
              <a:t>How much if widowed?</a:t>
            </a:r>
          </a:p>
          <a:p>
            <a:r>
              <a:rPr lang="en-GB"/>
              <a:t>How much for a female pensioner?</a:t>
            </a:r>
            <a:endParaRPr lang="en-GB">
              <a:cs typeface="Calibri"/>
            </a:endParaRPr>
          </a:p>
          <a:p>
            <a:pPr marL="0" indent="0">
              <a:buNone/>
            </a:pPr>
            <a:endParaRPr lang="en-GB">
              <a:cs typeface="Calibri"/>
            </a:endParaRPr>
          </a:p>
        </p:txBody>
      </p:sp>
      <p:sp>
        <p:nvSpPr>
          <p:cNvPr id="2" name="TextBox 1">
            <a:extLst>
              <a:ext uri="{FF2B5EF4-FFF2-40B4-BE49-F238E27FC236}">
                <a16:creationId xmlns:a16="http://schemas.microsoft.com/office/drawing/2014/main" id="{71ADEF18-4215-486F-A06C-D6F7A535CC2B}"/>
              </a:ext>
            </a:extLst>
          </p:cNvPr>
          <p:cNvSpPr txBox="1"/>
          <p:nvPr/>
        </p:nvSpPr>
        <p:spPr>
          <a:xfrm>
            <a:off x="341018" y="285750"/>
            <a:ext cx="431988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Guide to the </a:t>
            </a:r>
            <a:r>
              <a:rPr lang="en-US">
                <a:cs typeface="Calibri"/>
              </a:rPr>
              <a:t>Beveridge Plan, poster, 1943. Beveridge / 11/ 39 / 8A</a:t>
            </a:r>
            <a:endParaRPr lang="en-US"/>
          </a:p>
        </p:txBody>
      </p:sp>
    </p:spTree>
    <p:extLst>
      <p:ext uri="{BB962C8B-B14F-4D97-AF65-F5344CB8AC3E}">
        <p14:creationId xmlns:p14="http://schemas.microsoft.com/office/powerpoint/2010/main" val="28577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Impact and Reception</a:t>
            </a:r>
            <a:br>
              <a:rPr lang="en-GB"/>
            </a:br>
            <a:r>
              <a:rPr lang="en-GB" sz="1800"/>
              <a:t>Beveridge / SIC / 5</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290" y="1629759"/>
            <a:ext cx="6789420" cy="4466844"/>
          </a:xfrm>
        </p:spPr>
      </p:pic>
    </p:spTree>
    <p:extLst>
      <p:ext uri="{BB962C8B-B14F-4D97-AF65-F5344CB8AC3E}">
        <p14:creationId xmlns:p14="http://schemas.microsoft.com/office/powerpoint/2010/main" val="236695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9444A8-B086-A546-AD43-DFCCEADF83E9}"/>
              </a:ext>
            </a:extLst>
          </p:cNvPr>
          <p:cNvSpPr>
            <a:spLocks noGrp="1"/>
          </p:cNvSpPr>
          <p:nvPr>
            <p:ph type="title"/>
          </p:nvPr>
        </p:nvSpPr>
        <p:spPr/>
        <p:txBody>
          <a:bodyPr>
            <a:normAutofit fontScale="90000"/>
          </a:bodyPr>
          <a:lstStyle/>
          <a:p>
            <a:r>
              <a:rPr lang="en-GB"/>
              <a:t>Letter &amp; poem to William Beveridge from Albert E. Opie </a:t>
            </a:r>
            <a:br>
              <a:rPr lang="en-GB"/>
            </a:br>
            <a:endParaRPr lang="en-US"/>
          </a:p>
        </p:txBody>
      </p:sp>
      <p:sp>
        <p:nvSpPr>
          <p:cNvPr id="8" name="Content Placeholder 7">
            <a:extLst>
              <a:ext uri="{FF2B5EF4-FFF2-40B4-BE49-F238E27FC236}">
                <a16:creationId xmlns:a16="http://schemas.microsoft.com/office/drawing/2014/main" id="{89BDBE3F-A45A-EB48-B2DE-C06341139597}"/>
              </a:ext>
            </a:extLst>
          </p:cNvPr>
          <p:cNvSpPr>
            <a:spLocks noGrp="1"/>
          </p:cNvSpPr>
          <p:nvPr>
            <p:ph idx="1"/>
          </p:nvPr>
        </p:nvSpPr>
        <p:spPr/>
        <p:txBody>
          <a:bodyPr>
            <a:normAutofit fontScale="62500" lnSpcReduction="20000"/>
          </a:bodyPr>
          <a:lstStyle/>
          <a:p>
            <a:pPr marL="0" indent="0">
              <a:buNone/>
            </a:pPr>
            <a:r>
              <a:rPr lang="en-GB"/>
              <a:t>'Memories of Sir William Beveridge' By Albert E. Opie</a:t>
            </a:r>
          </a:p>
          <a:p>
            <a:pPr marL="0" indent="0">
              <a:buNone/>
            </a:pPr>
            <a:endParaRPr lang="en-GB"/>
          </a:p>
          <a:p>
            <a:pPr marL="0" indent="0">
              <a:buNone/>
            </a:pPr>
            <a:r>
              <a:rPr lang="en-GB"/>
              <a:t>At last, there is A Saint on Earth, An angel he would be if only he could have his Will and make the commons Pass his Bill. </a:t>
            </a:r>
          </a:p>
          <a:p>
            <a:pPr marL="0" indent="0">
              <a:buNone/>
            </a:pPr>
            <a:endParaRPr lang="en-GB"/>
          </a:p>
          <a:p>
            <a:pPr marL="0" indent="0">
              <a:buNone/>
            </a:pPr>
            <a:r>
              <a:rPr lang="en-GB"/>
              <a:t>It Aim's at all that is so good, but not so say's Sir Kingsley Wood the Nation cannot bear the Strain so all appeals they are in Vain. </a:t>
            </a:r>
          </a:p>
          <a:p>
            <a:pPr marL="0" indent="0">
              <a:buNone/>
            </a:pPr>
            <a:endParaRPr lang="en-GB"/>
          </a:p>
          <a:p>
            <a:pPr marL="0" indent="0">
              <a:buNone/>
            </a:pPr>
            <a:r>
              <a:rPr lang="en-GB"/>
              <a:t>And to the Boys that’s gone to fight, that they should see A shining Light, when Poverty and Want no more will ever reign on Britain's Shore’s </a:t>
            </a:r>
          </a:p>
          <a:p>
            <a:pPr marL="0" indent="0">
              <a:buNone/>
            </a:pPr>
            <a:endParaRPr lang="en-GB"/>
          </a:p>
          <a:p>
            <a:pPr marL="0" indent="0">
              <a:buNone/>
            </a:pPr>
            <a:r>
              <a:rPr lang="en-GB"/>
              <a:t>The Beveridge Plan is good and just, so one Day I am sure it must, find its Name on the Scroll of Time to A Gentleman called Beveridge by Name.</a:t>
            </a:r>
          </a:p>
          <a:p>
            <a:endParaRPr lang="en-US"/>
          </a:p>
        </p:txBody>
      </p:sp>
      <p:sp>
        <p:nvSpPr>
          <p:cNvPr id="9" name="Text Placeholder 8">
            <a:extLst>
              <a:ext uri="{FF2B5EF4-FFF2-40B4-BE49-F238E27FC236}">
                <a16:creationId xmlns:a16="http://schemas.microsoft.com/office/drawing/2014/main" id="{ED13C7FC-6998-754D-A641-D707B478E8E4}"/>
              </a:ext>
            </a:extLst>
          </p:cNvPr>
          <p:cNvSpPr>
            <a:spLocks noGrp="1"/>
          </p:cNvSpPr>
          <p:nvPr>
            <p:ph type="body" sz="half" idx="2"/>
          </p:nvPr>
        </p:nvSpPr>
        <p:spPr/>
        <p:txBody>
          <a:bodyPr>
            <a:normAutofit/>
          </a:bodyPr>
          <a:lstStyle/>
          <a:p>
            <a:endParaRPr lang="en-GB"/>
          </a:p>
          <a:p>
            <a:r>
              <a:rPr lang="en-GB"/>
              <a:t>No. 12 Wellington Street </a:t>
            </a:r>
          </a:p>
          <a:p>
            <a:r>
              <a:rPr lang="en-GB"/>
              <a:t>Plymouth </a:t>
            </a:r>
          </a:p>
          <a:p>
            <a:r>
              <a:rPr lang="en-GB"/>
              <a:t>Devon </a:t>
            </a:r>
          </a:p>
          <a:p>
            <a:endParaRPr lang="en-GB"/>
          </a:p>
          <a:p>
            <a:r>
              <a:rPr lang="en-GB"/>
              <a:t>Dear Sir, </a:t>
            </a:r>
          </a:p>
          <a:p>
            <a:r>
              <a:rPr lang="en-GB"/>
              <a:t>Would you be so kind, to Accept these few verses composed by An Old Age Pensioner and wishing you every success, in your Fight for Liberalism. </a:t>
            </a:r>
          </a:p>
          <a:p>
            <a:r>
              <a:rPr lang="en-GB"/>
              <a:t>Sincerely yours, </a:t>
            </a:r>
          </a:p>
          <a:p>
            <a:r>
              <a:rPr lang="en-GB"/>
              <a:t>Albert E. Opie </a:t>
            </a:r>
          </a:p>
          <a:p>
            <a:endParaRPr lang="en-GB"/>
          </a:p>
          <a:p>
            <a:r>
              <a:rPr lang="en-GB"/>
              <a:t>Beveridge / 9A / 39</a:t>
            </a:r>
          </a:p>
          <a:p>
            <a:endParaRPr lang="en-US"/>
          </a:p>
        </p:txBody>
      </p:sp>
    </p:spTree>
    <p:extLst>
      <p:ext uri="{BB962C8B-B14F-4D97-AF65-F5344CB8AC3E}">
        <p14:creationId xmlns:p14="http://schemas.microsoft.com/office/powerpoint/2010/main" val="923741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DE2EF517AD3242BBAC8D48AF3C8F03" ma:contentTypeVersion="11" ma:contentTypeDescription="Create a new document." ma:contentTypeScope="" ma:versionID="9b01ad970e64f2528676462ca18ab80a">
  <xsd:schema xmlns:xsd="http://www.w3.org/2001/XMLSchema" xmlns:xs="http://www.w3.org/2001/XMLSchema" xmlns:p="http://schemas.microsoft.com/office/2006/metadata/properties" xmlns:ns2="7d2908b6-b4af-4b67-80fc-c4cd475f40ea" xmlns:ns3="126fbb05-f221-4d9a-a6f7-a7bf8890ef07" targetNamespace="http://schemas.microsoft.com/office/2006/metadata/properties" ma:root="true" ma:fieldsID="29b59403d60740e4a5a52fc30209cd74" ns2:_="" ns3:_="">
    <xsd:import namespace="7d2908b6-b4af-4b67-80fc-c4cd475f40ea"/>
    <xsd:import namespace="126fbb05-f221-4d9a-a6f7-a7bf8890ef0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2908b6-b4af-4b67-80fc-c4cd475f40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26fbb05-f221-4d9a-a6f7-a7bf8890ef0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48472A-28A1-4B8D-8270-0D4E603C937D}">
  <ds:schemaRefs>
    <ds:schemaRef ds:uri="126fbb05-f221-4d9a-a6f7-a7bf8890ef07"/>
    <ds:schemaRef ds:uri="7d2908b6-b4af-4b67-80fc-c4cd475f40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8BB621C-3DA1-4A18-8852-F3332B53A8EF}">
  <ds:schemaRefs>
    <ds:schemaRef ds:uri="http://schemas.microsoft.com/sharepoint/v3/contenttype/forms"/>
  </ds:schemaRefs>
</ds:datastoreItem>
</file>

<file path=customXml/itemProps3.xml><?xml version="1.0" encoding="utf-8"?>
<ds:datastoreItem xmlns:ds="http://schemas.openxmlformats.org/officeDocument/2006/customXml" ds:itemID="{A2BF3981-8565-46BC-98A5-84711D6996F9}">
  <ds:schemaRefs>
    <ds:schemaRef ds:uri="126fbb05-f221-4d9a-a6f7-a7bf8890ef07"/>
    <ds:schemaRef ds:uri="7d2908b6-b4af-4b67-80fc-c4cd475f40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Beveridge Report: AS / A Level Source Material </vt:lpstr>
      <vt:lpstr>AS / A Level Source Material </vt:lpstr>
      <vt:lpstr>Beveridge &amp; the Liberal Reforms of the 1900s</vt:lpstr>
      <vt:lpstr>The Five Giants</vt:lpstr>
      <vt:lpstr>The Beveridge Report</vt:lpstr>
      <vt:lpstr>Unpacking State insurance</vt:lpstr>
      <vt:lpstr>The Proposal</vt:lpstr>
      <vt:lpstr>Impact and Reception Beveridge / SIC / 5</vt:lpstr>
      <vt:lpstr>Letter &amp; poem to William Beveridge from Albert E. Opie  </vt:lpstr>
      <vt:lpstr>Letter to William Beveridge from Capt P.D.J. Druiff </vt:lpstr>
      <vt:lpstr>Beveridge: Communicator</vt:lpstr>
      <vt:lpstr>Uses of the Beveridge Report</vt:lpstr>
      <vt:lpstr>The 1945 Election</vt:lpstr>
      <vt:lpstr>Liberals</vt:lpstr>
      <vt:lpstr>Conservative</vt:lpstr>
      <vt:lpstr>Detail on Health</vt:lpstr>
      <vt:lpstr>Divisions? The Tory Reform Group</vt:lpstr>
      <vt:lpstr>Labour</vt:lpstr>
      <vt:lpstr>Labour</vt:lpstr>
      <vt:lpstr>Steps in the Creation of the NHS &amp; Welfare State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Beveridge Report: AS / A Level Source Material </dc:title>
  <cp:revision>1</cp:revision>
  <dcterms:modified xsi:type="dcterms:W3CDTF">2018-02-26T10:56:56Z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0x0101009CDE2EF517AD3242BBAC8D48AF3C8F03</vt:lpwstr>
  </property>
</Properties>
</file>