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9"/>
  </p:handoutMasterIdLst>
  <p:sldIdLst>
    <p:sldId id="256" r:id="rId5"/>
    <p:sldId id="259" r:id="rId6"/>
    <p:sldId id="258" r:id="rId7"/>
    <p:sldId id="260" r:id="rId8"/>
    <p:sldId id="257" r:id="rId9"/>
    <p:sldId id="261" r:id="rId10"/>
    <p:sldId id="262" r:id="rId11"/>
    <p:sldId id="263" r:id="rId12"/>
    <p:sldId id="264" r:id="rId13"/>
    <p:sldId id="265" r:id="rId14"/>
    <p:sldId id="266" r:id="rId15"/>
    <p:sldId id="267" r:id="rId16"/>
    <p:sldId id="268" r:id="rId17"/>
    <p:sldId id="269" r:id="rId18"/>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62" d="100"/>
          <a:sy n="62" d="100"/>
        </p:scale>
        <p:origin x="-66" y="-8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621" y="0"/>
            <a:ext cx="2920887" cy="495300"/>
          </a:xfrm>
          <a:prstGeom prst="rect">
            <a:avLst/>
          </a:prstGeom>
        </p:spPr>
        <p:txBody>
          <a:bodyPr vert="horz" lIns="91440" tIns="45720" rIns="91440" bIns="45720" rtlCol="0"/>
          <a:lstStyle>
            <a:lvl1pPr algn="r">
              <a:defRPr sz="1200"/>
            </a:lvl1pPr>
          </a:lstStyle>
          <a:p>
            <a:fld id="{B1290435-729C-4CAA-85FE-A83996FD75C9}" type="datetimeFigureOut">
              <a:rPr lang="en-GB" smtClean="0"/>
              <a:t>11/04/2019</a:t>
            </a:fld>
            <a:endParaRPr lang="en-GB"/>
          </a:p>
        </p:txBody>
      </p:sp>
      <p:sp>
        <p:nvSpPr>
          <p:cNvPr id="4" name="Footer Placeholder 3"/>
          <p:cNvSpPr>
            <a:spLocks noGrp="1"/>
          </p:cNvSpPr>
          <p:nvPr>
            <p:ph type="ftr" sz="quarter" idx="2"/>
          </p:nvPr>
        </p:nvSpPr>
        <p:spPr>
          <a:xfrm>
            <a:off x="0" y="9377363"/>
            <a:ext cx="2920887"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621" y="9377363"/>
            <a:ext cx="2920887" cy="495300"/>
          </a:xfrm>
          <a:prstGeom prst="rect">
            <a:avLst/>
          </a:prstGeom>
        </p:spPr>
        <p:txBody>
          <a:bodyPr vert="horz" lIns="91440" tIns="45720" rIns="91440" bIns="45720" rtlCol="0" anchor="b"/>
          <a:lstStyle>
            <a:lvl1pPr algn="r">
              <a:defRPr sz="1200"/>
            </a:lvl1pPr>
          </a:lstStyle>
          <a:p>
            <a:fld id="{45DC5418-537C-491D-B036-F370C6751189}" type="slidenum">
              <a:rPr lang="en-GB" smtClean="0"/>
              <a:t>‹#›</a:t>
            </a:fld>
            <a:endParaRPr lang="en-GB"/>
          </a:p>
        </p:txBody>
      </p:sp>
    </p:spTree>
    <p:extLst>
      <p:ext uri="{BB962C8B-B14F-4D97-AF65-F5344CB8AC3E}">
        <p14:creationId xmlns:p14="http://schemas.microsoft.com/office/powerpoint/2010/main" val="7188938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9BB497-B3C8-42FF-B223-1BF0CDA9A88E}"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347091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9BB497-B3C8-42FF-B223-1BF0CDA9A88E}"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24651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9BB497-B3C8-42FF-B223-1BF0CDA9A88E}"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236011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803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9BB497-B3C8-42FF-B223-1BF0CDA9A88E}"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117543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BB497-B3C8-42FF-B223-1BF0CDA9A88E}"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228068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9BB497-B3C8-42FF-B223-1BF0CDA9A88E}"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122579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9BB497-B3C8-42FF-B223-1BF0CDA9A88E}" type="datetimeFigureOut">
              <a:rPr lang="en-GB" smtClean="0"/>
              <a:t>11/04/2019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33938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9BB497-B3C8-42FF-B223-1BF0CDA9A88E}" type="datetimeFigureOut">
              <a:rPr lang="en-GB" smtClean="0"/>
              <a:t>11/04/2019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155303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BB497-B3C8-42FF-B223-1BF0CDA9A88E}" type="datetimeFigureOut">
              <a:rPr lang="en-GB" smtClean="0"/>
              <a:t>11/04/2019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126819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BB497-B3C8-42FF-B223-1BF0CDA9A88E}"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7657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BB497-B3C8-42FF-B223-1BF0CDA9A88E}"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28D843-B5C4-4E84-A9E5-7F6C122DBE60}" type="slidenum">
              <a:rPr lang="en-GB" smtClean="0"/>
              <a:t>‹#›</a:t>
            </a:fld>
            <a:endParaRPr lang="en-GB"/>
          </a:p>
        </p:txBody>
      </p:sp>
    </p:spTree>
    <p:extLst>
      <p:ext uri="{BB962C8B-B14F-4D97-AF65-F5344CB8AC3E}">
        <p14:creationId xmlns:p14="http://schemas.microsoft.com/office/powerpoint/2010/main" val="286061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BB497-B3C8-42FF-B223-1BF0CDA9A88E}" type="datetimeFigureOut">
              <a:rPr lang="en-GB" smtClean="0"/>
              <a:t>11/04/2019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8D843-B5C4-4E84-A9E5-7F6C122DBE60}" type="slidenum">
              <a:rPr lang="en-GB" smtClean="0"/>
              <a:t>‹#›</a:t>
            </a:fld>
            <a:endParaRPr lang="en-GB"/>
          </a:p>
        </p:txBody>
      </p:sp>
    </p:spTree>
    <p:extLst>
      <p:ext uri="{BB962C8B-B14F-4D97-AF65-F5344CB8AC3E}">
        <p14:creationId xmlns:p14="http://schemas.microsoft.com/office/powerpoint/2010/main" val="989549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375972" cy="1573084"/>
          </a:xfrm>
        </p:spPr>
        <p:txBody>
          <a:bodyPr/>
          <a:lstStyle/>
          <a:p>
            <a:r>
              <a:rPr lang="en-GB" dirty="0"/>
              <a:t>The Changing Role of Women</a:t>
            </a:r>
          </a:p>
        </p:txBody>
      </p:sp>
      <p:sp>
        <p:nvSpPr>
          <p:cNvPr id="3" name="Subtitle 2"/>
          <p:cNvSpPr>
            <a:spLocks noGrp="1"/>
          </p:cNvSpPr>
          <p:nvPr>
            <p:ph type="subTitle" idx="1"/>
          </p:nvPr>
        </p:nvSpPr>
        <p:spPr>
          <a:xfrm>
            <a:off x="1370251" y="2937409"/>
            <a:ext cx="9297749" cy="2320391"/>
          </a:xfrm>
        </p:spPr>
        <p:txBody>
          <a:bodyPr vert="horz" lIns="91440" tIns="45720" rIns="91440" bIns="45720" rtlCol="0" anchor="t">
            <a:normAutofit lnSpcReduction="10000"/>
          </a:bodyPr>
          <a:lstStyle/>
          <a:p>
            <a:r>
              <a:rPr lang="en-GB" sz="4000" dirty="0">
                <a:cs typeface="Calibri"/>
              </a:rPr>
              <a:t>1918 – 1929</a:t>
            </a:r>
          </a:p>
          <a:p>
            <a:endParaRPr lang="en-US" dirty="0"/>
          </a:p>
          <a:p>
            <a:r>
              <a:rPr lang="en-GB" sz="4000" dirty="0">
                <a:cs typeface="Calibri"/>
              </a:rPr>
              <a:t>Images and documents from The Women’s Library</a:t>
            </a:r>
            <a:endParaRPr lang="en-GB" dirty="0"/>
          </a:p>
        </p:txBody>
      </p:sp>
      <p:pic>
        <p:nvPicPr>
          <p:cNvPr id="4" name="Picture 3"/>
          <p:cNvPicPr>
            <a:picLocks noChangeAspect="1"/>
          </p:cNvPicPr>
          <p:nvPr/>
        </p:nvPicPr>
        <p:blipFill>
          <a:blip r:embed="rId2"/>
          <a:stretch>
            <a:fillRect/>
          </a:stretch>
        </p:blipFill>
        <p:spPr>
          <a:xfrm>
            <a:off x="10668000" y="6164391"/>
            <a:ext cx="829128" cy="323116"/>
          </a:xfrm>
          <a:prstGeom prst="rect">
            <a:avLst/>
          </a:prstGeom>
        </p:spPr>
      </p:pic>
    </p:spTree>
    <p:extLst>
      <p:ext uri="{BB962C8B-B14F-4D97-AF65-F5344CB8AC3E}">
        <p14:creationId xmlns:p14="http://schemas.microsoft.com/office/powerpoint/2010/main" val="337122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7D942-B585-7A4A-97B5-F433B3AECA85}"/>
              </a:ext>
            </a:extLst>
          </p:cNvPr>
          <p:cNvSpPr>
            <a:spLocks noGrp="1"/>
          </p:cNvSpPr>
          <p:nvPr>
            <p:ph type="title"/>
          </p:nvPr>
        </p:nvSpPr>
        <p:spPr>
          <a:xfrm>
            <a:off x="838199" y="271291"/>
            <a:ext cx="6157686" cy="1100818"/>
          </a:xfrm>
        </p:spPr>
        <p:txBody>
          <a:bodyPr/>
          <a:lstStyle/>
          <a:p>
            <a:r>
              <a:rPr lang="en-US" dirty="0"/>
              <a:t>1926</a:t>
            </a:r>
          </a:p>
        </p:txBody>
      </p:sp>
      <p:sp>
        <p:nvSpPr>
          <p:cNvPr id="3" name="Content Placeholder 2">
            <a:extLst>
              <a:ext uri="{FF2B5EF4-FFF2-40B4-BE49-F238E27FC236}">
                <a16:creationId xmlns:a16="http://schemas.microsoft.com/office/drawing/2014/main" xmlns="" id="{C4909079-479D-EC44-881E-DB4490002FE6}"/>
              </a:ext>
            </a:extLst>
          </p:cNvPr>
          <p:cNvSpPr>
            <a:spLocks noGrp="1"/>
          </p:cNvSpPr>
          <p:nvPr>
            <p:ph sz="half" idx="1"/>
          </p:nvPr>
        </p:nvSpPr>
        <p:spPr>
          <a:xfrm>
            <a:off x="838199" y="1369514"/>
            <a:ext cx="6730526" cy="5055562"/>
          </a:xfrm>
        </p:spPr>
        <p:txBody>
          <a:bodyPr vert="horz" lIns="91440" tIns="45720" rIns="91440" bIns="45720" rtlCol="0" anchor="t">
            <a:normAutofit fontScale="92500" lnSpcReduction="10000"/>
          </a:bodyPr>
          <a:lstStyle/>
          <a:p>
            <a:pPr marL="0" indent="0">
              <a:lnSpc>
                <a:spcPct val="110000"/>
              </a:lnSpc>
              <a:buNone/>
            </a:pPr>
            <a:r>
              <a:rPr lang="en-GB" dirty="0"/>
              <a:t>In 1918 the Maternal and Child Welfare Act was passed, enabling local authorities to set up child welfare facilities such as nurseries and health visitors. </a:t>
            </a:r>
            <a:endParaRPr lang="en-US"/>
          </a:p>
          <a:p>
            <a:pPr marL="0" indent="0">
              <a:lnSpc>
                <a:spcPct val="110000"/>
              </a:lnSpc>
              <a:buNone/>
            </a:pPr>
            <a:r>
              <a:rPr lang="en-GB" dirty="0"/>
              <a:t>Report published by Women Sanitary Inspectors</a:t>
            </a:r>
            <a:endParaRPr lang="en-GB" dirty="0">
              <a:cs typeface="Calibri" panose="020F0502020204030204"/>
            </a:endParaRPr>
          </a:p>
          <a:p>
            <a:pPr marL="0" indent="0">
              <a:lnSpc>
                <a:spcPct val="110000"/>
              </a:lnSpc>
              <a:buNone/>
            </a:pPr>
            <a:r>
              <a:rPr lang="en-GB" dirty="0"/>
              <a:t>This report from 1926 was written 8 years later by Women Sanitary Inspectors and Health Visitors Association. </a:t>
            </a:r>
            <a:endParaRPr lang="en-GB" dirty="0">
              <a:cs typeface="Calibri" panose="020F0502020204030204"/>
            </a:endParaRPr>
          </a:p>
          <a:p>
            <a:pPr marL="0" indent="0">
              <a:lnSpc>
                <a:spcPct val="110000"/>
              </a:lnSpc>
              <a:buNone/>
            </a:pPr>
            <a:r>
              <a:rPr lang="en-GB" dirty="0"/>
              <a:t>They suggest that there ought to be greater standardisation among health visitors, particularly on qualifications and pay. </a:t>
            </a:r>
            <a:endParaRPr lang="en-US" dirty="0">
              <a:cs typeface="Calibri" panose="020F0502020204030204"/>
            </a:endParaRPr>
          </a:p>
        </p:txBody>
      </p:sp>
      <p:pic>
        <p:nvPicPr>
          <p:cNvPr id="6" name="Content Placeholder 5">
            <a:extLst>
              <a:ext uri="{FF2B5EF4-FFF2-40B4-BE49-F238E27FC236}">
                <a16:creationId xmlns:a16="http://schemas.microsoft.com/office/drawing/2014/main" xmlns="" id="{28719047-5D9B-B646-BDF2-8F44D1E34B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0385" y="0"/>
            <a:ext cx="4381615" cy="6879545"/>
          </a:xfrm>
        </p:spPr>
      </p:pic>
      <p:pic>
        <p:nvPicPr>
          <p:cNvPr id="7" name="Picture 6">
            <a:extLst>
              <a:ext uri="{FF2B5EF4-FFF2-40B4-BE49-F238E27FC236}">
                <a16:creationId xmlns:a16="http://schemas.microsoft.com/office/drawing/2014/main" xmlns="" id="{2DEEDC42-D07D-654C-99DB-F4A3B25E0DB0}"/>
              </a:ext>
            </a:extLst>
          </p:cNvPr>
          <p:cNvPicPr>
            <a:picLocks noChangeAspect="1"/>
          </p:cNvPicPr>
          <p:nvPr/>
        </p:nvPicPr>
        <p:blipFill>
          <a:blip r:embed="rId3"/>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7344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918DA-8789-734C-92EE-55ED90F601CA}"/>
              </a:ext>
            </a:extLst>
          </p:cNvPr>
          <p:cNvSpPr>
            <a:spLocks noGrp="1"/>
          </p:cNvSpPr>
          <p:nvPr>
            <p:ph type="title"/>
          </p:nvPr>
        </p:nvSpPr>
        <p:spPr>
          <a:xfrm>
            <a:off x="648930" y="449452"/>
            <a:ext cx="3651466" cy="898902"/>
          </a:xfrm>
        </p:spPr>
        <p:txBody>
          <a:bodyPr vert="horz" lIns="91440" tIns="45720" rIns="91440" bIns="45720" rtlCol="0" anchor="ctr">
            <a:normAutofit/>
          </a:bodyPr>
          <a:lstStyle/>
          <a:p>
            <a:r>
              <a:rPr lang="en-US" dirty="0"/>
              <a:t>1927</a:t>
            </a:r>
          </a:p>
        </p:txBody>
      </p:sp>
      <p:sp>
        <p:nvSpPr>
          <p:cNvPr id="3" name="Content Placeholder 2">
            <a:extLst>
              <a:ext uri="{FF2B5EF4-FFF2-40B4-BE49-F238E27FC236}">
                <a16:creationId xmlns:a16="http://schemas.microsoft.com/office/drawing/2014/main" xmlns="" id="{33E5E334-3663-DC43-A2AC-813DB5B3BCDB}"/>
              </a:ext>
            </a:extLst>
          </p:cNvPr>
          <p:cNvSpPr>
            <a:spLocks noGrp="1"/>
          </p:cNvSpPr>
          <p:nvPr>
            <p:ph sz="half" idx="1"/>
          </p:nvPr>
        </p:nvSpPr>
        <p:spPr>
          <a:xfrm>
            <a:off x="170481" y="1472750"/>
            <a:ext cx="4223494" cy="5203821"/>
          </a:xfrm>
        </p:spPr>
        <p:txBody>
          <a:bodyPr vert="horz" lIns="91440" tIns="45720" rIns="91440" bIns="45720" rtlCol="0" anchor="t">
            <a:noAutofit/>
          </a:bodyPr>
          <a:lstStyle/>
          <a:p>
            <a:pPr marL="0" indent="0">
              <a:lnSpc>
                <a:spcPct val="100000"/>
              </a:lnSpc>
              <a:buNone/>
            </a:pPr>
            <a:r>
              <a:rPr lang="en-US" sz="2400" dirty="0"/>
              <a:t>The campaign for women's suffrage continued after 1918. The </a:t>
            </a:r>
            <a:r>
              <a:rPr lang="en-GB" sz="2400" dirty="0"/>
              <a:t>National Union of Societies for Equal Citizenship </a:t>
            </a:r>
            <a:r>
              <a:rPr lang="en-US" sz="2400" dirty="0"/>
              <a:t>demanded that all adult women should have the vote on the same terms as men at the age of 21.</a:t>
            </a:r>
            <a:endParaRPr lang="en-US" sz="2400" dirty="0">
              <a:cs typeface="Calibri" panose="020F0502020204030204"/>
            </a:endParaRPr>
          </a:p>
          <a:p>
            <a:pPr marL="0" indent="0">
              <a:lnSpc>
                <a:spcPct val="100000"/>
              </a:lnSpc>
              <a:buNone/>
            </a:pPr>
            <a:r>
              <a:rPr lang="en-US" sz="2400" dirty="0"/>
              <a:t>This photograph from 1927 shows carefully posed women wearing tabards that proclaim 'Votes for Women on the Same Terms as Men' and 'Votes at 21'. </a:t>
            </a:r>
            <a:endParaRPr lang="en-US" sz="2400" dirty="0">
              <a:cs typeface="Calibri" panose="020F0502020204030204"/>
            </a:endParaRPr>
          </a:p>
        </p:txBody>
      </p:sp>
      <p:pic>
        <p:nvPicPr>
          <p:cNvPr id="6" name="Content Placeholder 5">
            <a:extLst>
              <a:ext uri="{FF2B5EF4-FFF2-40B4-BE49-F238E27FC236}">
                <a16:creationId xmlns:a16="http://schemas.microsoft.com/office/drawing/2014/main" xmlns="" id="{DC61DE24-C73D-E945-9FFC-12B6A91A7C23}"/>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481" r="7412" b="-1"/>
          <a:stretch/>
        </p:blipFill>
        <p:spPr>
          <a:xfrm>
            <a:off x="4639056" y="10"/>
            <a:ext cx="7552944" cy="6857990"/>
          </a:xfrm>
          <a:prstGeom prst="rect">
            <a:avLst/>
          </a:prstGeom>
          <a:effectLst/>
        </p:spPr>
      </p:pic>
      <p:pic>
        <p:nvPicPr>
          <p:cNvPr id="7" name="Picture 6">
            <a:extLst>
              <a:ext uri="{FF2B5EF4-FFF2-40B4-BE49-F238E27FC236}">
                <a16:creationId xmlns:a16="http://schemas.microsoft.com/office/drawing/2014/main" xmlns="" id="{1B47A7B0-A1F5-0B4D-8A27-C31ED776193A}"/>
              </a:ext>
            </a:extLst>
          </p:cNvPr>
          <p:cNvPicPr>
            <a:picLocks noChangeAspect="1"/>
          </p:cNvPicPr>
          <p:nvPr/>
        </p:nvPicPr>
        <p:blipFill>
          <a:blip r:embed="rId3"/>
          <a:stretch>
            <a:fillRect/>
          </a:stretch>
        </p:blipFill>
        <p:spPr>
          <a:xfrm>
            <a:off x="3226034" y="6353455"/>
            <a:ext cx="829128" cy="323116"/>
          </a:xfrm>
          <a:prstGeom prst="rect">
            <a:avLst/>
          </a:prstGeom>
        </p:spPr>
      </p:pic>
    </p:spTree>
    <p:extLst>
      <p:ext uri="{BB962C8B-B14F-4D97-AF65-F5344CB8AC3E}">
        <p14:creationId xmlns:p14="http://schemas.microsoft.com/office/powerpoint/2010/main" val="119212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Content Placeholder 5">
            <a:extLst>
              <a:ext uri="{FF2B5EF4-FFF2-40B4-BE49-F238E27FC236}">
                <a16:creationId xmlns:a16="http://schemas.microsoft.com/office/drawing/2014/main" xmlns="" id="{37C073E6-46E9-0F44-ABFD-66F628DB38C2}"/>
              </a:ext>
            </a:extLst>
          </p:cNvPr>
          <p:cNvPicPr>
            <a:picLocks noGrp="1" noChangeAspect="1"/>
          </p:cNvPicPr>
          <p:nvPr>
            <p:ph sz="half" idx="2"/>
          </p:nvPr>
        </p:nvPicPr>
        <p:blipFill rotWithShape="1">
          <a:blip r:embed="rId3">
            <a:alphaModFix/>
            <a:extLst>
              <a:ext uri="{28A0092B-C50C-407E-A947-70E740481C1C}">
                <a14:useLocalDpi xmlns:a14="http://schemas.microsoft.com/office/drawing/2010/main" val="0"/>
              </a:ext>
            </a:extLst>
          </a:blip>
          <a:srcRect l="14854" r="23843"/>
          <a:stretch/>
        </p:blipFill>
        <p:spPr>
          <a:xfrm>
            <a:off x="5797543" y="10"/>
            <a:ext cx="6394152" cy="6857990"/>
          </a:xfrm>
          <a:prstGeom prst="rect">
            <a:avLst/>
          </a:prstGeom>
        </p:spPr>
      </p:pic>
      <p:sp>
        <p:nvSpPr>
          <p:cNvPr id="2" name="Title 1">
            <a:extLst>
              <a:ext uri="{FF2B5EF4-FFF2-40B4-BE49-F238E27FC236}">
                <a16:creationId xmlns:a16="http://schemas.microsoft.com/office/drawing/2014/main" xmlns="" id="{15BE388E-EF09-134A-8414-6C886156C237}"/>
              </a:ext>
            </a:extLst>
          </p:cNvPr>
          <p:cNvSpPr>
            <a:spLocks noGrp="1"/>
          </p:cNvSpPr>
          <p:nvPr>
            <p:ph type="title"/>
          </p:nvPr>
        </p:nvSpPr>
        <p:spPr>
          <a:xfrm>
            <a:off x="496954" y="188686"/>
            <a:ext cx="4803636" cy="1921423"/>
          </a:xfrm>
        </p:spPr>
        <p:txBody>
          <a:bodyPr vert="horz" lIns="91440" tIns="45720" rIns="91440" bIns="45720" rtlCol="0" anchor="ctr">
            <a:normAutofit/>
          </a:bodyPr>
          <a:lstStyle/>
          <a:p>
            <a:r>
              <a:rPr lang="en-US" dirty="0">
                <a:solidFill>
                  <a:srgbClr val="000000"/>
                </a:solidFill>
              </a:rPr>
              <a:t>1928</a:t>
            </a:r>
          </a:p>
        </p:txBody>
      </p:sp>
      <p:sp>
        <p:nvSpPr>
          <p:cNvPr id="3" name="Content Placeholder 2">
            <a:extLst>
              <a:ext uri="{FF2B5EF4-FFF2-40B4-BE49-F238E27FC236}">
                <a16:creationId xmlns:a16="http://schemas.microsoft.com/office/drawing/2014/main" xmlns="" id="{59981174-7B1D-584D-8D08-74AB97654464}"/>
              </a:ext>
            </a:extLst>
          </p:cNvPr>
          <p:cNvSpPr>
            <a:spLocks noGrp="1"/>
          </p:cNvSpPr>
          <p:nvPr>
            <p:ph sz="half" idx="1"/>
          </p:nvPr>
        </p:nvSpPr>
        <p:spPr>
          <a:xfrm>
            <a:off x="319314" y="1513211"/>
            <a:ext cx="5291072" cy="5003703"/>
          </a:xfrm>
        </p:spPr>
        <p:txBody>
          <a:bodyPr vert="horz" lIns="91440" tIns="45720" rIns="91440" bIns="45720" rtlCol="0" anchor="ctr">
            <a:normAutofit lnSpcReduction="10000"/>
          </a:bodyPr>
          <a:lstStyle/>
          <a:p>
            <a:pPr marL="0" indent="0">
              <a:lnSpc>
                <a:spcPct val="100000"/>
              </a:lnSpc>
              <a:buNone/>
            </a:pPr>
            <a:r>
              <a:rPr lang="en-US" sz="2400" dirty="0">
                <a:solidFill>
                  <a:srgbClr val="000000"/>
                </a:solidFill>
              </a:rPr>
              <a:t>This postcard shows Agnes Garrett, Ray Strachey, Millicent Garrett Fawcett and Philippa Fawcett at Parliament, shortly after Royal Assent was given to the Equal Franchise Act on 2 July 1928. </a:t>
            </a:r>
            <a:endParaRPr lang="en-US"/>
          </a:p>
          <a:p>
            <a:pPr marL="0" indent="0">
              <a:lnSpc>
                <a:spcPct val="100000"/>
              </a:lnSpc>
              <a:buNone/>
            </a:pPr>
            <a:r>
              <a:rPr lang="en-US" sz="2400" dirty="0">
                <a:solidFill>
                  <a:srgbClr val="000000"/>
                </a:solidFill>
              </a:rPr>
              <a:t>Millicent Garrett Fawcett wrote in her diary, 'I have had extraordinary good luck in having seen the struggle from the beginning’. Women could now vote on an equal basis to men.</a:t>
            </a:r>
            <a:endParaRPr lang="en-US" sz="1700" dirty="0">
              <a:solidFill>
                <a:srgbClr val="000000"/>
              </a:solidFill>
              <a:cs typeface="Calibri" panose="020F0502020204030204"/>
            </a:endParaRPr>
          </a:p>
          <a:p>
            <a:pPr marL="0" indent="0">
              <a:lnSpc>
                <a:spcPct val="100000"/>
              </a:lnSpc>
              <a:buNone/>
            </a:pPr>
            <a:r>
              <a:rPr lang="en-US" sz="2400" dirty="0">
                <a:solidFill>
                  <a:srgbClr val="000000"/>
                </a:solidFill>
              </a:rPr>
              <a:t>The trial of the book </a:t>
            </a:r>
            <a:r>
              <a:rPr lang="en-US" sz="2400" i="1" dirty="0">
                <a:solidFill>
                  <a:srgbClr val="000000"/>
                </a:solidFill>
              </a:rPr>
              <a:t>Well of Loneliness</a:t>
            </a:r>
            <a:r>
              <a:rPr lang="en-US" sz="2400" dirty="0">
                <a:solidFill>
                  <a:srgbClr val="000000"/>
                </a:solidFill>
              </a:rPr>
              <a:t> for obscenity placed discussion of lesbianism and censorship in the public arena.</a:t>
            </a:r>
            <a:endParaRPr lang="en-US" sz="2400" dirty="0">
              <a:solidFill>
                <a:srgbClr val="000000"/>
              </a:solidFill>
              <a:cs typeface="Calibri"/>
            </a:endParaRPr>
          </a:p>
        </p:txBody>
      </p:sp>
      <p:pic>
        <p:nvPicPr>
          <p:cNvPr id="12" name="Picture 11">
            <a:extLst>
              <a:ext uri="{FF2B5EF4-FFF2-40B4-BE49-F238E27FC236}">
                <a16:creationId xmlns:a16="http://schemas.microsoft.com/office/drawing/2014/main" xmlns="" id="{C5BF0A93-7133-B942-B5DF-FAF98544345C}"/>
              </a:ext>
            </a:extLst>
          </p:cNvPr>
          <p:cNvPicPr>
            <a:picLocks noChangeAspect="1"/>
          </p:cNvPicPr>
          <p:nvPr/>
        </p:nvPicPr>
        <p:blipFill>
          <a:blip r:embed="rId4"/>
          <a:stretch>
            <a:fillRect/>
          </a:stretch>
        </p:blipFill>
        <p:spPr>
          <a:xfrm>
            <a:off x="4471462" y="6364341"/>
            <a:ext cx="829128" cy="323116"/>
          </a:xfrm>
          <a:prstGeom prst="rect">
            <a:avLst/>
          </a:prstGeom>
        </p:spPr>
      </p:pic>
    </p:spTree>
    <p:extLst>
      <p:ext uri="{BB962C8B-B14F-4D97-AF65-F5344CB8AC3E}">
        <p14:creationId xmlns:p14="http://schemas.microsoft.com/office/powerpoint/2010/main" val="1804724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2EA89-BFA9-924A-9C04-04E8CA0569E5}"/>
              </a:ext>
            </a:extLst>
          </p:cNvPr>
          <p:cNvSpPr>
            <a:spLocks noGrp="1"/>
          </p:cNvSpPr>
          <p:nvPr>
            <p:ph type="title"/>
          </p:nvPr>
        </p:nvSpPr>
        <p:spPr>
          <a:xfrm>
            <a:off x="464951" y="433954"/>
            <a:ext cx="6770470" cy="1022888"/>
          </a:xfrm>
        </p:spPr>
        <p:txBody>
          <a:bodyPr vert="horz" lIns="91440" tIns="45720" rIns="91440" bIns="45720" rtlCol="0" anchor="ctr">
            <a:normAutofit/>
          </a:bodyPr>
          <a:lstStyle/>
          <a:p>
            <a:r>
              <a:rPr lang="en-US" dirty="0"/>
              <a:t>1929</a:t>
            </a:r>
          </a:p>
        </p:txBody>
      </p:sp>
      <p:sp>
        <p:nvSpPr>
          <p:cNvPr id="3" name="Content Placeholder 2">
            <a:extLst>
              <a:ext uri="{FF2B5EF4-FFF2-40B4-BE49-F238E27FC236}">
                <a16:creationId xmlns:a16="http://schemas.microsoft.com/office/drawing/2014/main" xmlns="" id="{9A8F3AB9-D876-A74E-AEE5-89C2D8030C65}"/>
              </a:ext>
            </a:extLst>
          </p:cNvPr>
          <p:cNvSpPr>
            <a:spLocks noGrp="1"/>
          </p:cNvSpPr>
          <p:nvPr>
            <p:ph sz="half" idx="1"/>
          </p:nvPr>
        </p:nvSpPr>
        <p:spPr>
          <a:xfrm>
            <a:off x="312210" y="1456842"/>
            <a:ext cx="5975301" cy="5125354"/>
          </a:xfrm>
        </p:spPr>
        <p:txBody>
          <a:bodyPr vert="horz" lIns="91440" tIns="45720" rIns="91440" bIns="45720" rtlCol="0" anchor="t">
            <a:normAutofit/>
          </a:bodyPr>
          <a:lstStyle/>
          <a:p>
            <a:pPr marL="0" indent="0">
              <a:lnSpc>
                <a:spcPct val="100000"/>
              </a:lnSpc>
              <a:buNone/>
            </a:pPr>
            <a:r>
              <a:rPr lang="en-US" sz="2400" dirty="0"/>
              <a:t>In 1929 the </a:t>
            </a:r>
            <a:r>
              <a:rPr lang="en-US" sz="2400" dirty="0" smtClean="0"/>
              <a:t>Age </a:t>
            </a:r>
            <a:r>
              <a:rPr lang="en-US" sz="2400" dirty="0"/>
              <a:t>of </a:t>
            </a:r>
            <a:r>
              <a:rPr lang="en-US" sz="2400" dirty="0" smtClean="0"/>
              <a:t>Marriage Act </a:t>
            </a:r>
            <a:r>
              <a:rPr lang="en-US" sz="2400" dirty="0"/>
              <a:t>raised </a:t>
            </a:r>
            <a:r>
              <a:rPr lang="en-US" sz="2400" dirty="0" smtClean="0"/>
              <a:t>the age of marriage to </a:t>
            </a:r>
            <a:r>
              <a:rPr lang="en-US" sz="2400" dirty="0"/>
              <a:t>16 for both sexes. Previously girls of 12 years of age and boys of 14 could legally be married. The document on the right is evidence for the select committee.</a:t>
            </a:r>
            <a:endParaRPr lang="en-US" sz="2400" dirty="0">
              <a:cs typeface="Calibri"/>
            </a:endParaRPr>
          </a:p>
          <a:p>
            <a:pPr marL="0" indent="0">
              <a:lnSpc>
                <a:spcPct val="100000"/>
              </a:lnSpc>
              <a:buNone/>
            </a:pPr>
            <a:r>
              <a:rPr lang="en-US" sz="2400" dirty="0"/>
              <a:t>(Inset) Virginia Woolf's </a:t>
            </a:r>
            <a:r>
              <a:rPr lang="en-US" sz="2400" i="1" dirty="0"/>
              <a:t>A Room of One's Own</a:t>
            </a:r>
            <a:endParaRPr lang="en-US" sz="2400" i="1" dirty="0">
              <a:cs typeface="Calibri"/>
            </a:endParaRPr>
          </a:p>
          <a:p>
            <a:pPr marL="0" indent="0">
              <a:lnSpc>
                <a:spcPct val="100000"/>
              </a:lnSpc>
              <a:buNone/>
            </a:pPr>
            <a:r>
              <a:rPr lang="en-US" sz="2400" dirty="0"/>
              <a:t>Virginia Woolf published her most famous feminist statement, </a:t>
            </a:r>
            <a:r>
              <a:rPr lang="en-US" sz="2400" i="1" dirty="0"/>
              <a:t>A Room of One's Own.</a:t>
            </a:r>
            <a:r>
              <a:rPr lang="en-US" sz="2400" dirty="0"/>
              <a:t> This essay supported and encouraged the importance of independence for women, and the right to their own financial, spatial and intellectual space.</a:t>
            </a:r>
            <a:endParaRPr lang="en-US" sz="2400" dirty="0">
              <a:cs typeface="Calibri" panose="020F0502020204030204"/>
            </a:endParaRPr>
          </a:p>
          <a:p>
            <a:pPr marL="0"/>
            <a:endParaRPr lang="en-US" sz="1700" dirty="0"/>
          </a:p>
        </p:txBody>
      </p:sp>
      <p:pic>
        <p:nvPicPr>
          <p:cNvPr id="6" name="Content Placeholder 5">
            <a:extLst>
              <a:ext uri="{FF2B5EF4-FFF2-40B4-BE49-F238E27FC236}">
                <a16:creationId xmlns:a16="http://schemas.microsoft.com/office/drawing/2014/main" xmlns="" id="{61997169-9C85-5445-8CE0-BC1B709713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584" r="-2" b="4471"/>
          <a:stretch/>
        </p:blipFill>
        <p:spPr>
          <a:xfrm>
            <a:off x="7556408" y="10"/>
            <a:ext cx="4635591" cy="6857990"/>
          </a:xfrm>
          <a:prstGeom prst="rect">
            <a:avLst/>
          </a:prstGeom>
          <a:effectLst/>
        </p:spPr>
      </p:pic>
      <p:pic>
        <p:nvPicPr>
          <p:cNvPr id="8" name="Picture 7">
            <a:extLst>
              <a:ext uri="{FF2B5EF4-FFF2-40B4-BE49-F238E27FC236}">
                <a16:creationId xmlns:a16="http://schemas.microsoft.com/office/drawing/2014/main" xmlns="" id="{DC949679-6ACB-CD44-A8B5-F21DF7B17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058894"/>
            <a:ext cx="3006671" cy="2684528"/>
          </a:xfrm>
          <a:prstGeom prst="rect">
            <a:avLst/>
          </a:prstGeom>
        </p:spPr>
      </p:pic>
      <p:pic>
        <p:nvPicPr>
          <p:cNvPr id="9" name="Picture 8">
            <a:extLst>
              <a:ext uri="{FF2B5EF4-FFF2-40B4-BE49-F238E27FC236}">
                <a16:creationId xmlns:a16="http://schemas.microsoft.com/office/drawing/2014/main" xmlns="" id="{F002567C-5989-9F48-985D-80336076571F}"/>
              </a:ext>
            </a:extLst>
          </p:cNvPr>
          <p:cNvPicPr>
            <a:picLocks noChangeAspect="1"/>
          </p:cNvPicPr>
          <p:nvPr/>
        </p:nvPicPr>
        <p:blipFill>
          <a:blip r:embed="rId4"/>
          <a:stretch>
            <a:fillRect/>
          </a:stretch>
        </p:blipFill>
        <p:spPr>
          <a:xfrm>
            <a:off x="4852310" y="6260618"/>
            <a:ext cx="829128" cy="323116"/>
          </a:xfrm>
          <a:prstGeom prst="rect">
            <a:avLst/>
          </a:prstGeom>
        </p:spPr>
      </p:pic>
    </p:spTree>
    <p:extLst>
      <p:ext uri="{BB962C8B-B14F-4D97-AF65-F5344CB8AC3E}">
        <p14:creationId xmlns:p14="http://schemas.microsoft.com/office/powerpoint/2010/main" val="178986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B1543-641F-A14B-A4AA-7D89DBEF440A}"/>
              </a:ext>
            </a:extLst>
          </p:cNvPr>
          <p:cNvSpPr>
            <a:spLocks noGrp="1"/>
          </p:cNvSpPr>
          <p:nvPr>
            <p:ph type="title"/>
          </p:nvPr>
        </p:nvSpPr>
        <p:spPr/>
        <p:txBody>
          <a:bodyPr/>
          <a:lstStyle/>
          <a:p>
            <a:r>
              <a:rPr lang="en-US" dirty="0"/>
              <a:t>1929</a:t>
            </a:r>
          </a:p>
        </p:txBody>
      </p:sp>
      <p:sp>
        <p:nvSpPr>
          <p:cNvPr id="3" name="Content Placeholder 2">
            <a:extLst>
              <a:ext uri="{FF2B5EF4-FFF2-40B4-BE49-F238E27FC236}">
                <a16:creationId xmlns:a16="http://schemas.microsoft.com/office/drawing/2014/main" xmlns="" id="{00306790-9251-6645-9B37-107AA0D28AD5}"/>
              </a:ext>
            </a:extLst>
          </p:cNvPr>
          <p:cNvSpPr>
            <a:spLocks noGrp="1"/>
          </p:cNvSpPr>
          <p:nvPr>
            <p:ph sz="half" idx="1"/>
          </p:nvPr>
        </p:nvSpPr>
        <p:spPr>
          <a:xfrm>
            <a:off x="838200" y="1683385"/>
            <a:ext cx="5852160" cy="4788218"/>
          </a:xfrm>
        </p:spPr>
        <p:txBody>
          <a:bodyPr vert="horz" lIns="91440" tIns="45720" rIns="91440" bIns="45720" rtlCol="0" anchor="t">
            <a:normAutofit fontScale="92500" lnSpcReduction="10000"/>
          </a:bodyPr>
          <a:lstStyle/>
          <a:p>
            <a:pPr marL="0" indent="0">
              <a:lnSpc>
                <a:spcPct val="110000"/>
              </a:lnSpc>
              <a:buNone/>
            </a:pPr>
            <a:r>
              <a:rPr lang="en-GB" dirty="0"/>
              <a:t>Margaret </a:t>
            </a:r>
            <a:r>
              <a:rPr lang="en-GB" dirty="0" err="1"/>
              <a:t>Bondfield</a:t>
            </a:r>
            <a:r>
              <a:rPr lang="en-GB" dirty="0"/>
              <a:t> (pictured) was a Labour politician and feminist. Following the 1929 General Election, she was the first woman to gain a place in the British cabinet when she was appointed Minister of Labour. </a:t>
            </a:r>
            <a:endParaRPr lang="en-GB" dirty="0">
              <a:cs typeface="Calibri"/>
            </a:endParaRPr>
          </a:p>
          <a:p>
            <a:pPr marL="0" indent="0">
              <a:lnSpc>
                <a:spcPct val="110000"/>
              </a:lnSpc>
              <a:buNone/>
            </a:pPr>
            <a:r>
              <a:rPr lang="en-GB" dirty="0"/>
              <a:t>The 1929 General Election was known as the 'flapper' election as a reference to a term used to describe young modern women. In this election all women  over the age of 21 could vote for the first time. </a:t>
            </a:r>
            <a:endParaRPr lang="en-GB" dirty="0">
              <a:cs typeface="Calibri"/>
            </a:endParaRPr>
          </a:p>
          <a:p>
            <a:pPr marL="0" indent="0">
              <a:buNone/>
            </a:pPr>
            <a:endParaRPr lang="en-US" dirty="0"/>
          </a:p>
        </p:txBody>
      </p:sp>
      <p:pic>
        <p:nvPicPr>
          <p:cNvPr id="5" name="Picture 4">
            <a:extLst>
              <a:ext uri="{FF2B5EF4-FFF2-40B4-BE49-F238E27FC236}">
                <a16:creationId xmlns:a16="http://schemas.microsoft.com/office/drawing/2014/main" xmlns="" id="{E4B158D2-779D-DF43-8935-49DE9FE71A4F}"/>
              </a:ext>
            </a:extLst>
          </p:cNvPr>
          <p:cNvPicPr>
            <a:picLocks noChangeAspect="1"/>
          </p:cNvPicPr>
          <p:nvPr/>
        </p:nvPicPr>
        <p:blipFill>
          <a:blip r:embed="rId2"/>
          <a:stretch>
            <a:fillRect/>
          </a:stretch>
        </p:blipFill>
        <p:spPr>
          <a:xfrm>
            <a:off x="9849773" y="5966460"/>
            <a:ext cx="829128" cy="323116"/>
          </a:xfrm>
          <a:prstGeom prst="rect">
            <a:avLst/>
          </a:prstGeom>
        </p:spPr>
      </p:pic>
      <p:pic>
        <p:nvPicPr>
          <p:cNvPr id="10" name="Picture 10" descr="A black and white photo of a person&#10;&#10;Description generated with very high confidence">
            <a:extLst>
              <a:ext uri="{FF2B5EF4-FFF2-40B4-BE49-F238E27FC236}">
                <a16:creationId xmlns:a16="http://schemas.microsoft.com/office/drawing/2014/main" xmlns="" id="{38890346-1830-45FB-AC3A-D09A6123962E}"/>
              </a:ext>
            </a:extLst>
          </p:cNvPr>
          <p:cNvPicPr>
            <a:picLocks noGrp="1" noChangeAspect="1"/>
          </p:cNvPicPr>
          <p:nvPr>
            <p:ph sz="half" idx="2"/>
          </p:nvPr>
        </p:nvPicPr>
        <p:blipFill>
          <a:blip r:embed="rId3"/>
          <a:stretch>
            <a:fillRect/>
          </a:stretch>
        </p:blipFill>
        <p:spPr>
          <a:xfrm>
            <a:off x="7015480" y="1681911"/>
            <a:ext cx="5181600" cy="3257006"/>
          </a:xfrm>
          <a:prstGeom prst="rect">
            <a:avLst/>
          </a:prstGeom>
        </p:spPr>
      </p:pic>
    </p:spTree>
    <p:extLst>
      <p:ext uri="{BB962C8B-B14F-4D97-AF65-F5344CB8AC3E}">
        <p14:creationId xmlns:p14="http://schemas.microsoft.com/office/powerpoint/2010/main" val="314029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p:cNvSpPr>
          <p:nvPr/>
        </p:nvSpPr>
        <p:spPr bwMode="auto">
          <a:xfrm>
            <a:off x="347101" y="334994"/>
            <a:ext cx="6303838"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defTabSz="1714500">
              <a:lnSpc>
                <a:spcPts val="2775"/>
              </a:lnSpc>
            </a:pPr>
            <a:r>
              <a:rPr lang="en-US" sz="2800" b="1" spc="188" dirty="0">
                <a:solidFill>
                  <a:schemeClr val="tx1">
                    <a:lumMod val="85000"/>
                    <a:lumOff val="15000"/>
                  </a:schemeClr>
                </a:solidFill>
                <a:latin typeface="Calibri" panose="020F0502020204030204" pitchFamily="34" charset="0"/>
                <a:ea typeface="Lato Black" charset="0"/>
                <a:cs typeface="Lato Black" charset="0"/>
                <a:sym typeface="Bebas Neue" charset="0"/>
              </a:rPr>
              <a:t>The Changing Role of Women</a:t>
            </a:r>
          </a:p>
          <a:p>
            <a:pPr defTabSz="1714500">
              <a:lnSpc>
                <a:spcPts val="2775"/>
              </a:lnSpc>
            </a:pPr>
            <a:r>
              <a:rPr lang="en-US" sz="2800" b="1" spc="188" dirty="0">
                <a:solidFill>
                  <a:schemeClr val="tx1">
                    <a:lumMod val="85000"/>
                    <a:lumOff val="15000"/>
                  </a:schemeClr>
                </a:solidFill>
                <a:latin typeface="Calibri" panose="020F0502020204030204" pitchFamily="34" charset="0"/>
                <a:ea typeface="Lato Black" charset="0"/>
                <a:cs typeface="Lato Black" charset="0"/>
                <a:sym typeface="Bebas Neue" charset="0"/>
              </a:rPr>
              <a:t>1918 - 1929</a:t>
            </a:r>
          </a:p>
        </p:txBody>
      </p:sp>
      <p:cxnSp>
        <p:nvCxnSpPr>
          <p:cNvPr id="4" name="Straight Connector 3"/>
          <p:cNvCxnSpPr/>
          <p:nvPr/>
        </p:nvCxnSpPr>
        <p:spPr>
          <a:xfrm>
            <a:off x="6027464" y="1139035"/>
            <a:ext cx="23594" cy="564301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380494" y="5023005"/>
            <a:ext cx="4184291" cy="1652443"/>
            <a:chOff x="3995874" y="5012388"/>
            <a:chExt cx="3077147" cy="1297428"/>
          </a:xfrm>
        </p:grpSpPr>
        <p:sp>
          <p:nvSpPr>
            <p:cNvPr id="110" name="TextBox 109"/>
            <p:cNvSpPr txBox="1"/>
            <p:nvPr/>
          </p:nvSpPr>
          <p:spPr>
            <a:xfrm>
              <a:off x="3995874" y="5212544"/>
              <a:ext cx="485811" cy="251173"/>
            </a:xfrm>
            <a:prstGeom prst="rect">
              <a:avLst/>
            </a:prstGeom>
            <a:noFill/>
          </p:spPr>
          <p:txBody>
            <a:bodyPr wrap="none" rtlCol="0">
              <a:spAutoFit/>
            </a:bodyPr>
            <a:lstStyle/>
            <a:p>
              <a:r>
                <a:rPr lang="en-US" sz="1200" dirty="0">
                  <a:solidFill>
                    <a:schemeClr val="tx1">
                      <a:lumMod val="75000"/>
                      <a:lumOff val="25000"/>
                    </a:schemeClr>
                  </a:solidFill>
                  <a:latin typeface="+mj-lt"/>
                  <a:ea typeface="Lato" charset="0"/>
                  <a:cs typeface="Lato" charset="0"/>
                </a:rPr>
                <a:t>1928</a:t>
              </a:r>
            </a:p>
          </p:txBody>
        </p:sp>
        <p:sp>
          <p:nvSpPr>
            <p:cNvPr id="33" name="Oval 32"/>
            <p:cNvSpPr>
              <a:spLocks noChangeAspect="1"/>
            </p:cNvSpPr>
            <p:nvPr/>
          </p:nvSpPr>
          <p:spPr>
            <a:xfrm rot="5400000">
              <a:off x="4457761" y="5269050"/>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37" name="Rectangle 36"/>
            <p:cNvSpPr/>
            <p:nvPr/>
          </p:nvSpPr>
          <p:spPr>
            <a:xfrm rot="5400000">
              <a:off x="4976416" y="4835620"/>
              <a:ext cx="41456" cy="95332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59" name="Group 58"/>
            <p:cNvGrpSpPr/>
            <p:nvPr/>
          </p:nvGrpSpPr>
          <p:grpSpPr>
            <a:xfrm>
              <a:off x="5473804" y="5012388"/>
              <a:ext cx="1599217" cy="1297428"/>
              <a:chOff x="5279232" y="1028638"/>
              <a:chExt cx="1599217" cy="1297428"/>
            </a:xfrm>
          </p:grpSpPr>
          <p:sp>
            <p:nvSpPr>
              <p:cNvPr id="60" name="Subtitle 2"/>
              <p:cNvSpPr txBox="1">
                <a:spLocks/>
              </p:cNvSpPr>
              <p:nvPr/>
            </p:nvSpPr>
            <p:spPr>
              <a:xfrm>
                <a:off x="5298913" y="1246462"/>
                <a:ext cx="1579536" cy="1079604"/>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lumMod val="75000"/>
                        <a:lumOff val="25000"/>
                      </a:schemeClr>
                    </a:solidFill>
                    <a:latin typeface="+mn-lt"/>
                    <a:ea typeface="Lato Light" charset="0"/>
                    <a:cs typeface="Lato Light" charset="0"/>
                  </a:rPr>
                  <a:t>Agnes Garrett, Ray Strachey, Millicent Garrett Fawcett and Philippa Fawcett at Parliament, after Royal Assent was given to the Equal Franchise Act on 2 July 1928. Women could now vote on an equal basis to men.</a:t>
                </a:r>
                <a:endParaRPr lang="en-US" sz="1200" dirty="0">
                  <a:solidFill>
                    <a:schemeClr val="tx1">
                      <a:lumMod val="75000"/>
                      <a:lumOff val="25000"/>
                    </a:schemeClr>
                  </a:solidFill>
                  <a:latin typeface="+mn-lt"/>
                  <a:ea typeface="Lato Light" charset="0"/>
                  <a:cs typeface="Lato Light" charset="0"/>
                </a:endParaRPr>
              </a:p>
            </p:txBody>
          </p:sp>
          <p:sp>
            <p:nvSpPr>
              <p:cNvPr id="61" name="TextBox 60"/>
              <p:cNvSpPr txBox="1"/>
              <p:nvPr/>
            </p:nvSpPr>
            <p:spPr>
              <a:xfrm>
                <a:off x="5279232" y="1028638"/>
                <a:ext cx="1568008" cy="241654"/>
              </a:xfrm>
              <a:prstGeom prst="rect">
                <a:avLst/>
              </a:prstGeom>
              <a:noFill/>
            </p:spPr>
            <p:txBody>
              <a:bodyPr wrap="square" rtlCol="0" anchor="ctr" anchorCtr="0">
                <a:spAutoFit/>
              </a:bodyPr>
              <a:lstStyle/>
              <a:p>
                <a:r>
                  <a:rPr lang="en-US" sz="1400" b="1" dirty="0">
                    <a:solidFill>
                      <a:schemeClr val="tx1">
                        <a:lumMod val="75000"/>
                        <a:lumOff val="25000"/>
                      </a:schemeClr>
                    </a:solidFill>
                    <a:latin typeface="+mj-lt"/>
                    <a:ea typeface="Lato Black" charset="0"/>
                    <a:cs typeface="Lato Black" charset="0"/>
                  </a:rPr>
                  <a:t>The Equal Franchise Act</a:t>
                </a:r>
              </a:p>
            </p:txBody>
          </p:sp>
        </p:grpSp>
      </p:grpSp>
      <p:grpSp>
        <p:nvGrpSpPr>
          <p:cNvPr id="23" name="Group 22"/>
          <p:cNvGrpSpPr/>
          <p:nvPr/>
        </p:nvGrpSpPr>
        <p:grpSpPr>
          <a:xfrm>
            <a:off x="5477971" y="831394"/>
            <a:ext cx="3459325" cy="1086213"/>
            <a:chOff x="3960504" y="1701765"/>
            <a:chExt cx="3300570" cy="1275834"/>
          </a:xfrm>
        </p:grpSpPr>
        <p:sp>
          <p:nvSpPr>
            <p:cNvPr id="93" name="Rectangle 92"/>
            <p:cNvSpPr/>
            <p:nvPr/>
          </p:nvSpPr>
          <p:spPr>
            <a:xfrm rot="5400000">
              <a:off x="5021118" y="1538630"/>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sp>
          <p:nvSpPr>
            <p:cNvPr id="98" name="Oval 97"/>
            <p:cNvSpPr>
              <a:spLocks noChangeAspect="1"/>
            </p:cNvSpPr>
            <p:nvPr/>
          </p:nvSpPr>
          <p:spPr>
            <a:xfrm rot="5400000">
              <a:off x="4446112" y="2010740"/>
              <a:ext cx="111669" cy="111697"/>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113" name="TextBox 112"/>
            <p:cNvSpPr txBox="1"/>
            <p:nvPr/>
          </p:nvSpPr>
          <p:spPr>
            <a:xfrm>
              <a:off x="3960504" y="1909917"/>
              <a:ext cx="511083" cy="325355"/>
            </a:xfrm>
            <a:prstGeom prst="rect">
              <a:avLst/>
            </a:prstGeom>
            <a:noFill/>
          </p:spPr>
          <p:txBody>
            <a:bodyPr wrap="square" rtlCol="0">
              <a:spAutoFit/>
            </a:bodyPr>
            <a:lstStyle/>
            <a:p>
              <a:r>
                <a:rPr lang="en-US" sz="1200" dirty="0">
                  <a:solidFill>
                    <a:schemeClr val="tx1">
                      <a:lumMod val="75000"/>
                      <a:lumOff val="25000"/>
                    </a:schemeClr>
                  </a:solidFill>
                  <a:latin typeface="+mj-lt"/>
                  <a:ea typeface="Lato" charset="0"/>
                  <a:cs typeface="Lato" charset="0"/>
                </a:rPr>
                <a:t>1918</a:t>
              </a:r>
            </a:p>
          </p:txBody>
        </p:sp>
        <p:grpSp>
          <p:nvGrpSpPr>
            <p:cNvPr id="9" name="Group 8"/>
            <p:cNvGrpSpPr/>
            <p:nvPr/>
          </p:nvGrpSpPr>
          <p:grpSpPr>
            <a:xfrm>
              <a:off x="5569393" y="1701765"/>
              <a:ext cx="1691681" cy="1275834"/>
              <a:chOff x="5374821" y="963386"/>
              <a:chExt cx="1691681" cy="1275834"/>
            </a:xfrm>
          </p:grpSpPr>
          <p:sp>
            <p:nvSpPr>
              <p:cNvPr id="53" name="Subtitle 2"/>
              <p:cNvSpPr txBox="1">
                <a:spLocks/>
              </p:cNvSpPr>
              <p:nvPr/>
            </p:nvSpPr>
            <p:spPr>
              <a:xfrm>
                <a:off x="5374821" y="1246461"/>
                <a:ext cx="1507388" cy="992759"/>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lumMod val="75000"/>
                        <a:lumOff val="25000"/>
                      </a:schemeClr>
                    </a:solidFill>
                    <a:latin typeface="+mn-lt"/>
                    <a:ea typeface="Lato Light" charset="0"/>
                    <a:cs typeface="Lato Light" charset="0"/>
                  </a:rPr>
                  <a:t>Representation of the People Act gives some women the vote in General Elections.</a:t>
                </a:r>
              </a:p>
            </p:txBody>
          </p:sp>
          <p:sp>
            <p:nvSpPr>
              <p:cNvPr id="54" name="TextBox 53"/>
              <p:cNvSpPr txBox="1"/>
              <p:nvPr/>
            </p:nvSpPr>
            <p:spPr>
              <a:xfrm>
                <a:off x="5374822" y="963386"/>
                <a:ext cx="1691680" cy="372158"/>
              </a:xfrm>
              <a:prstGeom prst="rect">
                <a:avLst/>
              </a:prstGeom>
              <a:noFill/>
            </p:spPr>
            <p:txBody>
              <a:bodyPr wrap="none" rtlCol="0" anchor="ctr" anchorCtr="0">
                <a:spAutoFit/>
              </a:bodyPr>
              <a:lstStyle/>
              <a:p>
                <a:r>
                  <a:rPr lang="en-US" sz="1400" b="1" dirty="0">
                    <a:solidFill>
                      <a:schemeClr val="tx1">
                        <a:lumMod val="75000"/>
                        <a:lumOff val="25000"/>
                      </a:schemeClr>
                    </a:solidFill>
                    <a:latin typeface="+mj-lt"/>
                    <a:ea typeface="Lato Black" charset="0"/>
                    <a:cs typeface="Lato Black" charset="0"/>
                  </a:rPr>
                  <a:t>How to Vote Pamphlet</a:t>
                </a:r>
              </a:p>
            </p:txBody>
          </p:sp>
        </p:grpSp>
      </p:grpSp>
      <p:grpSp>
        <p:nvGrpSpPr>
          <p:cNvPr id="21" name="Group 20"/>
          <p:cNvGrpSpPr/>
          <p:nvPr/>
        </p:nvGrpSpPr>
        <p:grpSpPr>
          <a:xfrm>
            <a:off x="1462353" y="2151285"/>
            <a:ext cx="5108327" cy="920128"/>
            <a:chOff x="1417594" y="2617724"/>
            <a:chExt cx="3617956" cy="682936"/>
          </a:xfrm>
        </p:grpSpPr>
        <p:sp>
          <p:nvSpPr>
            <p:cNvPr id="112" name="TextBox 111"/>
            <p:cNvSpPr txBox="1"/>
            <p:nvPr/>
          </p:nvSpPr>
          <p:spPr>
            <a:xfrm>
              <a:off x="4645745" y="2753863"/>
              <a:ext cx="389805" cy="205594"/>
            </a:xfrm>
            <a:prstGeom prst="rect">
              <a:avLst/>
            </a:prstGeom>
            <a:noFill/>
          </p:spPr>
          <p:txBody>
            <a:bodyPr wrap="square" rtlCol="0">
              <a:spAutoFit/>
            </a:bodyPr>
            <a:lstStyle/>
            <a:p>
              <a:pPr algn="r"/>
              <a:r>
                <a:rPr lang="en-US" sz="1200" dirty="0">
                  <a:solidFill>
                    <a:schemeClr val="tx1">
                      <a:lumMod val="75000"/>
                      <a:lumOff val="25000"/>
                    </a:schemeClr>
                  </a:solidFill>
                  <a:latin typeface="+mj-lt"/>
                  <a:ea typeface="Lato" charset="0"/>
                  <a:cs typeface="Lato" charset="0"/>
                </a:rPr>
                <a:t>1921</a:t>
              </a:r>
            </a:p>
          </p:txBody>
        </p:sp>
        <p:sp>
          <p:nvSpPr>
            <p:cNvPr id="30" name="Oval 29"/>
            <p:cNvSpPr>
              <a:spLocks noChangeAspect="1"/>
            </p:cNvSpPr>
            <p:nvPr/>
          </p:nvSpPr>
          <p:spPr>
            <a:xfrm rot="5400000">
              <a:off x="4608092" y="2856259"/>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34" name="Rectangle 33"/>
            <p:cNvSpPr/>
            <p:nvPr/>
          </p:nvSpPr>
          <p:spPr>
            <a:xfrm rot="5400000">
              <a:off x="4085537" y="2394607"/>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10" name="Group 9"/>
            <p:cNvGrpSpPr/>
            <p:nvPr/>
          </p:nvGrpSpPr>
          <p:grpSpPr>
            <a:xfrm>
              <a:off x="1417594" y="2617724"/>
              <a:ext cx="2200102" cy="682936"/>
              <a:chOff x="1207282" y="1853562"/>
              <a:chExt cx="2200102" cy="682936"/>
            </a:xfrm>
          </p:grpSpPr>
          <p:sp>
            <p:nvSpPr>
              <p:cNvPr id="40" name="Subtitle 2"/>
              <p:cNvSpPr txBox="1">
                <a:spLocks/>
              </p:cNvSpPr>
              <p:nvPr/>
            </p:nvSpPr>
            <p:spPr>
              <a:xfrm>
                <a:off x="1207282" y="2064186"/>
                <a:ext cx="2200102" cy="472312"/>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lumMod val="75000"/>
                        <a:lumOff val="25000"/>
                      </a:schemeClr>
                    </a:solidFill>
                    <a:latin typeface="+mn-lt"/>
                    <a:ea typeface="Lato Light" charset="0"/>
                    <a:cs typeface="Lato Light" charset="0"/>
                  </a:rPr>
                  <a:t>The Mother's Clinic for Birth Control was founded by Humphrey Verdon Roe and Marie Stopes.</a:t>
                </a:r>
                <a:endParaRPr lang="en-US" sz="1200" dirty="0">
                  <a:solidFill>
                    <a:schemeClr val="tx1">
                      <a:lumMod val="75000"/>
                      <a:lumOff val="25000"/>
                    </a:schemeClr>
                  </a:solidFill>
                  <a:latin typeface="+mn-lt"/>
                  <a:ea typeface="Lato Light" charset="0"/>
                  <a:cs typeface="Lato Light" charset="0"/>
                </a:endParaRPr>
              </a:p>
            </p:txBody>
          </p:sp>
          <p:sp>
            <p:nvSpPr>
              <p:cNvPr id="41" name="TextBox 40"/>
              <p:cNvSpPr txBox="1"/>
              <p:nvPr/>
            </p:nvSpPr>
            <p:spPr>
              <a:xfrm>
                <a:off x="1207282" y="1853562"/>
                <a:ext cx="1527001" cy="268829"/>
              </a:xfrm>
              <a:prstGeom prst="rect">
                <a:avLst/>
              </a:prstGeom>
              <a:noFill/>
            </p:spPr>
            <p:txBody>
              <a:bodyPr wrap="square" rtlCol="0" anchor="ctr" anchorCtr="0">
                <a:spAutoFit/>
              </a:bodyPr>
              <a:lstStyle/>
              <a:p>
                <a:r>
                  <a:rPr lang="en-US" sz="1400" b="1" dirty="0">
                    <a:solidFill>
                      <a:schemeClr val="tx1">
                        <a:lumMod val="75000"/>
                        <a:lumOff val="25000"/>
                      </a:schemeClr>
                    </a:solidFill>
                    <a:latin typeface="+mj-lt"/>
                    <a:ea typeface="Lato Black" charset="0"/>
                    <a:cs typeface="Lato Black" charset="0"/>
                  </a:rPr>
                  <a:t>Marie Stopes</a:t>
                </a:r>
              </a:p>
            </p:txBody>
          </p:sp>
        </p:grpSp>
      </p:grpSp>
      <p:grpSp>
        <p:nvGrpSpPr>
          <p:cNvPr id="71" name="Group 70"/>
          <p:cNvGrpSpPr/>
          <p:nvPr/>
        </p:nvGrpSpPr>
        <p:grpSpPr>
          <a:xfrm>
            <a:off x="5423830" y="1884298"/>
            <a:ext cx="4916699" cy="561199"/>
            <a:chOff x="3995874" y="1779180"/>
            <a:chExt cx="4027222" cy="396277"/>
          </a:xfrm>
        </p:grpSpPr>
        <p:sp>
          <p:nvSpPr>
            <p:cNvPr id="72" name="Rectangle 71"/>
            <p:cNvSpPr/>
            <p:nvPr/>
          </p:nvSpPr>
          <p:spPr>
            <a:xfrm rot="5400000">
              <a:off x="5021118" y="1538630"/>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sp>
          <p:nvSpPr>
            <p:cNvPr id="73" name="Oval 72"/>
            <p:cNvSpPr>
              <a:spLocks noChangeAspect="1"/>
            </p:cNvSpPr>
            <p:nvPr/>
          </p:nvSpPr>
          <p:spPr>
            <a:xfrm rot="5400000">
              <a:off x="4457761" y="2010742"/>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74" name="TextBox 73"/>
            <p:cNvSpPr txBox="1"/>
            <p:nvPr/>
          </p:nvSpPr>
          <p:spPr>
            <a:xfrm>
              <a:off x="3995874" y="1941588"/>
              <a:ext cx="412796" cy="233869"/>
            </a:xfrm>
            <a:prstGeom prst="rect">
              <a:avLst/>
            </a:prstGeom>
            <a:noFill/>
          </p:spPr>
          <p:txBody>
            <a:bodyPr wrap="none" rtlCol="0">
              <a:spAutoFit/>
            </a:bodyPr>
            <a:lstStyle/>
            <a:p>
              <a:r>
                <a:rPr lang="en-US" sz="1200" dirty="0">
                  <a:solidFill>
                    <a:schemeClr val="tx1">
                      <a:lumMod val="75000"/>
                      <a:lumOff val="25000"/>
                    </a:schemeClr>
                  </a:solidFill>
                  <a:latin typeface="+mj-lt"/>
                  <a:ea typeface="Lato" charset="0"/>
                  <a:cs typeface="Lato" charset="0"/>
                </a:rPr>
                <a:t>1920</a:t>
              </a:r>
            </a:p>
          </p:txBody>
        </p:sp>
        <p:grpSp>
          <p:nvGrpSpPr>
            <p:cNvPr id="75" name="Group 74"/>
            <p:cNvGrpSpPr/>
            <p:nvPr/>
          </p:nvGrpSpPr>
          <p:grpSpPr>
            <a:xfrm>
              <a:off x="5569393" y="1779180"/>
              <a:ext cx="2453703" cy="394212"/>
              <a:chOff x="5374821" y="1040801"/>
              <a:chExt cx="2453703" cy="394212"/>
            </a:xfrm>
          </p:grpSpPr>
          <p:sp>
            <p:nvSpPr>
              <p:cNvPr id="78" name="Subtitle 2"/>
              <p:cNvSpPr txBox="1">
                <a:spLocks/>
              </p:cNvSpPr>
              <p:nvPr/>
            </p:nvSpPr>
            <p:spPr>
              <a:xfrm>
                <a:off x="5374822" y="1246463"/>
                <a:ext cx="2453702" cy="188550"/>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lumMod val="75000"/>
                        <a:lumOff val="25000"/>
                      </a:schemeClr>
                    </a:solidFill>
                    <a:latin typeface="+mn-lt"/>
                    <a:ea typeface="Lato Light" charset="0"/>
                    <a:cs typeface="Lato Light" charset="0"/>
                  </a:rPr>
                  <a:t>Awards degrees to women for the first time. </a:t>
                </a:r>
              </a:p>
            </p:txBody>
          </p:sp>
          <p:sp>
            <p:nvSpPr>
              <p:cNvPr id="79" name="TextBox 78"/>
              <p:cNvSpPr txBox="1"/>
              <p:nvPr/>
            </p:nvSpPr>
            <p:spPr>
              <a:xfrm>
                <a:off x="5374821" y="1040801"/>
                <a:ext cx="1205189" cy="217329"/>
              </a:xfrm>
              <a:prstGeom prst="rect">
                <a:avLst/>
              </a:prstGeom>
              <a:noFill/>
            </p:spPr>
            <p:txBody>
              <a:bodyPr wrap="square" rtlCol="0" anchor="ctr" anchorCtr="0">
                <a:spAutoFit/>
              </a:bodyPr>
              <a:lstStyle/>
              <a:p>
                <a:r>
                  <a:rPr lang="en-US" sz="1400" b="1" dirty="0">
                    <a:solidFill>
                      <a:schemeClr val="tx1">
                        <a:lumMod val="75000"/>
                        <a:lumOff val="25000"/>
                      </a:schemeClr>
                    </a:solidFill>
                    <a:latin typeface="+mj-lt"/>
                    <a:ea typeface="Lato Black" charset="0"/>
                    <a:cs typeface="Lato Black" charset="0"/>
                  </a:rPr>
                  <a:t>Oxford University</a:t>
                </a:r>
              </a:p>
            </p:txBody>
          </p:sp>
        </p:grpSp>
      </p:grpSp>
      <p:grpSp>
        <p:nvGrpSpPr>
          <p:cNvPr id="80" name="Group 79"/>
          <p:cNvGrpSpPr/>
          <p:nvPr/>
        </p:nvGrpSpPr>
        <p:grpSpPr>
          <a:xfrm>
            <a:off x="3590663" y="1040183"/>
            <a:ext cx="3028590" cy="1108310"/>
            <a:chOff x="2047041" y="2261267"/>
            <a:chExt cx="3179017" cy="1301190"/>
          </a:xfrm>
        </p:grpSpPr>
        <p:sp>
          <p:nvSpPr>
            <p:cNvPr id="81" name="TextBox 80"/>
            <p:cNvSpPr txBox="1"/>
            <p:nvPr/>
          </p:nvSpPr>
          <p:spPr>
            <a:xfrm>
              <a:off x="4499012" y="2715595"/>
              <a:ext cx="727046" cy="325205"/>
            </a:xfrm>
            <a:prstGeom prst="rect">
              <a:avLst/>
            </a:prstGeom>
            <a:noFill/>
          </p:spPr>
          <p:txBody>
            <a:bodyPr wrap="square" rtlCol="0">
              <a:spAutoFit/>
            </a:bodyPr>
            <a:lstStyle/>
            <a:p>
              <a:pPr algn="r"/>
              <a:r>
                <a:rPr lang="en-US" sz="1200" dirty="0">
                  <a:solidFill>
                    <a:schemeClr val="tx1">
                      <a:lumMod val="75000"/>
                      <a:lumOff val="25000"/>
                    </a:schemeClr>
                  </a:solidFill>
                  <a:latin typeface="+mj-lt"/>
                  <a:ea typeface="Lato" charset="0"/>
                  <a:cs typeface="Lato" charset="0"/>
                </a:rPr>
                <a:t>1919</a:t>
              </a:r>
            </a:p>
          </p:txBody>
        </p:sp>
        <p:sp>
          <p:nvSpPr>
            <p:cNvPr id="82" name="Oval 81"/>
            <p:cNvSpPr>
              <a:spLocks noChangeAspect="1"/>
            </p:cNvSpPr>
            <p:nvPr/>
          </p:nvSpPr>
          <p:spPr>
            <a:xfrm rot="5400000">
              <a:off x="4568934" y="2826154"/>
              <a:ext cx="119440" cy="119470"/>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83" name="Rectangle 82"/>
            <p:cNvSpPr/>
            <p:nvPr/>
          </p:nvSpPr>
          <p:spPr>
            <a:xfrm rot="5400000">
              <a:off x="4098651" y="2436764"/>
              <a:ext cx="53676" cy="915118"/>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84" name="Group 83"/>
            <p:cNvGrpSpPr/>
            <p:nvPr/>
          </p:nvGrpSpPr>
          <p:grpSpPr>
            <a:xfrm>
              <a:off x="2047041" y="2261267"/>
              <a:ext cx="2361792" cy="1301190"/>
              <a:chOff x="1836729" y="1497105"/>
              <a:chExt cx="2361792" cy="1301190"/>
            </a:xfrm>
          </p:grpSpPr>
          <p:sp>
            <p:nvSpPr>
              <p:cNvPr id="87" name="Subtitle 2"/>
              <p:cNvSpPr txBox="1">
                <a:spLocks/>
              </p:cNvSpPr>
              <p:nvPr/>
            </p:nvSpPr>
            <p:spPr>
              <a:xfrm>
                <a:off x="1838831" y="2051198"/>
                <a:ext cx="2136121" cy="747097"/>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lumMod val="75000"/>
                        <a:lumOff val="25000"/>
                      </a:schemeClr>
                    </a:solidFill>
                    <a:latin typeface="+mn-lt"/>
                    <a:ea typeface="Lato Light" charset="0"/>
                    <a:cs typeface="Lato Light" charset="0"/>
                  </a:rPr>
                  <a:t>This act removed barriers to women in some professional jobs.</a:t>
                </a:r>
              </a:p>
            </p:txBody>
          </p:sp>
          <p:sp>
            <p:nvSpPr>
              <p:cNvPr id="88" name="TextBox 87"/>
              <p:cNvSpPr txBox="1"/>
              <p:nvPr/>
            </p:nvSpPr>
            <p:spPr>
              <a:xfrm>
                <a:off x="1836729" y="1497105"/>
                <a:ext cx="2361792" cy="614277"/>
              </a:xfrm>
              <a:prstGeom prst="rect">
                <a:avLst/>
              </a:prstGeom>
              <a:noFill/>
            </p:spPr>
            <p:txBody>
              <a:bodyPr wrap="square" rtlCol="0" anchor="ctr" anchorCtr="0">
                <a:spAutoFit/>
              </a:bodyPr>
              <a:lstStyle/>
              <a:p>
                <a:r>
                  <a:rPr lang="en-US" sz="1400" b="1" dirty="0">
                    <a:solidFill>
                      <a:schemeClr val="tx1">
                        <a:lumMod val="75000"/>
                        <a:lumOff val="25000"/>
                      </a:schemeClr>
                    </a:solidFill>
                    <a:latin typeface="+mj-lt"/>
                    <a:ea typeface="Lato Black" charset="0"/>
                    <a:cs typeface="Lato Black" charset="0"/>
                  </a:rPr>
                  <a:t>The Sex Disqualification </a:t>
                </a:r>
              </a:p>
              <a:p>
                <a:r>
                  <a:rPr lang="en-US" sz="1400" b="1" dirty="0">
                    <a:solidFill>
                      <a:schemeClr val="tx1">
                        <a:lumMod val="75000"/>
                        <a:lumOff val="25000"/>
                      </a:schemeClr>
                    </a:solidFill>
                    <a:latin typeface="+mj-lt"/>
                    <a:ea typeface="Lato Black" charset="0"/>
                    <a:cs typeface="Lato Black" charset="0"/>
                  </a:rPr>
                  <a:t>(Removal) Act</a:t>
                </a:r>
              </a:p>
            </p:txBody>
          </p:sp>
        </p:grpSp>
      </p:grpSp>
      <p:grpSp>
        <p:nvGrpSpPr>
          <p:cNvPr id="89" name="Group 88"/>
          <p:cNvGrpSpPr/>
          <p:nvPr/>
        </p:nvGrpSpPr>
        <p:grpSpPr>
          <a:xfrm>
            <a:off x="2640289" y="3214698"/>
            <a:ext cx="4057159" cy="1087689"/>
            <a:chOff x="2075153" y="2594853"/>
            <a:chExt cx="2906835" cy="796425"/>
          </a:xfrm>
        </p:grpSpPr>
        <p:sp>
          <p:nvSpPr>
            <p:cNvPr id="90" name="TextBox 89"/>
            <p:cNvSpPr txBox="1"/>
            <p:nvPr/>
          </p:nvSpPr>
          <p:spPr>
            <a:xfrm>
              <a:off x="4607148" y="2753863"/>
              <a:ext cx="374840" cy="202824"/>
            </a:xfrm>
            <a:prstGeom prst="rect">
              <a:avLst/>
            </a:prstGeom>
            <a:noFill/>
          </p:spPr>
          <p:txBody>
            <a:bodyPr wrap="square" rtlCol="0">
              <a:spAutoFit/>
            </a:bodyPr>
            <a:lstStyle/>
            <a:p>
              <a:pPr algn="r"/>
              <a:r>
                <a:rPr lang="en-US" sz="1200" dirty="0">
                  <a:solidFill>
                    <a:schemeClr val="tx1">
                      <a:lumMod val="75000"/>
                      <a:lumOff val="25000"/>
                    </a:schemeClr>
                  </a:solidFill>
                  <a:latin typeface="+mj-lt"/>
                  <a:ea typeface="Lato" charset="0"/>
                  <a:cs typeface="Lato" charset="0"/>
                </a:rPr>
                <a:t>1923</a:t>
              </a:r>
            </a:p>
          </p:txBody>
        </p:sp>
        <p:sp>
          <p:nvSpPr>
            <p:cNvPr id="91" name="Oval 90"/>
            <p:cNvSpPr>
              <a:spLocks noChangeAspect="1"/>
            </p:cNvSpPr>
            <p:nvPr/>
          </p:nvSpPr>
          <p:spPr>
            <a:xfrm rot="5400000">
              <a:off x="4457761" y="2825319"/>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92" name="Rectangle 91"/>
            <p:cNvSpPr/>
            <p:nvPr/>
          </p:nvSpPr>
          <p:spPr>
            <a:xfrm rot="5400000">
              <a:off x="4049055" y="2454645"/>
              <a:ext cx="33476" cy="821653"/>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94" name="Group 93"/>
            <p:cNvGrpSpPr/>
            <p:nvPr/>
          </p:nvGrpSpPr>
          <p:grpSpPr>
            <a:xfrm>
              <a:off x="2075153" y="2594853"/>
              <a:ext cx="1995207" cy="796425"/>
              <a:chOff x="1864841" y="1830691"/>
              <a:chExt cx="1995207" cy="796425"/>
            </a:xfrm>
          </p:grpSpPr>
          <p:sp>
            <p:nvSpPr>
              <p:cNvPr id="97" name="Subtitle 2"/>
              <p:cNvSpPr txBox="1">
                <a:spLocks/>
              </p:cNvSpPr>
              <p:nvPr/>
            </p:nvSpPr>
            <p:spPr>
              <a:xfrm>
                <a:off x="1900516" y="2025952"/>
                <a:ext cx="1611253" cy="601164"/>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Lato Light" charset="0"/>
                    <a:cs typeface="Lato Light" charset="0"/>
                  </a:rPr>
                  <a:t>Divorce law made it possible for women to divorce their husbands only on the grounds of adultery for the first time.</a:t>
                </a:r>
                <a:endParaRPr lang="en-US" sz="1200" dirty="0">
                  <a:solidFill>
                    <a:schemeClr val="tx1"/>
                  </a:solidFill>
                  <a:latin typeface="+mn-lt"/>
                  <a:ea typeface="Lato Light" charset="0"/>
                  <a:cs typeface="Lato Light" charset="0"/>
                </a:endParaRPr>
              </a:p>
            </p:txBody>
          </p:sp>
          <p:sp>
            <p:nvSpPr>
              <p:cNvPr id="99" name="TextBox 98"/>
              <p:cNvSpPr txBox="1"/>
              <p:nvPr/>
            </p:nvSpPr>
            <p:spPr>
              <a:xfrm>
                <a:off x="1864841" y="1830691"/>
                <a:ext cx="1995207" cy="225360"/>
              </a:xfrm>
              <a:prstGeom prst="rect">
                <a:avLst/>
              </a:prstGeom>
              <a:noFill/>
            </p:spPr>
            <p:txBody>
              <a:bodyPr wrap="square" rtlCol="0" anchor="ctr" anchorCtr="0">
                <a:spAutoFit/>
              </a:bodyPr>
              <a:lstStyle/>
              <a:p>
                <a:r>
                  <a:rPr lang="en-GB" sz="1400" b="1" dirty="0">
                    <a:solidFill>
                      <a:schemeClr val="tx1">
                        <a:lumMod val="75000"/>
                        <a:lumOff val="25000"/>
                      </a:schemeClr>
                    </a:solidFill>
                    <a:latin typeface="+mj-lt"/>
                    <a:ea typeface="Lato Black" charset="0"/>
                    <a:cs typeface="Lato Black" charset="0"/>
                  </a:rPr>
                  <a:t>The Matrimonial Causes Act </a:t>
                </a:r>
                <a:endParaRPr lang="en-US" sz="1400" b="1" dirty="0">
                  <a:solidFill>
                    <a:schemeClr val="tx1">
                      <a:lumMod val="75000"/>
                      <a:lumOff val="25000"/>
                    </a:schemeClr>
                  </a:solidFill>
                  <a:latin typeface="+mj-lt"/>
                  <a:ea typeface="Lato Black" charset="0"/>
                  <a:cs typeface="Lato Black" charset="0"/>
                </a:endParaRPr>
              </a:p>
            </p:txBody>
          </p:sp>
        </p:grpSp>
      </p:grpSp>
      <p:grpSp>
        <p:nvGrpSpPr>
          <p:cNvPr id="100" name="Group 99"/>
          <p:cNvGrpSpPr/>
          <p:nvPr/>
        </p:nvGrpSpPr>
        <p:grpSpPr>
          <a:xfrm>
            <a:off x="3244906" y="4225030"/>
            <a:ext cx="3402381" cy="1191103"/>
            <a:chOff x="2086242" y="2637427"/>
            <a:chExt cx="3013284" cy="980828"/>
          </a:xfrm>
        </p:grpSpPr>
        <p:sp>
          <p:nvSpPr>
            <p:cNvPr id="101" name="TextBox 100"/>
            <p:cNvSpPr txBox="1"/>
            <p:nvPr/>
          </p:nvSpPr>
          <p:spPr>
            <a:xfrm>
              <a:off x="4517173" y="2882746"/>
              <a:ext cx="582353" cy="228098"/>
            </a:xfrm>
            <a:prstGeom prst="rect">
              <a:avLst/>
            </a:prstGeom>
            <a:noFill/>
          </p:spPr>
          <p:txBody>
            <a:bodyPr wrap="square" rtlCol="0">
              <a:spAutoFit/>
            </a:bodyPr>
            <a:lstStyle/>
            <a:p>
              <a:pPr algn="r"/>
              <a:r>
                <a:rPr lang="en-US" sz="1200" dirty="0">
                  <a:solidFill>
                    <a:schemeClr val="tx1">
                      <a:lumMod val="75000"/>
                      <a:lumOff val="25000"/>
                    </a:schemeClr>
                  </a:solidFill>
                  <a:latin typeface="+mj-lt"/>
                  <a:ea typeface="Lato" charset="0"/>
                  <a:cs typeface="Lato" charset="0"/>
                </a:rPr>
                <a:t>1925</a:t>
              </a:r>
            </a:p>
          </p:txBody>
        </p:sp>
        <p:sp>
          <p:nvSpPr>
            <p:cNvPr id="102" name="Oval 101"/>
            <p:cNvSpPr>
              <a:spLocks noChangeAspect="1"/>
            </p:cNvSpPr>
            <p:nvPr/>
          </p:nvSpPr>
          <p:spPr>
            <a:xfrm rot="5400000">
              <a:off x="4515176" y="2946674"/>
              <a:ext cx="70577" cy="70595"/>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103" name="Rectangle 102"/>
            <p:cNvSpPr/>
            <p:nvPr/>
          </p:nvSpPr>
          <p:spPr>
            <a:xfrm rot="5400000">
              <a:off x="4028632" y="2521076"/>
              <a:ext cx="37648" cy="921791"/>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104" name="Group 103"/>
            <p:cNvGrpSpPr/>
            <p:nvPr/>
          </p:nvGrpSpPr>
          <p:grpSpPr>
            <a:xfrm>
              <a:off x="2086242" y="2637427"/>
              <a:ext cx="1988863" cy="980828"/>
              <a:chOff x="1875930" y="1873265"/>
              <a:chExt cx="1988863" cy="980828"/>
            </a:xfrm>
          </p:grpSpPr>
          <p:sp>
            <p:nvSpPr>
              <p:cNvPr id="107" name="Subtitle 2"/>
              <p:cNvSpPr txBox="1">
                <a:spLocks/>
              </p:cNvSpPr>
              <p:nvPr/>
            </p:nvSpPr>
            <p:spPr>
              <a:xfrm>
                <a:off x="1912093" y="2025951"/>
                <a:ext cx="1630314" cy="828142"/>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lumMod val="75000"/>
                        <a:lumOff val="25000"/>
                      </a:schemeClr>
                    </a:solidFill>
                    <a:latin typeface="+mn-lt"/>
                    <a:ea typeface="Lato Light" charset="0"/>
                    <a:cs typeface="Lato Light" charset="0"/>
                  </a:rPr>
                  <a:t>This put the welfare of the infant first and gave married parents equal claim for custody of their children.</a:t>
                </a:r>
                <a:endParaRPr lang="en-US" sz="1200" dirty="0">
                  <a:solidFill>
                    <a:schemeClr val="tx1">
                      <a:lumMod val="75000"/>
                      <a:lumOff val="25000"/>
                    </a:schemeClr>
                  </a:solidFill>
                  <a:latin typeface="+mn-lt"/>
                  <a:ea typeface="Lato Light" charset="0"/>
                  <a:cs typeface="Lato Light" charset="0"/>
                </a:endParaRPr>
              </a:p>
            </p:txBody>
          </p:sp>
          <p:sp>
            <p:nvSpPr>
              <p:cNvPr id="108" name="TextBox 107"/>
              <p:cNvSpPr txBox="1"/>
              <p:nvPr/>
            </p:nvSpPr>
            <p:spPr>
              <a:xfrm>
                <a:off x="1875930" y="1873265"/>
                <a:ext cx="1988863" cy="228098"/>
              </a:xfrm>
              <a:prstGeom prst="rect">
                <a:avLst/>
              </a:prstGeom>
              <a:noFill/>
            </p:spPr>
            <p:txBody>
              <a:bodyPr wrap="square" rtlCol="0" anchor="ctr" anchorCtr="0">
                <a:spAutoFit/>
              </a:bodyPr>
              <a:lstStyle/>
              <a:p>
                <a:r>
                  <a:rPr lang="en-GB" sz="1200" b="1" dirty="0">
                    <a:solidFill>
                      <a:schemeClr val="tx1">
                        <a:lumMod val="75000"/>
                        <a:lumOff val="25000"/>
                      </a:schemeClr>
                    </a:solidFill>
                    <a:latin typeface="+mj-lt"/>
                    <a:ea typeface="Lato Black" charset="0"/>
                    <a:cs typeface="Lato Black" charset="0"/>
                  </a:rPr>
                  <a:t>The Guardianship of Infants Act</a:t>
                </a:r>
                <a:endParaRPr lang="en-US" sz="1200" b="1" dirty="0">
                  <a:solidFill>
                    <a:schemeClr val="tx1">
                      <a:lumMod val="75000"/>
                      <a:lumOff val="25000"/>
                    </a:schemeClr>
                  </a:solidFill>
                  <a:latin typeface="+mj-lt"/>
                  <a:ea typeface="Lato Black" charset="0"/>
                  <a:cs typeface="Lato Black" charset="0"/>
                </a:endParaRPr>
              </a:p>
            </p:txBody>
          </p:sp>
        </p:grpSp>
      </p:grpSp>
      <p:grpSp>
        <p:nvGrpSpPr>
          <p:cNvPr id="109" name="Group 108"/>
          <p:cNvGrpSpPr/>
          <p:nvPr/>
        </p:nvGrpSpPr>
        <p:grpSpPr>
          <a:xfrm>
            <a:off x="2991112" y="5482759"/>
            <a:ext cx="3694342" cy="690585"/>
            <a:chOff x="2122406" y="2583145"/>
            <a:chExt cx="2886129" cy="493496"/>
          </a:xfrm>
        </p:grpSpPr>
        <p:sp>
          <p:nvSpPr>
            <p:cNvPr id="115" name="TextBox 114"/>
            <p:cNvSpPr txBox="1"/>
            <p:nvPr/>
          </p:nvSpPr>
          <p:spPr>
            <a:xfrm>
              <a:off x="4618815" y="2753863"/>
              <a:ext cx="389720" cy="197945"/>
            </a:xfrm>
            <a:prstGeom prst="rect">
              <a:avLst/>
            </a:prstGeom>
            <a:noFill/>
          </p:spPr>
          <p:txBody>
            <a:bodyPr wrap="none" rtlCol="0">
              <a:spAutoFit/>
            </a:bodyPr>
            <a:lstStyle/>
            <a:p>
              <a:pPr algn="r"/>
              <a:r>
                <a:rPr lang="en-US" sz="1200" dirty="0">
                  <a:solidFill>
                    <a:schemeClr val="tx1">
                      <a:lumMod val="75000"/>
                      <a:lumOff val="25000"/>
                    </a:schemeClr>
                  </a:solidFill>
                  <a:latin typeface="+mj-lt"/>
                  <a:ea typeface="Lato" charset="0"/>
                  <a:cs typeface="Lato" charset="0"/>
                </a:rPr>
                <a:t>1929</a:t>
              </a:r>
            </a:p>
          </p:txBody>
        </p:sp>
        <p:sp>
          <p:nvSpPr>
            <p:cNvPr id="116" name="Oval 115"/>
            <p:cNvSpPr>
              <a:spLocks noChangeAspect="1"/>
            </p:cNvSpPr>
            <p:nvPr/>
          </p:nvSpPr>
          <p:spPr>
            <a:xfrm rot="5400000">
              <a:off x="4457761" y="2825319"/>
              <a:ext cx="88278" cy="88299"/>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117" name="Rectangle 116"/>
            <p:cNvSpPr/>
            <p:nvPr/>
          </p:nvSpPr>
          <p:spPr>
            <a:xfrm rot="5400000">
              <a:off x="3949321" y="2348099"/>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118" name="Group 117"/>
            <p:cNvGrpSpPr/>
            <p:nvPr/>
          </p:nvGrpSpPr>
          <p:grpSpPr>
            <a:xfrm>
              <a:off x="2122406" y="2583145"/>
              <a:ext cx="1455974" cy="493496"/>
              <a:chOff x="1912094" y="1818983"/>
              <a:chExt cx="1455974" cy="493496"/>
            </a:xfrm>
          </p:grpSpPr>
          <p:sp>
            <p:nvSpPr>
              <p:cNvPr id="121" name="Subtitle 2"/>
              <p:cNvSpPr txBox="1">
                <a:spLocks/>
              </p:cNvSpPr>
              <p:nvPr/>
            </p:nvSpPr>
            <p:spPr>
              <a:xfrm>
                <a:off x="1912094" y="1989701"/>
                <a:ext cx="1455974" cy="322778"/>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lumMod val="75000"/>
                        <a:lumOff val="25000"/>
                      </a:schemeClr>
                    </a:solidFill>
                    <a:latin typeface="+mn-lt"/>
                    <a:ea typeface="Lato Light" charset="0"/>
                    <a:cs typeface="Lato Light" charset="0"/>
                  </a:rPr>
                  <a:t>The age of marriage was raised to 16 for both sexes. </a:t>
                </a:r>
                <a:endParaRPr lang="en-US" sz="1200" dirty="0">
                  <a:solidFill>
                    <a:schemeClr val="tx1">
                      <a:lumMod val="75000"/>
                      <a:lumOff val="25000"/>
                    </a:schemeClr>
                  </a:solidFill>
                  <a:latin typeface="+mn-lt"/>
                  <a:ea typeface="Lato Light" charset="0"/>
                  <a:cs typeface="Lato Light" charset="0"/>
                </a:endParaRPr>
              </a:p>
            </p:txBody>
          </p:sp>
          <p:sp>
            <p:nvSpPr>
              <p:cNvPr id="122" name="TextBox 121"/>
              <p:cNvSpPr txBox="1"/>
              <p:nvPr/>
            </p:nvSpPr>
            <p:spPr>
              <a:xfrm>
                <a:off x="1912094" y="1818983"/>
                <a:ext cx="1245451" cy="219939"/>
              </a:xfrm>
              <a:prstGeom prst="rect">
                <a:avLst/>
              </a:prstGeom>
              <a:noFill/>
            </p:spPr>
            <p:txBody>
              <a:bodyPr wrap="none" rtlCol="0" anchor="ctr" anchorCtr="0">
                <a:spAutoFit/>
              </a:bodyPr>
              <a:lstStyle/>
              <a:p>
                <a:r>
                  <a:rPr lang="en-US" sz="1400" b="1" dirty="0">
                    <a:solidFill>
                      <a:schemeClr val="tx1">
                        <a:lumMod val="75000"/>
                        <a:lumOff val="25000"/>
                      </a:schemeClr>
                    </a:solidFill>
                    <a:latin typeface="+mj-lt"/>
                    <a:ea typeface="Lato Black" charset="0"/>
                    <a:cs typeface="Lato Black" charset="0"/>
                  </a:rPr>
                  <a:t>Age of Marriage </a:t>
                </a:r>
                <a:r>
                  <a:rPr lang="en-US" sz="1400" b="1" dirty="0" smtClean="0">
                    <a:solidFill>
                      <a:schemeClr val="tx1">
                        <a:lumMod val="75000"/>
                        <a:lumOff val="25000"/>
                      </a:schemeClr>
                    </a:solidFill>
                    <a:latin typeface="+mj-lt"/>
                    <a:ea typeface="Lato Black" charset="0"/>
                    <a:cs typeface="Lato Black" charset="0"/>
                  </a:rPr>
                  <a:t>Act</a:t>
                </a:r>
                <a:endParaRPr lang="en-US" sz="1400" b="1" dirty="0">
                  <a:solidFill>
                    <a:schemeClr val="tx1">
                      <a:lumMod val="75000"/>
                      <a:lumOff val="25000"/>
                    </a:schemeClr>
                  </a:solidFill>
                  <a:latin typeface="+mj-lt"/>
                  <a:ea typeface="Lato Black" charset="0"/>
                  <a:cs typeface="Lato Black" charset="0"/>
                </a:endParaRPr>
              </a:p>
            </p:txBody>
          </p:sp>
        </p:grpSp>
      </p:grpSp>
      <p:grpSp>
        <p:nvGrpSpPr>
          <p:cNvPr id="123" name="Group 122"/>
          <p:cNvGrpSpPr/>
          <p:nvPr/>
        </p:nvGrpSpPr>
        <p:grpSpPr>
          <a:xfrm>
            <a:off x="5509223" y="3929766"/>
            <a:ext cx="5277459" cy="1071904"/>
            <a:chOff x="3995874" y="3337904"/>
            <a:chExt cx="4865478" cy="1071904"/>
          </a:xfrm>
        </p:grpSpPr>
        <p:sp>
          <p:nvSpPr>
            <p:cNvPr id="124" name="TextBox 123"/>
            <p:cNvSpPr txBox="1"/>
            <p:nvPr/>
          </p:nvSpPr>
          <p:spPr>
            <a:xfrm>
              <a:off x="3995874" y="3583173"/>
              <a:ext cx="498855" cy="276999"/>
            </a:xfrm>
            <a:prstGeom prst="rect">
              <a:avLst/>
            </a:prstGeom>
            <a:noFill/>
          </p:spPr>
          <p:txBody>
            <a:bodyPr wrap="none" rtlCol="0">
              <a:spAutoFit/>
            </a:bodyPr>
            <a:lstStyle/>
            <a:p>
              <a:r>
                <a:rPr lang="en-US" sz="1200" dirty="0">
                  <a:solidFill>
                    <a:schemeClr val="tx1">
                      <a:lumMod val="75000"/>
                      <a:lumOff val="25000"/>
                    </a:schemeClr>
                  </a:solidFill>
                  <a:latin typeface="+mj-lt"/>
                  <a:ea typeface="Lato" charset="0"/>
                  <a:cs typeface="Lato" charset="0"/>
                </a:rPr>
                <a:t>1924</a:t>
              </a:r>
            </a:p>
          </p:txBody>
        </p:sp>
        <p:sp>
          <p:nvSpPr>
            <p:cNvPr id="125" name="Oval 124"/>
            <p:cNvSpPr>
              <a:spLocks noChangeAspect="1"/>
            </p:cNvSpPr>
            <p:nvPr/>
          </p:nvSpPr>
          <p:spPr>
            <a:xfrm rot="5400000">
              <a:off x="4457761" y="3639896"/>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126" name="Rectangle 125"/>
            <p:cNvSpPr/>
            <p:nvPr/>
          </p:nvSpPr>
          <p:spPr>
            <a:xfrm rot="5400000">
              <a:off x="5021118" y="3165063"/>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127" name="Group 126"/>
            <p:cNvGrpSpPr/>
            <p:nvPr/>
          </p:nvGrpSpPr>
          <p:grpSpPr>
            <a:xfrm>
              <a:off x="5569393" y="3337904"/>
              <a:ext cx="3291959" cy="1071904"/>
              <a:chOff x="5374821" y="995577"/>
              <a:chExt cx="3291959" cy="1071904"/>
            </a:xfrm>
          </p:grpSpPr>
          <p:sp>
            <p:nvSpPr>
              <p:cNvPr id="130" name="Subtitle 2"/>
              <p:cNvSpPr txBox="1">
                <a:spLocks/>
              </p:cNvSpPr>
              <p:nvPr/>
            </p:nvSpPr>
            <p:spPr>
              <a:xfrm>
                <a:off x="5374821" y="1246463"/>
                <a:ext cx="3291959" cy="821018"/>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lumMod val="75000"/>
                        <a:lumOff val="25000"/>
                      </a:schemeClr>
                    </a:solidFill>
                    <a:latin typeface="+mn-lt"/>
                    <a:ea typeface="Lato Light" charset="0"/>
                    <a:cs typeface="Lato Light" charset="0"/>
                  </a:rPr>
                  <a:t>MP Margaret </a:t>
                </a:r>
                <a:r>
                  <a:rPr lang="en-US" sz="1200" dirty="0" err="1">
                    <a:solidFill>
                      <a:schemeClr val="tx1">
                        <a:lumMod val="75000"/>
                        <a:lumOff val="25000"/>
                      </a:schemeClr>
                    </a:solidFill>
                    <a:latin typeface="+mn-lt"/>
                    <a:ea typeface="Lato Light" charset="0"/>
                    <a:cs typeface="Lato Light" charset="0"/>
                  </a:rPr>
                  <a:t>Bondfield</a:t>
                </a:r>
                <a:r>
                  <a:rPr lang="en-US" sz="1200" dirty="0">
                    <a:solidFill>
                      <a:schemeClr val="tx1">
                        <a:lumMod val="75000"/>
                        <a:lumOff val="25000"/>
                      </a:schemeClr>
                    </a:solidFill>
                    <a:latin typeface="+mn-lt"/>
                    <a:ea typeface="Lato Light" charset="0"/>
                    <a:cs typeface="Lato Light" charset="0"/>
                  </a:rPr>
                  <a:t> (</a:t>
                </a:r>
                <a:r>
                  <a:rPr lang="en-US" sz="1200" dirty="0" err="1">
                    <a:solidFill>
                      <a:schemeClr val="tx1">
                        <a:lumMod val="75000"/>
                        <a:lumOff val="25000"/>
                      </a:schemeClr>
                    </a:solidFill>
                    <a:latin typeface="+mn-lt"/>
                    <a:ea typeface="Lato Light" charset="0"/>
                    <a:cs typeface="Lato Light" charset="0"/>
                  </a:rPr>
                  <a:t>Labour</a:t>
                </a:r>
                <a:r>
                  <a:rPr lang="en-US" sz="1200" dirty="0">
                    <a:solidFill>
                      <a:schemeClr val="tx1">
                        <a:lumMod val="75000"/>
                        <a:lumOff val="25000"/>
                      </a:schemeClr>
                    </a:solidFill>
                    <a:latin typeface="+mn-lt"/>
                    <a:ea typeface="Lato Light" charset="0"/>
                    <a:cs typeface="Lato Light" charset="0"/>
                  </a:rPr>
                  <a:t>) serves as Parliamentary Secretary to the Ministry of </a:t>
                </a:r>
                <a:r>
                  <a:rPr lang="en-US" sz="1200" dirty="0" err="1">
                    <a:solidFill>
                      <a:schemeClr val="tx1">
                        <a:lumMod val="75000"/>
                        <a:lumOff val="25000"/>
                      </a:schemeClr>
                    </a:solidFill>
                    <a:latin typeface="+mn-lt"/>
                    <a:ea typeface="Lato Light" charset="0"/>
                    <a:cs typeface="Lato Light" charset="0"/>
                  </a:rPr>
                  <a:t>Labour</a:t>
                </a:r>
                <a:r>
                  <a:rPr lang="en-US" sz="1200" dirty="0">
                    <a:solidFill>
                      <a:schemeClr val="tx1">
                        <a:lumMod val="75000"/>
                        <a:lumOff val="25000"/>
                      </a:schemeClr>
                    </a:solidFill>
                    <a:latin typeface="+mn-lt"/>
                    <a:ea typeface="Lato Light" charset="0"/>
                    <a:cs typeface="Lato Light" charset="0"/>
                  </a:rPr>
                  <a:t>. She later became the first woman in the cabinet after the 1929 General Election.</a:t>
                </a:r>
              </a:p>
            </p:txBody>
          </p:sp>
          <p:sp>
            <p:nvSpPr>
              <p:cNvPr id="131" name="TextBox 130"/>
              <p:cNvSpPr txBox="1"/>
              <p:nvPr/>
            </p:nvSpPr>
            <p:spPr>
              <a:xfrm>
                <a:off x="5374822" y="995577"/>
                <a:ext cx="1239930" cy="307777"/>
              </a:xfrm>
              <a:prstGeom prst="rect">
                <a:avLst/>
              </a:prstGeom>
              <a:noFill/>
            </p:spPr>
            <p:txBody>
              <a:bodyPr wrap="none" rtlCol="0" anchor="ctr" anchorCtr="0">
                <a:spAutoFit/>
              </a:bodyPr>
              <a:lstStyle/>
              <a:p>
                <a:r>
                  <a:rPr lang="en-US" sz="1400" b="1" dirty="0">
                    <a:solidFill>
                      <a:schemeClr val="tx1">
                        <a:lumMod val="75000"/>
                        <a:lumOff val="25000"/>
                      </a:schemeClr>
                    </a:solidFill>
                    <a:latin typeface="+mj-lt"/>
                    <a:ea typeface="Lato Black" charset="0"/>
                    <a:cs typeface="Lato Black" charset="0"/>
                  </a:rPr>
                  <a:t>General Election</a:t>
                </a:r>
              </a:p>
            </p:txBody>
          </p:sp>
        </p:grpSp>
      </p:grpSp>
      <p:grpSp>
        <p:nvGrpSpPr>
          <p:cNvPr id="132" name="Group 131"/>
          <p:cNvGrpSpPr/>
          <p:nvPr/>
        </p:nvGrpSpPr>
        <p:grpSpPr>
          <a:xfrm>
            <a:off x="5461369" y="2648492"/>
            <a:ext cx="3475927" cy="1117562"/>
            <a:chOff x="3995874" y="3337904"/>
            <a:chExt cx="2937280" cy="945493"/>
          </a:xfrm>
        </p:grpSpPr>
        <p:sp>
          <p:nvSpPr>
            <p:cNvPr id="133" name="TextBox 132"/>
            <p:cNvSpPr txBox="1"/>
            <p:nvPr/>
          </p:nvSpPr>
          <p:spPr>
            <a:xfrm>
              <a:off x="3995874" y="3583173"/>
              <a:ext cx="429862" cy="276999"/>
            </a:xfrm>
            <a:prstGeom prst="rect">
              <a:avLst/>
            </a:prstGeom>
            <a:noFill/>
          </p:spPr>
          <p:txBody>
            <a:bodyPr wrap="none" rtlCol="0">
              <a:spAutoFit/>
            </a:bodyPr>
            <a:lstStyle/>
            <a:p>
              <a:r>
                <a:rPr lang="en-US" sz="1200" dirty="0">
                  <a:solidFill>
                    <a:schemeClr val="tx1">
                      <a:lumMod val="75000"/>
                      <a:lumOff val="25000"/>
                    </a:schemeClr>
                  </a:solidFill>
                  <a:latin typeface="+mj-lt"/>
                  <a:ea typeface="Lato" charset="0"/>
                  <a:cs typeface="Lato" charset="0"/>
                </a:rPr>
                <a:t>1922</a:t>
              </a:r>
            </a:p>
          </p:txBody>
        </p:sp>
        <p:sp>
          <p:nvSpPr>
            <p:cNvPr id="134" name="Oval 133"/>
            <p:cNvSpPr>
              <a:spLocks noChangeAspect="1"/>
            </p:cNvSpPr>
            <p:nvPr/>
          </p:nvSpPr>
          <p:spPr>
            <a:xfrm rot="5400000">
              <a:off x="4457761" y="3639896"/>
              <a:ext cx="86440" cy="86462"/>
            </a:xfrm>
            <a:prstGeom prst="ellipse">
              <a:avLst/>
            </a:prstGeom>
            <a:solidFill>
              <a:srgbClr val="E75E69"/>
            </a:solidFill>
            <a:ln w="28575"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sz="506" b="1" dirty="0">
                <a:solidFill>
                  <a:schemeClr val="tx1">
                    <a:lumMod val="85000"/>
                    <a:lumOff val="15000"/>
                  </a:schemeClr>
                </a:solidFill>
                <a:latin typeface="+mj-lt"/>
                <a:ea typeface="Lato" charset="0"/>
                <a:cs typeface="Lato" charset="0"/>
              </a:endParaRPr>
            </a:p>
          </p:txBody>
        </p:sp>
        <p:sp>
          <p:nvSpPr>
            <p:cNvPr id="135" name="Rectangle 134"/>
            <p:cNvSpPr/>
            <p:nvPr/>
          </p:nvSpPr>
          <p:spPr>
            <a:xfrm rot="5400000">
              <a:off x="5021118" y="3165063"/>
              <a:ext cx="27432" cy="1028700"/>
            </a:xfrm>
            <a:prstGeom prst="rect">
              <a:avLst/>
            </a:prstGeom>
            <a:solidFill>
              <a:srgbClr val="E75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b="1" dirty="0">
                <a:solidFill>
                  <a:schemeClr val="tx1">
                    <a:lumMod val="85000"/>
                    <a:lumOff val="15000"/>
                  </a:schemeClr>
                </a:solidFill>
                <a:latin typeface="+mj-lt"/>
              </a:endParaRPr>
            </a:p>
          </p:txBody>
        </p:sp>
        <p:grpSp>
          <p:nvGrpSpPr>
            <p:cNvPr id="136" name="Group 135"/>
            <p:cNvGrpSpPr/>
            <p:nvPr/>
          </p:nvGrpSpPr>
          <p:grpSpPr>
            <a:xfrm>
              <a:off x="5569394" y="3337904"/>
              <a:ext cx="1363760" cy="945493"/>
              <a:chOff x="5374822" y="995577"/>
              <a:chExt cx="1363760" cy="945493"/>
            </a:xfrm>
          </p:grpSpPr>
          <p:sp>
            <p:nvSpPr>
              <p:cNvPr id="139" name="Subtitle 2"/>
              <p:cNvSpPr txBox="1">
                <a:spLocks/>
              </p:cNvSpPr>
              <p:nvPr/>
            </p:nvSpPr>
            <p:spPr>
              <a:xfrm>
                <a:off x="5374822" y="1246463"/>
                <a:ext cx="1363760" cy="694607"/>
              </a:xfrm>
              <a:prstGeom prst="rect">
                <a:avLst/>
              </a:prstGeom>
            </p:spPr>
            <p:txBody>
              <a:bodyPr vert="horz" wrap="square" lIns="81559" tIns="40779" rIns="81559" bIns="4077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lumMod val="75000"/>
                        <a:lumOff val="25000"/>
                      </a:schemeClr>
                    </a:solidFill>
                    <a:latin typeface="+mn-lt"/>
                    <a:ea typeface="Lato Light" charset="0"/>
                    <a:cs typeface="Lato Light" charset="0"/>
                  </a:rPr>
                  <a:t>The first woman to be admitted to an Inn of Court in 1919 qualifies as a barrister.</a:t>
                </a:r>
                <a:endParaRPr lang="en-US" sz="1200" dirty="0">
                  <a:solidFill>
                    <a:schemeClr val="tx1">
                      <a:lumMod val="75000"/>
                      <a:lumOff val="25000"/>
                    </a:schemeClr>
                  </a:solidFill>
                  <a:latin typeface="+mn-lt"/>
                  <a:ea typeface="Lato Light" charset="0"/>
                  <a:cs typeface="Lato Light" charset="0"/>
                </a:endParaRPr>
              </a:p>
            </p:txBody>
          </p:sp>
          <p:sp>
            <p:nvSpPr>
              <p:cNvPr id="140" name="TextBox 139"/>
              <p:cNvSpPr txBox="1"/>
              <p:nvPr/>
            </p:nvSpPr>
            <p:spPr>
              <a:xfrm>
                <a:off x="5374822" y="995577"/>
                <a:ext cx="1323345" cy="307777"/>
              </a:xfrm>
              <a:prstGeom prst="rect">
                <a:avLst/>
              </a:prstGeom>
              <a:noFill/>
            </p:spPr>
            <p:txBody>
              <a:bodyPr wrap="none" rtlCol="0" anchor="ctr" anchorCtr="0">
                <a:spAutoFit/>
              </a:bodyPr>
              <a:lstStyle/>
              <a:p>
                <a:r>
                  <a:rPr lang="en-US" sz="1400" b="1" dirty="0">
                    <a:solidFill>
                      <a:schemeClr val="tx1">
                        <a:lumMod val="75000"/>
                        <a:lumOff val="25000"/>
                      </a:schemeClr>
                    </a:solidFill>
                    <a:latin typeface="+mj-lt"/>
                    <a:ea typeface="Lato Black" charset="0"/>
                    <a:cs typeface="Lato Black" charset="0"/>
                  </a:rPr>
                  <a:t>Helena </a:t>
                </a:r>
                <a:r>
                  <a:rPr lang="en-US" sz="1400" b="1" dirty="0" err="1">
                    <a:solidFill>
                      <a:schemeClr val="tx1">
                        <a:lumMod val="75000"/>
                        <a:lumOff val="25000"/>
                      </a:schemeClr>
                    </a:solidFill>
                    <a:latin typeface="+mj-lt"/>
                    <a:ea typeface="Lato Black" charset="0"/>
                    <a:cs typeface="Lato Black" charset="0"/>
                  </a:rPr>
                  <a:t>Normanton</a:t>
                </a:r>
                <a:endParaRPr lang="en-US" sz="1400" b="1" dirty="0">
                  <a:solidFill>
                    <a:schemeClr val="tx1">
                      <a:lumMod val="75000"/>
                      <a:lumOff val="25000"/>
                    </a:schemeClr>
                  </a:solidFill>
                  <a:latin typeface="+mj-lt"/>
                  <a:ea typeface="Lato Black" charset="0"/>
                  <a:cs typeface="Lato Black" charset="0"/>
                </a:endParaRPr>
              </a:p>
            </p:txBody>
          </p:sp>
        </p:gr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6780" y="200892"/>
            <a:ext cx="1046326" cy="142219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226" y="1043047"/>
            <a:ext cx="928562" cy="13078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2525" y="1736735"/>
            <a:ext cx="1063083" cy="10903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730" y="2139100"/>
            <a:ext cx="898375" cy="121168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7312" y="2570553"/>
            <a:ext cx="903734" cy="144236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8110" y="3214642"/>
            <a:ext cx="1099345" cy="1596559"/>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2347" y="5001670"/>
            <a:ext cx="2133600" cy="1402080"/>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49467" y="5078679"/>
            <a:ext cx="1011911" cy="159177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39864" y="6469057"/>
            <a:ext cx="828136" cy="322053"/>
          </a:xfrm>
          <a:prstGeom prst="rect">
            <a:avLst/>
          </a:prstGeom>
        </p:spPr>
      </p:pic>
    </p:spTree>
    <p:extLst>
      <p:ext uri="{BB962C8B-B14F-4D97-AF65-F5344CB8AC3E}">
        <p14:creationId xmlns:p14="http://schemas.microsoft.com/office/powerpoint/2010/main" val="18575171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8930" y="178535"/>
            <a:ext cx="6586490" cy="1533236"/>
          </a:xfrm>
        </p:spPr>
        <p:txBody>
          <a:bodyPr vert="horz" lIns="91440" tIns="45720" rIns="91440" bIns="45720" rtlCol="0" anchor="ctr">
            <a:normAutofit/>
          </a:bodyPr>
          <a:lstStyle/>
          <a:p>
            <a:r>
              <a:rPr lang="en-US" dirty="0"/>
              <a:t>1918</a:t>
            </a:r>
          </a:p>
        </p:txBody>
      </p:sp>
      <p:sp>
        <p:nvSpPr>
          <p:cNvPr id="5" name="Content Placeholder 4"/>
          <p:cNvSpPr>
            <a:spLocks noGrp="1"/>
          </p:cNvSpPr>
          <p:nvPr>
            <p:ph sz="half" idx="1"/>
          </p:nvPr>
        </p:nvSpPr>
        <p:spPr>
          <a:xfrm>
            <a:off x="234144" y="1297980"/>
            <a:ext cx="7073162" cy="5256501"/>
          </a:xfrm>
        </p:spPr>
        <p:txBody>
          <a:bodyPr vert="horz" lIns="91440" tIns="45720" rIns="91440" bIns="45720" rtlCol="0" anchor="t">
            <a:normAutofit fontScale="92500" lnSpcReduction="10000"/>
          </a:bodyPr>
          <a:lstStyle/>
          <a:p>
            <a:pPr marL="0" indent="0">
              <a:lnSpc>
                <a:spcPct val="110000"/>
              </a:lnSpc>
              <a:buNone/>
            </a:pPr>
            <a:r>
              <a:rPr lang="en-US" sz="2400" dirty="0"/>
              <a:t>On 6 February 1918, the Representation of the </a:t>
            </a:r>
            <a:r>
              <a:rPr lang="en-US" sz="2400" dirty="0" smtClean="0"/>
              <a:t>People </a:t>
            </a:r>
            <a:r>
              <a:rPr lang="en-US" sz="2400" dirty="0"/>
              <a:t>Act was passed. This gave women over the age of 30 with a property qualification or a university degree the right to vote in general elections. </a:t>
            </a:r>
            <a:endParaRPr lang="en-US" dirty="0"/>
          </a:p>
          <a:p>
            <a:pPr marL="0" indent="0">
              <a:lnSpc>
                <a:spcPct val="110000"/>
              </a:lnSpc>
              <a:buNone/>
            </a:pPr>
            <a:r>
              <a:rPr lang="en-US" sz="2400" dirty="0"/>
              <a:t>This pamphlet published by the National Union of Women's Suffrage Societies provides information on how women can register for the vote.</a:t>
            </a:r>
            <a:r>
              <a:rPr lang="en-GB" sz="2400" dirty="0"/>
              <a:t> </a:t>
            </a:r>
            <a:endParaRPr lang="en-GB" sz="2400" dirty="0">
              <a:cs typeface="Calibri" panose="020F0502020204030204"/>
            </a:endParaRPr>
          </a:p>
          <a:p>
            <a:pPr marL="0" indent="0">
              <a:lnSpc>
                <a:spcPct val="110000"/>
              </a:lnSpc>
              <a:buNone/>
            </a:pPr>
            <a:r>
              <a:rPr lang="en-GB" sz="2400" dirty="0"/>
              <a:t>The Parliament (Qualification of Women) Act 1918, allowed women to become MPs on the same terms as men in November for the General Election 14 December.</a:t>
            </a:r>
            <a:endParaRPr lang="en-US" sz="2400" dirty="0">
              <a:cs typeface="Calibri" panose="020F0502020204030204"/>
            </a:endParaRPr>
          </a:p>
          <a:p>
            <a:pPr marL="0" indent="0">
              <a:lnSpc>
                <a:spcPct val="110000"/>
              </a:lnSpc>
              <a:buNone/>
            </a:pPr>
            <a:r>
              <a:rPr lang="en-US" sz="2400" dirty="0"/>
              <a:t>The Maternity and Child Welfare Act introduced arrangements for attending to the health of expectant and nursing mothers, and children under the age of 5.</a:t>
            </a:r>
            <a:endParaRPr lang="en-US" sz="2400" dirty="0">
              <a:cs typeface="Calibri" panose="020F0502020204030204"/>
            </a:endParaRPr>
          </a:p>
          <a:p>
            <a:pPr marL="0"/>
            <a:endParaRPr lang="en-US" sz="2200"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347"/>
          <a:stretch/>
        </p:blipFill>
        <p:spPr>
          <a:xfrm>
            <a:off x="7556408" y="10"/>
            <a:ext cx="4635591" cy="6857990"/>
          </a:xfrm>
          <a:prstGeom prst="rect">
            <a:avLst/>
          </a:prstGeom>
          <a:effectLst/>
        </p:spPr>
      </p:pic>
      <p:pic>
        <p:nvPicPr>
          <p:cNvPr id="6" name="Picture 5">
            <a:extLst>
              <a:ext uri="{FF2B5EF4-FFF2-40B4-BE49-F238E27FC236}">
                <a16:creationId xmlns:a16="http://schemas.microsoft.com/office/drawing/2014/main" xmlns="" id="{E0B8ABA7-A6C5-AB47-BBF6-8CF914E1C543}"/>
              </a:ext>
            </a:extLst>
          </p:cNvPr>
          <p:cNvPicPr>
            <a:picLocks noChangeAspect="1"/>
          </p:cNvPicPr>
          <p:nvPr/>
        </p:nvPicPr>
        <p:blipFill>
          <a:blip r:embed="rId3"/>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2370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48930" y="178535"/>
            <a:ext cx="6586490" cy="1533236"/>
          </a:xfrm>
        </p:spPr>
        <p:txBody>
          <a:bodyPr vert="horz" lIns="91440" tIns="45720" rIns="91440" bIns="45720" rtlCol="0" anchor="ctr">
            <a:normAutofit/>
          </a:bodyPr>
          <a:lstStyle/>
          <a:p>
            <a:r>
              <a:rPr lang="en-US"/>
              <a:t>1919</a:t>
            </a:r>
            <a:endParaRPr lang="en-US" dirty="0"/>
          </a:p>
        </p:txBody>
      </p:sp>
      <p:sp>
        <p:nvSpPr>
          <p:cNvPr id="5" name="Content Placeholder 4"/>
          <p:cNvSpPr>
            <a:spLocks noGrp="1"/>
          </p:cNvSpPr>
          <p:nvPr>
            <p:ph sz="half" idx="1"/>
          </p:nvPr>
        </p:nvSpPr>
        <p:spPr>
          <a:xfrm>
            <a:off x="420913" y="1378857"/>
            <a:ext cx="6712197" cy="4977493"/>
          </a:xfrm>
        </p:spPr>
        <p:txBody>
          <a:bodyPr vert="horz" lIns="91440" tIns="45720" rIns="91440" bIns="45720" rtlCol="0" anchor="t">
            <a:normAutofit fontScale="25000" lnSpcReduction="20000"/>
          </a:bodyPr>
          <a:lstStyle/>
          <a:p>
            <a:pPr marL="0" indent="0">
              <a:lnSpc>
                <a:spcPct val="120000"/>
              </a:lnSpc>
              <a:buNone/>
            </a:pPr>
            <a:r>
              <a:rPr lang="en-GB" sz="9600" dirty="0"/>
              <a:t>The Sex Disqualification (Removal) Act 1919 (right) removed barriers from women entering professions, such as law. It didn't explicitly give women rights. . </a:t>
            </a:r>
          </a:p>
          <a:p>
            <a:pPr marL="0" indent="0">
              <a:lnSpc>
                <a:spcPct val="120000"/>
              </a:lnSpc>
              <a:buNone/>
            </a:pPr>
            <a:r>
              <a:rPr lang="en-GB" sz="9600" dirty="0"/>
              <a:t>Although the Act stated that sex or marriage should not prohibit women from most public service jobs, many loopholes were found. </a:t>
            </a:r>
            <a:endParaRPr lang="en-GB" sz="9600" dirty="0">
              <a:cs typeface="Calibri"/>
            </a:endParaRPr>
          </a:p>
          <a:p>
            <a:pPr marL="0" indent="0">
              <a:lnSpc>
                <a:spcPct val="120000"/>
              </a:lnSpc>
              <a:buNone/>
            </a:pPr>
            <a:r>
              <a:rPr lang="en-GB" sz="9600" dirty="0"/>
              <a:t>Pamphlet: 'Equal Pay for Equal Work'</a:t>
            </a:r>
          </a:p>
          <a:p>
            <a:pPr marL="0" indent="0">
              <a:lnSpc>
                <a:spcPct val="120000"/>
              </a:lnSpc>
              <a:buNone/>
            </a:pPr>
            <a:r>
              <a:rPr lang="en-GB" sz="9600" dirty="0"/>
              <a:t>Campaigning for equal pay for women was prevalent in the teaching sector, with the founding of the Equal Pay League in 1904 (later the National Federation of Women Teachers in 1906). This pamphlet from 1919 emphasises the need for equal pay for women.</a:t>
            </a:r>
            <a:endParaRPr lang="en-US" sz="9600" dirty="0"/>
          </a:p>
          <a:p>
            <a:pPr marL="0"/>
            <a:endParaRPr lang="en-US" sz="2200" dirty="0"/>
          </a:p>
        </p:txBody>
      </p:sp>
      <p:pic>
        <p:nvPicPr>
          <p:cNvPr id="6" name="Picture 5">
            <a:extLst>
              <a:ext uri="{FF2B5EF4-FFF2-40B4-BE49-F238E27FC236}">
                <a16:creationId xmlns:a16="http://schemas.microsoft.com/office/drawing/2014/main" xmlns="" id="{E0B8ABA7-A6C5-AB47-BBF6-8CF914E1C543}"/>
              </a:ext>
            </a:extLst>
          </p:cNvPr>
          <p:cNvPicPr>
            <a:picLocks noChangeAspect="1"/>
          </p:cNvPicPr>
          <p:nvPr/>
        </p:nvPicPr>
        <p:blipFill>
          <a:blip r:embed="rId2"/>
          <a:stretch>
            <a:fillRect/>
          </a:stretch>
        </p:blipFill>
        <p:spPr>
          <a:xfrm>
            <a:off x="6152222" y="6356350"/>
            <a:ext cx="829128" cy="323116"/>
          </a:xfrm>
          <a:prstGeom prst="rect">
            <a:avLst/>
          </a:prstGeom>
        </p:spPr>
      </p:pic>
      <p:pic>
        <p:nvPicPr>
          <p:cNvPr id="9" name="Content Placeholder 8">
            <a:extLst>
              <a:ext uri="{FF2B5EF4-FFF2-40B4-BE49-F238E27FC236}">
                <a16:creationId xmlns:a16="http://schemas.microsoft.com/office/drawing/2014/main" xmlns="" id="{5150FE2C-2DA1-EA4B-B4EF-86667FD8531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61342" y="0"/>
            <a:ext cx="2830658" cy="3996223"/>
          </a:xfrm>
        </p:spPr>
      </p:pic>
      <p:pic>
        <p:nvPicPr>
          <p:cNvPr id="11" name="Picture 10">
            <a:extLst>
              <a:ext uri="{FF2B5EF4-FFF2-40B4-BE49-F238E27FC236}">
                <a16:creationId xmlns:a16="http://schemas.microsoft.com/office/drawing/2014/main" xmlns="" id="{333A8BB5-9B72-9C40-9D98-69EAD3A58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5910" y="2861777"/>
            <a:ext cx="2902018" cy="3996223"/>
          </a:xfrm>
          <a:prstGeom prst="rect">
            <a:avLst/>
          </a:prstGeom>
        </p:spPr>
      </p:pic>
    </p:spTree>
    <p:extLst>
      <p:ext uri="{BB962C8B-B14F-4D97-AF65-F5344CB8AC3E}">
        <p14:creationId xmlns:p14="http://schemas.microsoft.com/office/powerpoint/2010/main" val="228631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4F262EF-A992-D445-BAE6-DFC398D85A27}"/>
              </a:ext>
            </a:extLst>
          </p:cNvPr>
          <p:cNvSpPr>
            <a:spLocks noGrp="1"/>
          </p:cNvSpPr>
          <p:nvPr>
            <p:ph type="title"/>
          </p:nvPr>
        </p:nvSpPr>
        <p:spPr>
          <a:xfrm>
            <a:off x="838200" y="365125"/>
            <a:ext cx="10515600" cy="1325563"/>
          </a:xfrm>
        </p:spPr>
        <p:txBody>
          <a:bodyPr/>
          <a:lstStyle/>
          <a:p>
            <a:r>
              <a:rPr lang="en-US" dirty="0"/>
              <a:t>1920 and 1921</a:t>
            </a:r>
          </a:p>
        </p:txBody>
      </p:sp>
      <p:sp>
        <p:nvSpPr>
          <p:cNvPr id="8" name="Content Placeholder 7">
            <a:extLst>
              <a:ext uri="{FF2B5EF4-FFF2-40B4-BE49-F238E27FC236}">
                <a16:creationId xmlns:a16="http://schemas.microsoft.com/office/drawing/2014/main" xmlns="" id="{42C0AB94-225C-8446-9577-BB0DD6DB418F}"/>
              </a:ext>
            </a:extLst>
          </p:cNvPr>
          <p:cNvSpPr>
            <a:spLocks noGrp="1"/>
          </p:cNvSpPr>
          <p:nvPr>
            <p:ph sz="half" idx="1"/>
          </p:nvPr>
        </p:nvSpPr>
        <p:spPr>
          <a:xfrm>
            <a:off x="838200" y="1705064"/>
            <a:ext cx="6216428" cy="4816564"/>
          </a:xfrm>
        </p:spPr>
        <p:txBody>
          <a:bodyPr vert="horz" lIns="91440" tIns="45720" rIns="91440" bIns="45720" rtlCol="0" anchor="t">
            <a:normAutofit fontScale="70000" lnSpcReduction="20000"/>
          </a:bodyPr>
          <a:lstStyle/>
          <a:p>
            <a:pPr marL="0" indent="0">
              <a:lnSpc>
                <a:spcPct val="120000"/>
              </a:lnSpc>
              <a:buNone/>
            </a:pPr>
            <a:r>
              <a:rPr lang="en-US" dirty="0"/>
              <a:t>In 1920 Oxford University opened its degrees to women for the first time. </a:t>
            </a:r>
            <a:endParaRPr lang="en-US"/>
          </a:p>
          <a:p>
            <a:pPr marL="0" indent="0">
              <a:lnSpc>
                <a:spcPct val="120000"/>
              </a:lnSpc>
              <a:buNone/>
            </a:pPr>
            <a:r>
              <a:rPr lang="en-US" dirty="0"/>
              <a:t>In 1921 Lady Rhondda (pictured) founded the Six Point Group to push for women’s equality: </a:t>
            </a:r>
            <a:endParaRPr lang="en-US" dirty="0">
              <a:cs typeface="Calibri"/>
            </a:endParaRPr>
          </a:p>
          <a:p>
            <a:pPr marL="514350" indent="-514350">
              <a:buAutoNum type="arabicParenR"/>
            </a:pPr>
            <a:r>
              <a:rPr lang="en-GB" dirty="0"/>
              <a:t>satisfactory legislation on child assault</a:t>
            </a:r>
          </a:p>
          <a:p>
            <a:pPr marL="514350" indent="-514350">
              <a:buAutoNum type="arabicParenR"/>
            </a:pPr>
            <a:r>
              <a:rPr lang="en-GB" dirty="0"/>
              <a:t>satisfactory legislation for the widowed mother </a:t>
            </a:r>
            <a:endParaRPr lang="en-GB" dirty="0">
              <a:cs typeface="Calibri"/>
            </a:endParaRPr>
          </a:p>
          <a:p>
            <a:pPr marL="514350" indent="-514350">
              <a:buAutoNum type="arabicParenR"/>
            </a:pPr>
            <a:r>
              <a:rPr lang="en-GB" dirty="0"/>
              <a:t>satisfactory legislation for the unmarried mother and her child </a:t>
            </a:r>
          </a:p>
          <a:p>
            <a:pPr marL="514350" indent="-514350">
              <a:buAutoNum type="arabicParenR"/>
            </a:pPr>
            <a:r>
              <a:rPr lang="en-GB" dirty="0"/>
              <a:t>equal rights of guardianship for married parents </a:t>
            </a:r>
            <a:endParaRPr lang="en-GB" dirty="0">
              <a:cs typeface="Calibri"/>
            </a:endParaRPr>
          </a:p>
          <a:p>
            <a:pPr marL="514350" indent="-514350">
              <a:buAutoNum type="arabicParenR"/>
            </a:pPr>
            <a:r>
              <a:rPr lang="en-GB" dirty="0"/>
              <a:t>equal pay for teachers </a:t>
            </a:r>
          </a:p>
          <a:p>
            <a:pPr marL="514350" indent="-514350">
              <a:buAutoNum type="arabicParenR"/>
            </a:pPr>
            <a:r>
              <a:rPr lang="en-GB" dirty="0"/>
              <a:t>equal opportunities for men and women in the civil service</a:t>
            </a:r>
            <a:endParaRPr lang="en-GB" dirty="0">
              <a:cs typeface="Calibri"/>
            </a:endParaRPr>
          </a:p>
          <a:p>
            <a:pPr marL="0" indent="0">
              <a:lnSpc>
                <a:spcPct val="120000"/>
              </a:lnSpc>
              <a:buNone/>
            </a:pPr>
            <a:r>
              <a:rPr lang="en-GB" dirty="0"/>
              <a:t>This pamphlet was published by the group in 1930 to discuss the nationality of married women. </a:t>
            </a:r>
            <a:endParaRPr lang="en-GB" dirty="0">
              <a:cs typeface="Calibri" panose="020F0502020204030204"/>
            </a:endParaRPr>
          </a:p>
        </p:txBody>
      </p:sp>
      <p:pic>
        <p:nvPicPr>
          <p:cNvPr id="11" name="Content Placeholder 10">
            <a:extLst>
              <a:ext uri="{FF2B5EF4-FFF2-40B4-BE49-F238E27FC236}">
                <a16:creationId xmlns:a16="http://schemas.microsoft.com/office/drawing/2014/main" xmlns="" id="{3760C5C3-37BE-AC48-81ED-31E6FD53AAC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869714" y="0"/>
            <a:ext cx="2322286" cy="2381832"/>
          </a:xfrm>
        </p:spPr>
      </p:pic>
      <p:pic>
        <p:nvPicPr>
          <p:cNvPr id="15" name="Picture 14">
            <a:extLst>
              <a:ext uri="{FF2B5EF4-FFF2-40B4-BE49-F238E27FC236}">
                <a16:creationId xmlns:a16="http://schemas.microsoft.com/office/drawing/2014/main" xmlns="" id="{46843C3F-D055-A34C-A098-8954B5957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2403" y="1101742"/>
            <a:ext cx="2816755" cy="2112566"/>
          </a:xfrm>
          <a:prstGeom prst="rect">
            <a:avLst/>
          </a:prstGeom>
        </p:spPr>
      </p:pic>
      <p:pic>
        <p:nvPicPr>
          <p:cNvPr id="19" name="Picture 18">
            <a:extLst>
              <a:ext uri="{FF2B5EF4-FFF2-40B4-BE49-F238E27FC236}">
                <a16:creationId xmlns:a16="http://schemas.microsoft.com/office/drawing/2014/main" xmlns="" id="{54719FB6-92EE-A849-9AD2-04B4C5779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7045" y="2427305"/>
            <a:ext cx="2816755" cy="4301953"/>
          </a:xfrm>
          <a:prstGeom prst="rect">
            <a:avLst/>
          </a:prstGeom>
        </p:spPr>
      </p:pic>
      <p:pic>
        <p:nvPicPr>
          <p:cNvPr id="22" name="Picture 21">
            <a:extLst>
              <a:ext uri="{FF2B5EF4-FFF2-40B4-BE49-F238E27FC236}">
                <a16:creationId xmlns:a16="http://schemas.microsoft.com/office/drawing/2014/main" xmlns="" id="{5B456288-73B6-FD47-83D1-AD38E29CB350}"/>
              </a:ext>
            </a:extLst>
          </p:cNvPr>
          <p:cNvPicPr>
            <a:picLocks noChangeAspect="1"/>
          </p:cNvPicPr>
          <p:nvPr/>
        </p:nvPicPr>
        <p:blipFill>
          <a:blip r:embed="rId5"/>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337892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AD7BB-989D-7D41-BF14-E49DEF6673F4}"/>
              </a:ext>
            </a:extLst>
          </p:cNvPr>
          <p:cNvSpPr>
            <a:spLocks noGrp="1"/>
          </p:cNvSpPr>
          <p:nvPr>
            <p:ph type="title"/>
          </p:nvPr>
        </p:nvSpPr>
        <p:spPr>
          <a:xfrm>
            <a:off x="648929" y="629267"/>
            <a:ext cx="6586491" cy="812076"/>
          </a:xfrm>
        </p:spPr>
        <p:txBody>
          <a:bodyPr vert="horz" lIns="91440" tIns="45720" rIns="91440" bIns="45720" rtlCol="0" anchor="ctr">
            <a:normAutofit/>
          </a:bodyPr>
          <a:lstStyle/>
          <a:p>
            <a:r>
              <a:rPr lang="en-US" dirty="0"/>
              <a:t>1921</a:t>
            </a:r>
          </a:p>
        </p:txBody>
      </p:sp>
      <p:sp>
        <p:nvSpPr>
          <p:cNvPr id="3" name="Content Placeholder 2">
            <a:extLst>
              <a:ext uri="{FF2B5EF4-FFF2-40B4-BE49-F238E27FC236}">
                <a16:creationId xmlns:a16="http://schemas.microsoft.com/office/drawing/2014/main" xmlns="" id="{D0450281-26C3-3B41-BA8C-34BB1AC08319}"/>
              </a:ext>
            </a:extLst>
          </p:cNvPr>
          <p:cNvSpPr>
            <a:spLocks noGrp="1"/>
          </p:cNvSpPr>
          <p:nvPr>
            <p:ph sz="half" idx="1"/>
          </p:nvPr>
        </p:nvSpPr>
        <p:spPr>
          <a:xfrm>
            <a:off x="387458" y="1766807"/>
            <a:ext cx="5432676" cy="4852921"/>
          </a:xfrm>
        </p:spPr>
        <p:txBody>
          <a:bodyPr vert="horz" lIns="91440" tIns="45720" rIns="91440" bIns="45720" rtlCol="0" anchor="t">
            <a:normAutofit lnSpcReduction="10000"/>
          </a:bodyPr>
          <a:lstStyle/>
          <a:p>
            <a:pPr marL="0" indent="0">
              <a:lnSpc>
                <a:spcPct val="100000"/>
              </a:lnSpc>
              <a:buNone/>
            </a:pPr>
            <a:r>
              <a:rPr lang="en-US" sz="2400" dirty="0"/>
              <a:t>Marie Stopes (pictured) promoted the use of contraception and information about sexual health. She published </a:t>
            </a:r>
            <a:r>
              <a:rPr lang="en-US" sz="2400" i="1" dirty="0"/>
              <a:t>Married Love</a:t>
            </a:r>
            <a:r>
              <a:rPr lang="en-US" sz="2400" dirty="0"/>
              <a:t> in 1918.</a:t>
            </a:r>
            <a:endParaRPr lang="en-US" dirty="0">
              <a:cs typeface="Calibri" panose="020F0502020204030204"/>
            </a:endParaRPr>
          </a:p>
          <a:p>
            <a:pPr marL="0" indent="0">
              <a:lnSpc>
                <a:spcPct val="100000"/>
              </a:lnSpc>
              <a:buNone/>
            </a:pPr>
            <a:r>
              <a:rPr lang="en-US" sz="2400" dirty="0"/>
              <a:t>Pamphlet: Mothers' Clinic for Birth Control</a:t>
            </a:r>
            <a:endParaRPr lang="en-US" dirty="0">
              <a:cs typeface="Calibri"/>
            </a:endParaRPr>
          </a:p>
          <a:p>
            <a:pPr marL="0" indent="0">
              <a:lnSpc>
                <a:spcPct val="100000"/>
              </a:lnSpc>
              <a:buNone/>
            </a:pPr>
            <a:r>
              <a:rPr lang="en-US" sz="2400" dirty="0"/>
              <a:t>The </a:t>
            </a:r>
            <a:r>
              <a:rPr lang="en-US" sz="2400" dirty="0" smtClean="0"/>
              <a:t>Mothers’ </a:t>
            </a:r>
            <a:r>
              <a:rPr lang="en-US" sz="2400" dirty="0"/>
              <a:t>Clinic for Birth Control was founded by Stopes and her husband Humphrey Verdon Roe. It opened on 17 March 1921 and offered free advice to married women as well as gathering scientific data about contraception.</a:t>
            </a:r>
            <a:endParaRPr lang="en-US" sz="2400" dirty="0">
              <a:cs typeface="Calibri" panose="020F0502020204030204"/>
            </a:endParaRPr>
          </a:p>
        </p:txBody>
      </p:sp>
      <p:pic>
        <p:nvPicPr>
          <p:cNvPr id="6" name="Content Placeholder 5">
            <a:extLst>
              <a:ext uri="{FF2B5EF4-FFF2-40B4-BE49-F238E27FC236}">
                <a16:creationId xmlns:a16="http://schemas.microsoft.com/office/drawing/2014/main" xmlns="" id="{2E2EBD69-467E-5340-9A47-6CAB1996B5E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1" r="1737"/>
          <a:stretch/>
        </p:blipFill>
        <p:spPr>
          <a:xfrm>
            <a:off x="7556408" y="10"/>
            <a:ext cx="4635591" cy="6857990"/>
          </a:xfrm>
          <a:prstGeom prst="rect">
            <a:avLst/>
          </a:prstGeom>
          <a:effectLst/>
        </p:spPr>
      </p:pic>
      <p:pic>
        <p:nvPicPr>
          <p:cNvPr id="8" name="Picture 7">
            <a:extLst>
              <a:ext uri="{FF2B5EF4-FFF2-40B4-BE49-F238E27FC236}">
                <a16:creationId xmlns:a16="http://schemas.microsoft.com/office/drawing/2014/main" xmlns="" id="{B981AE18-7512-BB43-B837-6E275A9BA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855" y="238271"/>
            <a:ext cx="2016188" cy="2731610"/>
          </a:xfrm>
          <a:prstGeom prst="rect">
            <a:avLst/>
          </a:prstGeom>
        </p:spPr>
      </p:pic>
      <p:pic>
        <p:nvPicPr>
          <p:cNvPr id="10" name="Picture 9">
            <a:extLst>
              <a:ext uri="{FF2B5EF4-FFF2-40B4-BE49-F238E27FC236}">
                <a16:creationId xmlns:a16="http://schemas.microsoft.com/office/drawing/2014/main" xmlns="" id="{C18741B0-6948-1F4F-B3F2-6F0D147B932C}"/>
              </a:ext>
            </a:extLst>
          </p:cNvPr>
          <p:cNvPicPr>
            <a:picLocks noChangeAspect="1"/>
          </p:cNvPicPr>
          <p:nvPr/>
        </p:nvPicPr>
        <p:blipFill>
          <a:blip r:embed="rId4"/>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248495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73C0D-2628-8240-9246-3252BA979BB2}"/>
              </a:ext>
            </a:extLst>
          </p:cNvPr>
          <p:cNvSpPr>
            <a:spLocks noGrp="1"/>
          </p:cNvSpPr>
          <p:nvPr>
            <p:ph type="title"/>
          </p:nvPr>
        </p:nvSpPr>
        <p:spPr>
          <a:xfrm>
            <a:off x="648929" y="234669"/>
            <a:ext cx="6586489" cy="1189529"/>
          </a:xfrm>
        </p:spPr>
        <p:txBody>
          <a:bodyPr vert="horz" lIns="91440" tIns="45720" rIns="91440" bIns="45720" rtlCol="0" anchor="ctr">
            <a:normAutofit/>
          </a:bodyPr>
          <a:lstStyle/>
          <a:p>
            <a:r>
              <a:rPr lang="en-US" dirty="0"/>
              <a:t>1922</a:t>
            </a:r>
          </a:p>
        </p:txBody>
      </p:sp>
      <p:sp>
        <p:nvSpPr>
          <p:cNvPr id="3" name="Content Placeholder 2">
            <a:extLst>
              <a:ext uri="{FF2B5EF4-FFF2-40B4-BE49-F238E27FC236}">
                <a16:creationId xmlns:a16="http://schemas.microsoft.com/office/drawing/2014/main" xmlns="" id="{3E9D1D73-808A-D24B-9CCC-35C3080D68BB}"/>
              </a:ext>
            </a:extLst>
          </p:cNvPr>
          <p:cNvSpPr>
            <a:spLocks noGrp="1"/>
          </p:cNvSpPr>
          <p:nvPr>
            <p:ph sz="half" idx="1"/>
          </p:nvPr>
        </p:nvSpPr>
        <p:spPr>
          <a:xfrm>
            <a:off x="648930" y="1254265"/>
            <a:ext cx="6326405" cy="5448751"/>
          </a:xfrm>
        </p:spPr>
        <p:txBody>
          <a:bodyPr vert="horz" lIns="91440" tIns="45720" rIns="91440" bIns="45720" rtlCol="0" anchor="t">
            <a:noAutofit/>
          </a:bodyPr>
          <a:lstStyle/>
          <a:p>
            <a:pPr marL="0" indent="0">
              <a:lnSpc>
                <a:spcPct val="100000"/>
              </a:lnSpc>
              <a:buNone/>
            </a:pPr>
            <a:r>
              <a:rPr lang="en-GB" sz="2400" dirty="0"/>
              <a:t>Helen Normanton (1882-1957) was the first woman to be admitted to an Inn of Court in 1919. She was called to the bar in 1922. The first woman to practice as a barrister in England was Monica Geikie Cobb. </a:t>
            </a:r>
            <a:endParaRPr lang="en-US" sz="2400" dirty="0"/>
          </a:p>
          <a:p>
            <a:pPr marL="0" indent="0">
              <a:lnSpc>
                <a:spcPct val="100000"/>
              </a:lnSpc>
              <a:buNone/>
            </a:pPr>
            <a:r>
              <a:rPr lang="en-GB" sz="2400" dirty="0"/>
              <a:t>Commentary: Law of Property Act, 1922</a:t>
            </a:r>
            <a:endParaRPr lang="en-US" sz="2400" dirty="0">
              <a:cs typeface="Calibri"/>
            </a:endParaRPr>
          </a:p>
          <a:p>
            <a:pPr marL="0" indent="0">
              <a:lnSpc>
                <a:spcPct val="100000"/>
              </a:lnSpc>
              <a:buNone/>
            </a:pPr>
            <a:r>
              <a:rPr lang="en-GB" sz="2400" dirty="0"/>
              <a:t>The Law of Property Act 1925 extended women’s property rights by enabling both husband and wife to inherit each other's property. </a:t>
            </a:r>
          </a:p>
          <a:p>
            <a:pPr marL="0" indent="0">
              <a:lnSpc>
                <a:spcPct val="100000"/>
              </a:lnSpc>
              <a:buNone/>
            </a:pPr>
            <a:r>
              <a:rPr lang="en-GB" sz="2400" dirty="0"/>
              <a:t>The legislation, which was introduced as part of reforms 1922-25, was the latest step allowing married women to have personal control over all of their property. </a:t>
            </a:r>
            <a:endParaRPr lang="en-US" sz="2400" dirty="0"/>
          </a:p>
        </p:txBody>
      </p:sp>
      <p:pic>
        <p:nvPicPr>
          <p:cNvPr id="6" name="Content Placeholder 5">
            <a:extLst>
              <a:ext uri="{FF2B5EF4-FFF2-40B4-BE49-F238E27FC236}">
                <a16:creationId xmlns:a16="http://schemas.microsoft.com/office/drawing/2014/main" xmlns="" id="{3D683F1D-2430-4F47-8839-86806E27298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 b="7164"/>
          <a:stretch/>
        </p:blipFill>
        <p:spPr>
          <a:xfrm>
            <a:off x="7556408" y="10"/>
            <a:ext cx="4635591" cy="6857990"/>
          </a:xfrm>
          <a:prstGeom prst="rect">
            <a:avLst/>
          </a:prstGeom>
          <a:effectLst/>
        </p:spPr>
      </p:pic>
      <p:pic>
        <p:nvPicPr>
          <p:cNvPr id="8" name="Picture 7">
            <a:extLst>
              <a:ext uri="{FF2B5EF4-FFF2-40B4-BE49-F238E27FC236}">
                <a16:creationId xmlns:a16="http://schemas.microsoft.com/office/drawing/2014/main" xmlns="" id="{09F73741-60E9-E641-942C-A214B838A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251" y="3933610"/>
            <a:ext cx="1813302" cy="2769407"/>
          </a:xfrm>
          <a:prstGeom prst="rect">
            <a:avLst/>
          </a:prstGeom>
        </p:spPr>
      </p:pic>
      <p:pic>
        <p:nvPicPr>
          <p:cNvPr id="12" name="Picture 11">
            <a:extLst>
              <a:ext uri="{FF2B5EF4-FFF2-40B4-BE49-F238E27FC236}">
                <a16:creationId xmlns:a16="http://schemas.microsoft.com/office/drawing/2014/main" xmlns="" id="{CFF1E3FB-D2AE-2B43-8448-98983F35101B}"/>
              </a:ext>
            </a:extLst>
          </p:cNvPr>
          <p:cNvPicPr>
            <a:picLocks noChangeAspect="1"/>
          </p:cNvPicPr>
          <p:nvPr/>
        </p:nvPicPr>
        <p:blipFill>
          <a:blip r:embed="rId4"/>
          <a:stretch>
            <a:fillRect/>
          </a:stretch>
        </p:blipFill>
        <p:spPr>
          <a:xfrm>
            <a:off x="5784405" y="6356653"/>
            <a:ext cx="829128" cy="323116"/>
          </a:xfrm>
          <a:prstGeom prst="rect">
            <a:avLst/>
          </a:prstGeom>
        </p:spPr>
      </p:pic>
    </p:spTree>
    <p:extLst>
      <p:ext uri="{BB962C8B-B14F-4D97-AF65-F5344CB8AC3E}">
        <p14:creationId xmlns:p14="http://schemas.microsoft.com/office/powerpoint/2010/main" val="147675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12342-75F7-754D-9C37-6BF87BA281C2}"/>
              </a:ext>
            </a:extLst>
          </p:cNvPr>
          <p:cNvSpPr>
            <a:spLocks noGrp="1"/>
          </p:cNvSpPr>
          <p:nvPr>
            <p:ph type="title"/>
          </p:nvPr>
        </p:nvSpPr>
        <p:spPr>
          <a:xfrm>
            <a:off x="648929" y="278970"/>
            <a:ext cx="6586491" cy="1332854"/>
          </a:xfrm>
        </p:spPr>
        <p:txBody>
          <a:bodyPr vert="horz" lIns="91440" tIns="45720" rIns="91440" bIns="45720" rtlCol="0" anchor="ctr">
            <a:normAutofit/>
          </a:bodyPr>
          <a:lstStyle/>
          <a:p>
            <a:r>
              <a:rPr lang="en-US" dirty="0"/>
              <a:t>1923</a:t>
            </a:r>
          </a:p>
        </p:txBody>
      </p:sp>
      <p:sp>
        <p:nvSpPr>
          <p:cNvPr id="3" name="Content Placeholder 2">
            <a:extLst>
              <a:ext uri="{FF2B5EF4-FFF2-40B4-BE49-F238E27FC236}">
                <a16:creationId xmlns:a16="http://schemas.microsoft.com/office/drawing/2014/main" xmlns="" id="{CAA7603B-18A9-2148-A73D-4DA7EEAF42E9}"/>
              </a:ext>
            </a:extLst>
          </p:cNvPr>
          <p:cNvSpPr>
            <a:spLocks noGrp="1"/>
          </p:cNvSpPr>
          <p:nvPr>
            <p:ph sz="half" idx="1"/>
          </p:nvPr>
        </p:nvSpPr>
        <p:spPr>
          <a:xfrm>
            <a:off x="648928" y="1611824"/>
            <a:ext cx="6586492" cy="4635227"/>
          </a:xfrm>
        </p:spPr>
        <p:txBody>
          <a:bodyPr vert="horz" lIns="91440" tIns="45720" rIns="91440" bIns="45720" rtlCol="0" anchor="t">
            <a:normAutofit/>
          </a:bodyPr>
          <a:lstStyle/>
          <a:p>
            <a:pPr marL="0" indent="0">
              <a:buNone/>
            </a:pPr>
            <a:r>
              <a:rPr lang="en-US" sz="2400" dirty="0"/>
              <a:t>The Matrimonial Causes Act 1923 reformed divorce law making it possible for women to divorce their husbands on the grounds of adultery. </a:t>
            </a:r>
          </a:p>
          <a:p>
            <a:pPr marL="0" indent="0">
              <a:buNone/>
            </a:pPr>
            <a:r>
              <a:rPr lang="en-US" sz="2400" dirty="0"/>
              <a:t>Prior to this it had only been possible for men to obtain divorce on these grounds, as women also had to prove other grounds, such as of cruelty. </a:t>
            </a:r>
            <a:endParaRPr lang="en-US" sz="2400" dirty="0">
              <a:cs typeface="Calibri"/>
            </a:endParaRPr>
          </a:p>
          <a:p>
            <a:pPr marL="0" indent="0">
              <a:buNone/>
            </a:pPr>
            <a:r>
              <a:rPr lang="en-US" sz="2400" dirty="0"/>
              <a:t>Pamphlet: </a:t>
            </a:r>
            <a:r>
              <a:rPr lang="en-US" sz="2400" i="1" dirty="0"/>
              <a:t>Marriage and Divorce </a:t>
            </a:r>
          </a:p>
          <a:p>
            <a:pPr marL="0" indent="0">
              <a:buNone/>
            </a:pPr>
            <a:r>
              <a:rPr lang="en-US" sz="2400" dirty="0"/>
              <a:t>The law was a result of a long campaign by such </a:t>
            </a:r>
            <a:r>
              <a:rPr lang="en-US" sz="2400" dirty="0" err="1"/>
              <a:t>organisations</a:t>
            </a:r>
            <a:r>
              <a:rPr lang="en-US" sz="2400" dirty="0"/>
              <a:t> as the Divorce Law Reform Union, who issued this pamphlet in 1913 with a preface by the famous author Sir Arthur Conan Doyle.</a:t>
            </a:r>
          </a:p>
        </p:txBody>
      </p:sp>
      <p:pic>
        <p:nvPicPr>
          <p:cNvPr id="6" name="Content Placeholder 5">
            <a:extLst>
              <a:ext uri="{FF2B5EF4-FFF2-40B4-BE49-F238E27FC236}">
                <a16:creationId xmlns:a16="http://schemas.microsoft.com/office/drawing/2014/main" xmlns="" id="{C4DF8DC2-6CEA-574B-A2F7-0C0244EE231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681"/>
          <a:stretch/>
        </p:blipFill>
        <p:spPr>
          <a:xfrm>
            <a:off x="7556408" y="10"/>
            <a:ext cx="4635591" cy="6857990"/>
          </a:xfrm>
          <a:prstGeom prst="rect">
            <a:avLst/>
          </a:prstGeom>
          <a:effectLst/>
        </p:spPr>
      </p:pic>
      <p:pic>
        <p:nvPicPr>
          <p:cNvPr id="7" name="Picture 6">
            <a:extLst>
              <a:ext uri="{FF2B5EF4-FFF2-40B4-BE49-F238E27FC236}">
                <a16:creationId xmlns:a16="http://schemas.microsoft.com/office/drawing/2014/main" xmlns="" id="{127644DD-F2FE-8A4A-8067-BBE80F54ED80}"/>
              </a:ext>
            </a:extLst>
          </p:cNvPr>
          <p:cNvPicPr>
            <a:picLocks noChangeAspect="1"/>
          </p:cNvPicPr>
          <p:nvPr/>
        </p:nvPicPr>
        <p:blipFill>
          <a:blip r:embed="rId3"/>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163379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D26E1-5097-554F-A656-10CE1900A8A8}"/>
              </a:ext>
            </a:extLst>
          </p:cNvPr>
          <p:cNvSpPr>
            <a:spLocks noGrp="1"/>
          </p:cNvSpPr>
          <p:nvPr>
            <p:ph type="title"/>
          </p:nvPr>
        </p:nvSpPr>
        <p:spPr>
          <a:xfrm>
            <a:off x="838200" y="258945"/>
            <a:ext cx="10515600" cy="1205713"/>
          </a:xfrm>
        </p:spPr>
        <p:txBody>
          <a:bodyPr/>
          <a:lstStyle/>
          <a:p>
            <a:r>
              <a:rPr lang="en-US" dirty="0"/>
              <a:t>1925</a:t>
            </a:r>
          </a:p>
        </p:txBody>
      </p:sp>
      <p:sp>
        <p:nvSpPr>
          <p:cNvPr id="3" name="Content Placeholder 2">
            <a:extLst>
              <a:ext uri="{FF2B5EF4-FFF2-40B4-BE49-F238E27FC236}">
                <a16:creationId xmlns:a16="http://schemas.microsoft.com/office/drawing/2014/main" xmlns="" id="{4E934DA2-D104-AE44-8E1B-BD587CD05BD9}"/>
              </a:ext>
            </a:extLst>
          </p:cNvPr>
          <p:cNvSpPr>
            <a:spLocks noGrp="1"/>
          </p:cNvSpPr>
          <p:nvPr>
            <p:ph sz="half" idx="1"/>
          </p:nvPr>
        </p:nvSpPr>
        <p:spPr>
          <a:xfrm>
            <a:off x="848359" y="1367554"/>
            <a:ext cx="6669142" cy="5236129"/>
          </a:xfrm>
        </p:spPr>
        <p:txBody>
          <a:bodyPr vert="horz" lIns="91440" tIns="45720" rIns="91440" bIns="45720" rtlCol="0" anchor="t">
            <a:normAutofit/>
          </a:bodyPr>
          <a:lstStyle/>
          <a:p>
            <a:pPr marL="0" indent="0">
              <a:buNone/>
            </a:pPr>
            <a:r>
              <a:rPr lang="en-GB" dirty="0"/>
              <a:t>In 1925, The Guardianship of Infants </a:t>
            </a:r>
            <a:r>
              <a:rPr lang="en-GB" dirty="0" smtClean="0"/>
              <a:t>Act </a:t>
            </a:r>
            <a:r>
              <a:rPr lang="en-GB" dirty="0"/>
              <a:t>placed emphasis on the best outcome for infant welfare. </a:t>
            </a:r>
            <a:endParaRPr lang="en-US" dirty="0"/>
          </a:p>
          <a:p>
            <a:pPr marL="0" indent="0">
              <a:buNone/>
            </a:pPr>
            <a:r>
              <a:rPr lang="en-GB" dirty="0"/>
              <a:t>Pamphlet: Report on Custody of Infants </a:t>
            </a:r>
            <a:r>
              <a:rPr lang="en-GB" dirty="0" smtClean="0"/>
              <a:t>Bill </a:t>
            </a:r>
            <a:r>
              <a:rPr lang="en-GB" dirty="0"/>
              <a:t>(1923)</a:t>
            </a:r>
            <a:endParaRPr lang="en-US" dirty="0">
              <a:cs typeface="Calibri"/>
            </a:endParaRPr>
          </a:p>
          <a:p>
            <a:pPr marL="0" indent="0">
              <a:buNone/>
            </a:pPr>
            <a:r>
              <a:rPr lang="en-GB" dirty="0"/>
              <a:t>The National Union of Societies for Equal Citizenship explains the various clauses of the Bill and that married mothers do not have equal rights over their children. Previously to this, the father (if married to the mother) had more rights over their </a:t>
            </a:r>
            <a:r>
              <a:rPr lang="en-GB" dirty="0" smtClean="0"/>
              <a:t>children.</a:t>
            </a:r>
            <a:endParaRPr lang="en-GB" dirty="0">
              <a:cs typeface="Calibri"/>
            </a:endParaRPr>
          </a:p>
        </p:txBody>
      </p:sp>
      <p:pic>
        <p:nvPicPr>
          <p:cNvPr id="4" name="Picture 4" descr="A close up of text on a white background&#10;&#10;Description generated with very high confidence">
            <a:extLst>
              <a:ext uri="{FF2B5EF4-FFF2-40B4-BE49-F238E27FC236}">
                <a16:creationId xmlns:a16="http://schemas.microsoft.com/office/drawing/2014/main" xmlns="" id="{4B154E3A-9E45-42E0-B4A6-7F19B748206D}"/>
              </a:ext>
            </a:extLst>
          </p:cNvPr>
          <p:cNvPicPr>
            <a:picLocks noGrp="1" noChangeAspect="1"/>
          </p:cNvPicPr>
          <p:nvPr>
            <p:ph sz="half" idx="2"/>
          </p:nvPr>
        </p:nvPicPr>
        <p:blipFill>
          <a:blip r:embed="rId2"/>
          <a:stretch>
            <a:fillRect/>
          </a:stretch>
        </p:blipFill>
        <p:spPr>
          <a:xfrm>
            <a:off x="7845791" y="4128"/>
            <a:ext cx="4412878" cy="6853555"/>
          </a:xfrm>
          <a:prstGeom prst="rect">
            <a:avLst/>
          </a:prstGeom>
        </p:spPr>
      </p:pic>
      <p:pic>
        <p:nvPicPr>
          <p:cNvPr id="9" name="Picture 8">
            <a:extLst>
              <a:ext uri="{FF2B5EF4-FFF2-40B4-BE49-F238E27FC236}">
                <a16:creationId xmlns:a16="http://schemas.microsoft.com/office/drawing/2014/main" xmlns="" id="{20DA9B97-603C-7E4B-B98A-8B5A9F570C39}"/>
              </a:ext>
            </a:extLst>
          </p:cNvPr>
          <p:cNvPicPr>
            <a:picLocks noChangeAspect="1"/>
          </p:cNvPicPr>
          <p:nvPr/>
        </p:nvPicPr>
        <p:blipFill>
          <a:blip r:embed="rId3"/>
          <a:stretch>
            <a:fillRect/>
          </a:stretch>
        </p:blipFill>
        <p:spPr>
          <a:xfrm>
            <a:off x="6152222" y="6356350"/>
            <a:ext cx="829128" cy="323116"/>
          </a:xfrm>
          <a:prstGeom prst="rect">
            <a:avLst/>
          </a:prstGeom>
        </p:spPr>
      </p:pic>
    </p:spTree>
    <p:extLst>
      <p:ext uri="{BB962C8B-B14F-4D97-AF65-F5344CB8AC3E}">
        <p14:creationId xmlns:p14="http://schemas.microsoft.com/office/powerpoint/2010/main" val="3311068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DE2EF517AD3242BBAC8D48AF3C8F03" ma:contentTypeVersion="13" ma:contentTypeDescription="Create a new document." ma:contentTypeScope="" ma:versionID="a7ed9d5f3f1df95b415e11a6b50e86ca">
  <xsd:schema xmlns:xsd="http://www.w3.org/2001/XMLSchema" xmlns:xs="http://www.w3.org/2001/XMLSchema" xmlns:p="http://schemas.microsoft.com/office/2006/metadata/properties" xmlns:ns1="http://schemas.microsoft.com/sharepoint/v3" xmlns:ns2="7d2908b6-b4af-4b67-80fc-c4cd475f40ea" xmlns:ns3="126fbb05-f221-4d9a-a6f7-a7bf8890ef07" targetNamespace="http://schemas.microsoft.com/office/2006/metadata/properties" ma:root="true" ma:fieldsID="39af1be8a72342db6f31c45bf15bb70a" ns1:_="" ns2:_="" ns3:_="">
    <xsd:import namespace="http://schemas.microsoft.com/sharepoint/v3"/>
    <xsd:import namespace="7d2908b6-b4af-4b67-80fc-c4cd475f40ea"/>
    <xsd:import namespace="126fbb05-f221-4d9a-a6f7-a7bf8890ef0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2908b6-b4af-4b67-80fc-c4cd475f40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6fbb05-f221-4d9a-a6f7-a7bf8890ef0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B3DE1D0-CDF1-48BD-9894-C837D083BE9B}">
  <ds:schemaRefs>
    <ds:schemaRef ds:uri="http://schemas.microsoft.com/sharepoint/v3/contenttype/forms"/>
  </ds:schemaRefs>
</ds:datastoreItem>
</file>

<file path=customXml/itemProps2.xml><?xml version="1.0" encoding="utf-8"?>
<ds:datastoreItem xmlns:ds="http://schemas.openxmlformats.org/officeDocument/2006/customXml" ds:itemID="{C337384E-6FC6-48A7-A168-B8D83554B1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2908b6-b4af-4b67-80fc-c4cd475f40ea"/>
    <ds:schemaRef ds:uri="126fbb05-f221-4d9a-a6f7-a7bf8890e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893FD7-B385-4155-8908-FF26A689DFA8}">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 ds:uri="126fbb05-f221-4d9a-a6f7-a7bf8890ef07"/>
    <ds:schemaRef ds:uri="7d2908b6-b4af-4b67-80fc-c4cd475f40ea"/>
    <ds:schemaRef ds:uri="http://www.w3.org/XML/1998/namespace"/>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279</TotalTime>
  <Words>799</Words>
  <Application>Microsoft Office PowerPoint</Application>
  <PresentationFormat>Custom</PresentationFormat>
  <Paragraphs>94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Changing Role of Women</vt:lpstr>
      <vt:lpstr>PowerPoint Presentation</vt:lpstr>
      <vt:lpstr>1918</vt:lpstr>
      <vt:lpstr>1919</vt:lpstr>
      <vt:lpstr>1920 and 1921</vt:lpstr>
      <vt:lpstr>1921</vt:lpstr>
      <vt:lpstr>1922</vt:lpstr>
      <vt:lpstr>1923</vt:lpstr>
      <vt:lpstr>1925</vt:lpstr>
      <vt:lpstr>1926</vt:lpstr>
      <vt:lpstr>1927</vt:lpstr>
      <vt:lpstr>1928</vt:lpstr>
      <vt:lpstr>1929</vt:lpstr>
      <vt:lpstr>1929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Role of Women</dc:title>
  <dc:creator>Debbie Challis</dc:creator>
  <cp:lastModifiedBy>Administrator</cp:lastModifiedBy>
  <cp:revision>268</cp:revision>
  <cp:lastPrinted>2019-04-10T08:29:47Z</cp:lastPrinted>
  <dcterms:created xsi:type="dcterms:W3CDTF">2019-03-22T11:49:27Z</dcterms:created>
  <dcterms:modified xsi:type="dcterms:W3CDTF">2019-04-11T14:33:22Z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0x0101009CDE2EF517AD3242BBAC8D48AF3C8F03</vt:lpwstr>
  </property>
</Properties>
</file>