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301" r:id="rId3"/>
    <p:sldId id="296" r:id="rId4"/>
    <p:sldId id="286" r:id="rId5"/>
    <p:sldId id="287" r:id="rId6"/>
    <p:sldId id="285" r:id="rId7"/>
    <p:sldId id="278" r:id="rId8"/>
    <p:sldId id="289" r:id="rId9"/>
    <p:sldId id="293" r:id="rId10"/>
    <p:sldId id="290" r:id="rId11"/>
    <p:sldId id="295" r:id="rId12"/>
    <p:sldId id="291" r:id="rId13"/>
    <p:sldId id="299" r:id="rId14"/>
    <p:sldId id="273" r:id="rId15"/>
    <p:sldId id="283" r:id="rId16"/>
    <p:sldId id="300" r:id="rId17"/>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DAF"/>
    <a:srgbClr val="821004"/>
    <a:srgbClr val="BF6359"/>
    <a:srgbClr val="FFFF99"/>
    <a:srgbClr val="FF5757"/>
    <a:srgbClr val="EB3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10" y="-4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JM%20analysis_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JM%20analysis_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JM%20analysis_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JM%20analysis_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JM%20analysis_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JM%20analysis_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esktop\JM%20analysis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729840850818594"/>
          <c:y val="4.8659398344437707E-2"/>
          <c:w val="0.7785689216593582"/>
          <c:h val="0.67802572755329105"/>
        </c:manualLayout>
      </c:layout>
      <c:barChart>
        <c:barDir val="col"/>
        <c:grouping val="stacked"/>
        <c:varyColors val="0"/>
        <c:ser>
          <c:idx val="0"/>
          <c:order val="0"/>
          <c:tx>
            <c:strRef>
              <c:f>media!$R$36</c:f>
              <c:strCache>
                <c:ptCount val="1"/>
                <c:pt idx="0">
                  <c:v>Press</c:v>
                </c:pt>
              </c:strCache>
            </c:strRef>
          </c:tx>
          <c:spPr>
            <a:solidFill>
              <a:srgbClr val="9999FF"/>
            </a:solidFill>
            <a:ln w="12700">
              <a:solidFill>
                <a:srgbClr val="000000"/>
              </a:solidFill>
              <a:prstDash val="solid"/>
            </a:ln>
          </c:spPr>
          <c:invertIfNegative val="0"/>
          <c:cat>
            <c:strRef>
              <c:f>media!$S$35:$Y$35</c:f>
              <c:strCache>
                <c:ptCount val="7"/>
                <c:pt idx="0">
                  <c:v>Japan</c:v>
                </c:pt>
                <c:pt idx="1">
                  <c:v>China</c:v>
                </c:pt>
                <c:pt idx="2">
                  <c:v>Singapore</c:v>
                </c:pt>
                <c:pt idx="3">
                  <c:v>Malaysia</c:v>
                </c:pt>
                <c:pt idx="4">
                  <c:v>Thailand</c:v>
                </c:pt>
                <c:pt idx="5">
                  <c:v>India</c:v>
                </c:pt>
                <c:pt idx="6">
                  <c:v>South Korea</c:v>
                </c:pt>
              </c:strCache>
            </c:strRef>
          </c:cat>
          <c:val>
            <c:numRef>
              <c:f>media!$S$36:$Y$36</c:f>
              <c:numCache>
                <c:formatCode>General</c:formatCode>
                <c:ptCount val="7"/>
                <c:pt idx="0">
                  <c:v>20.747706954603487</c:v>
                </c:pt>
                <c:pt idx="1">
                  <c:v>14.907697666318359</c:v>
                </c:pt>
                <c:pt idx="2">
                  <c:v>11.738070358760011</c:v>
                </c:pt>
                <c:pt idx="3">
                  <c:v>8.2317427145013351</c:v>
                </c:pt>
                <c:pt idx="4">
                  <c:v>5.9445024962266384</c:v>
                </c:pt>
                <c:pt idx="5" formatCode="0.0">
                  <c:v>5.271101822825961</c:v>
                </c:pt>
                <c:pt idx="6">
                  <c:v>2.3220712875885288</c:v>
                </c:pt>
              </c:numCache>
            </c:numRef>
          </c:val>
        </c:ser>
        <c:ser>
          <c:idx val="1"/>
          <c:order val="1"/>
          <c:tx>
            <c:strRef>
              <c:f>media!$R$37</c:f>
              <c:strCache>
                <c:ptCount val="1"/>
                <c:pt idx="0">
                  <c:v>TV</c:v>
                </c:pt>
              </c:strCache>
            </c:strRef>
          </c:tx>
          <c:spPr>
            <a:solidFill>
              <a:srgbClr val="FFFF00"/>
            </a:solidFill>
            <a:ln>
              <a:solidFill>
                <a:srgbClr val="000000"/>
              </a:solidFill>
            </a:ln>
          </c:spPr>
          <c:invertIfNegative val="0"/>
          <c:cat>
            <c:strRef>
              <c:f>media!$S$35:$Y$35</c:f>
              <c:strCache>
                <c:ptCount val="7"/>
                <c:pt idx="0">
                  <c:v>Japan</c:v>
                </c:pt>
                <c:pt idx="1">
                  <c:v>China</c:v>
                </c:pt>
                <c:pt idx="2">
                  <c:v>Singapore</c:v>
                </c:pt>
                <c:pt idx="3">
                  <c:v>Malaysia</c:v>
                </c:pt>
                <c:pt idx="4">
                  <c:v>Thailand</c:v>
                </c:pt>
                <c:pt idx="5">
                  <c:v>India</c:v>
                </c:pt>
                <c:pt idx="6">
                  <c:v>South Korea</c:v>
                </c:pt>
              </c:strCache>
            </c:strRef>
          </c:cat>
          <c:val>
            <c:numRef>
              <c:f>media!$S$37:$Y$37</c:f>
              <c:numCache>
                <c:formatCode>General</c:formatCode>
                <c:ptCount val="7"/>
                <c:pt idx="0">
                  <c:v>0.20898641588296801</c:v>
                </c:pt>
                <c:pt idx="1">
                  <c:v>2.6819923371647509</c:v>
                </c:pt>
                <c:pt idx="2">
                  <c:v>1.2190874259839781</c:v>
                </c:pt>
                <c:pt idx="3">
                  <c:v>0.45280390107976376</c:v>
                </c:pt>
                <c:pt idx="4">
                  <c:v>0.27864855451062343</c:v>
                </c:pt>
                <c:pt idx="5" formatCode="0.0">
                  <c:v>0.41797283176593564</c:v>
                </c:pt>
                <c:pt idx="6">
                  <c:v>0.243817485196796</c:v>
                </c:pt>
              </c:numCache>
            </c:numRef>
          </c:val>
        </c:ser>
        <c:dLbls>
          <c:showLegendKey val="0"/>
          <c:showVal val="0"/>
          <c:showCatName val="0"/>
          <c:showSerName val="0"/>
          <c:showPercent val="0"/>
          <c:showBubbleSize val="0"/>
        </c:dLbls>
        <c:gapWidth val="165"/>
        <c:overlap val="100"/>
        <c:axId val="44932480"/>
        <c:axId val="45511808"/>
      </c:barChart>
      <c:catAx>
        <c:axId val="44932480"/>
        <c:scaling>
          <c:orientation val="minMax"/>
        </c:scaling>
        <c:delete val="0"/>
        <c:axPos val="b"/>
        <c:numFmt formatCode="General" sourceLinked="1"/>
        <c:majorTickMark val="none"/>
        <c:minorTickMark val="none"/>
        <c:tickLblPos val="nextTo"/>
        <c:spPr>
          <a:ln w="3175">
            <a:solidFill>
              <a:srgbClr val="000000"/>
            </a:solidFill>
            <a:prstDash val="solid"/>
          </a:ln>
        </c:spPr>
        <c:txPr>
          <a:bodyPr rot="-5400000" vert="horz"/>
          <a:lstStyle/>
          <a:p>
            <a:pPr>
              <a:defRPr sz="2000"/>
            </a:pPr>
            <a:endParaRPr lang="en-US"/>
          </a:p>
        </c:txPr>
        <c:crossAx val="45511808"/>
        <c:crosses val="autoZero"/>
        <c:auto val="1"/>
        <c:lblAlgn val="ctr"/>
        <c:lblOffset val="100"/>
        <c:tickLblSkip val="1"/>
        <c:tickMarkSkip val="1"/>
        <c:noMultiLvlLbl val="0"/>
      </c:catAx>
      <c:valAx>
        <c:axId val="45511808"/>
        <c:scaling>
          <c:orientation val="minMax"/>
          <c:min val="0"/>
        </c:scaling>
        <c:delete val="0"/>
        <c:axPos val="l"/>
        <c:majorGridlines>
          <c:spPr>
            <a:ln w="3175">
              <a:solidFill>
                <a:srgbClr val="000000"/>
              </a:solidFill>
              <a:prstDash val="solid"/>
            </a:ln>
          </c:spPr>
        </c:majorGridlines>
        <c:title>
          <c:tx>
            <c:rich>
              <a:bodyPr rot="-5400000" vert="horz"/>
              <a:lstStyle/>
              <a:p>
                <a:pPr>
                  <a:defRPr/>
                </a:pPr>
                <a:r>
                  <a:rPr lang="en-GB"/>
                  <a:t>monthly average of news items/outlet</a:t>
                </a:r>
              </a:p>
            </c:rich>
          </c:tx>
          <c:layout>
            <c:manualLayout>
              <c:xMode val="edge"/>
              <c:yMode val="edge"/>
              <c:x val="4.5754669612371984E-2"/>
              <c:y val="0.21779428057376385"/>
            </c:manualLayout>
          </c:layout>
          <c:overlay val="0"/>
        </c:title>
        <c:numFmt formatCode="General" sourceLinked="1"/>
        <c:majorTickMark val="none"/>
        <c:minorTickMark val="none"/>
        <c:tickLblPos val="nextTo"/>
        <c:spPr>
          <a:ln w="3175">
            <a:solidFill>
              <a:srgbClr val="000000"/>
            </a:solidFill>
            <a:prstDash val="solid"/>
          </a:ln>
        </c:spPr>
        <c:txPr>
          <a:bodyPr rot="0" vert="horz"/>
          <a:lstStyle/>
          <a:p>
            <a:pPr>
              <a:defRPr/>
            </a:pPr>
            <a:endParaRPr lang="en-US"/>
          </a:p>
        </c:txPr>
        <c:crossAx val="44932480"/>
        <c:crosses val="autoZero"/>
        <c:crossBetween val="between"/>
      </c:valAx>
      <c:spPr>
        <a:solidFill>
          <a:srgbClr val="C0C0C0"/>
        </a:solidFill>
        <a:ln w="12700">
          <a:solidFill>
            <a:srgbClr val="808080"/>
          </a:solidFill>
          <a:prstDash val="solid"/>
        </a:ln>
      </c:spPr>
    </c:plotArea>
    <c:legend>
      <c:legendPos val="r"/>
      <c:layout>
        <c:manualLayout>
          <c:xMode val="edge"/>
          <c:yMode val="edge"/>
          <c:x val="0.75228194741553389"/>
          <c:y val="9.4866026362089878E-2"/>
          <c:w val="0.17199237378564691"/>
          <c:h val="0.17047330622133774"/>
        </c:manualLayout>
      </c:layout>
      <c:overlay val="0"/>
      <c:txPr>
        <a:bodyPr/>
        <a:lstStyle/>
        <a:p>
          <a:pPr>
            <a:defRPr sz="20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mj-lt"/>
          <a:ea typeface="宋体"/>
          <a:cs typeface="宋体"/>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819751984904409E-2"/>
          <c:y val="2.6291972124174452E-2"/>
          <c:w val="0.88884233498315013"/>
          <c:h val="0.62206939469188216"/>
        </c:manualLayout>
      </c:layout>
      <c:barChart>
        <c:barDir val="col"/>
        <c:grouping val="percentStacked"/>
        <c:varyColors val="0"/>
        <c:ser>
          <c:idx val="0"/>
          <c:order val="0"/>
          <c:tx>
            <c:strRef>
              <c:f>media!$O$3</c:f>
              <c:strCache>
                <c:ptCount val="1"/>
                <c:pt idx="0">
                  <c:v>political</c:v>
                </c:pt>
              </c:strCache>
            </c:strRef>
          </c:tx>
          <c:spPr>
            <a:solidFill>
              <a:srgbClr val="FF9900"/>
            </a:solidFill>
            <a:ln w="12700">
              <a:solidFill>
                <a:srgbClr val="000000"/>
              </a:solidFill>
              <a:prstDash val="solid"/>
            </a:ln>
          </c:spPr>
          <c:invertIfNegative val="0"/>
          <c:cat>
            <c:strRef>
              <c:f>media!$P$2:$V$2</c:f>
              <c:strCache>
                <c:ptCount val="7"/>
                <c:pt idx="0">
                  <c:v>China</c:v>
                </c:pt>
                <c:pt idx="1">
                  <c:v>India</c:v>
                </c:pt>
                <c:pt idx="2">
                  <c:v>Japan</c:v>
                </c:pt>
                <c:pt idx="3">
                  <c:v>S.Korea</c:v>
                </c:pt>
                <c:pt idx="4">
                  <c:v>Malaysia</c:v>
                </c:pt>
                <c:pt idx="5">
                  <c:v>Singapore</c:v>
                </c:pt>
                <c:pt idx="6">
                  <c:v>Thailand</c:v>
                </c:pt>
              </c:strCache>
            </c:strRef>
          </c:cat>
          <c:val>
            <c:numRef>
              <c:f>media!$P$3:$V$3</c:f>
              <c:numCache>
                <c:formatCode>General</c:formatCode>
                <c:ptCount val="7"/>
                <c:pt idx="0">
                  <c:v>339.5</c:v>
                </c:pt>
                <c:pt idx="1">
                  <c:v>49.5</c:v>
                </c:pt>
                <c:pt idx="2">
                  <c:v>283</c:v>
                </c:pt>
                <c:pt idx="3">
                  <c:v>18</c:v>
                </c:pt>
                <c:pt idx="4">
                  <c:v>30</c:v>
                </c:pt>
                <c:pt idx="5">
                  <c:v>114</c:v>
                </c:pt>
                <c:pt idx="6">
                  <c:v>71</c:v>
                </c:pt>
              </c:numCache>
            </c:numRef>
          </c:val>
        </c:ser>
        <c:ser>
          <c:idx val="1"/>
          <c:order val="1"/>
          <c:tx>
            <c:strRef>
              <c:f>media!$O$4</c:f>
              <c:strCache>
                <c:ptCount val="1"/>
                <c:pt idx="0">
                  <c:v>environmental</c:v>
                </c:pt>
              </c:strCache>
            </c:strRef>
          </c:tx>
          <c:spPr>
            <a:solidFill>
              <a:srgbClr val="00FF00"/>
            </a:solidFill>
            <a:ln w="12700">
              <a:solidFill>
                <a:srgbClr val="000000"/>
              </a:solidFill>
              <a:prstDash val="solid"/>
            </a:ln>
          </c:spPr>
          <c:invertIfNegative val="0"/>
          <c:cat>
            <c:strRef>
              <c:f>media!$P$2:$V$2</c:f>
              <c:strCache>
                <c:ptCount val="7"/>
                <c:pt idx="0">
                  <c:v>China</c:v>
                </c:pt>
                <c:pt idx="1">
                  <c:v>India</c:v>
                </c:pt>
                <c:pt idx="2">
                  <c:v>Japan</c:v>
                </c:pt>
                <c:pt idx="3">
                  <c:v>S.Korea</c:v>
                </c:pt>
                <c:pt idx="4">
                  <c:v>Malaysia</c:v>
                </c:pt>
                <c:pt idx="5">
                  <c:v>Singapore</c:v>
                </c:pt>
                <c:pt idx="6">
                  <c:v>Thailand</c:v>
                </c:pt>
              </c:strCache>
            </c:strRef>
          </c:cat>
          <c:val>
            <c:numRef>
              <c:f>media!$P$4:$V$4</c:f>
              <c:numCache>
                <c:formatCode>General</c:formatCode>
                <c:ptCount val="7"/>
                <c:pt idx="0">
                  <c:v>32.5</c:v>
                </c:pt>
                <c:pt idx="1">
                  <c:v>14</c:v>
                </c:pt>
                <c:pt idx="2">
                  <c:v>28</c:v>
                </c:pt>
                <c:pt idx="3">
                  <c:v>1</c:v>
                </c:pt>
                <c:pt idx="4">
                  <c:v>2</c:v>
                </c:pt>
                <c:pt idx="5">
                  <c:v>11</c:v>
                </c:pt>
                <c:pt idx="6">
                  <c:v>12.5</c:v>
                </c:pt>
              </c:numCache>
            </c:numRef>
          </c:val>
        </c:ser>
        <c:ser>
          <c:idx val="2"/>
          <c:order val="2"/>
          <c:tx>
            <c:strRef>
              <c:f>media!$O$5</c:f>
              <c:strCache>
                <c:ptCount val="1"/>
                <c:pt idx="0">
                  <c:v>economic</c:v>
                </c:pt>
              </c:strCache>
            </c:strRef>
          </c:tx>
          <c:spPr>
            <a:solidFill>
              <a:srgbClr val="FFFFCC"/>
            </a:solidFill>
            <a:ln w="12700">
              <a:solidFill>
                <a:srgbClr val="000000"/>
              </a:solidFill>
              <a:prstDash val="solid"/>
            </a:ln>
          </c:spPr>
          <c:invertIfNegative val="0"/>
          <c:cat>
            <c:strRef>
              <c:f>media!$P$2:$V$2</c:f>
              <c:strCache>
                <c:ptCount val="7"/>
                <c:pt idx="0">
                  <c:v>China</c:v>
                </c:pt>
                <c:pt idx="1">
                  <c:v>India</c:v>
                </c:pt>
                <c:pt idx="2">
                  <c:v>Japan</c:v>
                </c:pt>
                <c:pt idx="3">
                  <c:v>S.Korea</c:v>
                </c:pt>
                <c:pt idx="4">
                  <c:v>Malaysia</c:v>
                </c:pt>
                <c:pt idx="5">
                  <c:v>Singapore</c:v>
                </c:pt>
                <c:pt idx="6">
                  <c:v>Thailand</c:v>
                </c:pt>
              </c:strCache>
            </c:strRef>
          </c:cat>
          <c:val>
            <c:numRef>
              <c:f>media!$P$5:$V$5</c:f>
              <c:numCache>
                <c:formatCode>General</c:formatCode>
                <c:ptCount val="7"/>
                <c:pt idx="0">
                  <c:v>424</c:v>
                </c:pt>
                <c:pt idx="1">
                  <c:v>62.5</c:v>
                </c:pt>
                <c:pt idx="2">
                  <c:v>464</c:v>
                </c:pt>
                <c:pt idx="3">
                  <c:v>99</c:v>
                </c:pt>
                <c:pt idx="4">
                  <c:v>44</c:v>
                </c:pt>
                <c:pt idx="5">
                  <c:v>341</c:v>
                </c:pt>
                <c:pt idx="6">
                  <c:v>248.5</c:v>
                </c:pt>
              </c:numCache>
            </c:numRef>
          </c:val>
        </c:ser>
        <c:ser>
          <c:idx val="3"/>
          <c:order val="3"/>
          <c:tx>
            <c:strRef>
              <c:f>media!$O$6</c:f>
              <c:strCache>
                <c:ptCount val="1"/>
                <c:pt idx="0">
                  <c:v>social</c:v>
                </c:pt>
              </c:strCache>
            </c:strRef>
          </c:tx>
          <c:spPr>
            <a:solidFill>
              <a:srgbClr val="CCFFFF"/>
            </a:solidFill>
            <a:ln w="12700">
              <a:solidFill>
                <a:srgbClr val="000000"/>
              </a:solidFill>
              <a:prstDash val="solid"/>
            </a:ln>
          </c:spPr>
          <c:invertIfNegative val="0"/>
          <c:cat>
            <c:strRef>
              <c:f>media!$P$2:$V$2</c:f>
              <c:strCache>
                <c:ptCount val="7"/>
                <c:pt idx="0">
                  <c:v>China</c:v>
                </c:pt>
                <c:pt idx="1">
                  <c:v>India</c:v>
                </c:pt>
                <c:pt idx="2">
                  <c:v>Japan</c:v>
                </c:pt>
                <c:pt idx="3">
                  <c:v>S.Korea</c:v>
                </c:pt>
                <c:pt idx="4">
                  <c:v>Malaysia</c:v>
                </c:pt>
                <c:pt idx="5">
                  <c:v>Singapore</c:v>
                </c:pt>
                <c:pt idx="6">
                  <c:v>Thailand</c:v>
                </c:pt>
              </c:strCache>
            </c:strRef>
          </c:cat>
          <c:val>
            <c:numRef>
              <c:f>media!$P$6:$V$6</c:f>
              <c:numCache>
                <c:formatCode>General</c:formatCode>
                <c:ptCount val="7"/>
                <c:pt idx="0">
                  <c:v>148</c:v>
                </c:pt>
                <c:pt idx="1">
                  <c:v>28</c:v>
                </c:pt>
                <c:pt idx="2">
                  <c:v>93</c:v>
                </c:pt>
                <c:pt idx="3">
                  <c:v>7</c:v>
                </c:pt>
                <c:pt idx="4">
                  <c:v>9</c:v>
                </c:pt>
                <c:pt idx="5">
                  <c:v>53</c:v>
                </c:pt>
                <c:pt idx="6">
                  <c:v>51</c:v>
                </c:pt>
              </c:numCache>
            </c:numRef>
          </c:val>
        </c:ser>
        <c:ser>
          <c:idx val="4"/>
          <c:order val="4"/>
          <c:tx>
            <c:strRef>
              <c:f>media!$O$7</c:f>
              <c:strCache>
                <c:ptCount val="1"/>
                <c:pt idx="0">
                  <c:v>developmental</c:v>
                </c:pt>
              </c:strCache>
            </c:strRef>
          </c:tx>
          <c:spPr>
            <a:solidFill>
              <a:srgbClr val="FF99CC"/>
            </a:solidFill>
            <a:ln w="12700">
              <a:solidFill>
                <a:srgbClr val="000000"/>
              </a:solidFill>
              <a:prstDash val="solid"/>
            </a:ln>
          </c:spPr>
          <c:invertIfNegative val="0"/>
          <c:cat>
            <c:strRef>
              <c:f>media!$P$2:$V$2</c:f>
              <c:strCache>
                <c:ptCount val="7"/>
                <c:pt idx="0">
                  <c:v>China</c:v>
                </c:pt>
                <c:pt idx="1">
                  <c:v>India</c:v>
                </c:pt>
                <c:pt idx="2">
                  <c:v>Japan</c:v>
                </c:pt>
                <c:pt idx="3">
                  <c:v>S.Korea</c:v>
                </c:pt>
                <c:pt idx="4">
                  <c:v>Malaysia</c:v>
                </c:pt>
                <c:pt idx="5">
                  <c:v>Singapore</c:v>
                </c:pt>
                <c:pt idx="6">
                  <c:v>Thailand</c:v>
                </c:pt>
              </c:strCache>
            </c:strRef>
          </c:cat>
          <c:val>
            <c:numRef>
              <c:f>media!$P$7:$V$7</c:f>
              <c:numCache>
                <c:formatCode>General</c:formatCode>
                <c:ptCount val="7"/>
                <c:pt idx="0">
                  <c:v>14</c:v>
                </c:pt>
                <c:pt idx="2">
                  <c:v>14</c:v>
                </c:pt>
                <c:pt idx="3">
                  <c:v>0</c:v>
                </c:pt>
                <c:pt idx="6">
                  <c:v>4</c:v>
                </c:pt>
              </c:numCache>
            </c:numRef>
          </c:val>
        </c:ser>
        <c:dLbls>
          <c:showLegendKey val="0"/>
          <c:showVal val="0"/>
          <c:showCatName val="0"/>
          <c:showSerName val="0"/>
          <c:showPercent val="0"/>
          <c:showBubbleSize val="0"/>
        </c:dLbls>
        <c:gapWidth val="150"/>
        <c:overlap val="100"/>
        <c:axId val="45435136"/>
        <c:axId val="45453312"/>
      </c:barChart>
      <c:catAx>
        <c:axId val="45435136"/>
        <c:scaling>
          <c:orientation val="minMax"/>
        </c:scaling>
        <c:delete val="0"/>
        <c:axPos val="b"/>
        <c:numFmt formatCode="General" sourceLinked="1"/>
        <c:majorTickMark val="cross"/>
        <c:minorTickMark val="none"/>
        <c:tickLblPos val="nextTo"/>
        <c:spPr>
          <a:ln w="3175">
            <a:solidFill>
              <a:srgbClr val="000000"/>
            </a:solidFill>
            <a:prstDash val="solid"/>
          </a:ln>
        </c:spPr>
        <c:txPr>
          <a:bodyPr rot="-5400000" vert="horz"/>
          <a:lstStyle/>
          <a:p>
            <a:pPr>
              <a:defRPr sz="2000"/>
            </a:pPr>
            <a:endParaRPr lang="en-US"/>
          </a:p>
        </c:txPr>
        <c:crossAx val="45453312"/>
        <c:crosses val="autoZero"/>
        <c:auto val="1"/>
        <c:lblAlgn val="ctr"/>
        <c:lblOffset val="100"/>
        <c:tickLblSkip val="1"/>
        <c:tickMarkSkip val="1"/>
        <c:noMultiLvlLbl val="0"/>
      </c:catAx>
      <c:valAx>
        <c:axId val="45453312"/>
        <c:scaling>
          <c:orientation val="minMax"/>
        </c:scaling>
        <c:delete val="0"/>
        <c:axPos val="l"/>
        <c:majorGridlines>
          <c:spPr>
            <a:ln w="3175">
              <a:solidFill>
                <a:srgbClr val="000000"/>
              </a:solidFill>
              <a:prstDash val="solid"/>
            </a:ln>
          </c:spPr>
        </c:majorGridlines>
        <c:numFmt formatCode="0%" sourceLinked="1"/>
        <c:majorTickMark val="cross"/>
        <c:minorTickMark val="none"/>
        <c:tickLblPos val="nextTo"/>
        <c:spPr>
          <a:ln w="3175">
            <a:solidFill>
              <a:srgbClr val="000000"/>
            </a:solidFill>
            <a:prstDash val="solid"/>
          </a:ln>
        </c:spPr>
        <c:txPr>
          <a:bodyPr rot="0" vert="horz"/>
          <a:lstStyle/>
          <a:p>
            <a:pPr>
              <a:defRPr/>
            </a:pPr>
            <a:endParaRPr lang="en-US"/>
          </a:p>
        </c:txPr>
        <c:crossAx val="45435136"/>
        <c:crosses val="autoZero"/>
        <c:crossBetween val="between"/>
        <c:majorUnit val="0.5"/>
      </c:valAx>
      <c:spPr>
        <a:solidFill>
          <a:srgbClr val="C0C0C0"/>
        </a:solidFill>
        <a:ln w="12700">
          <a:solidFill>
            <a:srgbClr val="808080"/>
          </a:solidFill>
          <a:prstDash val="solid"/>
        </a:ln>
      </c:spPr>
    </c:plotArea>
    <c:legend>
      <c:legendPos val="r"/>
      <c:layout>
        <c:manualLayout>
          <c:xMode val="edge"/>
          <c:yMode val="edge"/>
          <c:x val="4.1878018049518621E-2"/>
          <c:y val="0.89409266087551831"/>
          <c:w val="0.93393764656944689"/>
          <c:h val="9.3658887751211062E-2"/>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mj-lt"/>
          <a:ea typeface="新細明體"/>
          <a:cs typeface="新細明體"/>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20143322886356"/>
          <c:y val="0.13473388743073791"/>
          <c:w val="0.86523047964240563"/>
          <c:h val="0.61854801962422956"/>
        </c:manualLayout>
      </c:layout>
      <c:barChart>
        <c:barDir val="col"/>
        <c:grouping val="percentStacked"/>
        <c:varyColors val="0"/>
        <c:ser>
          <c:idx val="0"/>
          <c:order val="0"/>
          <c:tx>
            <c:strRef>
              <c:f>media_2!$U$3</c:f>
              <c:strCache>
                <c:ptCount val="1"/>
                <c:pt idx="0">
                  <c:v>Positive</c:v>
                </c:pt>
              </c:strCache>
            </c:strRef>
          </c:tx>
          <c:spPr>
            <a:solidFill>
              <a:srgbClr val="00B050"/>
            </a:solidFill>
            <a:ln>
              <a:solidFill>
                <a:srgbClr val="00B050"/>
              </a:solidFill>
            </a:ln>
          </c:spPr>
          <c:invertIfNegative val="0"/>
          <c:cat>
            <c:strRef>
              <c:f>media_2!$V$2:$AB$2</c:f>
              <c:strCache>
                <c:ptCount val="7"/>
                <c:pt idx="0">
                  <c:v>China</c:v>
                </c:pt>
                <c:pt idx="1">
                  <c:v>India</c:v>
                </c:pt>
                <c:pt idx="2">
                  <c:v>Japan</c:v>
                </c:pt>
                <c:pt idx="3">
                  <c:v>S.Korea</c:v>
                </c:pt>
                <c:pt idx="4">
                  <c:v>Malaysia</c:v>
                </c:pt>
                <c:pt idx="5">
                  <c:v>Singapore</c:v>
                </c:pt>
                <c:pt idx="6">
                  <c:v>Thailand</c:v>
                </c:pt>
              </c:strCache>
            </c:strRef>
          </c:cat>
          <c:val>
            <c:numRef>
              <c:f>media_2!$V$3:$AB$3</c:f>
              <c:numCache>
                <c:formatCode>General</c:formatCode>
                <c:ptCount val="7"/>
                <c:pt idx="0">
                  <c:v>197</c:v>
                </c:pt>
                <c:pt idx="1">
                  <c:v>26</c:v>
                </c:pt>
                <c:pt idx="2">
                  <c:v>154</c:v>
                </c:pt>
                <c:pt idx="3">
                  <c:v>16</c:v>
                </c:pt>
                <c:pt idx="4">
                  <c:v>108</c:v>
                </c:pt>
                <c:pt idx="5">
                  <c:v>113</c:v>
                </c:pt>
                <c:pt idx="6">
                  <c:v>87</c:v>
                </c:pt>
              </c:numCache>
            </c:numRef>
          </c:val>
        </c:ser>
        <c:ser>
          <c:idx val="1"/>
          <c:order val="1"/>
          <c:tx>
            <c:strRef>
              <c:f>media_2!$U$4</c:f>
              <c:strCache>
                <c:ptCount val="1"/>
                <c:pt idx="0">
                  <c:v>Neutral</c:v>
                </c:pt>
              </c:strCache>
            </c:strRef>
          </c:tx>
          <c:spPr>
            <a:solidFill>
              <a:schemeClr val="bg1">
                <a:lumMod val="95000"/>
              </a:schemeClr>
            </a:solidFill>
            <a:ln>
              <a:solidFill>
                <a:schemeClr val="bg1">
                  <a:lumMod val="50000"/>
                </a:schemeClr>
              </a:solidFill>
            </a:ln>
          </c:spPr>
          <c:invertIfNegative val="0"/>
          <c:cat>
            <c:strRef>
              <c:f>media_2!$V$2:$AB$2</c:f>
              <c:strCache>
                <c:ptCount val="7"/>
                <c:pt idx="0">
                  <c:v>China</c:v>
                </c:pt>
                <c:pt idx="1">
                  <c:v>India</c:v>
                </c:pt>
                <c:pt idx="2">
                  <c:v>Japan</c:v>
                </c:pt>
                <c:pt idx="3">
                  <c:v>S.Korea</c:v>
                </c:pt>
                <c:pt idx="4">
                  <c:v>Malaysia</c:v>
                </c:pt>
                <c:pt idx="5">
                  <c:v>Singapore</c:v>
                </c:pt>
                <c:pt idx="6">
                  <c:v>Thailand</c:v>
                </c:pt>
              </c:strCache>
            </c:strRef>
          </c:cat>
          <c:val>
            <c:numRef>
              <c:f>media_2!$V$4:$AB$4</c:f>
              <c:numCache>
                <c:formatCode>General</c:formatCode>
                <c:ptCount val="7"/>
                <c:pt idx="0">
                  <c:v>951.5</c:v>
                </c:pt>
                <c:pt idx="1">
                  <c:v>316.5</c:v>
                </c:pt>
                <c:pt idx="2">
                  <c:v>1341</c:v>
                </c:pt>
                <c:pt idx="3">
                  <c:v>180</c:v>
                </c:pt>
                <c:pt idx="4">
                  <c:v>575</c:v>
                </c:pt>
                <c:pt idx="5">
                  <c:v>644</c:v>
                </c:pt>
                <c:pt idx="6">
                  <c:v>269</c:v>
                </c:pt>
              </c:numCache>
            </c:numRef>
          </c:val>
        </c:ser>
        <c:ser>
          <c:idx val="2"/>
          <c:order val="2"/>
          <c:tx>
            <c:strRef>
              <c:f>media_2!$U$5</c:f>
              <c:strCache>
                <c:ptCount val="1"/>
                <c:pt idx="0">
                  <c:v>Negative</c:v>
                </c:pt>
              </c:strCache>
            </c:strRef>
          </c:tx>
          <c:spPr>
            <a:solidFill>
              <a:srgbClr val="FF0000"/>
            </a:solidFill>
            <a:ln>
              <a:solidFill>
                <a:srgbClr val="FF0000"/>
              </a:solidFill>
            </a:ln>
          </c:spPr>
          <c:invertIfNegative val="0"/>
          <c:cat>
            <c:strRef>
              <c:f>media_2!$V$2:$AB$2</c:f>
              <c:strCache>
                <c:ptCount val="7"/>
                <c:pt idx="0">
                  <c:v>China</c:v>
                </c:pt>
                <c:pt idx="1">
                  <c:v>India</c:v>
                </c:pt>
                <c:pt idx="2">
                  <c:v>Japan</c:v>
                </c:pt>
                <c:pt idx="3">
                  <c:v>S.Korea</c:v>
                </c:pt>
                <c:pt idx="4">
                  <c:v>Malaysia</c:v>
                </c:pt>
                <c:pt idx="5">
                  <c:v>Singapore</c:v>
                </c:pt>
                <c:pt idx="6">
                  <c:v>Thailand</c:v>
                </c:pt>
              </c:strCache>
            </c:strRef>
          </c:cat>
          <c:val>
            <c:numRef>
              <c:f>media_2!$V$5:$AB$5</c:f>
              <c:numCache>
                <c:formatCode>General</c:formatCode>
                <c:ptCount val="7"/>
                <c:pt idx="0">
                  <c:v>212.5</c:v>
                </c:pt>
                <c:pt idx="1">
                  <c:v>123.5</c:v>
                </c:pt>
                <c:pt idx="2">
                  <c:v>268</c:v>
                </c:pt>
                <c:pt idx="3">
                  <c:v>11</c:v>
                </c:pt>
                <c:pt idx="4">
                  <c:v>39</c:v>
                </c:pt>
                <c:pt idx="5">
                  <c:v>288</c:v>
                </c:pt>
                <c:pt idx="6">
                  <c:v>164</c:v>
                </c:pt>
              </c:numCache>
            </c:numRef>
          </c:val>
        </c:ser>
        <c:dLbls>
          <c:showLegendKey val="0"/>
          <c:showVal val="0"/>
          <c:showCatName val="0"/>
          <c:showSerName val="0"/>
          <c:showPercent val="0"/>
          <c:showBubbleSize val="0"/>
        </c:dLbls>
        <c:gapWidth val="150"/>
        <c:overlap val="100"/>
        <c:axId val="45553536"/>
        <c:axId val="45555072"/>
      </c:barChart>
      <c:catAx>
        <c:axId val="45553536"/>
        <c:scaling>
          <c:orientation val="minMax"/>
        </c:scaling>
        <c:delete val="0"/>
        <c:axPos val="b"/>
        <c:majorTickMark val="out"/>
        <c:minorTickMark val="none"/>
        <c:tickLblPos val="nextTo"/>
        <c:txPr>
          <a:bodyPr/>
          <a:lstStyle/>
          <a:p>
            <a:pPr>
              <a:defRPr sz="2000"/>
            </a:pPr>
            <a:endParaRPr lang="en-US"/>
          </a:p>
        </c:txPr>
        <c:crossAx val="45555072"/>
        <c:crosses val="autoZero"/>
        <c:auto val="1"/>
        <c:lblAlgn val="ctr"/>
        <c:lblOffset val="100"/>
        <c:noMultiLvlLbl val="0"/>
      </c:catAx>
      <c:valAx>
        <c:axId val="45555072"/>
        <c:scaling>
          <c:orientation val="minMax"/>
        </c:scaling>
        <c:delete val="0"/>
        <c:axPos val="l"/>
        <c:majorGridlines/>
        <c:numFmt formatCode="0%" sourceLinked="1"/>
        <c:majorTickMark val="out"/>
        <c:minorTickMark val="none"/>
        <c:tickLblPos val="nextTo"/>
        <c:crossAx val="45553536"/>
        <c:crosses val="autoZero"/>
        <c:crossBetween val="between"/>
      </c:valAx>
    </c:plotArea>
    <c:legend>
      <c:legendPos val="r"/>
      <c:layout>
        <c:manualLayout>
          <c:xMode val="edge"/>
          <c:yMode val="edge"/>
          <c:x val="0.19794999462860291"/>
          <c:y val="1.4903939819891189E-2"/>
          <c:w val="0.59283175383120656"/>
          <c:h val="8.655841782475053E-2"/>
        </c:manualLayout>
      </c:layout>
      <c:overlay val="0"/>
      <c:txPr>
        <a:bodyPr/>
        <a:lstStyle/>
        <a:p>
          <a:pPr>
            <a:defRPr sz="2000"/>
          </a:pPr>
          <a:endParaRPr lang="en-US"/>
        </a:p>
      </c:txPr>
    </c:legend>
    <c:plotVisOnly val="1"/>
    <c:dispBlanksAs val="gap"/>
    <c:showDLblsOverMax val="0"/>
  </c:chart>
  <c:txPr>
    <a:bodyPr/>
    <a:lstStyle/>
    <a:p>
      <a:pPr>
        <a:defRPr sz="1600">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Public!$K$4</c:f>
              <c:strCache>
                <c:ptCount val="1"/>
                <c:pt idx="0">
                  <c:v>Very positive</c:v>
                </c:pt>
              </c:strCache>
            </c:strRef>
          </c:tx>
          <c:spPr>
            <a:solidFill>
              <a:srgbClr val="00B050"/>
            </a:solidFill>
            <a:ln>
              <a:solidFill>
                <a:srgbClr val="00B050"/>
              </a:solidFill>
            </a:ln>
          </c:spPr>
          <c:invertIfNegative val="0"/>
          <c:cat>
            <c:strRef>
              <c:f>Public!$L$3:$R$3</c:f>
              <c:strCache>
                <c:ptCount val="7"/>
                <c:pt idx="0">
                  <c:v>China</c:v>
                </c:pt>
                <c:pt idx="1">
                  <c:v>India</c:v>
                </c:pt>
                <c:pt idx="2">
                  <c:v>Japan</c:v>
                </c:pt>
                <c:pt idx="3">
                  <c:v>S.Korea</c:v>
                </c:pt>
                <c:pt idx="4">
                  <c:v>Malaysia</c:v>
                </c:pt>
                <c:pt idx="5">
                  <c:v>Singapore</c:v>
                </c:pt>
                <c:pt idx="6">
                  <c:v>Thailand</c:v>
                </c:pt>
              </c:strCache>
            </c:strRef>
          </c:cat>
          <c:val>
            <c:numRef>
              <c:f>Public!$L$4:$R$4</c:f>
              <c:numCache>
                <c:formatCode>General</c:formatCode>
                <c:ptCount val="7"/>
                <c:pt idx="0">
                  <c:v>97</c:v>
                </c:pt>
                <c:pt idx="1">
                  <c:v>252</c:v>
                </c:pt>
                <c:pt idx="2">
                  <c:v>38</c:v>
                </c:pt>
                <c:pt idx="3">
                  <c:v>64</c:v>
                </c:pt>
                <c:pt idx="4">
                  <c:v>76</c:v>
                </c:pt>
                <c:pt idx="5">
                  <c:v>48</c:v>
                </c:pt>
                <c:pt idx="6">
                  <c:v>59</c:v>
                </c:pt>
              </c:numCache>
            </c:numRef>
          </c:val>
        </c:ser>
        <c:ser>
          <c:idx val="1"/>
          <c:order val="1"/>
          <c:tx>
            <c:strRef>
              <c:f>Public!$K$5</c:f>
              <c:strCache>
                <c:ptCount val="1"/>
                <c:pt idx="0">
                  <c:v>Somewhat positive</c:v>
                </c:pt>
              </c:strCache>
            </c:strRef>
          </c:tx>
          <c:spPr>
            <a:solidFill>
              <a:srgbClr val="92D050"/>
            </a:solidFill>
            <a:ln>
              <a:solidFill>
                <a:srgbClr val="92D050"/>
              </a:solidFill>
            </a:ln>
          </c:spPr>
          <c:invertIfNegative val="0"/>
          <c:cat>
            <c:strRef>
              <c:f>Public!$L$3:$R$3</c:f>
              <c:strCache>
                <c:ptCount val="7"/>
                <c:pt idx="0">
                  <c:v>China</c:v>
                </c:pt>
                <c:pt idx="1">
                  <c:v>India</c:v>
                </c:pt>
                <c:pt idx="2">
                  <c:v>Japan</c:v>
                </c:pt>
                <c:pt idx="3">
                  <c:v>S.Korea</c:v>
                </c:pt>
                <c:pt idx="4">
                  <c:v>Malaysia</c:v>
                </c:pt>
                <c:pt idx="5">
                  <c:v>Singapore</c:v>
                </c:pt>
                <c:pt idx="6">
                  <c:v>Thailand</c:v>
                </c:pt>
              </c:strCache>
            </c:strRef>
          </c:cat>
          <c:val>
            <c:numRef>
              <c:f>Public!$L$5:$R$5</c:f>
              <c:numCache>
                <c:formatCode>General</c:formatCode>
                <c:ptCount val="7"/>
                <c:pt idx="0">
                  <c:v>424</c:v>
                </c:pt>
                <c:pt idx="1">
                  <c:v>476</c:v>
                </c:pt>
                <c:pt idx="2">
                  <c:v>365</c:v>
                </c:pt>
                <c:pt idx="3">
                  <c:v>540</c:v>
                </c:pt>
                <c:pt idx="4">
                  <c:v>453</c:v>
                </c:pt>
                <c:pt idx="5">
                  <c:v>389</c:v>
                </c:pt>
                <c:pt idx="6">
                  <c:v>577</c:v>
                </c:pt>
              </c:numCache>
            </c:numRef>
          </c:val>
        </c:ser>
        <c:ser>
          <c:idx val="2"/>
          <c:order val="2"/>
          <c:tx>
            <c:strRef>
              <c:f>Public!$K$6</c:f>
              <c:strCache>
                <c:ptCount val="1"/>
                <c:pt idx="0">
                  <c:v>Neither positive nor negative</c:v>
                </c:pt>
              </c:strCache>
            </c:strRef>
          </c:tx>
          <c:spPr>
            <a:solidFill>
              <a:schemeClr val="bg1"/>
            </a:solidFill>
            <a:ln>
              <a:solidFill>
                <a:schemeClr val="bg1">
                  <a:lumMod val="65000"/>
                </a:schemeClr>
              </a:solidFill>
            </a:ln>
          </c:spPr>
          <c:invertIfNegative val="0"/>
          <c:cat>
            <c:strRef>
              <c:f>Public!$L$3:$R$3</c:f>
              <c:strCache>
                <c:ptCount val="7"/>
                <c:pt idx="0">
                  <c:v>China</c:v>
                </c:pt>
                <c:pt idx="1">
                  <c:v>India</c:v>
                </c:pt>
                <c:pt idx="2">
                  <c:v>Japan</c:v>
                </c:pt>
                <c:pt idx="3">
                  <c:v>S.Korea</c:v>
                </c:pt>
                <c:pt idx="4">
                  <c:v>Malaysia</c:v>
                </c:pt>
                <c:pt idx="5">
                  <c:v>Singapore</c:v>
                </c:pt>
                <c:pt idx="6">
                  <c:v>Thailand</c:v>
                </c:pt>
              </c:strCache>
            </c:strRef>
          </c:cat>
          <c:val>
            <c:numRef>
              <c:f>Public!$L$6:$R$6</c:f>
              <c:numCache>
                <c:formatCode>General</c:formatCode>
                <c:ptCount val="7"/>
                <c:pt idx="0">
                  <c:v>354</c:v>
                </c:pt>
                <c:pt idx="1">
                  <c:v>245</c:v>
                </c:pt>
                <c:pt idx="2">
                  <c:v>522</c:v>
                </c:pt>
                <c:pt idx="3">
                  <c:v>366</c:v>
                </c:pt>
                <c:pt idx="4">
                  <c:v>391</c:v>
                </c:pt>
                <c:pt idx="5">
                  <c:v>416</c:v>
                </c:pt>
                <c:pt idx="6">
                  <c:v>275</c:v>
                </c:pt>
              </c:numCache>
            </c:numRef>
          </c:val>
        </c:ser>
        <c:ser>
          <c:idx val="3"/>
          <c:order val="3"/>
          <c:tx>
            <c:strRef>
              <c:f>Public!$K$7</c:f>
              <c:strCache>
                <c:ptCount val="1"/>
                <c:pt idx="0">
                  <c:v>Somewhat negative</c:v>
                </c:pt>
              </c:strCache>
            </c:strRef>
          </c:tx>
          <c:spPr>
            <a:solidFill>
              <a:srgbClr val="FF0000"/>
            </a:solidFill>
            <a:ln>
              <a:solidFill>
                <a:srgbClr val="FF0000"/>
              </a:solidFill>
            </a:ln>
          </c:spPr>
          <c:invertIfNegative val="0"/>
          <c:cat>
            <c:strRef>
              <c:f>Public!$L$3:$R$3</c:f>
              <c:strCache>
                <c:ptCount val="7"/>
                <c:pt idx="0">
                  <c:v>China</c:v>
                </c:pt>
                <c:pt idx="1">
                  <c:v>India</c:v>
                </c:pt>
                <c:pt idx="2">
                  <c:v>Japan</c:v>
                </c:pt>
                <c:pt idx="3">
                  <c:v>S.Korea</c:v>
                </c:pt>
                <c:pt idx="4">
                  <c:v>Malaysia</c:v>
                </c:pt>
                <c:pt idx="5">
                  <c:v>Singapore</c:v>
                </c:pt>
                <c:pt idx="6">
                  <c:v>Thailand</c:v>
                </c:pt>
              </c:strCache>
            </c:strRef>
          </c:cat>
          <c:val>
            <c:numRef>
              <c:f>Public!$L$7:$R$7</c:f>
              <c:numCache>
                <c:formatCode>General</c:formatCode>
                <c:ptCount val="7"/>
                <c:pt idx="0">
                  <c:v>125</c:v>
                </c:pt>
                <c:pt idx="1">
                  <c:v>45</c:v>
                </c:pt>
                <c:pt idx="2">
                  <c:v>66</c:v>
                </c:pt>
                <c:pt idx="3">
                  <c:v>31</c:v>
                </c:pt>
                <c:pt idx="4">
                  <c:v>77</c:v>
                </c:pt>
                <c:pt idx="5">
                  <c:v>125</c:v>
                </c:pt>
                <c:pt idx="6">
                  <c:v>83</c:v>
                </c:pt>
              </c:numCache>
            </c:numRef>
          </c:val>
        </c:ser>
        <c:ser>
          <c:idx val="4"/>
          <c:order val="4"/>
          <c:tx>
            <c:strRef>
              <c:f>Public!$K$8</c:f>
              <c:strCache>
                <c:ptCount val="1"/>
                <c:pt idx="0">
                  <c:v>Very negative</c:v>
                </c:pt>
              </c:strCache>
            </c:strRef>
          </c:tx>
          <c:spPr>
            <a:solidFill>
              <a:schemeClr val="tx1"/>
            </a:solidFill>
            <a:ln>
              <a:solidFill>
                <a:schemeClr val="tx1"/>
              </a:solidFill>
            </a:ln>
          </c:spPr>
          <c:invertIfNegative val="0"/>
          <c:cat>
            <c:strRef>
              <c:f>Public!$L$3:$R$3</c:f>
              <c:strCache>
                <c:ptCount val="7"/>
                <c:pt idx="0">
                  <c:v>China</c:v>
                </c:pt>
                <c:pt idx="1">
                  <c:v>India</c:v>
                </c:pt>
                <c:pt idx="2">
                  <c:v>Japan</c:v>
                </c:pt>
                <c:pt idx="3">
                  <c:v>S.Korea</c:v>
                </c:pt>
                <c:pt idx="4">
                  <c:v>Malaysia</c:v>
                </c:pt>
                <c:pt idx="5">
                  <c:v>Singapore</c:v>
                </c:pt>
                <c:pt idx="6">
                  <c:v>Thailand</c:v>
                </c:pt>
              </c:strCache>
            </c:strRef>
          </c:cat>
          <c:val>
            <c:numRef>
              <c:f>Public!$L$8:$R$8</c:f>
              <c:numCache>
                <c:formatCode>General</c:formatCode>
                <c:ptCount val="7"/>
                <c:pt idx="0">
                  <c:v>9</c:v>
                </c:pt>
                <c:pt idx="1">
                  <c:v>10</c:v>
                </c:pt>
                <c:pt idx="2">
                  <c:v>7</c:v>
                </c:pt>
                <c:pt idx="3">
                  <c:v>1</c:v>
                </c:pt>
                <c:pt idx="4">
                  <c:v>4</c:v>
                </c:pt>
                <c:pt idx="5">
                  <c:v>20</c:v>
                </c:pt>
                <c:pt idx="6">
                  <c:v>6</c:v>
                </c:pt>
              </c:numCache>
            </c:numRef>
          </c:val>
        </c:ser>
        <c:dLbls>
          <c:showLegendKey val="0"/>
          <c:showVal val="0"/>
          <c:showCatName val="0"/>
          <c:showSerName val="0"/>
          <c:showPercent val="0"/>
          <c:showBubbleSize val="0"/>
        </c:dLbls>
        <c:gapWidth val="150"/>
        <c:overlap val="100"/>
        <c:axId val="46443520"/>
        <c:axId val="46445312"/>
      </c:barChart>
      <c:catAx>
        <c:axId val="46443520"/>
        <c:scaling>
          <c:orientation val="minMax"/>
        </c:scaling>
        <c:delete val="0"/>
        <c:axPos val="b"/>
        <c:majorTickMark val="out"/>
        <c:minorTickMark val="none"/>
        <c:tickLblPos val="nextTo"/>
        <c:txPr>
          <a:bodyPr/>
          <a:lstStyle/>
          <a:p>
            <a:pPr>
              <a:defRPr sz="2000"/>
            </a:pPr>
            <a:endParaRPr lang="en-US"/>
          </a:p>
        </c:txPr>
        <c:crossAx val="46445312"/>
        <c:crosses val="autoZero"/>
        <c:auto val="1"/>
        <c:lblAlgn val="ctr"/>
        <c:lblOffset val="100"/>
        <c:noMultiLvlLbl val="0"/>
      </c:catAx>
      <c:valAx>
        <c:axId val="46445312"/>
        <c:scaling>
          <c:orientation val="minMax"/>
        </c:scaling>
        <c:delete val="0"/>
        <c:axPos val="l"/>
        <c:majorGridlines/>
        <c:numFmt formatCode="0%" sourceLinked="1"/>
        <c:majorTickMark val="out"/>
        <c:minorTickMark val="none"/>
        <c:tickLblPos val="nextTo"/>
        <c:crossAx val="46443520"/>
        <c:crosses val="autoZero"/>
        <c:crossBetween val="between"/>
      </c:valAx>
    </c:plotArea>
    <c:legend>
      <c:legendPos val="r"/>
      <c:layout>
        <c:manualLayout>
          <c:xMode val="edge"/>
          <c:yMode val="edge"/>
          <c:x val="0.72511043512372764"/>
          <c:y val="0.12192769179492861"/>
          <c:w val="0.26552482369215674"/>
          <c:h val="0.69373702067291654"/>
        </c:manualLayout>
      </c:layout>
      <c:overlay val="0"/>
      <c:txPr>
        <a:bodyPr/>
        <a:lstStyle/>
        <a:p>
          <a:pPr>
            <a:defRPr sz="20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Public!$B$21</c:f>
              <c:strCache>
                <c:ptCount val="1"/>
                <c:pt idx="0">
                  <c:v>Yes</c:v>
                </c:pt>
              </c:strCache>
            </c:strRef>
          </c:tx>
          <c:spPr>
            <a:solidFill>
              <a:srgbClr val="0070C0"/>
            </a:solidFill>
            <a:ln>
              <a:solidFill>
                <a:srgbClr val="0070C0"/>
              </a:solidFill>
            </a:ln>
          </c:spPr>
          <c:invertIfNegative val="0"/>
          <c:cat>
            <c:strRef>
              <c:f>Public!$C$20:$I$20</c:f>
              <c:strCache>
                <c:ptCount val="7"/>
                <c:pt idx="0">
                  <c:v>China</c:v>
                </c:pt>
                <c:pt idx="1">
                  <c:v>India</c:v>
                </c:pt>
                <c:pt idx="2">
                  <c:v>Japan</c:v>
                </c:pt>
                <c:pt idx="3">
                  <c:v>S.Korea</c:v>
                </c:pt>
                <c:pt idx="4">
                  <c:v>Malaysia</c:v>
                </c:pt>
                <c:pt idx="5">
                  <c:v>Singapore</c:v>
                </c:pt>
                <c:pt idx="6">
                  <c:v>Thailand</c:v>
                </c:pt>
              </c:strCache>
            </c:strRef>
          </c:cat>
          <c:val>
            <c:numRef>
              <c:f>Public!$C$21:$I$21</c:f>
              <c:numCache>
                <c:formatCode>General</c:formatCode>
                <c:ptCount val="7"/>
                <c:pt idx="0">
                  <c:v>249</c:v>
                </c:pt>
                <c:pt idx="1">
                  <c:v>610</c:v>
                </c:pt>
                <c:pt idx="2">
                  <c:v>181</c:v>
                </c:pt>
                <c:pt idx="3">
                  <c:v>442</c:v>
                </c:pt>
                <c:pt idx="4">
                  <c:v>363</c:v>
                </c:pt>
                <c:pt idx="5">
                  <c:v>259</c:v>
                </c:pt>
                <c:pt idx="6">
                  <c:v>292</c:v>
                </c:pt>
              </c:numCache>
            </c:numRef>
          </c:val>
        </c:ser>
        <c:ser>
          <c:idx val="1"/>
          <c:order val="1"/>
          <c:tx>
            <c:strRef>
              <c:f>Public!$B$22</c:f>
              <c:strCache>
                <c:ptCount val="1"/>
                <c:pt idx="0">
                  <c:v>Not sure</c:v>
                </c:pt>
              </c:strCache>
            </c:strRef>
          </c:tx>
          <c:spPr>
            <a:solidFill>
              <a:schemeClr val="bg1"/>
            </a:solidFill>
            <a:ln>
              <a:solidFill>
                <a:schemeClr val="bg1">
                  <a:lumMod val="65000"/>
                </a:schemeClr>
              </a:solidFill>
            </a:ln>
          </c:spPr>
          <c:invertIfNegative val="0"/>
          <c:cat>
            <c:strRef>
              <c:f>Public!$C$20:$I$20</c:f>
              <c:strCache>
                <c:ptCount val="7"/>
                <c:pt idx="0">
                  <c:v>China</c:v>
                </c:pt>
                <c:pt idx="1">
                  <c:v>India</c:v>
                </c:pt>
                <c:pt idx="2">
                  <c:v>Japan</c:v>
                </c:pt>
                <c:pt idx="3">
                  <c:v>S.Korea</c:v>
                </c:pt>
                <c:pt idx="4">
                  <c:v>Malaysia</c:v>
                </c:pt>
                <c:pt idx="5">
                  <c:v>Singapore</c:v>
                </c:pt>
                <c:pt idx="6">
                  <c:v>Thailand</c:v>
                </c:pt>
              </c:strCache>
            </c:strRef>
          </c:cat>
          <c:val>
            <c:numRef>
              <c:f>Public!$C$22:$I$22</c:f>
              <c:numCache>
                <c:formatCode>General</c:formatCode>
                <c:ptCount val="7"/>
                <c:pt idx="0">
                  <c:v>502</c:v>
                </c:pt>
                <c:pt idx="1">
                  <c:v>318</c:v>
                </c:pt>
                <c:pt idx="2">
                  <c:v>614</c:v>
                </c:pt>
                <c:pt idx="3">
                  <c:v>408</c:v>
                </c:pt>
                <c:pt idx="4">
                  <c:v>402</c:v>
                </c:pt>
                <c:pt idx="5">
                  <c:v>410</c:v>
                </c:pt>
                <c:pt idx="6">
                  <c:v>616</c:v>
                </c:pt>
              </c:numCache>
            </c:numRef>
          </c:val>
        </c:ser>
        <c:ser>
          <c:idx val="2"/>
          <c:order val="2"/>
          <c:tx>
            <c:strRef>
              <c:f>Public!$B$23</c:f>
              <c:strCache>
                <c:ptCount val="1"/>
                <c:pt idx="0">
                  <c:v>No</c:v>
                </c:pt>
              </c:strCache>
            </c:strRef>
          </c:tx>
          <c:spPr>
            <a:solidFill>
              <a:srgbClr val="FFC000"/>
            </a:solidFill>
            <a:ln>
              <a:solidFill>
                <a:srgbClr val="FFC000"/>
              </a:solidFill>
            </a:ln>
          </c:spPr>
          <c:invertIfNegative val="0"/>
          <c:cat>
            <c:strRef>
              <c:f>Public!$C$20:$I$20</c:f>
              <c:strCache>
                <c:ptCount val="7"/>
                <c:pt idx="0">
                  <c:v>China</c:v>
                </c:pt>
                <c:pt idx="1">
                  <c:v>India</c:v>
                </c:pt>
                <c:pt idx="2">
                  <c:v>Japan</c:v>
                </c:pt>
                <c:pt idx="3">
                  <c:v>S.Korea</c:v>
                </c:pt>
                <c:pt idx="4">
                  <c:v>Malaysia</c:v>
                </c:pt>
                <c:pt idx="5">
                  <c:v>Singapore</c:v>
                </c:pt>
                <c:pt idx="6">
                  <c:v>Thailand</c:v>
                </c:pt>
              </c:strCache>
            </c:strRef>
          </c:cat>
          <c:val>
            <c:numRef>
              <c:f>Public!$C$23:$I$23</c:f>
              <c:numCache>
                <c:formatCode>General</c:formatCode>
                <c:ptCount val="7"/>
                <c:pt idx="0">
                  <c:v>257</c:v>
                </c:pt>
                <c:pt idx="1">
                  <c:v>99</c:v>
                </c:pt>
                <c:pt idx="2">
                  <c:v>200</c:v>
                </c:pt>
                <c:pt idx="3">
                  <c:v>151</c:v>
                </c:pt>
                <c:pt idx="4">
                  <c:v>234</c:v>
                </c:pt>
                <c:pt idx="5">
                  <c:v>329</c:v>
                </c:pt>
                <c:pt idx="6">
                  <c:v>90</c:v>
                </c:pt>
              </c:numCache>
            </c:numRef>
          </c:val>
        </c:ser>
        <c:dLbls>
          <c:showLegendKey val="0"/>
          <c:showVal val="0"/>
          <c:showCatName val="0"/>
          <c:showSerName val="0"/>
          <c:showPercent val="0"/>
          <c:showBubbleSize val="0"/>
        </c:dLbls>
        <c:gapWidth val="150"/>
        <c:overlap val="100"/>
        <c:axId val="46473216"/>
        <c:axId val="46474752"/>
      </c:barChart>
      <c:catAx>
        <c:axId val="46473216"/>
        <c:scaling>
          <c:orientation val="minMax"/>
        </c:scaling>
        <c:delete val="0"/>
        <c:axPos val="b"/>
        <c:majorTickMark val="out"/>
        <c:minorTickMark val="none"/>
        <c:tickLblPos val="nextTo"/>
        <c:txPr>
          <a:bodyPr/>
          <a:lstStyle/>
          <a:p>
            <a:pPr>
              <a:defRPr sz="2000"/>
            </a:pPr>
            <a:endParaRPr lang="en-US"/>
          </a:p>
        </c:txPr>
        <c:crossAx val="46474752"/>
        <c:crosses val="autoZero"/>
        <c:auto val="1"/>
        <c:lblAlgn val="ctr"/>
        <c:lblOffset val="100"/>
        <c:noMultiLvlLbl val="0"/>
      </c:catAx>
      <c:valAx>
        <c:axId val="46474752"/>
        <c:scaling>
          <c:orientation val="minMax"/>
        </c:scaling>
        <c:delete val="0"/>
        <c:axPos val="l"/>
        <c:majorGridlines/>
        <c:numFmt formatCode="0%" sourceLinked="1"/>
        <c:majorTickMark val="out"/>
        <c:minorTickMark val="none"/>
        <c:tickLblPos val="nextTo"/>
        <c:crossAx val="46473216"/>
        <c:crosses val="autoZero"/>
        <c:crossBetween val="between"/>
      </c:valAx>
    </c:plotArea>
    <c:legend>
      <c:legendPos val="r"/>
      <c:layout>
        <c:manualLayout>
          <c:xMode val="edge"/>
          <c:yMode val="edge"/>
          <c:x val="0.82665259415620496"/>
          <c:y val="0.30655711193379948"/>
          <c:w val="0.1630734211350254"/>
          <c:h val="0.31192040753641825"/>
        </c:manualLayout>
      </c:layout>
      <c:overlay val="0"/>
      <c:txPr>
        <a:bodyPr/>
        <a:lstStyle/>
        <a:p>
          <a:pPr>
            <a:defRPr sz="2000"/>
          </a:pPr>
          <a:endParaRPr lang="en-US"/>
        </a:p>
      </c:txPr>
    </c:legend>
    <c:plotVisOnly val="1"/>
    <c:dispBlanksAs val="gap"/>
    <c:showDLblsOverMax val="0"/>
  </c:chart>
  <c:spPr>
    <a:solidFill>
      <a:sysClr val="window" lastClr="FFFFFF"/>
    </a:solidFill>
    <a:ln>
      <a:solidFill>
        <a:schemeClr val="bg1"/>
      </a:solidFill>
    </a:ln>
  </c:spPr>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Elite!$B$4</c:f>
              <c:strCache>
                <c:ptCount val="1"/>
                <c:pt idx="0">
                  <c:v>Yes</c:v>
                </c:pt>
              </c:strCache>
            </c:strRef>
          </c:tx>
          <c:invertIfNegative val="0"/>
          <c:cat>
            <c:strRef>
              <c:f>Elite!$C$3:$I$3</c:f>
              <c:strCache>
                <c:ptCount val="7"/>
                <c:pt idx="0">
                  <c:v>China</c:v>
                </c:pt>
                <c:pt idx="1">
                  <c:v>India</c:v>
                </c:pt>
                <c:pt idx="2">
                  <c:v>Japan</c:v>
                </c:pt>
                <c:pt idx="3">
                  <c:v>S.Korea</c:v>
                </c:pt>
                <c:pt idx="4">
                  <c:v>Singapore</c:v>
                </c:pt>
                <c:pt idx="5">
                  <c:v>Thailand</c:v>
                </c:pt>
                <c:pt idx="6">
                  <c:v>Malaysia</c:v>
                </c:pt>
              </c:strCache>
            </c:strRef>
          </c:cat>
          <c:val>
            <c:numRef>
              <c:f>Elite!$C$4:$I$4</c:f>
              <c:numCache>
                <c:formatCode>General</c:formatCode>
                <c:ptCount val="7"/>
                <c:pt idx="0">
                  <c:v>55</c:v>
                </c:pt>
                <c:pt idx="1">
                  <c:v>11</c:v>
                </c:pt>
                <c:pt idx="2">
                  <c:v>27</c:v>
                </c:pt>
                <c:pt idx="3">
                  <c:v>22</c:v>
                </c:pt>
                <c:pt idx="4">
                  <c:v>12</c:v>
                </c:pt>
                <c:pt idx="5">
                  <c:v>18</c:v>
                </c:pt>
                <c:pt idx="6">
                  <c:v>4</c:v>
                </c:pt>
              </c:numCache>
            </c:numRef>
          </c:val>
        </c:ser>
        <c:ser>
          <c:idx val="1"/>
          <c:order val="1"/>
          <c:tx>
            <c:strRef>
              <c:f>Elite!$B$5</c:f>
              <c:strCache>
                <c:ptCount val="1"/>
                <c:pt idx="0">
                  <c:v>No</c:v>
                </c:pt>
              </c:strCache>
            </c:strRef>
          </c:tx>
          <c:spPr>
            <a:solidFill>
              <a:schemeClr val="accent4">
                <a:lumMod val="40000"/>
                <a:lumOff val="60000"/>
              </a:schemeClr>
            </a:solidFill>
          </c:spPr>
          <c:invertIfNegative val="0"/>
          <c:cat>
            <c:strRef>
              <c:f>Elite!$C$3:$I$3</c:f>
              <c:strCache>
                <c:ptCount val="7"/>
                <c:pt idx="0">
                  <c:v>China</c:v>
                </c:pt>
                <c:pt idx="1">
                  <c:v>India</c:v>
                </c:pt>
                <c:pt idx="2">
                  <c:v>Japan</c:v>
                </c:pt>
                <c:pt idx="3">
                  <c:v>S.Korea</c:v>
                </c:pt>
                <c:pt idx="4">
                  <c:v>Singapore</c:v>
                </c:pt>
                <c:pt idx="5">
                  <c:v>Thailand</c:v>
                </c:pt>
                <c:pt idx="6">
                  <c:v>Malaysia</c:v>
                </c:pt>
              </c:strCache>
            </c:strRef>
          </c:cat>
          <c:val>
            <c:numRef>
              <c:f>Elite!$C$5:$I$5</c:f>
              <c:numCache>
                <c:formatCode>General</c:formatCode>
                <c:ptCount val="7"/>
                <c:pt idx="0">
                  <c:v>5</c:v>
                </c:pt>
                <c:pt idx="1">
                  <c:v>19</c:v>
                </c:pt>
                <c:pt idx="2">
                  <c:v>5</c:v>
                </c:pt>
                <c:pt idx="3">
                  <c:v>18</c:v>
                </c:pt>
                <c:pt idx="4">
                  <c:v>15</c:v>
                </c:pt>
                <c:pt idx="5">
                  <c:v>9</c:v>
                </c:pt>
                <c:pt idx="6">
                  <c:v>5</c:v>
                </c:pt>
              </c:numCache>
            </c:numRef>
          </c:val>
        </c:ser>
        <c:dLbls>
          <c:showLegendKey val="0"/>
          <c:showVal val="0"/>
          <c:showCatName val="0"/>
          <c:showSerName val="0"/>
          <c:showPercent val="0"/>
          <c:showBubbleSize val="0"/>
        </c:dLbls>
        <c:gapWidth val="150"/>
        <c:overlap val="100"/>
        <c:axId val="53639424"/>
        <c:axId val="53653504"/>
      </c:barChart>
      <c:catAx>
        <c:axId val="53639424"/>
        <c:scaling>
          <c:orientation val="minMax"/>
        </c:scaling>
        <c:delete val="0"/>
        <c:axPos val="b"/>
        <c:majorTickMark val="out"/>
        <c:minorTickMark val="none"/>
        <c:tickLblPos val="nextTo"/>
        <c:txPr>
          <a:bodyPr/>
          <a:lstStyle/>
          <a:p>
            <a:pPr>
              <a:defRPr sz="2000"/>
            </a:pPr>
            <a:endParaRPr lang="en-US"/>
          </a:p>
        </c:txPr>
        <c:crossAx val="53653504"/>
        <c:crosses val="autoZero"/>
        <c:auto val="1"/>
        <c:lblAlgn val="ctr"/>
        <c:lblOffset val="100"/>
        <c:noMultiLvlLbl val="0"/>
      </c:catAx>
      <c:valAx>
        <c:axId val="53653504"/>
        <c:scaling>
          <c:orientation val="minMax"/>
          <c:min val="0"/>
        </c:scaling>
        <c:delete val="0"/>
        <c:axPos val="l"/>
        <c:majorGridlines/>
        <c:numFmt formatCode="0%" sourceLinked="1"/>
        <c:majorTickMark val="out"/>
        <c:minorTickMark val="none"/>
        <c:tickLblPos val="nextTo"/>
        <c:crossAx val="53639424"/>
        <c:crosses val="autoZero"/>
        <c:crossBetween val="between"/>
      </c:valAx>
    </c:plotArea>
    <c:legend>
      <c:legendPos val="r"/>
      <c:overlay val="0"/>
      <c:txPr>
        <a:bodyPr/>
        <a:lstStyle/>
        <a:p>
          <a:pPr>
            <a:defRPr sz="20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Elite!$K$4</c:f>
              <c:strCache>
                <c:ptCount val="1"/>
                <c:pt idx="0">
                  <c:v>Yes</c:v>
                </c:pt>
              </c:strCache>
            </c:strRef>
          </c:tx>
          <c:invertIfNegative val="0"/>
          <c:cat>
            <c:strRef>
              <c:f>Elite!$L$3:$R$3</c:f>
              <c:strCache>
                <c:ptCount val="7"/>
                <c:pt idx="0">
                  <c:v>China</c:v>
                </c:pt>
                <c:pt idx="1">
                  <c:v>India</c:v>
                </c:pt>
                <c:pt idx="2">
                  <c:v>Japan</c:v>
                </c:pt>
                <c:pt idx="3">
                  <c:v>S.Korea</c:v>
                </c:pt>
                <c:pt idx="4">
                  <c:v>Singapore</c:v>
                </c:pt>
                <c:pt idx="5">
                  <c:v>Thailand</c:v>
                </c:pt>
                <c:pt idx="6">
                  <c:v>Malaysia</c:v>
                </c:pt>
              </c:strCache>
            </c:strRef>
          </c:cat>
          <c:val>
            <c:numRef>
              <c:f>Elite!$L$4:$R$4</c:f>
              <c:numCache>
                <c:formatCode>General</c:formatCode>
                <c:ptCount val="7"/>
                <c:pt idx="0">
                  <c:v>17</c:v>
                </c:pt>
                <c:pt idx="1">
                  <c:v>4</c:v>
                </c:pt>
                <c:pt idx="2">
                  <c:v>18</c:v>
                </c:pt>
                <c:pt idx="3">
                  <c:v>9</c:v>
                </c:pt>
                <c:pt idx="4">
                  <c:v>10</c:v>
                </c:pt>
                <c:pt idx="5">
                  <c:v>9</c:v>
                </c:pt>
                <c:pt idx="6">
                  <c:v>2</c:v>
                </c:pt>
              </c:numCache>
            </c:numRef>
          </c:val>
        </c:ser>
        <c:ser>
          <c:idx val="1"/>
          <c:order val="1"/>
          <c:tx>
            <c:strRef>
              <c:f>Elite!$K$5</c:f>
              <c:strCache>
                <c:ptCount val="1"/>
                <c:pt idx="0">
                  <c:v>No</c:v>
                </c:pt>
              </c:strCache>
            </c:strRef>
          </c:tx>
          <c:spPr>
            <a:solidFill>
              <a:srgbClr val="8064A2">
                <a:lumMod val="40000"/>
                <a:lumOff val="60000"/>
              </a:srgbClr>
            </a:solidFill>
          </c:spPr>
          <c:invertIfNegative val="0"/>
          <c:cat>
            <c:strRef>
              <c:f>Elite!$L$3:$R$3</c:f>
              <c:strCache>
                <c:ptCount val="7"/>
                <c:pt idx="0">
                  <c:v>China</c:v>
                </c:pt>
                <c:pt idx="1">
                  <c:v>India</c:v>
                </c:pt>
                <c:pt idx="2">
                  <c:v>Japan</c:v>
                </c:pt>
                <c:pt idx="3">
                  <c:v>S.Korea</c:v>
                </c:pt>
                <c:pt idx="4">
                  <c:v>Singapore</c:v>
                </c:pt>
                <c:pt idx="5">
                  <c:v>Thailand</c:v>
                </c:pt>
                <c:pt idx="6">
                  <c:v>Malaysia</c:v>
                </c:pt>
              </c:strCache>
            </c:strRef>
          </c:cat>
          <c:val>
            <c:numRef>
              <c:f>Elite!$L$5:$R$5</c:f>
              <c:numCache>
                <c:formatCode>General</c:formatCode>
                <c:ptCount val="7"/>
                <c:pt idx="0">
                  <c:v>43</c:v>
                </c:pt>
                <c:pt idx="1">
                  <c:v>26</c:v>
                </c:pt>
                <c:pt idx="2">
                  <c:v>14</c:v>
                </c:pt>
                <c:pt idx="3">
                  <c:v>28</c:v>
                </c:pt>
                <c:pt idx="4">
                  <c:v>17</c:v>
                </c:pt>
                <c:pt idx="5">
                  <c:v>18</c:v>
                </c:pt>
                <c:pt idx="6">
                  <c:v>7</c:v>
                </c:pt>
              </c:numCache>
            </c:numRef>
          </c:val>
        </c:ser>
        <c:dLbls>
          <c:showLegendKey val="0"/>
          <c:showVal val="0"/>
          <c:showCatName val="0"/>
          <c:showSerName val="0"/>
          <c:showPercent val="0"/>
          <c:showBubbleSize val="0"/>
        </c:dLbls>
        <c:gapWidth val="150"/>
        <c:overlap val="100"/>
        <c:axId val="53717248"/>
        <c:axId val="53719040"/>
      </c:barChart>
      <c:catAx>
        <c:axId val="53717248"/>
        <c:scaling>
          <c:orientation val="minMax"/>
        </c:scaling>
        <c:delete val="0"/>
        <c:axPos val="b"/>
        <c:majorTickMark val="out"/>
        <c:minorTickMark val="none"/>
        <c:tickLblPos val="nextTo"/>
        <c:txPr>
          <a:bodyPr/>
          <a:lstStyle/>
          <a:p>
            <a:pPr>
              <a:defRPr sz="2000"/>
            </a:pPr>
            <a:endParaRPr lang="en-US"/>
          </a:p>
        </c:txPr>
        <c:crossAx val="53719040"/>
        <c:crosses val="autoZero"/>
        <c:auto val="1"/>
        <c:lblAlgn val="ctr"/>
        <c:lblOffset val="100"/>
        <c:noMultiLvlLbl val="0"/>
      </c:catAx>
      <c:valAx>
        <c:axId val="53719040"/>
        <c:scaling>
          <c:orientation val="minMax"/>
          <c:min val="0"/>
        </c:scaling>
        <c:delete val="0"/>
        <c:axPos val="l"/>
        <c:majorGridlines/>
        <c:numFmt formatCode="0%" sourceLinked="1"/>
        <c:majorTickMark val="out"/>
        <c:minorTickMark val="none"/>
        <c:tickLblPos val="nextTo"/>
        <c:crossAx val="53717248"/>
        <c:crosses val="autoZero"/>
        <c:crossBetween val="between"/>
      </c:valAx>
    </c:plotArea>
    <c:legend>
      <c:legendPos val="r"/>
      <c:overlay val="0"/>
      <c:txPr>
        <a:bodyPr/>
        <a:lstStyle/>
        <a:p>
          <a:pPr>
            <a:defRPr sz="2000"/>
          </a:pPr>
          <a:endParaRPr lang="en-US"/>
        </a:p>
      </c:txPr>
    </c:legend>
    <c:plotVisOnly val="1"/>
    <c:dispBlanksAs val="gap"/>
    <c:showDLblsOverMax val="0"/>
  </c:chart>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1860749-534F-44CA-933F-519A190214E8}" type="datetimeFigureOut">
              <a:rPr lang="en-NZ" smtClean="0"/>
              <a:t>27/02/2017</a:t>
            </a:fld>
            <a:endParaRPr lang="en-NZ"/>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B2EE225-A62A-401A-8021-910506A1CDDB}" type="slidenum">
              <a:rPr lang="en-NZ" smtClean="0"/>
              <a:t>‹#›</a:t>
            </a:fld>
            <a:endParaRPr lang="en-NZ"/>
          </a:p>
        </p:txBody>
      </p:sp>
    </p:spTree>
    <p:extLst>
      <p:ext uri="{BB962C8B-B14F-4D97-AF65-F5344CB8AC3E}">
        <p14:creationId xmlns:p14="http://schemas.microsoft.com/office/powerpoint/2010/main" val="536665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F5C4899-F9C1-4B75-A32A-EE8008B71FBE}" type="datetimeFigureOut">
              <a:rPr lang="zh-TW" altLang="en-US" smtClean="0"/>
              <a:pPr/>
              <a:t>2017/2/27</a:t>
            </a:fld>
            <a:endParaRPr lang="zh-TW"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EAA81F2-DE6F-4B76-A542-C3D17272B4D6}" type="slidenum">
              <a:rPr lang="zh-TW" altLang="en-US" smtClean="0"/>
              <a:pPr/>
              <a:t>‹#›</a:t>
            </a:fld>
            <a:endParaRPr lang="zh-TW" altLang="en-US"/>
          </a:p>
        </p:txBody>
      </p:sp>
    </p:spTree>
    <p:extLst>
      <p:ext uri="{BB962C8B-B14F-4D97-AF65-F5344CB8AC3E}">
        <p14:creationId xmlns:p14="http://schemas.microsoft.com/office/powerpoint/2010/main" val="189104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buFont typeface="Wingdings" pitchFamily="2" charset="2"/>
              <a:buChar char="ü"/>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6CF319-C754-47FD-9046-8569F24460F8}"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Use monthly or weekly?</a:t>
            </a:r>
            <a:endParaRPr lang="zh-TW" altLang="en-US" dirty="0"/>
          </a:p>
        </p:txBody>
      </p:sp>
      <p:sp>
        <p:nvSpPr>
          <p:cNvPr id="4" name="Slide Number Placeholder 3"/>
          <p:cNvSpPr>
            <a:spLocks noGrp="1"/>
          </p:cNvSpPr>
          <p:nvPr>
            <p:ph type="sldNum" sz="quarter" idx="10"/>
          </p:nvPr>
        </p:nvSpPr>
        <p:spPr/>
        <p:txBody>
          <a:bodyPr/>
          <a:lstStyle/>
          <a:p>
            <a:fld id="{FEAA81F2-DE6F-4B76-A542-C3D17272B4D6}" type="slidenum">
              <a:rPr lang="zh-TW" altLang="en-US" smtClean="0"/>
              <a:pPr/>
              <a:t>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Question asked: </a:t>
            </a:r>
            <a:r>
              <a:rPr lang="en-US" altLang="zh-TW" u="sng" dirty="0" smtClean="0"/>
              <a:t>On the whole, how positive or negative is your perception of the EU?</a:t>
            </a:r>
            <a:endParaRPr lang="zh-TW" altLang="en-US" u="sng" dirty="0"/>
          </a:p>
        </p:txBody>
      </p:sp>
      <p:sp>
        <p:nvSpPr>
          <p:cNvPr id="4" name="Slide Number Placeholder 3"/>
          <p:cNvSpPr>
            <a:spLocks noGrp="1"/>
          </p:cNvSpPr>
          <p:nvPr>
            <p:ph type="sldNum" sz="quarter" idx="10"/>
          </p:nvPr>
        </p:nvSpPr>
        <p:spPr/>
        <p:txBody>
          <a:bodyPr/>
          <a:lstStyle/>
          <a:p>
            <a:fld id="{FEAA81F2-DE6F-4B76-A542-C3D17272B4D6}" type="slidenum">
              <a:rPr lang="zh-TW" altLang="en-US" smtClean="0"/>
              <a:pPr/>
              <a:t>8</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Question asked: </a:t>
            </a:r>
            <a:r>
              <a:rPr lang="en-US" altLang="zh-TW" u="sng" dirty="0" smtClean="0"/>
              <a:t>On the whole, would you say that the adjective "united" correspond well to your perception of the EU?</a:t>
            </a:r>
            <a:endParaRPr lang="zh-TW" altLang="en-US" u="sng" dirty="0"/>
          </a:p>
        </p:txBody>
      </p:sp>
      <p:sp>
        <p:nvSpPr>
          <p:cNvPr id="4" name="Slide Number Placeholder 3"/>
          <p:cNvSpPr>
            <a:spLocks noGrp="1"/>
          </p:cNvSpPr>
          <p:nvPr>
            <p:ph type="sldNum" sz="quarter" idx="10"/>
          </p:nvPr>
        </p:nvSpPr>
        <p:spPr/>
        <p:txBody>
          <a:bodyPr/>
          <a:lstStyle/>
          <a:p>
            <a:fld id="{FEAA81F2-DE6F-4B76-A542-C3D17272B4D6}" type="slidenum">
              <a:rPr lang="zh-TW" altLang="en-US" smtClean="0"/>
              <a:pPr/>
              <a:t>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FEAA81F2-DE6F-4B76-A542-C3D17272B4D6}" type="slidenum">
              <a:rPr lang="zh-TW" altLang="en-US" smtClean="0"/>
              <a:pPr/>
              <a:t>11</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FEAA81F2-DE6F-4B76-A542-C3D17272B4D6}" type="slidenum">
              <a:rPr lang="zh-TW" altLang="en-US" smtClean="0"/>
              <a:pPr/>
              <a:t>12</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FEAA81F2-DE6F-4B76-A542-C3D17272B4D6}" type="slidenum">
              <a:rPr lang="zh-TW" altLang="en-US" smtClean="0"/>
              <a:pPr/>
              <a:t>13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zh-TW" altLang="en-US"/>
          </a:p>
        </p:txBody>
      </p:sp>
      <p:sp>
        <p:nvSpPr>
          <p:cNvPr id="4" name="Date Placeholder 3"/>
          <p:cNvSpPr>
            <a:spLocks noGrp="1"/>
          </p:cNvSpPr>
          <p:nvPr>
            <p:ph type="dt" sz="half" idx="10"/>
          </p:nvPr>
        </p:nvSpPr>
        <p:spPr/>
        <p:txBody>
          <a:bodyPr/>
          <a:lstStyle/>
          <a:p>
            <a:fld id="{A407E3CE-0D29-4CF0-91CF-D2B216B5667A}" type="datetimeFigureOut">
              <a:rPr lang="zh-TW" altLang="en-US" smtClean="0"/>
              <a:pPr/>
              <a:t>2017/2/27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F046-769A-4E0A-ADE1-C1740E202704}"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A407E3CE-0D29-4CF0-91CF-D2B216B5667A}" type="datetimeFigureOut">
              <a:rPr lang="zh-TW" altLang="en-US" smtClean="0"/>
              <a:pPr/>
              <a:t>2017/2/27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F046-769A-4E0A-ADE1-C1740E20270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A407E3CE-0D29-4CF0-91CF-D2B216B5667A}" type="datetimeFigureOut">
              <a:rPr lang="zh-TW" altLang="en-US" smtClean="0"/>
              <a:pPr/>
              <a:t>2017/2/27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F046-769A-4E0A-ADE1-C1740E202704}"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457200" y="1600200"/>
            <a:ext cx="8229600" cy="4525963"/>
          </a:xfrm>
        </p:spPr>
        <p:txBody>
          <a:bodyPr/>
          <a:lstStyle/>
          <a:p>
            <a:pPr lvl="0"/>
            <a:endParaRPr lang="en-NZ" noProof="0" dirty="0"/>
          </a:p>
        </p:txBody>
      </p:sp>
      <p:sp>
        <p:nvSpPr>
          <p:cNvPr id="4" name="Date Placeholder 3"/>
          <p:cNvSpPr>
            <a:spLocks noGrp="1"/>
          </p:cNvSpPr>
          <p:nvPr>
            <p:ph type="dt" sz="half" idx="10"/>
          </p:nvPr>
        </p:nvSpPr>
        <p:spPr/>
        <p:txBody>
          <a:bodyPr/>
          <a:lstStyle>
            <a:lvl1pPr>
              <a:defRPr/>
            </a:lvl1pPr>
          </a:lstStyle>
          <a:p>
            <a:fld id="{1CDA9765-19AB-45C2-9C9E-60407E1FEE9A}" type="datetimeFigureOut">
              <a:rPr lang="en-US" altLang="zh-TW"/>
              <a:pPr/>
              <a:t>2/27/2017</a:t>
            </a:fld>
            <a:endParaRPr lang="en-NZ" altLang="zh-TW" dirty="0"/>
          </a:p>
        </p:txBody>
      </p:sp>
      <p:sp>
        <p:nvSpPr>
          <p:cNvPr id="5" name="Footer Placeholder 4"/>
          <p:cNvSpPr>
            <a:spLocks noGrp="1"/>
          </p:cNvSpPr>
          <p:nvPr>
            <p:ph type="ftr" sz="quarter" idx="11"/>
          </p:nvPr>
        </p:nvSpPr>
        <p:spPr/>
        <p:txBody>
          <a:bodyPr/>
          <a:lstStyle>
            <a:lvl1pPr>
              <a:defRPr/>
            </a:lvl1pPr>
          </a:lstStyle>
          <a:p>
            <a:endParaRPr lang="en-NZ" altLang="zh-TW" dirty="0"/>
          </a:p>
        </p:txBody>
      </p:sp>
      <p:sp>
        <p:nvSpPr>
          <p:cNvPr id="6" name="Slide Number Placeholder 5"/>
          <p:cNvSpPr>
            <a:spLocks noGrp="1"/>
          </p:cNvSpPr>
          <p:nvPr>
            <p:ph type="sldNum" sz="quarter" idx="12"/>
          </p:nvPr>
        </p:nvSpPr>
        <p:spPr/>
        <p:txBody>
          <a:bodyPr/>
          <a:lstStyle>
            <a:lvl1pPr>
              <a:defRPr/>
            </a:lvl1pPr>
          </a:lstStyle>
          <a:p>
            <a:fld id="{96898984-3523-4AA9-B5A3-0EB45F1BED36}" type="slidenum">
              <a:rPr lang="en-NZ" altLang="zh-TW"/>
              <a:pPr/>
              <a:t>‹#›</a:t>
            </a:fld>
            <a:endParaRPr lang="en-NZ"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A407E3CE-0D29-4CF0-91CF-D2B216B5667A}" type="datetimeFigureOut">
              <a:rPr lang="zh-TW" altLang="en-US" smtClean="0"/>
              <a:pPr/>
              <a:t>2017/2/27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F046-769A-4E0A-ADE1-C1740E202704}"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A407E3CE-0D29-4CF0-91CF-D2B216B5667A}" type="datetimeFigureOut">
              <a:rPr lang="zh-TW" altLang="en-US" smtClean="0"/>
              <a:pPr/>
              <a:t>2017/2/27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77F046-769A-4E0A-ADE1-C1740E20270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Date Placeholder 4"/>
          <p:cNvSpPr>
            <a:spLocks noGrp="1"/>
          </p:cNvSpPr>
          <p:nvPr>
            <p:ph type="dt" sz="half" idx="10"/>
          </p:nvPr>
        </p:nvSpPr>
        <p:spPr/>
        <p:txBody>
          <a:bodyPr/>
          <a:lstStyle/>
          <a:p>
            <a:fld id="{A407E3CE-0D29-4CF0-91CF-D2B216B5667A}" type="datetimeFigureOut">
              <a:rPr lang="zh-TW" altLang="en-US" smtClean="0"/>
              <a:pPr/>
              <a:t>2017/2/27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177F046-769A-4E0A-ADE1-C1740E202704}"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Date Placeholder 6"/>
          <p:cNvSpPr>
            <a:spLocks noGrp="1"/>
          </p:cNvSpPr>
          <p:nvPr>
            <p:ph type="dt" sz="half" idx="10"/>
          </p:nvPr>
        </p:nvSpPr>
        <p:spPr/>
        <p:txBody>
          <a:bodyPr/>
          <a:lstStyle/>
          <a:p>
            <a:fld id="{A407E3CE-0D29-4CF0-91CF-D2B216B5667A}" type="datetimeFigureOut">
              <a:rPr lang="zh-TW" altLang="en-US" smtClean="0"/>
              <a:pPr/>
              <a:t>2017/2/27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177F046-769A-4E0A-ADE1-C1740E20270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Date Placeholder 2"/>
          <p:cNvSpPr>
            <a:spLocks noGrp="1"/>
          </p:cNvSpPr>
          <p:nvPr>
            <p:ph type="dt" sz="half" idx="10"/>
          </p:nvPr>
        </p:nvSpPr>
        <p:spPr/>
        <p:txBody>
          <a:bodyPr/>
          <a:lstStyle/>
          <a:p>
            <a:fld id="{A407E3CE-0D29-4CF0-91CF-D2B216B5667A}" type="datetimeFigureOut">
              <a:rPr lang="zh-TW" altLang="en-US" smtClean="0"/>
              <a:pPr/>
              <a:t>2017/2/27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177F046-769A-4E0A-ADE1-C1740E20270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7E3CE-0D29-4CF0-91CF-D2B216B5667A}" type="datetimeFigureOut">
              <a:rPr lang="zh-TW" altLang="en-US" smtClean="0"/>
              <a:pPr/>
              <a:t>2017/2/27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177F046-769A-4E0A-ADE1-C1740E20270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A407E3CE-0D29-4CF0-91CF-D2B216B5667A}" type="datetimeFigureOut">
              <a:rPr lang="zh-TW" altLang="en-US" smtClean="0"/>
              <a:pPr/>
              <a:t>2017/2/27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177F046-769A-4E0A-ADE1-C1740E20270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A407E3CE-0D29-4CF0-91CF-D2B216B5667A}" type="datetimeFigureOut">
              <a:rPr lang="zh-TW" altLang="en-US" smtClean="0"/>
              <a:pPr/>
              <a:t>2017/2/27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177F046-769A-4E0A-ADE1-C1740E202704}"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7E3CE-0D29-4CF0-91CF-D2B216B5667A}" type="datetimeFigureOut">
              <a:rPr lang="zh-TW" altLang="en-US" smtClean="0"/>
              <a:pPr/>
              <a:t>2017/2/27</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7F046-769A-4E0A-ADE1-C1740E20270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21.emf"/><Relationship Id="rId4" Type="http://schemas.openxmlformats.org/officeDocument/2006/relationships/oleObject" Target="../embeddings/oleObject2.bin"/><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8.xml"/><Relationship Id="rId7" Type="http://schemas.openxmlformats.org/officeDocument/2006/relationships/image" Target="../media/image26.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0.jpeg"/><Relationship Id="rId5" Type="http://schemas.openxmlformats.org/officeDocument/2006/relationships/image" Target="../media/image25.emf"/><Relationship Id="rId10" Type="http://schemas.openxmlformats.org/officeDocument/2006/relationships/image" Target="../media/image29.png"/><Relationship Id="rId4" Type="http://schemas.openxmlformats.org/officeDocument/2006/relationships/oleObject" Target="../embeddings/oleObject4.bin"/><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ception.jpg"/>
          <p:cNvPicPr>
            <a:picLocks noChangeAspect="1"/>
          </p:cNvPicPr>
          <p:nvPr/>
        </p:nvPicPr>
        <p:blipFill>
          <a:blip r:embed="rId3" cstate="print">
            <a:lum bright="-10000" contrast="-65000"/>
          </a:blip>
          <a:srcRect t="10629"/>
          <a:stretch>
            <a:fillRect/>
          </a:stretch>
        </p:blipFill>
        <p:spPr>
          <a:xfrm>
            <a:off x="0" y="-2619672"/>
            <a:ext cx="9144000" cy="12251161"/>
          </a:xfrm>
          <a:prstGeom prst="rect">
            <a:avLst/>
          </a:prstGeom>
          <a:blipFill dpi="0" rotWithShape="1">
            <a:blip r:embed="rId3" cstate="print">
              <a:alphaModFix amt="19000"/>
              <a:lum bright="-10000" contrast="-65000"/>
            </a:blip>
            <a:srcRect/>
            <a:stretch>
              <a:fillRect/>
            </a:stretch>
          </a:blipFill>
        </p:spPr>
      </p:pic>
      <p:sp>
        <p:nvSpPr>
          <p:cNvPr id="2050" name="Rectangle 2"/>
          <p:cNvSpPr>
            <a:spLocks noGrp="1" noChangeArrowheads="1"/>
          </p:cNvSpPr>
          <p:nvPr>
            <p:ph type="ctrTitle"/>
          </p:nvPr>
        </p:nvSpPr>
        <p:spPr>
          <a:xfrm>
            <a:off x="0" y="1844824"/>
            <a:ext cx="9144000" cy="1296144"/>
          </a:xfrm>
        </p:spPr>
        <p:txBody>
          <a:bodyPr>
            <a:normAutofit fontScale="90000"/>
          </a:bodyPr>
          <a:lstStyle/>
          <a:p>
            <a:pPr>
              <a:defRPr/>
            </a:pPr>
            <a:r>
              <a:rPr lang="en-US" b="1" u="sng" dirty="0" smtClean="0">
                <a:solidFill>
                  <a:schemeClr val="bg1"/>
                </a:solidFill>
              </a:rPr>
              <a:t/>
            </a:r>
            <a:br>
              <a:rPr lang="en-US" b="1" u="sng" dirty="0" smtClean="0">
                <a:solidFill>
                  <a:schemeClr val="bg1"/>
                </a:solidFill>
              </a:rPr>
            </a:br>
            <a:r>
              <a:rPr lang="en-NZ" altLang="zh-TW" b="1" dirty="0" smtClean="0">
                <a:solidFill>
                  <a:srgbClr val="FFFF00"/>
                </a:solidFill>
                <a:effectLst>
                  <a:outerShdw blurRad="38100" dist="38100" dir="2700000" algn="tl">
                    <a:srgbClr val="000000">
                      <a:alpha val="43137"/>
                    </a:srgbClr>
                  </a:outerShdw>
                </a:effectLst>
              </a:rPr>
              <a:t>The </a:t>
            </a:r>
            <a:r>
              <a:rPr lang="en-US" altLang="zh-HK" sz="5300" b="1" dirty="0" smtClean="0">
                <a:solidFill>
                  <a:srgbClr val="FFFF00"/>
                </a:solidFill>
                <a:effectLst>
                  <a:outerShdw blurRad="38100" dist="38100" dir="2700000" algn="tl">
                    <a:srgbClr val="000000">
                      <a:alpha val="43137"/>
                    </a:srgbClr>
                  </a:outerShdw>
                </a:effectLst>
              </a:rPr>
              <a:t>EU in the Eyes of Asia </a:t>
            </a:r>
            <a:r>
              <a:rPr lang="en-US" altLang="zh-HK" b="1" dirty="0" smtClean="0">
                <a:solidFill>
                  <a:srgbClr val="FFFF00"/>
                </a:solidFill>
                <a:effectLst>
                  <a:outerShdw blurRad="38100" dist="38100" dir="2700000" algn="tl">
                    <a:srgbClr val="000000">
                      <a:alpha val="43137"/>
                    </a:srgbClr>
                  </a:outerShdw>
                </a:effectLst>
              </a:rPr>
              <a:t/>
            </a:r>
            <a:br>
              <a:rPr lang="en-US" altLang="zh-HK" b="1" dirty="0" smtClean="0">
                <a:solidFill>
                  <a:srgbClr val="FFFF00"/>
                </a:solidFill>
                <a:effectLst>
                  <a:outerShdw blurRad="38100" dist="38100" dir="2700000" algn="tl">
                    <a:srgbClr val="000000">
                      <a:alpha val="43137"/>
                    </a:srgbClr>
                  </a:outerShdw>
                </a:effectLst>
              </a:rPr>
            </a:br>
            <a:r>
              <a:rPr lang="en-US" altLang="zh-TW" sz="3600" b="1" dirty="0" smtClean="0">
                <a:solidFill>
                  <a:srgbClr val="FFFF00"/>
                </a:solidFill>
                <a:effectLst>
                  <a:outerShdw blurRad="38100" dist="38100" dir="2700000" algn="tl">
                    <a:srgbClr val="000000">
                      <a:alpha val="43137"/>
                    </a:srgbClr>
                  </a:outerShdw>
                </a:effectLst>
              </a:rPr>
              <a:t>Media Reporting and Public Opinion</a:t>
            </a:r>
            <a:r>
              <a:rPr lang="en-US" altLang="zh-TW" sz="4600" b="1" u="sng" dirty="0" smtClean="0">
                <a:solidFill>
                  <a:schemeClr val="bg1"/>
                </a:solidFill>
              </a:rPr>
              <a:t/>
            </a:r>
            <a:br>
              <a:rPr lang="en-US" altLang="zh-TW" sz="4600" b="1" u="sng" dirty="0" smtClean="0">
                <a:solidFill>
                  <a:schemeClr val="bg1"/>
                </a:solidFill>
              </a:rPr>
            </a:br>
            <a:endParaRPr lang="en-US" altLang="zh-TW" b="1" u="sng" dirty="0" smtClean="0">
              <a:solidFill>
                <a:schemeClr val="bg1"/>
              </a:solidFill>
            </a:endParaRPr>
          </a:p>
        </p:txBody>
      </p:sp>
      <p:sp>
        <p:nvSpPr>
          <p:cNvPr id="2051" name="Rectangle 3"/>
          <p:cNvSpPr>
            <a:spLocks noGrp="1" noChangeArrowheads="1"/>
          </p:cNvSpPr>
          <p:nvPr>
            <p:ph type="subTitle" idx="1"/>
          </p:nvPr>
        </p:nvSpPr>
        <p:spPr>
          <a:xfrm>
            <a:off x="467544" y="3429000"/>
            <a:ext cx="8424936" cy="3024336"/>
          </a:xfrm>
        </p:spPr>
        <p:txBody>
          <a:bodyPr>
            <a:noAutofit/>
          </a:bodyPr>
          <a:lstStyle/>
          <a:p>
            <a:pPr>
              <a:spcBef>
                <a:spcPts val="0"/>
              </a:spcBef>
              <a:defRPr/>
            </a:pPr>
            <a:r>
              <a:rPr lang="en-US" altLang="zh-TW" sz="2400" b="1" dirty="0" smtClean="0">
                <a:solidFill>
                  <a:schemeClr val="bg1"/>
                </a:solidFill>
                <a:latin typeface="+mj-lt"/>
              </a:rPr>
              <a:t> </a:t>
            </a:r>
            <a:r>
              <a:rPr lang="en-US" altLang="zh-TW" sz="2800" b="1" dirty="0" smtClean="0">
                <a:solidFill>
                  <a:schemeClr val="bg1"/>
                </a:solidFill>
                <a:latin typeface="+mj-lt"/>
              </a:rPr>
              <a:t>1</a:t>
            </a:r>
            <a:r>
              <a:rPr lang="en-US" altLang="zh-TW" sz="2800" b="1" baseline="30000" dirty="0" smtClean="0">
                <a:solidFill>
                  <a:schemeClr val="bg1"/>
                </a:solidFill>
                <a:latin typeface="+mj-lt"/>
              </a:rPr>
              <a:t>st</a:t>
            </a:r>
            <a:r>
              <a:rPr lang="en-US" altLang="zh-TW" sz="2800" b="1" dirty="0" smtClean="0">
                <a:solidFill>
                  <a:schemeClr val="bg1"/>
                </a:solidFill>
                <a:latin typeface="+mj-lt"/>
              </a:rPr>
              <a:t> May 2012</a:t>
            </a:r>
          </a:p>
          <a:p>
            <a:pPr>
              <a:lnSpc>
                <a:spcPct val="80000"/>
              </a:lnSpc>
              <a:defRPr/>
            </a:pPr>
            <a:r>
              <a:rPr lang="en-NZ" sz="2800" b="1" dirty="0" smtClean="0">
                <a:solidFill>
                  <a:schemeClr val="bg1"/>
                </a:solidFill>
              </a:rPr>
              <a:t>LSE Roundtable on ‘EU Foreign Policy after Lisbon’</a:t>
            </a:r>
          </a:p>
          <a:p>
            <a:pPr>
              <a:lnSpc>
                <a:spcPct val="80000"/>
              </a:lnSpc>
              <a:defRPr/>
            </a:pPr>
            <a:endParaRPr lang="en-US" altLang="zh-TW" sz="2400" dirty="0" smtClean="0">
              <a:solidFill>
                <a:schemeClr val="bg1"/>
              </a:solidFill>
              <a:latin typeface="+mj-lt"/>
            </a:endParaRPr>
          </a:p>
          <a:p>
            <a:pPr>
              <a:lnSpc>
                <a:spcPct val="80000"/>
              </a:lnSpc>
              <a:defRPr/>
            </a:pPr>
            <a:r>
              <a:rPr lang="en-US" altLang="zh-TW" sz="2400" b="1" dirty="0" smtClean="0">
                <a:solidFill>
                  <a:schemeClr val="bg1"/>
                </a:solidFill>
                <a:latin typeface="+mj-lt"/>
              </a:rPr>
              <a:t>Professor Martin Holland</a:t>
            </a:r>
          </a:p>
          <a:p>
            <a:pPr>
              <a:lnSpc>
                <a:spcPct val="80000"/>
              </a:lnSpc>
              <a:defRPr/>
            </a:pPr>
            <a:r>
              <a:rPr lang="en-US" altLang="zh-TW" sz="2400" dirty="0" smtClean="0">
                <a:solidFill>
                  <a:schemeClr val="bg1"/>
                </a:solidFill>
                <a:latin typeface="+mj-lt"/>
              </a:rPr>
              <a:t>Jean Monnet Chair </a:t>
            </a:r>
            <a:r>
              <a:rPr lang="en-US" altLang="zh-TW" sz="2400" i="1" dirty="0" smtClean="0">
                <a:solidFill>
                  <a:schemeClr val="bg1"/>
                </a:solidFill>
                <a:latin typeface="+mj-lt"/>
              </a:rPr>
              <a:t>ad </a:t>
            </a:r>
            <a:r>
              <a:rPr lang="en-US" altLang="zh-TW" sz="2400" i="1" dirty="0" err="1" smtClean="0">
                <a:solidFill>
                  <a:schemeClr val="bg1"/>
                </a:solidFill>
                <a:latin typeface="+mj-lt"/>
              </a:rPr>
              <a:t>personam</a:t>
            </a:r>
            <a:r>
              <a:rPr lang="en-US" altLang="zh-TW" sz="2400" i="1" dirty="0" smtClean="0">
                <a:solidFill>
                  <a:schemeClr val="bg1"/>
                </a:solidFill>
                <a:latin typeface="+mj-lt"/>
              </a:rPr>
              <a:t> </a:t>
            </a:r>
          </a:p>
          <a:p>
            <a:pPr>
              <a:lnSpc>
                <a:spcPct val="80000"/>
              </a:lnSpc>
              <a:defRPr/>
            </a:pPr>
            <a:r>
              <a:rPr lang="en-US" altLang="zh-TW" sz="2400" dirty="0" smtClean="0">
                <a:solidFill>
                  <a:schemeClr val="bg1"/>
                </a:solidFill>
              </a:rPr>
              <a:t> </a:t>
            </a:r>
            <a:r>
              <a:rPr lang="en-US" altLang="zh-TW" sz="2400" dirty="0" smtClean="0">
                <a:solidFill>
                  <a:schemeClr val="bg1"/>
                </a:solidFill>
                <a:latin typeface="+mj-lt"/>
              </a:rPr>
              <a:t>National Centre for Research on Europe </a:t>
            </a:r>
          </a:p>
          <a:p>
            <a:pPr>
              <a:lnSpc>
                <a:spcPct val="80000"/>
              </a:lnSpc>
              <a:defRPr/>
            </a:pPr>
            <a:r>
              <a:rPr lang="en-US" altLang="zh-TW" sz="2400" dirty="0" smtClean="0">
                <a:solidFill>
                  <a:schemeClr val="bg1"/>
                </a:solidFill>
                <a:latin typeface="+mj-lt"/>
              </a:rPr>
              <a:t> University of Canterbury, NZ </a:t>
            </a:r>
            <a:r>
              <a:rPr lang="en-US" sz="2400" b="1" dirty="0" smtClean="0">
                <a:solidFill>
                  <a:schemeClr val="bg1"/>
                </a:solidFill>
                <a:latin typeface="+mj-lt"/>
              </a:rPr>
              <a:t> </a:t>
            </a:r>
            <a:endParaRPr lang="en-US" altLang="zh-TW" sz="2400" dirty="0" smtClean="0">
              <a:solidFill>
                <a:schemeClr val="bg1"/>
              </a:solidFill>
              <a:latin typeface="+mj-lt"/>
            </a:endParaRPr>
          </a:p>
        </p:txBody>
      </p:sp>
      <p:pic>
        <p:nvPicPr>
          <p:cNvPr id="2052" name="Picture 4" descr="ncre_banner"/>
          <p:cNvPicPr>
            <a:picLocks noChangeAspect="1" noChangeArrowheads="1"/>
          </p:cNvPicPr>
          <p:nvPr/>
        </p:nvPicPr>
        <p:blipFill>
          <a:blip r:embed="rId4" cstate="print"/>
          <a:srcRect t="3149" b="3149"/>
          <a:stretch>
            <a:fillRect/>
          </a:stretch>
        </p:blipFill>
        <p:spPr bwMode="auto">
          <a:xfrm>
            <a:off x="0" y="0"/>
            <a:ext cx="9144000" cy="13408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rrowheads="1"/>
          </p:cNvPicPr>
          <p:nvPr/>
        </p:nvPicPr>
        <p:blipFill>
          <a:blip r:embed="rId2" cstate="print">
            <a:lum bright="-25000" contrast="-51000"/>
          </a:blip>
          <a:srcRect l="5438" r="15226"/>
          <a:stretch>
            <a:fillRect/>
          </a:stretch>
        </p:blipFill>
        <p:spPr bwMode="auto">
          <a:xfrm>
            <a:off x="0" y="0"/>
            <a:ext cx="9144000" cy="6858000"/>
          </a:xfrm>
          <a:prstGeom prst="rect">
            <a:avLst/>
          </a:prstGeom>
          <a:noFill/>
          <a:ln w="9525">
            <a:noFill/>
            <a:miter lim="800000"/>
            <a:headEnd/>
            <a:tailEnd/>
          </a:ln>
        </p:spPr>
      </p:pic>
      <p:sp>
        <p:nvSpPr>
          <p:cNvPr id="8" name="Title 7"/>
          <p:cNvSpPr>
            <a:spLocks noGrp="1"/>
          </p:cNvSpPr>
          <p:nvPr>
            <p:ph type="title"/>
          </p:nvPr>
        </p:nvSpPr>
        <p:spPr>
          <a:xfrm>
            <a:off x="323528" y="188640"/>
            <a:ext cx="8496944" cy="936104"/>
          </a:xfrm>
        </p:spPr>
        <p:txBody>
          <a:bodyPr>
            <a:normAutofit fontScale="90000"/>
          </a:bodyPr>
          <a:lstStyle/>
          <a:p>
            <a:r>
              <a:rPr lang="en-US" altLang="zh-TW" sz="3800" dirty="0" smtClean="0">
                <a:solidFill>
                  <a:schemeClr val="bg1"/>
                </a:solidFill>
              </a:rPr>
              <a:t>Images associated with the term</a:t>
            </a:r>
            <a:br>
              <a:rPr lang="en-US" altLang="zh-TW" sz="3800" dirty="0" smtClean="0">
                <a:solidFill>
                  <a:schemeClr val="bg1"/>
                </a:solidFill>
              </a:rPr>
            </a:br>
            <a:r>
              <a:rPr lang="en-US" altLang="zh-TW" sz="3800" dirty="0" smtClean="0">
                <a:solidFill>
                  <a:schemeClr val="bg1"/>
                </a:solidFill>
              </a:rPr>
              <a:t> “European Union”  (Public Opinion) </a:t>
            </a:r>
            <a:endParaRPr lang="zh-TW" altLang="en-US" sz="3800" dirty="0">
              <a:solidFill>
                <a:schemeClr val="bg1"/>
              </a:solidFill>
            </a:endParaRPr>
          </a:p>
        </p:txBody>
      </p:sp>
      <p:graphicFrame>
        <p:nvGraphicFramePr>
          <p:cNvPr id="9" name="Table 8"/>
          <p:cNvGraphicFramePr>
            <a:graphicFrameLocks noGrp="1"/>
          </p:cNvGraphicFramePr>
          <p:nvPr/>
        </p:nvGraphicFramePr>
        <p:xfrm>
          <a:off x="251520" y="1268760"/>
          <a:ext cx="8712970" cy="5328591"/>
        </p:xfrm>
        <a:graphic>
          <a:graphicData uri="http://schemas.openxmlformats.org/drawingml/2006/table">
            <a:tbl>
              <a:tblPr/>
              <a:tblGrid>
                <a:gridCol w="1742594"/>
                <a:gridCol w="1742594"/>
                <a:gridCol w="1742594"/>
                <a:gridCol w="1742594"/>
                <a:gridCol w="1742594"/>
              </a:tblGrid>
              <a:tr h="623675">
                <a:tc>
                  <a:txBody>
                    <a:bodyPr/>
                    <a:lstStyle/>
                    <a:p>
                      <a:pPr algn="l" fontAlgn="ctr"/>
                      <a:r>
                        <a:rPr lang="zh-TW" altLang="en-US" sz="2800" b="0" i="0" u="none" strike="noStrike" dirty="0">
                          <a:solidFill>
                            <a:schemeClr val="bg1"/>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1" i="0" u="none" strike="noStrike" dirty="0">
                          <a:solidFill>
                            <a:schemeClr val="bg1"/>
                          </a:solidFill>
                          <a:latin typeface="+mj-lt"/>
                        </a:rPr>
                        <a:t>1st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1" i="0" u="none" strike="noStrike" dirty="0">
                          <a:solidFill>
                            <a:schemeClr val="bg1"/>
                          </a:solidFill>
                          <a:latin typeface="+mj-lt"/>
                        </a:rPr>
                        <a:t>2nd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1" i="0" u="none" strike="noStrike" dirty="0">
                          <a:solidFill>
                            <a:schemeClr val="bg1"/>
                          </a:solidFill>
                          <a:latin typeface="+mj-lt"/>
                        </a:rPr>
                        <a:t>3rd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1" i="0" u="none" strike="noStrike" dirty="0">
                          <a:solidFill>
                            <a:schemeClr val="bg1"/>
                          </a:solidFill>
                          <a:latin typeface="+mj-lt"/>
                        </a:rPr>
                        <a:t>4th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2866">
                <a:tc>
                  <a:txBody>
                    <a:bodyPr/>
                    <a:lstStyle/>
                    <a:p>
                      <a:pPr algn="ctr" rtl="0" fontAlgn="ctr"/>
                      <a:r>
                        <a:rPr lang="en-GB" sz="2800" b="1" i="0" u="none" strike="noStrike" dirty="0">
                          <a:solidFill>
                            <a:schemeClr val="bg1"/>
                          </a:solidFill>
                          <a:latin typeface="+mj-lt"/>
                        </a:rPr>
                        <a:t>China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3400" b="1" i="0" u="none" strike="noStrike" dirty="0">
                          <a:solidFill>
                            <a:srgbClr val="FFFF0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00B0F0"/>
                          </a:solidFill>
                          <a:latin typeface="+mj-lt"/>
                        </a:rPr>
                        <a:t>Europe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00B0F0"/>
                          </a:solidFill>
                          <a:latin typeface="+mj-lt"/>
                        </a:rPr>
                        <a:t>Union</a:t>
                      </a:r>
                      <a:r>
                        <a:rPr lang="en-GB" sz="2800" b="0" i="0" u="none" strike="noStrike" dirty="0" smtClean="0">
                          <a:solidFill>
                            <a:srgbClr val="00B0F0"/>
                          </a:solidFill>
                          <a:latin typeface="+mj-lt"/>
                        </a:rPr>
                        <a:t>/ Community </a:t>
                      </a:r>
                      <a:endParaRPr lang="en-GB" sz="2800" b="0" i="0" u="none" strike="noStrike" dirty="0">
                        <a:solidFill>
                          <a:srgbClr val="00B0F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F9ADAF"/>
                          </a:solidFill>
                          <a:latin typeface="+mj-lt"/>
                        </a:rPr>
                        <a:t>France/ Germany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3675">
                <a:tc>
                  <a:txBody>
                    <a:bodyPr/>
                    <a:lstStyle/>
                    <a:p>
                      <a:pPr algn="ctr" rtl="0" fontAlgn="ctr"/>
                      <a:r>
                        <a:rPr lang="en-GB" sz="2800" b="1" i="0" u="none" strike="noStrike" dirty="0">
                          <a:solidFill>
                            <a:schemeClr val="bg1"/>
                          </a:solidFill>
                          <a:latin typeface="+mj-lt"/>
                        </a:rPr>
                        <a:t>India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F9ADAF"/>
                          </a:solidFill>
                          <a:latin typeface="+mj-lt"/>
                        </a:rPr>
                        <a:t>France</a:t>
                      </a:r>
                      <a:r>
                        <a:rPr lang="en-GB" sz="2800" b="0" i="0" u="none" strike="noStrike" dirty="0">
                          <a:solidFill>
                            <a:schemeClr val="bg1"/>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3200" b="0" i="0" u="none" strike="noStrike" dirty="0">
                          <a:solidFill>
                            <a:srgbClr val="FFFF00"/>
                          </a:solidFill>
                          <a:latin typeface="+mj-lt"/>
                        </a:rPr>
                        <a:t>€</a:t>
                      </a:r>
                      <a:r>
                        <a:rPr lang="en-GB" sz="2800" b="0" i="0" u="none" strike="noStrike" dirty="0">
                          <a:solidFill>
                            <a:schemeClr val="bg1"/>
                          </a:solidFill>
                          <a:latin typeface="+mj-lt"/>
                        </a:rPr>
                        <a:t>/ </a:t>
                      </a:r>
                      <a:r>
                        <a:rPr lang="en-GB" sz="2800" b="0" i="0" u="none" strike="noStrike" dirty="0">
                          <a:solidFill>
                            <a:srgbClr val="F9ADAF"/>
                          </a:solidFill>
                          <a:latin typeface="+mj-lt"/>
                        </a:rPr>
                        <a:t>UK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rtl="0" fontAlgn="ctr"/>
                      <a:r>
                        <a:rPr lang="en-GB" sz="2800" b="0" i="0" u="none" strike="noStrike" dirty="0">
                          <a:solidFill>
                            <a:srgbClr val="00B0F0"/>
                          </a:solidFill>
                          <a:latin typeface="+mj-lt"/>
                        </a:rPr>
                        <a:t>Europe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3675">
                <a:tc>
                  <a:txBody>
                    <a:bodyPr/>
                    <a:lstStyle/>
                    <a:p>
                      <a:pPr algn="ctr" rtl="0" fontAlgn="ctr"/>
                      <a:r>
                        <a:rPr lang="en-GB" sz="2800" b="1" i="0" u="none" strike="noStrike" dirty="0">
                          <a:solidFill>
                            <a:schemeClr val="bg1"/>
                          </a:solidFill>
                          <a:latin typeface="+mj-lt"/>
                        </a:rPr>
                        <a:t>Japan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3400" b="1" i="0" u="none" strike="noStrike" dirty="0">
                          <a:solidFill>
                            <a:srgbClr val="FFFF0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00B0F0"/>
                          </a:solidFill>
                          <a:latin typeface="+mj-lt"/>
                        </a:rPr>
                        <a:t>“EU”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00B0F0"/>
                          </a:solidFill>
                          <a:latin typeface="+mj-lt"/>
                        </a:rPr>
                        <a:t>Europe</a:t>
                      </a:r>
                      <a:r>
                        <a:rPr lang="en-GB" sz="2800" b="0" i="0" u="none" strike="noStrike" dirty="0">
                          <a:solidFill>
                            <a:schemeClr val="tx2">
                              <a:lumMod val="75000"/>
                            </a:schemeClr>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F9ADAF"/>
                          </a:solidFill>
                          <a:latin typeface="+mj-lt"/>
                        </a:rPr>
                        <a:t>Greece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3675">
                <a:tc>
                  <a:txBody>
                    <a:bodyPr/>
                    <a:lstStyle/>
                    <a:p>
                      <a:pPr algn="ctr" rtl="0" fontAlgn="ctr"/>
                      <a:r>
                        <a:rPr lang="en-GB" sz="2800" b="1" i="0" u="none" strike="noStrike" dirty="0" err="1">
                          <a:solidFill>
                            <a:schemeClr val="bg1"/>
                          </a:solidFill>
                          <a:latin typeface="+mj-lt"/>
                        </a:rPr>
                        <a:t>S.Korea</a:t>
                      </a:r>
                      <a:endParaRPr lang="en-GB" sz="2800" b="1" i="0" u="none" strike="noStrike" dirty="0">
                        <a:solidFill>
                          <a:schemeClr val="bg1"/>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3400" b="1" i="0" u="none" strike="noStrike" dirty="0">
                          <a:solidFill>
                            <a:srgbClr val="FFFF0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00B0F0"/>
                          </a:solidFill>
                          <a:latin typeface="+mj-lt"/>
                        </a:rPr>
                        <a:t>“EU”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F9ADAF"/>
                          </a:solidFill>
                          <a:latin typeface="+mj-lt"/>
                        </a:rPr>
                        <a:t>Greece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FFFF00"/>
                          </a:solidFill>
                          <a:latin typeface="+mj-lt"/>
                        </a:rPr>
                        <a:t>Economy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3675">
                <a:tc>
                  <a:txBody>
                    <a:bodyPr/>
                    <a:lstStyle/>
                    <a:p>
                      <a:pPr algn="ctr" rtl="0" fontAlgn="ctr"/>
                      <a:r>
                        <a:rPr lang="en-GB" sz="2800" b="1" i="0" u="none" strike="noStrike" dirty="0">
                          <a:solidFill>
                            <a:schemeClr val="bg1"/>
                          </a:solidFill>
                          <a:latin typeface="+mj-lt"/>
                        </a:rPr>
                        <a:t>Malaysia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00B0F0"/>
                          </a:solidFill>
                          <a:latin typeface="+mj-lt"/>
                        </a:rPr>
                        <a:t>Europe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3400" b="1" i="0" u="none" strike="noStrike" dirty="0">
                          <a:solidFill>
                            <a:srgbClr val="FFFF0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FFFF00"/>
                          </a:solidFill>
                          <a:latin typeface="+mj-lt"/>
                        </a:rPr>
                        <a:t>Economy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F9ADAF"/>
                          </a:solidFill>
                          <a:latin typeface="+mj-lt"/>
                        </a:rPr>
                        <a:t>UK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3675">
                <a:tc>
                  <a:txBody>
                    <a:bodyPr/>
                    <a:lstStyle/>
                    <a:p>
                      <a:pPr algn="ctr" rtl="0" fontAlgn="ctr"/>
                      <a:r>
                        <a:rPr lang="en-GB" sz="2800" b="1" i="0" u="none" strike="noStrike" dirty="0">
                          <a:solidFill>
                            <a:schemeClr val="bg1"/>
                          </a:solidFill>
                          <a:latin typeface="+mj-lt"/>
                        </a:rPr>
                        <a:t>Singapore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00B0F0"/>
                          </a:solidFill>
                          <a:latin typeface="+mj-lt"/>
                        </a:rPr>
                        <a:t>Europe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3400" b="1" i="0" u="none" strike="noStrike" dirty="0">
                          <a:solidFill>
                            <a:srgbClr val="FFFF0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F9ADAF"/>
                          </a:solidFill>
                          <a:latin typeface="+mj-lt"/>
                        </a:rPr>
                        <a:t>Germany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00B0F0"/>
                          </a:solidFill>
                          <a:latin typeface="+mj-lt"/>
                        </a:rPr>
                        <a:t>Union</a:t>
                      </a:r>
                      <a:r>
                        <a:rPr lang="en-GB" sz="2800" b="0" i="0" u="none" strike="noStrike" dirty="0">
                          <a:solidFill>
                            <a:schemeClr val="bg1"/>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3675">
                <a:tc>
                  <a:txBody>
                    <a:bodyPr/>
                    <a:lstStyle/>
                    <a:p>
                      <a:pPr algn="ctr" rtl="0" fontAlgn="ctr"/>
                      <a:r>
                        <a:rPr lang="en-GB" sz="2800" b="1" i="0" u="none" strike="noStrike" dirty="0">
                          <a:solidFill>
                            <a:schemeClr val="bg1"/>
                          </a:solidFill>
                          <a:latin typeface="+mj-lt"/>
                        </a:rPr>
                        <a:t>Thailand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3400" b="1" i="0" u="none" strike="noStrike" dirty="0">
                          <a:solidFill>
                            <a:srgbClr val="FFFF0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00B0F0"/>
                          </a:solidFill>
                          <a:latin typeface="+mj-lt"/>
                        </a:rPr>
                        <a:t>“EU”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F9ADAF"/>
                          </a:solidFill>
                          <a:latin typeface="+mj-lt"/>
                        </a:rPr>
                        <a:t>UK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a:solidFill>
                            <a:srgbClr val="F9ADAF"/>
                          </a:solidFill>
                          <a:latin typeface="+mj-lt"/>
                        </a:rPr>
                        <a:t>France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2" name="Object 4"/>
          <p:cNvGraphicFramePr>
            <a:graphicFrameLocks noChangeAspect="1"/>
          </p:cNvGraphicFramePr>
          <p:nvPr/>
        </p:nvGraphicFramePr>
        <p:xfrm>
          <a:off x="-1" y="0"/>
          <a:ext cx="5003237" cy="6858000"/>
        </p:xfrm>
        <a:graphic>
          <a:graphicData uri="http://schemas.openxmlformats.org/presentationml/2006/ole">
            <mc:AlternateContent xmlns:mc="http://schemas.openxmlformats.org/markup-compatibility/2006">
              <mc:Choice xmlns:v="urn:schemas-microsoft-com:vml" Requires="v">
                <p:oleObj spid="_x0000_s63493" name="Acrobat Document" r:id="rId4" imgW="7773840" imgH="10060560" progId="AcroExch.Document.7">
                  <p:embed/>
                </p:oleObj>
              </mc:Choice>
              <mc:Fallback>
                <p:oleObj name="Acrobat Document" r:id="rId4" imgW="7773840" imgH="10060560" progId="AcroExch.Document.7">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l="11116" t="8591" r="11116" b="9067"/>
                      <a:stretch>
                        <a:fillRect/>
                      </a:stretch>
                    </p:blipFill>
                    <p:spPr bwMode="auto">
                      <a:xfrm>
                        <a:off x="-1" y="0"/>
                        <a:ext cx="50032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8" descr="china flag.jpg"/>
          <p:cNvPicPr>
            <a:picLocks noChangeAspect="1"/>
          </p:cNvPicPr>
          <p:nvPr/>
        </p:nvPicPr>
        <p:blipFill>
          <a:blip r:embed="rId6" cstate="print"/>
          <a:stretch>
            <a:fillRect/>
          </a:stretch>
        </p:blipFill>
        <p:spPr>
          <a:xfrm>
            <a:off x="179512" y="188640"/>
            <a:ext cx="1200134" cy="792088"/>
          </a:xfrm>
          <a:prstGeom prst="rect">
            <a:avLst/>
          </a:prstGeom>
        </p:spPr>
      </p:pic>
      <p:pic>
        <p:nvPicPr>
          <p:cNvPr id="63493" name="Picture 5"/>
          <p:cNvPicPr>
            <a:picLocks noChangeAspect="1" noChangeArrowheads="1"/>
          </p:cNvPicPr>
          <p:nvPr/>
        </p:nvPicPr>
        <p:blipFill>
          <a:blip r:embed="rId7" cstate="print"/>
          <a:srcRect l="11734" t="14316" r="12351" b="15271"/>
          <a:stretch>
            <a:fillRect/>
          </a:stretch>
        </p:blipFill>
        <p:spPr bwMode="auto">
          <a:xfrm>
            <a:off x="3887382" y="332656"/>
            <a:ext cx="5256618" cy="6309320"/>
          </a:xfrm>
          <a:prstGeom prst="rect">
            <a:avLst/>
          </a:prstGeom>
          <a:noFill/>
          <a:ln w="9525">
            <a:noFill/>
            <a:miter lim="800000"/>
            <a:headEnd/>
            <a:tailEnd/>
          </a:ln>
        </p:spPr>
      </p:pic>
      <p:pic>
        <p:nvPicPr>
          <p:cNvPr id="12" name="Picture 11" descr="India.GIF"/>
          <p:cNvPicPr>
            <a:picLocks noChangeAspect="1"/>
          </p:cNvPicPr>
          <p:nvPr/>
        </p:nvPicPr>
        <p:blipFill>
          <a:blip r:embed="rId8" cstate="print"/>
          <a:srcRect l="974" t="1454" r="974" b="1454"/>
          <a:stretch>
            <a:fillRect/>
          </a:stretch>
        </p:blipFill>
        <p:spPr>
          <a:xfrm>
            <a:off x="7609458" y="417786"/>
            <a:ext cx="1320874" cy="87646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p:cTn id="7" dur="1000" fill="hold"/>
                                        <p:tgtEl>
                                          <p:spTgt spid="63492"/>
                                        </p:tgtEl>
                                        <p:attrNameLst>
                                          <p:attrName>ppt_w</p:attrName>
                                        </p:attrNameLst>
                                      </p:cBhvr>
                                      <p:tavLst>
                                        <p:tav tm="0">
                                          <p:val>
                                            <p:strVal val="#ppt_w*0.05"/>
                                          </p:val>
                                        </p:tav>
                                        <p:tav tm="100000">
                                          <p:val>
                                            <p:strVal val="#ppt_w"/>
                                          </p:val>
                                        </p:tav>
                                      </p:tavLst>
                                    </p:anim>
                                    <p:anim calcmode="lin" valueType="num">
                                      <p:cBhvr>
                                        <p:cTn id="8" dur="1000" fill="hold"/>
                                        <p:tgtEl>
                                          <p:spTgt spid="63492"/>
                                        </p:tgtEl>
                                        <p:attrNameLst>
                                          <p:attrName>ppt_h</p:attrName>
                                        </p:attrNameLst>
                                      </p:cBhvr>
                                      <p:tavLst>
                                        <p:tav tm="0">
                                          <p:val>
                                            <p:strVal val="#ppt_h"/>
                                          </p:val>
                                        </p:tav>
                                        <p:tav tm="100000">
                                          <p:val>
                                            <p:strVal val="#ppt_h"/>
                                          </p:val>
                                        </p:tav>
                                      </p:tavLst>
                                    </p:anim>
                                    <p:anim calcmode="lin" valueType="num">
                                      <p:cBhvr>
                                        <p:cTn id="9" dur="1000" fill="hold"/>
                                        <p:tgtEl>
                                          <p:spTgt spid="63492"/>
                                        </p:tgtEl>
                                        <p:attrNameLst>
                                          <p:attrName>ppt_x</p:attrName>
                                        </p:attrNameLst>
                                      </p:cBhvr>
                                      <p:tavLst>
                                        <p:tav tm="0">
                                          <p:val>
                                            <p:strVal val="#ppt_x-.2"/>
                                          </p:val>
                                        </p:tav>
                                        <p:tav tm="100000">
                                          <p:val>
                                            <p:strVal val="#ppt_x"/>
                                          </p:val>
                                        </p:tav>
                                      </p:tavLst>
                                    </p:anim>
                                    <p:anim calcmode="lin" valueType="num">
                                      <p:cBhvr>
                                        <p:cTn id="10" dur="1000" fill="hold"/>
                                        <p:tgtEl>
                                          <p:spTgt spid="63492"/>
                                        </p:tgtEl>
                                        <p:attrNameLst>
                                          <p:attrName>ppt_y</p:attrName>
                                        </p:attrNameLst>
                                      </p:cBhvr>
                                      <p:tavLst>
                                        <p:tav tm="0">
                                          <p:val>
                                            <p:strVal val="#ppt_y"/>
                                          </p:val>
                                        </p:tav>
                                        <p:tav tm="100000">
                                          <p:val>
                                            <p:strVal val="#ppt_y"/>
                                          </p:val>
                                        </p:tav>
                                      </p:tavLst>
                                    </p:anim>
                                    <p:animEffect transition="in" filter="fade">
                                      <p:cBhvr>
                                        <p:cTn id="11" dur="1000"/>
                                        <p:tgtEl>
                                          <p:spTgt spid="63492"/>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0.05"/>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anim calcmode="lin" valueType="num">
                                      <p:cBhvr>
                                        <p:cTn id="17" dur="500" fill="hold"/>
                                        <p:tgtEl>
                                          <p:spTgt spid="9"/>
                                        </p:tgtEl>
                                        <p:attrNameLst>
                                          <p:attrName>ppt_x</p:attrName>
                                        </p:attrNameLst>
                                      </p:cBhvr>
                                      <p:tavLst>
                                        <p:tav tm="0">
                                          <p:val>
                                            <p:strVal val="#ppt_x-.2"/>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3493"/>
                                        </p:tgtEl>
                                        <p:attrNameLst>
                                          <p:attrName>style.visibility</p:attrName>
                                        </p:attrNameLst>
                                      </p:cBhvr>
                                      <p:to>
                                        <p:strVal val="visible"/>
                                      </p:to>
                                    </p:set>
                                    <p:animEffect transition="in" filter="box(out)">
                                      <p:cBhvr>
                                        <p:cTn id="24" dur="500"/>
                                        <p:tgtEl>
                                          <p:spTgt spid="63493"/>
                                        </p:tgtEl>
                                      </p:cBhvr>
                                    </p:animEffect>
                                  </p:childTnLst>
                                </p:cTn>
                              </p:par>
                            </p:childTnLst>
                          </p:cTn>
                        </p:par>
                        <p:par>
                          <p:cTn id="25" fill="hold">
                            <p:stCondLst>
                              <p:cond delay="500"/>
                            </p:stCondLst>
                            <p:childTnLst>
                              <p:par>
                                <p:cTn id="26" presetID="4" presetClass="entr" presetSubtype="32"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ou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p:cNvGraphicFramePr>
          <p:nvPr/>
        </p:nvGraphicFramePr>
        <p:xfrm>
          <a:off x="4427984" y="0"/>
          <a:ext cx="4716016" cy="6858000"/>
        </p:xfrm>
        <a:graphic>
          <a:graphicData uri="http://schemas.openxmlformats.org/presentationml/2006/ole">
            <mc:AlternateContent xmlns:mc="http://schemas.openxmlformats.org/markup-compatibility/2006">
              <mc:Choice xmlns:v="urn:schemas-microsoft-com:vml" Requires="v">
                <p:oleObj spid="_x0000_s31748" name="Acrobat Document" r:id="rId4" imgW="7773840" imgH="10060560" progId="AcroExch.Document.7">
                  <p:embed/>
                </p:oleObj>
              </mc:Choice>
              <mc:Fallback>
                <p:oleObj name="Acrobat Document" r:id="rId4" imgW="7773840" imgH="10060560" progId="AcroExch.Document.7">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l="9882" t="8113" r="11734" b="9067"/>
                      <a:stretch>
                        <a:fillRect/>
                      </a:stretch>
                    </p:blipFill>
                    <p:spPr bwMode="auto">
                      <a:xfrm>
                        <a:off x="4427984" y="0"/>
                        <a:ext cx="47160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9" descr="korea flag.jpg"/>
          <p:cNvPicPr>
            <a:picLocks noChangeAspect="1"/>
          </p:cNvPicPr>
          <p:nvPr/>
        </p:nvPicPr>
        <p:blipFill>
          <a:blip r:embed="rId6" cstate="print"/>
          <a:stretch>
            <a:fillRect/>
          </a:stretch>
        </p:blipFill>
        <p:spPr>
          <a:xfrm>
            <a:off x="7452320" y="5661248"/>
            <a:ext cx="1333500" cy="885825"/>
          </a:xfrm>
          <a:prstGeom prst="rect">
            <a:avLst/>
          </a:prstGeom>
        </p:spPr>
      </p:pic>
      <p:graphicFrame>
        <p:nvGraphicFramePr>
          <p:cNvPr id="1026" name="Object 2"/>
          <p:cNvGraphicFramePr>
            <a:graphicFrameLocks/>
          </p:cNvGraphicFramePr>
          <p:nvPr/>
        </p:nvGraphicFramePr>
        <p:xfrm>
          <a:off x="0" y="0"/>
          <a:ext cx="4355976" cy="6858000"/>
        </p:xfrm>
        <a:graphic>
          <a:graphicData uri="http://schemas.openxmlformats.org/presentationml/2006/ole">
            <mc:AlternateContent xmlns:mc="http://schemas.openxmlformats.org/markup-compatibility/2006">
              <mc:Choice xmlns:v="urn:schemas-microsoft-com:vml" Requires="v">
                <p:oleObj spid="_x0000_s31749" name="Acrobat Document" r:id="rId7" imgW="7773840" imgH="10060560" progId="AcroExch.Document.7">
                  <p:embed/>
                </p:oleObj>
              </mc:Choice>
              <mc:Fallback>
                <p:oleObj name="Acrobat Document" r:id="rId7" imgW="7773840" imgH="10060560" progId="AcroExch.Document.7">
                  <p:embed/>
                  <p:pic>
                    <p:nvPicPr>
                      <p:cNvPr id="0" name="Picture 2"/>
                      <p:cNvPicPr>
                        <a:picLocks noChangeArrowheads="1"/>
                      </p:cNvPicPr>
                      <p:nvPr/>
                    </p:nvPicPr>
                    <p:blipFill>
                      <a:blip r:embed="rId8">
                        <a:extLst>
                          <a:ext uri="{28A0092B-C50C-407E-A947-70E740481C1C}">
                            <a14:useLocalDpi xmlns:a14="http://schemas.microsoft.com/office/drawing/2010/main" val="0"/>
                          </a:ext>
                        </a:extLst>
                      </a:blip>
                      <a:srcRect l="9264" t="14317" r="10500" b="12408"/>
                      <a:stretch>
                        <a:fillRect/>
                      </a:stretch>
                    </p:blipFill>
                    <p:spPr bwMode="auto">
                      <a:xfrm>
                        <a:off x="0" y="0"/>
                        <a:ext cx="43559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0" descr="japan flag.jpg"/>
          <p:cNvPicPr>
            <a:picLocks noChangeAspect="1"/>
          </p:cNvPicPr>
          <p:nvPr/>
        </p:nvPicPr>
        <p:blipFill>
          <a:blip r:embed="rId9" cstate="print"/>
          <a:stretch>
            <a:fillRect/>
          </a:stretch>
        </p:blipFill>
        <p:spPr>
          <a:xfrm>
            <a:off x="467543" y="404664"/>
            <a:ext cx="1300789" cy="86409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linds(horizontal)">
                                      <p:cBhvr>
                                        <p:cTn id="15" dur="500"/>
                                        <p:tgtEl>
                                          <p:spTgt spid="1027"/>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962525" y="0"/>
          <a:ext cx="4181475" cy="5965825"/>
        </p:xfrm>
        <a:graphic>
          <a:graphicData uri="http://schemas.openxmlformats.org/presentationml/2006/ole">
            <mc:AlternateContent xmlns:mc="http://schemas.openxmlformats.org/markup-compatibility/2006">
              <mc:Choice xmlns:v="urn:schemas-microsoft-com:vml" Requires="v">
                <p:oleObj spid="_x0000_s96260" name="Acrobat Document" r:id="rId4" imgW="7773840" imgH="10060560" progId="AcroExch.Document.7">
                  <p:embed/>
                </p:oleObj>
              </mc:Choice>
              <mc:Fallback>
                <p:oleObj name="Acrobat Document" r:id="rId4" imgW="7773840" imgH="10060560"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11116" t="5727" r="9882" b="7158"/>
                      <a:stretch>
                        <a:fillRect/>
                      </a:stretch>
                    </p:blipFill>
                    <p:spPr bwMode="auto">
                      <a:xfrm>
                        <a:off x="4962525" y="0"/>
                        <a:ext cx="4181475" cy="596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0" y="0"/>
          <a:ext cx="6283325" cy="3884612"/>
        </p:xfrm>
        <a:graphic>
          <a:graphicData uri="http://schemas.openxmlformats.org/presentationml/2006/ole">
            <mc:AlternateContent xmlns:mc="http://schemas.openxmlformats.org/markup-compatibility/2006">
              <mc:Choice xmlns:v="urn:schemas-microsoft-com:vml" Requires="v">
                <p:oleObj spid="_x0000_s96261" name="Acrobat Document" r:id="rId6" imgW="10060560" imgH="7774200" progId="AcroExch.Document.7">
                  <p:embed/>
                </p:oleObj>
              </mc:Choice>
              <mc:Fallback>
                <p:oleObj name="Acrobat Document" r:id="rId6" imgW="10060560" imgH="7774200" progId="AcroExch.Document.7">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l="8589" t="16675" r="8113" b="16675"/>
                      <a:stretch>
                        <a:fillRect/>
                      </a:stretch>
                    </p:blipFill>
                    <p:spPr bwMode="auto">
                      <a:xfrm>
                        <a:off x="0" y="0"/>
                        <a:ext cx="6283325" cy="388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Picture 11" descr="malaysia flag.jpg"/>
          <p:cNvPicPr>
            <a:picLocks noChangeAspect="1"/>
          </p:cNvPicPr>
          <p:nvPr/>
        </p:nvPicPr>
        <p:blipFill>
          <a:blip r:embed="rId8" cstate="print"/>
          <a:stretch>
            <a:fillRect/>
          </a:stretch>
        </p:blipFill>
        <p:spPr>
          <a:xfrm>
            <a:off x="4644008" y="2780928"/>
            <a:ext cx="1332414" cy="885104"/>
          </a:xfrm>
          <a:prstGeom prst="rect">
            <a:avLst/>
          </a:prstGeom>
        </p:spPr>
      </p:pic>
      <p:pic>
        <p:nvPicPr>
          <p:cNvPr id="13" name="Picture 12" descr="singapore flag.jpg"/>
          <p:cNvPicPr>
            <a:picLocks noChangeAspect="1"/>
          </p:cNvPicPr>
          <p:nvPr/>
        </p:nvPicPr>
        <p:blipFill>
          <a:blip r:embed="rId9" cstate="print"/>
          <a:stretch>
            <a:fillRect/>
          </a:stretch>
        </p:blipFill>
        <p:spPr>
          <a:xfrm>
            <a:off x="7596336" y="5805264"/>
            <a:ext cx="1333500" cy="885825"/>
          </a:xfrm>
          <a:prstGeom prst="rect">
            <a:avLst/>
          </a:prstGeom>
        </p:spPr>
      </p:pic>
      <p:pic>
        <p:nvPicPr>
          <p:cNvPr id="32772" name="Picture 4"/>
          <p:cNvPicPr>
            <a:picLocks noChangeAspect="1" noChangeArrowheads="1"/>
          </p:cNvPicPr>
          <p:nvPr/>
        </p:nvPicPr>
        <p:blipFill>
          <a:blip r:embed="rId10" cstate="print"/>
          <a:srcRect l="8590" t="24085" r="8590" b="24703"/>
          <a:stretch>
            <a:fillRect/>
          </a:stretch>
        </p:blipFill>
        <p:spPr bwMode="auto">
          <a:xfrm>
            <a:off x="0" y="3717032"/>
            <a:ext cx="6573249" cy="3140968"/>
          </a:xfrm>
          <a:prstGeom prst="rect">
            <a:avLst/>
          </a:prstGeom>
          <a:noFill/>
          <a:ln w="9525">
            <a:noFill/>
            <a:miter lim="800000"/>
            <a:headEnd/>
            <a:tailEnd/>
          </a:ln>
        </p:spPr>
      </p:pic>
      <p:pic>
        <p:nvPicPr>
          <p:cNvPr id="7" name="Picture 6" descr="thai flag.jpg"/>
          <p:cNvPicPr>
            <a:picLocks noChangeAspect="1"/>
          </p:cNvPicPr>
          <p:nvPr/>
        </p:nvPicPr>
        <p:blipFill>
          <a:blip r:embed="rId11" cstate="print"/>
          <a:stretch>
            <a:fillRect/>
          </a:stretch>
        </p:blipFill>
        <p:spPr>
          <a:xfrm>
            <a:off x="5148064" y="6000750"/>
            <a:ext cx="1285875" cy="85725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fade">
                                      <p:cBhvr>
                                        <p:cTn id="15" dur="500"/>
                                        <p:tgtEl>
                                          <p:spTgt spid="2053"/>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772"/>
                                        </p:tgtEl>
                                        <p:attrNameLst>
                                          <p:attrName>style.visibility</p:attrName>
                                        </p:attrNameLst>
                                      </p:cBhvr>
                                      <p:to>
                                        <p:strVal val="visible"/>
                                      </p:to>
                                    </p:set>
                                    <p:animEffect transition="in" filter="fade">
                                      <p:cBhvr>
                                        <p:cTn id="23" dur="500"/>
                                        <p:tgtEl>
                                          <p:spTgt spid="32772"/>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t="-41000" b="-50000"/>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323528" y="260648"/>
            <a:ext cx="8568952" cy="6337002"/>
          </a:xfrm>
        </p:spPr>
        <p:txBody>
          <a:bodyPr/>
          <a:lstStyle/>
          <a:p>
            <a:pPr algn="ctr" eaLnBrk="1" hangingPunct="1">
              <a:lnSpc>
                <a:spcPct val="90000"/>
              </a:lnSpc>
              <a:buFontTx/>
              <a:buNone/>
            </a:pPr>
            <a:r>
              <a:rPr lang="en-US" altLang="zh-TW" sz="3800" b="1" u="sng" dirty="0" smtClean="0">
                <a:solidFill>
                  <a:srgbClr val="000099"/>
                </a:solidFill>
              </a:rPr>
              <a:t>Elite interviews: is EU a great power?</a:t>
            </a:r>
          </a:p>
          <a:p>
            <a:pPr eaLnBrk="1" hangingPunct="1">
              <a:lnSpc>
                <a:spcPct val="90000"/>
              </a:lnSpc>
              <a:buFontTx/>
              <a:buNone/>
            </a:pPr>
            <a:endParaRPr lang="en-GB" altLang="zh-TW" sz="2600" dirty="0" smtClean="0">
              <a:solidFill>
                <a:srgbClr val="0000FF"/>
              </a:solidFill>
            </a:endParaRPr>
          </a:p>
          <a:p>
            <a:pPr eaLnBrk="1" hangingPunct="1">
              <a:lnSpc>
                <a:spcPct val="90000"/>
              </a:lnSpc>
            </a:pPr>
            <a:endParaRPr lang="en-GB" altLang="zh-TW" sz="2600" dirty="0" smtClean="0">
              <a:solidFill>
                <a:srgbClr val="0000FF"/>
              </a:solidFill>
            </a:endParaRPr>
          </a:p>
        </p:txBody>
      </p:sp>
      <p:graphicFrame>
        <p:nvGraphicFramePr>
          <p:cNvPr id="7" name="Chart 6"/>
          <p:cNvGraphicFramePr/>
          <p:nvPr/>
        </p:nvGraphicFramePr>
        <p:xfrm>
          <a:off x="539552" y="1484784"/>
          <a:ext cx="6408712"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Callout 3"/>
          <p:cNvSpPr/>
          <p:nvPr/>
        </p:nvSpPr>
        <p:spPr>
          <a:xfrm>
            <a:off x="1619672" y="908720"/>
            <a:ext cx="7200800" cy="2376264"/>
          </a:xfrm>
          <a:prstGeom prst="wedgeEllipseCallout">
            <a:avLst>
              <a:gd name="adj1" fmla="val -21754"/>
              <a:gd name="adj2" fmla="val 7144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2000" dirty="0" smtClean="0"/>
              <a:t>Yes, most leading in the environment sector. In military sphere, it is not the global leader. EU is not the strong </a:t>
            </a:r>
            <a:r>
              <a:rPr lang="en-US" altLang="zh-TW" sz="2000" dirty="0" err="1" smtClean="0"/>
              <a:t>hegemon</a:t>
            </a:r>
            <a:r>
              <a:rPr lang="en-US" altLang="zh-TW" sz="2000" dirty="0" smtClean="0"/>
              <a:t> but is the most proficient leading power who respects values and norms. (Political </a:t>
            </a:r>
            <a:r>
              <a:rPr lang="en-US" altLang="zh-TW" sz="2000" dirty="0"/>
              <a:t>elite, </a:t>
            </a:r>
            <a:r>
              <a:rPr lang="en-US" altLang="zh-TW" sz="2000" dirty="0" smtClean="0"/>
              <a:t>South Korea)</a:t>
            </a:r>
            <a:endParaRPr lang="zh-TW" altLang="en-US" sz="2000" dirty="0"/>
          </a:p>
        </p:txBody>
      </p:sp>
      <p:sp>
        <p:nvSpPr>
          <p:cNvPr id="5" name="Oval Callout 4"/>
          <p:cNvSpPr/>
          <p:nvPr/>
        </p:nvSpPr>
        <p:spPr>
          <a:xfrm>
            <a:off x="611560" y="3762375"/>
            <a:ext cx="8532440" cy="3095625"/>
          </a:xfrm>
          <a:prstGeom prst="wedgeEllipseCallout">
            <a:avLst>
              <a:gd name="adj1" fmla="val -30115"/>
              <a:gd name="adj2" fmla="val -74705"/>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2000" dirty="0">
                <a:solidFill>
                  <a:schemeClr val="accent4">
                    <a:lumMod val="75000"/>
                  </a:schemeClr>
                </a:solidFill>
              </a:rPr>
              <a:t>“No. It </a:t>
            </a:r>
            <a:r>
              <a:rPr lang="en-US" altLang="zh-TW" sz="2000" dirty="0" smtClean="0">
                <a:solidFill>
                  <a:schemeClr val="accent4">
                    <a:lumMod val="75000"/>
                  </a:schemeClr>
                </a:solidFill>
              </a:rPr>
              <a:t>is </a:t>
            </a:r>
            <a:r>
              <a:rPr lang="en-US" altLang="zh-TW" sz="2000" dirty="0">
                <a:solidFill>
                  <a:schemeClr val="accent4">
                    <a:lumMod val="75000"/>
                  </a:schemeClr>
                </a:solidFill>
              </a:rPr>
              <a:t>artificial…is still country-based. There are two major nuclear powers, Britain and France. The economic power is Germany. So these are the dominant powers but EU also includes very poor countries. Some of the very poor countries of  Eastern Europe or Southern </a:t>
            </a:r>
            <a:r>
              <a:rPr lang="en-US" altLang="zh-TW" sz="2000" dirty="0" smtClean="0">
                <a:solidFill>
                  <a:schemeClr val="accent4">
                    <a:lumMod val="75000"/>
                  </a:schemeClr>
                </a:solidFill>
              </a:rPr>
              <a:t>Europe. As </a:t>
            </a:r>
            <a:r>
              <a:rPr lang="en-US" altLang="zh-TW" sz="2000" dirty="0">
                <a:solidFill>
                  <a:schemeClr val="accent4">
                    <a:lumMod val="75000"/>
                  </a:schemeClr>
                </a:solidFill>
              </a:rPr>
              <a:t>an </a:t>
            </a:r>
            <a:r>
              <a:rPr lang="en-US" altLang="zh-TW" sz="2000" dirty="0" smtClean="0">
                <a:solidFill>
                  <a:schemeClr val="accent4">
                    <a:lumMod val="75000"/>
                  </a:schemeClr>
                </a:solidFill>
              </a:rPr>
              <a:t>entity, I </a:t>
            </a:r>
            <a:r>
              <a:rPr lang="en-US" altLang="zh-TW" sz="2000" dirty="0">
                <a:solidFill>
                  <a:schemeClr val="accent4">
                    <a:lumMod val="75000"/>
                  </a:schemeClr>
                </a:solidFill>
              </a:rPr>
              <a:t>don’t think you can look at the EU as a great power. (Political elite, India)</a:t>
            </a:r>
            <a:endParaRPr lang="zh-TW" altLang="en-US" sz="2000" dirty="0">
              <a:solidFill>
                <a:schemeClr val="accent4">
                  <a:lumMod val="75000"/>
                </a:schemeClr>
              </a:solidFill>
            </a:endParaRPr>
          </a:p>
        </p:txBody>
      </p:sp>
      <p:sp>
        <p:nvSpPr>
          <p:cNvPr id="8" name="Oval Callout 7"/>
          <p:cNvSpPr/>
          <p:nvPr/>
        </p:nvSpPr>
        <p:spPr>
          <a:xfrm>
            <a:off x="251520" y="692696"/>
            <a:ext cx="8892480" cy="3384376"/>
          </a:xfrm>
          <a:prstGeom prst="wedgeEllipseCallout">
            <a:avLst>
              <a:gd name="adj1" fmla="val 12189"/>
              <a:gd name="adj2" fmla="val 629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NZ" altLang="zh-TW" sz="2000" dirty="0" smtClean="0"/>
              <a:t>Economically yes because it is a big area, a huge area for economic relationship. Politically I don’t think so, they don’t have a common voice. They created this post of someone who should be the President of the EU, but even then it difficult to judge whether the voice is shared by all the people in the region or not so I think politically not really. The UK and Germany get more attention than the EU itself.</a:t>
            </a:r>
            <a:r>
              <a:rPr lang="en-US" altLang="zh-TW" sz="2000" dirty="0" smtClean="0"/>
              <a:t>. (Civil Society </a:t>
            </a:r>
            <a:r>
              <a:rPr lang="en-US" altLang="zh-TW" sz="2000" dirty="0"/>
              <a:t>elite, </a:t>
            </a:r>
            <a:r>
              <a:rPr lang="en-US" altLang="zh-TW" sz="2000" dirty="0" smtClean="0"/>
              <a:t>Malaysia)</a:t>
            </a:r>
            <a:endParaRPr lang="zh-TW" altLang="en-US"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9" presetClass="exit" presetSubtype="0" fill="hold" grpId="1" nodeType="with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9" presetClass="exit" presetSubtype="0" fill="hold" grpId="1" nodeType="withEffect">
                                  <p:stCondLst>
                                    <p:cond delay="0"/>
                                  </p:stCondLst>
                                  <p:childTnLst>
                                    <p:animEffect transition="out" filter="dissolv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t="-50000" b="-50000"/>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323528" y="260648"/>
            <a:ext cx="8568952" cy="6337002"/>
          </a:xfrm>
        </p:spPr>
        <p:txBody>
          <a:bodyPr/>
          <a:lstStyle/>
          <a:p>
            <a:pPr algn="ctr">
              <a:lnSpc>
                <a:spcPct val="90000"/>
              </a:lnSpc>
              <a:buNone/>
            </a:pPr>
            <a:r>
              <a:rPr lang="en-US" altLang="zh-TW" sz="3800" b="1" u="sng" dirty="0" smtClean="0">
                <a:solidFill>
                  <a:srgbClr val="000099"/>
                </a:solidFill>
              </a:rPr>
              <a:t>Elite interviews:</a:t>
            </a:r>
          </a:p>
          <a:p>
            <a:pPr algn="ctr">
              <a:lnSpc>
                <a:spcPct val="90000"/>
              </a:lnSpc>
              <a:buNone/>
            </a:pPr>
            <a:r>
              <a:rPr lang="en-US" altLang="zh-TW" sz="3800" b="1" u="sng" dirty="0" smtClean="0">
                <a:solidFill>
                  <a:srgbClr val="000099"/>
                </a:solidFill>
              </a:rPr>
              <a:t>is EU a leader in international politics?</a:t>
            </a:r>
          </a:p>
          <a:p>
            <a:pPr eaLnBrk="1" hangingPunct="1">
              <a:lnSpc>
                <a:spcPct val="90000"/>
              </a:lnSpc>
              <a:buFontTx/>
              <a:buNone/>
            </a:pPr>
            <a:endParaRPr lang="en-GB" altLang="zh-TW" sz="2600" dirty="0" smtClean="0">
              <a:solidFill>
                <a:srgbClr val="0000FF"/>
              </a:solidFill>
            </a:endParaRPr>
          </a:p>
          <a:p>
            <a:pPr eaLnBrk="1" hangingPunct="1">
              <a:lnSpc>
                <a:spcPct val="90000"/>
              </a:lnSpc>
            </a:pPr>
            <a:endParaRPr lang="en-GB" altLang="zh-TW" sz="2600" dirty="0" smtClean="0">
              <a:solidFill>
                <a:srgbClr val="0000FF"/>
              </a:solidFill>
            </a:endParaRPr>
          </a:p>
        </p:txBody>
      </p:sp>
      <p:graphicFrame>
        <p:nvGraphicFramePr>
          <p:cNvPr id="8" name="Chart 7"/>
          <p:cNvGraphicFramePr/>
          <p:nvPr/>
        </p:nvGraphicFramePr>
        <p:xfrm>
          <a:off x="539552" y="1844825"/>
          <a:ext cx="648072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Callout 3"/>
          <p:cNvSpPr/>
          <p:nvPr/>
        </p:nvSpPr>
        <p:spPr>
          <a:xfrm>
            <a:off x="2051720" y="836712"/>
            <a:ext cx="6696744" cy="3096344"/>
          </a:xfrm>
          <a:prstGeom prst="wedgeEllipseCallout">
            <a:avLst>
              <a:gd name="adj1" fmla="val -56688"/>
              <a:gd name="adj2" fmla="val 53719"/>
            </a:avLst>
          </a:prstGeom>
          <a:solidFill>
            <a:schemeClr val="accent4">
              <a:lumMod val="40000"/>
              <a:lumOff val="60000"/>
            </a:schemeClr>
          </a:solidFill>
          <a:ln>
            <a:solidFill>
              <a:schemeClr val="accent4">
                <a:lumMod val="40000"/>
                <a:lumOff val="6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tLang="zh-TW" dirty="0">
              <a:solidFill>
                <a:schemeClr val="accent4">
                  <a:lumMod val="75000"/>
                </a:schemeClr>
              </a:solidFill>
            </a:endParaRPr>
          </a:p>
          <a:p>
            <a:pPr algn="just">
              <a:defRPr/>
            </a:pPr>
            <a:r>
              <a:rPr lang="en-US" altLang="zh-TW" dirty="0">
                <a:solidFill>
                  <a:schemeClr val="accent4">
                    <a:lumMod val="75000"/>
                  </a:schemeClr>
                </a:solidFill>
              </a:rPr>
              <a:t>Europe, or the EU has always tried to become a leading force, but failed. The USA is still a monopoly in today's world, and Europe has to rely on the United States on many issues, including providing security protection to the EU and so on, such a relationship makes it hard for the EU to become a true leading power. (Business elite, China)</a:t>
            </a:r>
            <a:endParaRPr lang="zh-TW" altLang="en-US" dirty="0">
              <a:solidFill>
                <a:schemeClr val="accent4">
                  <a:lumMod val="75000"/>
                </a:schemeClr>
              </a:solidFill>
            </a:endParaRPr>
          </a:p>
        </p:txBody>
      </p:sp>
      <p:sp>
        <p:nvSpPr>
          <p:cNvPr id="5" name="Oval Callout 4"/>
          <p:cNvSpPr/>
          <p:nvPr/>
        </p:nvSpPr>
        <p:spPr>
          <a:xfrm>
            <a:off x="4499992" y="4841776"/>
            <a:ext cx="4464496" cy="2016224"/>
          </a:xfrm>
          <a:prstGeom prst="wedgeEllipseCallout">
            <a:avLst>
              <a:gd name="adj1" fmla="val -22186"/>
              <a:gd name="adj2" fmla="val -104770"/>
            </a:avLst>
          </a:prstGeom>
          <a:solidFill>
            <a:schemeClr val="accent4">
              <a:lumMod val="40000"/>
              <a:lumOff val="60000"/>
            </a:schemeClr>
          </a:solidFill>
          <a:ln>
            <a:solidFill>
              <a:schemeClr val="accent4">
                <a:lumMod val="40000"/>
                <a:lumOff val="6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NZ" altLang="zh-TW" dirty="0" smtClean="0">
                <a:solidFill>
                  <a:schemeClr val="accent4">
                    <a:lumMod val="75000"/>
                  </a:schemeClr>
                </a:solidFill>
              </a:rPr>
              <a:t>No, because they are so different, they are so divided. Personally, I cannot see what role they have played. </a:t>
            </a:r>
          </a:p>
          <a:p>
            <a:pPr algn="just">
              <a:defRPr/>
            </a:pPr>
            <a:r>
              <a:rPr lang="en-NZ" altLang="zh-TW" dirty="0" smtClean="0">
                <a:solidFill>
                  <a:schemeClr val="accent4">
                    <a:lumMod val="75000"/>
                  </a:schemeClr>
                </a:solidFill>
              </a:rPr>
              <a:t>(Civil society elite, Malaysia)</a:t>
            </a:r>
            <a:endParaRPr lang="zh-TW" altLang="en-US" dirty="0">
              <a:solidFill>
                <a:schemeClr val="accent4">
                  <a:lumMod val="75000"/>
                </a:schemeClr>
              </a:solidFill>
            </a:endParaRPr>
          </a:p>
        </p:txBody>
      </p:sp>
      <p:sp>
        <p:nvSpPr>
          <p:cNvPr id="6" name="Oval Callout 5"/>
          <p:cNvSpPr/>
          <p:nvPr/>
        </p:nvSpPr>
        <p:spPr>
          <a:xfrm>
            <a:off x="755576" y="4725144"/>
            <a:ext cx="3384376" cy="1872207"/>
          </a:xfrm>
          <a:prstGeom prst="wedgeEllipseCallout">
            <a:avLst>
              <a:gd name="adj1" fmla="val 54494"/>
              <a:gd name="adj2" fmla="val -98420"/>
            </a:avLst>
          </a:prstGeom>
          <a:solidFill>
            <a:schemeClr val="accent4">
              <a:lumMod val="40000"/>
              <a:lumOff val="60000"/>
            </a:schemeClr>
          </a:solidFill>
          <a:ln>
            <a:solidFill>
              <a:schemeClr val="accent4">
                <a:lumMod val="40000"/>
                <a:lumOff val="6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zh-TW" dirty="0" smtClean="0">
                <a:solidFill>
                  <a:schemeClr val="accent4">
                    <a:lumMod val="75000"/>
                  </a:schemeClr>
                </a:solidFill>
              </a:rPr>
              <a:t>No, they have sufficient problems trying to coordinate among themselves.  (Business elite, Singapore)</a:t>
            </a:r>
            <a:endParaRPr lang="zh-TW" altLang="en-US" dirty="0">
              <a:solidFill>
                <a:schemeClr val="accent4">
                  <a:lumMod val="75000"/>
                </a:schemeClr>
              </a:solidFill>
            </a:endParaRPr>
          </a:p>
        </p:txBody>
      </p:sp>
      <p:sp>
        <p:nvSpPr>
          <p:cNvPr id="9" name="Oval Callout 8"/>
          <p:cNvSpPr/>
          <p:nvPr/>
        </p:nvSpPr>
        <p:spPr>
          <a:xfrm>
            <a:off x="179512" y="4725144"/>
            <a:ext cx="2520280" cy="1728191"/>
          </a:xfrm>
          <a:prstGeom prst="wedgeEllipseCallout">
            <a:avLst>
              <a:gd name="adj1" fmla="val 88068"/>
              <a:gd name="adj2" fmla="val -102369"/>
            </a:avLst>
          </a:prstGeom>
          <a:solidFill>
            <a:schemeClr val="accent4">
              <a:lumMod val="40000"/>
              <a:lumOff val="60000"/>
            </a:schemeClr>
          </a:solidFill>
          <a:ln>
            <a:solidFill>
              <a:schemeClr val="accent4">
                <a:lumMod val="40000"/>
                <a:lumOff val="6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zh-TW" dirty="0" smtClean="0">
                <a:solidFill>
                  <a:schemeClr val="accent4">
                    <a:lumMod val="75000"/>
                  </a:schemeClr>
                </a:solidFill>
              </a:rPr>
              <a:t>EU is not the superpower with unilateral force.  (Media elite, South Korea)</a:t>
            </a:r>
            <a:endParaRPr lang="zh-TW" altLang="en-US" dirty="0">
              <a:solidFill>
                <a:schemeClr val="accent4">
                  <a:lumMod val="75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9" presetClass="exit" presetSubtype="0" fill="hold" grpId="1" nodeType="with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9" presetClass="exit" presetSubtype="0" fill="hold" grpId="1" nodeType="withEffect">
                                  <p:stCondLst>
                                    <p:cond delay="0"/>
                                  </p:stCondLst>
                                  <p:childTnLst>
                                    <p:animEffect transition="out" filter="dissolv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3528" y="188640"/>
            <a:ext cx="8496944" cy="936104"/>
          </a:xfrm>
        </p:spPr>
        <p:txBody>
          <a:bodyPr>
            <a:normAutofit/>
          </a:bodyPr>
          <a:lstStyle/>
          <a:p>
            <a:pPr>
              <a:lnSpc>
                <a:spcPct val="90000"/>
              </a:lnSpc>
            </a:pPr>
            <a:r>
              <a:rPr lang="en-US" altLang="zh-TW" sz="3800" b="1" u="sng" dirty="0" smtClean="0">
                <a:solidFill>
                  <a:srgbClr val="000099"/>
                </a:solidFill>
              </a:rPr>
              <a:t>Elite interviews:  Images</a:t>
            </a:r>
          </a:p>
        </p:txBody>
      </p:sp>
      <p:graphicFrame>
        <p:nvGraphicFramePr>
          <p:cNvPr id="6" name="Table 5"/>
          <p:cNvGraphicFramePr>
            <a:graphicFrameLocks noGrp="1"/>
          </p:cNvGraphicFramePr>
          <p:nvPr/>
        </p:nvGraphicFramePr>
        <p:xfrm>
          <a:off x="323528" y="1268760"/>
          <a:ext cx="8424938" cy="1426749"/>
        </p:xfrm>
        <a:graphic>
          <a:graphicData uri="http://schemas.openxmlformats.org/drawingml/2006/table">
            <a:tbl>
              <a:tblPr/>
              <a:tblGrid>
                <a:gridCol w="1114041"/>
                <a:gridCol w="1601434"/>
                <a:gridCol w="1949572"/>
                <a:gridCol w="2019200"/>
                <a:gridCol w="1740691"/>
              </a:tblGrid>
              <a:tr h="552164">
                <a:tc>
                  <a:txBody>
                    <a:bodyPr/>
                    <a:lstStyle/>
                    <a:p>
                      <a:pPr algn="l" fontAlgn="ctr"/>
                      <a:r>
                        <a:rPr lang="zh-TW" altLang="en-US" sz="2800" b="0" i="0" u="none" strike="noStrike" dirty="0">
                          <a:solidFill>
                            <a:srgbClr val="00206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1" i="0" u="none" strike="noStrike" dirty="0">
                          <a:solidFill>
                            <a:srgbClr val="002060"/>
                          </a:solidFill>
                          <a:latin typeface="+mj-lt"/>
                        </a:rPr>
                        <a:t>1st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1" i="0" u="none" strike="noStrike" dirty="0">
                          <a:solidFill>
                            <a:srgbClr val="002060"/>
                          </a:solidFill>
                          <a:latin typeface="+mj-lt"/>
                        </a:rPr>
                        <a:t>2nd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1" i="0" u="none" strike="noStrike" dirty="0">
                          <a:solidFill>
                            <a:srgbClr val="002060"/>
                          </a:solidFill>
                          <a:latin typeface="+mj-lt"/>
                        </a:rPr>
                        <a:t>3rd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1" i="0" u="none" strike="noStrike" dirty="0">
                          <a:solidFill>
                            <a:srgbClr val="002060"/>
                          </a:solidFill>
                          <a:latin typeface="+mj-lt"/>
                        </a:rPr>
                        <a:t>4th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4585">
                <a:tc>
                  <a:txBody>
                    <a:bodyPr/>
                    <a:lstStyle/>
                    <a:p>
                      <a:pPr algn="ctr" rtl="0" fontAlgn="ctr"/>
                      <a:r>
                        <a:rPr lang="en-GB" sz="2800" b="1" i="0" u="none" strike="noStrike" dirty="0">
                          <a:solidFill>
                            <a:srgbClr val="002060"/>
                          </a:solidFill>
                          <a:latin typeface="+mj-lt"/>
                        </a:rPr>
                        <a:t>China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3400" b="1" i="0" u="none" strike="noStrike" kern="1200" dirty="0" smtClean="0">
                          <a:solidFill>
                            <a:srgbClr val="FFFF00"/>
                          </a:solidFill>
                          <a:latin typeface="+mn-lt"/>
                          <a:ea typeface="+mn-ea"/>
                          <a:cs typeface="+mn-cs"/>
                        </a:rPr>
                        <a:t>€</a:t>
                      </a:r>
                      <a:r>
                        <a:rPr lang="zh-TW" altLang="en-US" sz="3400" b="1" i="0" u="none" strike="noStrike" dirty="0" smtClean="0">
                          <a:solidFill>
                            <a:srgbClr val="002060"/>
                          </a:solidFill>
                          <a:latin typeface="+mj-lt"/>
                        </a:rPr>
                        <a:t> </a:t>
                      </a:r>
                      <a:endParaRPr lang="zh-TW" altLang="en-US" sz="3400" b="1" i="0" u="none" strike="noStrike" dirty="0">
                        <a:solidFill>
                          <a:srgbClr val="00206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smtClean="0">
                          <a:solidFill>
                            <a:srgbClr val="002060"/>
                          </a:solidFill>
                          <a:latin typeface="+mj-lt"/>
                        </a:rPr>
                        <a:t>Integration/ Unification</a:t>
                      </a:r>
                      <a:endParaRPr lang="en-GB" sz="2800" b="0" i="0" u="none" strike="noStrike" dirty="0">
                        <a:solidFill>
                          <a:srgbClr val="00206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smtClean="0">
                          <a:solidFill>
                            <a:srgbClr val="FFFF00"/>
                          </a:solidFill>
                          <a:latin typeface="+mj-lt"/>
                        </a:rPr>
                        <a:t>Economic/ Trade</a:t>
                      </a:r>
                      <a:endParaRPr lang="en-GB" sz="2800" b="0" i="0" u="none" strike="noStrike" dirty="0">
                        <a:solidFill>
                          <a:srgbClr val="FFFF0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2800" b="0" i="0" u="none" strike="noStrike" dirty="0" smtClean="0">
                          <a:solidFill>
                            <a:srgbClr val="F9ADAF"/>
                          </a:solidFill>
                          <a:latin typeface="+mj-lt"/>
                        </a:rPr>
                        <a:t>Developed</a:t>
                      </a:r>
                      <a:endParaRPr lang="en-GB" sz="2800" b="0" i="0" u="none" strike="noStrike" dirty="0">
                        <a:solidFill>
                          <a:srgbClr val="F9ADAF"/>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6258" name="Object 2"/>
          <p:cNvGraphicFramePr>
            <a:graphicFrameLocks noChangeAspect="1"/>
          </p:cNvGraphicFramePr>
          <p:nvPr/>
        </p:nvGraphicFramePr>
        <p:xfrm>
          <a:off x="251520" y="1124744"/>
          <a:ext cx="8497888" cy="5387975"/>
        </p:xfrm>
        <a:graphic>
          <a:graphicData uri="http://schemas.openxmlformats.org/presentationml/2006/ole">
            <mc:AlternateContent xmlns:mc="http://schemas.openxmlformats.org/markup-compatibility/2006">
              <mc:Choice xmlns:v="urn:schemas-microsoft-com:vml" Requires="v">
                <p:oleObj spid="_x0000_s97283" name="Acrobat Document" r:id="rId3" imgW="10060560" imgH="7774200" progId="AcroExch.Document.7">
                  <p:embed/>
                </p:oleObj>
              </mc:Choice>
              <mc:Fallback>
                <p:oleObj name="Acrobat Document" r:id="rId3" imgW="10060560" imgH="7774200" progId="AcroExch.Document.7">
                  <p:embed/>
                  <p:pic>
                    <p:nvPicPr>
                      <p:cNvPr id="0" name="Picture 2"/>
                      <p:cNvPicPr>
                        <a:picLocks noChangeAspect="1" noChangeArrowheads="1"/>
                      </p:cNvPicPr>
                      <p:nvPr/>
                    </p:nvPicPr>
                    <p:blipFill>
                      <a:blip r:embed="rId4">
                        <a:lum contrast="16000"/>
                        <a:extLst>
                          <a:ext uri="{28A0092B-C50C-407E-A947-70E740481C1C}">
                            <a14:useLocalDpi xmlns:a14="http://schemas.microsoft.com/office/drawing/2010/main" val="0"/>
                          </a:ext>
                        </a:extLst>
                      </a:blip>
                      <a:srcRect l="8113" t="15439" r="7635" b="15439"/>
                      <a:stretch>
                        <a:fillRect/>
                      </a:stretch>
                    </p:blipFill>
                    <p:spPr bwMode="auto">
                      <a:xfrm>
                        <a:off x="251520" y="1124744"/>
                        <a:ext cx="8497888"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6258"/>
                                        </p:tgtEl>
                                        <p:attrNameLst>
                                          <p:attrName>style.visibility</p:attrName>
                                        </p:attrNameLst>
                                      </p:cBhvr>
                                      <p:to>
                                        <p:strVal val="visible"/>
                                      </p:to>
                                    </p:set>
                                    <p:anim calcmode="lin" valueType="num">
                                      <p:cBhvr>
                                        <p:cTn id="14" dur="500" fill="hold"/>
                                        <p:tgtEl>
                                          <p:spTgt spid="96258"/>
                                        </p:tgtEl>
                                        <p:attrNameLst>
                                          <p:attrName>ppt_x</p:attrName>
                                        </p:attrNameLst>
                                      </p:cBhvr>
                                      <p:tavLst>
                                        <p:tav tm="0">
                                          <p:val>
                                            <p:strVal val="#ppt_x-.2"/>
                                          </p:val>
                                        </p:tav>
                                        <p:tav tm="100000">
                                          <p:val>
                                            <p:strVal val="#ppt_x"/>
                                          </p:val>
                                        </p:tav>
                                      </p:tavLst>
                                    </p:anim>
                                    <p:anim calcmode="lin" valueType="num">
                                      <p:cBhvr>
                                        <p:cTn id="15" dur="500" fill="hold"/>
                                        <p:tgtEl>
                                          <p:spTgt spid="96258"/>
                                        </p:tgtEl>
                                        <p:attrNameLst>
                                          <p:attrName>ppt_y</p:attrName>
                                        </p:attrNameLst>
                                      </p:cBhvr>
                                      <p:tavLst>
                                        <p:tav tm="0">
                                          <p:val>
                                            <p:strVal val="#ppt_y"/>
                                          </p:val>
                                        </p:tav>
                                        <p:tav tm="100000">
                                          <p:val>
                                            <p:strVal val="#ppt_y"/>
                                          </p:val>
                                        </p:tav>
                                      </p:tavLst>
                                    </p:anim>
                                    <p:animEffect transition="in" filter="wipe(right)" prLst="gradientSize: 0.1">
                                      <p:cBhvr>
                                        <p:cTn id="16"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0"/>
            <a:ext cx="9144000" cy="1341438"/>
          </a:xfrm>
          <a:prstGeom prst="rect">
            <a:avLst/>
          </a:prstGeom>
          <a:noFill/>
          <a:ln w="9525">
            <a:noFill/>
            <a:miter lim="800000"/>
            <a:headEnd/>
            <a:tailEnd/>
          </a:ln>
        </p:spPr>
      </p:pic>
      <p:pic>
        <p:nvPicPr>
          <p:cNvPr id="12291" name="Picture 2" descr="map"/>
          <p:cNvPicPr>
            <a:picLocks noChangeAspect="1" noChangeArrowheads="1"/>
          </p:cNvPicPr>
          <p:nvPr/>
        </p:nvPicPr>
        <p:blipFill>
          <a:blip r:embed="rId4" cstate="print"/>
          <a:srcRect/>
          <a:stretch>
            <a:fillRect/>
          </a:stretch>
        </p:blipFill>
        <p:spPr bwMode="auto">
          <a:xfrm>
            <a:off x="0" y="1898650"/>
            <a:ext cx="9150350" cy="4338638"/>
          </a:xfrm>
          <a:prstGeom prst="rect">
            <a:avLst/>
          </a:prstGeom>
          <a:noFill/>
          <a:ln w="9525">
            <a:noFill/>
            <a:miter lim="800000"/>
            <a:headEnd/>
            <a:tailEnd/>
          </a:ln>
        </p:spPr>
      </p:pic>
      <p:pic>
        <p:nvPicPr>
          <p:cNvPr id="12292" name="Picture 8"/>
          <p:cNvPicPr>
            <a:picLocks noChangeAspect="1" noChangeArrowheads="1"/>
          </p:cNvPicPr>
          <p:nvPr/>
        </p:nvPicPr>
        <p:blipFill>
          <a:blip r:embed="rId5" cstate="print"/>
          <a:srcRect/>
          <a:stretch>
            <a:fillRect/>
          </a:stretch>
        </p:blipFill>
        <p:spPr bwMode="auto">
          <a:xfrm>
            <a:off x="323850" y="1341439"/>
            <a:ext cx="1223814" cy="740636"/>
          </a:xfrm>
          <a:prstGeom prst="rect">
            <a:avLst/>
          </a:prstGeom>
          <a:noFill/>
          <a:ln w="9525">
            <a:solidFill>
              <a:schemeClr val="accent1"/>
            </a:solidFill>
            <a:miter lim="800000"/>
            <a:headEnd/>
            <a:tailEnd/>
          </a:ln>
        </p:spPr>
      </p:pic>
      <p:pic>
        <p:nvPicPr>
          <p:cNvPr id="12293" name="Picture 5" descr="K:\Logo\NCRE 2007\UCPositive.jpg"/>
          <p:cNvPicPr>
            <a:picLocks noChangeAspect="1" noChangeArrowheads="1"/>
          </p:cNvPicPr>
          <p:nvPr/>
        </p:nvPicPr>
        <p:blipFill>
          <a:blip r:embed="rId6" cstate="print"/>
          <a:srcRect/>
          <a:stretch>
            <a:fillRect/>
          </a:stretch>
        </p:blipFill>
        <p:spPr bwMode="auto">
          <a:xfrm>
            <a:off x="7690198" y="5733256"/>
            <a:ext cx="1201959" cy="922100"/>
          </a:xfrm>
          <a:prstGeom prst="rect">
            <a:avLst/>
          </a:prstGeom>
          <a:noFill/>
          <a:ln w="9525">
            <a:solidFill>
              <a:schemeClr val="accent1"/>
            </a:solidFill>
            <a:miter lim="800000"/>
            <a:headEnd/>
            <a:tailEnd/>
          </a:ln>
        </p:spPr>
      </p:pic>
      <p:pic>
        <p:nvPicPr>
          <p:cNvPr id="12294" name="Picture 5"/>
          <p:cNvPicPr>
            <a:picLocks noChangeAspect="1" noChangeArrowheads="1"/>
          </p:cNvPicPr>
          <p:nvPr/>
        </p:nvPicPr>
        <p:blipFill>
          <a:blip r:embed="rId7" cstate="print"/>
          <a:srcRect/>
          <a:stretch>
            <a:fillRect/>
          </a:stretch>
        </p:blipFill>
        <p:spPr bwMode="auto">
          <a:xfrm>
            <a:off x="179513" y="5733255"/>
            <a:ext cx="1257745" cy="989211"/>
          </a:xfrm>
          <a:prstGeom prst="rect">
            <a:avLst/>
          </a:prstGeom>
          <a:noFill/>
          <a:ln w="9525">
            <a:solidFill>
              <a:schemeClr val="accent1"/>
            </a:solidFill>
            <a:miter lim="800000"/>
            <a:headEnd/>
            <a:tailEnd/>
          </a:ln>
        </p:spPr>
      </p:pic>
      <p:pic>
        <p:nvPicPr>
          <p:cNvPr id="12295" name="Picture 6"/>
          <p:cNvPicPr>
            <a:picLocks noChangeAspect="1" noChangeArrowheads="1"/>
          </p:cNvPicPr>
          <p:nvPr/>
        </p:nvPicPr>
        <p:blipFill>
          <a:blip r:embed="rId8" cstate="print"/>
          <a:srcRect/>
          <a:stretch>
            <a:fillRect/>
          </a:stretch>
        </p:blipFill>
        <p:spPr bwMode="auto">
          <a:xfrm>
            <a:off x="7668344" y="1412776"/>
            <a:ext cx="1295822" cy="867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rrowheads="1"/>
          </p:cNvPicPr>
          <p:nvPr/>
        </p:nvPicPr>
        <p:blipFill>
          <a:blip r:embed="rId2" cstate="print">
            <a:lum bright="-27000" contrast="-72000"/>
          </a:blip>
          <a:srcRect/>
          <a:stretch>
            <a:fillRect/>
          </a:stretch>
        </p:blipFill>
        <p:spPr bwMode="auto">
          <a:xfrm>
            <a:off x="0" y="-27384"/>
            <a:ext cx="9144000" cy="6858000"/>
          </a:xfrm>
          <a:prstGeom prst="rect">
            <a:avLst/>
          </a:prstGeom>
          <a:noFill/>
          <a:ln w="9525">
            <a:noFill/>
            <a:miter lim="800000"/>
            <a:headEnd/>
            <a:tailEnd/>
          </a:ln>
        </p:spPr>
      </p:pic>
      <p:sp>
        <p:nvSpPr>
          <p:cNvPr id="2" name="Title 1"/>
          <p:cNvSpPr>
            <a:spLocks noGrp="1"/>
          </p:cNvSpPr>
          <p:nvPr>
            <p:ph type="title"/>
          </p:nvPr>
        </p:nvSpPr>
        <p:spPr>
          <a:xfrm>
            <a:off x="251520" y="0"/>
            <a:ext cx="8229600" cy="1143000"/>
          </a:xfrm>
        </p:spPr>
        <p:txBody>
          <a:bodyPr/>
          <a:lstStyle/>
          <a:p>
            <a:r>
              <a:rPr lang="en-US" altLang="zh-HK" b="1" u="sng" dirty="0" smtClean="0">
                <a:solidFill>
                  <a:schemeClr val="bg1"/>
                </a:solidFill>
              </a:rPr>
              <a:t>2011/12: EU in the eye of Asia</a:t>
            </a:r>
            <a:endParaRPr lang="zh-TW" altLang="en-US" dirty="0">
              <a:solidFill>
                <a:schemeClr val="bg1"/>
              </a:solidFill>
            </a:endParaRPr>
          </a:p>
        </p:txBody>
      </p:sp>
      <p:graphicFrame>
        <p:nvGraphicFramePr>
          <p:cNvPr id="8" name="Table Placeholder 4"/>
          <p:cNvGraphicFramePr>
            <a:graphicFrameLocks/>
          </p:cNvGraphicFramePr>
          <p:nvPr/>
        </p:nvGraphicFramePr>
        <p:xfrm>
          <a:off x="251520" y="1124744"/>
          <a:ext cx="8640961" cy="5630347"/>
        </p:xfrm>
        <a:graphic>
          <a:graphicData uri="http://schemas.openxmlformats.org/drawingml/2006/table">
            <a:tbl>
              <a:tblPr/>
              <a:tblGrid>
                <a:gridCol w="2232248"/>
                <a:gridCol w="2016224"/>
                <a:gridCol w="2376264"/>
                <a:gridCol w="2016225"/>
              </a:tblGrid>
              <a:tr h="976838">
                <a:tc>
                  <a:txBody>
                    <a:bodyPr/>
                    <a:lstStyle/>
                    <a:p>
                      <a:pPr algn="ctr" fontAlgn="t"/>
                      <a:r>
                        <a:rPr lang="en-GB" sz="3000" b="1" i="0" u="none" strike="noStrike" dirty="0" smtClean="0">
                          <a:solidFill>
                            <a:srgbClr val="FFFF99"/>
                          </a:solidFill>
                          <a:latin typeface="+mj-lt"/>
                        </a:rPr>
                        <a:t>Countries</a:t>
                      </a:r>
                      <a:endParaRPr lang="en-GB" sz="3000" b="1" i="0" u="none" strike="noStrike" dirty="0">
                        <a:solidFill>
                          <a:srgbClr val="FFFF99"/>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3000" b="1" i="0" u="none" strike="noStrike" dirty="0" smtClean="0">
                          <a:solidFill>
                            <a:srgbClr val="FFFF99"/>
                          </a:solidFill>
                          <a:latin typeface="+mj-lt"/>
                        </a:rPr>
                        <a:t>Media Analysis</a:t>
                      </a:r>
                      <a:endParaRPr lang="en-US" altLang="zh-TW" sz="3000" b="1" i="0" u="none" strike="noStrike" dirty="0">
                        <a:solidFill>
                          <a:srgbClr val="FFFF99"/>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3000" b="1" i="0" u="none" strike="noStrike" dirty="0" smtClean="0">
                          <a:solidFill>
                            <a:srgbClr val="FFFF99"/>
                          </a:solidFill>
                          <a:latin typeface="+mj-lt"/>
                        </a:rPr>
                        <a:t>Public</a:t>
                      </a:r>
                      <a:r>
                        <a:rPr lang="en-US" altLang="zh-TW" sz="3000" b="1" i="0" u="none" strike="noStrike" baseline="0" dirty="0" smtClean="0">
                          <a:solidFill>
                            <a:srgbClr val="FFFF99"/>
                          </a:solidFill>
                          <a:latin typeface="+mj-lt"/>
                        </a:rPr>
                        <a:t> Opinion Survey</a:t>
                      </a:r>
                      <a:endParaRPr lang="en-US" altLang="zh-TW" sz="3000" b="1" i="0" u="none" strike="noStrike" dirty="0">
                        <a:solidFill>
                          <a:srgbClr val="FFFF99"/>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3000" b="1" i="0" u="none" strike="noStrike" dirty="0" smtClean="0">
                          <a:solidFill>
                            <a:srgbClr val="FFFF99"/>
                          </a:solidFill>
                          <a:latin typeface="+mj-lt"/>
                        </a:rPr>
                        <a:t>Elite Interview</a:t>
                      </a:r>
                      <a:endParaRPr lang="en-US" altLang="zh-TW" sz="3000" b="1" i="0" u="none" strike="noStrike" dirty="0">
                        <a:solidFill>
                          <a:srgbClr val="FFFF99"/>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7401">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altLang="zh-TW" sz="3000" b="0" i="0" u="none" strike="noStrike" kern="1200" dirty="0" smtClean="0">
                          <a:solidFill>
                            <a:schemeClr val="bg1"/>
                          </a:solidFill>
                          <a:latin typeface="+mn-lt"/>
                          <a:ea typeface="+mn-ea"/>
                          <a:cs typeface="+mn-cs"/>
                        </a:rPr>
                        <a:t>China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t"/>
                      <a:r>
                        <a:rPr lang="en-GB" sz="3000" b="0" i="0" u="none" strike="noStrike" dirty="0" smtClean="0">
                          <a:solidFill>
                            <a:schemeClr val="bg1"/>
                          </a:solidFill>
                          <a:latin typeface="+mj-lt"/>
                        </a:rPr>
                        <a:t>3 dailies</a:t>
                      </a:r>
                      <a:r>
                        <a:rPr lang="en-GB" sz="3000" b="0" i="0" u="none" strike="noStrike" baseline="0" dirty="0" smtClean="0">
                          <a:solidFill>
                            <a:schemeClr val="bg1"/>
                          </a:solidFill>
                          <a:latin typeface="+mj-lt"/>
                        </a:rPr>
                        <a:t> </a:t>
                      </a:r>
                      <a:r>
                        <a:rPr lang="en-GB" sz="3000" b="0" i="0" u="none" strike="noStrike" dirty="0" smtClean="0">
                          <a:solidFill>
                            <a:schemeClr val="bg1"/>
                          </a:solidFill>
                          <a:latin typeface="+mj-lt"/>
                        </a:rPr>
                        <a:t>+ </a:t>
                      </a:r>
                    </a:p>
                    <a:p>
                      <a:pPr algn="ctr" fontAlgn="t"/>
                      <a:r>
                        <a:rPr lang="en-GB" sz="3000" b="0" i="0" u="none" strike="noStrike" dirty="0" smtClean="0">
                          <a:solidFill>
                            <a:schemeClr val="bg1"/>
                          </a:solidFill>
                          <a:latin typeface="+mj-lt"/>
                        </a:rPr>
                        <a:t>1</a:t>
                      </a:r>
                      <a:r>
                        <a:rPr lang="en-GB" sz="3000" b="0" i="0" u="none" strike="noStrike" baseline="0" dirty="0" smtClean="0">
                          <a:solidFill>
                            <a:schemeClr val="bg1"/>
                          </a:solidFill>
                          <a:latin typeface="+mj-lt"/>
                        </a:rPr>
                        <a:t> television prime time news report</a:t>
                      </a:r>
                    </a:p>
                    <a:p>
                      <a:pPr algn="ctr" fontAlgn="t"/>
                      <a:endParaRPr lang="en-GB" sz="3000" b="0" i="0" u="none" strike="noStrike" baseline="0" dirty="0" smtClean="0">
                        <a:solidFill>
                          <a:schemeClr val="bg1"/>
                        </a:solidFill>
                        <a:latin typeface="+mj-lt"/>
                      </a:endParaRPr>
                    </a:p>
                    <a:p>
                      <a:pPr algn="ctr" fontAlgn="t"/>
                      <a:r>
                        <a:rPr lang="en-GB" sz="3000" b="0" i="0" u="none" strike="noStrike" baseline="0" dirty="0" smtClean="0">
                          <a:solidFill>
                            <a:schemeClr val="bg1"/>
                          </a:solidFill>
                          <a:latin typeface="+mj-lt"/>
                        </a:rPr>
                        <a:t>January- June 2011</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t"/>
                      <a:r>
                        <a:rPr lang="en-GB" sz="3000" b="0" i="0" u="none" strike="noStrike" dirty="0" smtClean="0">
                          <a:solidFill>
                            <a:schemeClr val="bg1"/>
                          </a:solidFill>
                          <a:latin typeface="+mj-lt"/>
                        </a:rPr>
                        <a:t>Sample size= 1000/location</a:t>
                      </a:r>
                    </a:p>
                    <a:p>
                      <a:pPr algn="ctr" fontAlgn="t"/>
                      <a:endParaRPr lang="en-GB" sz="3000" b="0" i="0" u="none" strike="noStrike" dirty="0" smtClean="0">
                        <a:solidFill>
                          <a:schemeClr val="bg1"/>
                        </a:solidFill>
                        <a:latin typeface="+mj-lt"/>
                      </a:endParaRPr>
                    </a:p>
                    <a:p>
                      <a:pPr algn="ctr" fontAlgn="t"/>
                      <a:r>
                        <a:rPr lang="en-GB" sz="3000" b="0" i="0" u="none" strike="noStrike" dirty="0" smtClean="0">
                          <a:solidFill>
                            <a:schemeClr val="bg1"/>
                          </a:solidFill>
                          <a:latin typeface="+mj-lt"/>
                        </a:rPr>
                        <a:t>Online-panel</a:t>
                      </a:r>
                    </a:p>
                    <a:p>
                      <a:pPr algn="ctr" fontAlgn="t"/>
                      <a:endParaRPr lang="en-GB" sz="3000" b="0" i="0" u="none" strike="noStrike" dirty="0" smtClean="0">
                        <a:solidFill>
                          <a:schemeClr val="bg1"/>
                        </a:solidFill>
                        <a:latin typeface="+mj-lt"/>
                      </a:endParaRPr>
                    </a:p>
                    <a:p>
                      <a:pPr algn="ctr" fontAlgn="t"/>
                      <a:r>
                        <a:rPr lang="en-GB" sz="3000" b="0" i="0" u="none" strike="noStrike" dirty="0" smtClean="0">
                          <a:solidFill>
                            <a:schemeClr val="bg1"/>
                          </a:solidFill>
                          <a:latin typeface="+mj-lt"/>
                        </a:rPr>
                        <a:t>March 2012</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0" b="0" i="0" u="none" strike="noStrike" dirty="0" smtClean="0">
                          <a:solidFill>
                            <a:schemeClr val="bg1"/>
                          </a:solidFill>
                          <a:latin typeface="+mj-lt"/>
                        </a:rPr>
                        <a:t>60 (2011)</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7401">
                <a:tc>
                  <a:txBody>
                    <a:bodyPr/>
                    <a:lstStyle/>
                    <a:p>
                      <a:pPr algn="ctr" fontAlgn="t"/>
                      <a:r>
                        <a:rPr lang="en-GB" sz="3000" b="0" i="0" u="none" strike="noStrike" dirty="0" smtClean="0">
                          <a:solidFill>
                            <a:schemeClr val="bg1"/>
                          </a:solidFill>
                          <a:latin typeface="+mj-lt"/>
                        </a:rPr>
                        <a:t>India</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0" b="0" i="0" u="none" strike="noStrike" dirty="0" smtClean="0">
                          <a:solidFill>
                            <a:schemeClr val="bg1"/>
                          </a:solidFill>
                          <a:latin typeface="+mj-lt"/>
                        </a:rPr>
                        <a:t>30</a:t>
                      </a:r>
                      <a:r>
                        <a:rPr lang="en-GB" sz="3000" b="0" i="0" u="none" strike="noStrike" baseline="0" dirty="0" smtClean="0">
                          <a:solidFill>
                            <a:schemeClr val="bg1"/>
                          </a:solidFill>
                          <a:latin typeface="+mj-lt"/>
                        </a:rPr>
                        <a:t> (2012)</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7401">
                <a:tc>
                  <a:txBody>
                    <a:bodyPr/>
                    <a:lstStyle/>
                    <a:p>
                      <a:pPr algn="ctr" fontAlgn="t"/>
                      <a:r>
                        <a:rPr lang="en-GB" sz="3000" b="0" i="0" u="none" strike="noStrike" dirty="0" smtClean="0">
                          <a:solidFill>
                            <a:schemeClr val="bg1"/>
                          </a:solidFill>
                          <a:latin typeface="+mj-lt"/>
                        </a:rPr>
                        <a:t>Japan</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altLang="zh-TW" sz="3000" b="0" i="0" u="none" strike="noStrike" kern="1200" dirty="0" smtClean="0">
                          <a:solidFill>
                            <a:schemeClr val="bg1"/>
                          </a:solidFill>
                          <a:latin typeface="+mn-lt"/>
                          <a:ea typeface="+mn-ea"/>
                          <a:cs typeface="+mn-cs"/>
                        </a:rPr>
                        <a:t>32</a:t>
                      </a:r>
                      <a:r>
                        <a:rPr lang="en-GB" altLang="zh-TW" sz="3000" b="0" i="0" u="none" strike="noStrike" kern="1200" baseline="0" dirty="0" smtClean="0">
                          <a:solidFill>
                            <a:schemeClr val="bg1"/>
                          </a:solidFill>
                          <a:latin typeface="+mn-lt"/>
                          <a:ea typeface="+mn-ea"/>
                          <a:cs typeface="+mn-cs"/>
                        </a:rPr>
                        <a:t> (2012)</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1843">
                <a:tc>
                  <a:txBody>
                    <a:bodyPr/>
                    <a:lstStyle/>
                    <a:p>
                      <a:pPr algn="ctr" fontAlgn="t"/>
                      <a:r>
                        <a:rPr lang="en-GB" altLang="zh-TW" sz="3000" b="0" i="0" u="none" strike="noStrike" kern="1200" dirty="0" smtClean="0">
                          <a:solidFill>
                            <a:schemeClr val="bg1"/>
                          </a:solidFill>
                          <a:latin typeface="+mn-lt"/>
                          <a:ea typeface="+mn-ea"/>
                          <a:cs typeface="+mn-cs"/>
                        </a:rPr>
                        <a:t>Malaysia</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altLang="zh-TW" sz="3000" b="0" i="0" u="none" strike="noStrike" kern="1200" dirty="0" smtClean="0">
                          <a:solidFill>
                            <a:schemeClr val="bg1"/>
                          </a:solidFill>
                          <a:latin typeface="+mn-lt"/>
                          <a:ea typeface="+mn-ea"/>
                          <a:cs typeface="+mn-cs"/>
                        </a:rPr>
                        <a:t>9</a:t>
                      </a:r>
                      <a:r>
                        <a:rPr lang="en-GB" altLang="zh-TW" sz="3000" b="0" i="0" u="none" strike="noStrike" kern="1200" baseline="0" dirty="0" smtClean="0">
                          <a:solidFill>
                            <a:schemeClr val="bg1"/>
                          </a:solidFill>
                          <a:latin typeface="+mn-lt"/>
                          <a:ea typeface="+mn-ea"/>
                          <a:cs typeface="+mn-cs"/>
                        </a:rPr>
                        <a:t> (2012)</a:t>
                      </a:r>
                      <a:endParaRPr lang="en-GB" altLang="zh-TW" sz="3000" b="0" i="0" u="none" strike="noStrike" kern="1200" dirty="0" smtClean="0">
                        <a:solidFill>
                          <a:schemeClr val="bg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7401">
                <a:tc>
                  <a:txBody>
                    <a:bodyPr/>
                    <a:lstStyle/>
                    <a:p>
                      <a:pPr algn="ctr" fontAlgn="t"/>
                      <a:r>
                        <a:rPr lang="en-GB" sz="3000" b="0" i="0" u="none" strike="noStrike" dirty="0" smtClean="0">
                          <a:solidFill>
                            <a:schemeClr val="bg1"/>
                          </a:solidFill>
                          <a:latin typeface="+mj-lt"/>
                        </a:rPr>
                        <a:t>South Korea</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0" b="0" i="0" u="none" strike="noStrike" dirty="0" smtClean="0">
                          <a:solidFill>
                            <a:schemeClr val="bg1"/>
                          </a:solidFill>
                          <a:latin typeface="+mj-lt"/>
                        </a:rPr>
                        <a:t>40 (2012)</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977">
                <a:tc>
                  <a:txBody>
                    <a:bodyPr/>
                    <a:lstStyle/>
                    <a:p>
                      <a:pPr algn="ctr" fontAlgn="t"/>
                      <a:r>
                        <a:rPr lang="en-GB" altLang="zh-TW" sz="3000" b="0" i="0" u="none" strike="noStrike" kern="1200" dirty="0" smtClean="0">
                          <a:solidFill>
                            <a:schemeClr val="bg1"/>
                          </a:solidFill>
                          <a:latin typeface="+mn-lt"/>
                          <a:ea typeface="+mn-ea"/>
                          <a:cs typeface="+mn-cs"/>
                        </a:rPr>
                        <a:t>Singapore</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28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28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altLang="zh-TW" sz="3000" b="0" i="0" u="none" strike="noStrike" kern="1200" dirty="0" smtClean="0">
                          <a:solidFill>
                            <a:schemeClr val="bg1"/>
                          </a:solidFill>
                          <a:latin typeface="+mn-lt"/>
                          <a:ea typeface="+mn-ea"/>
                          <a:cs typeface="+mn-cs"/>
                        </a:rPr>
                        <a:t>30</a:t>
                      </a:r>
                      <a:r>
                        <a:rPr lang="en-GB" altLang="zh-TW" sz="3000" b="0" i="0" u="none" strike="noStrike" kern="1200" baseline="0" dirty="0" smtClean="0">
                          <a:solidFill>
                            <a:schemeClr val="bg1"/>
                          </a:solidFill>
                          <a:latin typeface="+mn-lt"/>
                          <a:ea typeface="+mn-ea"/>
                          <a:cs typeface="+mn-cs"/>
                        </a:rPr>
                        <a:t> (2012)</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016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altLang="zh-TW" sz="3000" b="0" i="0" u="none" strike="noStrike" kern="1200" dirty="0" smtClean="0">
                          <a:solidFill>
                            <a:schemeClr val="bg1"/>
                          </a:solidFill>
                          <a:latin typeface="+mn-lt"/>
                          <a:ea typeface="+mn-ea"/>
                          <a:cs typeface="+mn-cs"/>
                        </a:rPr>
                        <a:t>Thailand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altLang="zh-TW" sz="3000" b="0" i="0" u="none" strike="noStrike" kern="1200" dirty="0" smtClean="0">
                          <a:solidFill>
                            <a:schemeClr val="bg1"/>
                          </a:solidFill>
                          <a:latin typeface="+mn-lt"/>
                          <a:ea typeface="+mn-ea"/>
                          <a:cs typeface="+mn-cs"/>
                        </a:rPr>
                        <a:t>27</a:t>
                      </a:r>
                      <a:r>
                        <a:rPr lang="en-GB" altLang="zh-TW" sz="3000" b="0" i="0" u="none" strike="noStrike" kern="1200" baseline="0" dirty="0" smtClean="0">
                          <a:solidFill>
                            <a:schemeClr val="bg1"/>
                          </a:solidFill>
                          <a:latin typeface="+mn-lt"/>
                          <a:ea typeface="+mn-ea"/>
                          <a:cs typeface="+mn-cs"/>
                        </a:rPr>
                        <a:t> (2012)</a:t>
                      </a:r>
                      <a:endParaRPr lang="en-GB" sz="3000" b="0" i="0" u="none" strike="noStrike" dirty="0">
                        <a:solidFill>
                          <a:schemeClr val="bg1"/>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016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altLang="zh-TW" sz="3000" b="1" i="0" u="none" strike="noStrike" kern="1200" dirty="0" smtClean="0">
                          <a:solidFill>
                            <a:srgbClr val="FFFF99"/>
                          </a:solidFill>
                          <a:latin typeface="+mn-lt"/>
                          <a:ea typeface="+mn-ea"/>
                          <a:cs typeface="+mn-cs"/>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0" b="1" i="0" u="none" strike="noStrike" dirty="0" smtClean="0">
                          <a:solidFill>
                            <a:srgbClr val="FFFF99"/>
                          </a:solidFill>
                          <a:latin typeface="+mj-lt"/>
                        </a:rPr>
                        <a:t>6114 news items</a:t>
                      </a:r>
                      <a:endParaRPr lang="en-GB" sz="3000" b="1" i="0" u="none" strike="noStrike" dirty="0">
                        <a:solidFill>
                          <a:srgbClr val="FFFF99"/>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0" b="1" i="0" u="none" strike="noStrike" dirty="0" smtClean="0">
                          <a:solidFill>
                            <a:srgbClr val="FFFF99"/>
                          </a:solidFill>
                          <a:latin typeface="+mj-lt"/>
                        </a:rPr>
                        <a:t>7000 respondents</a:t>
                      </a:r>
                      <a:endParaRPr lang="en-GB" sz="3000" b="1" i="0" u="none" strike="noStrike" dirty="0">
                        <a:solidFill>
                          <a:srgbClr val="FFFF99"/>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3000" b="1" i="0" u="none" strike="noStrike" dirty="0" smtClean="0">
                          <a:solidFill>
                            <a:srgbClr val="FFFF99"/>
                          </a:solidFill>
                          <a:latin typeface="+mj-lt"/>
                        </a:rPr>
                        <a:t>198 interviews</a:t>
                      </a:r>
                      <a:endParaRPr lang="en-GB" sz="3000" b="1" i="0" u="none" strike="noStrike" dirty="0">
                        <a:solidFill>
                          <a:srgbClr val="FFFF99"/>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1727176" y="260648"/>
            <a:ext cx="7416824" cy="1224136"/>
          </a:xfrm>
        </p:spPr>
        <p:txBody>
          <a:bodyPr>
            <a:normAutofit/>
          </a:bodyPr>
          <a:lstStyle/>
          <a:p>
            <a:pPr eaLnBrk="1" hangingPunct="1"/>
            <a:r>
              <a:rPr lang="en-US" altLang="zh-TW" sz="3800" b="1" u="sng" dirty="0" smtClean="0">
                <a:solidFill>
                  <a:srgbClr val="0070C0"/>
                </a:solidFill>
              </a:rPr>
              <a:t> Media (In)Visibility of the EU… </a:t>
            </a:r>
          </a:p>
        </p:txBody>
      </p:sp>
      <p:pic>
        <p:nvPicPr>
          <p:cNvPr id="4" name="Picture 56" descr="appp_blue4_sm"/>
          <p:cNvPicPr preferRelativeResize="0">
            <a:picLocks noChangeArrowheads="1"/>
          </p:cNvPicPr>
          <p:nvPr/>
        </p:nvPicPr>
        <p:blipFill>
          <a:blip r:embed="rId3" cstate="print"/>
          <a:srcRect/>
          <a:stretch>
            <a:fillRect/>
          </a:stretch>
        </p:blipFill>
        <p:spPr bwMode="auto">
          <a:xfrm>
            <a:off x="0" y="0"/>
            <a:ext cx="1547664" cy="6858000"/>
          </a:xfrm>
          <a:prstGeom prst="rect">
            <a:avLst/>
          </a:prstGeom>
          <a:noFill/>
          <a:ln w="9525">
            <a:noFill/>
            <a:miter lim="800000"/>
            <a:headEnd/>
            <a:tailEnd/>
          </a:ln>
        </p:spPr>
      </p:pic>
      <p:pic>
        <p:nvPicPr>
          <p:cNvPr id="6" name="Picture 5" descr="NCRE_Logo_Colours-2.jpg"/>
          <p:cNvPicPr>
            <a:picLocks/>
          </p:cNvPicPr>
          <p:nvPr/>
        </p:nvPicPr>
        <p:blipFill>
          <a:blip r:embed="rId4" cstate="print"/>
          <a:stretch>
            <a:fillRect/>
          </a:stretch>
        </p:blipFill>
        <p:spPr>
          <a:xfrm>
            <a:off x="-1" y="0"/>
            <a:ext cx="1547665" cy="1268760"/>
          </a:xfrm>
          <a:prstGeom prst="rect">
            <a:avLst/>
          </a:prstGeom>
        </p:spPr>
      </p:pic>
      <p:graphicFrame>
        <p:nvGraphicFramePr>
          <p:cNvPr id="12" name="Table Placeholder 11"/>
          <p:cNvGraphicFramePr>
            <a:graphicFrameLocks noGrp="1"/>
          </p:cNvGraphicFramePr>
          <p:nvPr>
            <p:ph type="tbl" idx="1"/>
          </p:nvPr>
        </p:nvGraphicFramePr>
        <p:xfrm>
          <a:off x="1835696" y="1412776"/>
          <a:ext cx="6851104" cy="518457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1619672" y="188640"/>
            <a:ext cx="7524328" cy="1008112"/>
          </a:xfrm>
        </p:spPr>
        <p:txBody>
          <a:bodyPr>
            <a:noAutofit/>
          </a:bodyPr>
          <a:lstStyle/>
          <a:p>
            <a:pPr eaLnBrk="1" hangingPunct="1"/>
            <a:r>
              <a:rPr lang="en-US" altLang="zh-TW" sz="3800" b="1" u="sng" dirty="0" smtClean="0">
                <a:solidFill>
                  <a:srgbClr val="0070C0"/>
                </a:solidFill>
              </a:rPr>
              <a:t>Media Focus of EU action… </a:t>
            </a:r>
          </a:p>
        </p:txBody>
      </p:sp>
      <p:pic>
        <p:nvPicPr>
          <p:cNvPr id="4" name="Picture 56" descr="appp_blue4_sm"/>
          <p:cNvPicPr preferRelativeResize="0">
            <a:picLocks noChangeArrowheads="1"/>
          </p:cNvPicPr>
          <p:nvPr/>
        </p:nvPicPr>
        <p:blipFill>
          <a:blip r:embed="rId2" cstate="print"/>
          <a:srcRect/>
          <a:stretch>
            <a:fillRect/>
          </a:stretch>
        </p:blipFill>
        <p:spPr bwMode="auto">
          <a:xfrm>
            <a:off x="0" y="0"/>
            <a:ext cx="1691680" cy="6858000"/>
          </a:xfrm>
          <a:prstGeom prst="rect">
            <a:avLst/>
          </a:prstGeom>
          <a:noFill/>
          <a:ln w="9525">
            <a:noFill/>
            <a:miter lim="800000"/>
            <a:headEnd/>
            <a:tailEnd/>
          </a:ln>
        </p:spPr>
      </p:pic>
      <p:pic>
        <p:nvPicPr>
          <p:cNvPr id="6" name="Picture 5" descr="NCRE_Logo_Colours-2.jpg"/>
          <p:cNvPicPr>
            <a:picLocks/>
          </p:cNvPicPr>
          <p:nvPr/>
        </p:nvPicPr>
        <p:blipFill>
          <a:blip r:embed="rId3" cstate="print"/>
          <a:stretch>
            <a:fillRect/>
          </a:stretch>
        </p:blipFill>
        <p:spPr>
          <a:xfrm>
            <a:off x="-1" y="0"/>
            <a:ext cx="1691681" cy="1340768"/>
          </a:xfrm>
          <a:prstGeom prst="rect">
            <a:avLst/>
          </a:prstGeom>
        </p:spPr>
      </p:pic>
      <p:graphicFrame>
        <p:nvGraphicFramePr>
          <p:cNvPr id="9" name="Table Placeholder 8"/>
          <p:cNvGraphicFramePr>
            <a:graphicFrameLocks noGrp="1"/>
          </p:cNvGraphicFramePr>
          <p:nvPr>
            <p:ph type="tbl" idx="1"/>
          </p:nvPr>
        </p:nvGraphicFramePr>
        <p:xfrm>
          <a:off x="2051720" y="1268760"/>
          <a:ext cx="6635080" cy="532859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1403648" y="188640"/>
            <a:ext cx="7956376" cy="1512168"/>
          </a:xfrm>
        </p:spPr>
        <p:txBody>
          <a:bodyPr>
            <a:normAutofit/>
          </a:bodyPr>
          <a:lstStyle/>
          <a:p>
            <a:pPr eaLnBrk="1" hangingPunct="1"/>
            <a:r>
              <a:rPr lang="en-US" altLang="zh-TW" sz="3500" b="1" u="sng" dirty="0" smtClean="0">
                <a:solidFill>
                  <a:srgbClr val="0070C0"/>
                </a:solidFill>
              </a:rPr>
              <a:t>How was the EU evaluated?(media)</a:t>
            </a:r>
          </a:p>
        </p:txBody>
      </p:sp>
      <p:pic>
        <p:nvPicPr>
          <p:cNvPr id="4" name="Picture 56" descr="appp_blue4_sm"/>
          <p:cNvPicPr preferRelativeResize="0">
            <a:picLocks noChangeArrowheads="1"/>
          </p:cNvPicPr>
          <p:nvPr/>
        </p:nvPicPr>
        <p:blipFill>
          <a:blip r:embed="rId2" cstate="print"/>
          <a:srcRect/>
          <a:stretch>
            <a:fillRect/>
          </a:stretch>
        </p:blipFill>
        <p:spPr bwMode="auto">
          <a:xfrm>
            <a:off x="0" y="0"/>
            <a:ext cx="1547664" cy="6858000"/>
          </a:xfrm>
          <a:prstGeom prst="rect">
            <a:avLst/>
          </a:prstGeom>
          <a:noFill/>
          <a:ln w="9525">
            <a:noFill/>
            <a:miter lim="800000"/>
            <a:headEnd/>
            <a:tailEnd/>
          </a:ln>
        </p:spPr>
      </p:pic>
      <p:pic>
        <p:nvPicPr>
          <p:cNvPr id="6" name="Picture 5" descr="NCRE_Logo_Colours-2.jpg"/>
          <p:cNvPicPr>
            <a:picLocks/>
          </p:cNvPicPr>
          <p:nvPr/>
        </p:nvPicPr>
        <p:blipFill>
          <a:blip r:embed="rId3" cstate="print"/>
          <a:stretch>
            <a:fillRect/>
          </a:stretch>
        </p:blipFill>
        <p:spPr>
          <a:xfrm>
            <a:off x="-1" y="0"/>
            <a:ext cx="1547665" cy="1340768"/>
          </a:xfrm>
          <a:prstGeom prst="rect">
            <a:avLst/>
          </a:prstGeom>
        </p:spPr>
      </p:pic>
      <p:graphicFrame>
        <p:nvGraphicFramePr>
          <p:cNvPr id="9" name="Table Placeholder 8"/>
          <p:cNvGraphicFramePr>
            <a:graphicFrameLocks noGrp="1"/>
          </p:cNvGraphicFramePr>
          <p:nvPr>
            <p:ph type="tbl" idx="1"/>
          </p:nvPr>
        </p:nvGraphicFramePr>
        <p:xfrm>
          <a:off x="1835696" y="1556792"/>
          <a:ext cx="6851104" cy="49685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05"/>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 calcmode="lin" valueType="num">
                                      <p:cBhvr>
                                        <p:cTn id="9" dur="1000" fill="hold"/>
                                        <p:tgtEl>
                                          <p:spTgt spid="9"/>
                                        </p:tgtEl>
                                        <p:attrNameLst>
                                          <p:attrName>ppt_x</p:attrName>
                                        </p:attrNameLst>
                                      </p:cBhvr>
                                      <p:tavLst>
                                        <p:tav tm="0">
                                          <p:val>
                                            <p:strVal val="#ppt_x-.2"/>
                                          </p:val>
                                        </p:tav>
                                        <p:tav tm="100000">
                                          <p:val>
                                            <p:strVal val="#ppt_x"/>
                                          </p:val>
                                        </p:tav>
                                      </p:tavLst>
                                    </p:anim>
                                    <p:anim calcmode="lin" valueType="num">
                                      <p:cBhvr>
                                        <p:cTn id="10" dur="1000" fill="hold"/>
                                        <p:tgtEl>
                                          <p:spTgt spid="9"/>
                                        </p:tgtEl>
                                        <p:attrNameLst>
                                          <p:attrName>ppt_y</p:attrName>
                                        </p:attrNameLst>
                                      </p:cBhvr>
                                      <p:tavLst>
                                        <p:tav tm="0">
                                          <p:val>
                                            <p:strVal val="#ppt_y"/>
                                          </p:val>
                                        </p:tav>
                                        <p:tav tm="100000">
                                          <p:val>
                                            <p:strVal val="#ppt_y"/>
                                          </p:val>
                                        </p:tav>
                                      </p:tavLst>
                                    </p:anim>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Placeholder 9"/>
          <p:cNvGraphicFramePr>
            <a:graphicFrameLocks noGrp="1"/>
          </p:cNvGraphicFramePr>
          <p:nvPr>
            <p:ph type="tbl" idx="1"/>
          </p:nvPr>
        </p:nvGraphicFramePr>
        <p:xfrm>
          <a:off x="971599" y="1340768"/>
          <a:ext cx="7920884" cy="5224394"/>
        </p:xfrm>
        <a:graphic>
          <a:graphicData uri="http://schemas.openxmlformats.org/drawingml/2006/table">
            <a:tbl>
              <a:tblPr/>
              <a:tblGrid>
                <a:gridCol w="1224137"/>
                <a:gridCol w="1095552"/>
                <a:gridCol w="1120239"/>
                <a:gridCol w="1120239"/>
                <a:gridCol w="1120239"/>
                <a:gridCol w="1120239"/>
                <a:gridCol w="1120239"/>
              </a:tblGrid>
              <a:tr h="1296144">
                <a:tc>
                  <a:txBody>
                    <a:bodyPr/>
                    <a:lstStyle/>
                    <a:p>
                      <a:pPr algn="ctr" fontAlgn="ctr"/>
                      <a:r>
                        <a:rPr lang="zh-TW" altLang="en-US" sz="2200" b="0" i="0" u="none" strike="noStrike" dirty="0">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800" b="0" i="0" u="none" strike="noStrike" dirty="0">
                          <a:solidFill>
                            <a:srgbClr val="0070C0"/>
                          </a:solidFill>
                          <a:latin typeface="+mj-lt"/>
                        </a:rPr>
                        <a:t>Ashton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800" b="0" i="0" u="none" strike="noStrike" dirty="0" err="1">
                          <a:solidFill>
                            <a:srgbClr val="0070C0"/>
                          </a:solidFill>
                          <a:latin typeface="+mj-lt"/>
                        </a:rPr>
                        <a:t>Barroso</a:t>
                      </a:r>
                      <a:endParaRPr lang="en-GB"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800" b="0" i="0" u="none" strike="noStrike" dirty="0">
                          <a:solidFill>
                            <a:srgbClr val="0070C0"/>
                          </a:solidFill>
                          <a:latin typeface="+mj-lt"/>
                        </a:rPr>
                        <a:t>van </a:t>
                      </a:r>
                      <a:r>
                        <a:rPr lang="en-GB" sz="1800" b="0" i="0" u="none" strike="noStrike" dirty="0" err="1">
                          <a:solidFill>
                            <a:srgbClr val="0070C0"/>
                          </a:solidFill>
                          <a:latin typeface="+mj-lt"/>
                        </a:rPr>
                        <a:t>Rompuy</a:t>
                      </a:r>
                      <a:endParaRPr lang="en-GB"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064">
                <a:tc>
                  <a:txBody>
                    <a:bodyPr/>
                    <a:lstStyle/>
                    <a:p>
                      <a:pPr algn="ctr" fontAlgn="ctr"/>
                      <a:r>
                        <a:rPr lang="en-GB" sz="2200" b="1" i="0" u="none" strike="noStrike" dirty="0">
                          <a:solidFill>
                            <a:srgbClr val="0070C0"/>
                          </a:solidFill>
                          <a:latin typeface="+mj-lt"/>
                        </a:rPr>
                        <a:t>China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dirty="0">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dirty="0">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8516">
                <a:tc>
                  <a:txBody>
                    <a:bodyPr/>
                    <a:lstStyle/>
                    <a:p>
                      <a:pPr algn="ctr" fontAlgn="ctr"/>
                      <a:r>
                        <a:rPr lang="en-GB" sz="2200" b="1" i="0" u="none" strike="noStrike" dirty="0">
                          <a:solidFill>
                            <a:srgbClr val="0070C0"/>
                          </a:solidFill>
                          <a:latin typeface="+mj-lt"/>
                        </a:rPr>
                        <a:t>India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dirty="0">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9445">
                <a:tc>
                  <a:txBody>
                    <a:bodyPr/>
                    <a:lstStyle/>
                    <a:p>
                      <a:pPr algn="ctr" fontAlgn="ctr"/>
                      <a:r>
                        <a:rPr lang="en-GB" sz="2200" b="1" i="0" u="none" strike="noStrike" dirty="0">
                          <a:solidFill>
                            <a:srgbClr val="0070C0"/>
                          </a:solidFill>
                          <a:latin typeface="+mj-lt"/>
                        </a:rPr>
                        <a:t>Japan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dirty="0">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220">
                <a:tc>
                  <a:txBody>
                    <a:bodyPr/>
                    <a:lstStyle/>
                    <a:p>
                      <a:pPr algn="ctr" fontAlgn="ctr"/>
                      <a:r>
                        <a:rPr lang="en-GB" sz="2200" b="1" i="0" u="none" strike="noStrike" dirty="0" err="1">
                          <a:solidFill>
                            <a:srgbClr val="0070C0"/>
                          </a:solidFill>
                          <a:latin typeface="+mj-lt"/>
                        </a:rPr>
                        <a:t>S.Korea</a:t>
                      </a:r>
                      <a:endParaRPr lang="en-GB" sz="2200" b="1"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dirty="0">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dirty="0">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dirty="0">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220">
                <a:tc>
                  <a:txBody>
                    <a:bodyPr/>
                    <a:lstStyle/>
                    <a:p>
                      <a:pPr algn="ctr" fontAlgn="ctr"/>
                      <a:r>
                        <a:rPr lang="en-GB" altLang="zh-TW" sz="2200" b="1" i="0" u="none" strike="noStrike" kern="1200" dirty="0" smtClean="0">
                          <a:solidFill>
                            <a:srgbClr val="0070C0"/>
                          </a:solidFill>
                          <a:latin typeface="+mn-lt"/>
                          <a:ea typeface="+mn-ea"/>
                          <a:cs typeface="+mn-cs"/>
                        </a:rPr>
                        <a:t>Malaysia</a:t>
                      </a:r>
                      <a:endParaRPr lang="en-GB" sz="2200" b="1"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TW" altLang="en-US"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TW" altLang="en-US"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TW" altLang="en-US"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985">
                <a:tc>
                  <a:txBody>
                    <a:bodyPr/>
                    <a:lstStyle/>
                    <a:p>
                      <a:pPr algn="ctr" fontAlgn="ctr"/>
                      <a:r>
                        <a:rPr lang="en-GB" sz="2200" b="1" i="0" u="none" strike="noStrike" dirty="0">
                          <a:solidFill>
                            <a:srgbClr val="0070C0"/>
                          </a:solidFill>
                          <a:latin typeface="+mj-lt"/>
                        </a:rPr>
                        <a:t>Singapore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dirty="0">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dirty="0">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2800">
                <a:tc>
                  <a:txBody>
                    <a:bodyPr/>
                    <a:lstStyle/>
                    <a:p>
                      <a:pPr algn="ctr" fontAlgn="ctr"/>
                      <a:r>
                        <a:rPr lang="en-GB" sz="2200" b="1" i="0" u="none" strike="noStrike" dirty="0">
                          <a:solidFill>
                            <a:srgbClr val="0070C0"/>
                          </a:solidFill>
                          <a:latin typeface="+mj-lt"/>
                        </a:rPr>
                        <a:t>Thailand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TW" sz="1800" b="0" i="0" u="none" strike="noStrike" dirty="0">
                        <a:solidFill>
                          <a:srgbClr val="0070C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dirty="0">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0" i="0" u="none" strike="noStrike" dirty="0">
                          <a:solidFill>
                            <a:srgbClr val="0070C0"/>
                          </a:solidFill>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1" name="Picture 10" descr="merkel.jpg"/>
          <p:cNvPicPr>
            <a:picLocks/>
          </p:cNvPicPr>
          <p:nvPr/>
        </p:nvPicPr>
        <p:blipFill>
          <a:blip r:embed="rId2" cstate="print"/>
          <a:srcRect l="12843" b="9256"/>
          <a:stretch>
            <a:fillRect/>
          </a:stretch>
        </p:blipFill>
        <p:spPr>
          <a:xfrm>
            <a:off x="2195736" y="1340768"/>
            <a:ext cx="1101282" cy="1296144"/>
          </a:xfrm>
          <a:prstGeom prst="rect">
            <a:avLst/>
          </a:prstGeom>
        </p:spPr>
      </p:pic>
      <p:pic>
        <p:nvPicPr>
          <p:cNvPr id="12" name="Picture 11" descr="Sarkozy.jpg"/>
          <p:cNvPicPr>
            <a:picLocks/>
          </p:cNvPicPr>
          <p:nvPr/>
        </p:nvPicPr>
        <p:blipFill>
          <a:blip r:embed="rId3" cstate="print"/>
          <a:srcRect l="25197"/>
          <a:stretch>
            <a:fillRect/>
          </a:stretch>
        </p:blipFill>
        <p:spPr>
          <a:xfrm>
            <a:off x="3275856" y="1340769"/>
            <a:ext cx="1152128" cy="1296143"/>
          </a:xfrm>
          <a:prstGeom prst="rect">
            <a:avLst/>
          </a:prstGeom>
        </p:spPr>
      </p:pic>
      <p:sp>
        <p:nvSpPr>
          <p:cNvPr id="16386" name="Rectangle 2"/>
          <p:cNvSpPr>
            <a:spLocks noGrp="1"/>
          </p:cNvSpPr>
          <p:nvPr>
            <p:ph type="title"/>
          </p:nvPr>
        </p:nvSpPr>
        <p:spPr>
          <a:xfrm>
            <a:off x="1979712" y="188640"/>
            <a:ext cx="6912768" cy="936104"/>
          </a:xfrm>
        </p:spPr>
        <p:txBody>
          <a:bodyPr>
            <a:normAutofit/>
          </a:bodyPr>
          <a:lstStyle/>
          <a:p>
            <a:pPr eaLnBrk="1" hangingPunct="1"/>
            <a:r>
              <a:rPr lang="en-US" altLang="zh-TW" sz="4000" b="1" u="sng" dirty="0" smtClean="0">
                <a:solidFill>
                  <a:srgbClr val="0070C0"/>
                </a:solidFill>
              </a:rPr>
              <a:t>A Single Voice..? (media)</a:t>
            </a:r>
          </a:p>
        </p:txBody>
      </p:sp>
      <p:pic>
        <p:nvPicPr>
          <p:cNvPr id="4" name="Picture 56" descr="appp_blue4_sm"/>
          <p:cNvPicPr preferRelativeResize="0">
            <a:picLocks noChangeArrowheads="1"/>
          </p:cNvPicPr>
          <p:nvPr/>
        </p:nvPicPr>
        <p:blipFill>
          <a:blip r:embed="rId4" cstate="print"/>
          <a:srcRect/>
          <a:stretch>
            <a:fillRect/>
          </a:stretch>
        </p:blipFill>
        <p:spPr bwMode="auto">
          <a:xfrm>
            <a:off x="0" y="0"/>
            <a:ext cx="899592" cy="6858000"/>
          </a:xfrm>
          <a:prstGeom prst="rect">
            <a:avLst/>
          </a:prstGeom>
          <a:noFill/>
          <a:ln w="9525">
            <a:noFill/>
            <a:miter lim="800000"/>
            <a:headEnd/>
            <a:tailEnd/>
          </a:ln>
        </p:spPr>
      </p:pic>
      <p:pic>
        <p:nvPicPr>
          <p:cNvPr id="14" name="Picture 13" descr="Catherine Ashton.jpg"/>
          <p:cNvPicPr>
            <a:picLocks/>
          </p:cNvPicPr>
          <p:nvPr/>
        </p:nvPicPr>
        <p:blipFill>
          <a:blip r:embed="rId5" cstate="print"/>
          <a:srcRect l="11385" r="11385" b="36282"/>
          <a:stretch>
            <a:fillRect/>
          </a:stretch>
        </p:blipFill>
        <p:spPr bwMode="auto">
          <a:xfrm>
            <a:off x="5508104" y="1340768"/>
            <a:ext cx="1152128" cy="1296143"/>
          </a:xfrm>
          <a:prstGeom prst="rect">
            <a:avLst/>
          </a:prstGeom>
          <a:noFill/>
          <a:ln w="9525">
            <a:noFill/>
            <a:miter lim="800000"/>
            <a:headEnd/>
            <a:tailEnd/>
          </a:ln>
        </p:spPr>
      </p:pic>
      <p:pic>
        <p:nvPicPr>
          <p:cNvPr id="15" name="Picture 14" descr="barroso.jpeg"/>
          <p:cNvPicPr>
            <a:picLocks/>
          </p:cNvPicPr>
          <p:nvPr/>
        </p:nvPicPr>
        <p:blipFill>
          <a:blip r:embed="rId6" cstate="print"/>
          <a:srcRect l="16593"/>
          <a:stretch>
            <a:fillRect/>
          </a:stretch>
        </p:blipFill>
        <p:spPr bwMode="auto">
          <a:xfrm>
            <a:off x="6660232" y="1340768"/>
            <a:ext cx="1152128" cy="1296144"/>
          </a:xfrm>
          <a:prstGeom prst="rect">
            <a:avLst/>
          </a:prstGeom>
          <a:noFill/>
          <a:ln w="9525">
            <a:noFill/>
            <a:miter lim="800000"/>
            <a:headEnd/>
            <a:tailEnd/>
          </a:ln>
        </p:spPr>
      </p:pic>
      <p:pic>
        <p:nvPicPr>
          <p:cNvPr id="16" name="Picture 15" descr="Herman Van Rompuy.jpg"/>
          <p:cNvPicPr>
            <a:picLocks/>
          </p:cNvPicPr>
          <p:nvPr/>
        </p:nvPicPr>
        <p:blipFill>
          <a:blip r:embed="rId7" cstate="print"/>
          <a:srcRect l="26208" t="2362" r="20691" b="40157"/>
          <a:stretch>
            <a:fillRect/>
          </a:stretch>
        </p:blipFill>
        <p:spPr>
          <a:xfrm>
            <a:off x="7812360" y="1340768"/>
            <a:ext cx="1097818" cy="1296144"/>
          </a:xfrm>
          <a:prstGeom prst="rect">
            <a:avLst/>
          </a:prstGeom>
        </p:spPr>
      </p:pic>
      <p:sp>
        <p:nvSpPr>
          <p:cNvPr id="17" name="7-Point Star 16"/>
          <p:cNvSpPr/>
          <p:nvPr/>
        </p:nvSpPr>
        <p:spPr>
          <a:xfrm>
            <a:off x="2483768" y="2636912"/>
            <a:ext cx="576064" cy="504056"/>
          </a:xfrm>
          <a:prstGeom prst="star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0070C0"/>
                </a:solidFill>
              </a:rPr>
              <a:t>1</a:t>
            </a:r>
            <a:endParaRPr lang="zh-TW" altLang="en-US" b="1" dirty="0">
              <a:solidFill>
                <a:srgbClr val="0070C0"/>
              </a:solidFill>
            </a:endParaRPr>
          </a:p>
        </p:txBody>
      </p:sp>
      <p:sp>
        <p:nvSpPr>
          <p:cNvPr id="18" name="7-Point Star 17"/>
          <p:cNvSpPr/>
          <p:nvPr/>
        </p:nvSpPr>
        <p:spPr>
          <a:xfrm>
            <a:off x="4644008" y="4941168"/>
            <a:ext cx="576064" cy="504056"/>
          </a:xfrm>
          <a:prstGeom prst="star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0070C0"/>
                </a:solidFill>
              </a:rPr>
              <a:t>1</a:t>
            </a:r>
            <a:endParaRPr lang="zh-TW" altLang="en-US" b="1" dirty="0">
              <a:solidFill>
                <a:srgbClr val="0070C0"/>
              </a:solidFill>
            </a:endParaRPr>
          </a:p>
        </p:txBody>
      </p:sp>
      <p:sp>
        <p:nvSpPr>
          <p:cNvPr id="19" name="7-Point Star 18"/>
          <p:cNvSpPr/>
          <p:nvPr/>
        </p:nvSpPr>
        <p:spPr>
          <a:xfrm>
            <a:off x="2483768" y="4293096"/>
            <a:ext cx="576064" cy="504056"/>
          </a:xfrm>
          <a:prstGeom prst="star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0070C0"/>
                </a:solidFill>
              </a:rPr>
              <a:t>1</a:t>
            </a:r>
            <a:endParaRPr lang="zh-TW" altLang="en-US" b="1" dirty="0">
              <a:solidFill>
                <a:srgbClr val="0070C0"/>
              </a:solidFill>
            </a:endParaRPr>
          </a:p>
        </p:txBody>
      </p:sp>
      <p:sp>
        <p:nvSpPr>
          <p:cNvPr id="20" name="7-Point Star 19"/>
          <p:cNvSpPr/>
          <p:nvPr/>
        </p:nvSpPr>
        <p:spPr>
          <a:xfrm>
            <a:off x="4644008" y="5517232"/>
            <a:ext cx="576064" cy="504056"/>
          </a:xfrm>
          <a:prstGeom prst="star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0070C0"/>
                </a:solidFill>
              </a:rPr>
              <a:t>1</a:t>
            </a:r>
            <a:endParaRPr lang="zh-TW" altLang="en-US" b="1" dirty="0">
              <a:solidFill>
                <a:srgbClr val="0070C0"/>
              </a:solidFill>
            </a:endParaRPr>
          </a:p>
        </p:txBody>
      </p:sp>
      <p:sp>
        <p:nvSpPr>
          <p:cNvPr id="21" name="7-Point Star 20"/>
          <p:cNvSpPr/>
          <p:nvPr/>
        </p:nvSpPr>
        <p:spPr>
          <a:xfrm>
            <a:off x="2483768" y="6021288"/>
            <a:ext cx="576064" cy="504056"/>
          </a:xfrm>
          <a:prstGeom prst="star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0070C0"/>
                </a:solidFill>
              </a:rPr>
              <a:t>1</a:t>
            </a:r>
            <a:endParaRPr lang="zh-TW" altLang="en-US" b="1" dirty="0">
              <a:solidFill>
                <a:srgbClr val="0070C0"/>
              </a:solidFill>
            </a:endParaRPr>
          </a:p>
        </p:txBody>
      </p:sp>
      <p:sp>
        <p:nvSpPr>
          <p:cNvPr id="22" name="7-Point Star 21"/>
          <p:cNvSpPr/>
          <p:nvPr/>
        </p:nvSpPr>
        <p:spPr>
          <a:xfrm>
            <a:off x="4644008" y="3717032"/>
            <a:ext cx="576064" cy="504056"/>
          </a:xfrm>
          <a:prstGeom prst="star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0070C0"/>
                </a:solidFill>
              </a:rPr>
              <a:t>1</a:t>
            </a:r>
            <a:endParaRPr lang="zh-TW" altLang="en-US" b="1" dirty="0">
              <a:solidFill>
                <a:srgbClr val="0070C0"/>
              </a:solidFill>
            </a:endParaRPr>
          </a:p>
        </p:txBody>
      </p:sp>
      <p:sp>
        <p:nvSpPr>
          <p:cNvPr id="23" name="7-Point Star 22"/>
          <p:cNvSpPr/>
          <p:nvPr/>
        </p:nvSpPr>
        <p:spPr>
          <a:xfrm>
            <a:off x="4644008" y="3212976"/>
            <a:ext cx="576064" cy="504056"/>
          </a:xfrm>
          <a:prstGeom prst="star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0070C0"/>
                </a:solidFill>
              </a:rPr>
              <a:t>1</a:t>
            </a:r>
            <a:endParaRPr lang="zh-TW" altLang="en-US" b="1" dirty="0">
              <a:solidFill>
                <a:srgbClr val="0070C0"/>
              </a:solidFill>
            </a:endParaRPr>
          </a:p>
        </p:txBody>
      </p:sp>
      <p:sp>
        <p:nvSpPr>
          <p:cNvPr id="24" name="7-Point Star 23"/>
          <p:cNvSpPr/>
          <p:nvPr/>
        </p:nvSpPr>
        <p:spPr>
          <a:xfrm>
            <a:off x="2483768" y="4941168"/>
            <a:ext cx="576064" cy="504056"/>
          </a:xfrm>
          <a:prstGeom prst="star7">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75000"/>
                    <a:lumOff val="25000"/>
                  </a:schemeClr>
                </a:solidFill>
              </a:rPr>
              <a:t>2</a:t>
            </a:r>
            <a:endParaRPr lang="zh-TW" altLang="en-US" b="1" dirty="0">
              <a:solidFill>
                <a:schemeClr val="tx1">
                  <a:lumMod val="75000"/>
                  <a:lumOff val="25000"/>
                </a:schemeClr>
              </a:solidFill>
            </a:endParaRPr>
          </a:p>
        </p:txBody>
      </p:sp>
      <p:sp>
        <p:nvSpPr>
          <p:cNvPr id="25" name="7-Point Star 24"/>
          <p:cNvSpPr/>
          <p:nvPr/>
        </p:nvSpPr>
        <p:spPr>
          <a:xfrm>
            <a:off x="2483768" y="3717032"/>
            <a:ext cx="576064" cy="504056"/>
          </a:xfrm>
          <a:prstGeom prst="star7">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75000"/>
                    <a:lumOff val="25000"/>
                  </a:schemeClr>
                </a:solidFill>
              </a:rPr>
              <a:t>2</a:t>
            </a:r>
            <a:endParaRPr lang="zh-TW" altLang="en-US" b="1" dirty="0">
              <a:solidFill>
                <a:schemeClr val="tx1">
                  <a:lumMod val="75000"/>
                  <a:lumOff val="25000"/>
                </a:schemeClr>
              </a:solidFill>
            </a:endParaRPr>
          </a:p>
        </p:txBody>
      </p:sp>
      <p:sp>
        <p:nvSpPr>
          <p:cNvPr id="26" name="7-Point Star 25"/>
          <p:cNvSpPr/>
          <p:nvPr/>
        </p:nvSpPr>
        <p:spPr>
          <a:xfrm>
            <a:off x="2483768" y="3212976"/>
            <a:ext cx="576064" cy="504056"/>
          </a:xfrm>
          <a:prstGeom prst="star7">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75000"/>
                    <a:lumOff val="25000"/>
                  </a:schemeClr>
                </a:solidFill>
              </a:rPr>
              <a:t>2</a:t>
            </a:r>
            <a:endParaRPr lang="zh-TW" altLang="en-US" b="1" dirty="0">
              <a:solidFill>
                <a:schemeClr val="tx1">
                  <a:lumMod val="75000"/>
                  <a:lumOff val="25000"/>
                </a:schemeClr>
              </a:solidFill>
            </a:endParaRPr>
          </a:p>
        </p:txBody>
      </p:sp>
      <p:sp>
        <p:nvSpPr>
          <p:cNvPr id="27" name="7-Point Star 26"/>
          <p:cNvSpPr/>
          <p:nvPr/>
        </p:nvSpPr>
        <p:spPr>
          <a:xfrm>
            <a:off x="3563888" y="3717032"/>
            <a:ext cx="576064" cy="504056"/>
          </a:xfrm>
          <a:prstGeom prst="star7">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75000"/>
                    <a:lumOff val="25000"/>
                  </a:schemeClr>
                </a:solidFill>
              </a:rPr>
              <a:t>2</a:t>
            </a:r>
            <a:endParaRPr lang="zh-TW" altLang="en-US" b="1" dirty="0">
              <a:solidFill>
                <a:schemeClr val="tx1">
                  <a:lumMod val="75000"/>
                  <a:lumOff val="25000"/>
                </a:schemeClr>
              </a:solidFill>
            </a:endParaRPr>
          </a:p>
        </p:txBody>
      </p:sp>
      <p:sp>
        <p:nvSpPr>
          <p:cNvPr id="28" name="7-Point Star 27"/>
          <p:cNvSpPr/>
          <p:nvPr/>
        </p:nvSpPr>
        <p:spPr>
          <a:xfrm>
            <a:off x="8100392" y="4293096"/>
            <a:ext cx="576064" cy="504056"/>
          </a:xfrm>
          <a:prstGeom prst="star7">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75000"/>
                    <a:lumOff val="25000"/>
                  </a:schemeClr>
                </a:solidFill>
              </a:rPr>
              <a:t>2</a:t>
            </a:r>
            <a:endParaRPr lang="zh-TW" altLang="en-US" b="1" dirty="0">
              <a:solidFill>
                <a:schemeClr val="tx1">
                  <a:lumMod val="75000"/>
                  <a:lumOff val="25000"/>
                </a:schemeClr>
              </a:solidFill>
            </a:endParaRPr>
          </a:p>
        </p:txBody>
      </p:sp>
      <p:sp>
        <p:nvSpPr>
          <p:cNvPr id="29" name="7-Point Star 28"/>
          <p:cNvSpPr/>
          <p:nvPr/>
        </p:nvSpPr>
        <p:spPr>
          <a:xfrm>
            <a:off x="5796136" y="2636912"/>
            <a:ext cx="576064" cy="504056"/>
          </a:xfrm>
          <a:prstGeom prst="star7">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75000"/>
                    <a:lumOff val="25000"/>
                  </a:schemeClr>
                </a:solidFill>
              </a:rPr>
              <a:t>2</a:t>
            </a:r>
            <a:endParaRPr lang="zh-TW" altLang="en-US" b="1" dirty="0">
              <a:solidFill>
                <a:schemeClr val="tx1">
                  <a:lumMod val="75000"/>
                  <a:lumOff val="25000"/>
                </a:schemeClr>
              </a:solidFill>
            </a:endParaRPr>
          </a:p>
        </p:txBody>
      </p:sp>
      <p:sp>
        <p:nvSpPr>
          <p:cNvPr id="30" name="7-Point Star 29"/>
          <p:cNvSpPr/>
          <p:nvPr/>
        </p:nvSpPr>
        <p:spPr>
          <a:xfrm>
            <a:off x="2483768" y="5445224"/>
            <a:ext cx="576064" cy="504056"/>
          </a:xfrm>
          <a:prstGeom prst="star7">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75000"/>
                    <a:lumOff val="25000"/>
                  </a:schemeClr>
                </a:solidFill>
              </a:rPr>
              <a:t>2</a:t>
            </a:r>
            <a:endParaRPr lang="zh-TW" altLang="en-US" b="1" dirty="0">
              <a:solidFill>
                <a:schemeClr val="tx1">
                  <a:lumMod val="75000"/>
                  <a:lumOff val="25000"/>
                </a:schemeClr>
              </a:solidFill>
            </a:endParaRPr>
          </a:p>
        </p:txBody>
      </p:sp>
      <p:sp>
        <p:nvSpPr>
          <p:cNvPr id="31" name="7-Point Star 30"/>
          <p:cNvSpPr/>
          <p:nvPr/>
        </p:nvSpPr>
        <p:spPr>
          <a:xfrm>
            <a:off x="4644008" y="6021288"/>
            <a:ext cx="576064" cy="504056"/>
          </a:xfrm>
          <a:prstGeom prst="star7">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75000"/>
                    <a:lumOff val="25000"/>
                  </a:schemeClr>
                </a:solidFill>
              </a:rPr>
              <a:t>2</a:t>
            </a:r>
            <a:endParaRPr lang="zh-TW" altLang="en-US" b="1" dirty="0">
              <a:solidFill>
                <a:schemeClr val="tx1">
                  <a:lumMod val="75000"/>
                  <a:lumOff val="25000"/>
                </a:schemeClr>
              </a:solidFill>
            </a:endParaRPr>
          </a:p>
        </p:txBody>
      </p:sp>
      <p:sp>
        <p:nvSpPr>
          <p:cNvPr id="32" name="7-Point Star 31"/>
          <p:cNvSpPr/>
          <p:nvPr/>
        </p:nvSpPr>
        <p:spPr>
          <a:xfrm>
            <a:off x="6876256" y="4293096"/>
            <a:ext cx="576064" cy="504056"/>
          </a:xfrm>
          <a:prstGeom prst="star7">
            <a:avLst/>
          </a:prstGeom>
          <a:solidFill>
            <a:srgbClr val="BF6359"/>
          </a:solidFill>
          <a:ln>
            <a:solidFill>
              <a:srgbClr val="BF6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821004"/>
                </a:solidFill>
              </a:rPr>
              <a:t>3</a:t>
            </a:r>
            <a:endParaRPr lang="zh-TW" altLang="en-US" b="1" dirty="0">
              <a:solidFill>
                <a:srgbClr val="821004"/>
              </a:solidFill>
            </a:endParaRPr>
          </a:p>
        </p:txBody>
      </p:sp>
      <p:sp>
        <p:nvSpPr>
          <p:cNvPr id="34" name="7-Point Star 33"/>
          <p:cNvSpPr/>
          <p:nvPr/>
        </p:nvSpPr>
        <p:spPr>
          <a:xfrm>
            <a:off x="5796136" y="6021288"/>
            <a:ext cx="576064" cy="504056"/>
          </a:xfrm>
          <a:prstGeom prst="star7">
            <a:avLst/>
          </a:prstGeom>
          <a:solidFill>
            <a:srgbClr val="BF6359"/>
          </a:solidFill>
          <a:ln>
            <a:solidFill>
              <a:srgbClr val="BF6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821004"/>
                </a:solidFill>
              </a:rPr>
              <a:t>3</a:t>
            </a:r>
            <a:endParaRPr lang="zh-TW" altLang="en-US" b="1" dirty="0">
              <a:solidFill>
                <a:srgbClr val="821004"/>
              </a:solidFill>
            </a:endParaRPr>
          </a:p>
        </p:txBody>
      </p:sp>
      <p:sp>
        <p:nvSpPr>
          <p:cNvPr id="35" name="7-Point Star 34"/>
          <p:cNvSpPr/>
          <p:nvPr/>
        </p:nvSpPr>
        <p:spPr>
          <a:xfrm>
            <a:off x="3491880" y="5517232"/>
            <a:ext cx="576064" cy="504056"/>
          </a:xfrm>
          <a:prstGeom prst="star7">
            <a:avLst/>
          </a:prstGeom>
          <a:solidFill>
            <a:srgbClr val="BF6359"/>
          </a:solidFill>
          <a:ln>
            <a:solidFill>
              <a:srgbClr val="BF6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821004"/>
                </a:solidFill>
              </a:rPr>
              <a:t>3</a:t>
            </a:r>
            <a:endParaRPr lang="zh-TW" altLang="en-US" b="1" dirty="0">
              <a:solidFill>
                <a:srgbClr val="821004"/>
              </a:solidFill>
            </a:endParaRPr>
          </a:p>
        </p:txBody>
      </p:sp>
      <p:sp>
        <p:nvSpPr>
          <p:cNvPr id="36" name="7-Point Star 35"/>
          <p:cNvSpPr/>
          <p:nvPr/>
        </p:nvSpPr>
        <p:spPr>
          <a:xfrm>
            <a:off x="3491880" y="6021288"/>
            <a:ext cx="576064" cy="504056"/>
          </a:xfrm>
          <a:prstGeom prst="star7">
            <a:avLst/>
          </a:prstGeom>
          <a:solidFill>
            <a:srgbClr val="BF6359"/>
          </a:solidFill>
          <a:ln>
            <a:solidFill>
              <a:srgbClr val="BF6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821004"/>
                </a:solidFill>
              </a:rPr>
              <a:t>3</a:t>
            </a:r>
            <a:endParaRPr lang="zh-TW" altLang="en-US" b="1" dirty="0">
              <a:solidFill>
                <a:srgbClr val="821004"/>
              </a:solidFill>
            </a:endParaRPr>
          </a:p>
        </p:txBody>
      </p:sp>
      <p:sp>
        <p:nvSpPr>
          <p:cNvPr id="37" name="7-Point Star 36"/>
          <p:cNvSpPr/>
          <p:nvPr/>
        </p:nvSpPr>
        <p:spPr>
          <a:xfrm>
            <a:off x="3491880" y="4941168"/>
            <a:ext cx="576064" cy="504056"/>
          </a:xfrm>
          <a:prstGeom prst="star7">
            <a:avLst/>
          </a:prstGeom>
          <a:solidFill>
            <a:srgbClr val="BF6359"/>
          </a:solidFill>
          <a:ln>
            <a:solidFill>
              <a:srgbClr val="BF6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821004"/>
                </a:solidFill>
              </a:rPr>
              <a:t>3</a:t>
            </a:r>
            <a:endParaRPr lang="zh-TW" altLang="en-US" b="1" dirty="0">
              <a:solidFill>
                <a:srgbClr val="821004"/>
              </a:solidFill>
            </a:endParaRPr>
          </a:p>
        </p:txBody>
      </p:sp>
      <p:sp>
        <p:nvSpPr>
          <p:cNvPr id="38" name="7-Point Star 37"/>
          <p:cNvSpPr/>
          <p:nvPr/>
        </p:nvSpPr>
        <p:spPr>
          <a:xfrm>
            <a:off x="3563888" y="3212976"/>
            <a:ext cx="576064" cy="504056"/>
          </a:xfrm>
          <a:prstGeom prst="star7">
            <a:avLst/>
          </a:prstGeom>
          <a:solidFill>
            <a:srgbClr val="BF6359"/>
          </a:solidFill>
          <a:ln>
            <a:solidFill>
              <a:srgbClr val="BF6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821004"/>
                </a:solidFill>
              </a:rPr>
              <a:t>3</a:t>
            </a:r>
            <a:endParaRPr lang="zh-TW" altLang="en-US" b="1" dirty="0">
              <a:solidFill>
                <a:srgbClr val="821004"/>
              </a:solidFill>
            </a:endParaRPr>
          </a:p>
        </p:txBody>
      </p:sp>
      <p:sp>
        <p:nvSpPr>
          <p:cNvPr id="39" name="7-Point Star 38"/>
          <p:cNvSpPr/>
          <p:nvPr/>
        </p:nvSpPr>
        <p:spPr>
          <a:xfrm>
            <a:off x="3563888" y="2636912"/>
            <a:ext cx="576064" cy="504056"/>
          </a:xfrm>
          <a:prstGeom prst="star7">
            <a:avLst/>
          </a:prstGeom>
          <a:solidFill>
            <a:srgbClr val="BF6359"/>
          </a:solidFill>
          <a:ln>
            <a:solidFill>
              <a:srgbClr val="BF6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821004"/>
                </a:solidFill>
              </a:rPr>
              <a:t>3</a:t>
            </a:r>
            <a:endParaRPr lang="zh-TW" altLang="en-US" b="1" dirty="0">
              <a:solidFill>
                <a:srgbClr val="821004"/>
              </a:solidFill>
            </a:endParaRPr>
          </a:p>
        </p:txBody>
      </p:sp>
      <p:pic>
        <p:nvPicPr>
          <p:cNvPr id="13" name="Picture 12" descr="Trichet.jpg"/>
          <p:cNvPicPr>
            <a:picLocks/>
          </p:cNvPicPr>
          <p:nvPr/>
        </p:nvPicPr>
        <p:blipFill>
          <a:blip r:embed="rId8" cstate="print"/>
          <a:srcRect l="7915" r="7915" b="20043"/>
          <a:stretch>
            <a:fillRect/>
          </a:stretch>
        </p:blipFill>
        <p:spPr>
          <a:xfrm>
            <a:off x="4427984" y="1340768"/>
            <a:ext cx="1099220" cy="1296144"/>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80">
                                          <p:stCondLst>
                                            <p:cond delay="0"/>
                                          </p:stCondLst>
                                        </p:cTn>
                                        <p:tgtEl>
                                          <p:spTgt spid="38"/>
                                        </p:tgtEl>
                                      </p:cBhvr>
                                    </p:animEffect>
                                    <p:anim calcmode="lin" valueType="num">
                                      <p:cBhvr>
                                        <p:cTn id="24"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9" dur="26">
                                          <p:stCondLst>
                                            <p:cond delay="650"/>
                                          </p:stCondLst>
                                        </p:cTn>
                                        <p:tgtEl>
                                          <p:spTgt spid="38"/>
                                        </p:tgtEl>
                                      </p:cBhvr>
                                      <p:to x="100000" y="60000"/>
                                    </p:animScale>
                                    <p:animScale>
                                      <p:cBhvr>
                                        <p:cTn id="30" dur="166" decel="50000">
                                          <p:stCondLst>
                                            <p:cond delay="676"/>
                                          </p:stCondLst>
                                        </p:cTn>
                                        <p:tgtEl>
                                          <p:spTgt spid="38"/>
                                        </p:tgtEl>
                                      </p:cBhvr>
                                      <p:to x="100000" y="100000"/>
                                    </p:animScale>
                                    <p:animScale>
                                      <p:cBhvr>
                                        <p:cTn id="31" dur="26">
                                          <p:stCondLst>
                                            <p:cond delay="1312"/>
                                          </p:stCondLst>
                                        </p:cTn>
                                        <p:tgtEl>
                                          <p:spTgt spid="38"/>
                                        </p:tgtEl>
                                      </p:cBhvr>
                                      <p:to x="100000" y="80000"/>
                                    </p:animScale>
                                    <p:animScale>
                                      <p:cBhvr>
                                        <p:cTn id="32" dur="166" decel="50000">
                                          <p:stCondLst>
                                            <p:cond delay="1338"/>
                                          </p:stCondLst>
                                        </p:cTn>
                                        <p:tgtEl>
                                          <p:spTgt spid="38"/>
                                        </p:tgtEl>
                                      </p:cBhvr>
                                      <p:to x="100000" y="100000"/>
                                    </p:animScale>
                                    <p:animScale>
                                      <p:cBhvr>
                                        <p:cTn id="33" dur="26">
                                          <p:stCondLst>
                                            <p:cond delay="1642"/>
                                          </p:stCondLst>
                                        </p:cTn>
                                        <p:tgtEl>
                                          <p:spTgt spid="38"/>
                                        </p:tgtEl>
                                      </p:cBhvr>
                                      <p:to x="100000" y="90000"/>
                                    </p:animScale>
                                    <p:animScale>
                                      <p:cBhvr>
                                        <p:cTn id="34" dur="166" decel="50000">
                                          <p:stCondLst>
                                            <p:cond delay="1668"/>
                                          </p:stCondLst>
                                        </p:cTn>
                                        <p:tgtEl>
                                          <p:spTgt spid="38"/>
                                        </p:tgtEl>
                                      </p:cBhvr>
                                      <p:to x="100000" y="100000"/>
                                    </p:animScale>
                                    <p:animScale>
                                      <p:cBhvr>
                                        <p:cTn id="35" dur="26">
                                          <p:stCondLst>
                                            <p:cond delay="1808"/>
                                          </p:stCondLst>
                                        </p:cTn>
                                        <p:tgtEl>
                                          <p:spTgt spid="38"/>
                                        </p:tgtEl>
                                      </p:cBhvr>
                                      <p:to x="100000" y="95000"/>
                                    </p:animScale>
                                    <p:animScale>
                                      <p:cBhvr>
                                        <p:cTn id="36" dur="166" decel="50000">
                                          <p:stCondLst>
                                            <p:cond delay="1834"/>
                                          </p:stCondLst>
                                        </p:cTn>
                                        <p:tgtEl>
                                          <p:spTgt spid="3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80">
                                          <p:stCondLst>
                                            <p:cond delay="0"/>
                                          </p:stCondLst>
                                        </p:cTn>
                                        <p:tgtEl>
                                          <p:spTgt spid="37"/>
                                        </p:tgtEl>
                                      </p:cBhvr>
                                    </p:animEffect>
                                    <p:anim calcmode="lin" valueType="num">
                                      <p:cBhvr>
                                        <p:cTn id="40"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45" dur="26">
                                          <p:stCondLst>
                                            <p:cond delay="650"/>
                                          </p:stCondLst>
                                        </p:cTn>
                                        <p:tgtEl>
                                          <p:spTgt spid="37"/>
                                        </p:tgtEl>
                                      </p:cBhvr>
                                      <p:to x="100000" y="60000"/>
                                    </p:animScale>
                                    <p:animScale>
                                      <p:cBhvr>
                                        <p:cTn id="46" dur="166" decel="50000">
                                          <p:stCondLst>
                                            <p:cond delay="676"/>
                                          </p:stCondLst>
                                        </p:cTn>
                                        <p:tgtEl>
                                          <p:spTgt spid="37"/>
                                        </p:tgtEl>
                                      </p:cBhvr>
                                      <p:to x="100000" y="100000"/>
                                    </p:animScale>
                                    <p:animScale>
                                      <p:cBhvr>
                                        <p:cTn id="47" dur="26">
                                          <p:stCondLst>
                                            <p:cond delay="1312"/>
                                          </p:stCondLst>
                                        </p:cTn>
                                        <p:tgtEl>
                                          <p:spTgt spid="37"/>
                                        </p:tgtEl>
                                      </p:cBhvr>
                                      <p:to x="100000" y="80000"/>
                                    </p:animScale>
                                    <p:animScale>
                                      <p:cBhvr>
                                        <p:cTn id="48" dur="166" decel="50000">
                                          <p:stCondLst>
                                            <p:cond delay="1338"/>
                                          </p:stCondLst>
                                        </p:cTn>
                                        <p:tgtEl>
                                          <p:spTgt spid="37"/>
                                        </p:tgtEl>
                                      </p:cBhvr>
                                      <p:to x="100000" y="100000"/>
                                    </p:animScale>
                                    <p:animScale>
                                      <p:cBhvr>
                                        <p:cTn id="49" dur="26">
                                          <p:stCondLst>
                                            <p:cond delay="1642"/>
                                          </p:stCondLst>
                                        </p:cTn>
                                        <p:tgtEl>
                                          <p:spTgt spid="37"/>
                                        </p:tgtEl>
                                      </p:cBhvr>
                                      <p:to x="100000" y="90000"/>
                                    </p:animScale>
                                    <p:animScale>
                                      <p:cBhvr>
                                        <p:cTn id="50" dur="166" decel="50000">
                                          <p:stCondLst>
                                            <p:cond delay="1668"/>
                                          </p:stCondLst>
                                        </p:cTn>
                                        <p:tgtEl>
                                          <p:spTgt spid="37"/>
                                        </p:tgtEl>
                                      </p:cBhvr>
                                      <p:to x="100000" y="100000"/>
                                    </p:animScale>
                                    <p:animScale>
                                      <p:cBhvr>
                                        <p:cTn id="51" dur="26">
                                          <p:stCondLst>
                                            <p:cond delay="1808"/>
                                          </p:stCondLst>
                                        </p:cTn>
                                        <p:tgtEl>
                                          <p:spTgt spid="37"/>
                                        </p:tgtEl>
                                      </p:cBhvr>
                                      <p:to x="100000" y="95000"/>
                                    </p:animScale>
                                    <p:animScale>
                                      <p:cBhvr>
                                        <p:cTn id="52" dur="166" decel="50000">
                                          <p:stCondLst>
                                            <p:cond delay="1834"/>
                                          </p:stCondLst>
                                        </p:cTn>
                                        <p:tgtEl>
                                          <p:spTgt spid="3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80">
                                          <p:stCondLst>
                                            <p:cond delay="0"/>
                                          </p:stCondLst>
                                        </p:cTn>
                                        <p:tgtEl>
                                          <p:spTgt spid="32"/>
                                        </p:tgtEl>
                                      </p:cBhvr>
                                    </p:animEffect>
                                    <p:anim calcmode="lin" valueType="num">
                                      <p:cBhvr>
                                        <p:cTn id="5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1" dur="26">
                                          <p:stCondLst>
                                            <p:cond delay="650"/>
                                          </p:stCondLst>
                                        </p:cTn>
                                        <p:tgtEl>
                                          <p:spTgt spid="32"/>
                                        </p:tgtEl>
                                      </p:cBhvr>
                                      <p:to x="100000" y="60000"/>
                                    </p:animScale>
                                    <p:animScale>
                                      <p:cBhvr>
                                        <p:cTn id="62" dur="166" decel="50000">
                                          <p:stCondLst>
                                            <p:cond delay="676"/>
                                          </p:stCondLst>
                                        </p:cTn>
                                        <p:tgtEl>
                                          <p:spTgt spid="32"/>
                                        </p:tgtEl>
                                      </p:cBhvr>
                                      <p:to x="100000" y="100000"/>
                                    </p:animScale>
                                    <p:animScale>
                                      <p:cBhvr>
                                        <p:cTn id="63" dur="26">
                                          <p:stCondLst>
                                            <p:cond delay="1312"/>
                                          </p:stCondLst>
                                        </p:cTn>
                                        <p:tgtEl>
                                          <p:spTgt spid="32"/>
                                        </p:tgtEl>
                                      </p:cBhvr>
                                      <p:to x="100000" y="80000"/>
                                    </p:animScale>
                                    <p:animScale>
                                      <p:cBhvr>
                                        <p:cTn id="64" dur="166" decel="50000">
                                          <p:stCondLst>
                                            <p:cond delay="1338"/>
                                          </p:stCondLst>
                                        </p:cTn>
                                        <p:tgtEl>
                                          <p:spTgt spid="32"/>
                                        </p:tgtEl>
                                      </p:cBhvr>
                                      <p:to x="100000" y="100000"/>
                                    </p:animScale>
                                    <p:animScale>
                                      <p:cBhvr>
                                        <p:cTn id="65" dur="26">
                                          <p:stCondLst>
                                            <p:cond delay="1642"/>
                                          </p:stCondLst>
                                        </p:cTn>
                                        <p:tgtEl>
                                          <p:spTgt spid="32"/>
                                        </p:tgtEl>
                                      </p:cBhvr>
                                      <p:to x="100000" y="90000"/>
                                    </p:animScale>
                                    <p:animScale>
                                      <p:cBhvr>
                                        <p:cTn id="66" dur="166" decel="50000">
                                          <p:stCondLst>
                                            <p:cond delay="1668"/>
                                          </p:stCondLst>
                                        </p:cTn>
                                        <p:tgtEl>
                                          <p:spTgt spid="32"/>
                                        </p:tgtEl>
                                      </p:cBhvr>
                                      <p:to x="100000" y="100000"/>
                                    </p:animScale>
                                    <p:animScale>
                                      <p:cBhvr>
                                        <p:cTn id="67" dur="26">
                                          <p:stCondLst>
                                            <p:cond delay="1808"/>
                                          </p:stCondLst>
                                        </p:cTn>
                                        <p:tgtEl>
                                          <p:spTgt spid="32"/>
                                        </p:tgtEl>
                                      </p:cBhvr>
                                      <p:to x="100000" y="95000"/>
                                    </p:animScale>
                                    <p:animScale>
                                      <p:cBhvr>
                                        <p:cTn id="68" dur="166" decel="50000">
                                          <p:stCondLst>
                                            <p:cond delay="1834"/>
                                          </p:stCondLst>
                                        </p:cTn>
                                        <p:tgtEl>
                                          <p:spTgt spid="32"/>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down)">
                                      <p:cBhvr>
                                        <p:cTn id="71" dur="580">
                                          <p:stCondLst>
                                            <p:cond delay="0"/>
                                          </p:stCondLst>
                                        </p:cTn>
                                        <p:tgtEl>
                                          <p:spTgt spid="34"/>
                                        </p:tgtEl>
                                      </p:cBhvr>
                                    </p:animEffect>
                                    <p:anim calcmode="lin" valueType="num">
                                      <p:cBhvr>
                                        <p:cTn id="72"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77" dur="26">
                                          <p:stCondLst>
                                            <p:cond delay="650"/>
                                          </p:stCondLst>
                                        </p:cTn>
                                        <p:tgtEl>
                                          <p:spTgt spid="34"/>
                                        </p:tgtEl>
                                      </p:cBhvr>
                                      <p:to x="100000" y="60000"/>
                                    </p:animScale>
                                    <p:animScale>
                                      <p:cBhvr>
                                        <p:cTn id="78" dur="166" decel="50000">
                                          <p:stCondLst>
                                            <p:cond delay="676"/>
                                          </p:stCondLst>
                                        </p:cTn>
                                        <p:tgtEl>
                                          <p:spTgt spid="34"/>
                                        </p:tgtEl>
                                      </p:cBhvr>
                                      <p:to x="100000" y="100000"/>
                                    </p:animScale>
                                    <p:animScale>
                                      <p:cBhvr>
                                        <p:cTn id="79" dur="26">
                                          <p:stCondLst>
                                            <p:cond delay="1312"/>
                                          </p:stCondLst>
                                        </p:cTn>
                                        <p:tgtEl>
                                          <p:spTgt spid="34"/>
                                        </p:tgtEl>
                                      </p:cBhvr>
                                      <p:to x="100000" y="80000"/>
                                    </p:animScale>
                                    <p:animScale>
                                      <p:cBhvr>
                                        <p:cTn id="80" dur="166" decel="50000">
                                          <p:stCondLst>
                                            <p:cond delay="1338"/>
                                          </p:stCondLst>
                                        </p:cTn>
                                        <p:tgtEl>
                                          <p:spTgt spid="34"/>
                                        </p:tgtEl>
                                      </p:cBhvr>
                                      <p:to x="100000" y="100000"/>
                                    </p:animScale>
                                    <p:animScale>
                                      <p:cBhvr>
                                        <p:cTn id="81" dur="26">
                                          <p:stCondLst>
                                            <p:cond delay="1642"/>
                                          </p:stCondLst>
                                        </p:cTn>
                                        <p:tgtEl>
                                          <p:spTgt spid="34"/>
                                        </p:tgtEl>
                                      </p:cBhvr>
                                      <p:to x="100000" y="90000"/>
                                    </p:animScale>
                                    <p:animScale>
                                      <p:cBhvr>
                                        <p:cTn id="82" dur="166" decel="50000">
                                          <p:stCondLst>
                                            <p:cond delay="1668"/>
                                          </p:stCondLst>
                                        </p:cTn>
                                        <p:tgtEl>
                                          <p:spTgt spid="34"/>
                                        </p:tgtEl>
                                      </p:cBhvr>
                                      <p:to x="100000" y="100000"/>
                                    </p:animScale>
                                    <p:animScale>
                                      <p:cBhvr>
                                        <p:cTn id="83" dur="26">
                                          <p:stCondLst>
                                            <p:cond delay="1808"/>
                                          </p:stCondLst>
                                        </p:cTn>
                                        <p:tgtEl>
                                          <p:spTgt spid="34"/>
                                        </p:tgtEl>
                                      </p:cBhvr>
                                      <p:to x="100000" y="95000"/>
                                    </p:animScale>
                                    <p:animScale>
                                      <p:cBhvr>
                                        <p:cTn id="84" dur="166" decel="50000">
                                          <p:stCondLst>
                                            <p:cond delay="1834"/>
                                          </p:stCondLst>
                                        </p:cTn>
                                        <p:tgtEl>
                                          <p:spTgt spid="34"/>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down)">
                                      <p:cBhvr>
                                        <p:cTn id="87" dur="580">
                                          <p:stCondLst>
                                            <p:cond delay="0"/>
                                          </p:stCondLst>
                                        </p:cTn>
                                        <p:tgtEl>
                                          <p:spTgt spid="36"/>
                                        </p:tgtEl>
                                      </p:cBhvr>
                                    </p:animEffect>
                                    <p:anim calcmode="lin" valueType="num">
                                      <p:cBhvr>
                                        <p:cTn id="8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93" dur="26">
                                          <p:stCondLst>
                                            <p:cond delay="650"/>
                                          </p:stCondLst>
                                        </p:cTn>
                                        <p:tgtEl>
                                          <p:spTgt spid="36"/>
                                        </p:tgtEl>
                                      </p:cBhvr>
                                      <p:to x="100000" y="60000"/>
                                    </p:animScale>
                                    <p:animScale>
                                      <p:cBhvr>
                                        <p:cTn id="94" dur="166" decel="50000">
                                          <p:stCondLst>
                                            <p:cond delay="676"/>
                                          </p:stCondLst>
                                        </p:cTn>
                                        <p:tgtEl>
                                          <p:spTgt spid="36"/>
                                        </p:tgtEl>
                                      </p:cBhvr>
                                      <p:to x="100000" y="100000"/>
                                    </p:animScale>
                                    <p:animScale>
                                      <p:cBhvr>
                                        <p:cTn id="95" dur="26">
                                          <p:stCondLst>
                                            <p:cond delay="1312"/>
                                          </p:stCondLst>
                                        </p:cTn>
                                        <p:tgtEl>
                                          <p:spTgt spid="36"/>
                                        </p:tgtEl>
                                      </p:cBhvr>
                                      <p:to x="100000" y="80000"/>
                                    </p:animScale>
                                    <p:animScale>
                                      <p:cBhvr>
                                        <p:cTn id="96" dur="166" decel="50000">
                                          <p:stCondLst>
                                            <p:cond delay="1338"/>
                                          </p:stCondLst>
                                        </p:cTn>
                                        <p:tgtEl>
                                          <p:spTgt spid="36"/>
                                        </p:tgtEl>
                                      </p:cBhvr>
                                      <p:to x="100000" y="100000"/>
                                    </p:animScale>
                                    <p:animScale>
                                      <p:cBhvr>
                                        <p:cTn id="97" dur="26">
                                          <p:stCondLst>
                                            <p:cond delay="1642"/>
                                          </p:stCondLst>
                                        </p:cTn>
                                        <p:tgtEl>
                                          <p:spTgt spid="36"/>
                                        </p:tgtEl>
                                      </p:cBhvr>
                                      <p:to x="100000" y="90000"/>
                                    </p:animScale>
                                    <p:animScale>
                                      <p:cBhvr>
                                        <p:cTn id="98" dur="166" decel="50000">
                                          <p:stCondLst>
                                            <p:cond delay="1668"/>
                                          </p:stCondLst>
                                        </p:cTn>
                                        <p:tgtEl>
                                          <p:spTgt spid="36"/>
                                        </p:tgtEl>
                                      </p:cBhvr>
                                      <p:to x="100000" y="100000"/>
                                    </p:animScale>
                                    <p:animScale>
                                      <p:cBhvr>
                                        <p:cTn id="99" dur="26">
                                          <p:stCondLst>
                                            <p:cond delay="1808"/>
                                          </p:stCondLst>
                                        </p:cTn>
                                        <p:tgtEl>
                                          <p:spTgt spid="36"/>
                                        </p:tgtEl>
                                      </p:cBhvr>
                                      <p:to x="100000" y="95000"/>
                                    </p:animScale>
                                    <p:animScale>
                                      <p:cBhvr>
                                        <p:cTn id="100" dur="166" decel="50000">
                                          <p:stCondLst>
                                            <p:cond delay="1834"/>
                                          </p:stCondLst>
                                        </p:cTn>
                                        <p:tgtEl>
                                          <p:spTgt spid="36"/>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wipe(down)">
                                      <p:cBhvr>
                                        <p:cTn id="103" dur="580">
                                          <p:stCondLst>
                                            <p:cond delay="0"/>
                                          </p:stCondLst>
                                        </p:cTn>
                                        <p:tgtEl>
                                          <p:spTgt spid="35"/>
                                        </p:tgtEl>
                                      </p:cBhvr>
                                    </p:animEffect>
                                    <p:anim calcmode="lin" valueType="num">
                                      <p:cBhvr>
                                        <p:cTn id="10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09" dur="26">
                                          <p:stCondLst>
                                            <p:cond delay="650"/>
                                          </p:stCondLst>
                                        </p:cTn>
                                        <p:tgtEl>
                                          <p:spTgt spid="35"/>
                                        </p:tgtEl>
                                      </p:cBhvr>
                                      <p:to x="100000" y="60000"/>
                                    </p:animScale>
                                    <p:animScale>
                                      <p:cBhvr>
                                        <p:cTn id="110" dur="166" decel="50000">
                                          <p:stCondLst>
                                            <p:cond delay="676"/>
                                          </p:stCondLst>
                                        </p:cTn>
                                        <p:tgtEl>
                                          <p:spTgt spid="35"/>
                                        </p:tgtEl>
                                      </p:cBhvr>
                                      <p:to x="100000" y="100000"/>
                                    </p:animScale>
                                    <p:animScale>
                                      <p:cBhvr>
                                        <p:cTn id="111" dur="26">
                                          <p:stCondLst>
                                            <p:cond delay="1312"/>
                                          </p:stCondLst>
                                        </p:cTn>
                                        <p:tgtEl>
                                          <p:spTgt spid="35"/>
                                        </p:tgtEl>
                                      </p:cBhvr>
                                      <p:to x="100000" y="80000"/>
                                    </p:animScale>
                                    <p:animScale>
                                      <p:cBhvr>
                                        <p:cTn id="112" dur="166" decel="50000">
                                          <p:stCondLst>
                                            <p:cond delay="1338"/>
                                          </p:stCondLst>
                                        </p:cTn>
                                        <p:tgtEl>
                                          <p:spTgt spid="35"/>
                                        </p:tgtEl>
                                      </p:cBhvr>
                                      <p:to x="100000" y="100000"/>
                                    </p:animScale>
                                    <p:animScale>
                                      <p:cBhvr>
                                        <p:cTn id="113" dur="26">
                                          <p:stCondLst>
                                            <p:cond delay="1642"/>
                                          </p:stCondLst>
                                        </p:cTn>
                                        <p:tgtEl>
                                          <p:spTgt spid="35"/>
                                        </p:tgtEl>
                                      </p:cBhvr>
                                      <p:to x="100000" y="90000"/>
                                    </p:animScale>
                                    <p:animScale>
                                      <p:cBhvr>
                                        <p:cTn id="114" dur="166" decel="50000">
                                          <p:stCondLst>
                                            <p:cond delay="1668"/>
                                          </p:stCondLst>
                                        </p:cTn>
                                        <p:tgtEl>
                                          <p:spTgt spid="35"/>
                                        </p:tgtEl>
                                      </p:cBhvr>
                                      <p:to x="100000" y="100000"/>
                                    </p:animScale>
                                    <p:animScale>
                                      <p:cBhvr>
                                        <p:cTn id="115" dur="26">
                                          <p:stCondLst>
                                            <p:cond delay="1808"/>
                                          </p:stCondLst>
                                        </p:cTn>
                                        <p:tgtEl>
                                          <p:spTgt spid="35"/>
                                        </p:tgtEl>
                                      </p:cBhvr>
                                      <p:to x="100000" y="95000"/>
                                    </p:animScale>
                                    <p:animScale>
                                      <p:cBhvr>
                                        <p:cTn id="116" dur="166" decel="50000">
                                          <p:stCondLst>
                                            <p:cond delay="1834"/>
                                          </p:stCondLst>
                                        </p:cTn>
                                        <p:tgtEl>
                                          <p:spTgt spid="35"/>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down)">
                                      <p:cBhvr>
                                        <p:cTn id="119" dur="580">
                                          <p:stCondLst>
                                            <p:cond delay="0"/>
                                          </p:stCondLst>
                                        </p:cTn>
                                        <p:tgtEl>
                                          <p:spTgt spid="25"/>
                                        </p:tgtEl>
                                      </p:cBhvr>
                                    </p:animEffect>
                                    <p:anim calcmode="lin" valueType="num">
                                      <p:cBhvr>
                                        <p:cTn id="12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25" dur="26">
                                          <p:stCondLst>
                                            <p:cond delay="650"/>
                                          </p:stCondLst>
                                        </p:cTn>
                                        <p:tgtEl>
                                          <p:spTgt spid="25"/>
                                        </p:tgtEl>
                                      </p:cBhvr>
                                      <p:to x="100000" y="60000"/>
                                    </p:animScale>
                                    <p:animScale>
                                      <p:cBhvr>
                                        <p:cTn id="126" dur="166" decel="50000">
                                          <p:stCondLst>
                                            <p:cond delay="676"/>
                                          </p:stCondLst>
                                        </p:cTn>
                                        <p:tgtEl>
                                          <p:spTgt spid="25"/>
                                        </p:tgtEl>
                                      </p:cBhvr>
                                      <p:to x="100000" y="100000"/>
                                    </p:animScale>
                                    <p:animScale>
                                      <p:cBhvr>
                                        <p:cTn id="127" dur="26">
                                          <p:stCondLst>
                                            <p:cond delay="1312"/>
                                          </p:stCondLst>
                                        </p:cTn>
                                        <p:tgtEl>
                                          <p:spTgt spid="25"/>
                                        </p:tgtEl>
                                      </p:cBhvr>
                                      <p:to x="100000" y="80000"/>
                                    </p:animScale>
                                    <p:animScale>
                                      <p:cBhvr>
                                        <p:cTn id="128" dur="166" decel="50000">
                                          <p:stCondLst>
                                            <p:cond delay="1338"/>
                                          </p:stCondLst>
                                        </p:cTn>
                                        <p:tgtEl>
                                          <p:spTgt spid="25"/>
                                        </p:tgtEl>
                                      </p:cBhvr>
                                      <p:to x="100000" y="100000"/>
                                    </p:animScale>
                                    <p:animScale>
                                      <p:cBhvr>
                                        <p:cTn id="129" dur="26">
                                          <p:stCondLst>
                                            <p:cond delay="1642"/>
                                          </p:stCondLst>
                                        </p:cTn>
                                        <p:tgtEl>
                                          <p:spTgt spid="25"/>
                                        </p:tgtEl>
                                      </p:cBhvr>
                                      <p:to x="100000" y="90000"/>
                                    </p:animScale>
                                    <p:animScale>
                                      <p:cBhvr>
                                        <p:cTn id="130" dur="166" decel="50000">
                                          <p:stCondLst>
                                            <p:cond delay="1668"/>
                                          </p:stCondLst>
                                        </p:cTn>
                                        <p:tgtEl>
                                          <p:spTgt spid="25"/>
                                        </p:tgtEl>
                                      </p:cBhvr>
                                      <p:to x="100000" y="100000"/>
                                    </p:animScale>
                                    <p:animScale>
                                      <p:cBhvr>
                                        <p:cTn id="131" dur="26">
                                          <p:stCondLst>
                                            <p:cond delay="1808"/>
                                          </p:stCondLst>
                                        </p:cTn>
                                        <p:tgtEl>
                                          <p:spTgt spid="25"/>
                                        </p:tgtEl>
                                      </p:cBhvr>
                                      <p:to x="100000" y="95000"/>
                                    </p:animScale>
                                    <p:animScale>
                                      <p:cBhvr>
                                        <p:cTn id="132" dur="166" decel="50000">
                                          <p:stCondLst>
                                            <p:cond delay="1834"/>
                                          </p:stCondLst>
                                        </p:cTn>
                                        <p:tgtEl>
                                          <p:spTgt spid="25"/>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80">
                                          <p:stCondLst>
                                            <p:cond delay="0"/>
                                          </p:stCondLst>
                                        </p:cTn>
                                        <p:tgtEl>
                                          <p:spTgt spid="27"/>
                                        </p:tgtEl>
                                      </p:cBhvr>
                                    </p:animEffect>
                                    <p:anim calcmode="lin" valueType="num">
                                      <p:cBhvr>
                                        <p:cTn id="13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41" dur="26">
                                          <p:stCondLst>
                                            <p:cond delay="650"/>
                                          </p:stCondLst>
                                        </p:cTn>
                                        <p:tgtEl>
                                          <p:spTgt spid="27"/>
                                        </p:tgtEl>
                                      </p:cBhvr>
                                      <p:to x="100000" y="60000"/>
                                    </p:animScale>
                                    <p:animScale>
                                      <p:cBhvr>
                                        <p:cTn id="142" dur="166" decel="50000">
                                          <p:stCondLst>
                                            <p:cond delay="676"/>
                                          </p:stCondLst>
                                        </p:cTn>
                                        <p:tgtEl>
                                          <p:spTgt spid="27"/>
                                        </p:tgtEl>
                                      </p:cBhvr>
                                      <p:to x="100000" y="100000"/>
                                    </p:animScale>
                                    <p:animScale>
                                      <p:cBhvr>
                                        <p:cTn id="143" dur="26">
                                          <p:stCondLst>
                                            <p:cond delay="1312"/>
                                          </p:stCondLst>
                                        </p:cTn>
                                        <p:tgtEl>
                                          <p:spTgt spid="27"/>
                                        </p:tgtEl>
                                      </p:cBhvr>
                                      <p:to x="100000" y="80000"/>
                                    </p:animScale>
                                    <p:animScale>
                                      <p:cBhvr>
                                        <p:cTn id="144" dur="166" decel="50000">
                                          <p:stCondLst>
                                            <p:cond delay="1338"/>
                                          </p:stCondLst>
                                        </p:cTn>
                                        <p:tgtEl>
                                          <p:spTgt spid="27"/>
                                        </p:tgtEl>
                                      </p:cBhvr>
                                      <p:to x="100000" y="100000"/>
                                    </p:animScale>
                                    <p:animScale>
                                      <p:cBhvr>
                                        <p:cTn id="145" dur="26">
                                          <p:stCondLst>
                                            <p:cond delay="1642"/>
                                          </p:stCondLst>
                                        </p:cTn>
                                        <p:tgtEl>
                                          <p:spTgt spid="27"/>
                                        </p:tgtEl>
                                      </p:cBhvr>
                                      <p:to x="100000" y="90000"/>
                                    </p:animScale>
                                    <p:animScale>
                                      <p:cBhvr>
                                        <p:cTn id="146" dur="166" decel="50000">
                                          <p:stCondLst>
                                            <p:cond delay="1668"/>
                                          </p:stCondLst>
                                        </p:cTn>
                                        <p:tgtEl>
                                          <p:spTgt spid="27"/>
                                        </p:tgtEl>
                                      </p:cBhvr>
                                      <p:to x="100000" y="100000"/>
                                    </p:animScale>
                                    <p:animScale>
                                      <p:cBhvr>
                                        <p:cTn id="147" dur="26">
                                          <p:stCondLst>
                                            <p:cond delay="1808"/>
                                          </p:stCondLst>
                                        </p:cTn>
                                        <p:tgtEl>
                                          <p:spTgt spid="27"/>
                                        </p:tgtEl>
                                      </p:cBhvr>
                                      <p:to x="100000" y="95000"/>
                                    </p:animScale>
                                    <p:animScale>
                                      <p:cBhvr>
                                        <p:cTn id="148" dur="166" decel="50000">
                                          <p:stCondLst>
                                            <p:cond delay="1834"/>
                                          </p:stCondLst>
                                        </p:cTn>
                                        <p:tgtEl>
                                          <p:spTgt spid="27"/>
                                        </p:tgtEl>
                                      </p:cBhvr>
                                      <p:to x="100000" y="100000"/>
                                    </p:animScale>
                                  </p:childTnLst>
                                </p:cTn>
                              </p:par>
                            </p:childTnLst>
                          </p:cTn>
                        </p:par>
                      </p:childTnLst>
                    </p:cTn>
                  </p:par>
                  <p:par>
                    <p:cTn id="149" fill="hold">
                      <p:stCondLst>
                        <p:cond delay="indefinite"/>
                      </p:stCondLst>
                      <p:childTnLst>
                        <p:par>
                          <p:cTn id="150" fill="hold">
                            <p:stCondLst>
                              <p:cond delay="0"/>
                            </p:stCondLst>
                            <p:childTnLst>
                              <p:par>
                                <p:cTn id="151" presetID="26" presetClass="entr" presetSubtype="0" fill="hold" grpId="0" nodeType="clickEffect">
                                  <p:stCondLst>
                                    <p:cond delay="0"/>
                                  </p:stCondLst>
                                  <p:childTnLst>
                                    <p:set>
                                      <p:cBhvr>
                                        <p:cTn id="152" dur="1" fill="hold">
                                          <p:stCondLst>
                                            <p:cond delay="0"/>
                                          </p:stCondLst>
                                        </p:cTn>
                                        <p:tgtEl>
                                          <p:spTgt spid="29"/>
                                        </p:tgtEl>
                                        <p:attrNameLst>
                                          <p:attrName>style.visibility</p:attrName>
                                        </p:attrNameLst>
                                      </p:cBhvr>
                                      <p:to>
                                        <p:strVal val="visible"/>
                                      </p:to>
                                    </p:set>
                                    <p:animEffect transition="in" filter="wipe(down)">
                                      <p:cBhvr>
                                        <p:cTn id="153" dur="580">
                                          <p:stCondLst>
                                            <p:cond delay="0"/>
                                          </p:stCondLst>
                                        </p:cTn>
                                        <p:tgtEl>
                                          <p:spTgt spid="29"/>
                                        </p:tgtEl>
                                      </p:cBhvr>
                                    </p:animEffect>
                                    <p:anim calcmode="lin" valueType="num">
                                      <p:cBhvr>
                                        <p:cTn id="15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9" dur="26">
                                          <p:stCondLst>
                                            <p:cond delay="650"/>
                                          </p:stCondLst>
                                        </p:cTn>
                                        <p:tgtEl>
                                          <p:spTgt spid="29"/>
                                        </p:tgtEl>
                                      </p:cBhvr>
                                      <p:to x="100000" y="60000"/>
                                    </p:animScale>
                                    <p:animScale>
                                      <p:cBhvr>
                                        <p:cTn id="160" dur="166" decel="50000">
                                          <p:stCondLst>
                                            <p:cond delay="676"/>
                                          </p:stCondLst>
                                        </p:cTn>
                                        <p:tgtEl>
                                          <p:spTgt spid="29"/>
                                        </p:tgtEl>
                                      </p:cBhvr>
                                      <p:to x="100000" y="100000"/>
                                    </p:animScale>
                                    <p:animScale>
                                      <p:cBhvr>
                                        <p:cTn id="161" dur="26">
                                          <p:stCondLst>
                                            <p:cond delay="1312"/>
                                          </p:stCondLst>
                                        </p:cTn>
                                        <p:tgtEl>
                                          <p:spTgt spid="29"/>
                                        </p:tgtEl>
                                      </p:cBhvr>
                                      <p:to x="100000" y="80000"/>
                                    </p:animScale>
                                    <p:animScale>
                                      <p:cBhvr>
                                        <p:cTn id="162" dur="166" decel="50000">
                                          <p:stCondLst>
                                            <p:cond delay="1338"/>
                                          </p:stCondLst>
                                        </p:cTn>
                                        <p:tgtEl>
                                          <p:spTgt spid="29"/>
                                        </p:tgtEl>
                                      </p:cBhvr>
                                      <p:to x="100000" y="100000"/>
                                    </p:animScale>
                                    <p:animScale>
                                      <p:cBhvr>
                                        <p:cTn id="163" dur="26">
                                          <p:stCondLst>
                                            <p:cond delay="1642"/>
                                          </p:stCondLst>
                                        </p:cTn>
                                        <p:tgtEl>
                                          <p:spTgt spid="29"/>
                                        </p:tgtEl>
                                      </p:cBhvr>
                                      <p:to x="100000" y="90000"/>
                                    </p:animScale>
                                    <p:animScale>
                                      <p:cBhvr>
                                        <p:cTn id="164" dur="166" decel="50000">
                                          <p:stCondLst>
                                            <p:cond delay="1668"/>
                                          </p:stCondLst>
                                        </p:cTn>
                                        <p:tgtEl>
                                          <p:spTgt spid="29"/>
                                        </p:tgtEl>
                                      </p:cBhvr>
                                      <p:to x="100000" y="100000"/>
                                    </p:animScale>
                                    <p:animScale>
                                      <p:cBhvr>
                                        <p:cTn id="165" dur="26">
                                          <p:stCondLst>
                                            <p:cond delay="1808"/>
                                          </p:stCondLst>
                                        </p:cTn>
                                        <p:tgtEl>
                                          <p:spTgt spid="29"/>
                                        </p:tgtEl>
                                      </p:cBhvr>
                                      <p:to x="100000" y="95000"/>
                                    </p:animScale>
                                    <p:animScale>
                                      <p:cBhvr>
                                        <p:cTn id="166" dur="166" decel="50000">
                                          <p:stCondLst>
                                            <p:cond delay="1834"/>
                                          </p:stCondLst>
                                        </p:cTn>
                                        <p:tgtEl>
                                          <p:spTgt spid="29"/>
                                        </p:tgtEl>
                                      </p:cBhvr>
                                      <p:to x="100000" y="100000"/>
                                    </p:animScale>
                                  </p:childTnLst>
                                </p:cTn>
                              </p:par>
                              <p:par>
                                <p:cTn id="167" presetID="26" presetClass="entr" presetSubtype="0"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80">
                                          <p:stCondLst>
                                            <p:cond delay="0"/>
                                          </p:stCondLst>
                                        </p:cTn>
                                        <p:tgtEl>
                                          <p:spTgt spid="28"/>
                                        </p:tgtEl>
                                      </p:cBhvr>
                                    </p:animEffect>
                                    <p:anim calcmode="lin" valueType="num">
                                      <p:cBhvr>
                                        <p:cTn id="17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75" dur="26">
                                          <p:stCondLst>
                                            <p:cond delay="650"/>
                                          </p:stCondLst>
                                        </p:cTn>
                                        <p:tgtEl>
                                          <p:spTgt spid="28"/>
                                        </p:tgtEl>
                                      </p:cBhvr>
                                      <p:to x="100000" y="60000"/>
                                    </p:animScale>
                                    <p:animScale>
                                      <p:cBhvr>
                                        <p:cTn id="176" dur="166" decel="50000">
                                          <p:stCondLst>
                                            <p:cond delay="676"/>
                                          </p:stCondLst>
                                        </p:cTn>
                                        <p:tgtEl>
                                          <p:spTgt spid="28"/>
                                        </p:tgtEl>
                                      </p:cBhvr>
                                      <p:to x="100000" y="100000"/>
                                    </p:animScale>
                                    <p:animScale>
                                      <p:cBhvr>
                                        <p:cTn id="177" dur="26">
                                          <p:stCondLst>
                                            <p:cond delay="1312"/>
                                          </p:stCondLst>
                                        </p:cTn>
                                        <p:tgtEl>
                                          <p:spTgt spid="28"/>
                                        </p:tgtEl>
                                      </p:cBhvr>
                                      <p:to x="100000" y="80000"/>
                                    </p:animScale>
                                    <p:animScale>
                                      <p:cBhvr>
                                        <p:cTn id="178" dur="166" decel="50000">
                                          <p:stCondLst>
                                            <p:cond delay="1338"/>
                                          </p:stCondLst>
                                        </p:cTn>
                                        <p:tgtEl>
                                          <p:spTgt spid="28"/>
                                        </p:tgtEl>
                                      </p:cBhvr>
                                      <p:to x="100000" y="100000"/>
                                    </p:animScale>
                                    <p:animScale>
                                      <p:cBhvr>
                                        <p:cTn id="179" dur="26">
                                          <p:stCondLst>
                                            <p:cond delay="1642"/>
                                          </p:stCondLst>
                                        </p:cTn>
                                        <p:tgtEl>
                                          <p:spTgt spid="28"/>
                                        </p:tgtEl>
                                      </p:cBhvr>
                                      <p:to x="100000" y="90000"/>
                                    </p:animScale>
                                    <p:animScale>
                                      <p:cBhvr>
                                        <p:cTn id="180" dur="166" decel="50000">
                                          <p:stCondLst>
                                            <p:cond delay="1668"/>
                                          </p:stCondLst>
                                        </p:cTn>
                                        <p:tgtEl>
                                          <p:spTgt spid="28"/>
                                        </p:tgtEl>
                                      </p:cBhvr>
                                      <p:to x="100000" y="100000"/>
                                    </p:animScale>
                                    <p:animScale>
                                      <p:cBhvr>
                                        <p:cTn id="181" dur="26">
                                          <p:stCondLst>
                                            <p:cond delay="1808"/>
                                          </p:stCondLst>
                                        </p:cTn>
                                        <p:tgtEl>
                                          <p:spTgt spid="28"/>
                                        </p:tgtEl>
                                      </p:cBhvr>
                                      <p:to x="100000" y="95000"/>
                                    </p:animScale>
                                    <p:animScale>
                                      <p:cBhvr>
                                        <p:cTn id="182" dur="166" decel="50000">
                                          <p:stCondLst>
                                            <p:cond delay="1834"/>
                                          </p:stCondLst>
                                        </p:cTn>
                                        <p:tgtEl>
                                          <p:spTgt spid="28"/>
                                        </p:tgtEl>
                                      </p:cBhvr>
                                      <p:to x="100000" y="100000"/>
                                    </p:animScale>
                                  </p:childTnLst>
                                </p:cTn>
                              </p:par>
                              <p:par>
                                <p:cTn id="183" presetID="26" presetClass="entr" presetSubtype="0"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Effect transition="in" filter="wipe(down)">
                                      <p:cBhvr>
                                        <p:cTn id="185" dur="580">
                                          <p:stCondLst>
                                            <p:cond delay="0"/>
                                          </p:stCondLst>
                                        </p:cTn>
                                        <p:tgtEl>
                                          <p:spTgt spid="26"/>
                                        </p:tgtEl>
                                      </p:cBhvr>
                                    </p:animEffect>
                                    <p:anim calcmode="lin" valueType="num">
                                      <p:cBhvr>
                                        <p:cTn id="18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91" dur="26">
                                          <p:stCondLst>
                                            <p:cond delay="650"/>
                                          </p:stCondLst>
                                        </p:cTn>
                                        <p:tgtEl>
                                          <p:spTgt spid="26"/>
                                        </p:tgtEl>
                                      </p:cBhvr>
                                      <p:to x="100000" y="60000"/>
                                    </p:animScale>
                                    <p:animScale>
                                      <p:cBhvr>
                                        <p:cTn id="192" dur="166" decel="50000">
                                          <p:stCondLst>
                                            <p:cond delay="676"/>
                                          </p:stCondLst>
                                        </p:cTn>
                                        <p:tgtEl>
                                          <p:spTgt spid="26"/>
                                        </p:tgtEl>
                                      </p:cBhvr>
                                      <p:to x="100000" y="100000"/>
                                    </p:animScale>
                                    <p:animScale>
                                      <p:cBhvr>
                                        <p:cTn id="193" dur="26">
                                          <p:stCondLst>
                                            <p:cond delay="1312"/>
                                          </p:stCondLst>
                                        </p:cTn>
                                        <p:tgtEl>
                                          <p:spTgt spid="26"/>
                                        </p:tgtEl>
                                      </p:cBhvr>
                                      <p:to x="100000" y="80000"/>
                                    </p:animScale>
                                    <p:animScale>
                                      <p:cBhvr>
                                        <p:cTn id="194" dur="166" decel="50000">
                                          <p:stCondLst>
                                            <p:cond delay="1338"/>
                                          </p:stCondLst>
                                        </p:cTn>
                                        <p:tgtEl>
                                          <p:spTgt spid="26"/>
                                        </p:tgtEl>
                                      </p:cBhvr>
                                      <p:to x="100000" y="100000"/>
                                    </p:animScale>
                                    <p:animScale>
                                      <p:cBhvr>
                                        <p:cTn id="195" dur="26">
                                          <p:stCondLst>
                                            <p:cond delay="1642"/>
                                          </p:stCondLst>
                                        </p:cTn>
                                        <p:tgtEl>
                                          <p:spTgt spid="26"/>
                                        </p:tgtEl>
                                      </p:cBhvr>
                                      <p:to x="100000" y="90000"/>
                                    </p:animScale>
                                    <p:animScale>
                                      <p:cBhvr>
                                        <p:cTn id="196" dur="166" decel="50000">
                                          <p:stCondLst>
                                            <p:cond delay="1668"/>
                                          </p:stCondLst>
                                        </p:cTn>
                                        <p:tgtEl>
                                          <p:spTgt spid="26"/>
                                        </p:tgtEl>
                                      </p:cBhvr>
                                      <p:to x="100000" y="100000"/>
                                    </p:animScale>
                                    <p:animScale>
                                      <p:cBhvr>
                                        <p:cTn id="197" dur="26">
                                          <p:stCondLst>
                                            <p:cond delay="1808"/>
                                          </p:stCondLst>
                                        </p:cTn>
                                        <p:tgtEl>
                                          <p:spTgt spid="26"/>
                                        </p:tgtEl>
                                      </p:cBhvr>
                                      <p:to x="100000" y="95000"/>
                                    </p:animScale>
                                    <p:animScale>
                                      <p:cBhvr>
                                        <p:cTn id="198" dur="166" decel="50000">
                                          <p:stCondLst>
                                            <p:cond delay="1834"/>
                                          </p:stCondLst>
                                        </p:cTn>
                                        <p:tgtEl>
                                          <p:spTgt spid="26"/>
                                        </p:tgtEl>
                                      </p:cBhvr>
                                      <p:to x="100000" y="100000"/>
                                    </p:animScale>
                                  </p:childTnLst>
                                </p:cTn>
                              </p:par>
                              <p:par>
                                <p:cTn id="199" presetID="26" presetClass="entr" presetSubtype="0" fill="hold" grpId="0" nodeType="withEffect">
                                  <p:stCondLst>
                                    <p:cond delay="0"/>
                                  </p:stCondLst>
                                  <p:childTnLst>
                                    <p:set>
                                      <p:cBhvr>
                                        <p:cTn id="200" dur="1" fill="hold">
                                          <p:stCondLst>
                                            <p:cond delay="0"/>
                                          </p:stCondLst>
                                        </p:cTn>
                                        <p:tgtEl>
                                          <p:spTgt spid="24"/>
                                        </p:tgtEl>
                                        <p:attrNameLst>
                                          <p:attrName>style.visibility</p:attrName>
                                        </p:attrNameLst>
                                      </p:cBhvr>
                                      <p:to>
                                        <p:strVal val="visible"/>
                                      </p:to>
                                    </p:set>
                                    <p:animEffect transition="in" filter="wipe(down)">
                                      <p:cBhvr>
                                        <p:cTn id="201" dur="580">
                                          <p:stCondLst>
                                            <p:cond delay="0"/>
                                          </p:stCondLst>
                                        </p:cTn>
                                        <p:tgtEl>
                                          <p:spTgt spid="24"/>
                                        </p:tgtEl>
                                      </p:cBhvr>
                                    </p:animEffect>
                                    <p:anim calcmode="lin" valueType="num">
                                      <p:cBhvr>
                                        <p:cTn id="20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07" dur="26">
                                          <p:stCondLst>
                                            <p:cond delay="650"/>
                                          </p:stCondLst>
                                        </p:cTn>
                                        <p:tgtEl>
                                          <p:spTgt spid="24"/>
                                        </p:tgtEl>
                                      </p:cBhvr>
                                      <p:to x="100000" y="60000"/>
                                    </p:animScale>
                                    <p:animScale>
                                      <p:cBhvr>
                                        <p:cTn id="208" dur="166" decel="50000">
                                          <p:stCondLst>
                                            <p:cond delay="676"/>
                                          </p:stCondLst>
                                        </p:cTn>
                                        <p:tgtEl>
                                          <p:spTgt spid="24"/>
                                        </p:tgtEl>
                                      </p:cBhvr>
                                      <p:to x="100000" y="100000"/>
                                    </p:animScale>
                                    <p:animScale>
                                      <p:cBhvr>
                                        <p:cTn id="209" dur="26">
                                          <p:stCondLst>
                                            <p:cond delay="1312"/>
                                          </p:stCondLst>
                                        </p:cTn>
                                        <p:tgtEl>
                                          <p:spTgt spid="24"/>
                                        </p:tgtEl>
                                      </p:cBhvr>
                                      <p:to x="100000" y="80000"/>
                                    </p:animScale>
                                    <p:animScale>
                                      <p:cBhvr>
                                        <p:cTn id="210" dur="166" decel="50000">
                                          <p:stCondLst>
                                            <p:cond delay="1338"/>
                                          </p:stCondLst>
                                        </p:cTn>
                                        <p:tgtEl>
                                          <p:spTgt spid="24"/>
                                        </p:tgtEl>
                                      </p:cBhvr>
                                      <p:to x="100000" y="100000"/>
                                    </p:animScale>
                                    <p:animScale>
                                      <p:cBhvr>
                                        <p:cTn id="211" dur="26">
                                          <p:stCondLst>
                                            <p:cond delay="1642"/>
                                          </p:stCondLst>
                                        </p:cTn>
                                        <p:tgtEl>
                                          <p:spTgt spid="24"/>
                                        </p:tgtEl>
                                      </p:cBhvr>
                                      <p:to x="100000" y="90000"/>
                                    </p:animScale>
                                    <p:animScale>
                                      <p:cBhvr>
                                        <p:cTn id="212" dur="166" decel="50000">
                                          <p:stCondLst>
                                            <p:cond delay="1668"/>
                                          </p:stCondLst>
                                        </p:cTn>
                                        <p:tgtEl>
                                          <p:spTgt spid="24"/>
                                        </p:tgtEl>
                                      </p:cBhvr>
                                      <p:to x="100000" y="100000"/>
                                    </p:animScale>
                                    <p:animScale>
                                      <p:cBhvr>
                                        <p:cTn id="213" dur="26">
                                          <p:stCondLst>
                                            <p:cond delay="1808"/>
                                          </p:stCondLst>
                                        </p:cTn>
                                        <p:tgtEl>
                                          <p:spTgt spid="24"/>
                                        </p:tgtEl>
                                      </p:cBhvr>
                                      <p:to x="100000" y="95000"/>
                                    </p:animScale>
                                    <p:animScale>
                                      <p:cBhvr>
                                        <p:cTn id="214" dur="166" decel="50000">
                                          <p:stCondLst>
                                            <p:cond delay="1834"/>
                                          </p:stCondLst>
                                        </p:cTn>
                                        <p:tgtEl>
                                          <p:spTgt spid="24"/>
                                        </p:tgtEl>
                                      </p:cBhvr>
                                      <p:to x="100000" y="100000"/>
                                    </p:animScale>
                                  </p:childTnLst>
                                </p:cTn>
                              </p:par>
                              <p:par>
                                <p:cTn id="215" presetID="26" presetClass="entr" presetSubtype="0" fill="hold" grpId="0" nodeType="withEffect">
                                  <p:stCondLst>
                                    <p:cond delay="0"/>
                                  </p:stCondLst>
                                  <p:childTnLst>
                                    <p:set>
                                      <p:cBhvr>
                                        <p:cTn id="216" dur="1" fill="hold">
                                          <p:stCondLst>
                                            <p:cond delay="0"/>
                                          </p:stCondLst>
                                        </p:cTn>
                                        <p:tgtEl>
                                          <p:spTgt spid="31"/>
                                        </p:tgtEl>
                                        <p:attrNameLst>
                                          <p:attrName>style.visibility</p:attrName>
                                        </p:attrNameLst>
                                      </p:cBhvr>
                                      <p:to>
                                        <p:strVal val="visible"/>
                                      </p:to>
                                    </p:set>
                                    <p:animEffect transition="in" filter="wipe(down)">
                                      <p:cBhvr>
                                        <p:cTn id="217" dur="580">
                                          <p:stCondLst>
                                            <p:cond delay="0"/>
                                          </p:stCondLst>
                                        </p:cTn>
                                        <p:tgtEl>
                                          <p:spTgt spid="31"/>
                                        </p:tgtEl>
                                      </p:cBhvr>
                                    </p:animEffect>
                                    <p:anim calcmode="lin" valueType="num">
                                      <p:cBhvr>
                                        <p:cTn id="21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1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2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2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2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23" dur="26">
                                          <p:stCondLst>
                                            <p:cond delay="650"/>
                                          </p:stCondLst>
                                        </p:cTn>
                                        <p:tgtEl>
                                          <p:spTgt spid="31"/>
                                        </p:tgtEl>
                                      </p:cBhvr>
                                      <p:to x="100000" y="60000"/>
                                    </p:animScale>
                                    <p:animScale>
                                      <p:cBhvr>
                                        <p:cTn id="224" dur="166" decel="50000">
                                          <p:stCondLst>
                                            <p:cond delay="676"/>
                                          </p:stCondLst>
                                        </p:cTn>
                                        <p:tgtEl>
                                          <p:spTgt spid="31"/>
                                        </p:tgtEl>
                                      </p:cBhvr>
                                      <p:to x="100000" y="100000"/>
                                    </p:animScale>
                                    <p:animScale>
                                      <p:cBhvr>
                                        <p:cTn id="225" dur="26">
                                          <p:stCondLst>
                                            <p:cond delay="1312"/>
                                          </p:stCondLst>
                                        </p:cTn>
                                        <p:tgtEl>
                                          <p:spTgt spid="31"/>
                                        </p:tgtEl>
                                      </p:cBhvr>
                                      <p:to x="100000" y="80000"/>
                                    </p:animScale>
                                    <p:animScale>
                                      <p:cBhvr>
                                        <p:cTn id="226" dur="166" decel="50000">
                                          <p:stCondLst>
                                            <p:cond delay="1338"/>
                                          </p:stCondLst>
                                        </p:cTn>
                                        <p:tgtEl>
                                          <p:spTgt spid="31"/>
                                        </p:tgtEl>
                                      </p:cBhvr>
                                      <p:to x="100000" y="100000"/>
                                    </p:animScale>
                                    <p:animScale>
                                      <p:cBhvr>
                                        <p:cTn id="227" dur="26">
                                          <p:stCondLst>
                                            <p:cond delay="1642"/>
                                          </p:stCondLst>
                                        </p:cTn>
                                        <p:tgtEl>
                                          <p:spTgt spid="31"/>
                                        </p:tgtEl>
                                      </p:cBhvr>
                                      <p:to x="100000" y="90000"/>
                                    </p:animScale>
                                    <p:animScale>
                                      <p:cBhvr>
                                        <p:cTn id="228" dur="166" decel="50000">
                                          <p:stCondLst>
                                            <p:cond delay="1668"/>
                                          </p:stCondLst>
                                        </p:cTn>
                                        <p:tgtEl>
                                          <p:spTgt spid="31"/>
                                        </p:tgtEl>
                                      </p:cBhvr>
                                      <p:to x="100000" y="100000"/>
                                    </p:animScale>
                                    <p:animScale>
                                      <p:cBhvr>
                                        <p:cTn id="229" dur="26">
                                          <p:stCondLst>
                                            <p:cond delay="1808"/>
                                          </p:stCondLst>
                                        </p:cTn>
                                        <p:tgtEl>
                                          <p:spTgt spid="31"/>
                                        </p:tgtEl>
                                      </p:cBhvr>
                                      <p:to x="100000" y="95000"/>
                                    </p:animScale>
                                    <p:animScale>
                                      <p:cBhvr>
                                        <p:cTn id="230" dur="166" decel="50000">
                                          <p:stCondLst>
                                            <p:cond delay="1834"/>
                                          </p:stCondLst>
                                        </p:cTn>
                                        <p:tgtEl>
                                          <p:spTgt spid="31"/>
                                        </p:tgtEl>
                                      </p:cBhvr>
                                      <p:to x="100000" y="100000"/>
                                    </p:animScale>
                                  </p:childTnLst>
                                </p:cTn>
                              </p:par>
                              <p:par>
                                <p:cTn id="231" presetID="26" presetClass="entr" presetSubtype="0" fill="hold" grpId="0" nodeType="withEffect">
                                  <p:stCondLst>
                                    <p:cond delay="0"/>
                                  </p:stCondLst>
                                  <p:childTnLst>
                                    <p:set>
                                      <p:cBhvr>
                                        <p:cTn id="232" dur="1" fill="hold">
                                          <p:stCondLst>
                                            <p:cond delay="0"/>
                                          </p:stCondLst>
                                        </p:cTn>
                                        <p:tgtEl>
                                          <p:spTgt spid="30"/>
                                        </p:tgtEl>
                                        <p:attrNameLst>
                                          <p:attrName>style.visibility</p:attrName>
                                        </p:attrNameLst>
                                      </p:cBhvr>
                                      <p:to>
                                        <p:strVal val="visible"/>
                                      </p:to>
                                    </p:set>
                                    <p:animEffect transition="in" filter="wipe(down)">
                                      <p:cBhvr>
                                        <p:cTn id="233" dur="580">
                                          <p:stCondLst>
                                            <p:cond delay="0"/>
                                          </p:stCondLst>
                                        </p:cTn>
                                        <p:tgtEl>
                                          <p:spTgt spid="30"/>
                                        </p:tgtEl>
                                      </p:cBhvr>
                                    </p:animEffect>
                                    <p:anim calcmode="lin" valueType="num">
                                      <p:cBhvr>
                                        <p:cTn id="2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39" dur="26">
                                          <p:stCondLst>
                                            <p:cond delay="650"/>
                                          </p:stCondLst>
                                        </p:cTn>
                                        <p:tgtEl>
                                          <p:spTgt spid="30"/>
                                        </p:tgtEl>
                                      </p:cBhvr>
                                      <p:to x="100000" y="60000"/>
                                    </p:animScale>
                                    <p:animScale>
                                      <p:cBhvr>
                                        <p:cTn id="240" dur="166" decel="50000">
                                          <p:stCondLst>
                                            <p:cond delay="676"/>
                                          </p:stCondLst>
                                        </p:cTn>
                                        <p:tgtEl>
                                          <p:spTgt spid="30"/>
                                        </p:tgtEl>
                                      </p:cBhvr>
                                      <p:to x="100000" y="100000"/>
                                    </p:animScale>
                                    <p:animScale>
                                      <p:cBhvr>
                                        <p:cTn id="241" dur="26">
                                          <p:stCondLst>
                                            <p:cond delay="1312"/>
                                          </p:stCondLst>
                                        </p:cTn>
                                        <p:tgtEl>
                                          <p:spTgt spid="30"/>
                                        </p:tgtEl>
                                      </p:cBhvr>
                                      <p:to x="100000" y="80000"/>
                                    </p:animScale>
                                    <p:animScale>
                                      <p:cBhvr>
                                        <p:cTn id="242" dur="166" decel="50000">
                                          <p:stCondLst>
                                            <p:cond delay="1338"/>
                                          </p:stCondLst>
                                        </p:cTn>
                                        <p:tgtEl>
                                          <p:spTgt spid="30"/>
                                        </p:tgtEl>
                                      </p:cBhvr>
                                      <p:to x="100000" y="100000"/>
                                    </p:animScale>
                                    <p:animScale>
                                      <p:cBhvr>
                                        <p:cTn id="243" dur="26">
                                          <p:stCondLst>
                                            <p:cond delay="1642"/>
                                          </p:stCondLst>
                                        </p:cTn>
                                        <p:tgtEl>
                                          <p:spTgt spid="30"/>
                                        </p:tgtEl>
                                      </p:cBhvr>
                                      <p:to x="100000" y="90000"/>
                                    </p:animScale>
                                    <p:animScale>
                                      <p:cBhvr>
                                        <p:cTn id="244" dur="166" decel="50000">
                                          <p:stCondLst>
                                            <p:cond delay="1668"/>
                                          </p:stCondLst>
                                        </p:cTn>
                                        <p:tgtEl>
                                          <p:spTgt spid="30"/>
                                        </p:tgtEl>
                                      </p:cBhvr>
                                      <p:to x="100000" y="100000"/>
                                    </p:animScale>
                                    <p:animScale>
                                      <p:cBhvr>
                                        <p:cTn id="245" dur="26">
                                          <p:stCondLst>
                                            <p:cond delay="1808"/>
                                          </p:stCondLst>
                                        </p:cTn>
                                        <p:tgtEl>
                                          <p:spTgt spid="30"/>
                                        </p:tgtEl>
                                      </p:cBhvr>
                                      <p:to x="100000" y="95000"/>
                                    </p:animScale>
                                    <p:animScale>
                                      <p:cBhvr>
                                        <p:cTn id="246" dur="166" decel="50000">
                                          <p:stCondLst>
                                            <p:cond delay="1834"/>
                                          </p:stCondLst>
                                        </p:cTn>
                                        <p:tgtEl>
                                          <p:spTgt spid="30"/>
                                        </p:tgtEl>
                                      </p:cBhvr>
                                      <p:to x="100000" y="100000"/>
                                    </p:animScale>
                                  </p:childTnLst>
                                </p:cTn>
                              </p:par>
                            </p:childTnLst>
                          </p:cTn>
                        </p:par>
                      </p:childTnLst>
                    </p:cTn>
                  </p:par>
                  <p:par>
                    <p:cTn id="247" fill="hold">
                      <p:stCondLst>
                        <p:cond delay="indefinite"/>
                      </p:stCondLst>
                      <p:childTnLst>
                        <p:par>
                          <p:cTn id="248" fill="hold">
                            <p:stCondLst>
                              <p:cond delay="0"/>
                            </p:stCondLst>
                            <p:childTnLst>
                              <p:par>
                                <p:cTn id="249" presetID="26" presetClass="entr" presetSubtype="0" fill="hold" grpId="1" nodeType="clickEffect">
                                  <p:stCondLst>
                                    <p:cond delay="0"/>
                                  </p:stCondLst>
                                  <p:childTnLst>
                                    <p:set>
                                      <p:cBhvr>
                                        <p:cTn id="250" dur="1" fill="hold">
                                          <p:stCondLst>
                                            <p:cond delay="0"/>
                                          </p:stCondLst>
                                        </p:cTn>
                                        <p:tgtEl>
                                          <p:spTgt spid="17"/>
                                        </p:tgtEl>
                                        <p:attrNameLst>
                                          <p:attrName>style.visibility</p:attrName>
                                        </p:attrNameLst>
                                      </p:cBhvr>
                                      <p:to>
                                        <p:strVal val="visible"/>
                                      </p:to>
                                    </p:set>
                                    <p:animEffect transition="in" filter="wipe(down)">
                                      <p:cBhvr>
                                        <p:cTn id="251" dur="580">
                                          <p:stCondLst>
                                            <p:cond delay="0"/>
                                          </p:stCondLst>
                                        </p:cTn>
                                        <p:tgtEl>
                                          <p:spTgt spid="17"/>
                                        </p:tgtEl>
                                      </p:cBhvr>
                                    </p:animEffect>
                                    <p:anim calcmode="lin" valueType="num">
                                      <p:cBhvr>
                                        <p:cTn id="25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5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5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5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57" dur="26">
                                          <p:stCondLst>
                                            <p:cond delay="650"/>
                                          </p:stCondLst>
                                        </p:cTn>
                                        <p:tgtEl>
                                          <p:spTgt spid="17"/>
                                        </p:tgtEl>
                                      </p:cBhvr>
                                      <p:to x="100000" y="60000"/>
                                    </p:animScale>
                                    <p:animScale>
                                      <p:cBhvr>
                                        <p:cTn id="258" dur="166" decel="50000">
                                          <p:stCondLst>
                                            <p:cond delay="676"/>
                                          </p:stCondLst>
                                        </p:cTn>
                                        <p:tgtEl>
                                          <p:spTgt spid="17"/>
                                        </p:tgtEl>
                                      </p:cBhvr>
                                      <p:to x="100000" y="100000"/>
                                    </p:animScale>
                                    <p:animScale>
                                      <p:cBhvr>
                                        <p:cTn id="259" dur="26">
                                          <p:stCondLst>
                                            <p:cond delay="1312"/>
                                          </p:stCondLst>
                                        </p:cTn>
                                        <p:tgtEl>
                                          <p:spTgt spid="17"/>
                                        </p:tgtEl>
                                      </p:cBhvr>
                                      <p:to x="100000" y="80000"/>
                                    </p:animScale>
                                    <p:animScale>
                                      <p:cBhvr>
                                        <p:cTn id="260" dur="166" decel="50000">
                                          <p:stCondLst>
                                            <p:cond delay="1338"/>
                                          </p:stCondLst>
                                        </p:cTn>
                                        <p:tgtEl>
                                          <p:spTgt spid="17"/>
                                        </p:tgtEl>
                                      </p:cBhvr>
                                      <p:to x="100000" y="100000"/>
                                    </p:animScale>
                                    <p:animScale>
                                      <p:cBhvr>
                                        <p:cTn id="261" dur="26">
                                          <p:stCondLst>
                                            <p:cond delay="1642"/>
                                          </p:stCondLst>
                                        </p:cTn>
                                        <p:tgtEl>
                                          <p:spTgt spid="17"/>
                                        </p:tgtEl>
                                      </p:cBhvr>
                                      <p:to x="100000" y="90000"/>
                                    </p:animScale>
                                    <p:animScale>
                                      <p:cBhvr>
                                        <p:cTn id="262" dur="166" decel="50000">
                                          <p:stCondLst>
                                            <p:cond delay="1668"/>
                                          </p:stCondLst>
                                        </p:cTn>
                                        <p:tgtEl>
                                          <p:spTgt spid="17"/>
                                        </p:tgtEl>
                                      </p:cBhvr>
                                      <p:to x="100000" y="100000"/>
                                    </p:animScale>
                                    <p:animScale>
                                      <p:cBhvr>
                                        <p:cTn id="263" dur="26">
                                          <p:stCondLst>
                                            <p:cond delay="1808"/>
                                          </p:stCondLst>
                                        </p:cTn>
                                        <p:tgtEl>
                                          <p:spTgt spid="17"/>
                                        </p:tgtEl>
                                      </p:cBhvr>
                                      <p:to x="100000" y="95000"/>
                                    </p:animScale>
                                    <p:animScale>
                                      <p:cBhvr>
                                        <p:cTn id="264" dur="166" decel="50000">
                                          <p:stCondLst>
                                            <p:cond delay="1834"/>
                                          </p:stCondLst>
                                        </p:cTn>
                                        <p:tgtEl>
                                          <p:spTgt spid="17"/>
                                        </p:tgtEl>
                                      </p:cBhvr>
                                      <p:to x="100000" y="100000"/>
                                    </p:animScale>
                                  </p:childTnLst>
                                </p:cTn>
                              </p:par>
                              <p:par>
                                <p:cTn id="265" presetID="26" presetClass="entr" presetSubtype="0" fill="hold" grpId="0" nodeType="withEffect">
                                  <p:stCondLst>
                                    <p:cond delay="0"/>
                                  </p:stCondLst>
                                  <p:childTnLst>
                                    <p:set>
                                      <p:cBhvr>
                                        <p:cTn id="266" dur="1" fill="hold">
                                          <p:stCondLst>
                                            <p:cond delay="0"/>
                                          </p:stCondLst>
                                        </p:cTn>
                                        <p:tgtEl>
                                          <p:spTgt spid="23"/>
                                        </p:tgtEl>
                                        <p:attrNameLst>
                                          <p:attrName>style.visibility</p:attrName>
                                        </p:attrNameLst>
                                      </p:cBhvr>
                                      <p:to>
                                        <p:strVal val="visible"/>
                                      </p:to>
                                    </p:set>
                                    <p:animEffect transition="in" filter="wipe(down)">
                                      <p:cBhvr>
                                        <p:cTn id="267" dur="580">
                                          <p:stCondLst>
                                            <p:cond delay="0"/>
                                          </p:stCondLst>
                                        </p:cTn>
                                        <p:tgtEl>
                                          <p:spTgt spid="23"/>
                                        </p:tgtEl>
                                      </p:cBhvr>
                                    </p:animEffect>
                                    <p:anim calcmode="lin" valueType="num">
                                      <p:cBhvr>
                                        <p:cTn id="26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7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7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73" dur="26">
                                          <p:stCondLst>
                                            <p:cond delay="650"/>
                                          </p:stCondLst>
                                        </p:cTn>
                                        <p:tgtEl>
                                          <p:spTgt spid="23"/>
                                        </p:tgtEl>
                                      </p:cBhvr>
                                      <p:to x="100000" y="60000"/>
                                    </p:animScale>
                                    <p:animScale>
                                      <p:cBhvr>
                                        <p:cTn id="274" dur="166" decel="50000">
                                          <p:stCondLst>
                                            <p:cond delay="676"/>
                                          </p:stCondLst>
                                        </p:cTn>
                                        <p:tgtEl>
                                          <p:spTgt spid="23"/>
                                        </p:tgtEl>
                                      </p:cBhvr>
                                      <p:to x="100000" y="100000"/>
                                    </p:animScale>
                                    <p:animScale>
                                      <p:cBhvr>
                                        <p:cTn id="275" dur="26">
                                          <p:stCondLst>
                                            <p:cond delay="1312"/>
                                          </p:stCondLst>
                                        </p:cTn>
                                        <p:tgtEl>
                                          <p:spTgt spid="23"/>
                                        </p:tgtEl>
                                      </p:cBhvr>
                                      <p:to x="100000" y="80000"/>
                                    </p:animScale>
                                    <p:animScale>
                                      <p:cBhvr>
                                        <p:cTn id="276" dur="166" decel="50000">
                                          <p:stCondLst>
                                            <p:cond delay="1338"/>
                                          </p:stCondLst>
                                        </p:cTn>
                                        <p:tgtEl>
                                          <p:spTgt spid="23"/>
                                        </p:tgtEl>
                                      </p:cBhvr>
                                      <p:to x="100000" y="100000"/>
                                    </p:animScale>
                                    <p:animScale>
                                      <p:cBhvr>
                                        <p:cTn id="277" dur="26">
                                          <p:stCondLst>
                                            <p:cond delay="1642"/>
                                          </p:stCondLst>
                                        </p:cTn>
                                        <p:tgtEl>
                                          <p:spTgt spid="23"/>
                                        </p:tgtEl>
                                      </p:cBhvr>
                                      <p:to x="100000" y="90000"/>
                                    </p:animScale>
                                    <p:animScale>
                                      <p:cBhvr>
                                        <p:cTn id="278" dur="166" decel="50000">
                                          <p:stCondLst>
                                            <p:cond delay="1668"/>
                                          </p:stCondLst>
                                        </p:cTn>
                                        <p:tgtEl>
                                          <p:spTgt spid="23"/>
                                        </p:tgtEl>
                                      </p:cBhvr>
                                      <p:to x="100000" y="100000"/>
                                    </p:animScale>
                                    <p:animScale>
                                      <p:cBhvr>
                                        <p:cTn id="279" dur="26">
                                          <p:stCondLst>
                                            <p:cond delay="1808"/>
                                          </p:stCondLst>
                                        </p:cTn>
                                        <p:tgtEl>
                                          <p:spTgt spid="23"/>
                                        </p:tgtEl>
                                      </p:cBhvr>
                                      <p:to x="100000" y="95000"/>
                                    </p:animScale>
                                    <p:animScale>
                                      <p:cBhvr>
                                        <p:cTn id="280" dur="166" decel="50000">
                                          <p:stCondLst>
                                            <p:cond delay="1834"/>
                                          </p:stCondLst>
                                        </p:cTn>
                                        <p:tgtEl>
                                          <p:spTgt spid="23"/>
                                        </p:tgtEl>
                                      </p:cBhvr>
                                      <p:to x="100000" y="100000"/>
                                    </p:animScale>
                                  </p:childTnLst>
                                </p:cTn>
                              </p:par>
                              <p:par>
                                <p:cTn id="281" presetID="26" presetClass="entr" presetSubtype="0" fill="hold" grpId="0" nodeType="withEffect">
                                  <p:stCondLst>
                                    <p:cond delay="0"/>
                                  </p:stCondLst>
                                  <p:childTnLst>
                                    <p:set>
                                      <p:cBhvr>
                                        <p:cTn id="282" dur="1" fill="hold">
                                          <p:stCondLst>
                                            <p:cond delay="0"/>
                                          </p:stCondLst>
                                        </p:cTn>
                                        <p:tgtEl>
                                          <p:spTgt spid="22"/>
                                        </p:tgtEl>
                                        <p:attrNameLst>
                                          <p:attrName>style.visibility</p:attrName>
                                        </p:attrNameLst>
                                      </p:cBhvr>
                                      <p:to>
                                        <p:strVal val="visible"/>
                                      </p:to>
                                    </p:set>
                                    <p:animEffect transition="in" filter="wipe(down)">
                                      <p:cBhvr>
                                        <p:cTn id="283" dur="580">
                                          <p:stCondLst>
                                            <p:cond delay="0"/>
                                          </p:stCondLst>
                                        </p:cTn>
                                        <p:tgtEl>
                                          <p:spTgt spid="22"/>
                                        </p:tgtEl>
                                      </p:cBhvr>
                                    </p:animEffect>
                                    <p:anim calcmode="lin" valueType="num">
                                      <p:cBhvr>
                                        <p:cTn id="28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8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8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89" dur="26">
                                          <p:stCondLst>
                                            <p:cond delay="650"/>
                                          </p:stCondLst>
                                        </p:cTn>
                                        <p:tgtEl>
                                          <p:spTgt spid="22"/>
                                        </p:tgtEl>
                                      </p:cBhvr>
                                      <p:to x="100000" y="60000"/>
                                    </p:animScale>
                                    <p:animScale>
                                      <p:cBhvr>
                                        <p:cTn id="290" dur="166" decel="50000">
                                          <p:stCondLst>
                                            <p:cond delay="676"/>
                                          </p:stCondLst>
                                        </p:cTn>
                                        <p:tgtEl>
                                          <p:spTgt spid="22"/>
                                        </p:tgtEl>
                                      </p:cBhvr>
                                      <p:to x="100000" y="100000"/>
                                    </p:animScale>
                                    <p:animScale>
                                      <p:cBhvr>
                                        <p:cTn id="291" dur="26">
                                          <p:stCondLst>
                                            <p:cond delay="1312"/>
                                          </p:stCondLst>
                                        </p:cTn>
                                        <p:tgtEl>
                                          <p:spTgt spid="22"/>
                                        </p:tgtEl>
                                      </p:cBhvr>
                                      <p:to x="100000" y="80000"/>
                                    </p:animScale>
                                    <p:animScale>
                                      <p:cBhvr>
                                        <p:cTn id="292" dur="166" decel="50000">
                                          <p:stCondLst>
                                            <p:cond delay="1338"/>
                                          </p:stCondLst>
                                        </p:cTn>
                                        <p:tgtEl>
                                          <p:spTgt spid="22"/>
                                        </p:tgtEl>
                                      </p:cBhvr>
                                      <p:to x="100000" y="100000"/>
                                    </p:animScale>
                                    <p:animScale>
                                      <p:cBhvr>
                                        <p:cTn id="293" dur="26">
                                          <p:stCondLst>
                                            <p:cond delay="1642"/>
                                          </p:stCondLst>
                                        </p:cTn>
                                        <p:tgtEl>
                                          <p:spTgt spid="22"/>
                                        </p:tgtEl>
                                      </p:cBhvr>
                                      <p:to x="100000" y="90000"/>
                                    </p:animScale>
                                    <p:animScale>
                                      <p:cBhvr>
                                        <p:cTn id="294" dur="166" decel="50000">
                                          <p:stCondLst>
                                            <p:cond delay="1668"/>
                                          </p:stCondLst>
                                        </p:cTn>
                                        <p:tgtEl>
                                          <p:spTgt spid="22"/>
                                        </p:tgtEl>
                                      </p:cBhvr>
                                      <p:to x="100000" y="100000"/>
                                    </p:animScale>
                                    <p:animScale>
                                      <p:cBhvr>
                                        <p:cTn id="295" dur="26">
                                          <p:stCondLst>
                                            <p:cond delay="1808"/>
                                          </p:stCondLst>
                                        </p:cTn>
                                        <p:tgtEl>
                                          <p:spTgt spid="22"/>
                                        </p:tgtEl>
                                      </p:cBhvr>
                                      <p:to x="100000" y="95000"/>
                                    </p:animScale>
                                    <p:animScale>
                                      <p:cBhvr>
                                        <p:cTn id="296" dur="166" decel="50000">
                                          <p:stCondLst>
                                            <p:cond delay="1834"/>
                                          </p:stCondLst>
                                        </p:cTn>
                                        <p:tgtEl>
                                          <p:spTgt spid="22"/>
                                        </p:tgtEl>
                                      </p:cBhvr>
                                      <p:to x="100000" y="100000"/>
                                    </p:animScale>
                                  </p:childTnLst>
                                </p:cTn>
                              </p:par>
                              <p:par>
                                <p:cTn id="297" presetID="26" presetClass="entr" presetSubtype="0" fill="hold" grpId="0" nodeType="withEffect">
                                  <p:stCondLst>
                                    <p:cond delay="0"/>
                                  </p:stCondLst>
                                  <p:childTnLst>
                                    <p:set>
                                      <p:cBhvr>
                                        <p:cTn id="298" dur="1" fill="hold">
                                          <p:stCondLst>
                                            <p:cond delay="0"/>
                                          </p:stCondLst>
                                        </p:cTn>
                                        <p:tgtEl>
                                          <p:spTgt spid="19"/>
                                        </p:tgtEl>
                                        <p:attrNameLst>
                                          <p:attrName>style.visibility</p:attrName>
                                        </p:attrNameLst>
                                      </p:cBhvr>
                                      <p:to>
                                        <p:strVal val="visible"/>
                                      </p:to>
                                    </p:set>
                                    <p:animEffect transition="in" filter="wipe(down)">
                                      <p:cBhvr>
                                        <p:cTn id="299" dur="580">
                                          <p:stCondLst>
                                            <p:cond delay="0"/>
                                          </p:stCondLst>
                                        </p:cTn>
                                        <p:tgtEl>
                                          <p:spTgt spid="19"/>
                                        </p:tgtEl>
                                      </p:cBhvr>
                                    </p:animEffect>
                                    <p:anim calcmode="lin" valueType="num">
                                      <p:cBhvr>
                                        <p:cTn id="30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0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0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5" dur="26">
                                          <p:stCondLst>
                                            <p:cond delay="650"/>
                                          </p:stCondLst>
                                        </p:cTn>
                                        <p:tgtEl>
                                          <p:spTgt spid="19"/>
                                        </p:tgtEl>
                                      </p:cBhvr>
                                      <p:to x="100000" y="60000"/>
                                    </p:animScale>
                                    <p:animScale>
                                      <p:cBhvr>
                                        <p:cTn id="306" dur="166" decel="50000">
                                          <p:stCondLst>
                                            <p:cond delay="676"/>
                                          </p:stCondLst>
                                        </p:cTn>
                                        <p:tgtEl>
                                          <p:spTgt spid="19"/>
                                        </p:tgtEl>
                                      </p:cBhvr>
                                      <p:to x="100000" y="100000"/>
                                    </p:animScale>
                                    <p:animScale>
                                      <p:cBhvr>
                                        <p:cTn id="307" dur="26">
                                          <p:stCondLst>
                                            <p:cond delay="1312"/>
                                          </p:stCondLst>
                                        </p:cTn>
                                        <p:tgtEl>
                                          <p:spTgt spid="19"/>
                                        </p:tgtEl>
                                      </p:cBhvr>
                                      <p:to x="100000" y="80000"/>
                                    </p:animScale>
                                    <p:animScale>
                                      <p:cBhvr>
                                        <p:cTn id="308" dur="166" decel="50000">
                                          <p:stCondLst>
                                            <p:cond delay="1338"/>
                                          </p:stCondLst>
                                        </p:cTn>
                                        <p:tgtEl>
                                          <p:spTgt spid="19"/>
                                        </p:tgtEl>
                                      </p:cBhvr>
                                      <p:to x="100000" y="100000"/>
                                    </p:animScale>
                                    <p:animScale>
                                      <p:cBhvr>
                                        <p:cTn id="309" dur="26">
                                          <p:stCondLst>
                                            <p:cond delay="1642"/>
                                          </p:stCondLst>
                                        </p:cTn>
                                        <p:tgtEl>
                                          <p:spTgt spid="19"/>
                                        </p:tgtEl>
                                      </p:cBhvr>
                                      <p:to x="100000" y="90000"/>
                                    </p:animScale>
                                    <p:animScale>
                                      <p:cBhvr>
                                        <p:cTn id="310" dur="166" decel="50000">
                                          <p:stCondLst>
                                            <p:cond delay="1668"/>
                                          </p:stCondLst>
                                        </p:cTn>
                                        <p:tgtEl>
                                          <p:spTgt spid="19"/>
                                        </p:tgtEl>
                                      </p:cBhvr>
                                      <p:to x="100000" y="100000"/>
                                    </p:animScale>
                                    <p:animScale>
                                      <p:cBhvr>
                                        <p:cTn id="311" dur="26">
                                          <p:stCondLst>
                                            <p:cond delay="1808"/>
                                          </p:stCondLst>
                                        </p:cTn>
                                        <p:tgtEl>
                                          <p:spTgt spid="19"/>
                                        </p:tgtEl>
                                      </p:cBhvr>
                                      <p:to x="100000" y="95000"/>
                                    </p:animScale>
                                    <p:animScale>
                                      <p:cBhvr>
                                        <p:cTn id="312" dur="166" decel="50000">
                                          <p:stCondLst>
                                            <p:cond delay="1834"/>
                                          </p:stCondLst>
                                        </p:cTn>
                                        <p:tgtEl>
                                          <p:spTgt spid="19"/>
                                        </p:tgtEl>
                                      </p:cBhvr>
                                      <p:to x="100000" y="100000"/>
                                    </p:animScale>
                                  </p:childTnLst>
                                </p:cTn>
                              </p:par>
                              <p:par>
                                <p:cTn id="313" presetID="26" presetClass="entr" presetSubtype="0" fill="hold" grpId="0" nodeType="withEffect">
                                  <p:stCondLst>
                                    <p:cond delay="0"/>
                                  </p:stCondLst>
                                  <p:childTnLst>
                                    <p:set>
                                      <p:cBhvr>
                                        <p:cTn id="314" dur="1" fill="hold">
                                          <p:stCondLst>
                                            <p:cond delay="0"/>
                                          </p:stCondLst>
                                        </p:cTn>
                                        <p:tgtEl>
                                          <p:spTgt spid="18"/>
                                        </p:tgtEl>
                                        <p:attrNameLst>
                                          <p:attrName>style.visibility</p:attrName>
                                        </p:attrNameLst>
                                      </p:cBhvr>
                                      <p:to>
                                        <p:strVal val="visible"/>
                                      </p:to>
                                    </p:set>
                                    <p:animEffect transition="in" filter="wipe(down)">
                                      <p:cBhvr>
                                        <p:cTn id="315" dur="580">
                                          <p:stCondLst>
                                            <p:cond delay="0"/>
                                          </p:stCondLst>
                                        </p:cTn>
                                        <p:tgtEl>
                                          <p:spTgt spid="18"/>
                                        </p:tgtEl>
                                      </p:cBhvr>
                                    </p:animEffect>
                                    <p:anim calcmode="lin" valueType="num">
                                      <p:cBhvr>
                                        <p:cTn id="3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21" dur="26">
                                          <p:stCondLst>
                                            <p:cond delay="650"/>
                                          </p:stCondLst>
                                        </p:cTn>
                                        <p:tgtEl>
                                          <p:spTgt spid="18"/>
                                        </p:tgtEl>
                                      </p:cBhvr>
                                      <p:to x="100000" y="60000"/>
                                    </p:animScale>
                                    <p:animScale>
                                      <p:cBhvr>
                                        <p:cTn id="322" dur="166" decel="50000">
                                          <p:stCondLst>
                                            <p:cond delay="676"/>
                                          </p:stCondLst>
                                        </p:cTn>
                                        <p:tgtEl>
                                          <p:spTgt spid="18"/>
                                        </p:tgtEl>
                                      </p:cBhvr>
                                      <p:to x="100000" y="100000"/>
                                    </p:animScale>
                                    <p:animScale>
                                      <p:cBhvr>
                                        <p:cTn id="323" dur="26">
                                          <p:stCondLst>
                                            <p:cond delay="1312"/>
                                          </p:stCondLst>
                                        </p:cTn>
                                        <p:tgtEl>
                                          <p:spTgt spid="18"/>
                                        </p:tgtEl>
                                      </p:cBhvr>
                                      <p:to x="100000" y="80000"/>
                                    </p:animScale>
                                    <p:animScale>
                                      <p:cBhvr>
                                        <p:cTn id="324" dur="166" decel="50000">
                                          <p:stCondLst>
                                            <p:cond delay="1338"/>
                                          </p:stCondLst>
                                        </p:cTn>
                                        <p:tgtEl>
                                          <p:spTgt spid="18"/>
                                        </p:tgtEl>
                                      </p:cBhvr>
                                      <p:to x="100000" y="100000"/>
                                    </p:animScale>
                                    <p:animScale>
                                      <p:cBhvr>
                                        <p:cTn id="325" dur="26">
                                          <p:stCondLst>
                                            <p:cond delay="1642"/>
                                          </p:stCondLst>
                                        </p:cTn>
                                        <p:tgtEl>
                                          <p:spTgt spid="18"/>
                                        </p:tgtEl>
                                      </p:cBhvr>
                                      <p:to x="100000" y="90000"/>
                                    </p:animScale>
                                    <p:animScale>
                                      <p:cBhvr>
                                        <p:cTn id="326" dur="166" decel="50000">
                                          <p:stCondLst>
                                            <p:cond delay="1668"/>
                                          </p:stCondLst>
                                        </p:cTn>
                                        <p:tgtEl>
                                          <p:spTgt spid="18"/>
                                        </p:tgtEl>
                                      </p:cBhvr>
                                      <p:to x="100000" y="100000"/>
                                    </p:animScale>
                                    <p:animScale>
                                      <p:cBhvr>
                                        <p:cTn id="327" dur="26">
                                          <p:stCondLst>
                                            <p:cond delay="1808"/>
                                          </p:stCondLst>
                                        </p:cTn>
                                        <p:tgtEl>
                                          <p:spTgt spid="18"/>
                                        </p:tgtEl>
                                      </p:cBhvr>
                                      <p:to x="100000" y="95000"/>
                                    </p:animScale>
                                    <p:animScale>
                                      <p:cBhvr>
                                        <p:cTn id="328" dur="166" decel="50000">
                                          <p:stCondLst>
                                            <p:cond delay="1834"/>
                                          </p:stCondLst>
                                        </p:cTn>
                                        <p:tgtEl>
                                          <p:spTgt spid="18"/>
                                        </p:tgtEl>
                                      </p:cBhvr>
                                      <p:to x="100000" y="100000"/>
                                    </p:animScale>
                                  </p:childTnLst>
                                </p:cTn>
                              </p:par>
                              <p:par>
                                <p:cTn id="329" presetID="26" presetClass="entr" presetSubtype="0" fill="hold" grpId="0" nodeType="withEffect">
                                  <p:stCondLst>
                                    <p:cond delay="0"/>
                                  </p:stCondLst>
                                  <p:childTnLst>
                                    <p:set>
                                      <p:cBhvr>
                                        <p:cTn id="330" dur="1" fill="hold">
                                          <p:stCondLst>
                                            <p:cond delay="0"/>
                                          </p:stCondLst>
                                        </p:cTn>
                                        <p:tgtEl>
                                          <p:spTgt spid="21"/>
                                        </p:tgtEl>
                                        <p:attrNameLst>
                                          <p:attrName>style.visibility</p:attrName>
                                        </p:attrNameLst>
                                      </p:cBhvr>
                                      <p:to>
                                        <p:strVal val="visible"/>
                                      </p:to>
                                    </p:set>
                                    <p:animEffect transition="in" filter="wipe(down)">
                                      <p:cBhvr>
                                        <p:cTn id="331" dur="580">
                                          <p:stCondLst>
                                            <p:cond delay="0"/>
                                          </p:stCondLst>
                                        </p:cTn>
                                        <p:tgtEl>
                                          <p:spTgt spid="21"/>
                                        </p:tgtEl>
                                      </p:cBhvr>
                                    </p:animEffect>
                                    <p:anim calcmode="lin" valueType="num">
                                      <p:cBhvr>
                                        <p:cTn id="33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3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3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3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3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37" dur="26">
                                          <p:stCondLst>
                                            <p:cond delay="650"/>
                                          </p:stCondLst>
                                        </p:cTn>
                                        <p:tgtEl>
                                          <p:spTgt spid="21"/>
                                        </p:tgtEl>
                                      </p:cBhvr>
                                      <p:to x="100000" y="60000"/>
                                    </p:animScale>
                                    <p:animScale>
                                      <p:cBhvr>
                                        <p:cTn id="338" dur="166" decel="50000">
                                          <p:stCondLst>
                                            <p:cond delay="676"/>
                                          </p:stCondLst>
                                        </p:cTn>
                                        <p:tgtEl>
                                          <p:spTgt spid="21"/>
                                        </p:tgtEl>
                                      </p:cBhvr>
                                      <p:to x="100000" y="100000"/>
                                    </p:animScale>
                                    <p:animScale>
                                      <p:cBhvr>
                                        <p:cTn id="339" dur="26">
                                          <p:stCondLst>
                                            <p:cond delay="1312"/>
                                          </p:stCondLst>
                                        </p:cTn>
                                        <p:tgtEl>
                                          <p:spTgt spid="21"/>
                                        </p:tgtEl>
                                      </p:cBhvr>
                                      <p:to x="100000" y="80000"/>
                                    </p:animScale>
                                    <p:animScale>
                                      <p:cBhvr>
                                        <p:cTn id="340" dur="166" decel="50000">
                                          <p:stCondLst>
                                            <p:cond delay="1338"/>
                                          </p:stCondLst>
                                        </p:cTn>
                                        <p:tgtEl>
                                          <p:spTgt spid="21"/>
                                        </p:tgtEl>
                                      </p:cBhvr>
                                      <p:to x="100000" y="100000"/>
                                    </p:animScale>
                                    <p:animScale>
                                      <p:cBhvr>
                                        <p:cTn id="341" dur="26">
                                          <p:stCondLst>
                                            <p:cond delay="1642"/>
                                          </p:stCondLst>
                                        </p:cTn>
                                        <p:tgtEl>
                                          <p:spTgt spid="21"/>
                                        </p:tgtEl>
                                      </p:cBhvr>
                                      <p:to x="100000" y="90000"/>
                                    </p:animScale>
                                    <p:animScale>
                                      <p:cBhvr>
                                        <p:cTn id="342" dur="166" decel="50000">
                                          <p:stCondLst>
                                            <p:cond delay="1668"/>
                                          </p:stCondLst>
                                        </p:cTn>
                                        <p:tgtEl>
                                          <p:spTgt spid="21"/>
                                        </p:tgtEl>
                                      </p:cBhvr>
                                      <p:to x="100000" y="100000"/>
                                    </p:animScale>
                                    <p:animScale>
                                      <p:cBhvr>
                                        <p:cTn id="343" dur="26">
                                          <p:stCondLst>
                                            <p:cond delay="1808"/>
                                          </p:stCondLst>
                                        </p:cTn>
                                        <p:tgtEl>
                                          <p:spTgt spid="21"/>
                                        </p:tgtEl>
                                      </p:cBhvr>
                                      <p:to x="100000" y="95000"/>
                                    </p:animScale>
                                    <p:animScale>
                                      <p:cBhvr>
                                        <p:cTn id="344" dur="166" decel="50000">
                                          <p:stCondLst>
                                            <p:cond delay="1834"/>
                                          </p:stCondLst>
                                        </p:cTn>
                                        <p:tgtEl>
                                          <p:spTgt spid="21"/>
                                        </p:tgtEl>
                                      </p:cBhvr>
                                      <p:to x="100000" y="100000"/>
                                    </p:animScale>
                                  </p:childTnLst>
                                </p:cTn>
                              </p:par>
                              <p:par>
                                <p:cTn id="345" presetID="26" presetClass="entr" presetSubtype="0" fill="hold" grpId="0" nodeType="withEffect">
                                  <p:stCondLst>
                                    <p:cond delay="0"/>
                                  </p:stCondLst>
                                  <p:childTnLst>
                                    <p:set>
                                      <p:cBhvr>
                                        <p:cTn id="346" dur="1" fill="hold">
                                          <p:stCondLst>
                                            <p:cond delay="0"/>
                                          </p:stCondLst>
                                        </p:cTn>
                                        <p:tgtEl>
                                          <p:spTgt spid="20"/>
                                        </p:tgtEl>
                                        <p:attrNameLst>
                                          <p:attrName>style.visibility</p:attrName>
                                        </p:attrNameLst>
                                      </p:cBhvr>
                                      <p:to>
                                        <p:strVal val="visible"/>
                                      </p:to>
                                    </p:set>
                                    <p:animEffect transition="in" filter="wipe(down)">
                                      <p:cBhvr>
                                        <p:cTn id="347" dur="580">
                                          <p:stCondLst>
                                            <p:cond delay="0"/>
                                          </p:stCondLst>
                                        </p:cTn>
                                        <p:tgtEl>
                                          <p:spTgt spid="20"/>
                                        </p:tgtEl>
                                      </p:cBhvr>
                                    </p:animEffect>
                                    <p:anim calcmode="lin" valueType="num">
                                      <p:cBhvr>
                                        <p:cTn id="34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4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5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5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5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53" dur="26">
                                          <p:stCondLst>
                                            <p:cond delay="650"/>
                                          </p:stCondLst>
                                        </p:cTn>
                                        <p:tgtEl>
                                          <p:spTgt spid="20"/>
                                        </p:tgtEl>
                                      </p:cBhvr>
                                      <p:to x="100000" y="60000"/>
                                    </p:animScale>
                                    <p:animScale>
                                      <p:cBhvr>
                                        <p:cTn id="354" dur="166" decel="50000">
                                          <p:stCondLst>
                                            <p:cond delay="676"/>
                                          </p:stCondLst>
                                        </p:cTn>
                                        <p:tgtEl>
                                          <p:spTgt spid="20"/>
                                        </p:tgtEl>
                                      </p:cBhvr>
                                      <p:to x="100000" y="100000"/>
                                    </p:animScale>
                                    <p:animScale>
                                      <p:cBhvr>
                                        <p:cTn id="355" dur="26">
                                          <p:stCondLst>
                                            <p:cond delay="1312"/>
                                          </p:stCondLst>
                                        </p:cTn>
                                        <p:tgtEl>
                                          <p:spTgt spid="20"/>
                                        </p:tgtEl>
                                      </p:cBhvr>
                                      <p:to x="100000" y="80000"/>
                                    </p:animScale>
                                    <p:animScale>
                                      <p:cBhvr>
                                        <p:cTn id="356" dur="166" decel="50000">
                                          <p:stCondLst>
                                            <p:cond delay="1338"/>
                                          </p:stCondLst>
                                        </p:cTn>
                                        <p:tgtEl>
                                          <p:spTgt spid="20"/>
                                        </p:tgtEl>
                                      </p:cBhvr>
                                      <p:to x="100000" y="100000"/>
                                    </p:animScale>
                                    <p:animScale>
                                      <p:cBhvr>
                                        <p:cTn id="357" dur="26">
                                          <p:stCondLst>
                                            <p:cond delay="1642"/>
                                          </p:stCondLst>
                                        </p:cTn>
                                        <p:tgtEl>
                                          <p:spTgt spid="20"/>
                                        </p:tgtEl>
                                      </p:cBhvr>
                                      <p:to x="100000" y="90000"/>
                                    </p:animScale>
                                    <p:animScale>
                                      <p:cBhvr>
                                        <p:cTn id="358" dur="166" decel="50000">
                                          <p:stCondLst>
                                            <p:cond delay="1668"/>
                                          </p:stCondLst>
                                        </p:cTn>
                                        <p:tgtEl>
                                          <p:spTgt spid="20"/>
                                        </p:tgtEl>
                                      </p:cBhvr>
                                      <p:to x="100000" y="100000"/>
                                    </p:animScale>
                                    <p:animScale>
                                      <p:cBhvr>
                                        <p:cTn id="359" dur="26">
                                          <p:stCondLst>
                                            <p:cond delay="1808"/>
                                          </p:stCondLst>
                                        </p:cTn>
                                        <p:tgtEl>
                                          <p:spTgt spid="20"/>
                                        </p:tgtEl>
                                      </p:cBhvr>
                                      <p:to x="100000" y="95000"/>
                                    </p:animScale>
                                    <p:animScale>
                                      <p:cBhvr>
                                        <p:cTn id="360" dur="166" decel="50000">
                                          <p:stCondLst>
                                            <p:cond delay="1834"/>
                                          </p:stCondLst>
                                        </p:cTn>
                                        <p:tgtEl>
                                          <p:spTgt spid="20"/>
                                        </p:tgtEl>
                                      </p:cBhvr>
                                      <p:to x="100000" y="100000"/>
                                    </p:animScale>
                                  </p:childTnLst>
                                </p:cTn>
                              </p:par>
                            </p:childTnLst>
                          </p:cTn>
                        </p:par>
                      </p:childTnLst>
                    </p:cTn>
                  </p:par>
                  <p:par>
                    <p:cTn id="361" fill="hold">
                      <p:stCondLst>
                        <p:cond delay="indefinite"/>
                      </p:stCondLst>
                      <p:childTnLst>
                        <p:par>
                          <p:cTn id="362" fill="hold">
                            <p:stCondLst>
                              <p:cond delay="0"/>
                            </p:stCondLst>
                            <p:childTnLst>
                              <p:par>
                                <p:cTn id="363" presetID="6" presetClass="emph" presetSubtype="0" fill="hold" nodeType="clickEffect">
                                  <p:stCondLst>
                                    <p:cond delay="0"/>
                                  </p:stCondLst>
                                  <p:childTnLst>
                                    <p:animScale>
                                      <p:cBhvr>
                                        <p:cTn id="364" dur="1000" fill="hold"/>
                                        <p:tgtEl>
                                          <p:spTgt spid="11"/>
                                        </p:tgtEl>
                                      </p:cBhvr>
                                      <p:by x="150000" y="150000"/>
                                    </p:animScale>
                                  </p:childTnLst>
                                </p:cTn>
                              </p:par>
                              <p:par>
                                <p:cTn id="365" presetID="6" presetClass="emph" presetSubtype="0" fill="hold" nodeType="withEffect">
                                  <p:stCondLst>
                                    <p:cond delay="0"/>
                                  </p:stCondLst>
                                  <p:childTnLst>
                                    <p:animScale>
                                      <p:cBhvr>
                                        <p:cTn id="366" dur="1000" fill="hold"/>
                                        <p:tgtEl>
                                          <p:spTgt spid="12"/>
                                        </p:tgtEl>
                                      </p:cBhvr>
                                      <p:by x="150000" y="150000"/>
                                    </p:animScale>
                                  </p:childTnLst>
                                </p:cTn>
                              </p:par>
                              <p:par>
                                <p:cTn id="367" presetID="6" presetClass="emph" presetSubtype="0" fill="hold" nodeType="withEffect">
                                  <p:stCondLst>
                                    <p:cond delay="0"/>
                                  </p:stCondLst>
                                  <p:childTnLst>
                                    <p:animScale>
                                      <p:cBhvr>
                                        <p:cTn id="368" dur="1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rrowheads="1"/>
          </p:cNvPicPr>
          <p:nvPr/>
        </p:nvPicPr>
        <p:blipFill>
          <a:blip r:embed="rId3" cstate="print">
            <a:lum bright="4000" contrast="-43000"/>
          </a:blip>
          <a:srcRect l="5438" r="15226"/>
          <a:stretch>
            <a:fillRect/>
          </a:stretch>
        </p:blipFill>
        <p:spPr bwMode="auto">
          <a:xfrm>
            <a:off x="0" y="0"/>
            <a:ext cx="9144000" cy="6858000"/>
          </a:xfrm>
          <a:prstGeom prst="rect">
            <a:avLst/>
          </a:prstGeom>
          <a:noFill/>
          <a:ln w="9525">
            <a:noFill/>
            <a:miter lim="800000"/>
            <a:headEnd/>
            <a:tailEnd/>
          </a:ln>
        </p:spPr>
      </p:pic>
      <p:sp>
        <p:nvSpPr>
          <p:cNvPr id="8" name="Title 7"/>
          <p:cNvSpPr>
            <a:spLocks noGrp="1"/>
          </p:cNvSpPr>
          <p:nvPr>
            <p:ph type="title"/>
          </p:nvPr>
        </p:nvSpPr>
        <p:spPr>
          <a:xfrm>
            <a:off x="323528" y="188640"/>
            <a:ext cx="8568952" cy="1296144"/>
          </a:xfrm>
        </p:spPr>
        <p:txBody>
          <a:bodyPr>
            <a:normAutofit fontScale="90000"/>
          </a:bodyPr>
          <a:lstStyle/>
          <a:p>
            <a:r>
              <a:rPr lang="en-US" altLang="zh-TW" dirty="0" smtClean="0">
                <a:solidFill>
                  <a:schemeClr val="bg1"/>
                </a:solidFill>
              </a:rPr>
              <a:t>Asian Public Opinion:</a:t>
            </a:r>
            <a:r>
              <a:rPr lang="en-US" altLang="zh-TW" sz="3800" dirty="0" smtClean="0">
                <a:solidFill>
                  <a:schemeClr val="bg1"/>
                </a:solidFill>
              </a:rPr>
              <a:t/>
            </a:r>
            <a:br>
              <a:rPr lang="en-US" altLang="zh-TW" sz="3800" dirty="0" smtClean="0">
                <a:solidFill>
                  <a:schemeClr val="bg1"/>
                </a:solidFill>
              </a:rPr>
            </a:br>
            <a:r>
              <a:rPr lang="en-US" altLang="zh-TW" sz="3800" dirty="0" smtClean="0">
                <a:solidFill>
                  <a:schemeClr val="bg1"/>
                </a:solidFill>
              </a:rPr>
              <a:t> positive and negative perceptions of the EU</a:t>
            </a:r>
            <a:endParaRPr lang="zh-TW" altLang="en-US" sz="3800" dirty="0">
              <a:solidFill>
                <a:schemeClr val="bg1"/>
              </a:solidFill>
            </a:endParaRPr>
          </a:p>
        </p:txBody>
      </p:sp>
      <p:graphicFrame>
        <p:nvGraphicFramePr>
          <p:cNvPr id="4" name="Chart 3"/>
          <p:cNvGraphicFramePr/>
          <p:nvPr/>
        </p:nvGraphicFramePr>
        <p:xfrm>
          <a:off x="611560" y="1556793"/>
          <a:ext cx="8136904" cy="4680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rrowheads="1"/>
          </p:cNvPicPr>
          <p:nvPr/>
        </p:nvPicPr>
        <p:blipFill>
          <a:blip r:embed="rId3" cstate="print">
            <a:lum bright="4000" contrast="-43000"/>
          </a:blip>
          <a:srcRect l="5438" r="15226"/>
          <a:stretch>
            <a:fillRect/>
          </a:stretch>
        </p:blipFill>
        <p:spPr bwMode="auto">
          <a:xfrm>
            <a:off x="0" y="0"/>
            <a:ext cx="9144000" cy="6858000"/>
          </a:xfrm>
          <a:prstGeom prst="rect">
            <a:avLst/>
          </a:prstGeom>
          <a:noFill/>
          <a:ln w="9525">
            <a:noFill/>
            <a:miter lim="800000"/>
            <a:headEnd/>
            <a:tailEnd/>
          </a:ln>
        </p:spPr>
      </p:pic>
      <p:sp>
        <p:nvSpPr>
          <p:cNvPr id="8" name="Title 7"/>
          <p:cNvSpPr>
            <a:spLocks noGrp="1"/>
          </p:cNvSpPr>
          <p:nvPr>
            <p:ph type="title"/>
          </p:nvPr>
        </p:nvSpPr>
        <p:spPr>
          <a:xfrm>
            <a:off x="179512" y="188640"/>
            <a:ext cx="8712968" cy="1224136"/>
          </a:xfrm>
        </p:spPr>
        <p:txBody>
          <a:bodyPr>
            <a:normAutofit/>
          </a:bodyPr>
          <a:lstStyle/>
          <a:p>
            <a:r>
              <a:rPr lang="en-US" altLang="zh-TW" sz="3800" dirty="0" smtClean="0">
                <a:solidFill>
                  <a:schemeClr val="bg1"/>
                </a:solidFill>
              </a:rPr>
              <a:t>Is the EU “united”? (Public Opinion)</a:t>
            </a:r>
            <a:endParaRPr lang="zh-TW" altLang="en-US" sz="3800" dirty="0">
              <a:solidFill>
                <a:schemeClr val="bg1"/>
              </a:solidFill>
            </a:endParaRPr>
          </a:p>
        </p:txBody>
      </p:sp>
      <p:graphicFrame>
        <p:nvGraphicFramePr>
          <p:cNvPr id="6" name="Chart 5"/>
          <p:cNvGraphicFramePr/>
          <p:nvPr/>
        </p:nvGraphicFramePr>
        <p:xfrm>
          <a:off x="539552" y="1484784"/>
          <a:ext cx="7920880" cy="48965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2867</TotalTime>
  <Words>695</Words>
  <Application>Microsoft Office PowerPoint</Application>
  <PresentationFormat>On-screen Show (4:3)</PresentationFormat>
  <Paragraphs>170</Paragraphs>
  <Slides>16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Acrobat Document</vt:lpstr>
      <vt:lpstr> The EU in the Eyes of Asia  Media Reporting and Public Opinion </vt:lpstr>
      <vt:lpstr>PowerPoint Presentation</vt:lpstr>
      <vt:lpstr>2011/12: EU in the eye of Asia</vt:lpstr>
      <vt:lpstr> Media (In)Visibility of the EU… </vt:lpstr>
      <vt:lpstr>Media Focus of EU action… </vt:lpstr>
      <vt:lpstr>How was the EU evaluated?(media)</vt:lpstr>
      <vt:lpstr>A Single Voice..? (media)</vt:lpstr>
      <vt:lpstr>Asian Public Opinion:  positive and negative perceptions of the EU</vt:lpstr>
      <vt:lpstr>Is the EU “united”? (Public Opinion)</vt:lpstr>
      <vt:lpstr>Images associated with the term  “European Union”  (Public Opinion) </vt:lpstr>
      <vt:lpstr>PowerPoint Presentation</vt:lpstr>
      <vt:lpstr>PowerPoint Presentation</vt:lpstr>
      <vt:lpstr>PowerPoint Presentation</vt:lpstr>
      <vt:lpstr>PowerPoint Presentation</vt:lpstr>
      <vt:lpstr>PowerPoint Presentation</vt:lpstr>
      <vt:lpstr>Elite interviews:  Images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cherlai</dc:creator>
  <cp:lastModifiedBy>Prof Karen E. Smith</cp:lastModifiedBy>
  <cp:revision>353</cp:revision>
  <dcterms:created xsi:type="dcterms:W3CDTF">2012-04-07T09:41:00Z</dcterms:created>
  <dcterms:modified xsi:type="dcterms:W3CDTF">2017-02-27T13:30:46Z</dcterms:modified>
</cp:coreProperties>
</file>