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1"/>
  </p:notesMasterIdLst>
  <p:handoutMasterIdLst>
    <p:handoutMasterId r:id="rId32"/>
  </p:handoutMasterIdLst>
  <p:sldIdLst>
    <p:sldId id="298" r:id="rId2"/>
    <p:sldId id="418" r:id="rId3"/>
    <p:sldId id="351" r:id="rId4"/>
    <p:sldId id="352" r:id="rId5"/>
    <p:sldId id="350" r:id="rId6"/>
    <p:sldId id="343" r:id="rId7"/>
    <p:sldId id="265" r:id="rId8"/>
    <p:sldId id="380" r:id="rId9"/>
    <p:sldId id="359" r:id="rId10"/>
    <p:sldId id="365" r:id="rId11"/>
    <p:sldId id="406" r:id="rId12"/>
    <p:sldId id="381" r:id="rId13"/>
    <p:sldId id="413" r:id="rId14"/>
    <p:sldId id="366" r:id="rId15"/>
    <p:sldId id="398" r:id="rId16"/>
    <p:sldId id="386" r:id="rId17"/>
    <p:sldId id="409" r:id="rId18"/>
    <p:sldId id="410" r:id="rId19"/>
    <p:sldId id="376" r:id="rId20"/>
    <p:sldId id="399" r:id="rId21"/>
    <p:sldId id="401" r:id="rId22"/>
    <p:sldId id="357" r:id="rId23"/>
    <p:sldId id="346" r:id="rId24"/>
    <p:sldId id="393" r:id="rId25"/>
    <p:sldId id="415" r:id="rId26"/>
    <p:sldId id="416" r:id="rId27"/>
    <p:sldId id="414" r:id="rId28"/>
    <p:sldId id="383" r:id="rId29"/>
    <p:sldId id="384"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
          <a:latin typeface="Gill Sans"/>
          <a:ea typeface="Gill Sans"/>
          <a:cs typeface="Gill Sans"/>
        </a:font>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
          <a:latin typeface="Gill Sans"/>
          <a:ea typeface="Gill Sans"/>
          <a:cs typeface="Gill Sans"/>
        </a:font>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
          <a:latin typeface="Gill Sans"/>
          <a:ea typeface="Gill Sans"/>
          <a:cs typeface="Gill Sans"/>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
          <a:latin typeface="Gill Sans"/>
          <a:ea typeface="Gill Sans"/>
          <a:cs typeface="Gill Sans"/>
        </a:font>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
          <a:latin typeface="Gill Sans"/>
          <a:ea typeface="Gill Sans"/>
          <a:cs typeface="Gill Sans"/>
        </a:font>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
          <a:latin typeface="Gill Sans"/>
          <a:ea typeface="Gill Sans"/>
          <a:cs typeface="Gill Sans"/>
        </a:font>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61" autoAdjust="0"/>
    <p:restoredTop sz="85986" autoAdjust="0"/>
  </p:normalViewPr>
  <p:slideViewPr>
    <p:cSldViewPr snapToGrid="0" snapToObjects="1">
      <p:cViewPr varScale="1">
        <p:scale>
          <a:sx n="69" d="100"/>
          <a:sy n="69" d="100"/>
        </p:scale>
        <p:origin x="1296" y="48"/>
      </p:cViewPr>
      <p:guideLst>
        <p:guide orient="horz" pos="3072"/>
        <p:guide pos="4096"/>
      </p:guideLst>
    </p:cSldViewPr>
  </p:slideViewPr>
  <p:outlineViewPr>
    <p:cViewPr>
      <p:scale>
        <a:sx n="33" d="100"/>
        <a:sy n="33" d="100"/>
      </p:scale>
      <p:origin x="0" y="2227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9D8134-FBF6-7745-AEBF-FC6FF573C363}" type="datetimeFigureOut">
              <a:rPr lang="en-US" smtClean="0"/>
              <a:t>10/1/2019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D9A3F6-59CD-4848-8AED-68F9789C0FD9}" type="slidenum">
              <a:rPr lang="en-US" smtClean="0"/>
              <a:t>‹#›</a:t>
            </a:fld>
            <a:endParaRPr lang="en-US"/>
          </a:p>
        </p:txBody>
      </p:sp>
    </p:spTree>
    <p:extLst>
      <p:ext uri="{BB962C8B-B14F-4D97-AF65-F5344CB8AC3E}">
        <p14:creationId xmlns:p14="http://schemas.microsoft.com/office/powerpoint/2010/main" val="3277224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143000" y="685800"/>
            <a:ext cx="4572000" cy="3429000"/>
          </a:xfrm>
          <a:prstGeom prst="rect">
            <a:avLst/>
          </a:prstGeom>
        </p:spPr>
        <p:txBody>
          <a:bodyPr/>
          <a:lstStyle/>
          <a:p>
            <a:endParaRPr/>
          </a:p>
        </p:txBody>
      </p:sp>
      <p:sp>
        <p:nvSpPr>
          <p:cNvPr id="129" name="Shape 12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73893798"/>
      </p:ext>
    </p:extLst>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7016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and Deaton 2017– even</a:t>
            </a:r>
            <a:r>
              <a:rPr lang="en-US" baseline="0" dirty="0"/>
              <a:t> though we have all 3 races overall, breaking out lowest education for only NHW instead of all races makes this look even more dramatic.  </a:t>
            </a:r>
            <a:endParaRPr lang="en-US" dirty="0"/>
          </a:p>
        </p:txBody>
      </p:sp>
    </p:spTree>
    <p:extLst>
      <p:ext uri="{BB962C8B-B14F-4D97-AF65-F5344CB8AC3E}">
        <p14:creationId xmlns:p14="http://schemas.microsoft.com/office/powerpoint/2010/main" val="330367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0960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303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1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31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Office for National Statistics life expectancy data for single years. Data for 2016 are provisional and produced by Public Health England. The most recent rate of improvement in life expectancy for either women or men in the most recent years (2010/2 to 2014/16) was between 2.1 and 3.5 times lower than at any time between 1981 and 2011. T</a:t>
            </a:r>
          </a:p>
        </p:txBody>
      </p:sp>
    </p:spTree>
    <p:extLst>
      <p:ext uri="{BB962C8B-B14F-4D97-AF65-F5344CB8AC3E}">
        <p14:creationId xmlns:p14="http://schemas.microsoft.com/office/powerpoint/2010/main" val="2955235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Try to make apples to apples comparisons where possible—comparisons of only certain subgroups to whole populations in other countries may mask variation we can’t see there.</a:t>
            </a:r>
          </a:p>
          <a:p>
            <a:endParaRPr lang="en-US" dirty="0"/>
          </a:p>
        </p:txBody>
      </p:sp>
    </p:spTree>
    <p:extLst>
      <p:ext uri="{BB962C8B-B14F-4D97-AF65-F5344CB8AC3E}">
        <p14:creationId xmlns:p14="http://schemas.microsoft.com/office/powerpoint/2010/main" val="2214269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57441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1126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555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234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file://localhost/Users/mac1/Desktop/_DSC8668.jpg"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file://localhost/Users/mac1/Desktop/KCL_box_red_485_rgb.png" TargetMode="Externa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8"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9"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5"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24601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ircle Picture Left">
    <p:spTree>
      <p:nvGrpSpPr>
        <p:cNvPr id="1" name=""/>
        <p:cNvGrpSpPr/>
        <p:nvPr/>
      </p:nvGrpSpPr>
      <p:grpSpPr>
        <a:xfrm>
          <a:off x="0" y="0"/>
          <a:ext cx="0" cy="0"/>
          <a:chOff x="0" y="0"/>
          <a:chExt cx="0" cy="0"/>
        </a:xfrm>
      </p:grpSpPr>
      <p:sp>
        <p:nvSpPr>
          <p:cNvPr id="11" name="Picture Placeholder 9"/>
          <p:cNvSpPr>
            <a:spLocks noGrp="1"/>
          </p:cNvSpPr>
          <p:nvPr>
            <p:ph type="pic" sz="quarter" idx="10"/>
          </p:nvPr>
        </p:nvSpPr>
        <p:spPr>
          <a:xfrm>
            <a:off x="547090" y="2920935"/>
            <a:ext cx="5195145" cy="5196644"/>
          </a:xfrm>
          <a:prstGeom prst="ellipse">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3"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4"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6"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171687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rcle Picture Right">
    <p:spTree>
      <p:nvGrpSpPr>
        <p:cNvPr id="1" name=""/>
        <p:cNvGrpSpPr/>
        <p:nvPr/>
      </p:nvGrpSpPr>
      <p:grpSpPr>
        <a:xfrm>
          <a:off x="0" y="0"/>
          <a:ext cx="0" cy="0"/>
          <a:chOff x="0" y="0"/>
          <a:chExt cx="0" cy="0"/>
        </a:xfrm>
      </p:grpSpPr>
      <p:sp>
        <p:nvSpPr>
          <p:cNvPr id="8" name="Picture Placeholder 9"/>
          <p:cNvSpPr>
            <a:spLocks noGrp="1"/>
          </p:cNvSpPr>
          <p:nvPr>
            <p:ph type="pic" sz="quarter" idx="10"/>
          </p:nvPr>
        </p:nvSpPr>
        <p:spPr>
          <a:xfrm>
            <a:off x="6917037" y="2920935"/>
            <a:ext cx="5195145" cy="5196644"/>
          </a:xfrm>
          <a:prstGeom prst="ellipse">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0"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1"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6"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974412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rcle Picture Center">
    <p:spTree>
      <p:nvGrpSpPr>
        <p:cNvPr id="1" name=""/>
        <p:cNvGrpSpPr/>
        <p:nvPr/>
      </p:nvGrpSpPr>
      <p:grpSpPr>
        <a:xfrm>
          <a:off x="0" y="0"/>
          <a:ext cx="0" cy="0"/>
          <a:chOff x="0" y="0"/>
          <a:chExt cx="0" cy="0"/>
        </a:xfrm>
      </p:grpSpPr>
      <p:sp>
        <p:nvSpPr>
          <p:cNvPr id="8" name="Picture Placeholder 9"/>
          <p:cNvSpPr>
            <a:spLocks noGrp="1"/>
          </p:cNvSpPr>
          <p:nvPr>
            <p:ph type="pic" sz="quarter" idx="10"/>
          </p:nvPr>
        </p:nvSpPr>
        <p:spPr>
          <a:xfrm>
            <a:off x="3904829" y="2920935"/>
            <a:ext cx="5195145" cy="5196644"/>
          </a:xfrm>
          <a:prstGeom prst="ellipse">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4"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5"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6"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77436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rcle Image Cluster">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998248" y="2751239"/>
            <a:ext cx="5247437" cy="5247437"/>
          </a:xfrm>
          <a:prstGeom prst="ellipse">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0"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1"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12"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
        <p:nvSpPr>
          <p:cNvPr id="8" name="Picture Placeholder 9"/>
          <p:cNvSpPr>
            <a:spLocks noGrp="1"/>
          </p:cNvSpPr>
          <p:nvPr>
            <p:ph type="pic" sz="quarter" idx="12"/>
          </p:nvPr>
        </p:nvSpPr>
        <p:spPr>
          <a:xfrm>
            <a:off x="3105026" y="5565944"/>
            <a:ext cx="3465779" cy="3465779"/>
          </a:xfrm>
          <a:prstGeom prst="ellipse">
            <a:avLst/>
          </a:prstGeom>
          <a:solidFill>
            <a:schemeClr val="bg1">
              <a:lumMod val="65000"/>
            </a:schemeClr>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7" name="Picture Placeholder 9"/>
          <p:cNvSpPr>
            <a:spLocks noGrp="1"/>
          </p:cNvSpPr>
          <p:nvPr>
            <p:ph type="pic" sz="quarter" idx="11"/>
          </p:nvPr>
        </p:nvSpPr>
        <p:spPr>
          <a:xfrm>
            <a:off x="783583" y="5406355"/>
            <a:ext cx="3075635" cy="3075635"/>
          </a:xfrm>
          <a:prstGeom prst="ellipse">
            <a:avLst/>
          </a:prstGeom>
          <a:solidFill>
            <a:schemeClr val="bg1">
              <a:lumMod val="75000"/>
            </a:schemeClr>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Tree>
    <p:extLst>
      <p:ext uri="{BB962C8B-B14F-4D97-AF65-F5344CB8AC3E}">
        <p14:creationId xmlns:p14="http://schemas.microsoft.com/office/powerpoint/2010/main" val="3138828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rge Landscape Image Bottom">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438401"/>
            <a:ext cx="13004800" cy="7315199"/>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1"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2"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6"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4006532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arge Landscape Image Top">
    <p:spTree>
      <p:nvGrpSpPr>
        <p:cNvPr id="1" name=""/>
        <p:cNvGrpSpPr/>
        <p:nvPr/>
      </p:nvGrpSpPr>
      <p:grpSpPr>
        <a:xfrm>
          <a:off x="0" y="0"/>
          <a:ext cx="0" cy="0"/>
          <a:chOff x="0" y="0"/>
          <a:chExt cx="0" cy="0"/>
        </a:xfrm>
      </p:grpSpPr>
      <p:sp>
        <p:nvSpPr>
          <p:cNvPr id="4"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5"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6"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
        <p:nvSpPr>
          <p:cNvPr id="7" name="Picture Placeholder 8"/>
          <p:cNvSpPr>
            <a:spLocks noGrp="1"/>
          </p:cNvSpPr>
          <p:nvPr>
            <p:ph type="pic" sz="quarter" idx="10"/>
          </p:nvPr>
        </p:nvSpPr>
        <p:spPr>
          <a:xfrm>
            <a:off x="0" y="1"/>
            <a:ext cx="13004800" cy="7315199"/>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Tree>
    <p:extLst>
      <p:ext uri="{BB962C8B-B14F-4D97-AF65-F5344CB8AC3E}">
        <p14:creationId xmlns:p14="http://schemas.microsoft.com/office/powerpoint/2010/main" val="2331760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ircle Images">
    <p:spTree>
      <p:nvGrpSpPr>
        <p:cNvPr id="1" name=""/>
        <p:cNvGrpSpPr/>
        <p:nvPr/>
      </p:nvGrpSpPr>
      <p:grpSpPr>
        <a:xfrm>
          <a:off x="0" y="0"/>
          <a:ext cx="0" cy="0"/>
          <a:chOff x="0" y="0"/>
          <a:chExt cx="0" cy="0"/>
        </a:xfrm>
      </p:grpSpPr>
      <p:sp>
        <p:nvSpPr>
          <p:cNvPr id="9" name="Picture Placeholder 9"/>
          <p:cNvSpPr>
            <a:spLocks noGrp="1"/>
          </p:cNvSpPr>
          <p:nvPr>
            <p:ph type="pic" sz="quarter" idx="10"/>
          </p:nvPr>
        </p:nvSpPr>
        <p:spPr>
          <a:xfrm>
            <a:off x="1095873" y="3416231"/>
            <a:ext cx="3024404" cy="3024404"/>
          </a:xfrm>
          <a:prstGeom prst="ellipse">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0" name="Picture Placeholder 9"/>
          <p:cNvSpPr>
            <a:spLocks noGrp="1"/>
          </p:cNvSpPr>
          <p:nvPr>
            <p:ph type="pic" sz="quarter" idx="11"/>
          </p:nvPr>
        </p:nvSpPr>
        <p:spPr>
          <a:xfrm>
            <a:off x="4998329" y="3407675"/>
            <a:ext cx="3024404" cy="3024404"/>
          </a:xfrm>
          <a:prstGeom prst="ellipse">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1" name="Picture Placeholder 9"/>
          <p:cNvSpPr>
            <a:spLocks noGrp="1"/>
          </p:cNvSpPr>
          <p:nvPr>
            <p:ph type="pic" sz="quarter" idx="12"/>
          </p:nvPr>
        </p:nvSpPr>
        <p:spPr>
          <a:xfrm>
            <a:off x="8900784" y="3413379"/>
            <a:ext cx="3024404" cy="3024404"/>
          </a:xfrm>
          <a:prstGeom prst="ellipse">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3"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4"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8"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1409556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Square Images">
    <p:spTree>
      <p:nvGrpSpPr>
        <p:cNvPr id="1" name=""/>
        <p:cNvGrpSpPr/>
        <p:nvPr/>
      </p:nvGrpSpPr>
      <p:grpSpPr>
        <a:xfrm>
          <a:off x="0" y="0"/>
          <a:ext cx="0" cy="0"/>
          <a:chOff x="0" y="0"/>
          <a:chExt cx="0" cy="0"/>
        </a:xfrm>
      </p:grpSpPr>
      <p:sp>
        <p:nvSpPr>
          <p:cNvPr id="9" name="Picture Placeholder 9"/>
          <p:cNvSpPr>
            <a:spLocks noGrp="1"/>
          </p:cNvSpPr>
          <p:nvPr>
            <p:ph type="pic" sz="quarter" idx="10"/>
          </p:nvPr>
        </p:nvSpPr>
        <p:spPr>
          <a:xfrm>
            <a:off x="1095873" y="3416231"/>
            <a:ext cx="3024404" cy="3024404"/>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0" name="Picture Placeholder 9"/>
          <p:cNvSpPr>
            <a:spLocks noGrp="1"/>
          </p:cNvSpPr>
          <p:nvPr>
            <p:ph type="pic" sz="quarter" idx="11"/>
          </p:nvPr>
        </p:nvSpPr>
        <p:spPr>
          <a:xfrm>
            <a:off x="4998329" y="3407675"/>
            <a:ext cx="3024404" cy="3024404"/>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1" name="Picture Placeholder 9"/>
          <p:cNvSpPr>
            <a:spLocks noGrp="1"/>
          </p:cNvSpPr>
          <p:nvPr>
            <p:ph type="pic" sz="quarter" idx="12"/>
          </p:nvPr>
        </p:nvSpPr>
        <p:spPr>
          <a:xfrm>
            <a:off x="8900784" y="3413379"/>
            <a:ext cx="3024404" cy="3024404"/>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6"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7"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8"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978094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ar Left Portrait Photo">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0" y="0"/>
            <a:ext cx="4566005" cy="9753600"/>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6"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7"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8"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598291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ar Right Portrait Photo">
    <p:spTree>
      <p:nvGrpSpPr>
        <p:cNvPr id="1" name=""/>
        <p:cNvGrpSpPr/>
        <p:nvPr/>
      </p:nvGrpSpPr>
      <p:grpSpPr>
        <a:xfrm>
          <a:off x="0" y="0"/>
          <a:ext cx="0" cy="0"/>
          <a:chOff x="0" y="0"/>
          <a:chExt cx="0" cy="0"/>
        </a:xfrm>
      </p:grpSpPr>
      <p:sp>
        <p:nvSpPr>
          <p:cNvPr id="5"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6"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7"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
        <p:nvSpPr>
          <p:cNvPr id="8" name="Picture Placeholder 8"/>
          <p:cNvSpPr>
            <a:spLocks noGrp="1"/>
          </p:cNvSpPr>
          <p:nvPr>
            <p:ph type="pic" sz="quarter" idx="10"/>
          </p:nvPr>
        </p:nvSpPr>
        <p:spPr>
          <a:xfrm>
            <a:off x="8438795" y="0"/>
            <a:ext cx="4566005" cy="9753600"/>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Tree>
    <p:extLst>
      <p:ext uri="{BB962C8B-B14F-4D97-AF65-F5344CB8AC3E}">
        <p14:creationId xmlns:p14="http://schemas.microsoft.com/office/powerpoint/2010/main" val="372524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hoto Display 1">
    <p:spTree>
      <p:nvGrpSpPr>
        <p:cNvPr id="1" name=""/>
        <p:cNvGrpSpPr/>
        <p:nvPr/>
      </p:nvGrpSpPr>
      <p:grpSpPr>
        <a:xfrm>
          <a:off x="0" y="0"/>
          <a:ext cx="0" cy="0"/>
          <a:chOff x="0" y="0"/>
          <a:chExt cx="0" cy="0"/>
        </a:xfrm>
      </p:grpSpPr>
      <p:sp>
        <p:nvSpPr>
          <p:cNvPr id="18" name="Picture Placeholder 12"/>
          <p:cNvSpPr>
            <a:spLocks noGrp="1"/>
          </p:cNvSpPr>
          <p:nvPr>
            <p:ph type="pic" sz="quarter" idx="10"/>
          </p:nvPr>
        </p:nvSpPr>
        <p:spPr>
          <a:xfrm>
            <a:off x="1853836" y="4987836"/>
            <a:ext cx="1367723" cy="1365504"/>
          </a:xfrm>
          <a:prstGeom prst="ellipse">
            <a:avLst/>
          </a:prstGeom>
          <a:solidFill>
            <a:schemeClr val="bg2"/>
          </a:solidFill>
        </p:spPr>
        <p:txBody>
          <a:bodyPr lIns="65023" tIns="32511" rIns="65023" bIns="32511" anchor="ctr"/>
          <a:lstStyle>
            <a:lvl1pPr marL="0" indent="0" algn="ctr">
              <a:lnSpc>
                <a:spcPct val="100000"/>
              </a:lnSpc>
              <a:buNone/>
              <a:defRPr sz="1300">
                <a:latin typeface="Century Gothic" panose="020B0502020202020204" pitchFamily="34" charset="0"/>
              </a:defRPr>
            </a:lvl1pPr>
          </a:lstStyle>
          <a:p>
            <a:r>
              <a:rPr lang="en-US"/>
              <a:t>Drag picture to placeholder or click icon to add</a:t>
            </a:r>
            <a:endParaRPr lang="en-US" dirty="0"/>
          </a:p>
        </p:txBody>
      </p:sp>
      <p:sp>
        <p:nvSpPr>
          <p:cNvPr id="19" name="Picture Placeholder 12"/>
          <p:cNvSpPr>
            <a:spLocks noGrp="1"/>
          </p:cNvSpPr>
          <p:nvPr>
            <p:ph type="pic" sz="quarter" idx="11"/>
          </p:nvPr>
        </p:nvSpPr>
        <p:spPr>
          <a:xfrm>
            <a:off x="3826318" y="4987298"/>
            <a:ext cx="1367723" cy="1365504"/>
          </a:xfrm>
          <a:prstGeom prst="ellipse">
            <a:avLst/>
          </a:prstGeom>
          <a:solidFill>
            <a:schemeClr val="bg2"/>
          </a:solidFill>
        </p:spPr>
        <p:txBody>
          <a:bodyPr lIns="65023" tIns="32511" rIns="65023" bIns="32511" anchor="ctr"/>
          <a:lstStyle>
            <a:lvl1pPr marL="0" indent="0" algn="ctr">
              <a:lnSpc>
                <a:spcPct val="100000"/>
              </a:lnSpc>
              <a:buNone/>
              <a:defRPr sz="1300">
                <a:latin typeface="Century Gothic" panose="020B0502020202020204" pitchFamily="34" charset="0"/>
              </a:defRPr>
            </a:lvl1pPr>
          </a:lstStyle>
          <a:p>
            <a:r>
              <a:rPr lang="en-US"/>
              <a:t>Drag picture to placeholder or click icon to add</a:t>
            </a:r>
            <a:endParaRPr lang="en-US" dirty="0"/>
          </a:p>
        </p:txBody>
      </p:sp>
      <p:sp>
        <p:nvSpPr>
          <p:cNvPr id="20" name="Picture Placeholder 12"/>
          <p:cNvSpPr>
            <a:spLocks noGrp="1"/>
          </p:cNvSpPr>
          <p:nvPr>
            <p:ph type="pic" sz="quarter" idx="12"/>
          </p:nvPr>
        </p:nvSpPr>
        <p:spPr>
          <a:xfrm>
            <a:off x="5798799" y="4987298"/>
            <a:ext cx="1367723" cy="1365504"/>
          </a:xfrm>
          <a:prstGeom prst="ellipse">
            <a:avLst/>
          </a:prstGeom>
          <a:solidFill>
            <a:schemeClr val="bg2"/>
          </a:solidFill>
        </p:spPr>
        <p:txBody>
          <a:bodyPr lIns="65023" tIns="32511" rIns="65023" bIns="32511" anchor="ctr"/>
          <a:lstStyle>
            <a:lvl1pPr marL="0" indent="0" algn="ctr">
              <a:lnSpc>
                <a:spcPct val="100000"/>
              </a:lnSpc>
              <a:buNone/>
              <a:defRPr sz="1300">
                <a:latin typeface="Century Gothic" panose="020B0502020202020204" pitchFamily="34" charset="0"/>
              </a:defRPr>
            </a:lvl1pPr>
          </a:lstStyle>
          <a:p>
            <a:r>
              <a:rPr lang="en-US"/>
              <a:t>Drag picture to placeholder or click icon to add</a:t>
            </a:r>
            <a:endParaRPr lang="en-US" dirty="0"/>
          </a:p>
        </p:txBody>
      </p:sp>
      <p:sp>
        <p:nvSpPr>
          <p:cNvPr id="21" name="Picture Placeholder 12"/>
          <p:cNvSpPr>
            <a:spLocks noGrp="1"/>
          </p:cNvSpPr>
          <p:nvPr>
            <p:ph type="pic" sz="quarter" idx="13"/>
          </p:nvPr>
        </p:nvSpPr>
        <p:spPr>
          <a:xfrm>
            <a:off x="7782147" y="4987298"/>
            <a:ext cx="1367723" cy="1365504"/>
          </a:xfrm>
          <a:prstGeom prst="ellipse">
            <a:avLst/>
          </a:prstGeom>
          <a:solidFill>
            <a:schemeClr val="bg2"/>
          </a:solidFill>
        </p:spPr>
        <p:txBody>
          <a:bodyPr lIns="65023" tIns="32511" rIns="65023" bIns="32511" anchor="ctr"/>
          <a:lstStyle>
            <a:lvl1pPr marL="0" indent="0" algn="ctr">
              <a:lnSpc>
                <a:spcPct val="100000"/>
              </a:lnSpc>
              <a:buNone/>
              <a:defRPr sz="1300">
                <a:latin typeface="Century Gothic" panose="020B0502020202020204" pitchFamily="34" charset="0"/>
              </a:defRPr>
            </a:lvl1pPr>
          </a:lstStyle>
          <a:p>
            <a:r>
              <a:rPr lang="en-US"/>
              <a:t>Drag picture to placeholder or click icon to add</a:t>
            </a:r>
            <a:endParaRPr lang="en-US" dirty="0"/>
          </a:p>
        </p:txBody>
      </p:sp>
      <p:sp>
        <p:nvSpPr>
          <p:cNvPr id="22" name="Picture Placeholder 12"/>
          <p:cNvSpPr>
            <a:spLocks noGrp="1"/>
          </p:cNvSpPr>
          <p:nvPr>
            <p:ph type="pic" sz="quarter" idx="14"/>
          </p:nvPr>
        </p:nvSpPr>
        <p:spPr>
          <a:xfrm>
            <a:off x="9753527" y="4987298"/>
            <a:ext cx="1367723" cy="1365504"/>
          </a:xfrm>
          <a:prstGeom prst="ellipse">
            <a:avLst/>
          </a:prstGeom>
          <a:solidFill>
            <a:schemeClr val="bg2"/>
          </a:solidFill>
        </p:spPr>
        <p:txBody>
          <a:bodyPr lIns="65023" tIns="32511" rIns="65023" bIns="32511" anchor="ctr"/>
          <a:lstStyle>
            <a:lvl1pPr marL="0" indent="0" algn="ctr">
              <a:lnSpc>
                <a:spcPct val="100000"/>
              </a:lnSpc>
              <a:buNone/>
              <a:defRPr sz="1300">
                <a:latin typeface="Century Gothic" panose="020B0502020202020204" pitchFamily="34" charset="0"/>
              </a:defRPr>
            </a:lvl1pPr>
          </a:lstStyle>
          <a:p>
            <a:r>
              <a:rPr lang="en-US"/>
              <a:t>Drag picture to placeholder or click icon to add</a:t>
            </a:r>
            <a:endParaRPr lang="en-US" dirty="0"/>
          </a:p>
        </p:txBody>
      </p:sp>
      <p:sp>
        <p:nvSpPr>
          <p:cNvPr id="24"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25"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10"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548077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ull Screen Image">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1" y="0"/>
            <a:ext cx="13004800" cy="9753600"/>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5"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6"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7"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272302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ttom Thumbnails">
    <p:spTree>
      <p:nvGrpSpPr>
        <p:cNvPr id="1" name=""/>
        <p:cNvGrpSpPr/>
        <p:nvPr/>
      </p:nvGrpSpPr>
      <p:grpSpPr>
        <a:xfrm>
          <a:off x="0" y="0"/>
          <a:ext cx="0" cy="0"/>
          <a:chOff x="0" y="0"/>
          <a:chExt cx="0" cy="0"/>
        </a:xfrm>
      </p:grpSpPr>
      <p:sp>
        <p:nvSpPr>
          <p:cNvPr id="13" name="Picture Placeholder 9"/>
          <p:cNvSpPr>
            <a:spLocks noGrp="1"/>
          </p:cNvSpPr>
          <p:nvPr>
            <p:ph type="pic" sz="quarter" idx="10"/>
          </p:nvPr>
        </p:nvSpPr>
        <p:spPr>
          <a:xfrm>
            <a:off x="1471485" y="5751474"/>
            <a:ext cx="2926842" cy="2195132"/>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14" name="Picture Placeholder 9"/>
          <p:cNvSpPr>
            <a:spLocks noGrp="1"/>
          </p:cNvSpPr>
          <p:nvPr>
            <p:ph type="pic" sz="quarter" idx="11"/>
          </p:nvPr>
        </p:nvSpPr>
        <p:spPr>
          <a:xfrm>
            <a:off x="5179047" y="5742918"/>
            <a:ext cx="2926842" cy="2195132"/>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15" name="Picture Placeholder 9"/>
          <p:cNvSpPr>
            <a:spLocks noGrp="1"/>
          </p:cNvSpPr>
          <p:nvPr>
            <p:ph type="pic" sz="quarter" idx="12"/>
          </p:nvPr>
        </p:nvSpPr>
        <p:spPr>
          <a:xfrm>
            <a:off x="8886608" y="5751474"/>
            <a:ext cx="2926842" cy="2195132"/>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17"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8"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8"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4251593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iddle Thumbnails">
    <p:spTree>
      <p:nvGrpSpPr>
        <p:cNvPr id="1" name=""/>
        <p:cNvGrpSpPr/>
        <p:nvPr/>
      </p:nvGrpSpPr>
      <p:grpSpPr>
        <a:xfrm>
          <a:off x="0" y="0"/>
          <a:ext cx="0" cy="0"/>
          <a:chOff x="0" y="0"/>
          <a:chExt cx="0" cy="0"/>
        </a:xfrm>
      </p:grpSpPr>
      <p:sp>
        <p:nvSpPr>
          <p:cNvPr id="13" name="Picture Placeholder 9"/>
          <p:cNvSpPr>
            <a:spLocks noGrp="1"/>
          </p:cNvSpPr>
          <p:nvPr>
            <p:ph type="pic" sz="quarter" idx="10"/>
          </p:nvPr>
        </p:nvSpPr>
        <p:spPr>
          <a:xfrm>
            <a:off x="1471485" y="3637643"/>
            <a:ext cx="2926842" cy="2195132"/>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14" name="Picture Placeholder 9"/>
          <p:cNvSpPr>
            <a:spLocks noGrp="1"/>
          </p:cNvSpPr>
          <p:nvPr>
            <p:ph type="pic" sz="quarter" idx="11"/>
          </p:nvPr>
        </p:nvSpPr>
        <p:spPr>
          <a:xfrm>
            <a:off x="5179047" y="3629087"/>
            <a:ext cx="2926842" cy="2195132"/>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15" name="Picture Placeholder 9"/>
          <p:cNvSpPr>
            <a:spLocks noGrp="1"/>
          </p:cNvSpPr>
          <p:nvPr>
            <p:ph type="pic" sz="quarter" idx="12"/>
          </p:nvPr>
        </p:nvSpPr>
        <p:spPr>
          <a:xfrm>
            <a:off x="8886608" y="3637643"/>
            <a:ext cx="2926842" cy="2195132"/>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9"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0"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11"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4082397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ransition Slide Top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3004800" cy="3004774"/>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9"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0"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6"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586869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Collage Layout">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endParaRPr lang="en-US"/>
          </a:p>
        </p:txBody>
      </p:sp>
      <p:sp>
        <p:nvSpPr>
          <p:cNvPr id="5" name="Footer Placeholder 4"/>
          <p:cNvSpPr>
            <a:spLocks noGrp="1"/>
          </p:cNvSpPr>
          <p:nvPr>
            <p:ph type="ftr" sz="quarter" idx="12"/>
          </p:nvPr>
        </p:nvSpPr>
        <p:spPr/>
        <p:txBody>
          <a:bodyPr/>
          <a:lstStyle/>
          <a:p>
            <a:endParaRPr lang="en-US" dirty="0"/>
          </a:p>
        </p:txBody>
      </p:sp>
      <p:sp>
        <p:nvSpPr>
          <p:cNvPr id="20" name="Picture Placeholder 12"/>
          <p:cNvSpPr>
            <a:spLocks noGrp="1"/>
          </p:cNvSpPr>
          <p:nvPr>
            <p:ph type="pic" sz="quarter" idx="13"/>
          </p:nvPr>
        </p:nvSpPr>
        <p:spPr>
          <a:xfrm>
            <a:off x="12837" y="5525488"/>
            <a:ext cx="2165863" cy="2458287"/>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21" name="Picture Placeholder 12"/>
          <p:cNvSpPr>
            <a:spLocks noGrp="1"/>
          </p:cNvSpPr>
          <p:nvPr>
            <p:ph type="pic" sz="quarter" idx="14"/>
          </p:nvPr>
        </p:nvSpPr>
        <p:spPr>
          <a:xfrm>
            <a:off x="2178700" y="3075756"/>
            <a:ext cx="2165863" cy="2449732"/>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22" name="Picture Placeholder 12"/>
          <p:cNvSpPr>
            <a:spLocks noGrp="1"/>
          </p:cNvSpPr>
          <p:nvPr>
            <p:ph type="pic" sz="quarter" idx="15"/>
          </p:nvPr>
        </p:nvSpPr>
        <p:spPr>
          <a:xfrm>
            <a:off x="4344564" y="5508376"/>
            <a:ext cx="2165863" cy="2458287"/>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23" name="Picture Placeholder 12"/>
          <p:cNvSpPr>
            <a:spLocks noGrp="1"/>
          </p:cNvSpPr>
          <p:nvPr>
            <p:ph type="pic" sz="quarter" idx="16"/>
          </p:nvPr>
        </p:nvSpPr>
        <p:spPr>
          <a:xfrm>
            <a:off x="6507211" y="3090015"/>
            <a:ext cx="2165863" cy="2449732"/>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24" name="Picture Placeholder 12"/>
          <p:cNvSpPr>
            <a:spLocks noGrp="1"/>
          </p:cNvSpPr>
          <p:nvPr>
            <p:ph type="pic" sz="quarter" idx="17"/>
          </p:nvPr>
        </p:nvSpPr>
        <p:spPr>
          <a:xfrm>
            <a:off x="10838938" y="3092867"/>
            <a:ext cx="2165863" cy="2449732"/>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25" name="Picture Placeholder 12"/>
          <p:cNvSpPr>
            <a:spLocks noGrp="1"/>
          </p:cNvSpPr>
          <p:nvPr>
            <p:ph type="pic" sz="quarter" idx="18"/>
          </p:nvPr>
        </p:nvSpPr>
        <p:spPr>
          <a:xfrm>
            <a:off x="8656404" y="5525488"/>
            <a:ext cx="2165863" cy="2458287"/>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endParaRPr lang="en-US" dirty="0"/>
          </a:p>
        </p:txBody>
      </p:sp>
      <p:sp>
        <p:nvSpPr>
          <p:cNvPr id="12"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254678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Desktop Screensho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388570" y="3941838"/>
            <a:ext cx="4227661" cy="2357734"/>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9" name="Slide Number Placeholder 6"/>
          <p:cNvSpPr txBox="1">
            <a:spLocks/>
          </p:cNvSpPr>
          <p:nvPr/>
        </p:nvSpPr>
        <p:spPr>
          <a:xfrm>
            <a:off x="12274784" y="8832427"/>
            <a:ext cx="536588" cy="715264"/>
          </a:xfrm>
          <a:prstGeom prst="ellipse">
            <a:avLst/>
          </a:prstGeom>
          <a:solidFill>
            <a:schemeClr val="bg1"/>
          </a:solidFill>
        </p:spPr>
        <p:txBody>
          <a:bodyPr vert="horz" lIns="48780" tIns="24390" rIns="48780" bIns="24390" rtlCol="0" anchor="ctr"/>
          <a:lstStyle>
            <a:defPPr>
              <a:defRPr lang="en-US"/>
            </a:defPPr>
            <a:lvl1pPr marL="0" algn="ctr" defTabSz="457200" rtl="0" eaLnBrk="1" latinLnBrk="0" hangingPunct="1">
              <a:defRPr sz="2400" kern="1200">
                <a:solidFill>
                  <a:schemeClr val="tx1">
                    <a:tint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206139-A55F-4169-9075-5105A77DEDBB}" type="slidenum">
              <a:rPr lang="en-US" sz="1300" smtClean="0"/>
              <a:pPr/>
              <a:t>‹#›</a:t>
            </a:fld>
            <a:endParaRPr lang="en-US" sz="1300" dirty="0"/>
          </a:p>
        </p:txBody>
      </p:sp>
      <p:sp>
        <p:nvSpPr>
          <p:cNvPr id="10" name="Date Placeholder 9"/>
          <p:cNvSpPr>
            <a:spLocks noGrp="1"/>
          </p:cNvSpPr>
          <p:nvPr>
            <p:ph type="dt" sz="half" idx="14"/>
          </p:nvPr>
        </p:nvSpPr>
        <p:spPr/>
        <p:txBody>
          <a:bodyPr/>
          <a:lstStyle/>
          <a:p>
            <a:endParaRPr lang="en-US"/>
          </a:p>
        </p:txBody>
      </p:sp>
      <p:sp>
        <p:nvSpPr>
          <p:cNvPr id="11" name="Footer Placeholder 10"/>
          <p:cNvSpPr>
            <a:spLocks noGrp="1"/>
          </p:cNvSpPr>
          <p:nvPr>
            <p:ph type="ftr" sz="quarter" idx="15"/>
          </p:nvPr>
        </p:nvSpPr>
        <p:spPr/>
        <p:txBody>
          <a:bodyPr/>
          <a:lstStyle/>
          <a:p>
            <a:endParaRPr lang="en-US" dirty="0"/>
          </a:p>
        </p:txBody>
      </p:sp>
      <p:sp>
        <p:nvSpPr>
          <p:cNvPr id="12" name="Slide Number Placeholder 11"/>
          <p:cNvSpPr>
            <a:spLocks noGrp="1"/>
          </p:cNvSpPr>
          <p:nvPr>
            <p:ph type="sldNum" sz="quarter" idx="16"/>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847198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Pad Screensho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099955" y="3728422"/>
            <a:ext cx="2721896" cy="3648390"/>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8" name="Slide Number Placeholder 6"/>
          <p:cNvSpPr txBox="1">
            <a:spLocks/>
          </p:cNvSpPr>
          <p:nvPr/>
        </p:nvSpPr>
        <p:spPr>
          <a:xfrm>
            <a:off x="12274784" y="8832427"/>
            <a:ext cx="536588" cy="715264"/>
          </a:xfrm>
          <a:prstGeom prst="ellipse">
            <a:avLst/>
          </a:prstGeom>
          <a:solidFill>
            <a:schemeClr val="bg1"/>
          </a:solidFill>
        </p:spPr>
        <p:txBody>
          <a:bodyPr vert="horz" lIns="48780" tIns="24390" rIns="48780" bIns="24390" rtlCol="0" anchor="ctr"/>
          <a:lstStyle>
            <a:defPPr>
              <a:defRPr lang="en-US"/>
            </a:defPPr>
            <a:lvl1pPr marL="0" algn="ctr" defTabSz="457200" rtl="0" eaLnBrk="1" latinLnBrk="0" hangingPunct="1">
              <a:defRPr sz="2400" kern="1200">
                <a:solidFill>
                  <a:schemeClr val="tx1">
                    <a:tint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206139-A55F-4169-9075-5105A77DEDBB}" type="slidenum">
              <a:rPr lang="en-US" sz="1300" smtClean="0"/>
              <a:pPr/>
              <a:t>‹#›</a:t>
            </a:fld>
            <a:endParaRPr lang="en-US" sz="1300" dirty="0"/>
          </a:p>
        </p:txBody>
      </p:sp>
      <p:sp>
        <p:nvSpPr>
          <p:cNvPr id="5" name="Date Placeholder 4"/>
          <p:cNvSpPr>
            <a:spLocks noGrp="1"/>
          </p:cNvSpPr>
          <p:nvPr>
            <p:ph type="dt" sz="half" idx="14"/>
          </p:nvPr>
        </p:nvSpPr>
        <p:spPr/>
        <p:txBody>
          <a:bodyPr/>
          <a:lstStyle/>
          <a:p>
            <a:endParaRPr lang="en-US"/>
          </a:p>
        </p:txBody>
      </p:sp>
      <p:sp>
        <p:nvSpPr>
          <p:cNvPr id="9" name="Footer Placeholder 8"/>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151337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Phone Screensho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392640" y="3714951"/>
            <a:ext cx="2219522" cy="3902456"/>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8" name="Slide Number Placeholder 6"/>
          <p:cNvSpPr txBox="1">
            <a:spLocks/>
          </p:cNvSpPr>
          <p:nvPr/>
        </p:nvSpPr>
        <p:spPr>
          <a:xfrm>
            <a:off x="12274784" y="8832427"/>
            <a:ext cx="536588" cy="715264"/>
          </a:xfrm>
          <a:prstGeom prst="ellipse">
            <a:avLst/>
          </a:prstGeom>
          <a:solidFill>
            <a:schemeClr val="bg1"/>
          </a:solidFill>
        </p:spPr>
        <p:txBody>
          <a:bodyPr vert="horz" lIns="48780" tIns="24390" rIns="48780" bIns="24390" rtlCol="0" anchor="ctr"/>
          <a:lstStyle>
            <a:defPPr>
              <a:defRPr lang="en-US"/>
            </a:defPPr>
            <a:lvl1pPr marL="0" algn="ctr" defTabSz="457200" rtl="0" eaLnBrk="1" latinLnBrk="0" hangingPunct="1">
              <a:defRPr sz="2400" kern="1200">
                <a:solidFill>
                  <a:schemeClr val="tx1">
                    <a:tint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206139-A55F-4169-9075-5105A77DEDBB}" type="slidenum">
              <a:rPr lang="en-US" sz="1300" smtClean="0"/>
              <a:pPr/>
              <a:t>‹#›</a:t>
            </a:fld>
            <a:endParaRPr lang="en-US" sz="1300" dirty="0"/>
          </a:p>
        </p:txBody>
      </p:sp>
      <p:sp>
        <p:nvSpPr>
          <p:cNvPr id="5" name="Date Placeholder 4"/>
          <p:cNvSpPr>
            <a:spLocks noGrp="1"/>
          </p:cNvSpPr>
          <p:nvPr>
            <p:ph type="dt" sz="half" idx="14"/>
          </p:nvPr>
        </p:nvSpPr>
        <p:spPr/>
        <p:txBody>
          <a:bodyPr/>
          <a:lstStyle/>
          <a:p>
            <a:endParaRPr lang="en-US"/>
          </a:p>
        </p:txBody>
      </p:sp>
      <p:sp>
        <p:nvSpPr>
          <p:cNvPr id="9" name="Footer Placeholder 8"/>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364907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Phone Screensho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1435680" y="2597462"/>
            <a:ext cx="2590230" cy="4554250"/>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8" name="Slide Number Placeholder 6"/>
          <p:cNvSpPr txBox="1">
            <a:spLocks/>
          </p:cNvSpPr>
          <p:nvPr/>
        </p:nvSpPr>
        <p:spPr>
          <a:xfrm>
            <a:off x="12274784" y="8832427"/>
            <a:ext cx="536588" cy="715264"/>
          </a:xfrm>
          <a:prstGeom prst="ellipse">
            <a:avLst/>
          </a:prstGeom>
          <a:solidFill>
            <a:schemeClr val="bg1"/>
          </a:solidFill>
        </p:spPr>
        <p:txBody>
          <a:bodyPr vert="horz" lIns="48780" tIns="24390" rIns="48780" bIns="24390" rtlCol="0" anchor="ctr"/>
          <a:lstStyle>
            <a:defPPr>
              <a:defRPr lang="en-US"/>
            </a:defPPr>
            <a:lvl1pPr marL="0" algn="ctr" defTabSz="457200" rtl="0" eaLnBrk="1" latinLnBrk="0" hangingPunct="1">
              <a:defRPr sz="2400" kern="1200">
                <a:solidFill>
                  <a:schemeClr val="tx1">
                    <a:tint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206139-A55F-4169-9075-5105A77DEDBB}" type="slidenum">
              <a:rPr lang="en-US" sz="1300" smtClean="0"/>
              <a:pPr/>
              <a:t>‹#›</a:t>
            </a:fld>
            <a:endParaRPr lang="en-US" sz="1300" dirty="0"/>
          </a:p>
        </p:txBody>
      </p:sp>
      <p:sp>
        <p:nvSpPr>
          <p:cNvPr id="5" name="Date Placeholder 4"/>
          <p:cNvSpPr>
            <a:spLocks noGrp="1"/>
          </p:cNvSpPr>
          <p:nvPr>
            <p:ph type="dt" sz="half" idx="14"/>
          </p:nvPr>
        </p:nvSpPr>
        <p:spPr/>
        <p:txBody>
          <a:bodyPr/>
          <a:lstStyle/>
          <a:p>
            <a:endParaRPr lang="en-US"/>
          </a:p>
        </p:txBody>
      </p:sp>
      <p:sp>
        <p:nvSpPr>
          <p:cNvPr id="9" name="Footer Placeholder 8"/>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784948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ptop Screenshot 1">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1746281" y="4104441"/>
            <a:ext cx="4471565" cy="2820320"/>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8" name="Slide Number Placeholder 6"/>
          <p:cNvSpPr txBox="1">
            <a:spLocks/>
          </p:cNvSpPr>
          <p:nvPr/>
        </p:nvSpPr>
        <p:spPr>
          <a:xfrm>
            <a:off x="12274784" y="8832427"/>
            <a:ext cx="536588" cy="715264"/>
          </a:xfrm>
          <a:prstGeom prst="ellipse">
            <a:avLst/>
          </a:prstGeom>
          <a:solidFill>
            <a:schemeClr val="bg1"/>
          </a:solidFill>
        </p:spPr>
        <p:txBody>
          <a:bodyPr vert="horz" lIns="48780" tIns="24390" rIns="48780" bIns="24390" rtlCol="0" anchor="ctr"/>
          <a:lstStyle>
            <a:defPPr>
              <a:defRPr lang="en-US"/>
            </a:defPPr>
            <a:lvl1pPr marL="0" algn="ctr" defTabSz="457200" rtl="0" eaLnBrk="1" latinLnBrk="0" hangingPunct="1">
              <a:defRPr sz="2400" kern="1200">
                <a:solidFill>
                  <a:schemeClr val="tx1">
                    <a:tint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206139-A55F-4169-9075-5105A77DEDBB}" type="slidenum">
              <a:rPr lang="en-US" sz="1300" smtClean="0"/>
              <a:pPr/>
              <a:t>‹#›</a:t>
            </a:fld>
            <a:endParaRPr lang="en-US" sz="1300" dirty="0"/>
          </a:p>
        </p:txBody>
      </p:sp>
      <p:sp>
        <p:nvSpPr>
          <p:cNvPr id="5" name="Date Placeholder 4"/>
          <p:cNvSpPr>
            <a:spLocks noGrp="1"/>
          </p:cNvSpPr>
          <p:nvPr>
            <p:ph type="dt" sz="half" idx="14"/>
          </p:nvPr>
        </p:nvSpPr>
        <p:spPr/>
        <p:txBody>
          <a:bodyPr/>
          <a:lstStyle/>
          <a:p>
            <a:endParaRPr lang="en-US"/>
          </a:p>
        </p:txBody>
      </p:sp>
      <p:sp>
        <p:nvSpPr>
          <p:cNvPr id="9" name="Footer Placeholder 8"/>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93123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Quote Photo Bubbles">
    <p:spTree>
      <p:nvGrpSpPr>
        <p:cNvPr id="1" name=""/>
        <p:cNvGrpSpPr/>
        <p:nvPr/>
      </p:nvGrpSpPr>
      <p:grpSpPr>
        <a:xfrm>
          <a:off x="0" y="0"/>
          <a:ext cx="0" cy="0"/>
          <a:chOff x="0" y="0"/>
          <a:chExt cx="0" cy="0"/>
        </a:xfrm>
      </p:grpSpPr>
      <p:sp>
        <p:nvSpPr>
          <p:cNvPr id="13" name="Picture Placeholder 12"/>
          <p:cNvSpPr>
            <a:spLocks noGrp="1"/>
          </p:cNvSpPr>
          <p:nvPr>
            <p:ph type="pic" sz="quarter" idx="15"/>
          </p:nvPr>
        </p:nvSpPr>
        <p:spPr>
          <a:xfrm>
            <a:off x="5780244" y="3041821"/>
            <a:ext cx="1420142" cy="1448159"/>
          </a:xfrm>
          <a:prstGeom prst="ellipse">
            <a:avLst/>
          </a:prstGeom>
          <a:solidFill>
            <a:schemeClr val="bg2"/>
          </a:solidFill>
        </p:spPr>
        <p:txBody>
          <a:bodyPr lIns="65023" tIns="32511" rIns="65023" bIns="32511" anchor="ctr"/>
          <a:lstStyle>
            <a:lvl1pPr marL="0" indent="0" algn="ctr">
              <a:lnSpc>
                <a:spcPct val="100000"/>
              </a:lnSpc>
              <a:buNone/>
              <a:defRPr sz="1300">
                <a:latin typeface="Century Gothic" panose="020B0502020202020204" pitchFamily="34" charset="0"/>
              </a:defRPr>
            </a:lvl1pPr>
          </a:lstStyle>
          <a:p>
            <a:r>
              <a:rPr lang="en-US"/>
              <a:t>Drag picture to placeholder or click icon to add</a:t>
            </a:r>
            <a:endParaRPr lang="en-US" dirty="0"/>
          </a:p>
        </p:txBody>
      </p:sp>
      <p:sp>
        <p:nvSpPr>
          <p:cNvPr id="14" name="Picture Placeholder 12"/>
          <p:cNvSpPr>
            <a:spLocks noGrp="1"/>
          </p:cNvSpPr>
          <p:nvPr>
            <p:ph type="pic" sz="quarter" idx="16"/>
          </p:nvPr>
        </p:nvSpPr>
        <p:spPr>
          <a:xfrm>
            <a:off x="9931965" y="3047525"/>
            <a:ext cx="1420142" cy="1448159"/>
          </a:xfrm>
          <a:prstGeom prst="ellipse">
            <a:avLst/>
          </a:prstGeom>
          <a:solidFill>
            <a:schemeClr val="bg2"/>
          </a:solidFill>
        </p:spPr>
        <p:txBody>
          <a:bodyPr lIns="65023" tIns="32511" rIns="65023" bIns="32511" anchor="ctr"/>
          <a:lstStyle>
            <a:lvl1pPr marL="0" indent="0" algn="ctr">
              <a:lnSpc>
                <a:spcPct val="100000"/>
              </a:lnSpc>
              <a:buNone/>
              <a:defRPr sz="1300">
                <a:latin typeface="Century Gothic" panose="020B0502020202020204" pitchFamily="34" charset="0"/>
              </a:defRPr>
            </a:lvl1pPr>
          </a:lstStyle>
          <a:p>
            <a:r>
              <a:rPr lang="en-US"/>
              <a:t>Drag picture to placeholder or click icon to add</a:t>
            </a:r>
            <a:endParaRPr lang="en-US" dirty="0"/>
          </a:p>
        </p:txBody>
      </p:sp>
      <p:sp>
        <p:nvSpPr>
          <p:cNvPr id="18" name="Picture Placeholder 12"/>
          <p:cNvSpPr>
            <a:spLocks noGrp="1"/>
          </p:cNvSpPr>
          <p:nvPr>
            <p:ph type="pic" sz="quarter" idx="10"/>
          </p:nvPr>
        </p:nvSpPr>
        <p:spPr>
          <a:xfrm>
            <a:off x="1594659" y="3036117"/>
            <a:ext cx="1420142" cy="1448159"/>
          </a:xfrm>
          <a:prstGeom prst="ellipse">
            <a:avLst/>
          </a:prstGeom>
          <a:solidFill>
            <a:schemeClr val="bg2"/>
          </a:solidFill>
        </p:spPr>
        <p:txBody>
          <a:bodyPr lIns="65023" tIns="32511" rIns="65023" bIns="32511" anchor="ctr"/>
          <a:lstStyle>
            <a:lvl1pPr marL="0" indent="0" algn="ctr">
              <a:lnSpc>
                <a:spcPct val="100000"/>
              </a:lnSpc>
              <a:buNone/>
              <a:defRPr sz="1300">
                <a:latin typeface="Century Gothic" panose="020B0502020202020204" pitchFamily="34" charset="0"/>
              </a:defRPr>
            </a:lvl1pPr>
          </a:lstStyle>
          <a:p>
            <a:r>
              <a:rPr lang="en-US"/>
              <a:t>Drag picture to placeholder or click icon to add</a:t>
            </a:r>
            <a:endParaRPr lang="en-US" dirty="0"/>
          </a:p>
        </p:txBody>
      </p:sp>
      <p:sp>
        <p:nvSpPr>
          <p:cNvPr id="24"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25"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8"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2419757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ptop Screensho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297864" y="3926408"/>
            <a:ext cx="4471565" cy="2820321"/>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8" name="Slide Number Placeholder 6"/>
          <p:cNvSpPr txBox="1">
            <a:spLocks/>
          </p:cNvSpPr>
          <p:nvPr/>
        </p:nvSpPr>
        <p:spPr>
          <a:xfrm>
            <a:off x="12274784" y="8832427"/>
            <a:ext cx="536588" cy="715264"/>
          </a:xfrm>
          <a:prstGeom prst="ellipse">
            <a:avLst/>
          </a:prstGeom>
          <a:solidFill>
            <a:schemeClr val="bg1"/>
          </a:solidFill>
        </p:spPr>
        <p:txBody>
          <a:bodyPr vert="horz" lIns="48780" tIns="24390" rIns="48780" bIns="24390" rtlCol="0" anchor="ctr"/>
          <a:lstStyle>
            <a:defPPr>
              <a:defRPr lang="en-US"/>
            </a:defPPr>
            <a:lvl1pPr marL="0" algn="ctr" defTabSz="457200" rtl="0" eaLnBrk="1" latinLnBrk="0" hangingPunct="1">
              <a:defRPr sz="2400" kern="1200">
                <a:solidFill>
                  <a:schemeClr val="tx1">
                    <a:tint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206139-A55F-4169-9075-5105A77DEDBB}" type="slidenum">
              <a:rPr lang="en-US" sz="1300" smtClean="0"/>
              <a:pPr/>
              <a:t>‹#›</a:t>
            </a:fld>
            <a:endParaRPr lang="en-US" sz="1300" dirty="0"/>
          </a:p>
        </p:txBody>
      </p:sp>
      <p:sp>
        <p:nvSpPr>
          <p:cNvPr id="5" name="Date Placeholder 4"/>
          <p:cNvSpPr>
            <a:spLocks noGrp="1"/>
          </p:cNvSpPr>
          <p:nvPr>
            <p:ph type="dt" sz="half" idx="14"/>
          </p:nvPr>
        </p:nvSpPr>
        <p:spPr/>
        <p:txBody>
          <a:bodyPr/>
          <a:lstStyle/>
          <a:p>
            <a:endParaRPr lang="en-US"/>
          </a:p>
        </p:txBody>
      </p:sp>
      <p:sp>
        <p:nvSpPr>
          <p:cNvPr id="9" name="Footer Placeholder 8"/>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4044148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Multi Screen Mocku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
        <p:nvSpPr>
          <p:cNvPr id="15" name="Picture Placeholder 6"/>
          <p:cNvSpPr>
            <a:spLocks noGrp="1"/>
          </p:cNvSpPr>
          <p:nvPr>
            <p:ph type="pic" sz="quarter" idx="14"/>
          </p:nvPr>
        </p:nvSpPr>
        <p:spPr>
          <a:xfrm>
            <a:off x="4507935" y="3494165"/>
            <a:ext cx="3564703" cy="2002187"/>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6" name="Picture Placeholder 6"/>
          <p:cNvSpPr>
            <a:spLocks noGrp="1"/>
          </p:cNvSpPr>
          <p:nvPr>
            <p:ph type="pic" sz="quarter" idx="13"/>
          </p:nvPr>
        </p:nvSpPr>
        <p:spPr>
          <a:xfrm>
            <a:off x="7570990" y="4873230"/>
            <a:ext cx="2270751" cy="1428134"/>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7" name="Picture Placeholder 6"/>
          <p:cNvSpPr>
            <a:spLocks noGrp="1"/>
          </p:cNvSpPr>
          <p:nvPr>
            <p:ph type="pic" sz="quarter" idx="15"/>
          </p:nvPr>
        </p:nvSpPr>
        <p:spPr>
          <a:xfrm>
            <a:off x="3574314" y="4790678"/>
            <a:ext cx="1151092" cy="1539346"/>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8" name="Picture Placeholder 6"/>
          <p:cNvSpPr>
            <a:spLocks noGrp="1"/>
          </p:cNvSpPr>
          <p:nvPr>
            <p:ph type="pic" sz="quarter" idx="16"/>
          </p:nvPr>
        </p:nvSpPr>
        <p:spPr>
          <a:xfrm>
            <a:off x="2875408" y="5453368"/>
            <a:ext cx="485449" cy="847996"/>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Tree>
    <p:extLst>
      <p:ext uri="{BB962C8B-B14F-4D97-AF65-F5344CB8AC3E}">
        <p14:creationId xmlns:p14="http://schemas.microsoft.com/office/powerpoint/2010/main" val="3622473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iPad Screen">
    <p:spTree>
      <p:nvGrpSpPr>
        <p:cNvPr id="1" name=""/>
        <p:cNvGrpSpPr/>
        <p:nvPr/>
      </p:nvGrpSpPr>
      <p:grpSpPr>
        <a:xfrm>
          <a:off x="0" y="0"/>
          <a:ext cx="0" cy="0"/>
          <a:chOff x="0" y="0"/>
          <a:chExt cx="0" cy="0"/>
        </a:xfrm>
      </p:grpSpPr>
      <p:sp>
        <p:nvSpPr>
          <p:cNvPr id="9" name="Picture Placeholder 6"/>
          <p:cNvSpPr>
            <a:spLocks noGrp="1"/>
          </p:cNvSpPr>
          <p:nvPr>
            <p:ph type="pic" sz="quarter" idx="14"/>
          </p:nvPr>
        </p:nvSpPr>
        <p:spPr>
          <a:xfrm>
            <a:off x="2301096" y="3437775"/>
            <a:ext cx="2167457" cy="2898522"/>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0" name="Picture Placeholder 6"/>
          <p:cNvSpPr>
            <a:spLocks noGrp="1"/>
          </p:cNvSpPr>
          <p:nvPr>
            <p:ph type="pic" sz="quarter" idx="15"/>
          </p:nvPr>
        </p:nvSpPr>
        <p:spPr>
          <a:xfrm>
            <a:off x="5428635" y="3437074"/>
            <a:ext cx="2167457" cy="2894214"/>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1" name="Picture Placeholder 6"/>
          <p:cNvSpPr>
            <a:spLocks noGrp="1"/>
          </p:cNvSpPr>
          <p:nvPr>
            <p:ph type="pic" sz="quarter" idx="16"/>
          </p:nvPr>
        </p:nvSpPr>
        <p:spPr>
          <a:xfrm>
            <a:off x="8478622" y="3442083"/>
            <a:ext cx="2167457" cy="2894214"/>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054323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 bottom - alt 1">
    <p:spTree>
      <p:nvGrpSpPr>
        <p:cNvPr id="1" name=""/>
        <p:cNvGrpSpPr/>
        <p:nvPr/>
      </p:nvGrpSpPr>
      <p:grpSpPr>
        <a:xfrm>
          <a:off x="0" y="0"/>
          <a:ext cx="0" cy="0"/>
          <a:chOff x="0" y="0"/>
          <a:chExt cx="0" cy="0"/>
        </a:xfrm>
      </p:grpSpPr>
      <p:pic>
        <p:nvPicPr>
          <p:cNvPr id="10" name="_DSC1517.jpg"/>
          <p:cNvPicPr>
            <a:picLocks noChangeAspect="1"/>
          </p:cNvPicPr>
          <p:nvPr/>
        </p:nvPicPr>
        <p:blipFill rotWithShape="1">
          <a:blip r:embed="rId2" r:link="rId3">
            <a:extLst>
              <a:ext uri="{28A0092B-C50C-407E-A947-70E740481C1C}">
                <a14:useLocalDpi xmlns:a14="http://schemas.microsoft.com/office/drawing/2010/main" val="0"/>
              </a:ext>
            </a:extLst>
          </a:blip>
          <a:srcRect l="2361" r="9016"/>
          <a:stretch/>
        </p:blipFill>
        <p:spPr>
          <a:xfrm>
            <a:off x="0" y="3"/>
            <a:ext cx="13004800" cy="9753599"/>
          </a:xfrm>
          <a:prstGeom prst="rect">
            <a:avLst/>
          </a:prstGeom>
        </p:spPr>
      </p:pic>
      <p:sp>
        <p:nvSpPr>
          <p:cNvPr id="11" name="Rectangle 10"/>
          <p:cNvSpPr/>
          <p:nvPr/>
        </p:nvSpPr>
        <p:spPr>
          <a:xfrm>
            <a:off x="0" y="4921955"/>
            <a:ext cx="13004800" cy="4831646"/>
          </a:xfrm>
          <a:prstGeom prst="rect">
            <a:avLst/>
          </a:prstGeom>
          <a:gradFill flip="none" rotWithShape="1">
            <a:gsLst>
              <a:gs pos="0">
                <a:schemeClr val="tx1">
                  <a:alpha val="50000"/>
                </a:schemeClr>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0046" tIns="65023" rIns="130046" bIns="65023"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12000" y="3851772"/>
            <a:ext cx="11980800" cy="3853834"/>
          </a:xfrm>
          <a:prstGeom prst="rect">
            <a:avLst/>
          </a:prstGeom>
        </p:spPr>
        <p:txBody>
          <a:bodyPr lIns="130046" tIns="65023" rIns="130046" bIns="65023" anchor="b" anchorCtr="0">
            <a:normAutofit/>
          </a:bodyPr>
          <a:lstStyle>
            <a:lvl1pPr>
              <a:defRPr sz="6400">
                <a:solidFill>
                  <a:srgbClr val="FFFFFF"/>
                </a:solidFill>
              </a:defRPr>
            </a:lvl1pPr>
          </a:lstStyle>
          <a:p>
            <a:r>
              <a:rPr lang="en-GB" dirty="0"/>
              <a:t>Click to edit master title style</a:t>
            </a:r>
            <a:endParaRPr lang="en-US" dirty="0"/>
          </a:p>
        </p:txBody>
      </p:sp>
      <p:sp>
        <p:nvSpPr>
          <p:cNvPr id="3" name="Subtitle 2"/>
          <p:cNvSpPr>
            <a:spLocks noGrp="1"/>
          </p:cNvSpPr>
          <p:nvPr>
            <p:ph type="subTitle" idx="1" hasCustomPrompt="1"/>
          </p:nvPr>
        </p:nvSpPr>
        <p:spPr>
          <a:xfrm>
            <a:off x="512000" y="7961601"/>
            <a:ext cx="11980800" cy="1268196"/>
          </a:xfrm>
          <a:prstGeom prst="rect">
            <a:avLst/>
          </a:prstGeom>
        </p:spPr>
        <p:txBody>
          <a:bodyPr lIns="130046" tIns="65023" rIns="130046" bIns="65023"/>
          <a:lstStyle>
            <a:lvl1pPr marL="0" indent="0" algn="l">
              <a:buNone/>
              <a:defRPr>
                <a:solidFill>
                  <a:srgbClr val="FFFFFF"/>
                </a:solidFill>
                <a:latin typeface="Georgia"/>
                <a:cs typeface="Georgia"/>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GB" dirty="0"/>
              <a:t>Click to edit master subtitle style</a:t>
            </a:r>
            <a:endParaRPr lang="en-US" dirty="0"/>
          </a:p>
        </p:txBody>
      </p:sp>
      <p:grpSp>
        <p:nvGrpSpPr>
          <p:cNvPr id="4" name="Group 3"/>
          <p:cNvGrpSpPr>
            <a:grpSpLocks noChangeAspect="1"/>
          </p:cNvGrpSpPr>
          <p:nvPr/>
        </p:nvGrpSpPr>
        <p:grpSpPr>
          <a:xfrm>
            <a:off x="10572800" y="1"/>
            <a:ext cx="2432000" cy="1853185"/>
            <a:chOff x="7949775" y="1"/>
            <a:chExt cx="1194225" cy="910000"/>
          </a:xfrm>
        </p:grpSpPr>
        <p:sp>
          <p:nvSpPr>
            <p:cNvPr id="7" name="Rectangle 6"/>
            <p:cNvSpPr/>
            <p:nvPr userDrawn="1"/>
          </p:nvSpPr>
          <p:spPr>
            <a:xfrm>
              <a:off x="7949775" y="1"/>
              <a:ext cx="1194225" cy="91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KCL-LOGO-UK-1.png"/>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7949775" y="258"/>
              <a:ext cx="1194225" cy="909486"/>
            </a:xfrm>
            <a:prstGeom prst="rect">
              <a:avLst/>
            </a:prstGeom>
          </p:spPr>
        </p:pic>
      </p:grpSp>
    </p:spTree>
    <p:extLst>
      <p:ext uri="{BB962C8B-B14F-4D97-AF65-F5344CB8AC3E}">
        <p14:creationId xmlns:p14="http://schemas.microsoft.com/office/powerpoint/2010/main" val="40474303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2000" y="256000"/>
            <a:ext cx="11980800" cy="1024000"/>
          </a:xfrm>
          <a:prstGeom prst="rect">
            <a:avLst/>
          </a:prstGeom>
        </p:spPr>
        <p:txBody>
          <a:bodyPr lIns="130046" tIns="65023" rIns="130046" bIns="65023"/>
          <a:lstStyle/>
          <a:p>
            <a:r>
              <a:rPr lang="en-US"/>
              <a:t>Click to edit Master title style</a:t>
            </a:r>
          </a:p>
        </p:txBody>
      </p:sp>
      <p:sp>
        <p:nvSpPr>
          <p:cNvPr id="3" name="Content Placeholder 2"/>
          <p:cNvSpPr>
            <a:spLocks noGrp="1"/>
          </p:cNvSpPr>
          <p:nvPr>
            <p:ph idx="1"/>
          </p:nvPr>
        </p:nvSpPr>
        <p:spPr>
          <a:xfrm>
            <a:off x="512000" y="1549113"/>
            <a:ext cx="11980800" cy="6906880"/>
          </a:xfrm>
          <a:prstGeom prst="rect">
            <a:avLst/>
          </a:prstGeom>
        </p:spPr>
        <p:txBody>
          <a:bodyPr lIns="130046" tIns="65023" rIns="130046" bIns="65023">
            <a:normAutofit/>
          </a:bodyPr>
          <a:lstStyle>
            <a:lvl1pPr marL="0" indent="0">
              <a:lnSpc>
                <a:spcPct val="120000"/>
              </a:lnSpc>
              <a:spcBef>
                <a:spcPts val="0"/>
              </a:spcBef>
              <a:buNone/>
              <a:defRPr sz="2800">
                <a:solidFill>
                  <a:srgbClr val="0A2D50"/>
                </a:solidFill>
                <a:latin typeface="Impact"/>
                <a:cs typeface="Impact"/>
              </a:defRPr>
            </a:lvl1pPr>
            <a:lvl2pPr marL="0" indent="0">
              <a:lnSpc>
                <a:spcPct val="120000"/>
              </a:lnSpc>
              <a:spcBef>
                <a:spcPts val="0"/>
              </a:spcBef>
              <a:buNone/>
              <a:defRPr sz="2800">
                <a:latin typeface="Georgia"/>
                <a:cs typeface="Georgia"/>
              </a:defRPr>
            </a:lvl2pPr>
            <a:lvl3pPr marL="383816" indent="-383816">
              <a:lnSpc>
                <a:spcPct val="120000"/>
              </a:lnSpc>
              <a:spcBef>
                <a:spcPts val="0"/>
              </a:spcBef>
              <a:defRPr sz="2800">
                <a:latin typeface="Georgia"/>
                <a:cs typeface="Georgia"/>
              </a:defRPr>
            </a:lvl3pPr>
            <a:lvl4pPr marL="767632" indent="-383816">
              <a:lnSpc>
                <a:spcPct val="120000"/>
              </a:lnSpc>
              <a:spcBef>
                <a:spcPts val="0"/>
              </a:spcBef>
              <a:defRPr sz="2800">
                <a:latin typeface="Georgia"/>
                <a:cs typeface="Georgia"/>
              </a:defRPr>
            </a:lvl4pPr>
            <a:lvl5pPr marL="1151449" indent="-383816">
              <a:lnSpc>
                <a:spcPct val="120000"/>
              </a:lnSpc>
              <a:spcBef>
                <a:spcPts val="0"/>
              </a:spcBef>
              <a:defRPr sz="280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400">
                <a:latin typeface="Georgia"/>
                <a:cs typeface="Georgia"/>
              </a:defRPr>
            </a:lvl1pPr>
          </a:lstStyle>
          <a:p>
            <a:endParaRPr lang="en-US" dirty="0"/>
          </a:p>
        </p:txBody>
      </p:sp>
      <p:sp>
        <p:nvSpPr>
          <p:cNvPr id="5" name="Footer Placeholder 4"/>
          <p:cNvSpPr>
            <a:spLocks noGrp="1"/>
          </p:cNvSpPr>
          <p:nvPr>
            <p:ph type="ftr" sz="quarter" idx="11"/>
          </p:nvPr>
        </p:nvSpPr>
        <p:spPr/>
        <p:txBody>
          <a:bodyPr/>
          <a:lstStyle>
            <a:lvl1pPr>
              <a:defRPr sz="1400">
                <a:latin typeface="Georgia"/>
                <a:cs typeface="Georgia"/>
              </a:defRPr>
            </a:lvl1pPr>
          </a:lstStyle>
          <a:p>
            <a:endParaRPr lang="en-US" dirty="0"/>
          </a:p>
        </p:txBody>
      </p:sp>
      <p:sp>
        <p:nvSpPr>
          <p:cNvPr id="6" name="Slide Number Placeholder 5"/>
          <p:cNvSpPr>
            <a:spLocks noGrp="1"/>
          </p:cNvSpPr>
          <p:nvPr>
            <p:ph type="sldNum" sz="quarter" idx="12"/>
          </p:nvPr>
        </p:nvSpPr>
        <p:spPr>
          <a:xfrm>
            <a:off x="11468800" y="9241600"/>
            <a:ext cx="1024000" cy="512000"/>
          </a:xfrm>
        </p:spPr>
        <p:txBody>
          <a:bodyPr/>
          <a:lstStyle>
            <a:lvl1pPr>
              <a:defRPr sz="1400">
                <a:latin typeface="Georgia"/>
                <a:cs typeface="Georgia"/>
              </a:defRPr>
            </a:lvl1pPr>
          </a:lstStyle>
          <a:p>
            <a:fld id="{86CB4B4D-7CA3-9044-876B-883B54F8677D}" type="slidenum">
              <a:rPr lang="uk-UA" smtClean="0"/>
              <a:t>‹#›</a:t>
            </a:fld>
            <a:endParaRPr lang="uk-UA"/>
          </a:p>
        </p:txBody>
      </p:sp>
      <p:cxnSp>
        <p:nvCxnSpPr>
          <p:cNvPr id="7" name="Straight Connector 6"/>
          <p:cNvCxnSpPr/>
          <p:nvPr/>
        </p:nvCxnSpPr>
        <p:spPr>
          <a:xfrm>
            <a:off x="512000" y="1293113"/>
            <a:ext cx="11980800" cy="0"/>
          </a:xfrm>
          <a:prstGeom prst="line">
            <a:avLst/>
          </a:prstGeom>
          <a:ln w="12700">
            <a:solidFill>
              <a:srgbClr val="C2B6A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12000" y="1293113"/>
            <a:ext cx="119808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0721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5" name="Shape 65"/>
          <p:cNvSpPr>
            <a:spLocks noGrp="1"/>
          </p:cNvSpPr>
          <p:nvPr>
            <p:ph type="title"/>
          </p:nvPr>
        </p:nvSpPr>
        <p:spPr>
          <a:xfrm>
            <a:off x="508000" y="596900"/>
            <a:ext cx="11988800" cy="1905000"/>
          </a:xfrm>
          <a:prstGeom prst="rect">
            <a:avLst/>
          </a:prstGeom>
        </p:spPr>
        <p:txBody>
          <a:bodyPr/>
          <a:lstStyle/>
          <a:p>
            <a:r>
              <a:t>Title Text</a:t>
            </a:r>
          </a:p>
        </p:txBody>
      </p:sp>
      <p:sp>
        <p:nvSpPr>
          <p:cNvPr id="66" name="Shape 66"/>
          <p:cNvSpPr>
            <a:spLocks noGrp="1"/>
          </p:cNvSpPr>
          <p:nvPr>
            <p:ph type="body" idx="1"/>
          </p:nvPr>
        </p:nvSpPr>
        <p:spPr>
          <a:xfrm>
            <a:off x="508000" y="3035300"/>
            <a:ext cx="11988800" cy="57277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orizontal Image Timeline">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2866276" y="1582551"/>
            <a:ext cx="2146449" cy="1621959"/>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21" name="Picture Placeholder 13"/>
          <p:cNvSpPr>
            <a:spLocks noGrp="1"/>
          </p:cNvSpPr>
          <p:nvPr>
            <p:ph type="pic" sz="quarter" idx="11"/>
          </p:nvPr>
        </p:nvSpPr>
        <p:spPr>
          <a:xfrm>
            <a:off x="6322089" y="1582551"/>
            <a:ext cx="2146449" cy="1621959"/>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22" name="Picture Placeholder 13"/>
          <p:cNvSpPr>
            <a:spLocks noGrp="1"/>
          </p:cNvSpPr>
          <p:nvPr>
            <p:ph type="pic" sz="quarter" idx="12"/>
          </p:nvPr>
        </p:nvSpPr>
        <p:spPr>
          <a:xfrm>
            <a:off x="9777903" y="1582551"/>
            <a:ext cx="2146449" cy="1621959"/>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23" name="Picture Placeholder 13"/>
          <p:cNvSpPr>
            <a:spLocks noGrp="1"/>
          </p:cNvSpPr>
          <p:nvPr>
            <p:ph type="pic" sz="quarter" idx="13"/>
          </p:nvPr>
        </p:nvSpPr>
        <p:spPr>
          <a:xfrm>
            <a:off x="1115336" y="6596336"/>
            <a:ext cx="2146449" cy="1609764"/>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24" name="Picture Placeholder 13"/>
          <p:cNvSpPr>
            <a:spLocks noGrp="1"/>
          </p:cNvSpPr>
          <p:nvPr>
            <p:ph type="pic" sz="quarter" idx="14"/>
          </p:nvPr>
        </p:nvSpPr>
        <p:spPr>
          <a:xfrm>
            <a:off x="4627155" y="6596336"/>
            <a:ext cx="2146449" cy="1609764"/>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25" name="Picture Placeholder 13"/>
          <p:cNvSpPr>
            <a:spLocks noGrp="1"/>
          </p:cNvSpPr>
          <p:nvPr>
            <p:ph type="pic" sz="quarter" idx="15"/>
          </p:nvPr>
        </p:nvSpPr>
        <p:spPr>
          <a:xfrm>
            <a:off x="8121478" y="6596336"/>
            <a:ext cx="2146449" cy="1609764"/>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27"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28"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11"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235081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tical Image Timeline 1/3">
    <p:spTree>
      <p:nvGrpSpPr>
        <p:cNvPr id="1" name=""/>
        <p:cNvGrpSpPr/>
        <p:nvPr/>
      </p:nvGrpSpPr>
      <p:grpSpPr>
        <a:xfrm>
          <a:off x="0" y="0"/>
          <a:ext cx="0" cy="0"/>
          <a:chOff x="0" y="0"/>
          <a:chExt cx="0" cy="0"/>
        </a:xfrm>
      </p:grpSpPr>
      <p:sp>
        <p:nvSpPr>
          <p:cNvPr id="12" name="Picture Placeholder 13"/>
          <p:cNvSpPr>
            <a:spLocks noGrp="1"/>
          </p:cNvSpPr>
          <p:nvPr>
            <p:ph type="pic" sz="quarter" idx="10"/>
          </p:nvPr>
        </p:nvSpPr>
        <p:spPr>
          <a:xfrm>
            <a:off x="1683612" y="4348344"/>
            <a:ext cx="3658553" cy="2057936"/>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3" name="Picture Placeholder 13"/>
          <p:cNvSpPr>
            <a:spLocks noGrp="1"/>
          </p:cNvSpPr>
          <p:nvPr>
            <p:ph type="pic" sz="quarter" idx="11"/>
          </p:nvPr>
        </p:nvSpPr>
        <p:spPr>
          <a:xfrm>
            <a:off x="7559315" y="5217250"/>
            <a:ext cx="3658553" cy="2057936"/>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5"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6"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7"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1913087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tical Image Timeline 2/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683612" y="3354041"/>
            <a:ext cx="3658553" cy="2057936"/>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5" name="Picture Placeholder 13"/>
          <p:cNvSpPr>
            <a:spLocks noGrp="1"/>
          </p:cNvSpPr>
          <p:nvPr>
            <p:ph type="pic" sz="quarter" idx="11"/>
          </p:nvPr>
        </p:nvSpPr>
        <p:spPr>
          <a:xfrm>
            <a:off x="7559315" y="4282286"/>
            <a:ext cx="3658553" cy="2057936"/>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7"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8"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7"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177681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ertical Image Timeline 3/3">
    <p:spTree>
      <p:nvGrpSpPr>
        <p:cNvPr id="1" name=""/>
        <p:cNvGrpSpPr/>
        <p:nvPr/>
      </p:nvGrpSpPr>
      <p:grpSpPr>
        <a:xfrm>
          <a:off x="0" y="0"/>
          <a:ext cx="0" cy="0"/>
          <a:chOff x="0" y="0"/>
          <a:chExt cx="0" cy="0"/>
        </a:xfrm>
      </p:grpSpPr>
      <p:sp>
        <p:nvSpPr>
          <p:cNvPr id="10" name="Picture Placeholder 13"/>
          <p:cNvSpPr>
            <a:spLocks noGrp="1"/>
          </p:cNvSpPr>
          <p:nvPr>
            <p:ph type="pic" sz="quarter" idx="10"/>
          </p:nvPr>
        </p:nvSpPr>
        <p:spPr>
          <a:xfrm>
            <a:off x="1683612" y="4478377"/>
            <a:ext cx="3658553" cy="2057936"/>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1" name="Picture Placeholder 13"/>
          <p:cNvSpPr>
            <a:spLocks noGrp="1"/>
          </p:cNvSpPr>
          <p:nvPr>
            <p:ph type="pic" sz="quarter" idx="11"/>
          </p:nvPr>
        </p:nvSpPr>
        <p:spPr>
          <a:xfrm>
            <a:off x="7559315" y="4255516"/>
            <a:ext cx="3658553" cy="2057936"/>
          </a:xfrm>
          <a:prstGeom prst="round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3"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4"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7"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572544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Rectangle Picture Lef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911251" y="3282446"/>
            <a:ext cx="5428547" cy="4846401"/>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2"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3"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6"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4181088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Rectangle Picture Righ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683408" y="3282446"/>
            <a:ext cx="5428547" cy="4846401"/>
          </a:xfrm>
          <a:prstGeom prst="rect">
            <a:avLst/>
          </a:prstGeom>
          <a:solidFill>
            <a:schemeClr val="bg2"/>
          </a:solidFill>
        </p:spPr>
        <p:txBody>
          <a:bodyPr lIns="65023" tIns="32511" rIns="65023" bIns="32511" anchor="ctr"/>
          <a:lstStyle>
            <a:lvl1pPr>
              <a:defRPr lang="en-US" sz="1300">
                <a:latin typeface="Century Gothic" panose="020B0502020202020204" pitchFamily="34" charset="0"/>
              </a:defRPr>
            </a:lvl1pPr>
          </a:lstStyle>
          <a:p>
            <a:pPr marL="0" lvl="0" indent="0" algn="ctr">
              <a:lnSpc>
                <a:spcPct val="100000"/>
              </a:lnSpc>
              <a:buNone/>
            </a:pPr>
            <a:r>
              <a:rPr lang="en-US"/>
              <a:t>Drag picture to placeholder or click icon to add</a:t>
            </a:r>
          </a:p>
        </p:txBody>
      </p:sp>
      <p:sp>
        <p:nvSpPr>
          <p:cNvPr id="10"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11"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6"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2404510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7"/>
          <p:cNvSpPr>
            <a:spLocks noGrp="1"/>
          </p:cNvSpPr>
          <p:nvPr>
            <p:ph type="dt" sz="half" idx="2"/>
          </p:nvPr>
        </p:nvSpPr>
        <p:spPr>
          <a:xfrm>
            <a:off x="242210" y="8897451"/>
            <a:ext cx="1056915" cy="519289"/>
          </a:xfrm>
          <a:prstGeom prst="rect">
            <a:avLst/>
          </a:prstGeom>
        </p:spPr>
        <p:txBody>
          <a:bodyPr vert="horz" lIns="65023" tIns="32511" rIns="65023" bIns="32511" rtlCol="0" anchor="ctr"/>
          <a:lstStyle>
            <a:lvl1pPr algn="l">
              <a:defRPr lang="en-US" sz="1300" smtClean="0">
                <a:solidFill>
                  <a:schemeClr val="tx1">
                    <a:tint val="75000"/>
                  </a:schemeClr>
                </a:solidFill>
                <a:latin typeface="Century Gothic" panose="020B0502020202020204" pitchFamily="34" charset="0"/>
              </a:defRPr>
            </a:lvl1pPr>
          </a:lstStyle>
          <a:p>
            <a:endParaRPr lang="en-US"/>
          </a:p>
        </p:txBody>
      </p:sp>
      <p:sp>
        <p:nvSpPr>
          <p:cNvPr id="9" name="Footer Placeholder 8"/>
          <p:cNvSpPr>
            <a:spLocks noGrp="1"/>
          </p:cNvSpPr>
          <p:nvPr>
            <p:ph type="ftr" sz="quarter" idx="3"/>
          </p:nvPr>
        </p:nvSpPr>
        <p:spPr>
          <a:xfrm>
            <a:off x="1624331" y="8897451"/>
            <a:ext cx="10434364" cy="519289"/>
          </a:xfrm>
          <a:prstGeom prst="rect">
            <a:avLst/>
          </a:prstGeom>
        </p:spPr>
        <p:txBody>
          <a:bodyPr vert="horz" lIns="65023" tIns="32511" rIns="65023" bIns="32511" rtlCol="0" anchor="ctr"/>
          <a:lstStyle>
            <a:lvl1pPr algn="ctr">
              <a:defRPr lang="en-US" sz="1300">
                <a:solidFill>
                  <a:schemeClr val="tx1">
                    <a:tint val="75000"/>
                  </a:schemeClr>
                </a:solidFill>
                <a:latin typeface="Century Gothic" panose="020B0502020202020204" pitchFamily="34" charset="0"/>
              </a:defRPr>
            </a:lvl1pPr>
          </a:lstStyle>
          <a:p>
            <a:endParaRPr lang="en-US" dirty="0"/>
          </a:p>
        </p:txBody>
      </p:sp>
      <p:sp>
        <p:nvSpPr>
          <p:cNvPr id="4" name="Slide Number Placeholder 6"/>
          <p:cNvSpPr>
            <a:spLocks noGrp="1"/>
          </p:cNvSpPr>
          <p:nvPr>
            <p:ph type="sldNum" sz="quarter" idx="4"/>
          </p:nvPr>
        </p:nvSpPr>
        <p:spPr>
          <a:xfrm>
            <a:off x="12192000" y="8832427"/>
            <a:ext cx="650240" cy="650240"/>
          </a:xfrm>
          <a:prstGeom prst="ellipse">
            <a:avLst/>
          </a:prstGeom>
          <a:solidFill>
            <a:schemeClr val="bg1"/>
          </a:solidFill>
        </p:spPr>
        <p:txBody>
          <a:bodyPr vert="horz" lIns="65023" tIns="32511" rIns="65023" bIns="32511" rtlCol="0" anchor="ctr"/>
          <a:lstStyle>
            <a:lvl1pPr algn="ctr">
              <a:defRPr sz="1300">
                <a:solidFill>
                  <a:schemeClr val="tx1">
                    <a:tint val="75000"/>
                  </a:schemeClr>
                </a:solidFill>
                <a:latin typeface="Century Gothic" panose="020B050202020202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6453785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Lst>
  <p:hf sldNum="0" hdr="0" ftr="0" dt="0"/>
  <p:txStyles>
    <p:titleStyle>
      <a:lvl1pPr algn="l" defTabSz="975361" rtl="0" eaLnBrk="1" latinLnBrk="0" hangingPunct="1">
        <a:lnSpc>
          <a:spcPct val="90000"/>
        </a:lnSpc>
        <a:spcBef>
          <a:spcPct val="0"/>
        </a:spcBef>
        <a:buNone/>
        <a:defRPr sz="4700" kern="1200">
          <a:solidFill>
            <a:schemeClr val="tx1"/>
          </a:solidFill>
          <a:latin typeface="+mj-lt"/>
          <a:ea typeface="+mj-ea"/>
          <a:cs typeface="+mj-cs"/>
        </a:defRPr>
      </a:lvl1pPr>
    </p:titleStyle>
    <p:bodyStyle>
      <a:lvl1pPr marL="243840" indent="-243840" algn="l" defTabSz="975361" rtl="0" eaLnBrk="1" latinLnBrk="0" hangingPunct="1">
        <a:lnSpc>
          <a:spcPct val="90000"/>
        </a:lnSpc>
        <a:spcBef>
          <a:spcPts val="1067"/>
        </a:spcBef>
        <a:buFont typeface="Arial" panose="020B0604020202020204" pitchFamily="34" charset="0"/>
        <a:buChar char="•"/>
        <a:defRPr sz="3000" kern="1200">
          <a:solidFill>
            <a:schemeClr val="tx1"/>
          </a:solidFill>
          <a:latin typeface="+mn-lt"/>
          <a:ea typeface="+mn-ea"/>
          <a:cs typeface="+mn-cs"/>
        </a:defRPr>
      </a:lvl1pPr>
      <a:lvl2pPr marL="731521" indent="-243840" algn="l" defTabSz="975361" rtl="0" eaLnBrk="1" latinLnBrk="0" hangingPunct="1">
        <a:lnSpc>
          <a:spcPct val="90000"/>
        </a:lnSpc>
        <a:spcBef>
          <a:spcPts val="533"/>
        </a:spcBef>
        <a:buFont typeface="Arial" panose="020B0604020202020204" pitchFamily="34" charset="0"/>
        <a:buChar char="•"/>
        <a:defRPr sz="2600" kern="1200">
          <a:solidFill>
            <a:schemeClr val="tx1"/>
          </a:solidFill>
          <a:latin typeface="+mn-lt"/>
          <a:ea typeface="+mn-ea"/>
          <a:cs typeface="+mn-cs"/>
        </a:defRPr>
      </a:lvl2pPr>
      <a:lvl3pPr marL="1219202" indent="-243840" algn="l" defTabSz="975361" rtl="0" eaLnBrk="1" latinLnBrk="0" hangingPunct="1">
        <a:lnSpc>
          <a:spcPct val="90000"/>
        </a:lnSpc>
        <a:spcBef>
          <a:spcPts val="533"/>
        </a:spcBef>
        <a:buFont typeface="Arial" panose="020B0604020202020204" pitchFamily="34" charset="0"/>
        <a:buChar char="•"/>
        <a:defRPr sz="2100" kern="1200">
          <a:solidFill>
            <a:schemeClr val="tx1"/>
          </a:solidFill>
          <a:latin typeface="+mn-lt"/>
          <a:ea typeface="+mn-ea"/>
          <a:cs typeface="+mn-cs"/>
        </a:defRPr>
      </a:lvl3pPr>
      <a:lvl4pPr marL="1706882" indent="-243840" algn="l" defTabSz="975361" rtl="0" eaLnBrk="1" latinLnBrk="0" hangingPunct="1">
        <a:lnSpc>
          <a:spcPct val="90000"/>
        </a:lnSpc>
        <a:spcBef>
          <a:spcPts val="533"/>
        </a:spcBef>
        <a:buFont typeface="Arial" panose="020B0604020202020204" pitchFamily="34" charset="0"/>
        <a:buChar char="•"/>
        <a:defRPr sz="1900" kern="1200">
          <a:solidFill>
            <a:schemeClr val="tx1"/>
          </a:solidFill>
          <a:latin typeface="+mn-lt"/>
          <a:ea typeface="+mn-ea"/>
          <a:cs typeface="+mn-cs"/>
        </a:defRPr>
      </a:lvl4pPr>
      <a:lvl5pPr marL="2194562" indent="-243840" algn="l" defTabSz="975361" rtl="0" eaLnBrk="1" latinLnBrk="0" hangingPunct="1">
        <a:lnSpc>
          <a:spcPct val="90000"/>
        </a:lnSpc>
        <a:spcBef>
          <a:spcPts val="533"/>
        </a:spcBef>
        <a:buFont typeface="Arial" panose="020B0604020202020204" pitchFamily="34" charset="0"/>
        <a:buChar char="•"/>
        <a:defRPr sz="1900" kern="1200">
          <a:solidFill>
            <a:schemeClr val="tx1"/>
          </a:solidFill>
          <a:latin typeface="+mn-lt"/>
          <a:ea typeface="+mn-ea"/>
          <a:cs typeface="+mn-cs"/>
        </a:defRPr>
      </a:lvl5pPr>
      <a:lvl6pPr marL="2682243" indent="-243840" algn="l" defTabSz="975361" rtl="0" eaLnBrk="1" latinLnBrk="0" hangingPunct="1">
        <a:lnSpc>
          <a:spcPct val="90000"/>
        </a:lnSpc>
        <a:spcBef>
          <a:spcPts val="533"/>
        </a:spcBef>
        <a:buFont typeface="Arial" panose="020B0604020202020204" pitchFamily="34" charset="0"/>
        <a:buChar char="•"/>
        <a:defRPr sz="1900" kern="1200">
          <a:solidFill>
            <a:schemeClr val="tx1"/>
          </a:solidFill>
          <a:latin typeface="+mn-lt"/>
          <a:ea typeface="+mn-ea"/>
          <a:cs typeface="+mn-cs"/>
        </a:defRPr>
      </a:lvl6pPr>
      <a:lvl7pPr marL="3169923" indent="-243840" algn="l" defTabSz="975361" rtl="0" eaLnBrk="1" latinLnBrk="0" hangingPunct="1">
        <a:lnSpc>
          <a:spcPct val="90000"/>
        </a:lnSpc>
        <a:spcBef>
          <a:spcPts val="533"/>
        </a:spcBef>
        <a:buFont typeface="Arial" panose="020B0604020202020204" pitchFamily="34" charset="0"/>
        <a:buChar char="•"/>
        <a:defRPr sz="1900" kern="1200">
          <a:solidFill>
            <a:schemeClr val="tx1"/>
          </a:solidFill>
          <a:latin typeface="+mn-lt"/>
          <a:ea typeface="+mn-ea"/>
          <a:cs typeface="+mn-cs"/>
        </a:defRPr>
      </a:lvl7pPr>
      <a:lvl8pPr marL="3657604" indent="-243840" algn="l" defTabSz="975361" rtl="0" eaLnBrk="1" latinLnBrk="0" hangingPunct="1">
        <a:lnSpc>
          <a:spcPct val="90000"/>
        </a:lnSpc>
        <a:spcBef>
          <a:spcPts val="533"/>
        </a:spcBef>
        <a:buFont typeface="Arial" panose="020B0604020202020204" pitchFamily="34" charset="0"/>
        <a:buChar char="•"/>
        <a:defRPr sz="1900" kern="1200">
          <a:solidFill>
            <a:schemeClr val="tx1"/>
          </a:solidFill>
          <a:latin typeface="+mn-lt"/>
          <a:ea typeface="+mn-ea"/>
          <a:cs typeface="+mn-cs"/>
        </a:defRPr>
      </a:lvl8pPr>
      <a:lvl9pPr marL="4145284" indent="-243840" algn="l" defTabSz="975361" rtl="0" eaLnBrk="1" latinLnBrk="0" hangingPunct="1">
        <a:lnSpc>
          <a:spcPct val="90000"/>
        </a:lnSpc>
        <a:spcBef>
          <a:spcPts val="533"/>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75361" rtl="0" eaLnBrk="1" latinLnBrk="0" hangingPunct="1">
        <a:defRPr sz="1900" kern="1200">
          <a:solidFill>
            <a:schemeClr val="tx1"/>
          </a:solidFill>
          <a:latin typeface="+mn-lt"/>
          <a:ea typeface="+mn-ea"/>
          <a:cs typeface="+mn-cs"/>
        </a:defRPr>
      </a:lvl1pPr>
      <a:lvl2pPr marL="487680" algn="l" defTabSz="975361" rtl="0" eaLnBrk="1" latinLnBrk="0" hangingPunct="1">
        <a:defRPr sz="1900" kern="1200">
          <a:solidFill>
            <a:schemeClr val="tx1"/>
          </a:solidFill>
          <a:latin typeface="+mn-lt"/>
          <a:ea typeface="+mn-ea"/>
          <a:cs typeface="+mn-cs"/>
        </a:defRPr>
      </a:lvl2pPr>
      <a:lvl3pPr marL="975361" algn="l" defTabSz="975361" rtl="0" eaLnBrk="1" latinLnBrk="0" hangingPunct="1">
        <a:defRPr sz="1900" kern="1200">
          <a:solidFill>
            <a:schemeClr val="tx1"/>
          </a:solidFill>
          <a:latin typeface="+mn-lt"/>
          <a:ea typeface="+mn-ea"/>
          <a:cs typeface="+mn-cs"/>
        </a:defRPr>
      </a:lvl3pPr>
      <a:lvl4pPr marL="1463041" algn="l" defTabSz="975361" rtl="0" eaLnBrk="1" latinLnBrk="0" hangingPunct="1">
        <a:defRPr sz="1900" kern="1200">
          <a:solidFill>
            <a:schemeClr val="tx1"/>
          </a:solidFill>
          <a:latin typeface="+mn-lt"/>
          <a:ea typeface="+mn-ea"/>
          <a:cs typeface="+mn-cs"/>
        </a:defRPr>
      </a:lvl4pPr>
      <a:lvl5pPr marL="1950722" algn="l" defTabSz="975361" rtl="0" eaLnBrk="1" latinLnBrk="0" hangingPunct="1">
        <a:defRPr sz="1900" kern="1200">
          <a:solidFill>
            <a:schemeClr val="tx1"/>
          </a:solidFill>
          <a:latin typeface="+mn-lt"/>
          <a:ea typeface="+mn-ea"/>
          <a:cs typeface="+mn-cs"/>
        </a:defRPr>
      </a:lvl5pPr>
      <a:lvl6pPr marL="2438402" algn="l" defTabSz="975361" rtl="0" eaLnBrk="1" latinLnBrk="0" hangingPunct="1">
        <a:defRPr sz="1900" kern="1200">
          <a:solidFill>
            <a:schemeClr val="tx1"/>
          </a:solidFill>
          <a:latin typeface="+mn-lt"/>
          <a:ea typeface="+mn-ea"/>
          <a:cs typeface="+mn-cs"/>
        </a:defRPr>
      </a:lvl6pPr>
      <a:lvl7pPr marL="2926083" algn="l" defTabSz="975361" rtl="0" eaLnBrk="1" latinLnBrk="0" hangingPunct="1">
        <a:defRPr sz="1900" kern="1200">
          <a:solidFill>
            <a:schemeClr val="tx1"/>
          </a:solidFill>
          <a:latin typeface="+mn-lt"/>
          <a:ea typeface="+mn-ea"/>
          <a:cs typeface="+mn-cs"/>
        </a:defRPr>
      </a:lvl7pPr>
      <a:lvl8pPr marL="3413764" algn="l" defTabSz="975361" rtl="0" eaLnBrk="1" latinLnBrk="0" hangingPunct="1">
        <a:defRPr sz="1900" kern="1200">
          <a:solidFill>
            <a:schemeClr val="tx1"/>
          </a:solidFill>
          <a:latin typeface="+mn-lt"/>
          <a:ea typeface="+mn-ea"/>
          <a:cs typeface="+mn-cs"/>
        </a:defRPr>
      </a:lvl8pPr>
      <a:lvl9pPr marL="3901444" algn="l" defTabSz="97536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xml"/><Relationship Id="rId5" Type="http://schemas.openxmlformats.org/officeDocument/2006/relationships/image" Target="../media/image29.tiff"/><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1980800" cy="3505685"/>
          </a:xfrm>
        </p:spPr>
        <p:txBody>
          <a:bodyPr>
            <a:normAutofit/>
          </a:bodyPr>
          <a:lstStyle/>
          <a:p>
            <a:r>
              <a:rPr lang="en-US" sz="6300" b="1" dirty="0">
                <a:latin typeface="Garamond" panose="02020404030301010803" pitchFamily="18" charset="0"/>
                <a:cs typeface="Century Gothic"/>
              </a:rPr>
              <a:t>Trends in Mid-Life Mortality: </a:t>
            </a:r>
            <a:br>
              <a:rPr lang="en-US" sz="6300" b="1" dirty="0">
                <a:latin typeface="Garamond" panose="02020404030301010803" pitchFamily="18" charset="0"/>
                <a:cs typeface="Century Gothic"/>
              </a:rPr>
            </a:br>
            <a:r>
              <a:rPr lang="en-US" sz="6300" b="1" dirty="0">
                <a:latin typeface="Garamond" panose="02020404030301010803" pitchFamily="18" charset="0"/>
                <a:cs typeface="Century Gothic"/>
              </a:rPr>
              <a:t>Is the US an anomaly? Evidence from the UK and Canada</a:t>
            </a:r>
          </a:p>
        </p:txBody>
      </p:sp>
      <p:sp>
        <p:nvSpPr>
          <p:cNvPr id="3" name="Subtitle 2"/>
          <p:cNvSpPr>
            <a:spLocks noGrp="1"/>
          </p:cNvSpPr>
          <p:nvPr>
            <p:ph type="subTitle" idx="1"/>
          </p:nvPr>
        </p:nvSpPr>
        <p:spPr>
          <a:xfrm>
            <a:off x="0" y="6647935"/>
            <a:ext cx="13004800" cy="3105665"/>
          </a:xfrm>
        </p:spPr>
        <p:txBody>
          <a:bodyPr>
            <a:normAutofit fontScale="85000" lnSpcReduction="20000"/>
          </a:bodyPr>
          <a:lstStyle/>
          <a:p>
            <a:r>
              <a:rPr lang="en-US" sz="4000" b="1" dirty="0">
                <a:latin typeface="Garamond" panose="02020404030301010803" pitchFamily="18" charset="0"/>
                <a:cs typeface="Century Gothic"/>
              </a:rPr>
              <a:t>Jennifer Beam Dowd</a:t>
            </a:r>
          </a:p>
          <a:p>
            <a:r>
              <a:rPr lang="en-US" sz="4000" b="1" dirty="0">
                <a:solidFill>
                  <a:schemeClr val="bg1"/>
                </a:solidFill>
                <a:latin typeface="Garamond" panose="02020404030301010803" pitchFamily="18" charset="0"/>
                <a:cs typeface="Century Gothic"/>
              </a:rPr>
              <a:t>Department of Global Health and Social Medicine </a:t>
            </a:r>
          </a:p>
          <a:p>
            <a:r>
              <a:rPr lang="en-US" sz="4000" b="1" dirty="0">
                <a:solidFill>
                  <a:schemeClr val="bg1"/>
                </a:solidFill>
                <a:latin typeface="Garamond" panose="02020404030301010803" pitchFamily="18" charset="0"/>
                <a:cs typeface="Century Gothic"/>
              </a:rPr>
              <a:t>King’s College London</a:t>
            </a:r>
          </a:p>
          <a:p>
            <a:endParaRPr lang="en-US" sz="4000" b="1" dirty="0">
              <a:solidFill>
                <a:schemeClr val="bg1"/>
              </a:solidFill>
              <a:latin typeface="Garamond" panose="02020404030301010803" pitchFamily="18" charset="0"/>
              <a:cs typeface="Century Gothic"/>
            </a:endParaRPr>
          </a:p>
          <a:p>
            <a:r>
              <a:rPr lang="en-US" sz="4000" b="1" dirty="0">
                <a:solidFill>
                  <a:schemeClr val="bg1"/>
                </a:solidFill>
                <a:latin typeface="Garamond" panose="02020404030301010803" pitchFamily="18" charset="0"/>
                <a:cs typeface="Century Gothic"/>
              </a:rPr>
              <a:t>Anna </a:t>
            </a:r>
            <a:r>
              <a:rPr lang="en-US" sz="4000" b="1" dirty="0" err="1">
                <a:solidFill>
                  <a:schemeClr val="bg1"/>
                </a:solidFill>
                <a:latin typeface="Garamond" panose="02020404030301010803" pitchFamily="18" charset="0"/>
                <a:cs typeface="Century Gothic"/>
              </a:rPr>
              <a:t>Zajacova</a:t>
            </a:r>
            <a:r>
              <a:rPr lang="en-US" sz="4000" b="1" dirty="0">
                <a:solidFill>
                  <a:schemeClr val="bg1"/>
                </a:solidFill>
                <a:latin typeface="Garamond" panose="02020404030301010803" pitchFamily="18" charset="0"/>
                <a:cs typeface="Century Gothic"/>
              </a:rPr>
              <a:t>, Department of Sociology</a:t>
            </a:r>
          </a:p>
          <a:p>
            <a:r>
              <a:rPr lang="en-US" sz="4000" b="1" dirty="0">
                <a:solidFill>
                  <a:schemeClr val="bg1"/>
                </a:solidFill>
                <a:latin typeface="Garamond" panose="02020404030301010803" pitchFamily="18" charset="0"/>
                <a:cs typeface="Century Gothic"/>
              </a:rPr>
              <a:t>Western University (Ontario)</a:t>
            </a:r>
          </a:p>
          <a:p>
            <a:endParaRPr lang="en-US" sz="4000" b="1" dirty="0">
              <a:solidFill>
                <a:schemeClr val="bg1"/>
              </a:solidFill>
              <a:latin typeface="Garamond" panose="02020404030301010803" pitchFamily="18" charset="0"/>
              <a:cs typeface="Century Gothic"/>
            </a:endParaRPr>
          </a:p>
          <a:p>
            <a:endParaRPr lang="en-US" dirty="0"/>
          </a:p>
        </p:txBody>
      </p:sp>
    </p:spTree>
    <p:extLst>
      <p:ext uri="{BB962C8B-B14F-4D97-AF65-F5344CB8AC3E}">
        <p14:creationId xmlns:p14="http://schemas.microsoft.com/office/powerpoint/2010/main" val="216780594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DA0E24-827F-2445-893A-A456BB83CBCF}"/>
              </a:ext>
            </a:extLst>
          </p:cNvPr>
          <p:cNvSpPr>
            <a:spLocks noGrp="1"/>
          </p:cNvSpPr>
          <p:nvPr>
            <p:ph type="title"/>
          </p:nvPr>
        </p:nvSpPr>
        <p:spPr/>
        <p:txBody>
          <a:bodyPr/>
          <a:lstStyle/>
          <a:p>
            <a:r>
              <a:rPr lang="en-US" sz="6000" b="1" dirty="0">
                <a:latin typeface="Garamond" panose="02020404030301010803" pitchFamily="18" charset="0"/>
              </a:rPr>
              <a:t>Analysis: </a:t>
            </a:r>
            <a:br>
              <a:rPr lang="en-US" sz="6000" b="1" dirty="0">
                <a:latin typeface="Garamond" panose="02020404030301010803" pitchFamily="18" charset="0"/>
              </a:rPr>
            </a:br>
            <a:r>
              <a:rPr lang="en-US" sz="6000" b="1" dirty="0">
                <a:latin typeface="Garamond" panose="02020404030301010803" pitchFamily="18" charset="0"/>
              </a:rPr>
              <a:t>Ages 35-45, 44-55, and 54-65</a:t>
            </a:r>
          </a:p>
        </p:txBody>
      </p:sp>
      <p:sp>
        <p:nvSpPr>
          <p:cNvPr id="3" name="Text Placeholder 2">
            <a:extLst>
              <a:ext uri="{FF2B5EF4-FFF2-40B4-BE49-F238E27FC236}">
                <a16:creationId xmlns:a16="http://schemas.microsoft.com/office/drawing/2014/main" xmlns="" id="{2FCD1669-676E-FA46-AF98-0FB6F22E33F7}"/>
              </a:ext>
            </a:extLst>
          </p:cNvPr>
          <p:cNvSpPr>
            <a:spLocks noGrp="1"/>
          </p:cNvSpPr>
          <p:nvPr>
            <p:ph type="body" idx="1"/>
          </p:nvPr>
        </p:nvSpPr>
        <p:spPr>
          <a:xfrm>
            <a:off x="271849" y="2821505"/>
            <a:ext cx="12224951" cy="5752415"/>
          </a:xfrm>
        </p:spPr>
        <p:txBody>
          <a:bodyPr/>
          <a:lstStyle/>
          <a:p>
            <a:r>
              <a:rPr lang="en-US" sz="4400" b="1" i="1" dirty="0">
                <a:latin typeface="Garamond" panose="02020404030301010803" pitchFamily="18" charset="0"/>
              </a:rPr>
              <a:t>Total </a:t>
            </a:r>
            <a:r>
              <a:rPr lang="en-US" sz="4400" dirty="0">
                <a:latin typeface="Garamond" panose="02020404030301010803" pitchFamily="18" charset="0"/>
              </a:rPr>
              <a:t>mortality from all causes</a:t>
            </a:r>
          </a:p>
          <a:p>
            <a:endParaRPr lang="en-US" sz="4400" dirty="0">
              <a:latin typeface="Garamond" panose="02020404030301010803" pitchFamily="18" charset="0"/>
            </a:endParaRPr>
          </a:p>
          <a:p>
            <a:r>
              <a:rPr lang="en-US" sz="4400" dirty="0">
                <a:latin typeface="Garamond" panose="02020404030301010803" pitchFamily="18" charset="0"/>
              </a:rPr>
              <a:t>“</a:t>
            </a:r>
            <a:r>
              <a:rPr lang="en-US" sz="4400" b="1" i="1" dirty="0">
                <a:latin typeface="Garamond" panose="02020404030301010803" pitchFamily="18" charset="0"/>
              </a:rPr>
              <a:t>Despair”</a:t>
            </a:r>
            <a:r>
              <a:rPr lang="en-US" sz="4400" dirty="0">
                <a:latin typeface="Garamond" panose="02020404030301010803" pitchFamily="18" charset="0"/>
              </a:rPr>
              <a:t> deaths, suicide, alcohol-related and drug-related</a:t>
            </a:r>
          </a:p>
          <a:p>
            <a:pPr marL="0" indent="0">
              <a:buNone/>
            </a:pPr>
            <a:endParaRPr lang="en-US" sz="4400" dirty="0">
              <a:latin typeface="Garamond" panose="02020404030301010803" pitchFamily="18" charset="0"/>
            </a:endParaRPr>
          </a:p>
          <a:p>
            <a:r>
              <a:rPr lang="en-US" sz="4400" dirty="0">
                <a:latin typeface="Garamond" panose="02020404030301010803" pitchFamily="18" charset="0"/>
              </a:rPr>
              <a:t>“</a:t>
            </a:r>
            <a:r>
              <a:rPr lang="en-US" sz="4400" b="1" i="1" dirty="0">
                <a:latin typeface="Garamond" panose="02020404030301010803" pitchFamily="18" charset="0"/>
              </a:rPr>
              <a:t>Metabolic” </a:t>
            </a:r>
            <a:r>
              <a:rPr lang="en-US" sz="4400" dirty="0">
                <a:latin typeface="Garamond" panose="02020404030301010803" pitchFamily="18" charset="0"/>
              </a:rPr>
              <a:t>deaths, include deaths caused by diabetes, heart disease, hypertension, or obesity </a:t>
            </a:r>
          </a:p>
          <a:p>
            <a:endParaRPr lang="en-US" sz="4400" dirty="0">
              <a:latin typeface="Garamond" panose="02020404030301010803" pitchFamily="18" charset="0"/>
            </a:endParaRPr>
          </a:p>
          <a:p>
            <a:r>
              <a:rPr lang="en-US" sz="4400" dirty="0">
                <a:latin typeface="Garamond" panose="02020404030301010803" pitchFamily="18" charset="0"/>
              </a:rPr>
              <a:t>Poisson models adjusting for sex, age</a:t>
            </a:r>
          </a:p>
          <a:p>
            <a:endParaRPr lang="en-US" sz="4400" dirty="0"/>
          </a:p>
        </p:txBody>
      </p:sp>
    </p:spTree>
    <p:extLst>
      <p:ext uri="{BB962C8B-B14F-4D97-AF65-F5344CB8AC3E}">
        <p14:creationId xmlns:p14="http://schemas.microsoft.com/office/powerpoint/2010/main" val="20195628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896A50-B0D7-2147-998B-4A5F1C25BB1C}"/>
              </a:ext>
            </a:extLst>
          </p:cNvPr>
          <p:cNvPicPr>
            <a:picLocks noChangeAspect="1"/>
          </p:cNvPicPr>
          <p:nvPr/>
        </p:nvPicPr>
        <p:blipFill>
          <a:blip r:embed="rId2"/>
          <a:stretch>
            <a:fillRect/>
          </a:stretch>
        </p:blipFill>
        <p:spPr>
          <a:xfrm>
            <a:off x="620793" y="139402"/>
            <a:ext cx="6366604" cy="4630256"/>
          </a:xfrm>
          <a:prstGeom prst="rect">
            <a:avLst/>
          </a:prstGeom>
        </p:spPr>
      </p:pic>
      <p:pic>
        <p:nvPicPr>
          <p:cNvPr id="4" name="Picture 3">
            <a:extLst>
              <a:ext uri="{FF2B5EF4-FFF2-40B4-BE49-F238E27FC236}">
                <a16:creationId xmlns:a16="http://schemas.microsoft.com/office/drawing/2014/main" xmlns="" id="{A7890464-1FFE-F842-8F4B-365853F1420E}"/>
              </a:ext>
            </a:extLst>
          </p:cNvPr>
          <p:cNvPicPr>
            <a:picLocks noChangeAspect="1"/>
          </p:cNvPicPr>
          <p:nvPr/>
        </p:nvPicPr>
        <p:blipFill>
          <a:blip r:embed="rId3"/>
          <a:stretch>
            <a:fillRect/>
          </a:stretch>
        </p:blipFill>
        <p:spPr>
          <a:xfrm>
            <a:off x="6892053" y="419100"/>
            <a:ext cx="5816282" cy="4230022"/>
          </a:xfrm>
          <a:prstGeom prst="rect">
            <a:avLst/>
          </a:prstGeom>
        </p:spPr>
      </p:pic>
      <p:pic>
        <p:nvPicPr>
          <p:cNvPr id="5" name="Picture 4">
            <a:extLst>
              <a:ext uri="{FF2B5EF4-FFF2-40B4-BE49-F238E27FC236}">
                <a16:creationId xmlns:a16="http://schemas.microsoft.com/office/drawing/2014/main" xmlns="" id="{7E760DD7-EE07-6D49-B8E6-91D5245BD0D0}"/>
              </a:ext>
            </a:extLst>
          </p:cNvPr>
          <p:cNvPicPr>
            <a:picLocks noChangeAspect="1"/>
          </p:cNvPicPr>
          <p:nvPr/>
        </p:nvPicPr>
        <p:blipFill>
          <a:blip r:embed="rId4"/>
          <a:stretch>
            <a:fillRect/>
          </a:stretch>
        </p:blipFill>
        <p:spPr>
          <a:xfrm>
            <a:off x="3830835" y="4876800"/>
            <a:ext cx="6366605" cy="4630257"/>
          </a:xfrm>
          <a:prstGeom prst="rect">
            <a:avLst/>
          </a:prstGeom>
        </p:spPr>
      </p:pic>
    </p:spTree>
    <p:extLst>
      <p:ext uri="{BB962C8B-B14F-4D97-AF65-F5344CB8AC3E}">
        <p14:creationId xmlns:p14="http://schemas.microsoft.com/office/powerpoint/2010/main" val="210849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BB8D955-1D16-CE46-9F12-6D34F7FF6D7F}"/>
              </a:ext>
            </a:extLst>
          </p:cNvPr>
          <p:cNvSpPr txBox="1"/>
          <p:nvPr/>
        </p:nvSpPr>
        <p:spPr>
          <a:xfrm>
            <a:off x="231345" y="5486400"/>
            <a:ext cx="5511114" cy="2800767"/>
          </a:xfrm>
          <a:prstGeom prst="rect">
            <a:avLst/>
          </a:prstGeom>
          <a:noFill/>
        </p:spPr>
        <p:txBody>
          <a:bodyPr wrap="square" rtlCol="0">
            <a:spAutoFit/>
          </a:bodyPr>
          <a:lstStyle/>
          <a:p>
            <a:r>
              <a:rPr lang="en-US" sz="4400" b="1" dirty="0"/>
              <a:t>Metabolic Mortality, England &amp; Wales</a:t>
            </a:r>
          </a:p>
          <a:p>
            <a:r>
              <a:rPr lang="en-US" sz="4400" b="1" dirty="0"/>
              <a:t>2001-2017</a:t>
            </a:r>
          </a:p>
        </p:txBody>
      </p:sp>
      <p:pic>
        <p:nvPicPr>
          <p:cNvPr id="3" name="Picture 2">
            <a:extLst>
              <a:ext uri="{FF2B5EF4-FFF2-40B4-BE49-F238E27FC236}">
                <a16:creationId xmlns:a16="http://schemas.microsoft.com/office/drawing/2014/main" xmlns="" id="{FBA3401B-1C77-5042-96B9-7AEECA9E4496}"/>
              </a:ext>
            </a:extLst>
          </p:cNvPr>
          <p:cNvPicPr>
            <a:picLocks noChangeAspect="1"/>
          </p:cNvPicPr>
          <p:nvPr/>
        </p:nvPicPr>
        <p:blipFill>
          <a:blip r:embed="rId3"/>
          <a:stretch>
            <a:fillRect/>
          </a:stretch>
        </p:blipFill>
        <p:spPr>
          <a:xfrm>
            <a:off x="556713" y="389860"/>
            <a:ext cx="5423598" cy="3944435"/>
          </a:xfrm>
          <a:prstGeom prst="rect">
            <a:avLst/>
          </a:prstGeom>
        </p:spPr>
      </p:pic>
      <p:pic>
        <p:nvPicPr>
          <p:cNvPr id="4" name="Picture 3">
            <a:extLst>
              <a:ext uri="{FF2B5EF4-FFF2-40B4-BE49-F238E27FC236}">
                <a16:creationId xmlns:a16="http://schemas.microsoft.com/office/drawing/2014/main" xmlns="" id="{793E0E60-EF39-FA40-A0B1-4C03911BFBDF}"/>
              </a:ext>
            </a:extLst>
          </p:cNvPr>
          <p:cNvPicPr>
            <a:picLocks noChangeAspect="1"/>
          </p:cNvPicPr>
          <p:nvPr/>
        </p:nvPicPr>
        <p:blipFill>
          <a:blip r:embed="rId4"/>
          <a:stretch>
            <a:fillRect/>
          </a:stretch>
        </p:blipFill>
        <p:spPr>
          <a:xfrm>
            <a:off x="6673850" y="407662"/>
            <a:ext cx="5201920" cy="3783215"/>
          </a:xfrm>
          <a:prstGeom prst="rect">
            <a:avLst/>
          </a:prstGeom>
        </p:spPr>
      </p:pic>
      <p:pic>
        <p:nvPicPr>
          <p:cNvPr id="5" name="Picture 4">
            <a:extLst>
              <a:ext uri="{FF2B5EF4-FFF2-40B4-BE49-F238E27FC236}">
                <a16:creationId xmlns:a16="http://schemas.microsoft.com/office/drawing/2014/main" xmlns="" id="{72779DD4-CA34-FF45-9F11-5FEF1D85C6E8}"/>
              </a:ext>
            </a:extLst>
          </p:cNvPr>
          <p:cNvPicPr>
            <a:picLocks noChangeAspect="1"/>
          </p:cNvPicPr>
          <p:nvPr/>
        </p:nvPicPr>
        <p:blipFill>
          <a:blip r:embed="rId5"/>
          <a:stretch>
            <a:fillRect/>
          </a:stretch>
        </p:blipFill>
        <p:spPr>
          <a:xfrm>
            <a:off x="6385614" y="4511887"/>
            <a:ext cx="5940742" cy="4320540"/>
          </a:xfrm>
          <a:prstGeom prst="rect">
            <a:avLst/>
          </a:prstGeom>
        </p:spPr>
      </p:pic>
    </p:spTree>
    <p:extLst>
      <p:ext uri="{BB962C8B-B14F-4D97-AF65-F5344CB8AC3E}">
        <p14:creationId xmlns:p14="http://schemas.microsoft.com/office/powerpoint/2010/main" val="1151113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2AB376D-1D36-7D49-9023-76B50B20DC8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 y="304800"/>
            <a:ext cx="5601970" cy="4210050"/>
          </a:xfrm>
          <a:prstGeom prst="rect">
            <a:avLst/>
          </a:prstGeom>
          <a:noFill/>
          <a:ln>
            <a:noFill/>
          </a:ln>
        </p:spPr>
      </p:pic>
      <p:pic>
        <p:nvPicPr>
          <p:cNvPr id="8" name="Picture 7">
            <a:extLst>
              <a:ext uri="{FF2B5EF4-FFF2-40B4-BE49-F238E27FC236}">
                <a16:creationId xmlns:a16="http://schemas.microsoft.com/office/drawing/2014/main" xmlns="" id="{8BD0B7C1-9782-5D48-90CF-EAB43CE64BE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4040" y="304800"/>
            <a:ext cx="5601968" cy="4210050"/>
          </a:xfrm>
          <a:prstGeom prst="rect">
            <a:avLst/>
          </a:prstGeom>
          <a:noFill/>
          <a:ln>
            <a:noFill/>
          </a:ln>
        </p:spPr>
      </p:pic>
      <p:pic>
        <p:nvPicPr>
          <p:cNvPr id="9" name="Picture 8">
            <a:extLst>
              <a:ext uri="{FF2B5EF4-FFF2-40B4-BE49-F238E27FC236}">
                <a16:creationId xmlns:a16="http://schemas.microsoft.com/office/drawing/2014/main" xmlns="" id="{AD7BF90A-E50F-B946-8088-40F7B7CB441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9332" y="4671060"/>
            <a:ext cx="6299200" cy="4777740"/>
          </a:xfrm>
          <a:prstGeom prst="rect">
            <a:avLst/>
          </a:prstGeom>
          <a:noFill/>
          <a:ln>
            <a:noFill/>
          </a:ln>
        </p:spPr>
      </p:pic>
      <p:sp>
        <p:nvSpPr>
          <p:cNvPr id="5" name="TextBox 4">
            <a:extLst>
              <a:ext uri="{FF2B5EF4-FFF2-40B4-BE49-F238E27FC236}">
                <a16:creationId xmlns:a16="http://schemas.microsoft.com/office/drawing/2014/main" xmlns="" id="{C1ED28DA-F045-654C-94C4-C4994ED77758}"/>
              </a:ext>
            </a:extLst>
          </p:cNvPr>
          <p:cNvSpPr txBox="1"/>
          <p:nvPr/>
        </p:nvSpPr>
        <p:spPr>
          <a:xfrm>
            <a:off x="148218" y="5465619"/>
            <a:ext cx="5511114" cy="2123658"/>
          </a:xfrm>
          <a:prstGeom prst="rect">
            <a:avLst/>
          </a:prstGeom>
          <a:noFill/>
        </p:spPr>
        <p:txBody>
          <a:bodyPr wrap="square" rtlCol="0">
            <a:spAutoFit/>
          </a:bodyPr>
          <a:lstStyle/>
          <a:p>
            <a:r>
              <a:rPr lang="en-US" sz="4400" b="1" dirty="0"/>
              <a:t>Metabolic Mortality, Canada</a:t>
            </a:r>
          </a:p>
          <a:p>
            <a:r>
              <a:rPr lang="en-US" sz="4400" b="1" dirty="0"/>
              <a:t>2000-2016</a:t>
            </a:r>
          </a:p>
        </p:txBody>
      </p:sp>
    </p:spTree>
    <p:extLst>
      <p:ext uri="{BB962C8B-B14F-4D97-AF65-F5344CB8AC3E}">
        <p14:creationId xmlns:p14="http://schemas.microsoft.com/office/powerpoint/2010/main" val="261620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E9FB9C-8A50-DC4E-853B-0D030E1337DF}"/>
              </a:ext>
            </a:extLst>
          </p:cNvPr>
          <p:cNvPicPr>
            <a:picLocks noChangeAspect="1"/>
          </p:cNvPicPr>
          <p:nvPr/>
        </p:nvPicPr>
        <p:blipFill>
          <a:blip r:embed="rId3"/>
          <a:stretch>
            <a:fillRect/>
          </a:stretch>
        </p:blipFill>
        <p:spPr>
          <a:xfrm>
            <a:off x="402589" y="503381"/>
            <a:ext cx="11248127" cy="8180456"/>
          </a:xfrm>
          <a:prstGeom prst="rect">
            <a:avLst/>
          </a:prstGeom>
        </p:spPr>
      </p:pic>
    </p:spTree>
    <p:extLst>
      <p:ext uri="{BB962C8B-B14F-4D97-AF65-F5344CB8AC3E}">
        <p14:creationId xmlns:p14="http://schemas.microsoft.com/office/powerpoint/2010/main" val="298756450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04BE10-F174-354B-A2D4-832B57A62BC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xmlns="" id="{CDD06453-A25B-D046-92F6-285C5054F164}"/>
              </a:ext>
            </a:extLst>
          </p:cNvPr>
          <p:cNvPicPr>
            <a:picLocks noChangeAspect="1"/>
          </p:cNvPicPr>
          <p:nvPr/>
        </p:nvPicPr>
        <p:blipFill>
          <a:blip r:embed="rId2"/>
          <a:stretch>
            <a:fillRect/>
          </a:stretch>
        </p:blipFill>
        <p:spPr>
          <a:xfrm>
            <a:off x="162560" y="594821"/>
            <a:ext cx="12227560" cy="8892771"/>
          </a:xfrm>
          <a:prstGeom prst="rect">
            <a:avLst/>
          </a:prstGeom>
        </p:spPr>
      </p:pic>
    </p:spTree>
    <p:extLst>
      <p:ext uri="{BB962C8B-B14F-4D97-AF65-F5344CB8AC3E}">
        <p14:creationId xmlns:p14="http://schemas.microsoft.com/office/powerpoint/2010/main" val="227236180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AA6B9-AA94-0543-BC2C-82AAFB251F81}"/>
              </a:ext>
            </a:extLst>
          </p:cNvPr>
          <p:cNvSpPr>
            <a:spLocks noGrp="1"/>
          </p:cNvSpPr>
          <p:nvPr>
            <p:ph type="title"/>
          </p:nvPr>
        </p:nvSpPr>
        <p:spPr>
          <a:xfrm>
            <a:off x="508000" y="307152"/>
            <a:ext cx="11988800" cy="1905000"/>
          </a:xfrm>
        </p:spPr>
        <p:txBody>
          <a:bodyPr/>
          <a:lstStyle/>
          <a:p>
            <a:r>
              <a:rPr lang="en-US" dirty="0"/>
              <a:t>But order of magnitude compared to US still much smaller</a:t>
            </a:r>
          </a:p>
        </p:txBody>
      </p:sp>
      <p:sp>
        <p:nvSpPr>
          <p:cNvPr id="3" name="Text Placeholder 2">
            <a:extLst>
              <a:ext uri="{FF2B5EF4-FFF2-40B4-BE49-F238E27FC236}">
                <a16:creationId xmlns:a16="http://schemas.microsoft.com/office/drawing/2014/main" xmlns="" id="{3E6EC22B-F1A8-B741-975E-7C4171813CBE}"/>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xmlns="" id="{2DD52234-BC51-6E45-AEA9-CE053B93AD85}"/>
              </a:ext>
            </a:extLst>
          </p:cNvPr>
          <p:cNvPicPr>
            <a:picLocks noChangeAspect="1"/>
          </p:cNvPicPr>
          <p:nvPr/>
        </p:nvPicPr>
        <p:blipFill>
          <a:blip r:embed="rId2"/>
          <a:stretch>
            <a:fillRect/>
          </a:stretch>
        </p:blipFill>
        <p:spPr>
          <a:xfrm>
            <a:off x="0" y="1606393"/>
            <a:ext cx="13004800" cy="8059765"/>
          </a:xfrm>
          <a:prstGeom prst="rect">
            <a:avLst/>
          </a:prstGeom>
        </p:spPr>
      </p:pic>
      <p:cxnSp>
        <p:nvCxnSpPr>
          <p:cNvPr id="7" name="Straight Arrow Connector 6">
            <a:extLst>
              <a:ext uri="{FF2B5EF4-FFF2-40B4-BE49-F238E27FC236}">
                <a16:creationId xmlns:a16="http://schemas.microsoft.com/office/drawing/2014/main" xmlns="" id="{D9C3AA3F-4EF1-CB48-B49C-4EE23F1DE7CF}"/>
              </a:ext>
            </a:extLst>
          </p:cNvPr>
          <p:cNvCxnSpPr>
            <a:cxnSpLocks/>
          </p:cNvCxnSpPr>
          <p:nvPr/>
        </p:nvCxnSpPr>
        <p:spPr>
          <a:xfrm flipH="1">
            <a:off x="11304270" y="5452110"/>
            <a:ext cx="354330" cy="56007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0317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EF889BB-C92F-BE43-A5FF-995327F5913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458" y="2604238"/>
            <a:ext cx="5350510" cy="3676650"/>
          </a:xfrm>
          <a:prstGeom prst="rect">
            <a:avLst/>
          </a:prstGeom>
          <a:noFill/>
          <a:ln>
            <a:noFill/>
          </a:ln>
        </p:spPr>
      </p:pic>
      <p:pic>
        <p:nvPicPr>
          <p:cNvPr id="8" name="Picture 7">
            <a:extLst>
              <a:ext uri="{FF2B5EF4-FFF2-40B4-BE49-F238E27FC236}">
                <a16:creationId xmlns:a16="http://schemas.microsoft.com/office/drawing/2014/main" xmlns="" id="{3CCF744C-2232-1445-8038-98D4737AAFE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270" y="137160"/>
            <a:ext cx="5520690" cy="3985260"/>
          </a:xfrm>
          <a:prstGeom prst="rect">
            <a:avLst/>
          </a:prstGeom>
          <a:noFill/>
          <a:ln>
            <a:noFill/>
          </a:ln>
        </p:spPr>
      </p:pic>
      <p:pic>
        <p:nvPicPr>
          <p:cNvPr id="9" name="Picture 8">
            <a:extLst>
              <a:ext uri="{FF2B5EF4-FFF2-40B4-BE49-F238E27FC236}">
                <a16:creationId xmlns:a16="http://schemas.microsoft.com/office/drawing/2014/main" xmlns="" id="{D34DF4FB-75E6-D941-9F08-8E92D44FB1A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9170" y="4442563"/>
            <a:ext cx="6162040" cy="4617720"/>
          </a:xfrm>
          <a:prstGeom prst="rect">
            <a:avLst/>
          </a:prstGeom>
          <a:noFill/>
          <a:ln>
            <a:noFill/>
          </a:ln>
        </p:spPr>
      </p:pic>
      <p:pic>
        <p:nvPicPr>
          <p:cNvPr id="5" name="Picture 4">
            <a:extLst>
              <a:ext uri="{FF2B5EF4-FFF2-40B4-BE49-F238E27FC236}">
                <a16:creationId xmlns:a16="http://schemas.microsoft.com/office/drawing/2014/main" xmlns="" id="{B3C141C4-2797-7640-8FE7-6582AF3BC717}"/>
              </a:ext>
            </a:extLst>
          </p:cNvPr>
          <p:cNvPicPr>
            <a:picLocks noChangeAspect="1"/>
          </p:cNvPicPr>
          <p:nvPr/>
        </p:nvPicPr>
        <p:blipFill>
          <a:blip r:embed="rId5"/>
          <a:stretch>
            <a:fillRect/>
          </a:stretch>
        </p:blipFill>
        <p:spPr>
          <a:xfrm>
            <a:off x="0" y="0"/>
            <a:ext cx="5609968" cy="1874930"/>
          </a:xfrm>
          <a:prstGeom prst="rect">
            <a:avLst/>
          </a:prstGeom>
        </p:spPr>
      </p:pic>
    </p:spTree>
    <p:extLst>
      <p:ext uri="{BB962C8B-B14F-4D97-AF65-F5344CB8AC3E}">
        <p14:creationId xmlns:p14="http://schemas.microsoft.com/office/powerpoint/2010/main" val="13845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5488787-77E9-5940-9A67-951FA72DE595}"/>
              </a:ext>
            </a:extLst>
          </p:cNvPr>
          <p:cNvPicPr>
            <a:picLocks noChangeAspect="1"/>
          </p:cNvPicPr>
          <p:nvPr/>
        </p:nvPicPr>
        <p:blipFill>
          <a:blip r:embed="rId2"/>
          <a:stretch>
            <a:fillRect/>
          </a:stretch>
        </p:blipFill>
        <p:spPr>
          <a:xfrm>
            <a:off x="3703478" y="5002531"/>
            <a:ext cx="6114892" cy="4447194"/>
          </a:xfrm>
          <a:prstGeom prst="rect">
            <a:avLst/>
          </a:prstGeom>
        </p:spPr>
      </p:pic>
      <p:pic>
        <p:nvPicPr>
          <p:cNvPr id="8" name="Picture 7">
            <a:extLst>
              <a:ext uri="{FF2B5EF4-FFF2-40B4-BE49-F238E27FC236}">
                <a16:creationId xmlns:a16="http://schemas.microsoft.com/office/drawing/2014/main" xmlns="" id="{6532DC0F-57DE-434C-8FA2-2DADC1BA91EA}"/>
              </a:ext>
            </a:extLst>
          </p:cNvPr>
          <p:cNvPicPr>
            <a:picLocks noChangeAspect="1"/>
          </p:cNvPicPr>
          <p:nvPr/>
        </p:nvPicPr>
        <p:blipFill>
          <a:blip r:embed="rId3"/>
          <a:stretch>
            <a:fillRect/>
          </a:stretch>
        </p:blipFill>
        <p:spPr>
          <a:xfrm>
            <a:off x="375919" y="491490"/>
            <a:ext cx="6024563" cy="4381500"/>
          </a:xfrm>
          <a:prstGeom prst="rect">
            <a:avLst/>
          </a:prstGeom>
        </p:spPr>
      </p:pic>
      <p:pic>
        <p:nvPicPr>
          <p:cNvPr id="9" name="Picture 8">
            <a:extLst>
              <a:ext uri="{FF2B5EF4-FFF2-40B4-BE49-F238E27FC236}">
                <a16:creationId xmlns:a16="http://schemas.microsoft.com/office/drawing/2014/main" xmlns="" id="{1F9946E2-3760-F74B-801E-D35BED2DE2D0}"/>
              </a:ext>
            </a:extLst>
          </p:cNvPr>
          <p:cNvPicPr>
            <a:picLocks noChangeAspect="1"/>
          </p:cNvPicPr>
          <p:nvPr/>
        </p:nvPicPr>
        <p:blipFill>
          <a:blip r:embed="rId4"/>
          <a:stretch>
            <a:fillRect/>
          </a:stretch>
        </p:blipFill>
        <p:spPr>
          <a:xfrm>
            <a:off x="6604320" y="613410"/>
            <a:ext cx="5689283" cy="4137660"/>
          </a:xfrm>
          <a:prstGeom prst="rect">
            <a:avLst/>
          </a:prstGeom>
        </p:spPr>
      </p:pic>
    </p:spTree>
    <p:extLst>
      <p:ext uri="{BB962C8B-B14F-4D97-AF65-F5344CB8AC3E}">
        <p14:creationId xmlns:p14="http://schemas.microsoft.com/office/powerpoint/2010/main" val="3750263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2C003BD-FDF5-1542-9B47-25DE3DC630C7}"/>
              </a:ext>
            </a:extLst>
          </p:cNvPr>
          <p:cNvPicPr>
            <a:picLocks noChangeAspect="1"/>
          </p:cNvPicPr>
          <p:nvPr/>
        </p:nvPicPr>
        <p:blipFill>
          <a:blip r:embed="rId2"/>
          <a:stretch>
            <a:fillRect/>
          </a:stretch>
        </p:blipFill>
        <p:spPr>
          <a:xfrm>
            <a:off x="582930" y="455969"/>
            <a:ext cx="11517630" cy="8376458"/>
          </a:xfrm>
          <a:prstGeom prst="rect">
            <a:avLst/>
          </a:prstGeom>
        </p:spPr>
      </p:pic>
    </p:spTree>
    <p:extLst>
      <p:ext uri="{BB962C8B-B14F-4D97-AF65-F5344CB8AC3E}">
        <p14:creationId xmlns:p14="http://schemas.microsoft.com/office/powerpoint/2010/main" val="1989808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a:lstStyle/>
          <a:p>
            <a:r>
              <a:rPr sz="6600" b="1" dirty="0">
                <a:latin typeface="Garamond" panose="02020404030301010803" pitchFamily="18" charset="0"/>
              </a:rPr>
              <a:t>Overview:</a:t>
            </a:r>
          </a:p>
        </p:txBody>
      </p:sp>
      <p:sp>
        <p:nvSpPr>
          <p:cNvPr id="150" name="Shape 150"/>
          <p:cNvSpPr>
            <a:spLocks noGrp="1"/>
          </p:cNvSpPr>
          <p:nvPr>
            <p:ph type="body" idx="1"/>
          </p:nvPr>
        </p:nvSpPr>
        <p:spPr>
          <a:xfrm>
            <a:off x="173789" y="717550"/>
            <a:ext cx="11349789" cy="4036867"/>
          </a:xfrm>
          <a:prstGeom prst="rect">
            <a:avLst/>
          </a:prstGeom>
        </p:spPr>
        <p:txBody>
          <a:bodyPr/>
          <a:lstStyle/>
          <a:p>
            <a:pPr marL="0" indent="0">
              <a:buNone/>
            </a:pPr>
            <a:endParaRPr lang="en-US" sz="6000" dirty="0">
              <a:latin typeface="Garamond" panose="02020404030301010803" pitchFamily="18" charset="0"/>
            </a:endParaRPr>
          </a:p>
          <a:p>
            <a:pPr>
              <a:buFont typeface="Arial" panose="020B0604020202020204" pitchFamily="34" charset="0"/>
              <a:buChar char="•"/>
            </a:pPr>
            <a:r>
              <a:rPr lang="en-US" sz="6000" dirty="0">
                <a:latin typeface="Garamond" panose="02020404030301010803" pitchFamily="18" charset="0"/>
              </a:rPr>
              <a:t>US mortality trends, including recent focus on mid-life</a:t>
            </a:r>
          </a:p>
          <a:p>
            <a:pPr>
              <a:buFont typeface="Arial" panose="020B0604020202020204" pitchFamily="34" charset="0"/>
              <a:buChar char="•"/>
            </a:pPr>
            <a:endParaRPr lang="en-US" sz="6000" dirty="0"/>
          </a:p>
          <a:p>
            <a:pPr marL="0" indent="0">
              <a:buNone/>
            </a:pPr>
            <a:endParaRPr lang="en-US" sz="6000" dirty="0"/>
          </a:p>
          <a:p>
            <a:pPr>
              <a:buFont typeface="Arial"/>
              <a:buChar char="•"/>
            </a:pPr>
            <a:endParaRPr lang="en-US" sz="6000" dirty="0"/>
          </a:p>
          <a:p>
            <a:pPr>
              <a:buFont typeface="Arial"/>
              <a:buChar char="•"/>
            </a:pPr>
            <a:endParaRPr lang="en-US" sz="6000" dirty="0"/>
          </a:p>
          <a:p>
            <a:pPr>
              <a:buFont typeface="Arial"/>
              <a:buChar char="•"/>
            </a:pPr>
            <a:r>
              <a:rPr lang="en-US" sz="6000" dirty="0">
                <a:latin typeface="Garamond" panose="02020404030301010803" pitchFamily="18" charset="0"/>
              </a:rPr>
              <a:t>Comparisons with mid-life mortality from UK (and Canada)</a:t>
            </a:r>
          </a:p>
        </p:txBody>
      </p:sp>
      <p:pic>
        <p:nvPicPr>
          <p:cNvPr id="5" name="Picture 2" descr="Image result for trump and boris johnson">
            <a:extLst>
              <a:ext uri="{FF2B5EF4-FFF2-40B4-BE49-F238E27FC236}">
                <a16:creationId xmlns:a16="http://schemas.microsoft.com/office/drawing/2014/main" xmlns="" id="{1D68F7A9-52C7-3A4D-90AC-159BCEB7B8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38349" y="3480772"/>
            <a:ext cx="6555168" cy="362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85153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0">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50">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D062FFA0-9B0A-E749-9FA8-C8BB4045CC8D}"/>
              </a:ext>
            </a:extLst>
          </p:cNvPr>
          <p:cNvSpPr>
            <a:spLocks noGrp="1"/>
          </p:cNvSpPr>
          <p:nvPr>
            <p:ph type="pic" sz="quarter" idx="10"/>
          </p:nvPr>
        </p:nvSpPr>
        <p:spPr/>
      </p:sp>
      <p:sp>
        <p:nvSpPr>
          <p:cNvPr id="3" name="Picture Placeholder 2">
            <a:extLst>
              <a:ext uri="{FF2B5EF4-FFF2-40B4-BE49-F238E27FC236}">
                <a16:creationId xmlns:a16="http://schemas.microsoft.com/office/drawing/2014/main" xmlns="" id="{69811268-AE2B-5B40-8033-822EC9761E3E}"/>
              </a:ext>
            </a:extLst>
          </p:cNvPr>
          <p:cNvSpPr>
            <a:spLocks noGrp="1"/>
          </p:cNvSpPr>
          <p:nvPr>
            <p:ph type="pic" sz="quarter" idx="11"/>
          </p:nvPr>
        </p:nvSpPr>
        <p:spPr/>
      </p:sp>
      <p:sp>
        <p:nvSpPr>
          <p:cNvPr id="4" name="Picture Placeholder 3">
            <a:extLst>
              <a:ext uri="{FF2B5EF4-FFF2-40B4-BE49-F238E27FC236}">
                <a16:creationId xmlns:a16="http://schemas.microsoft.com/office/drawing/2014/main" xmlns="" id="{260C8340-F1FD-E045-AD37-9547DDFC91E7}"/>
              </a:ext>
            </a:extLst>
          </p:cNvPr>
          <p:cNvSpPr>
            <a:spLocks noGrp="1"/>
          </p:cNvSpPr>
          <p:nvPr>
            <p:ph type="pic" sz="quarter" idx="12"/>
          </p:nvPr>
        </p:nvSpPr>
        <p:spPr/>
      </p:sp>
      <p:sp>
        <p:nvSpPr>
          <p:cNvPr id="5" name="Picture Placeholder 4">
            <a:extLst>
              <a:ext uri="{FF2B5EF4-FFF2-40B4-BE49-F238E27FC236}">
                <a16:creationId xmlns:a16="http://schemas.microsoft.com/office/drawing/2014/main" xmlns="" id="{55F2F2ED-98CA-7248-9DF5-6CF71A6DB952}"/>
              </a:ext>
            </a:extLst>
          </p:cNvPr>
          <p:cNvSpPr>
            <a:spLocks noGrp="1"/>
          </p:cNvSpPr>
          <p:nvPr>
            <p:ph type="pic" sz="quarter" idx="13"/>
          </p:nvPr>
        </p:nvSpPr>
        <p:spPr/>
      </p:sp>
      <p:sp>
        <p:nvSpPr>
          <p:cNvPr id="6" name="Picture Placeholder 5">
            <a:extLst>
              <a:ext uri="{FF2B5EF4-FFF2-40B4-BE49-F238E27FC236}">
                <a16:creationId xmlns:a16="http://schemas.microsoft.com/office/drawing/2014/main" xmlns="" id="{EE67646F-DC21-FD4C-BA0E-EBA9797726AA}"/>
              </a:ext>
            </a:extLst>
          </p:cNvPr>
          <p:cNvSpPr>
            <a:spLocks noGrp="1"/>
          </p:cNvSpPr>
          <p:nvPr>
            <p:ph type="pic" sz="quarter" idx="14"/>
          </p:nvPr>
        </p:nvSpPr>
        <p:spPr/>
      </p:sp>
      <p:pic>
        <p:nvPicPr>
          <p:cNvPr id="8" name="Picture 7">
            <a:extLst>
              <a:ext uri="{FF2B5EF4-FFF2-40B4-BE49-F238E27FC236}">
                <a16:creationId xmlns:a16="http://schemas.microsoft.com/office/drawing/2014/main" xmlns="" id="{2782DFA7-EF12-F64E-9731-009380809552}"/>
              </a:ext>
            </a:extLst>
          </p:cNvPr>
          <p:cNvPicPr>
            <a:picLocks noChangeAspect="1"/>
          </p:cNvPicPr>
          <p:nvPr/>
        </p:nvPicPr>
        <p:blipFill>
          <a:blip r:embed="rId2"/>
          <a:stretch>
            <a:fillRect/>
          </a:stretch>
        </p:blipFill>
        <p:spPr>
          <a:xfrm>
            <a:off x="514350" y="640079"/>
            <a:ext cx="11813540" cy="8591665"/>
          </a:xfrm>
          <a:prstGeom prst="rect">
            <a:avLst/>
          </a:prstGeom>
        </p:spPr>
      </p:pic>
    </p:spTree>
    <p:extLst>
      <p:ext uri="{BB962C8B-B14F-4D97-AF65-F5344CB8AC3E}">
        <p14:creationId xmlns:p14="http://schemas.microsoft.com/office/powerpoint/2010/main" val="216837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1E7D5A2-725F-BC42-9B11-DDF5E949F87E}"/>
              </a:ext>
            </a:extLst>
          </p:cNvPr>
          <p:cNvPicPr>
            <a:picLocks noChangeAspect="1"/>
          </p:cNvPicPr>
          <p:nvPr/>
        </p:nvPicPr>
        <p:blipFill>
          <a:blip r:embed="rId2"/>
          <a:stretch>
            <a:fillRect/>
          </a:stretch>
        </p:blipFill>
        <p:spPr>
          <a:xfrm>
            <a:off x="0" y="36746"/>
            <a:ext cx="6502400" cy="4729018"/>
          </a:xfrm>
          <a:prstGeom prst="rect">
            <a:avLst/>
          </a:prstGeom>
        </p:spPr>
      </p:pic>
      <p:pic>
        <p:nvPicPr>
          <p:cNvPr id="9" name="Picture 8">
            <a:extLst>
              <a:ext uri="{FF2B5EF4-FFF2-40B4-BE49-F238E27FC236}">
                <a16:creationId xmlns:a16="http://schemas.microsoft.com/office/drawing/2014/main" xmlns="" id="{AB1733D8-DB23-E14A-A2EC-B5486BAE240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730" y="4352552"/>
            <a:ext cx="8180070" cy="5467350"/>
          </a:xfrm>
          <a:prstGeom prst="rect">
            <a:avLst/>
          </a:prstGeom>
          <a:noFill/>
          <a:ln>
            <a:noFill/>
          </a:ln>
        </p:spPr>
      </p:pic>
    </p:spTree>
    <p:extLst>
      <p:ext uri="{BB962C8B-B14F-4D97-AF65-F5344CB8AC3E}">
        <p14:creationId xmlns:p14="http://schemas.microsoft.com/office/powerpoint/2010/main" val="87528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85185"/>
            <a:ext cx="11988800" cy="1905000"/>
          </a:xfrm>
        </p:spPr>
        <p:txBody>
          <a:bodyPr/>
          <a:lstStyle/>
          <a:p>
            <a:r>
              <a:rPr lang="en-US" dirty="0"/>
              <a:t>Broken down by age</a:t>
            </a:r>
            <a:r>
              <a:rPr lang="is-IS" dirty="0"/>
              <a:t>….&amp; race &amp; education</a:t>
            </a:r>
            <a:endParaRPr lang="en-US" dirty="0"/>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508000" y="1094718"/>
            <a:ext cx="11598833" cy="7668282"/>
          </a:xfrm>
          <a:prstGeom prst="rect">
            <a:avLst/>
          </a:prstGeom>
        </p:spPr>
      </p:pic>
      <p:sp>
        <p:nvSpPr>
          <p:cNvPr id="4" name="TextBox 3"/>
          <p:cNvSpPr txBox="1"/>
          <p:nvPr/>
        </p:nvSpPr>
        <p:spPr>
          <a:xfrm>
            <a:off x="508000" y="8754533"/>
            <a:ext cx="6890303" cy="646331"/>
          </a:xfrm>
          <a:prstGeom prst="rect">
            <a:avLst/>
          </a:prstGeom>
          <a:noFill/>
        </p:spPr>
        <p:txBody>
          <a:bodyPr wrap="none" rtlCol="0">
            <a:spAutoFit/>
          </a:bodyPr>
          <a:lstStyle/>
          <a:p>
            <a:r>
              <a:rPr lang="en-US" dirty="0"/>
              <a:t>Case and Deaton (Brookings, 2017)</a:t>
            </a:r>
          </a:p>
        </p:txBody>
      </p:sp>
    </p:spTree>
    <p:extLst>
      <p:ext uri="{BB962C8B-B14F-4D97-AF65-F5344CB8AC3E}">
        <p14:creationId xmlns:p14="http://schemas.microsoft.com/office/powerpoint/2010/main" val="32205111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Garamond" panose="02020404030301010803" pitchFamily="18" charset="0"/>
              </a:rPr>
              <a:t>Case and Deaton (2017)</a:t>
            </a:r>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946205" y="1540934"/>
            <a:ext cx="10530475" cy="7941733"/>
          </a:xfrm>
          <a:prstGeom prst="rect">
            <a:avLst/>
          </a:prstGeom>
        </p:spPr>
      </p:pic>
    </p:spTree>
    <p:extLst>
      <p:ext uri="{BB962C8B-B14F-4D97-AF65-F5344CB8AC3E}">
        <p14:creationId xmlns:p14="http://schemas.microsoft.com/office/powerpoint/2010/main" val="3961688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FE91D-5E8A-844A-B53B-BF309CD4A0C2}"/>
              </a:ext>
            </a:extLst>
          </p:cNvPr>
          <p:cNvSpPr>
            <a:spLocks noGrp="1"/>
          </p:cNvSpPr>
          <p:nvPr>
            <p:ph type="title"/>
          </p:nvPr>
        </p:nvSpPr>
        <p:spPr/>
        <p:txBody>
          <a:bodyPr/>
          <a:lstStyle/>
          <a:p>
            <a:r>
              <a:rPr lang="en-US" b="1" dirty="0">
                <a:latin typeface="Garamond" panose="02020404030301010803" pitchFamily="18" charset="0"/>
              </a:rPr>
              <a:t>For an ”apples to apples” comparison, need to look by education and race in the UK</a:t>
            </a:r>
          </a:p>
        </p:txBody>
      </p:sp>
      <p:sp>
        <p:nvSpPr>
          <p:cNvPr id="3" name="Text Placeholder 2">
            <a:extLst>
              <a:ext uri="{FF2B5EF4-FFF2-40B4-BE49-F238E27FC236}">
                <a16:creationId xmlns:a16="http://schemas.microsoft.com/office/drawing/2014/main" xmlns="" id="{A97FD8BD-5998-0948-A936-C6EE3A8920C0}"/>
              </a:ext>
            </a:extLst>
          </p:cNvPr>
          <p:cNvSpPr>
            <a:spLocks noGrp="1"/>
          </p:cNvSpPr>
          <p:nvPr>
            <p:ph type="body" idx="1"/>
          </p:nvPr>
        </p:nvSpPr>
        <p:spPr>
          <a:xfrm>
            <a:off x="508000" y="2501900"/>
            <a:ext cx="11988800" cy="6261100"/>
          </a:xfrm>
        </p:spPr>
        <p:txBody>
          <a:bodyPr/>
          <a:lstStyle/>
          <a:p>
            <a:r>
              <a:rPr lang="en-US" sz="4000" dirty="0">
                <a:latin typeface="Garamond" panose="02020404030301010803" pitchFamily="18" charset="0"/>
              </a:rPr>
              <a:t>Data: ONS longitudinal Study.  1% sample of UK population, followed from each census (1971, 1981, 1991, 2001, 2011), linked to mortality through 2016.  </a:t>
            </a:r>
          </a:p>
          <a:p>
            <a:pPr marL="0" indent="0">
              <a:buNone/>
            </a:pPr>
            <a:endParaRPr lang="en-US" sz="4000" dirty="0">
              <a:latin typeface="Garamond" panose="02020404030301010803" pitchFamily="18" charset="0"/>
            </a:endParaRPr>
          </a:p>
          <a:p>
            <a:r>
              <a:rPr lang="en-US" sz="4000" dirty="0">
                <a:latin typeface="Garamond" panose="02020404030301010803" pitchFamily="18" charset="0"/>
              </a:rPr>
              <a:t>Created person-year files so could age in and out of categories (35-44, 45-54, 55-64) from 2001-2017</a:t>
            </a:r>
          </a:p>
          <a:p>
            <a:endParaRPr lang="en-US" dirty="0">
              <a:latin typeface="Garamond" panose="02020404030301010803" pitchFamily="18" charset="0"/>
            </a:endParaRPr>
          </a:p>
          <a:p>
            <a:r>
              <a:rPr lang="en-US" sz="4000" dirty="0">
                <a:latin typeface="Garamond" panose="02020404030301010803" pitchFamily="18" charset="0"/>
              </a:rPr>
              <a:t>Poisson models adjusted for single year of age, sex, education, restricted to whites only</a:t>
            </a:r>
          </a:p>
        </p:txBody>
      </p:sp>
    </p:spTree>
    <p:extLst>
      <p:ext uri="{BB962C8B-B14F-4D97-AF65-F5344CB8AC3E}">
        <p14:creationId xmlns:p14="http://schemas.microsoft.com/office/powerpoint/2010/main" val="409556462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BCD70-FDB7-C144-8B48-3BD41BD7D0D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5FB41F1-5E39-3741-8B29-361BA7FAA42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xmlns="" id="{98077424-9511-0648-B7B4-3E43646EBF23}"/>
              </a:ext>
            </a:extLst>
          </p:cNvPr>
          <p:cNvPicPr>
            <a:picLocks noChangeAspect="1"/>
          </p:cNvPicPr>
          <p:nvPr/>
        </p:nvPicPr>
        <p:blipFill>
          <a:blip r:embed="rId3"/>
          <a:stretch>
            <a:fillRect/>
          </a:stretch>
        </p:blipFill>
        <p:spPr>
          <a:xfrm>
            <a:off x="0" y="326736"/>
            <a:ext cx="12496800" cy="9088582"/>
          </a:xfrm>
          <a:prstGeom prst="rect">
            <a:avLst/>
          </a:prstGeom>
        </p:spPr>
      </p:pic>
    </p:spTree>
    <p:extLst>
      <p:ext uri="{BB962C8B-B14F-4D97-AF65-F5344CB8AC3E}">
        <p14:creationId xmlns:p14="http://schemas.microsoft.com/office/powerpoint/2010/main" val="115123188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EB0E6-1134-D744-AF1F-8B0AD7F8D21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02405FAF-7C90-B042-9E83-A5054D8F879E}"/>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xmlns="" id="{944BD628-A750-5542-A568-7FE150989927}"/>
              </a:ext>
            </a:extLst>
          </p:cNvPr>
          <p:cNvPicPr>
            <a:picLocks noChangeAspect="1"/>
          </p:cNvPicPr>
          <p:nvPr/>
        </p:nvPicPr>
        <p:blipFill>
          <a:blip r:embed="rId2"/>
          <a:stretch>
            <a:fillRect/>
          </a:stretch>
        </p:blipFill>
        <p:spPr>
          <a:xfrm>
            <a:off x="111124" y="304223"/>
            <a:ext cx="12495213" cy="9087427"/>
          </a:xfrm>
          <a:prstGeom prst="rect">
            <a:avLst/>
          </a:prstGeom>
        </p:spPr>
      </p:pic>
    </p:spTree>
    <p:extLst>
      <p:ext uri="{BB962C8B-B14F-4D97-AF65-F5344CB8AC3E}">
        <p14:creationId xmlns:p14="http://schemas.microsoft.com/office/powerpoint/2010/main" val="251202716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B06C4689-DD91-B143-958D-0114C4BCE1FD}"/>
              </a:ext>
            </a:extLst>
          </p:cNvPr>
          <p:cNvSpPr>
            <a:spLocks noGrp="1"/>
          </p:cNvSpPr>
          <p:nvPr>
            <p:ph type="pic" sz="quarter" idx="10"/>
          </p:nvPr>
        </p:nvSpPr>
        <p:spPr/>
      </p:sp>
      <p:sp>
        <p:nvSpPr>
          <p:cNvPr id="3" name="Picture Placeholder 2">
            <a:extLst>
              <a:ext uri="{FF2B5EF4-FFF2-40B4-BE49-F238E27FC236}">
                <a16:creationId xmlns:a16="http://schemas.microsoft.com/office/drawing/2014/main" xmlns="" id="{FA6B6670-891E-9C40-8121-6277C99DB211}"/>
              </a:ext>
            </a:extLst>
          </p:cNvPr>
          <p:cNvSpPr>
            <a:spLocks noGrp="1"/>
          </p:cNvSpPr>
          <p:nvPr>
            <p:ph type="pic" sz="quarter" idx="11"/>
          </p:nvPr>
        </p:nvSpPr>
        <p:spPr/>
      </p:sp>
      <p:sp>
        <p:nvSpPr>
          <p:cNvPr id="4" name="Picture Placeholder 3">
            <a:extLst>
              <a:ext uri="{FF2B5EF4-FFF2-40B4-BE49-F238E27FC236}">
                <a16:creationId xmlns:a16="http://schemas.microsoft.com/office/drawing/2014/main" xmlns="" id="{215455C2-DA30-2048-BCCC-5A06F64E9C3E}"/>
              </a:ext>
            </a:extLst>
          </p:cNvPr>
          <p:cNvSpPr>
            <a:spLocks noGrp="1"/>
          </p:cNvSpPr>
          <p:nvPr>
            <p:ph type="pic" sz="quarter" idx="12"/>
          </p:nvPr>
        </p:nvSpPr>
        <p:spPr/>
      </p:sp>
      <p:sp>
        <p:nvSpPr>
          <p:cNvPr id="5" name="Picture Placeholder 4">
            <a:extLst>
              <a:ext uri="{FF2B5EF4-FFF2-40B4-BE49-F238E27FC236}">
                <a16:creationId xmlns:a16="http://schemas.microsoft.com/office/drawing/2014/main" xmlns="" id="{86733C08-8733-F24C-A396-A8D9DCF7012F}"/>
              </a:ext>
            </a:extLst>
          </p:cNvPr>
          <p:cNvSpPr>
            <a:spLocks noGrp="1"/>
          </p:cNvSpPr>
          <p:nvPr>
            <p:ph type="pic" sz="quarter" idx="13"/>
          </p:nvPr>
        </p:nvSpPr>
        <p:spPr/>
      </p:sp>
      <p:sp>
        <p:nvSpPr>
          <p:cNvPr id="6" name="Picture Placeholder 5">
            <a:extLst>
              <a:ext uri="{FF2B5EF4-FFF2-40B4-BE49-F238E27FC236}">
                <a16:creationId xmlns:a16="http://schemas.microsoft.com/office/drawing/2014/main" xmlns="" id="{ACDC31FF-04F0-494B-B806-A46E8D4BB872}"/>
              </a:ext>
            </a:extLst>
          </p:cNvPr>
          <p:cNvSpPr>
            <a:spLocks noGrp="1"/>
          </p:cNvSpPr>
          <p:nvPr>
            <p:ph type="pic" sz="quarter" idx="14"/>
          </p:nvPr>
        </p:nvSpPr>
        <p:spPr/>
      </p:sp>
      <p:pic>
        <p:nvPicPr>
          <p:cNvPr id="1026" name="Picture 2" descr="https://ars.els-cdn.com/content/image/1-s2.0-S0140673611608143-gr1_lrg.jpg">
            <a:extLst>
              <a:ext uri="{FF2B5EF4-FFF2-40B4-BE49-F238E27FC236}">
                <a16:creationId xmlns:a16="http://schemas.microsoft.com/office/drawing/2014/main" xmlns="" id="{A5D7CA82-3B0A-EF4B-9DEB-A713EE90D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16" y="110498"/>
            <a:ext cx="12231687" cy="975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CA414C28-1264-234B-911E-D5FC276FFF45}"/>
              </a:ext>
            </a:extLst>
          </p:cNvPr>
          <p:cNvSpPr txBox="1"/>
          <p:nvPr/>
        </p:nvSpPr>
        <p:spPr>
          <a:xfrm>
            <a:off x="1840844" y="6895071"/>
            <a:ext cx="5099474" cy="646331"/>
          </a:xfrm>
          <a:prstGeom prst="rect">
            <a:avLst/>
          </a:prstGeom>
          <a:noFill/>
        </p:spPr>
        <p:txBody>
          <a:bodyPr wrap="none" rtlCol="0">
            <a:spAutoFit/>
          </a:bodyPr>
          <a:lstStyle/>
          <a:p>
            <a:r>
              <a:rPr lang="en-US" b="1" dirty="0"/>
              <a:t>OBESITY EPIDEMIC</a:t>
            </a:r>
            <a:r>
              <a:rPr lang="en-US" dirty="0"/>
              <a:t>?</a:t>
            </a:r>
          </a:p>
        </p:txBody>
      </p:sp>
      <p:cxnSp>
        <p:nvCxnSpPr>
          <p:cNvPr id="9" name="Straight Arrow Connector 8">
            <a:extLst>
              <a:ext uri="{FF2B5EF4-FFF2-40B4-BE49-F238E27FC236}">
                <a16:creationId xmlns:a16="http://schemas.microsoft.com/office/drawing/2014/main" xmlns="" id="{A4DADF09-EC36-8D41-B302-2CB468E21FB7}"/>
              </a:ext>
            </a:extLst>
          </p:cNvPr>
          <p:cNvCxnSpPr>
            <a:cxnSpLocks/>
          </p:cNvCxnSpPr>
          <p:nvPr/>
        </p:nvCxnSpPr>
        <p:spPr>
          <a:xfrm flipH="1" flipV="1">
            <a:off x="12203583" y="1334530"/>
            <a:ext cx="598017" cy="24713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D3B09EFB-7840-6A49-BC14-691AF4F8A842}"/>
              </a:ext>
            </a:extLst>
          </p:cNvPr>
          <p:cNvCxnSpPr>
            <a:cxnSpLocks/>
          </p:cNvCxnSpPr>
          <p:nvPr/>
        </p:nvCxnSpPr>
        <p:spPr>
          <a:xfrm flipH="1" flipV="1">
            <a:off x="12486717" y="3093310"/>
            <a:ext cx="314883" cy="539577"/>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302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EE3D1-82DF-1947-BE15-E9CB9C3A9214}"/>
              </a:ext>
            </a:extLst>
          </p:cNvPr>
          <p:cNvSpPr>
            <a:spLocks noGrp="1"/>
          </p:cNvSpPr>
          <p:nvPr>
            <p:ph type="title"/>
          </p:nvPr>
        </p:nvSpPr>
        <p:spPr/>
        <p:txBody>
          <a:bodyPr/>
          <a:lstStyle/>
          <a:p>
            <a:r>
              <a:rPr lang="en-US" sz="6000" b="1" dirty="0">
                <a:latin typeface="Garamond" panose="02020404030301010803" pitchFamily="18" charset="0"/>
              </a:rPr>
              <a:t>Conclusions:</a:t>
            </a:r>
          </a:p>
        </p:txBody>
      </p:sp>
      <p:sp>
        <p:nvSpPr>
          <p:cNvPr id="3" name="Text Placeholder 2">
            <a:extLst>
              <a:ext uri="{FF2B5EF4-FFF2-40B4-BE49-F238E27FC236}">
                <a16:creationId xmlns:a16="http://schemas.microsoft.com/office/drawing/2014/main" xmlns="" id="{6C678A13-82E0-B04B-884F-F28390E72DED}"/>
              </a:ext>
            </a:extLst>
          </p:cNvPr>
          <p:cNvSpPr>
            <a:spLocks noGrp="1"/>
          </p:cNvSpPr>
          <p:nvPr>
            <p:ph type="body" idx="1"/>
          </p:nvPr>
        </p:nvSpPr>
        <p:spPr>
          <a:xfrm>
            <a:off x="508000" y="1853514"/>
            <a:ext cx="11988800" cy="7629153"/>
          </a:xfrm>
        </p:spPr>
        <p:txBody>
          <a:bodyPr/>
          <a:lstStyle/>
          <a:p>
            <a:r>
              <a:rPr lang="en-US" sz="4400" dirty="0">
                <a:latin typeface="Garamond" panose="02020404030301010803" pitchFamily="18" charset="0"/>
              </a:rPr>
              <a:t>Evidence of leveling off and possible increase in overall mid-life mortality in UK (slow down in Canada)</a:t>
            </a:r>
          </a:p>
          <a:p>
            <a:endParaRPr lang="en-US" sz="4400" dirty="0">
              <a:latin typeface="Garamond" panose="02020404030301010803" pitchFamily="18" charset="0"/>
            </a:endParaRPr>
          </a:p>
          <a:p>
            <a:r>
              <a:rPr lang="en-US" sz="4400" dirty="0">
                <a:latin typeface="Garamond" panose="02020404030301010803" pitchFamily="18" charset="0"/>
              </a:rPr>
              <a:t>Some evidence of leveling off of declines in metabolic mortality</a:t>
            </a:r>
          </a:p>
          <a:p>
            <a:endParaRPr lang="en-US" sz="4400" dirty="0">
              <a:latin typeface="Garamond" panose="02020404030301010803" pitchFamily="18" charset="0"/>
            </a:endParaRPr>
          </a:p>
          <a:p>
            <a:r>
              <a:rPr lang="en-US" sz="4400" dirty="0">
                <a:latin typeface="Garamond" panose="02020404030301010803" pitchFamily="18" charset="0"/>
              </a:rPr>
              <a:t>Increase in “despair” deaths, seems to be drug-related in both UK and Canada, though absolute rates far below US </a:t>
            </a:r>
          </a:p>
        </p:txBody>
      </p:sp>
    </p:spTree>
    <p:extLst>
      <p:ext uri="{BB962C8B-B14F-4D97-AF65-F5344CB8AC3E}">
        <p14:creationId xmlns:p14="http://schemas.microsoft.com/office/powerpoint/2010/main" val="422141716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CF0FDE-6A04-4642-8523-63D4A6E8A0DF}"/>
              </a:ext>
            </a:extLst>
          </p:cNvPr>
          <p:cNvSpPr>
            <a:spLocks noGrp="1"/>
          </p:cNvSpPr>
          <p:nvPr>
            <p:ph type="title"/>
          </p:nvPr>
        </p:nvSpPr>
        <p:spPr/>
        <p:txBody>
          <a:bodyPr/>
          <a:lstStyle/>
          <a:p>
            <a:endParaRPr lang="en-US" sz="6000" b="1" dirty="0"/>
          </a:p>
        </p:txBody>
      </p:sp>
      <p:sp>
        <p:nvSpPr>
          <p:cNvPr id="3" name="Text Placeholder 2">
            <a:extLst>
              <a:ext uri="{FF2B5EF4-FFF2-40B4-BE49-F238E27FC236}">
                <a16:creationId xmlns:a16="http://schemas.microsoft.com/office/drawing/2014/main" xmlns="" id="{75FB5833-4585-FE4F-9E44-60A21D08747F}"/>
              </a:ext>
            </a:extLst>
          </p:cNvPr>
          <p:cNvSpPr>
            <a:spLocks noGrp="1"/>
          </p:cNvSpPr>
          <p:nvPr>
            <p:ph type="body" idx="1"/>
          </p:nvPr>
        </p:nvSpPr>
        <p:spPr>
          <a:xfrm>
            <a:off x="508000" y="2045369"/>
            <a:ext cx="11988800" cy="8117305"/>
          </a:xfrm>
        </p:spPr>
        <p:txBody>
          <a:bodyPr/>
          <a:lstStyle/>
          <a:p>
            <a:pPr lvl="1">
              <a:buFont typeface="Arial" panose="020B0604020202020204" pitchFamily="34" charset="0"/>
              <a:buChar char="•"/>
            </a:pPr>
            <a:r>
              <a:rPr lang="en-US" sz="4800" dirty="0">
                <a:latin typeface="Garamond" panose="02020404030301010803" pitchFamily="18" charset="0"/>
              </a:rPr>
              <a:t>Preliminary evidence does not suggest that restricting to Whites or low education in the UK shows similar patterns of divergence as the US, but geography may tell a different story.</a:t>
            </a:r>
          </a:p>
          <a:p>
            <a:pPr lvl="1">
              <a:buFont typeface="Arial" panose="020B0604020202020204" pitchFamily="34" charset="0"/>
              <a:buChar char="•"/>
            </a:pPr>
            <a:endParaRPr lang="en-US" sz="4800" dirty="0">
              <a:latin typeface="Garamond" panose="02020404030301010803" pitchFamily="18" charset="0"/>
            </a:endParaRPr>
          </a:p>
          <a:p>
            <a:pPr lvl="1">
              <a:buFont typeface="Arial" panose="020B0604020202020204" pitchFamily="34" charset="0"/>
              <a:buChar char="•"/>
            </a:pPr>
            <a:r>
              <a:rPr lang="en-US" sz="4800" dirty="0">
                <a:latin typeface="Garamond" panose="02020404030301010803" pitchFamily="18" charset="0"/>
              </a:rPr>
              <a:t>Long term: how are the similarities and differences in political, economic, and other contextual factors across countries playing out in population health?</a:t>
            </a:r>
          </a:p>
          <a:p>
            <a:pPr lvl="1">
              <a:buFont typeface="Arial" panose="020B0604020202020204" pitchFamily="34" charset="0"/>
              <a:buChar char="•"/>
            </a:pPr>
            <a:endParaRPr lang="en-US" sz="4000" dirty="0"/>
          </a:p>
          <a:p>
            <a:pPr>
              <a:buFont typeface="Arial" panose="020B0604020202020204" pitchFamily="34" charset="0"/>
              <a:buChar char="•"/>
            </a:pPr>
            <a:endParaRPr lang="en-US" sz="4400" dirty="0"/>
          </a:p>
        </p:txBody>
      </p:sp>
    </p:spTree>
    <p:extLst>
      <p:ext uri="{BB962C8B-B14F-4D97-AF65-F5344CB8AC3E}">
        <p14:creationId xmlns:p14="http://schemas.microsoft.com/office/powerpoint/2010/main" val="13637432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D84C19-4B24-0A4B-A45F-87E31A973D4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DE451EA0-01DF-C44E-A62A-50E993B11B5F}"/>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xmlns="" id="{CBCDCBF5-FB87-0845-99A9-8DF16E0807A1}"/>
              </a:ext>
            </a:extLst>
          </p:cNvPr>
          <p:cNvPicPr>
            <a:picLocks noChangeAspect="1"/>
          </p:cNvPicPr>
          <p:nvPr/>
        </p:nvPicPr>
        <p:blipFill>
          <a:blip r:embed="rId3"/>
          <a:stretch>
            <a:fillRect/>
          </a:stretch>
        </p:blipFill>
        <p:spPr>
          <a:xfrm>
            <a:off x="0" y="374479"/>
            <a:ext cx="13096016" cy="8077543"/>
          </a:xfrm>
          <a:prstGeom prst="rect">
            <a:avLst/>
          </a:prstGeom>
        </p:spPr>
      </p:pic>
    </p:spTree>
    <p:extLst>
      <p:ext uri="{BB962C8B-B14F-4D97-AF65-F5344CB8AC3E}">
        <p14:creationId xmlns:p14="http://schemas.microsoft.com/office/powerpoint/2010/main" val="41511970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099102-2D13-D44A-AC93-C3C45FBB7A8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D4501BA-2B66-C347-B7B7-DA34A7219DCB}"/>
              </a:ext>
            </a:extLst>
          </p:cNvPr>
          <p:cNvSpPr>
            <a:spLocks noGrp="1"/>
          </p:cNvSpPr>
          <p:nvPr>
            <p:ph type="body" idx="1"/>
          </p:nvPr>
        </p:nvSpPr>
        <p:spPr>
          <a:xfrm>
            <a:off x="-3559813" y="891822"/>
            <a:ext cx="20844533" cy="8861778"/>
          </a:xfrm>
        </p:spPr>
        <p:txBody>
          <a:bodyPr/>
          <a:lstStyle/>
          <a:p>
            <a:endParaRPr lang="en-US" dirty="0"/>
          </a:p>
        </p:txBody>
      </p:sp>
      <p:pic>
        <p:nvPicPr>
          <p:cNvPr id="2050" name="Picture 2" descr="Image result for us life expectancy 2017">
            <a:extLst>
              <a:ext uri="{FF2B5EF4-FFF2-40B4-BE49-F238E27FC236}">
                <a16:creationId xmlns:a16="http://schemas.microsoft.com/office/drawing/2014/main" xmlns="" id="{E45E6C4B-F800-BC41-8804-1D4B2CB8E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78825"/>
            <a:ext cx="11684000" cy="896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4278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293DA-EB91-294D-A8DD-D37E4292BE0B}"/>
              </a:ext>
            </a:extLst>
          </p:cNvPr>
          <p:cNvSpPr>
            <a:spLocks noGrp="1"/>
          </p:cNvSpPr>
          <p:nvPr>
            <p:ph type="title"/>
          </p:nvPr>
        </p:nvSpPr>
        <p:spPr/>
        <p:txBody>
          <a:bodyPr/>
          <a:lstStyle/>
          <a:p>
            <a:r>
              <a:rPr lang="en-US" dirty="0"/>
              <a:t>UK:</a:t>
            </a:r>
          </a:p>
        </p:txBody>
      </p:sp>
      <p:sp>
        <p:nvSpPr>
          <p:cNvPr id="3" name="Text Placeholder 2">
            <a:extLst>
              <a:ext uri="{FF2B5EF4-FFF2-40B4-BE49-F238E27FC236}">
                <a16:creationId xmlns:a16="http://schemas.microsoft.com/office/drawing/2014/main" xmlns="" id="{1D63794F-FBCC-254B-8B51-BFC71E0D853D}"/>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xmlns="" id="{5D40A7F9-7C26-B646-AFBD-5EF468CD3370}"/>
              </a:ext>
            </a:extLst>
          </p:cNvPr>
          <p:cNvPicPr>
            <a:picLocks noChangeAspect="1"/>
          </p:cNvPicPr>
          <p:nvPr/>
        </p:nvPicPr>
        <p:blipFill>
          <a:blip r:embed="rId3"/>
          <a:stretch>
            <a:fillRect/>
          </a:stretch>
        </p:blipFill>
        <p:spPr>
          <a:xfrm>
            <a:off x="304800" y="1354667"/>
            <a:ext cx="12192000" cy="8128000"/>
          </a:xfrm>
          <a:prstGeom prst="rect">
            <a:avLst/>
          </a:prstGeom>
        </p:spPr>
      </p:pic>
    </p:spTree>
    <p:extLst>
      <p:ext uri="{BB962C8B-B14F-4D97-AF65-F5344CB8AC3E}">
        <p14:creationId xmlns:p14="http://schemas.microsoft.com/office/powerpoint/2010/main" val="137918397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title"/>
          </p:nvPr>
        </p:nvSpPr>
        <p:spPr>
          <a:xfrm>
            <a:off x="1270503" y="596900"/>
            <a:ext cx="11226297" cy="1905000"/>
          </a:xfrm>
          <a:prstGeom prst="rect">
            <a:avLst/>
          </a:prstGeom>
        </p:spPr>
        <p:txBody>
          <a:bodyPr/>
          <a:lstStyle/>
          <a:p>
            <a:endParaRPr/>
          </a:p>
        </p:txBody>
      </p:sp>
      <p:sp>
        <p:nvSpPr>
          <p:cNvPr id="330" name="Shape 330"/>
          <p:cNvSpPr>
            <a:spLocks noGrp="1"/>
          </p:cNvSpPr>
          <p:nvPr>
            <p:ph type="body" sz="quarter" idx="1"/>
          </p:nvPr>
        </p:nvSpPr>
        <p:spPr>
          <a:xfrm>
            <a:off x="8775844" y="2654300"/>
            <a:ext cx="3665643" cy="5528630"/>
          </a:xfrm>
          <a:prstGeom prst="rect">
            <a:avLst/>
          </a:prstGeom>
        </p:spPr>
        <p:txBody>
          <a:bodyPr/>
          <a:lstStyle>
            <a:lvl1pPr>
              <a:buBlip>
                <a:blip r:embed="rId3"/>
              </a:buBlip>
            </a:lvl1pPr>
          </a:lstStyle>
          <a:p>
            <a:r>
              <a:rPr dirty="0"/>
              <a:t>Case and Deaton, 2015, Proceedings of the National Academy of Sciences (PNAS)</a:t>
            </a:r>
          </a:p>
        </p:txBody>
      </p:sp>
      <p:pic>
        <p:nvPicPr>
          <p:cNvPr id="331" name="pasted-image.png"/>
          <p:cNvPicPr>
            <a:picLocks noChangeAspect="1"/>
          </p:cNvPicPr>
          <p:nvPr/>
        </p:nvPicPr>
        <p:blipFill>
          <a:blip r:embed="rId4"/>
          <a:stretch>
            <a:fillRect/>
          </a:stretch>
        </p:blipFill>
        <p:spPr>
          <a:xfrm>
            <a:off x="117456" y="-427334"/>
            <a:ext cx="8342516" cy="10180934"/>
          </a:xfrm>
          <a:prstGeom prst="rect">
            <a:avLst/>
          </a:prstGeom>
          <a:ln w="12700">
            <a:miter lim="400000"/>
          </a:ln>
        </p:spPr>
      </p:pic>
    </p:spTree>
    <p:extLst>
      <p:ext uri="{BB962C8B-B14F-4D97-AF65-F5344CB8AC3E}">
        <p14:creationId xmlns:p14="http://schemas.microsoft.com/office/powerpoint/2010/main" val="284092392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xfrm>
            <a:off x="528320" y="350954"/>
            <a:ext cx="11988800" cy="1905000"/>
          </a:xfrm>
          <a:prstGeom prst="rect">
            <a:avLst/>
          </a:prstGeom>
        </p:spPr>
        <p:txBody>
          <a:bodyPr/>
          <a:lstStyle/>
          <a:p>
            <a:r>
              <a:rPr lang="en-US" b="1" dirty="0">
                <a:latin typeface="Garamond" panose="02020404030301010803" pitchFamily="18" charset="0"/>
              </a:rPr>
              <a:t>Hypotheses for US Mortality Increases:</a:t>
            </a:r>
            <a:endParaRPr b="1" dirty="0">
              <a:latin typeface="Garamond" panose="02020404030301010803" pitchFamily="18" charset="0"/>
            </a:endParaRPr>
          </a:p>
        </p:txBody>
      </p:sp>
      <p:sp>
        <p:nvSpPr>
          <p:cNvPr id="182" name="Shape 182"/>
          <p:cNvSpPr>
            <a:spLocks noGrp="1"/>
          </p:cNvSpPr>
          <p:nvPr>
            <p:ph type="body" idx="1"/>
          </p:nvPr>
        </p:nvSpPr>
        <p:spPr>
          <a:xfrm>
            <a:off x="528320" y="1418946"/>
            <a:ext cx="6936206" cy="1785735"/>
          </a:xfrm>
          <a:prstGeom prst="rect">
            <a:avLst/>
          </a:prstGeom>
        </p:spPr>
        <p:txBody>
          <a:bodyPr/>
          <a:lstStyle/>
          <a:p>
            <a:pPr>
              <a:buFont typeface="Arial" panose="020B0604020202020204" pitchFamily="34" charset="0"/>
              <a:buChar char="•"/>
            </a:pPr>
            <a:r>
              <a:rPr lang="en-US" sz="4000" b="1" i="1" dirty="0">
                <a:latin typeface="Garamond" panose="02020404030301010803" pitchFamily="18" charset="0"/>
              </a:rPr>
              <a:t>Deaths of “Despair </a:t>
            </a:r>
            <a:r>
              <a:rPr lang="en-US" sz="4000" dirty="0">
                <a:latin typeface="Garamond" panose="02020404030301010803" pitchFamily="18" charset="0"/>
              </a:rPr>
              <a:t>”– increase in suicide, drug overdose, alcohol related deaths, related to life-course structural deprivation, </a:t>
            </a:r>
            <a:r>
              <a:rPr lang="en-US" sz="4000" dirty="0" err="1">
                <a:latin typeface="Garamond" panose="02020404030301010803" pitchFamily="18" charset="0"/>
              </a:rPr>
              <a:t>esp</a:t>
            </a:r>
            <a:r>
              <a:rPr lang="en-US" sz="4000" dirty="0">
                <a:latin typeface="Garamond" panose="02020404030301010803" pitchFamily="18" charset="0"/>
              </a:rPr>
              <a:t> for less educated whites (</a:t>
            </a:r>
            <a:r>
              <a:rPr lang="en-US" sz="4000" dirty="0" err="1">
                <a:latin typeface="Garamond" panose="02020404030301010803" pitchFamily="18" charset="0"/>
              </a:rPr>
              <a:t>Monnat</a:t>
            </a:r>
            <a:r>
              <a:rPr lang="en-US" sz="4000" dirty="0">
                <a:latin typeface="Garamond" panose="02020404030301010803" pitchFamily="18" charset="0"/>
              </a:rPr>
              <a:t>, Case and Deaton)</a:t>
            </a:r>
          </a:p>
          <a:p>
            <a:pPr marL="0" indent="0">
              <a:buNone/>
            </a:pPr>
            <a:endParaRPr lang="en-US" sz="4000" dirty="0">
              <a:latin typeface="Garamond" panose="02020404030301010803" pitchFamily="18" charset="0"/>
            </a:endParaRPr>
          </a:p>
          <a:p>
            <a:pPr>
              <a:buFont typeface="Arial" panose="020B0604020202020204" pitchFamily="34" charset="0"/>
              <a:buChar char="•"/>
            </a:pPr>
            <a:r>
              <a:rPr lang="en-US" sz="4000" dirty="0">
                <a:latin typeface="Garamond" panose="02020404030301010803" pitchFamily="18" charset="0"/>
              </a:rPr>
              <a:t>Period-based opioid epidemic combined with slow down or reversal in improvements in </a:t>
            </a:r>
            <a:r>
              <a:rPr lang="en-US" sz="4000" b="1" i="1" dirty="0">
                <a:latin typeface="Garamond" panose="02020404030301010803" pitchFamily="18" charset="0"/>
              </a:rPr>
              <a:t>metabolic conditions </a:t>
            </a:r>
            <a:r>
              <a:rPr lang="en-US" sz="4000" dirty="0">
                <a:latin typeface="Garamond" panose="02020404030301010803" pitchFamily="18" charset="0"/>
              </a:rPr>
              <a:t>(possibly due to obesity epidemic)– Masters, et al, </a:t>
            </a:r>
            <a:r>
              <a:rPr lang="en-US" sz="4000" i="1" dirty="0">
                <a:latin typeface="Garamond" panose="02020404030301010803" pitchFamily="18" charset="0"/>
              </a:rPr>
              <a:t>IJE 2017</a:t>
            </a:r>
          </a:p>
          <a:p>
            <a:pPr>
              <a:buFont typeface="Arial" panose="020B0604020202020204" pitchFamily="34" charset="0"/>
              <a:buChar char="•"/>
            </a:pPr>
            <a:endParaRPr lang="en-US" sz="4000" dirty="0"/>
          </a:p>
          <a:p>
            <a:pPr>
              <a:buFont typeface="Arial" panose="020B0604020202020204" pitchFamily="34" charset="0"/>
              <a:buChar char="•"/>
            </a:pPr>
            <a:endParaRPr sz="4000" dirty="0"/>
          </a:p>
        </p:txBody>
      </p:sp>
      <p:pic>
        <p:nvPicPr>
          <p:cNvPr id="3074" name="Picture 2" descr="https://i.cbc.ca/1.4099382.1519769105!/fileImage/httpImage/image.jpg_gen/derivatives/16x9_780/needle.jpg">
            <a:extLst>
              <a:ext uri="{FF2B5EF4-FFF2-40B4-BE49-F238E27FC236}">
                <a16:creationId xmlns:a16="http://schemas.microsoft.com/office/drawing/2014/main" xmlns="" id="{D97637FC-709F-E94A-B128-2035E5063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526" y="1299681"/>
            <a:ext cx="5493349" cy="30917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obesity">
            <a:extLst>
              <a:ext uri="{FF2B5EF4-FFF2-40B4-BE49-F238E27FC236}">
                <a16:creationId xmlns:a16="http://schemas.microsoft.com/office/drawing/2014/main" xmlns="" id="{F0A7DC20-8C88-E74C-9332-A5528BDD0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526" y="5581890"/>
            <a:ext cx="5368129" cy="3575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xmlns=""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62939"/>
            <a:ext cx="6900057" cy="842772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a:extLst>
              <a:ext uri="{FF2B5EF4-FFF2-40B4-BE49-F238E27FC236}">
                <a16:creationId xmlns:a16="http://schemas.microsoft.com/office/drawing/2014/main" xmlns=""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r="13200"/>
          <a:stretch/>
        </p:blipFill>
        <p:spPr>
          <a:xfrm>
            <a:off x="0" y="662939"/>
            <a:ext cx="13004800" cy="8427720"/>
          </a:xfrm>
          <a:prstGeom prst="rect">
            <a:avLst/>
          </a:prstGeom>
        </p:spPr>
      </p:pic>
      <p:sp>
        <p:nvSpPr>
          <p:cNvPr id="75" name="Freeform 62">
            <a:extLst>
              <a:ext uri="{FF2B5EF4-FFF2-40B4-BE49-F238E27FC236}">
                <a16:creationId xmlns:a16="http://schemas.microsoft.com/office/drawing/2014/main" xmlns=""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87162"/>
            <a:ext cx="6144984" cy="6637184"/>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6" name="Picture 2" descr="Image result for brexit cartoons">
            <a:extLst>
              <a:ext uri="{FF2B5EF4-FFF2-40B4-BE49-F238E27FC236}">
                <a16:creationId xmlns:a16="http://schemas.microsoft.com/office/drawing/2014/main" xmlns="" id="{BBBE1151-97F5-AA45-AA52-6FAB51184EE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0223" r="1" b="1"/>
          <a:stretch/>
        </p:blipFill>
        <p:spPr bwMode="auto">
          <a:xfrm>
            <a:off x="20" y="1921720"/>
            <a:ext cx="5945395" cy="6222773"/>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xmlns="" id="{1DC2F268-2C72-AE4E-A628-523A3ED7C47F}"/>
              </a:ext>
            </a:extLst>
          </p:cNvPr>
          <p:cNvSpPr>
            <a:spLocks noGrp="1"/>
          </p:cNvSpPr>
          <p:nvPr>
            <p:ph type="body" idx="1"/>
          </p:nvPr>
        </p:nvSpPr>
        <p:spPr>
          <a:xfrm>
            <a:off x="6502400" y="2185925"/>
            <a:ext cx="6144984" cy="3895929"/>
          </a:xfrm>
        </p:spPr>
        <p:txBody>
          <a:bodyPr vert="horz" lIns="91440" tIns="45720" rIns="91440" bIns="45720" rtlCol="0" anchor="ctr">
            <a:noAutofit/>
          </a:bodyPr>
          <a:lstStyle/>
          <a:p>
            <a:pPr indent="-228600" defTabSz="914400">
              <a:buFont typeface="Arial" panose="020B0604020202020204" pitchFamily="34" charset="0"/>
              <a:buChar char="•"/>
            </a:pPr>
            <a:r>
              <a:rPr lang="en-US" sz="4000" dirty="0">
                <a:solidFill>
                  <a:srgbClr val="000000"/>
                </a:solidFill>
                <a:latin typeface="Garamond" panose="02020404030301010803" pitchFamily="18" charset="0"/>
              </a:rPr>
              <a:t>What is going on with mortality in mid-life in the UK? </a:t>
            </a:r>
          </a:p>
          <a:p>
            <a:pPr indent="-228600" defTabSz="914400">
              <a:buFont typeface="Arial" panose="020B0604020202020204" pitchFamily="34" charset="0"/>
              <a:buChar char="•"/>
            </a:pPr>
            <a:endParaRPr lang="en-US" sz="4000" dirty="0">
              <a:solidFill>
                <a:srgbClr val="000000"/>
              </a:solidFill>
              <a:latin typeface="Garamond" panose="02020404030301010803" pitchFamily="18" charset="0"/>
            </a:endParaRPr>
          </a:p>
          <a:p>
            <a:pPr indent="-228600" defTabSz="914400">
              <a:buFont typeface="Arial" panose="020B0604020202020204" pitchFamily="34" charset="0"/>
              <a:buChar char="•"/>
            </a:pPr>
            <a:r>
              <a:rPr lang="en-US" sz="4000" dirty="0">
                <a:solidFill>
                  <a:srgbClr val="000000"/>
                </a:solidFill>
                <a:latin typeface="Garamond" panose="02020404030301010803" pitchFamily="18" charset="0"/>
              </a:rPr>
              <a:t>Can this help us shed light on the role of social/political factors, vis a vis more generalized trends in mortality?</a:t>
            </a:r>
          </a:p>
        </p:txBody>
      </p:sp>
    </p:spTree>
    <p:extLst>
      <p:ext uri="{BB962C8B-B14F-4D97-AF65-F5344CB8AC3E}">
        <p14:creationId xmlns:p14="http://schemas.microsoft.com/office/powerpoint/2010/main" val="3144083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21E646-E466-0D40-9D3F-581C19DCEBC2}"/>
              </a:ext>
            </a:extLst>
          </p:cNvPr>
          <p:cNvSpPr>
            <a:spLocks noGrp="1"/>
          </p:cNvSpPr>
          <p:nvPr>
            <p:ph type="title"/>
          </p:nvPr>
        </p:nvSpPr>
        <p:spPr/>
        <p:txBody>
          <a:bodyPr/>
          <a:lstStyle/>
          <a:p>
            <a:r>
              <a:rPr lang="en-US" sz="6000" b="1" dirty="0">
                <a:latin typeface="Garamond" panose="02020404030301010803" pitchFamily="18" charset="0"/>
              </a:rPr>
              <a:t>Data Sources</a:t>
            </a:r>
          </a:p>
        </p:txBody>
      </p:sp>
      <p:sp>
        <p:nvSpPr>
          <p:cNvPr id="3" name="Text Placeholder 2">
            <a:extLst>
              <a:ext uri="{FF2B5EF4-FFF2-40B4-BE49-F238E27FC236}">
                <a16:creationId xmlns:a16="http://schemas.microsoft.com/office/drawing/2014/main" xmlns="" id="{2FA968C1-F2D7-E442-AA44-517908294828}"/>
              </a:ext>
            </a:extLst>
          </p:cNvPr>
          <p:cNvSpPr>
            <a:spLocks noGrp="1"/>
          </p:cNvSpPr>
          <p:nvPr>
            <p:ph type="body" idx="1"/>
          </p:nvPr>
        </p:nvSpPr>
        <p:spPr>
          <a:xfrm>
            <a:off x="508000" y="1977081"/>
            <a:ext cx="11988800" cy="6785919"/>
          </a:xfrm>
        </p:spPr>
        <p:txBody>
          <a:bodyPr/>
          <a:lstStyle/>
          <a:p>
            <a:r>
              <a:rPr lang="en-US" sz="5400" dirty="0">
                <a:latin typeface="Garamond" panose="02020404030301010803" pitchFamily="18" charset="0"/>
              </a:rPr>
              <a:t>UK: 21st Century Mortality dataset, England &amp; Wales 2001–17, Office of National Statistics– all registered deaths and mid-year population counts, ONS Longitudinal Study (individual-level)</a:t>
            </a:r>
          </a:p>
          <a:p>
            <a:endParaRPr lang="en-US" sz="5400" dirty="0">
              <a:latin typeface="Garamond" panose="02020404030301010803" pitchFamily="18" charset="0"/>
            </a:endParaRPr>
          </a:p>
          <a:p>
            <a:r>
              <a:rPr lang="en-US" sz="5400" dirty="0">
                <a:latin typeface="Garamond" panose="02020404030301010803" pitchFamily="18" charset="0"/>
              </a:rPr>
              <a:t>Canada: </a:t>
            </a:r>
            <a:r>
              <a:rPr lang="en-US" sz="5400" dirty="0" err="1">
                <a:latin typeface="Garamond" panose="02020404030301010803" pitchFamily="18" charset="0"/>
              </a:rPr>
              <a:t>StatCan</a:t>
            </a:r>
            <a:r>
              <a:rPr lang="en-US" sz="5400" dirty="0">
                <a:latin typeface="Garamond" panose="02020404030301010803" pitchFamily="18" charset="0"/>
              </a:rPr>
              <a:t>, all registered deaths 2000-2016</a:t>
            </a:r>
          </a:p>
        </p:txBody>
      </p:sp>
    </p:spTree>
    <p:extLst>
      <p:ext uri="{BB962C8B-B14F-4D97-AF65-F5344CB8AC3E}">
        <p14:creationId xmlns:p14="http://schemas.microsoft.com/office/powerpoint/2010/main" val="439157485"/>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4x3 - Creatively Formal Template - Origina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Light"/>
        <a:ea typeface="Gill Sans Light"/>
        <a:cs typeface="Gill Sans Light"/>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TotalTime>
  <Words>627</Words>
  <Application>Microsoft Office PowerPoint</Application>
  <PresentationFormat>Custom</PresentationFormat>
  <Paragraphs>63</Paragraphs>
  <Slides>29</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Century Gothic</vt:lpstr>
      <vt:lpstr>Garamond</vt:lpstr>
      <vt:lpstr>Georgia</vt:lpstr>
      <vt:lpstr>Gill Sans</vt:lpstr>
      <vt:lpstr>Helvetica Neue</vt:lpstr>
      <vt:lpstr>Impact</vt:lpstr>
      <vt:lpstr>4x3 - Creatively Formal Template - Original</vt:lpstr>
      <vt:lpstr>Trends in Mid-Life Mortality:  Is the US an anomaly? Evidence from the UK and Canada</vt:lpstr>
      <vt:lpstr>Overview:</vt:lpstr>
      <vt:lpstr>PowerPoint Presentation</vt:lpstr>
      <vt:lpstr>PowerPoint Presentation</vt:lpstr>
      <vt:lpstr>UK:</vt:lpstr>
      <vt:lpstr>PowerPoint Presentation</vt:lpstr>
      <vt:lpstr>Hypotheses for US Mortality Increases:</vt:lpstr>
      <vt:lpstr>PowerPoint Presentation</vt:lpstr>
      <vt:lpstr>Data Sources</vt:lpstr>
      <vt:lpstr>Analysis:  Ages 35-45, 44-55, and 54-65</vt:lpstr>
      <vt:lpstr>PowerPoint Presentation</vt:lpstr>
      <vt:lpstr>PowerPoint Presentation</vt:lpstr>
      <vt:lpstr>PowerPoint Presentation</vt:lpstr>
      <vt:lpstr>PowerPoint Presentation</vt:lpstr>
      <vt:lpstr>PowerPoint Presentation</vt:lpstr>
      <vt:lpstr>But order of magnitude compared to US still much smaller</vt:lpstr>
      <vt:lpstr>PowerPoint Presentation</vt:lpstr>
      <vt:lpstr>PowerPoint Presentation</vt:lpstr>
      <vt:lpstr>PowerPoint Presentation</vt:lpstr>
      <vt:lpstr>PowerPoint Presentation</vt:lpstr>
      <vt:lpstr>PowerPoint Presentation</vt:lpstr>
      <vt:lpstr>Broken down by age….&amp; race &amp; education</vt:lpstr>
      <vt:lpstr>Case and Deaton (2017)</vt:lpstr>
      <vt:lpstr>For an ”apples to apples” comparison, need to look by education and race in the UK</vt:lpstr>
      <vt:lpstr>PowerPoint Presentation</vt:lpstr>
      <vt:lpstr>PowerPoint Presentation</vt:lpstr>
      <vt:lpstr>PowerPoint Presentation</vt:lpstr>
      <vt:lpstr>Conclusions: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Mid-Life Mortality:  Is the US an anomaly? Evidence from the UK and Canada</dc:title>
  <dc:creator>Dowd, Jennifer</dc:creator>
  <cp:lastModifiedBy>Shepherd,A</cp:lastModifiedBy>
  <cp:revision>8</cp:revision>
  <dcterms:created xsi:type="dcterms:W3CDTF">2019-07-04T20:39:29Z</dcterms:created>
  <dcterms:modified xsi:type="dcterms:W3CDTF">2019-10-01T15:32:08Z</dcterms:modified>
</cp:coreProperties>
</file>