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274"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0204" autoAdjust="0"/>
  </p:normalViewPr>
  <p:slideViewPr>
    <p:cSldViewPr snapToGrid="0">
      <p:cViewPr varScale="1">
        <p:scale>
          <a:sx n="82" d="100"/>
          <a:sy n="82" d="100"/>
        </p:scale>
        <p:origin x="171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200"/>
              <a:t>Decomposition of male life expectancy improvement between 2000-02 and 2015-17 by age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002520007730044E-2"/>
          <c:y val="0.11971765691669245"/>
          <c:w val="0.91221978450723806"/>
          <c:h val="0.82811349518715416"/>
        </c:manualLayout>
      </c:layout>
      <c:barChart>
        <c:barDir val="col"/>
        <c:grouping val="clustered"/>
        <c:varyColors val="0"/>
        <c:ser>
          <c:idx val="0"/>
          <c:order val="0"/>
          <c:tx>
            <c:strRef>
              <c:f>'data 2000-02 to 2015-17 (12-14)'!$B$106</c:f>
              <c:strCache>
                <c:ptCount val="1"/>
                <c:pt idx="0">
                  <c:v>period 1</c:v>
                </c:pt>
              </c:strCache>
            </c:strRef>
          </c:tx>
          <c:spPr>
            <a:solidFill>
              <a:srgbClr val="6466AE"/>
            </a:solidFill>
            <a:ln>
              <a:solidFill>
                <a:srgbClr val="50518B"/>
              </a:solidFill>
            </a:ln>
            <a:effectLst/>
          </c:spPr>
          <c:invertIfNegative val="0"/>
          <c:cat>
            <c:strRef>
              <c:f>'data 2000-02 to 2015-17 (12-14)'!$B$107:$B$126</c:f>
              <c:strCache>
                <c:ptCount val="20"/>
                <c:pt idx="0">
                  <c:v>&lt;1</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'data 2000-02 to 2015-17 (12-14)'!$C$107:$C$126</c:f>
              <c:numCache>
                <c:formatCode>0.0</c:formatCode>
                <c:ptCount val="20"/>
                <c:pt idx="0">
                  <c:v>0.77785337160000001</c:v>
                </c:pt>
                <c:pt idx="1">
                  <c:v>0.1221510297</c:v>
                </c:pt>
                <c:pt idx="2">
                  <c:v>6.4829621899999995E-2</c:v>
                </c:pt>
                <c:pt idx="3">
                  <c:v>7.2053536299999998E-2</c:v>
                </c:pt>
                <c:pt idx="4">
                  <c:v>0.46050094949999998</c:v>
                </c:pt>
                <c:pt idx="5">
                  <c:v>0.75846970469999997</c:v>
                </c:pt>
                <c:pt idx="6">
                  <c:v>0.57774278999999995</c:v>
                </c:pt>
                <c:pt idx="7">
                  <c:v>0.27076000649999998</c:v>
                </c:pt>
                <c:pt idx="8">
                  <c:v>5.3134917099999998E-2</c:v>
                </c:pt>
                <c:pt idx="9">
                  <c:v>0.1012769301</c:v>
                </c:pt>
                <c:pt idx="10">
                  <c:v>0.43561697799999999</c:v>
                </c:pt>
                <c:pt idx="11">
                  <c:v>0.95013034500000004</c:v>
                </c:pt>
                <c:pt idx="12">
                  <c:v>1.4196422975</c:v>
                </c:pt>
                <c:pt idx="13">
                  <c:v>2.1537287217999999</c:v>
                </c:pt>
                <c:pt idx="14">
                  <c:v>2.2599781955</c:v>
                </c:pt>
                <c:pt idx="15">
                  <c:v>2.2869761845999999</c:v>
                </c:pt>
                <c:pt idx="16">
                  <c:v>1.9083112755</c:v>
                </c:pt>
                <c:pt idx="17">
                  <c:v>1.0877041268000001</c:v>
                </c:pt>
                <c:pt idx="18">
                  <c:v>0.46763175820000003</c:v>
                </c:pt>
                <c:pt idx="19">
                  <c:v>9.7196860199999999E-2</c:v>
                </c:pt>
              </c:numCache>
            </c:numRef>
          </c:val>
          <c:extLst xmlns:c16r2="http://schemas.microsoft.com/office/drawing/2015/06/chart">
            <c:ext xmlns:c16="http://schemas.microsoft.com/office/drawing/2014/chart" uri="{C3380CC4-5D6E-409C-BE32-E72D297353CC}">
              <c16:uniqueId val="{00000000-DF09-4E6D-8BC8-FBAC6B235FA5}"/>
            </c:ext>
          </c:extLst>
        </c:ser>
        <c:ser>
          <c:idx val="1"/>
          <c:order val="1"/>
          <c:tx>
            <c:strRef>
              <c:f>'data 2000-02 to 2015-17 (12-14)'!$F$106</c:f>
              <c:strCache>
                <c:ptCount val="1"/>
                <c:pt idx="0">
                  <c:v>period 2</c:v>
                </c:pt>
              </c:strCache>
            </c:strRef>
          </c:tx>
          <c:spPr>
            <a:solidFill>
              <a:srgbClr val="B2B2D6"/>
            </a:solidFill>
            <a:ln>
              <a:solidFill>
                <a:srgbClr val="6466AE"/>
              </a:solidFill>
            </a:ln>
            <a:effectLst/>
          </c:spPr>
          <c:invertIfNegative val="0"/>
          <c:cat>
            <c:strRef>
              <c:f>'data 2000-02 to 2015-17 (12-14)'!$B$107:$B$126</c:f>
              <c:strCache>
                <c:ptCount val="20"/>
                <c:pt idx="0">
                  <c:v>&lt;1</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'data 2000-02 to 2015-17 (12-14)'!$G$107:$G$126</c:f>
              <c:numCache>
                <c:formatCode>0.0</c:formatCode>
                <c:ptCount val="20"/>
                <c:pt idx="0">
                  <c:v>0.54356144390000005</c:v>
                </c:pt>
                <c:pt idx="1">
                  <c:v>-7.0925829999999995E-2</c:v>
                </c:pt>
                <c:pt idx="2">
                  <c:v>0.1096862509</c:v>
                </c:pt>
                <c:pt idx="3">
                  <c:v>0.144767909</c:v>
                </c:pt>
                <c:pt idx="4">
                  <c:v>-5.2233802000000003E-2</c:v>
                </c:pt>
                <c:pt idx="5">
                  <c:v>0.1815374153</c:v>
                </c:pt>
                <c:pt idx="6">
                  <c:v>-2.5521740000000001E-2</c:v>
                </c:pt>
                <c:pt idx="7">
                  <c:v>-0.34924575699999999</c:v>
                </c:pt>
                <c:pt idx="8">
                  <c:v>-1.6882035E-2</c:v>
                </c:pt>
                <c:pt idx="9">
                  <c:v>-0.91502479199999998</c:v>
                </c:pt>
                <c:pt idx="10">
                  <c:v>-1.159631477</c:v>
                </c:pt>
                <c:pt idx="11">
                  <c:v>-0.627652655</c:v>
                </c:pt>
                <c:pt idx="12">
                  <c:v>0.246027988</c:v>
                </c:pt>
                <c:pt idx="13">
                  <c:v>0.12188692719999999</c:v>
                </c:pt>
                <c:pt idx="14">
                  <c:v>-0.19755473600000001</c:v>
                </c:pt>
                <c:pt idx="15">
                  <c:v>0.84644515899999995</c:v>
                </c:pt>
                <c:pt idx="16">
                  <c:v>0.31179353319999997</c:v>
                </c:pt>
                <c:pt idx="17">
                  <c:v>0.14113351499999999</c:v>
                </c:pt>
                <c:pt idx="18">
                  <c:v>0.28265064099999998</c:v>
                </c:pt>
                <c:pt idx="19">
                  <c:v>-0.56937680400000001</c:v>
                </c:pt>
              </c:numCache>
            </c:numRef>
          </c:val>
          <c:extLst xmlns:c16r2="http://schemas.microsoft.com/office/drawing/2015/06/chart">
            <c:ext xmlns:c16="http://schemas.microsoft.com/office/drawing/2014/chart" uri="{C3380CC4-5D6E-409C-BE32-E72D297353CC}">
              <c16:uniqueId val="{00000001-DF09-4E6D-8BC8-FBAC6B235FA5}"/>
            </c:ext>
          </c:extLst>
        </c:ser>
        <c:dLbls>
          <c:showLegendKey val="0"/>
          <c:showVal val="0"/>
          <c:showCatName val="0"/>
          <c:showSerName val="0"/>
          <c:showPercent val="0"/>
          <c:showBubbleSize val="0"/>
        </c:dLbls>
        <c:gapWidth val="219"/>
        <c:axId val="304069584"/>
        <c:axId val="179139776"/>
      </c:barChart>
      <c:lineChart>
        <c:grouping val="standard"/>
        <c:varyColors val="0"/>
        <c:ser>
          <c:idx val="2"/>
          <c:order val="2"/>
          <c:tx>
            <c:strRef>
              <c:f>'data 2000-02 to 2015-17 (12-14)'!$I$106</c:f>
              <c:strCache>
                <c:ptCount val="1"/>
                <c:pt idx="0">
                  <c:v>difference</c:v>
                </c:pt>
              </c:strCache>
            </c:strRef>
          </c:tx>
          <c:spPr>
            <a:ln w="28575" cap="rnd">
              <a:noFill/>
              <a:round/>
            </a:ln>
            <a:effectLst/>
          </c:spPr>
          <c:marker>
            <c:symbol val="x"/>
            <c:size val="7"/>
            <c:spPr>
              <a:noFill/>
              <a:ln w="28575">
                <a:solidFill>
                  <a:srgbClr val="50518B"/>
                </a:solidFill>
              </a:ln>
              <a:effectLst/>
            </c:spPr>
          </c:marker>
          <c:cat>
            <c:strRef>
              <c:f>'data 2000-02 to 2015-17 (12-14)'!$B$107:$B$126</c:f>
              <c:strCache>
                <c:ptCount val="20"/>
                <c:pt idx="0">
                  <c:v>&lt;1</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'data 2000-02 to 2015-17 (12-14)'!$I$107:$I$126</c:f>
              <c:numCache>
                <c:formatCode>0.0</c:formatCode>
                <c:ptCount val="20"/>
                <c:pt idx="0">
                  <c:v>-0.23429192769999996</c:v>
                </c:pt>
                <c:pt idx="1">
                  <c:v>-0.19307685969999999</c:v>
                </c:pt>
                <c:pt idx="2">
                  <c:v>4.4856629000000009E-2</c:v>
                </c:pt>
                <c:pt idx="3">
                  <c:v>7.2714372700000002E-2</c:v>
                </c:pt>
                <c:pt idx="4">
                  <c:v>-0.51273475150000003</c:v>
                </c:pt>
                <c:pt idx="5">
                  <c:v>-0.57693228939999996</c:v>
                </c:pt>
                <c:pt idx="6">
                  <c:v>-0.60326452999999991</c:v>
                </c:pt>
                <c:pt idx="7">
                  <c:v>-0.62000576350000003</c:v>
                </c:pt>
                <c:pt idx="8">
                  <c:v>-7.0016952100000002E-2</c:v>
                </c:pt>
                <c:pt idx="9">
                  <c:v>-1.0163017220999999</c:v>
                </c:pt>
                <c:pt idx="10">
                  <c:v>-1.5952484550000001</c:v>
                </c:pt>
                <c:pt idx="11">
                  <c:v>-1.5777830000000002</c:v>
                </c:pt>
                <c:pt idx="12">
                  <c:v>-1.1736143095</c:v>
                </c:pt>
                <c:pt idx="13">
                  <c:v>-2.0318417946</c:v>
                </c:pt>
                <c:pt idx="14">
                  <c:v>-2.4575329314999999</c:v>
                </c:pt>
                <c:pt idx="15">
                  <c:v>-1.4405310255999999</c:v>
                </c:pt>
                <c:pt idx="16">
                  <c:v>-1.5965177423000001</c:v>
                </c:pt>
                <c:pt idx="17">
                  <c:v>-0.94657061180000013</c:v>
                </c:pt>
                <c:pt idx="18">
                  <c:v>-0.18498111720000004</c:v>
                </c:pt>
                <c:pt idx="19">
                  <c:v>-0.66657366419999997</c:v>
                </c:pt>
              </c:numCache>
            </c:numRef>
          </c:val>
          <c:smooth val="0"/>
          <c:extLst xmlns:c16r2="http://schemas.microsoft.com/office/drawing/2015/06/chart">
            <c:ext xmlns:c16="http://schemas.microsoft.com/office/drawing/2014/chart" uri="{C3380CC4-5D6E-409C-BE32-E72D297353CC}">
              <c16:uniqueId val="{00000002-DF09-4E6D-8BC8-FBAC6B235FA5}"/>
            </c:ext>
          </c:extLst>
        </c:ser>
        <c:dLbls>
          <c:showLegendKey val="0"/>
          <c:showVal val="0"/>
          <c:showCatName val="0"/>
          <c:showSerName val="0"/>
          <c:showPercent val="0"/>
          <c:showBubbleSize val="0"/>
        </c:dLbls>
        <c:marker val="1"/>
        <c:smooth val="0"/>
        <c:axId val="304069584"/>
        <c:axId val="179139776"/>
      </c:lineChart>
      <c:catAx>
        <c:axId val="304069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79139776"/>
        <c:crosses val="autoZero"/>
        <c:auto val="1"/>
        <c:lblAlgn val="ctr"/>
        <c:lblOffset val="100"/>
        <c:noMultiLvlLbl val="0"/>
      </c:catAx>
      <c:valAx>
        <c:axId val="17913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Improvement (weeks per annum)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40695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200"/>
              <a:t>Decomposition of male life expectancy improvement between 2000-02 and 2015-17 by cause of death</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spPr>
            <a:solidFill>
              <a:srgbClr val="6466AE"/>
            </a:solidFill>
            <a:ln>
              <a:solidFill>
                <a:srgbClr val="50518B"/>
              </a:solidFill>
            </a:ln>
            <a:effectLst/>
          </c:spPr>
          <c:invertIfNegative val="0"/>
          <c:cat>
            <c:strRef>
              <c:f>'data 2000-02 to 2015-17 (12-14)'!$B$133:$B$158</c:f>
              <c:strCache>
                <c:ptCount val="26"/>
                <c:pt idx="0">
                  <c:v>IHD</c:v>
                </c:pt>
                <c:pt idx="1">
                  <c:v>Drug-related</c:v>
                </c:pt>
                <c:pt idx="2">
                  <c:v>Other circulatory</c:v>
                </c:pt>
                <c:pt idx="3">
                  <c:v>Cerebrovascular</c:v>
                </c:pt>
                <c:pt idx="4">
                  <c:v>Dementia and Alzheimers</c:v>
                </c:pt>
                <c:pt idx="5">
                  <c:v>Other cancers</c:v>
                </c:pt>
                <c:pt idx="6">
                  <c:v>Other nervous system</c:v>
                </c:pt>
                <c:pt idx="7">
                  <c:v>Other mental &amp; behavioural*</c:v>
                </c:pt>
                <c:pt idx="8">
                  <c:v>Residual</c:v>
                </c:pt>
                <c:pt idx="9">
                  <c:v>Cirrhosis and other liver</c:v>
                </c:pt>
                <c:pt idx="10">
                  <c:v>Chronic lower respiratory</c:v>
                </c:pt>
                <c:pt idx="11">
                  <c:v>Suicide*</c:v>
                </c:pt>
                <c:pt idx="12">
                  <c:v>Diabetes</c:v>
                </c:pt>
                <c:pt idx="13">
                  <c:v>Accidents*</c:v>
                </c:pt>
                <c:pt idx="14">
                  <c:v>Bowel cancer</c:v>
                </c:pt>
                <c:pt idx="15">
                  <c:v>Flu &amp; pneumonia</c:v>
                </c:pt>
                <c:pt idx="16">
                  <c:v>Ill-defined</c:v>
                </c:pt>
                <c:pt idx="17">
                  <c:v>Prostate cancer</c:v>
                </c:pt>
                <c:pt idx="18">
                  <c:v>Other external*</c:v>
                </c:pt>
                <c:pt idx="19">
                  <c:v>Perinatal</c:v>
                </c:pt>
                <c:pt idx="20">
                  <c:v>Lung cancer</c:v>
                </c:pt>
                <c:pt idx="21">
                  <c:v>Digestive exc cirrhosis</c:v>
                </c:pt>
                <c:pt idx="22">
                  <c:v>Infectious diseases</c:v>
                </c:pt>
                <c:pt idx="23">
                  <c:v>Breast cancer</c:v>
                </c:pt>
                <c:pt idx="24">
                  <c:v>Genitourinary</c:v>
                </c:pt>
                <c:pt idx="25">
                  <c:v>Other respiratory</c:v>
                </c:pt>
              </c:strCache>
            </c:strRef>
          </c:cat>
          <c:val>
            <c:numRef>
              <c:f>'data 2000-02 to 2015-17 (12-14)'!$C$133:$C$158</c:f>
              <c:numCache>
                <c:formatCode>0.0</c:formatCode>
                <c:ptCount val="26"/>
                <c:pt idx="0">
                  <c:v>5.8186065992999998</c:v>
                </c:pt>
                <c:pt idx="1">
                  <c:v>-0.393754253</c:v>
                </c:pt>
                <c:pt idx="2">
                  <c:v>0.90233645699999998</c:v>
                </c:pt>
                <c:pt idx="3">
                  <c:v>1.9638348476</c:v>
                </c:pt>
                <c:pt idx="4">
                  <c:v>-0.50186411600000003</c:v>
                </c:pt>
                <c:pt idx="5">
                  <c:v>1.2320979798</c:v>
                </c:pt>
                <c:pt idx="6">
                  <c:v>-3.4513841000000003E-2</c:v>
                </c:pt>
                <c:pt idx="7">
                  <c:v>0.37100758820000002</c:v>
                </c:pt>
                <c:pt idx="8">
                  <c:v>0.327942173</c:v>
                </c:pt>
                <c:pt idx="9">
                  <c:v>0.83628474949999998</c:v>
                </c:pt>
                <c:pt idx="10">
                  <c:v>0.65917745959999996</c:v>
                </c:pt>
                <c:pt idx="11">
                  <c:v>0.92213637140000004</c:v>
                </c:pt>
                <c:pt idx="12">
                  <c:v>5.1624290199999999E-2</c:v>
                </c:pt>
                <c:pt idx="13">
                  <c:v>0.69569743900000003</c:v>
                </c:pt>
                <c:pt idx="14">
                  <c:v>0.42491688189999999</c:v>
                </c:pt>
                <c:pt idx="15">
                  <c:v>0.49766665929999998</c:v>
                </c:pt>
                <c:pt idx="16">
                  <c:v>-1.2401208E-2</c:v>
                </c:pt>
                <c:pt idx="17">
                  <c:v>0.2004555563</c:v>
                </c:pt>
                <c:pt idx="18">
                  <c:v>0.25322395959999999</c:v>
                </c:pt>
                <c:pt idx="19">
                  <c:v>0.46072486689999997</c:v>
                </c:pt>
                <c:pt idx="20">
                  <c:v>1.2895823766000001</c:v>
                </c:pt>
                <c:pt idx="21">
                  <c:v>0.24895415100000001</c:v>
                </c:pt>
                <c:pt idx="22">
                  <c:v>6.3833779600000001E-2</c:v>
                </c:pt>
                <c:pt idx="23">
                  <c:v>-3.2801199999999998E-4</c:v>
                </c:pt>
                <c:pt idx="24">
                  <c:v>0.1028798504</c:v>
                </c:pt>
                <c:pt idx="25">
                  <c:v>-5.4433005E-2</c:v>
                </c:pt>
              </c:numCache>
            </c:numRef>
          </c:val>
          <c:extLst xmlns:c16r2="http://schemas.microsoft.com/office/drawing/2015/06/chart">
            <c:ext xmlns:c16="http://schemas.microsoft.com/office/drawing/2014/chart" uri="{C3380CC4-5D6E-409C-BE32-E72D297353CC}">
              <c16:uniqueId val="{00000000-C904-4C8D-B0B8-49C25DDC17B8}"/>
            </c:ext>
          </c:extLst>
        </c:ser>
        <c:ser>
          <c:idx val="1"/>
          <c:order val="1"/>
          <c:spPr>
            <a:solidFill>
              <a:srgbClr val="B2B2D6"/>
            </a:solidFill>
            <a:ln>
              <a:solidFill>
                <a:srgbClr val="50518B"/>
              </a:solidFill>
            </a:ln>
            <a:effectLst/>
          </c:spPr>
          <c:invertIfNegative val="0"/>
          <c:cat>
            <c:strRef>
              <c:f>'data 2000-02 to 2015-17 (12-14)'!$B$133:$B$158</c:f>
              <c:strCache>
                <c:ptCount val="26"/>
                <c:pt idx="0">
                  <c:v>IHD</c:v>
                </c:pt>
                <c:pt idx="1">
                  <c:v>Drug-related</c:v>
                </c:pt>
                <c:pt idx="2">
                  <c:v>Other circulatory</c:v>
                </c:pt>
                <c:pt idx="3">
                  <c:v>Cerebrovascular</c:v>
                </c:pt>
                <c:pt idx="4">
                  <c:v>Dementia and Alzheimers</c:v>
                </c:pt>
                <c:pt idx="5">
                  <c:v>Other cancers</c:v>
                </c:pt>
                <c:pt idx="6">
                  <c:v>Other nervous system</c:v>
                </c:pt>
                <c:pt idx="7">
                  <c:v>Other mental &amp; behavioural*</c:v>
                </c:pt>
                <c:pt idx="8">
                  <c:v>Residual</c:v>
                </c:pt>
                <c:pt idx="9">
                  <c:v>Cirrhosis and other liver</c:v>
                </c:pt>
                <c:pt idx="10">
                  <c:v>Chronic lower respiratory</c:v>
                </c:pt>
                <c:pt idx="11">
                  <c:v>Suicide*</c:v>
                </c:pt>
                <c:pt idx="12">
                  <c:v>Diabetes</c:v>
                </c:pt>
                <c:pt idx="13">
                  <c:v>Accidents*</c:v>
                </c:pt>
                <c:pt idx="14">
                  <c:v>Bowel cancer</c:v>
                </c:pt>
                <c:pt idx="15">
                  <c:v>Flu &amp; pneumonia</c:v>
                </c:pt>
                <c:pt idx="16">
                  <c:v>Ill-defined</c:v>
                </c:pt>
                <c:pt idx="17">
                  <c:v>Prostate cancer</c:v>
                </c:pt>
                <c:pt idx="18">
                  <c:v>Other external*</c:v>
                </c:pt>
                <c:pt idx="19">
                  <c:v>Perinatal</c:v>
                </c:pt>
                <c:pt idx="20">
                  <c:v>Lung cancer</c:v>
                </c:pt>
                <c:pt idx="21">
                  <c:v>Digestive exc cirrhosis</c:v>
                </c:pt>
                <c:pt idx="22">
                  <c:v>Infectious diseases</c:v>
                </c:pt>
                <c:pt idx="23">
                  <c:v>Breast cancer</c:v>
                </c:pt>
                <c:pt idx="24">
                  <c:v>Genitourinary</c:v>
                </c:pt>
                <c:pt idx="25">
                  <c:v>Other respiratory</c:v>
                </c:pt>
              </c:strCache>
            </c:strRef>
          </c:cat>
          <c:val>
            <c:numRef>
              <c:f>'data 2000-02 to 2015-17 (12-14)'!$G$133:$G$158</c:f>
              <c:numCache>
                <c:formatCode>0.0</c:formatCode>
                <c:ptCount val="26"/>
                <c:pt idx="0">
                  <c:v>2.2057212567</c:v>
                </c:pt>
                <c:pt idx="1">
                  <c:v>-2.4424424980000001</c:v>
                </c:pt>
                <c:pt idx="2">
                  <c:v>-0.75682150100000001</c:v>
                </c:pt>
                <c:pt idx="3">
                  <c:v>0.64012333020000001</c:v>
                </c:pt>
                <c:pt idx="4">
                  <c:v>-1.4805868419999999</c:v>
                </c:pt>
                <c:pt idx="5">
                  <c:v>0.33144974620000001</c:v>
                </c:pt>
                <c:pt idx="6">
                  <c:v>-0.92650297100000001</c:v>
                </c:pt>
                <c:pt idx="7">
                  <c:v>-0.49804751400000002</c:v>
                </c:pt>
                <c:pt idx="8">
                  <c:v>-0.50229438599999998</c:v>
                </c:pt>
                <c:pt idx="9">
                  <c:v>0.17366830859999999</c:v>
                </c:pt>
                <c:pt idx="10">
                  <c:v>5.9284447699999999E-2</c:v>
                </c:pt>
                <c:pt idx="11">
                  <c:v>0.39156953589999999</c:v>
                </c:pt>
                <c:pt idx="12">
                  <c:v>-0.42529425300000001</c:v>
                </c:pt>
                <c:pt idx="13">
                  <c:v>0.22747718719999999</c:v>
                </c:pt>
                <c:pt idx="14">
                  <c:v>-2.0212329000000001E-2</c:v>
                </c:pt>
                <c:pt idx="15">
                  <c:v>0.17498655129999999</c:v>
                </c:pt>
                <c:pt idx="16">
                  <c:v>-0.32140441199999997</c:v>
                </c:pt>
                <c:pt idx="17">
                  <c:v>-3.7529090000000001E-2</c:v>
                </c:pt>
                <c:pt idx="18">
                  <c:v>9.1234736299999994E-2</c:v>
                </c:pt>
                <c:pt idx="19">
                  <c:v>0.30802203480000001</c:v>
                </c:pt>
                <c:pt idx="20">
                  <c:v>1.1532227455999999</c:v>
                </c:pt>
                <c:pt idx="21">
                  <c:v>0.1518033664</c:v>
                </c:pt>
                <c:pt idx="22">
                  <c:v>7.2968111799999999E-2</c:v>
                </c:pt>
                <c:pt idx="23">
                  <c:v>1.16891368E-2</c:v>
                </c:pt>
                <c:pt idx="24">
                  <c:v>0.25446419219999999</c:v>
                </c:pt>
                <c:pt idx="25">
                  <c:v>0.10889226220000001</c:v>
                </c:pt>
              </c:numCache>
            </c:numRef>
          </c:val>
          <c:extLst xmlns:c16r2="http://schemas.microsoft.com/office/drawing/2015/06/chart">
            <c:ext xmlns:c16="http://schemas.microsoft.com/office/drawing/2014/chart" uri="{C3380CC4-5D6E-409C-BE32-E72D297353CC}">
              <c16:uniqueId val="{00000001-C904-4C8D-B0B8-49C25DDC17B8}"/>
            </c:ext>
          </c:extLst>
        </c:ser>
        <c:dLbls>
          <c:showLegendKey val="0"/>
          <c:showVal val="0"/>
          <c:showCatName val="0"/>
          <c:showSerName val="0"/>
          <c:showPercent val="0"/>
          <c:showBubbleSize val="0"/>
        </c:dLbls>
        <c:gapWidth val="219"/>
        <c:axId val="305382712"/>
        <c:axId val="305676896"/>
      </c:barChart>
      <c:lineChart>
        <c:grouping val="standard"/>
        <c:varyColors val="0"/>
        <c:ser>
          <c:idx val="2"/>
          <c:order val="2"/>
          <c:spPr>
            <a:ln w="28575" cap="rnd">
              <a:noFill/>
              <a:round/>
            </a:ln>
            <a:effectLst/>
          </c:spPr>
          <c:marker>
            <c:symbol val="x"/>
            <c:size val="5"/>
            <c:spPr>
              <a:noFill/>
              <a:ln w="28575">
                <a:solidFill>
                  <a:srgbClr val="50518B"/>
                </a:solidFill>
              </a:ln>
              <a:effectLst/>
            </c:spPr>
          </c:marker>
          <c:cat>
            <c:strRef>
              <c:f>'data 2000-02 to 2015-17 (12-14)'!$B$133:$B$158</c:f>
              <c:strCache>
                <c:ptCount val="26"/>
                <c:pt idx="0">
                  <c:v>IHD</c:v>
                </c:pt>
                <c:pt idx="1">
                  <c:v>Drug-related</c:v>
                </c:pt>
                <c:pt idx="2">
                  <c:v>Other circulatory</c:v>
                </c:pt>
                <c:pt idx="3">
                  <c:v>Cerebrovascular</c:v>
                </c:pt>
                <c:pt idx="4">
                  <c:v>Dementia and Alzheimers</c:v>
                </c:pt>
                <c:pt idx="5">
                  <c:v>Other cancers</c:v>
                </c:pt>
                <c:pt idx="6">
                  <c:v>Other nervous system</c:v>
                </c:pt>
                <c:pt idx="7">
                  <c:v>Other mental &amp; behavioural*</c:v>
                </c:pt>
                <c:pt idx="8">
                  <c:v>Residual</c:v>
                </c:pt>
                <c:pt idx="9">
                  <c:v>Cirrhosis and other liver</c:v>
                </c:pt>
                <c:pt idx="10">
                  <c:v>Chronic lower respiratory</c:v>
                </c:pt>
                <c:pt idx="11">
                  <c:v>Suicide*</c:v>
                </c:pt>
                <c:pt idx="12">
                  <c:v>Diabetes</c:v>
                </c:pt>
                <c:pt idx="13">
                  <c:v>Accidents*</c:v>
                </c:pt>
                <c:pt idx="14">
                  <c:v>Bowel cancer</c:v>
                </c:pt>
                <c:pt idx="15">
                  <c:v>Flu &amp; pneumonia</c:v>
                </c:pt>
                <c:pt idx="16">
                  <c:v>Ill-defined</c:v>
                </c:pt>
                <c:pt idx="17">
                  <c:v>Prostate cancer</c:v>
                </c:pt>
                <c:pt idx="18">
                  <c:v>Other external*</c:v>
                </c:pt>
                <c:pt idx="19">
                  <c:v>Perinatal</c:v>
                </c:pt>
                <c:pt idx="20">
                  <c:v>Lung cancer</c:v>
                </c:pt>
                <c:pt idx="21">
                  <c:v>Digestive exc cirrhosis</c:v>
                </c:pt>
                <c:pt idx="22">
                  <c:v>Infectious diseases</c:v>
                </c:pt>
                <c:pt idx="23">
                  <c:v>Breast cancer</c:v>
                </c:pt>
                <c:pt idx="24">
                  <c:v>Genitourinary</c:v>
                </c:pt>
                <c:pt idx="25">
                  <c:v>Other respiratory</c:v>
                </c:pt>
              </c:strCache>
            </c:strRef>
          </c:cat>
          <c:val>
            <c:numRef>
              <c:f>'data 2000-02 to 2015-17 (12-14)'!$I$133:$I$158</c:f>
              <c:numCache>
                <c:formatCode>0.0</c:formatCode>
                <c:ptCount val="26"/>
                <c:pt idx="0">
                  <c:v>-3.6128853425999998</c:v>
                </c:pt>
                <c:pt idx="1">
                  <c:v>-2.0486882450000001</c:v>
                </c:pt>
                <c:pt idx="2">
                  <c:v>-1.659157958</c:v>
                </c:pt>
                <c:pt idx="3">
                  <c:v>-1.3237115174</c:v>
                </c:pt>
                <c:pt idx="4">
                  <c:v>-0.97872272599999988</c:v>
                </c:pt>
                <c:pt idx="5">
                  <c:v>-0.90064823360000001</c:v>
                </c:pt>
                <c:pt idx="6">
                  <c:v>-0.89198913000000002</c:v>
                </c:pt>
                <c:pt idx="7">
                  <c:v>-0.86905510220000004</c:v>
                </c:pt>
                <c:pt idx="8">
                  <c:v>-0.83023655900000004</c:v>
                </c:pt>
                <c:pt idx="9">
                  <c:v>-0.66261644089999994</c:v>
                </c:pt>
                <c:pt idx="10">
                  <c:v>-0.59989301189999999</c:v>
                </c:pt>
                <c:pt idx="11">
                  <c:v>-0.53056683550000006</c:v>
                </c:pt>
                <c:pt idx="12">
                  <c:v>-0.47691854319999999</c:v>
                </c:pt>
                <c:pt idx="13">
                  <c:v>-0.46822025180000004</c:v>
                </c:pt>
                <c:pt idx="14">
                  <c:v>-0.44512921090000002</c:v>
                </c:pt>
                <c:pt idx="15">
                  <c:v>-0.32268010800000002</c:v>
                </c:pt>
                <c:pt idx="16">
                  <c:v>-0.30900320399999998</c:v>
                </c:pt>
                <c:pt idx="17">
                  <c:v>-0.23798464629999999</c:v>
                </c:pt>
                <c:pt idx="18">
                  <c:v>-0.16198922329999998</c:v>
                </c:pt>
                <c:pt idx="19">
                  <c:v>-0.15270283209999996</c:v>
                </c:pt>
                <c:pt idx="20">
                  <c:v>-0.13635963100000015</c:v>
                </c:pt>
                <c:pt idx="21">
                  <c:v>-9.7150784600000012E-2</c:v>
                </c:pt>
                <c:pt idx="22">
                  <c:v>9.1343321999999977E-3</c:v>
                </c:pt>
                <c:pt idx="23">
                  <c:v>1.20171488E-2</c:v>
                </c:pt>
                <c:pt idx="24">
                  <c:v>0.15158434179999999</c:v>
                </c:pt>
                <c:pt idx="25">
                  <c:v>0.16332526720000001</c:v>
                </c:pt>
              </c:numCache>
            </c:numRef>
          </c:val>
          <c:smooth val="0"/>
          <c:extLst xmlns:c16r2="http://schemas.microsoft.com/office/drawing/2015/06/chart">
            <c:ext xmlns:c16="http://schemas.microsoft.com/office/drawing/2014/chart" uri="{C3380CC4-5D6E-409C-BE32-E72D297353CC}">
              <c16:uniqueId val="{00000002-C904-4C8D-B0B8-49C25DDC17B8}"/>
            </c:ext>
          </c:extLst>
        </c:ser>
        <c:dLbls>
          <c:showLegendKey val="0"/>
          <c:showVal val="0"/>
          <c:showCatName val="0"/>
          <c:showSerName val="0"/>
          <c:showPercent val="0"/>
          <c:showBubbleSize val="0"/>
        </c:dLbls>
        <c:marker val="1"/>
        <c:smooth val="0"/>
        <c:axId val="305382712"/>
        <c:axId val="305676896"/>
      </c:lineChart>
      <c:catAx>
        <c:axId val="305382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5676896"/>
        <c:crosses val="autoZero"/>
        <c:auto val="1"/>
        <c:lblAlgn val="ctr"/>
        <c:lblOffset val="100"/>
        <c:noMultiLvlLbl val="0"/>
      </c:catAx>
      <c:valAx>
        <c:axId val="305676896"/>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Improvement (weeks per annum)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53827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Life Expectancy at Birth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lineChart>
        <c:grouping val="standard"/>
        <c:varyColors val="0"/>
        <c:ser>
          <c:idx val="0"/>
          <c:order val="0"/>
          <c:tx>
            <c:strRef>
              <c:f>'annual LE figs'!$B$10</c:f>
              <c:strCache>
                <c:ptCount val="1"/>
                <c:pt idx="0">
                  <c:v>Males</c:v>
                </c:pt>
              </c:strCache>
            </c:strRef>
          </c:tx>
          <c:spPr>
            <a:ln w="38100" cap="rnd">
              <a:solidFill>
                <a:srgbClr val="6466AE"/>
              </a:solidFill>
              <a:round/>
            </a:ln>
            <a:effectLst/>
          </c:spPr>
          <c:marker>
            <c:symbol val="none"/>
          </c:marker>
          <c:cat>
            <c:strRef>
              <c:f>'annual LE figs'!$A$11:$A$46</c:f>
              <c:strCache>
                <c:ptCount val="36"/>
                <c:pt idx="0">
                  <c:v>1980-82</c:v>
                </c:pt>
                <c:pt idx="1">
                  <c:v>1981-83</c:v>
                </c:pt>
                <c:pt idx="2">
                  <c:v>1982-84</c:v>
                </c:pt>
                <c:pt idx="3">
                  <c:v>1983-85</c:v>
                </c:pt>
                <c:pt idx="4">
                  <c:v>1984-86</c:v>
                </c:pt>
                <c:pt idx="5">
                  <c:v>1985-87</c:v>
                </c:pt>
                <c:pt idx="6">
                  <c:v>1986-88</c:v>
                </c:pt>
                <c:pt idx="7">
                  <c:v>1987-89</c:v>
                </c:pt>
                <c:pt idx="8">
                  <c:v>1988-90</c:v>
                </c:pt>
                <c:pt idx="9">
                  <c:v>1989-91</c:v>
                </c:pt>
                <c:pt idx="10">
                  <c:v>1990-92</c:v>
                </c:pt>
                <c:pt idx="11">
                  <c:v>1991-93</c:v>
                </c:pt>
                <c:pt idx="12">
                  <c:v>1992-94</c:v>
                </c:pt>
                <c:pt idx="13">
                  <c:v>1993-95</c:v>
                </c:pt>
                <c:pt idx="14">
                  <c:v>1994-96</c:v>
                </c:pt>
                <c:pt idx="15">
                  <c:v>1995-97</c:v>
                </c:pt>
                <c:pt idx="16">
                  <c:v>1996-98</c:v>
                </c:pt>
                <c:pt idx="17">
                  <c:v>1997-99</c:v>
                </c:pt>
                <c:pt idx="18">
                  <c:v>1998-00</c:v>
                </c:pt>
                <c:pt idx="19">
                  <c:v>1999-01</c:v>
                </c:pt>
                <c:pt idx="20">
                  <c:v>2000-02</c:v>
                </c:pt>
                <c:pt idx="21">
                  <c:v>2001-03</c:v>
                </c:pt>
                <c:pt idx="22">
                  <c:v>2002-04</c:v>
                </c:pt>
                <c:pt idx="23">
                  <c:v>2003-05</c:v>
                </c:pt>
                <c:pt idx="24">
                  <c:v>2004-06</c:v>
                </c:pt>
                <c:pt idx="25">
                  <c:v>2005-07</c:v>
                </c:pt>
                <c:pt idx="26">
                  <c:v>2006-08</c:v>
                </c:pt>
                <c:pt idx="27">
                  <c:v>2007-09</c:v>
                </c:pt>
                <c:pt idx="28">
                  <c:v>2008-10</c:v>
                </c:pt>
                <c:pt idx="29">
                  <c:v>2009-11</c:v>
                </c:pt>
                <c:pt idx="30">
                  <c:v>2010-12</c:v>
                </c:pt>
                <c:pt idx="31">
                  <c:v>2011-13</c:v>
                </c:pt>
                <c:pt idx="32">
                  <c:v>2012-14</c:v>
                </c:pt>
                <c:pt idx="33">
                  <c:v>2013-15</c:v>
                </c:pt>
                <c:pt idx="34">
                  <c:v>2014-16</c:v>
                </c:pt>
                <c:pt idx="35">
                  <c:v>2015-17</c:v>
                </c:pt>
              </c:strCache>
            </c:strRef>
          </c:cat>
          <c:val>
            <c:numRef>
              <c:f>'annual LE figs'!$B$11:$B$46</c:f>
              <c:numCache>
                <c:formatCode>0.0</c:formatCode>
                <c:ptCount val="36"/>
                <c:pt idx="0">
                  <c:v>69.099999999999994</c:v>
                </c:pt>
                <c:pt idx="1">
                  <c:v>69.3</c:v>
                </c:pt>
                <c:pt idx="2">
                  <c:v>69.599999999999994</c:v>
                </c:pt>
                <c:pt idx="3">
                  <c:v>69.900000000000006</c:v>
                </c:pt>
                <c:pt idx="4">
                  <c:v>70</c:v>
                </c:pt>
                <c:pt idx="5">
                  <c:v>70.2</c:v>
                </c:pt>
                <c:pt idx="6">
                  <c:v>70.400000000000006</c:v>
                </c:pt>
                <c:pt idx="7">
                  <c:v>70.599999999999994</c:v>
                </c:pt>
                <c:pt idx="8">
                  <c:v>70.8</c:v>
                </c:pt>
                <c:pt idx="9">
                  <c:v>71.099999999999994</c:v>
                </c:pt>
                <c:pt idx="10">
                  <c:v>71.400000000000006</c:v>
                </c:pt>
                <c:pt idx="11">
                  <c:v>71.5</c:v>
                </c:pt>
                <c:pt idx="12">
                  <c:v>71.7</c:v>
                </c:pt>
                <c:pt idx="13">
                  <c:v>71.900000000000006</c:v>
                </c:pt>
                <c:pt idx="14">
                  <c:v>72.099999999999994</c:v>
                </c:pt>
                <c:pt idx="15">
                  <c:v>72.2</c:v>
                </c:pt>
                <c:pt idx="16">
                  <c:v>72.400000000000006</c:v>
                </c:pt>
                <c:pt idx="17">
                  <c:v>72.599999999999994</c:v>
                </c:pt>
                <c:pt idx="18">
                  <c:v>72.8</c:v>
                </c:pt>
                <c:pt idx="19">
                  <c:v>73.099999999999994</c:v>
                </c:pt>
                <c:pt idx="20">
                  <c:v>73.3</c:v>
                </c:pt>
                <c:pt idx="21">
                  <c:v>73.5</c:v>
                </c:pt>
                <c:pt idx="22">
                  <c:v>73.8</c:v>
                </c:pt>
                <c:pt idx="23">
                  <c:v>74.2</c:v>
                </c:pt>
                <c:pt idx="24">
                  <c:v>74.599999999999994</c:v>
                </c:pt>
                <c:pt idx="25">
                  <c:v>74.8</c:v>
                </c:pt>
                <c:pt idx="26">
                  <c:v>75</c:v>
                </c:pt>
                <c:pt idx="27">
                  <c:v>75.3</c:v>
                </c:pt>
                <c:pt idx="28">
                  <c:v>75.8</c:v>
                </c:pt>
                <c:pt idx="29">
                  <c:v>76.2</c:v>
                </c:pt>
                <c:pt idx="30">
                  <c:v>76.5</c:v>
                </c:pt>
                <c:pt idx="31">
                  <c:v>76.8</c:v>
                </c:pt>
                <c:pt idx="32">
                  <c:v>77.099999999999994</c:v>
                </c:pt>
                <c:pt idx="33">
                  <c:v>77.099999999999994</c:v>
                </c:pt>
                <c:pt idx="34">
                  <c:v>77.099999999999994</c:v>
                </c:pt>
                <c:pt idx="35">
                  <c:v>77.02</c:v>
                </c:pt>
              </c:numCache>
            </c:numRef>
          </c:val>
          <c:smooth val="0"/>
          <c:extLst xmlns:c16r2="http://schemas.microsoft.com/office/drawing/2015/06/chart">
            <c:ext xmlns:c16="http://schemas.microsoft.com/office/drawing/2014/chart" uri="{C3380CC4-5D6E-409C-BE32-E72D297353CC}">
              <c16:uniqueId val="{00000000-F306-42FE-B63C-98873A4EA458}"/>
            </c:ext>
          </c:extLst>
        </c:ser>
        <c:ser>
          <c:idx val="1"/>
          <c:order val="1"/>
          <c:tx>
            <c:strRef>
              <c:f>'annual LE figs'!$C$10</c:f>
              <c:strCache>
                <c:ptCount val="1"/>
                <c:pt idx="0">
                  <c:v>Females</c:v>
                </c:pt>
              </c:strCache>
            </c:strRef>
          </c:tx>
          <c:spPr>
            <a:ln w="38100" cap="rnd">
              <a:solidFill>
                <a:srgbClr val="B2B2D6"/>
              </a:solidFill>
              <a:round/>
            </a:ln>
            <a:effectLst/>
          </c:spPr>
          <c:marker>
            <c:symbol val="none"/>
          </c:marker>
          <c:cat>
            <c:strRef>
              <c:f>'annual LE figs'!$A$11:$A$46</c:f>
              <c:strCache>
                <c:ptCount val="36"/>
                <c:pt idx="0">
                  <c:v>1980-82</c:v>
                </c:pt>
                <c:pt idx="1">
                  <c:v>1981-83</c:v>
                </c:pt>
                <c:pt idx="2">
                  <c:v>1982-84</c:v>
                </c:pt>
                <c:pt idx="3">
                  <c:v>1983-85</c:v>
                </c:pt>
                <c:pt idx="4">
                  <c:v>1984-86</c:v>
                </c:pt>
                <c:pt idx="5">
                  <c:v>1985-87</c:v>
                </c:pt>
                <c:pt idx="6">
                  <c:v>1986-88</c:v>
                </c:pt>
                <c:pt idx="7">
                  <c:v>1987-89</c:v>
                </c:pt>
                <c:pt idx="8">
                  <c:v>1988-90</c:v>
                </c:pt>
                <c:pt idx="9">
                  <c:v>1989-91</c:v>
                </c:pt>
                <c:pt idx="10">
                  <c:v>1990-92</c:v>
                </c:pt>
                <c:pt idx="11">
                  <c:v>1991-93</c:v>
                </c:pt>
                <c:pt idx="12">
                  <c:v>1992-94</c:v>
                </c:pt>
                <c:pt idx="13">
                  <c:v>1993-95</c:v>
                </c:pt>
                <c:pt idx="14">
                  <c:v>1994-96</c:v>
                </c:pt>
                <c:pt idx="15">
                  <c:v>1995-97</c:v>
                </c:pt>
                <c:pt idx="16">
                  <c:v>1996-98</c:v>
                </c:pt>
                <c:pt idx="17">
                  <c:v>1997-99</c:v>
                </c:pt>
                <c:pt idx="18">
                  <c:v>1998-00</c:v>
                </c:pt>
                <c:pt idx="19">
                  <c:v>1999-01</c:v>
                </c:pt>
                <c:pt idx="20">
                  <c:v>2000-02</c:v>
                </c:pt>
                <c:pt idx="21">
                  <c:v>2001-03</c:v>
                </c:pt>
                <c:pt idx="22">
                  <c:v>2002-04</c:v>
                </c:pt>
                <c:pt idx="23">
                  <c:v>2003-05</c:v>
                </c:pt>
                <c:pt idx="24">
                  <c:v>2004-06</c:v>
                </c:pt>
                <c:pt idx="25">
                  <c:v>2005-07</c:v>
                </c:pt>
                <c:pt idx="26">
                  <c:v>2006-08</c:v>
                </c:pt>
                <c:pt idx="27">
                  <c:v>2007-09</c:v>
                </c:pt>
                <c:pt idx="28">
                  <c:v>2008-10</c:v>
                </c:pt>
                <c:pt idx="29">
                  <c:v>2009-11</c:v>
                </c:pt>
                <c:pt idx="30">
                  <c:v>2010-12</c:v>
                </c:pt>
                <c:pt idx="31">
                  <c:v>2011-13</c:v>
                </c:pt>
                <c:pt idx="32">
                  <c:v>2012-14</c:v>
                </c:pt>
                <c:pt idx="33">
                  <c:v>2013-15</c:v>
                </c:pt>
                <c:pt idx="34">
                  <c:v>2014-16</c:v>
                </c:pt>
                <c:pt idx="35">
                  <c:v>2015-17</c:v>
                </c:pt>
              </c:strCache>
            </c:strRef>
          </c:cat>
          <c:val>
            <c:numRef>
              <c:f>'annual LE figs'!$C$11:$C$46</c:f>
              <c:numCache>
                <c:formatCode>0.0</c:formatCode>
                <c:ptCount val="36"/>
                <c:pt idx="0">
                  <c:v>75.3</c:v>
                </c:pt>
                <c:pt idx="1">
                  <c:v>75.5</c:v>
                </c:pt>
                <c:pt idx="2">
                  <c:v>75.599999999999994</c:v>
                </c:pt>
                <c:pt idx="3">
                  <c:v>75.8</c:v>
                </c:pt>
                <c:pt idx="4">
                  <c:v>76</c:v>
                </c:pt>
                <c:pt idx="5">
                  <c:v>76.2</c:v>
                </c:pt>
                <c:pt idx="6">
                  <c:v>76.5</c:v>
                </c:pt>
                <c:pt idx="7">
                  <c:v>76.5</c:v>
                </c:pt>
                <c:pt idx="8">
                  <c:v>76.599999999999994</c:v>
                </c:pt>
                <c:pt idx="9">
                  <c:v>76.7</c:v>
                </c:pt>
                <c:pt idx="10">
                  <c:v>77.099999999999994</c:v>
                </c:pt>
                <c:pt idx="11">
                  <c:v>77.099999999999994</c:v>
                </c:pt>
                <c:pt idx="12">
                  <c:v>77.3</c:v>
                </c:pt>
                <c:pt idx="13">
                  <c:v>77.400000000000006</c:v>
                </c:pt>
                <c:pt idx="14">
                  <c:v>77.7</c:v>
                </c:pt>
                <c:pt idx="15">
                  <c:v>77.900000000000006</c:v>
                </c:pt>
                <c:pt idx="16">
                  <c:v>78</c:v>
                </c:pt>
                <c:pt idx="17">
                  <c:v>78.2</c:v>
                </c:pt>
                <c:pt idx="18">
                  <c:v>78.400000000000006</c:v>
                </c:pt>
                <c:pt idx="19">
                  <c:v>78.599999999999994</c:v>
                </c:pt>
                <c:pt idx="20">
                  <c:v>78.8</c:v>
                </c:pt>
                <c:pt idx="21">
                  <c:v>78.900000000000006</c:v>
                </c:pt>
                <c:pt idx="22">
                  <c:v>79.099999999999994</c:v>
                </c:pt>
                <c:pt idx="23">
                  <c:v>79.2</c:v>
                </c:pt>
                <c:pt idx="24">
                  <c:v>79.5</c:v>
                </c:pt>
                <c:pt idx="25">
                  <c:v>79.7</c:v>
                </c:pt>
                <c:pt idx="26">
                  <c:v>79.8</c:v>
                </c:pt>
                <c:pt idx="27">
                  <c:v>80.099999999999994</c:v>
                </c:pt>
                <c:pt idx="28">
                  <c:v>80.3</c:v>
                </c:pt>
                <c:pt idx="29">
                  <c:v>80.599999999999994</c:v>
                </c:pt>
                <c:pt idx="30">
                  <c:v>80.8</c:v>
                </c:pt>
                <c:pt idx="31">
                  <c:v>80.900000000000006</c:v>
                </c:pt>
                <c:pt idx="32">
                  <c:v>81.099999999999994</c:v>
                </c:pt>
                <c:pt idx="33">
                  <c:v>81.099999999999994</c:v>
                </c:pt>
                <c:pt idx="34">
                  <c:v>81.2</c:v>
                </c:pt>
                <c:pt idx="35">
                  <c:v>81.09</c:v>
                </c:pt>
              </c:numCache>
            </c:numRef>
          </c:val>
          <c:smooth val="0"/>
          <c:extLst xmlns:c16r2="http://schemas.microsoft.com/office/drawing/2015/06/chart">
            <c:ext xmlns:c16="http://schemas.microsoft.com/office/drawing/2014/chart" uri="{C3380CC4-5D6E-409C-BE32-E72D297353CC}">
              <c16:uniqueId val="{00000001-F306-42FE-B63C-98873A4EA458}"/>
            </c:ext>
          </c:extLst>
        </c:ser>
        <c:dLbls>
          <c:showLegendKey val="0"/>
          <c:showVal val="0"/>
          <c:showCatName val="0"/>
          <c:showSerName val="0"/>
          <c:showPercent val="0"/>
          <c:showBubbleSize val="0"/>
        </c:dLbls>
        <c:smooth val="0"/>
        <c:axId val="304436840"/>
        <c:axId val="307375304"/>
      </c:lineChart>
      <c:catAx>
        <c:axId val="30443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7375304"/>
        <c:crosses val="autoZero"/>
        <c:auto val="1"/>
        <c:lblAlgn val="ctr"/>
        <c:lblOffset val="100"/>
        <c:tickLblSkip val="1"/>
        <c:noMultiLvlLbl val="0"/>
      </c:catAx>
      <c:valAx>
        <c:axId val="307375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Years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443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Annual Growth in Life Expectancy at Birth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lineChart>
        <c:grouping val="standard"/>
        <c:varyColors val="0"/>
        <c:ser>
          <c:idx val="0"/>
          <c:order val="0"/>
          <c:tx>
            <c:v>Males</c:v>
          </c:tx>
          <c:spPr>
            <a:ln w="38100" cap="rnd">
              <a:solidFill>
                <a:srgbClr val="6466AE"/>
              </a:solidFill>
              <a:round/>
            </a:ln>
            <a:effectLst/>
          </c:spPr>
          <c:marker>
            <c:symbol val="none"/>
          </c:marker>
          <c:cat>
            <c:strRef>
              <c:f>'annual LE figs'!$A$12:$A$46</c:f>
              <c:strCache>
                <c:ptCount val="35"/>
                <c:pt idx="0">
                  <c:v>1981-83</c:v>
                </c:pt>
                <c:pt idx="1">
                  <c:v>1982-84</c:v>
                </c:pt>
                <c:pt idx="2">
                  <c:v>1983-85</c:v>
                </c:pt>
                <c:pt idx="3">
                  <c:v>1984-86</c:v>
                </c:pt>
                <c:pt idx="4">
                  <c:v>1985-87</c:v>
                </c:pt>
                <c:pt idx="5">
                  <c:v>1986-88</c:v>
                </c:pt>
                <c:pt idx="6">
                  <c:v>1987-89</c:v>
                </c:pt>
                <c:pt idx="7">
                  <c:v>1988-90</c:v>
                </c:pt>
                <c:pt idx="8">
                  <c:v>1989-91</c:v>
                </c:pt>
                <c:pt idx="9">
                  <c:v>1990-92</c:v>
                </c:pt>
                <c:pt idx="10">
                  <c:v>1991-93</c:v>
                </c:pt>
                <c:pt idx="11">
                  <c:v>1992-94</c:v>
                </c:pt>
                <c:pt idx="12">
                  <c:v>1993-95</c:v>
                </c:pt>
                <c:pt idx="13">
                  <c:v>1994-96</c:v>
                </c:pt>
                <c:pt idx="14">
                  <c:v>1995-97</c:v>
                </c:pt>
                <c:pt idx="15">
                  <c:v>1996-98</c:v>
                </c:pt>
                <c:pt idx="16">
                  <c:v>1997-99</c:v>
                </c:pt>
                <c:pt idx="17">
                  <c:v>1998-00</c:v>
                </c:pt>
                <c:pt idx="18">
                  <c:v>1999-01</c:v>
                </c:pt>
                <c:pt idx="19">
                  <c:v>2000-02</c:v>
                </c:pt>
                <c:pt idx="20">
                  <c:v>2001-03</c:v>
                </c:pt>
                <c:pt idx="21">
                  <c:v>2002-04</c:v>
                </c:pt>
                <c:pt idx="22">
                  <c:v>2003-05</c:v>
                </c:pt>
                <c:pt idx="23">
                  <c:v>2004-06</c:v>
                </c:pt>
                <c:pt idx="24">
                  <c:v>2005-07</c:v>
                </c:pt>
                <c:pt idx="25">
                  <c:v>2006-08</c:v>
                </c:pt>
                <c:pt idx="26">
                  <c:v>2007-09</c:v>
                </c:pt>
                <c:pt idx="27">
                  <c:v>2008-10</c:v>
                </c:pt>
                <c:pt idx="28">
                  <c:v>2009-11</c:v>
                </c:pt>
                <c:pt idx="29">
                  <c:v>2010-12</c:v>
                </c:pt>
                <c:pt idx="30">
                  <c:v>2011-13</c:v>
                </c:pt>
                <c:pt idx="31">
                  <c:v>2012-14</c:v>
                </c:pt>
                <c:pt idx="32">
                  <c:v>2013-15</c:v>
                </c:pt>
                <c:pt idx="33">
                  <c:v>2014-16</c:v>
                </c:pt>
                <c:pt idx="34">
                  <c:v>2015-17</c:v>
                </c:pt>
              </c:strCache>
            </c:strRef>
          </c:cat>
          <c:val>
            <c:numRef>
              <c:f>'annual LE figs'!$D$12:$D$46</c:f>
              <c:numCache>
                <c:formatCode>0.0</c:formatCode>
                <c:ptCount val="35"/>
                <c:pt idx="0">
                  <c:v>10.440000000000149</c:v>
                </c:pt>
                <c:pt idx="1">
                  <c:v>15.659999999999853</c:v>
                </c:pt>
                <c:pt idx="2">
                  <c:v>15.660000000000593</c:v>
                </c:pt>
                <c:pt idx="3">
                  <c:v>5.219999999999704</c:v>
                </c:pt>
                <c:pt idx="4">
                  <c:v>10.440000000000149</c:v>
                </c:pt>
                <c:pt idx="5">
                  <c:v>10.440000000000149</c:v>
                </c:pt>
                <c:pt idx="6">
                  <c:v>10.439999999999408</c:v>
                </c:pt>
                <c:pt idx="7">
                  <c:v>10.440000000000149</c:v>
                </c:pt>
                <c:pt idx="8">
                  <c:v>15.659999999999853</c:v>
                </c:pt>
                <c:pt idx="9">
                  <c:v>15.660000000000593</c:v>
                </c:pt>
                <c:pt idx="10">
                  <c:v>5.219999999999704</c:v>
                </c:pt>
                <c:pt idx="11">
                  <c:v>10.440000000000149</c:v>
                </c:pt>
                <c:pt idx="12">
                  <c:v>10.440000000000149</c:v>
                </c:pt>
                <c:pt idx="13">
                  <c:v>10.439999999999408</c:v>
                </c:pt>
                <c:pt idx="14">
                  <c:v>5.2200000000004456</c:v>
                </c:pt>
                <c:pt idx="15">
                  <c:v>10.440000000000149</c:v>
                </c:pt>
                <c:pt idx="16">
                  <c:v>10.439999999999408</c:v>
                </c:pt>
                <c:pt idx="17">
                  <c:v>10.440000000000149</c:v>
                </c:pt>
                <c:pt idx="18">
                  <c:v>15.659999999999853</c:v>
                </c:pt>
                <c:pt idx="19">
                  <c:v>10.440000000000149</c:v>
                </c:pt>
                <c:pt idx="20">
                  <c:v>10.440000000000149</c:v>
                </c:pt>
                <c:pt idx="21">
                  <c:v>15.659999999999853</c:v>
                </c:pt>
                <c:pt idx="22">
                  <c:v>20.880000000000297</c:v>
                </c:pt>
                <c:pt idx="23">
                  <c:v>20.879999999999555</c:v>
                </c:pt>
                <c:pt idx="24">
                  <c:v>10.440000000000149</c:v>
                </c:pt>
                <c:pt idx="25">
                  <c:v>10.440000000000149</c:v>
                </c:pt>
                <c:pt idx="26">
                  <c:v>15.659999999999853</c:v>
                </c:pt>
                <c:pt idx="27">
                  <c:v>26.1</c:v>
                </c:pt>
                <c:pt idx="28">
                  <c:v>20.880000000000297</c:v>
                </c:pt>
                <c:pt idx="29">
                  <c:v>15.659999999999853</c:v>
                </c:pt>
                <c:pt idx="30">
                  <c:v>15.659999999999853</c:v>
                </c:pt>
                <c:pt idx="31">
                  <c:v>15.659999999999853</c:v>
                </c:pt>
                <c:pt idx="32">
                  <c:v>0</c:v>
                </c:pt>
                <c:pt idx="33">
                  <c:v>0</c:v>
                </c:pt>
                <c:pt idx="34">
                  <c:v>-4.1759999999999113</c:v>
                </c:pt>
              </c:numCache>
            </c:numRef>
          </c:val>
          <c:smooth val="0"/>
          <c:extLst xmlns:c16r2="http://schemas.microsoft.com/office/drawing/2015/06/chart">
            <c:ext xmlns:c16="http://schemas.microsoft.com/office/drawing/2014/chart" uri="{C3380CC4-5D6E-409C-BE32-E72D297353CC}">
              <c16:uniqueId val="{00000000-582C-404A-84DE-D05DAFDB6EC8}"/>
            </c:ext>
          </c:extLst>
        </c:ser>
        <c:ser>
          <c:idx val="1"/>
          <c:order val="1"/>
          <c:tx>
            <c:v>Females</c:v>
          </c:tx>
          <c:spPr>
            <a:ln w="38100" cap="rnd">
              <a:solidFill>
                <a:srgbClr val="B2B2D6"/>
              </a:solidFill>
              <a:round/>
            </a:ln>
            <a:effectLst/>
          </c:spPr>
          <c:marker>
            <c:symbol val="none"/>
          </c:marker>
          <c:cat>
            <c:strRef>
              <c:f>'annual LE figs'!$A$12:$A$46</c:f>
              <c:strCache>
                <c:ptCount val="35"/>
                <c:pt idx="0">
                  <c:v>1981-83</c:v>
                </c:pt>
                <c:pt idx="1">
                  <c:v>1982-84</c:v>
                </c:pt>
                <c:pt idx="2">
                  <c:v>1983-85</c:v>
                </c:pt>
                <c:pt idx="3">
                  <c:v>1984-86</c:v>
                </c:pt>
                <c:pt idx="4">
                  <c:v>1985-87</c:v>
                </c:pt>
                <c:pt idx="5">
                  <c:v>1986-88</c:v>
                </c:pt>
                <c:pt idx="6">
                  <c:v>1987-89</c:v>
                </c:pt>
                <c:pt idx="7">
                  <c:v>1988-90</c:v>
                </c:pt>
                <c:pt idx="8">
                  <c:v>1989-91</c:v>
                </c:pt>
                <c:pt idx="9">
                  <c:v>1990-92</c:v>
                </c:pt>
                <c:pt idx="10">
                  <c:v>1991-93</c:v>
                </c:pt>
                <c:pt idx="11">
                  <c:v>1992-94</c:v>
                </c:pt>
                <c:pt idx="12">
                  <c:v>1993-95</c:v>
                </c:pt>
                <c:pt idx="13">
                  <c:v>1994-96</c:v>
                </c:pt>
                <c:pt idx="14">
                  <c:v>1995-97</c:v>
                </c:pt>
                <c:pt idx="15">
                  <c:v>1996-98</c:v>
                </c:pt>
                <c:pt idx="16">
                  <c:v>1997-99</c:v>
                </c:pt>
                <c:pt idx="17">
                  <c:v>1998-00</c:v>
                </c:pt>
                <c:pt idx="18">
                  <c:v>1999-01</c:v>
                </c:pt>
                <c:pt idx="19">
                  <c:v>2000-02</c:v>
                </c:pt>
                <c:pt idx="20">
                  <c:v>2001-03</c:v>
                </c:pt>
                <c:pt idx="21">
                  <c:v>2002-04</c:v>
                </c:pt>
                <c:pt idx="22">
                  <c:v>2003-05</c:v>
                </c:pt>
                <c:pt idx="23">
                  <c:v>2004-06</c:v>
                </c:pt>
                <c:pt idx="24">
                  <c:v>2005-07</c:v>
                </c:pt>
                <c:pt idx="25">
                  <c:v>2006-08</c:v>
                </c:pt>
                <c:pt idx="26">
                  <c:v>2007-09</c:v>
                </c:pt>
                <c:pt idx="27">
                  <c:v>2008-10</c:v>
                </c:pt>
                <c:pt idx="28">
                  <c:v>2009-11</c:v>
                </c:pt>
                <c:pt idx="29">
                  <c:v>2010-12</c:v>
                </c:pt>
                <c:pt idx="30">
                  <c:v>2011-13</c:v>
                </c:pt>
                <c:pt idx="31">
                  <c:v>2012-14</c:v>
                </c:pt>
                <c:pt idx="32">
                  <c:v>2013-15</c:v>
                </c:pt>
                <c:pt idx="33">
                  <c:v>2014-16</c:v>
                </c:pt>
                <c:pt idx="34">
                  <c:v>2015-17</c:v>
                </c:pt>
              </c:strCache>
            </c:strRef>
          </c:cat>
          <c:val>
            <c:numRef>
              <c:f>'annual LE figs'!$E$12:$E$46</c:f>
              <c:numCache>
                <c:formatCode>0.0</c:formatCode>
                <c:ptCount val="35"/>
                <c:pt idx="0">
                  <c:v>10.440000000000149</c:v>
                </c:pt>
                <c:pt idx="1">
                  <c:v>5.219999999999704</c:v>
                </c:pt>
                <c:pt idx="2">
                  <c:v>10.440000000000149</c:v>
                </c:pt>
                <c:pt idx="3">
                  <c:v>10.440000000000149</c:v>
                </c:pt>
                <c:pt idx="4">
                  <c:v>10.440000000000149</c:v>
                </c:pt>
                <c:pt idx="5">
                  <c:v>15.659999999999853</c:v>
                </c:pt>
                <c:pt idx="6">
                  <c:v>0</c:v>
                </c:pt>
                <c:pt idx="7">
                  <c:v>5.219999999999704</c:v>
                </c:pt>
                <c:pt idx="8">
                  <c:v>5.2200000000004456</c:v>
                </c:pt>
                <c:pt idx="9">
                  <c:v>20.879999999999555</c:v>
                </c:pt>
                <c:pt idx="10">
                  <c:v>0</c:v>
                </c:pt>
                <c:pt idx="11">
                  <c:v>10.440000000000149</c:v>
                </c:pt>
                <c:pt idx="12">
                  <c:v>5.2200000000004456</c:v>
                </c:pt>
                <c:pt idx="13">
                  <c:v>15.659999999999853</c:v>
                </c:pt>
                <c:pt idx="14">
                  <c:v>10.440000000000149</c:v>
                </c:pt>
                <c:pt idx="15">
                  <c:v>5.219999999999704</c:v>
                </c:pt>
                <c:pt idx="16">
                  <c:v>10.440000000000149</c:v>
                </c:pt>
                <c:pt idx="17">
                  <c:v>10.440000000000149</c:v>
                </c:pt>
                <c:pt idx="18">
                  <c:v>10.439999999999408</c:v>
                </c:pt>
                <c:pt idx="19">
                  <c:v>10.440000000000149</c:v>
                </c:pt>
                <c:pt idx="20">
                  <c:v>5.2200000000004456</c:v>
                </c:pt>
                <c:pt idx="21">
                  <c:v>10.439999999999408</c:v>
                </c:pt>
                <c:pt idx="22">
                  <c:v>5.2200000000004456</c:v>
                </c:pt>
                <c:pt idx="23">
                  <c:v>15.659999999999853</c:v>
                </c:pt>
                <c:pt idx="24">
                  <c:v>10.440000000000149</c:v>
                </c:pt>
                <c:pt idx="25">
                  <c:v>5.219999999999704</c:v>
                </c:pt>
                <c:pt idx="26">
                  <c:v>15.659999999999853</c:v>
                </c:pt>
                <c:pt idx="27">
                  <c:v>10.440000000000149</c:v>
                </c:pt>
                <c:pt idx="28">
                  <c:v>15.659999999999853</c:v>
                </c:pt>
                <c:pt idx="29">
                  <c:v>10.440000000000149</c:v>
                </c:pt>
                <c:pt idx="30">
                  <c:v>5.2200000000004456</c:v>
                </c:pt>
                <c:pt idx="31">
                  <c:v>10.439999999999408</c:v>
                </c:pt>
                <c:pt idx="32">
                  <c:v>0</c:v>
                </c:pt>
                <c:pt idx="33">
                  <c:v>5.2200000000004456</c:v>
                </c:pt>
                <c:pt idx="34">
                  <c:v>-5.7419999999999707</c:v>
                </c:pt>
              </c:numCache>
            </c:numRef>
          </c:val>
          <c:smooth val="0"/>
          <c:extLst xmlns:c16r2="http://schemas.microsoft.com/office/drawing/2015/06/chart">
            <c:ext xmlns:c16="http://schemas.microsoft.com/office/drawing/2014/chart" uri="{C3380CC4-5D6E-409C-BE32-E72D297353CC}">
              <c16:uniqueId val="{00000001-582C-404A-84DE-D05DAFDB6EC8}"/>
            </c:ext>
          </c:extLst>
        </c:ser>
        <c:dLbls>
          <c:showLegendKey val="0"/>
          <c:showVal val="0"/>
          <c:showCatName val="0"/>
          <c:showSerName val="0"/>
          <c:showPercent val="0"/>
          <c:showBubbleSize val="0"/>
        </c:dLbls>
        <c:smooth val="0"/>
        <c:axId val="307103632"/>
        <c:axId val="307104016"/>
      </c:lineChart>
      <c:catAx>
        <c:axId val="3071036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7104016"/>
        <c:crosses val="autoZero"/>
        <c:auto val="1"/>
        <c:lblAlgn val="ctr"/>
        <c:lblOffset val="100"/>
        <c:noMultiLvlLbl val="0"/>
      </c:catAx>
      <c:valAx>
        <c:axId val="30710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Growth (weeks per annum)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710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200"/>
              <a:t>Decomposition of female life expectancy improvement between 2000-02 and 2015-17 by age group</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'data 2000-02 to 2015-17 (12-14)'!$K$106</c:f>
              <c:strCache>
                <c:ptCount val="1"/>
                <c:pt idx="0">
                  <c:v>period 1</c:v>
                </c:pt>
              </c:strCache>
            </c:strRef>
          </c:tx>
          <c:spPr>
            <a:solidFill>
              <a:srgbClr val="6466AE"/>
            </a:solidFill>
            <a:ln>
              <a:solidFill>
                <a:srgbClr val="50518B"/>
              </a:solidFill>
            </a:ln>
            <a:effectLst/>
          </c:spPr>
          <c:invertIfNegative val="0"/>
          <c:cat>
            <c:strRef>
              <c:f>'data 2000-02 to 2015-17 (12-14)'!$B$107:$B$126</c:f>
              <c:strCache>
                <c:ptCount val="20"/>
                <c:pt idx="0">
                  <c:v>&lt;1</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'data 2000-02 to 2015-17 (12-14)'!$L$107:$L$126</c:f>
              <c:numCache>
                <c:formatCode>0.0</c:formatCode>
                <c:ptCount val="20"/>
                <c:pt idx="0">
                  <c:v>0.57029446979999998</c:v>
                </c:pt>
                <c:pt idx="1">
                  <c:v>0.12657235650000001</c:v>
                </c:pt>
                <c:pt idx="2">
                  <c:v>4.9381364400000002E-2</c:v>
                </c:pt>
                <c:pt idx="3">
                  <c:v>8.52062866E-2</c:v>
                </c:pt>
                <c:pt idx="4">
                  <c:v>0.1332134942</c:v>
                </c:pt>
                <c:pt idx="5">
                  <c:v>0.172003499</c:v>
                </c:pt>
                <c:pt idx="6">
                  <c:v>7.3291300700000006E-2</c:v>
                </c:pt>
                <c:pt idx="7">
                  <c:v>3.09722105E-2</c:v>
                </c:pt>
                <c:pt idx="8">
                  <c:v>5.6087082900000002E-2</c:v>
                </c:pt>
                <c:pt idx="9">
                  <c:v>0.11645696730000001</c:v>
                </c:pt>
                <c:pt idx="10">
                  <c:v>0.36391365739999998</c:v>
                </c:pt>
                <c:pt idx="11">
                  <c:v>0.41485306989999998</c:v>
                </c:pt>
                <c:pt idx="12">
                  <c:v>0.6805907149</c:v>
                </c:pt>
                <c:pt idx="13">
                  <c:v>1.0393962716</c:v>
                </c:pt>
                <c:pt idx="14">
                  <c:v>1.3671184616000001</c:v>
                </c:pt>
                <c:pt idx="15">
                  <c:v>1.4967345766</c:v>
                </c:pt>
                <c:pt idx="16">
                  <c:v>1.4517818034000001</c:v>
                </c:pt>
                <c:pt idx="17">
                  <c:v>1.0040649235000001</c:v>
                </c:pt>
                <c:pt idx="18">
                  <c:v>0.47415914930000003</c:v>
                </c:pt>
                <c:pt idx="19">
                  <c:v>0.2530105433</c:v>
                </c:pt>
              </c:numCache>
            </c:numRef>
          </c:val>
          <c:extLst xmlns:c16r2="http://schemas.microsoft.com/office/drawing/2015/06/chart">
            <c:ext xmlns:c16="http://schemas.microsoft.com/office/drawing/2014/chart" uri="{C3380CC4-5D6E-409C-BE32-E72D297353CC}">
              <c16:uniqueId val="{00000000-614F-4259-878E-6831425EF2BA}"/>
            </c:ext>
          </c:extLst>
        </c:ser>
        <c:ser>
          <c:idx val="1"/>
          <c:order val="1"/>
          <c:tx>
            <c:strRef>
              <c:f>'data 2000-02 to 2015-17 (12-14)'!$O$106</c:f>
              <c:strCache>
                <c:ptCount val="1"/>
                <c:pt idx="0">
                  <c:v>period 2</c:v>
                </c:pt>
              </c:strCache>
            </c:strRef>
          </c:tx>
          <c:spPr>
            <a:solidFill>
              <a:srgbClr val="B2B2D6"/>
            </a:solidFill>
            <a:ln>
              <a:solidFill>
                <a:srgbClr val="50518B"/>
              </a:solidFill>
            </a:ln>
            <a:effectLst/>
          </c:spPr>
          <c:invertIfNegative val="0"/>
          <c:cat>
            <c:strRef>
              <c:f>'data 2000-02 to 2015-17 (12-14)'!$B$107:$B$126</c:f>
              <c:strCache>
                <c:ptCount val="20"/>
                <c:pt idx="0">
                  <c:v>&lt;1</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'data 2000-02 to 2015-17 (12-14)'!$P$107:$P$126</c:f>
              <c:numCache>
                <c:formatCode>0.0</c:formatCode>
                <c:ptCount val="20"/>
                <c:pt idx="0">
                  <c:v>0.3566992766</c:v>
                </c:pt>
                <c:pt idx="1">
                  <c:v>-2.0365520000000001E-3</c:v>
                </c:pt>
                <c:pt idx="2">
                  <c:v>5.0376971999999999E-2</c:v>
                </c:pt>
                <c:pt idx="3">
                  <c:v>-0.104909131</c:v>
                </c:pt>
                <c:pt idx="4">
                  <c:v>0.15061970899999999</c:v>
                </c:pt>
                <c:pt idx="5">
                  <c:v>9.7851988200000004E-2</c:v>
                </c:pt>
                <c:pt idx="6">
                  <c:v>0.1396920814</c:v>
                </c:pt>
                <c:pt idx="7">
                  <c:v>-0.15317657600000001</c:v>
                </c:pt>
                <c:pt idx="8">
                  <c:v>-0.93549391400000004</c:v>
                </c:pt>
                <c:pt idx="9">
                  <c:v>-0.56919722699999997</c:v>
                </c:pt>
                <c:pt idx="10">
                  <c:v>-0.42433437800000001</c:v>
                </c:pt>
                <c:pt idx="11">
                  <c:v>-6.5292450000000004E-3</c:v>
                </c:pt>
                <c:pt idx="12">
                  <c:v>0.16744524020000001</c:v>
                </c:pt>
                <c:pt idx="13">
                  <c:v>0.31799890400000003</c:v>
                </c:pt>
                <c:pt idx="14">
                  <c:v>0.1716666909</c:v>
                </c:pt>
                <c:pt idx="15">
                  <c:v>0.66190282420000002</c:v>
                </c:pt>
                <c:pt idx="16">
                  <c:v>0.37087101010000001</c:v>
                </c:pt>
                <c:pt idx="17">
                  <c:v>0.64907077150000003</c:v>
                </c:pt>
                <c:pt idx="18">
                  <c:v>-0.112797882</c:v>
                </c:pt>
                <c:pt idx="19">
                  <c:v>-0.77595638099999997</c:v>
                </c:pt>
              </c:numCache>
            </c:numRef>
          </c:val>
          <c:extLst xmlns:c16r2="http://schemas.microsoft.com/office/drawing/2015/06/chart">
            <c:ext xmlns:c16="http://schemas.microsoft.com/office/drawing/2014/chart" uri="{C3380CC4-5D6E-409C-BE32-E72D297353CC}">
              <c16:uniqueId val="{00000001-614F-4259-878E-6831425EF2BA}"/>
            </c:ext>
          </c:extLst>
        </c:ser>
        <c:dLbls>
          <c:showLegendKey val="0"/>
          <c:showVal val="0"/>
          <c:showCatName val="0"/>
          <c:showSerName val="0"/>
          <c:showPercent val="0"/>
          <c:showBubbleSize val="0"/>
        </c:dLbls>
        <c:gapWidth val="219"/>
        <c:axId val="305809472"/>
        <c:axId val="305809080"/>
      </c:barChart>
      <c:lineChart>
        <c:grouping val="standard"/>
        <c:varyColors val="0"/>
        <c:ser>
          <c:idx val="2"/>
          <c:order val="2"/>
          <c:tx>
            <c:strRef>
              <c:f>'data 2000-02 to 2015-17 (12-14)'!$R$106</c:f>
              <c:strCache>
                <c:ptCount val="1"/>
                <c:pt idx="0">
                  <c:v>difference</c:v>
                </c:pt>
              </c:strCache>
            </c:strRef>
          </c:tx>
          <c:spPr>
            <a:ln w="28575" cap="rnd">
              <a:noFill/>
              <a:round/>
            </a:ln>
            <a:effectLst/>
          </c:spPr>
          <c:marker>
            <c:symbol val="x"/>
            <c:size val="5"/>
            <c:spPr>
              <a:noFill/>
              <a:ln w="28575">
                <a:solidFill>
                  <a:srgbClr val="50518B"/>
                </a:solidFill>
              </a:ln>
              <a:effectLst/>
            </c:spPr>
          </c:marker>
          <c:cat>
            <c:strRef>
              <c:f>'data 2000-02 to 2015-17 (12-14)'!$B$107:$B$126</c:f>
              <c:strCache>
                <c:ptCount val="20"/>
                <c:pt idx="0">
                  <c:v>&lt;1</c:v>
                </c:pt>
                <c:pt idx="1">
                  <c:v>1-4</c:v>
                </c:pt>
                <c:pt idx="2">
                  <c:v>5-9</c:v>
                </c:pt>
                <c:pt idx="3">
                  <c:v>10-14</c:v>
                </c:pt>
                <c:pt idx="4">
                  <c:v>15-19</c:v>
                </c:pt>
                <c:pt idx="5">
                  <c:v>20-24</c:v>
                </c:pt>
                <c:pt idx="6">
                  <c:v>25-29</c:v>
                </c:pt>
                <c:pt idx="7">
                  <c:v>30-34</c:v>
                </c:pt>
                <c:pt idx="8">
                  <c:v>35-39</c:v>
                </c:pt>
                <c:pt idx="9">
                  <c:v>40-44</c:v>
                </c:pt>
                <c:pt idx="10">
                  <c:v>45-49</c:v>
                </c:pt>
                <c:pt idx="11">
                  <c:v>50-54</c:v>
                </c:pt>
                <c:pt idx="12">
                  <c:v>55-59</c:v>
                </c:pt>
                <c:pt idx="13">
                  <c:v>60-64</c:v>
                </c:pt>
                <c:pt idx="14">
                  <c:v>65-69</c:v>
                </c:pt>
                <c:pt idx="15">
                  <c:v>70-74</c:v>
                </c:pt>
                <c:pt idx="16">
                  <c:v>75-79</c:v>
                </c:pt>
                <c:pt idx="17">
                  <c:v>80-84</c:v>
                </c:pt>
                <c:pt idx="18">
                  <c:v>85-89</c:v>
                </c:pt>
                <c:pt idx="19">
                  <c:v>≥90</c:v>
                </c:pt>
              </c:strCache>
            </c:strRef>
          </c:cat>
          <c:val>
            <c:numRef>
              <c:f>'data 2000-02 to 2015-17 (12-14)'!$R$107:$R$126</c:f>
              <c:numCache>
                <c:formatCode>0.0</c:formatCode>
                <c:ptCount val="20"/>
                <c:pt idx="0">
                  <c:v>-0.21359519319999998</c:v>
                </c:pt>
                <c:pt idx="1">
                  <c:v>-0.12860890850000001</c:v>
                </c:pt>
                <c:pt idx="2">
                  <c:v>9.9560759999999665E-4</c:v>
                </c:pt>
                <c:pt idx="3">
                  <c:v>-0.1901154176</c:v>
                </c:pt>
                <c:pt idx="4">
                  <c:v>1.7406214799999986E-2</c:v>
                </c:pt>
                <c:pt idx="5">
                  <c:v>-7.4151510800000001E-2</c:v>
                </c:pt>
                <c:pt idx="6">
                  <c:v>6.6400780699999995E-2</c:v>
                </c:pt>
                <c:pt idx="7">
                  <c:v>-0.18414878649999999</c:v>
                </c:pt>
                <c:pt idx="8">
                  <c:v>-0.99158099690000001</c:v>
                </c:pt>
                <c:pt idx="9">
                  <c:v>-0.68565419429999996</c:v>
                </c:pt>
                <c:pt idx="10">
                  <c:v>-0.78824803539999999</c:v>
                </c:pt>
                <c:pt idx="11">
                  <c:v>-0.4213823149</c:v>
                </c:pt>
                <c:pt idx="12">
                  <c:v>-0.51314547469999994</c:v>
                </c:pt>
                <c:pt idx="13">
                  <c:v>-0.72139736760000006</c:v>
                </c:pt>
                <c:pt idx="14">
                  <c:v>-1.1954517707000001</c:v>
                </c:pt>
                <c:pt idx="15">
                  <c:v>-0.83483175239999996</c:v>
                </c:pt>
                <c:pt idx="16">
                  <c:v>-1.0809107933000002</c:v>
                </c:pt>
                <c:pt idx="17">
                  <c:v>-0.35499415200000006</c:v>
                </c:pt>
                <c:pt idx="18">
                  <c:v>-0.58695703129999999</c:v>
                </c:pt>
                <c:pt idx="19">
                  <c:v>-1.0289669242999999</c:v>
                </c:pt>
              </c:numCache>
            </c:numRef>
          </c:val>
          <c:smooth val="0"/>
          <c:extLst xmlns:c16r2="http://schemas.microsoft.com/office/drawing/2015/06/chart">
            <c:ext xmlns:c16="http://schemas.microsoft.com/office/drawing/2014/chart" uri="{C3380CC4-5D6E-409C-BE32-E72D297353CC}">
              <c16:uniqueId val="{00000002-614F-4259-878E-6831425EF2BA}"/>
            </c:ext>
          </c:extLst>
        </c:ser>
        <c:dLbls>
          <c:showLegendKey val="0"/>
          <c:showVal val="0"/>
          <c:showCatName val="0"/>
          <c:showSerName val="0"/>
          <c:showPercent val="0"/>
          <c:showBubbleSize val="0"/>
        </c:dLbls>
        <c:marker val="1"/>
        <c:smooth val="0"/>
        <c:axId val="305809472"/>
        <c:axId val="305809080"/>
      </c:lineChart>
      <c:catAx>
        <c:axId val="3058094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5809080"/>
        <c:crosses val="autoZero"/>
        <c:auto val="1"/>
        <c:lblAlgn val="ctr"/>
        <c:lblOffset val="100"/>
        <c:noMultiLvlLbl val="0"/>
      </c:catAx>
      <c:valAx>
        <c:axId val="305809080"/>
        <c:scaling>
          <c:orientation val="minMax"/>
          <c:max val="3"/>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Improvement (weeks per annum)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58094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200"/>
              <a:t>Decomposition of female life expectancy improvement between 2000-02 and 2015-17 by cause of death</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2714912624823602E-2"/>
          <c:y val="7.7280000553185402E-2"/>
          <c:w val="0.91227024987827987"/>
          <c:h val="0.65743845853570837"/>
        </c:manualLayout>
      </c:layout>
      <c:barChart>
        <c:barDir val="col"/>
        <c:grouping val="clustered"/>
        <c:varyColors val="0"/>
        <c:ser>
          <c:idx val="0"/>
          <c:order val="0"/>
          <c:spPr>
            <a:solidFill>
              <a:srgbClr val="6466AE"/>
            </a:solidFill>
            <a:ln>
              <a:solidFill>
                <a:schemeClr val="accent3">
                  <a:shade val="50000"/>
                </a:schemeClr>
              </a:solidFill>
            </a:ln>
            <a:effectLst/>
          </c:spPr>
          <c:invertIfNegative val="0"/>
          <c:cat>
            <c:strRef>
              <c:f>'data 2000-02 to 2015-17 (12-14)'!$N$133:$N$158</c:f>
              <c:strCache>
                <c:ptCount val="26"/>
                <c:pt idx="0">
                  <c:v>IHD</c:v>
                </c:pt>
                <c:pt idx="1">
                  <c:v>Drug-related</c:v>
                </c:pt>
                <c:pt idx="2">
                  <c:v>Other circulatory</c:v>
                </c:pt>
                <c:pt idx="3">
                  <c:v>Cerebrovascular</c:v>
                </c:pt>
                <c:pt idx="4">
                  <c:v>Dementia and Alzheimers</c:v>
                </c:pt>
                <c:pt idx="5">
                  <c:v>Chronic lower respiratory</c:v>
                </c:pt>
                <c:pt idx="6">
                  <c:v>Accidents*</c:v>
                </c:pt>
                <c:pt idx="7">
                  <c:v>Other mental &amp; behavioural*</c:v>
                </c:pt>
                <c:pt idx="8">
                  <c:v>Perinatal</c:v>
                </c:pt>
                <c:pt idx="9">
                  <c:v>Cirrhosis and other liver</c:v>
                </c:pt>
                <c:pt idx="10">
                  <c:v>Other nervous system</c:v>
                </c:pt>
                <c:pt idx="11">
                  <c:v>Flu &amp; pneumonia</c:v>
                </c:pt>
                <c:pt idx="12">
                  <c:v>Digestive exc cirrhosis</c:v>
                </c:pt>
                <c:pt idx="13">
                  <c:v>Diabetes</c:v>
                </c:pt>
                <c:pt idx="14">
                  <c:v>Infectious diseases</c:v>
                </c:pt>
                <c:pt idx="15">
                  <c:v>Other external*</c:v>
                </c:pt>
                <c:pt idx="16">
                  <c:v>Bowel cancer</c:v>
                </c:pt>
                <c:pt idx="17">
                  <c:v>Suicide*</c:v>
                </c:pt>
                <c:pt idx="18">
                  <c:v>Prostate cancer</c:v>
                </c:pt>
                <c:pt idx="19">
                  <c:v>Residual</c:v>
                </c:pt>
                <c:pt idx="20">
                  <c:v>Breast cancer</c:v>
                </c:pt>
                <c:pt idx="21">
                  <c:v>Ill-defined</c:v>
                </c:pt>
                <c:pt idx="22">
                  <c:v>Genitourinary</c:v>
                </c:pt>
                <c:pt idx="23">
                  <c:v>Other cancers</c:v>
                </c:pt>
                <c:pt idx="24">
                  <c:v>Other respiratory</c:v>
                </c:pt>
                <c:pt idx="25">
                  <c:v>Lung cancer</c:v>
                </c:pt>
              </c:strCache>
            </c:strRef>
          </c:cat>
          <c:val>
            <c:numRef>
              <c:f>'data 2000-02 to 2015-17 (12-14)'!$O$133:$O$158</c:f>
              <c:numCache>
                <c:formatCode>0.0</c:formatCode>
                <c:ptCount val="26"/>
                <c:pt idx="0">
                  <c:v>4.3630917422</c:v>
                </c:pt>
                <c:pt idx="1">
                  <c:v>-0.35780345699999999</c:v>
                </c:pt>
                <c:pt idx="2">
                  <c:v>0.77624809039999998</c:v>
                </c:pt>
                <c:pt idx="3">
                  <c:v>2.4891493881</c:v>
                </c:pt>
                <c:pt idx="4">
                  <c:v>-1.2874033810000001</c:v>
                </c:pt>
                <c:pt idx="5">
                  <c:v>7.6667492599999998E-2</c:v>
                </c:pt>
                <c:pt idx="6">
                  <c:v>0.302182214</c:v>
                </c:pt>
                <c:pt idx="7">
                  <c:v>0.18284715830000001</c:v>
                </c:pt>
                <c:pt idx="8">
                  <c:v>0.42917841470000001</c:v>
                </c:pt>
                <c:pt idx="9">
                  <c:v>0.33656194849999999</c:v>
                </c:pt>
                <c:pt idx="10">
                  <c:v>9.4774179E-3</c:v>
                </c:pt>
                <c:pt idx="11">
                  <c:v>0.59443969559999998</c:v>
                </c:pt>
                <c:pt idx="12">
                  <c:v>0.26644974900000001</c:v>
                </c:pt>
                <c:pt idx="13">
                  <c:v>1.14275327E-2</c:v>
                </c:pt>
                <c:pt idx="14">
                  <c:v>4.9004564999999998E-3</c:v>
                </c:pt>
                <c:pt idx="15">
                  <c:v>9.2568907399999997E-2</c:v>
                </c:pt>
                <c:pt idx="16">
                  <c:v>0.13541170929999999</c:v>
                </c:pt>
                <c:pt idx="17">
                  <c:v>0.25593751419999999</c:v>
                </c:pt>
                <c:pt idx="18">
                  <c:v>0</c:v>
                </c:pt>
                <c:pt idx="19">
                  <c:v>0.19355088949999999</c:v>
                </c:pt>
                <c:pt idx="20">
                  <c:v>0.57014689590000001</c:v>
                </c:pt>
                <c:pt idx="21">
                  <c:v>-4.6540032000000002E-2</c:v>
                </c:pt>
                <c:pt idx="22">
                  <c:v>-9.6396169999999996E-3</c:v>
                </c:pt>
                <c:pt idx="23">
                  <c:v>0.78928108630000005</c:v>
                </c:pt>
                <c:pt idx="24">
                  <c:v>-0.21229019199999999</c:v>
                </c:pt>
                <c:pt idx="25">
                  <c:v>-6.7394209999999998E-3</c:v>
                </c:pt>
              </c:numCache>
            </c:numRef>
          </c:val>
          <c:extLst xmlns:c16r2="http://schemas.microsoft.com/office/drawing/2015/06/chart">
            <c:ext xmlns:c16="http://schemas.microsoft.com/office/drawing/2014/chart" uri="{C3380CC4-5D6E-409C-BE32-E72D297353CC}">
              <c16:uniqueId val="{00000000-F677-41E1-84E7-AE871CFCEC1F}"/>
            </c:ext>
          </c:extLst>
        </c:ser>
        <c:ser>
          <c:idx val="1"/>
          <c:order val="1"/>
          <c:spPr>
            <a:solidFill>
              <a:srgbClr val="B2B2D6"/>
            </a:solidFill>
            <a:ln>
              <a:solidFill>
                <a:schemeClr val="accent3">
                  <a:shade val="50000"/>
                </a:schemeClr>
              </a:solidFill>
            </a:ln>
            <a:effectLst/>
          </c:spPr>
          <c:invertIfNegative val="0"/>
          <c:cat>
            <c:strRef>
              <c:f>'data 2000-02 to 2015-17 (12-14)'!$N$133:$N$158</c:f>
              <c:strCache>
                <c:ptCount val="26"/>
                <c:pt idx="0">
                  <c:v>IHD</c:v>
                </c:pt>
                <c:pt idx="1">
                  <c:v>Drug-related</c:v>
                </c:pt>
                <c:pt idx="2">
                  <c:v>Other circulatory</c:v>
                </c:pt>
                <c:pt idx="3">
                  <c:v>Cerebrovascular</c:v>
                </c:pt>
                <c:pt idx="4">
                  <c:v>Dementia and Alzheimers</c:v>
                </c:pt>
                <c:pt idx="5">
                  <c:v>Chronic lower respiratory</c:v>
                </c:pt>
                <c:pt idx="6">
                  <c:v>Accidents*</c:v>
                </c:pt>
                <c:pt idx="7">
                  <c:v>Other mental &amp; behavioural*</c:v>
                </c:pt>
                <c:pt idx="8">
                  <c:v>Perinatal</c:v>
                </c:pt>
                <c:pt idx="9">
                  <c:v>Cirrhosis and other liver</c:v>
                </c:pt>
                <c:pt idx="10">
                  <c:v>Other nervous system</c:v>
                </c:pt>
                <c:pt idx="11">
                  <c:v>Flu &amp; pneumonia</c:v>
                </c:pt>
                <c:pt idx="12">
                  <c:v>Digestive exc cirrhosis</c:v>
                </c:pt>
                <c:pt idx="13">
                  <c:v>Diabetes</c:v>
                </c:pt>
                <c:pt idx="14">
                  <c:v>Infectious diseases</c:v>
                </c:pt>
                <c:pt idx="15">
                  <c:v>Other external*</c:v>
                </c:pt>
                <c:pt idx="16">
                  <c:v>Bowel cancer</c:v>
                </c:pt>
                <c:pt idx="17">
                  <c:v>Suicide*</c:v>
                </c:pt>
                <c:pt idx="18">
                  <c:v>Prostate cancer</c:v>
                </c:pt>
                <c:pt idx="19">
                  <c:v>Residual</c:v>
                </c:pt>
                <c:pt idx="20">
                  <c:v>Breast cancer</c:v>
                </c:pt>
                <c:pt idx="21">
                  <c:v>Ill-defined</c:v>
                </c:pt>
                <c:pt idx="22">
                  <c:v>Genitourinary</c:v>
                </c:pt>
                <c:pt idx="23">
                  <c:v>Other cancers</c:v>
                </c:pt>
                <c:pt idx="24">
                  <c:v>Other respiratory</c:v>
                </c:pt>
                <c:pt idx="25">
                  <c:v>Lung cancer</c:v>
                </c:pt>
              </c:strCache>
            </c:strRef>
          </c:cat>
          <c:val>
            <c:numRef>
              <c:f>'data 2000-02 to 2015-17 (12-14)'!$S$133:$S$158</c:f>
              <c:numCache>
                <c:formatCode>0.0</c:formatCode>
                <c:ptCount val="26"/>
                <c:pt idx="0">
                  <c:v>1.8171287571000001</c:v>
                </c:pt>
                <c:pt idx="1">
                  <c:v>-1.8949024459999999</c:v>
                </c:pt>
                <c:pt idx="2">
                  <c:v>-0.67759793999999995</c:v>
                </c:pt>
                <c:pt idx="3">
                  <c:v>1.3985929548</c:v>
                </c:pt>
                <c:pt idx="4">
                  <c:v>-2.1724513189999999</c:v>
                </c:pt>
                <c:pt idx="5">
                  <c:v>-0.72750364700000003</c:v>
                </c:pt>
                <c:pt idx="6">
                  <c:v>-0.407747519</c:v>
                </c:pt>
                <c:pt idx="7">
                  <c:v>-0.40013065199999998</c:v>
                </c:pt>
                <c:pt idx="8">
                  <c:v>-0.11971406499999999</c:v>
                </c:pt>
                <c:pt idx="9">
                  <c:v>-0.11938581500000001</c:v>
                </c:pt>
                <c:pt idx="10">
                  <c:v>-0.44317135800000002</c:v>
                </c:pt>
                <c:pt idx="11">
                  <c:v>0.17908554190000001</c:v>
                </c:pt>
                <c:pt idx="12">
                  <c:v>-3.4736454999999999E-2</c:v>
                </c:pt>
                <c:pt idx="13">
                  <c:v>-0.23936078899999999</c:v>
                </c:pt>
                <c:pt idx="14">
                  <c:v>-0.21859390100000001</c:v>
                </c:pt>
                <c:pt idx="15">
                  <c:v>-7.1912017999999994E-2</c:v>
                </c:pt>
                <c:pt idx="16">
                  <c:v>4.0124201900000003E-2</c:v>
                </c:pt>
                <c:pt idx="17">
                  <c:v>0.20025342230000001</c:v>
                </c:pt>
                <c:pt idx="18">
                  <c:v>0</c:v>
                </c:pt>
                <c:pt idx="19">
                  <c:v>0.20405946189999999</c:v>
                </c:pt>
                <c:pt idx="20">
                  <c:v>0.6815546441</c:v>
                </c:pt>
                <c:pt idx="21">
                  <c:v>0.1497100015</c:v>
                </c:pt>
                <c:pt idx="22">
                  <c:v>0.29900646860000002</c:v>
                </c:pt>
                <c:pt idx="23">
                  <c:v>1.2043377213999999</c:v>
                </c:pt>
                <c:pt idx="24">
                  <c:v>0.32494587110000001</c:v>
                </c:pt>
                <c:pt idx="25">
                  <c:v>1.0781730619000001</c:v>
                </c:pt>
              </c:numCache>
            </c:numRef>
          </c:val>
          <c:extLst xmlns:c16r2="http://schemas.microsoft.com/office/drawing/2015/06/chart">
            <c:ext xmlns:c16="http://schemas.microsoft.com/office/drawing/2014/chart" uri="{C3380CC4-5D6E-409C-BE32-E72D297353CC}">
              <c16:uniqueId val="{00000001-F677-41E1-84E7-AE871CFCEC1F}"/>
            </c:ext>
          </c:extLst>
        </c:ser>
        <c:dLbls>
          <c:showLegendKey val="0"/>
          <c:showVal val="0"/>
          <c:showCatName val="0"/>
          <c:showSerName val="0"/>
          <c:showPercent val="0"/>
          <c:showBubbleSize val="0"/>
        </c:dLbls>
        <c:gapWidth val="219"/>
        <c:axId val="305811040"/>
        <c:axId val="305811432"/>
      </c:barChart>
      <c:lineChart>
        <c:grouping val="standard"/>
        <c:varyColors val="0"/>
        <c:ser>
          <c:idx val="2"/>
          <c:order val="2"/>
          <c:spPr>
            <a:ln w="25400" cap="rnd">
              <a:noFill/>
              <a:round/>
            </a:ln>
            <a:effectLst/>
          </c:spPr>
          <c:marker>
            <c:symbol val="x"/>
            <c:size val="5"/>
            <c:spPr>
              <a:noFill/>
              <a:ln w="28575">
                <a:solidFill>
                  <a:srgbClr val="50518B"/>
                </a:solidFill>
              </a:ln>
              <a:effectLst/>
            </c:spPr>
          </c:marker>
          <c:cat>
            <c:strRef>
              <c:f>'data 2000-02 to 2015-17 (12-14)'!$N$133:$N$158</c:f>
              <c:strCache>
                <c:ptCount val="26"/>
                <c:pt idx="0">
                  <c:v>IHD</c:v>
                </c:pt>
                <c:pt idx="1">
                  <c:v>Drug-related</c:v>
                </c:pt>
                <c:pt idx="2">
                  <c:v>Other circulatory</c:v>
                </c:pt>
                <c:pt idx="3">
                  <c:v>Cerebrovascular</c:v>
                </c:pt>
                <c:pt idx="4">
                  <c:v>Dementia and Alzheimers</c:v>
                </c:pt>
                <c:pt idx="5">
                  <c:v>Chronic lower respiratory</c:v>
                </c:pt>
                <c:pt idx="6">
                  <c:v>Accidents*</c:v>
                </c:pt>
                <c:pt idx="7">
                  <c:v>Other mental &amp; behavioural*</c:v>
                </c:pt>
                <c:pt idx="8">
                  <c:v>Perinatal</c:v>
                </c:pt>
                <c:pt idx="9">
                  <c:v>Cirrhosis and other liver</c:v>
                </c:pt>
                <c:pt idx="10">
                  <c:v>Other nervous system</c:v>
                </c:pt>
                <c:pt idx="11">
                  <c:v>Flu &amp; pneumonia</c:v>
                </c:pt>
                <c:pt idx="12">
                  <c:v>Digestive exc cirrhosis</c:v>
                </c:pt>
                <c:pt idx="13">
                  <c:v>Diabetes</c:v>
                </c:pt>
                <c:pt idx="14">
                  <c:v>Infectious diseases</c:v>
                </c:pt>
                <c:pt idx="15">
                  <c:v>Other external*</c:v>
                </c:pt>
                <c:pt idx="16">
                  <c:v>Bowel cancer</c:v>
                </c:pt>
                <c:pt idx="17">
                  <c:v>Suicide*</c:v>
                </c:pt>
                <c:pt idx="18">
                  <c:v>Prostate cancer</c:v>
                </c:pt>
                <c:pt idx="19">
                  <c:v>Residual</c:v>
                </c:pt>
                <c:pt idx="20">
                  <c:v>Breast cancer</c:v>
                </c:pt>
                <c:pt idx="21">
                  <c:v>Ill-defined</c:v>
                </c:pt>
                <c:pt idx="22">
                  <c:v>Genitourinary</c:v>
                </c:pt>
                <c:pt idx="23">
                  <c:v>Other cancers</c:v>
                </c:pt>
                <c:pt idx="24">
                  <c:v>Other respiratory</c:v>
                </c:pt>
                <c:pt idx="25">
                  <c:v>Lung cancer</c:v>
                </c:pt>
              </c:strCache>
            </c:strRef>
          </c:cat>
          <c:val>
            <c:numRef>
              <c:f>'data 2000-02 to 2015-17 (12-14)'!$U$133:$U$158</c:f>
              <c:numCache>
                <c:formatCode>0.0</c:formatCode>
                <c:ptCount val="26"/>
                <c:pt idx="0">
                  <c:v>-2.5459629851000001</c:v>
                </c:pt>
                <c:pt idx="1">
                  <c:v>-1.537098989</c:v>
                </c:pt>
                <c:pt idx="2">
                  <c:v>-1.4538460303999998</c:v>
                </c:pt>
                <c:pt idx="3">
                  <c:v>-1.0905564333</c:v>
                </c:pt>
                <c:pt idx="4">
                  <c:v>-0.88504793799999981</c:v>
                </c:pt>
                <c:pt idx="5">
                  <c:v>-0.80417113959999997</c:v>
                </c:pt>
                <c:pt idx="6">
                  <c:v>-0.70992973300000006</c:v>
                </c:pt>
                <c:pt idx="7">
                  <c:v>-0.58297781029999995</c:v>
                </c:pt>
                <c:pt idx="8">
                  <c:v>-0.54889247969999999</c:v>
                </c:pt>
                <c:pt idx="9">
                  <c:v>-0.45594776349999999</c:v>
                </c:pt>
                <c:pt idx="10">
                  <c:v>-0.45264877590000002</c:v>
                </c:pt>
                <c:pt idx="11">
                  <c:v>-0.41535415369999995</c:v>
                </c:pt>
                <c:pt idx="12">
                  <c:v>-0.30118620400000001</c:v>
                </c:pt>
                <c:pt idx="13">
                  <c:v>-0.25078832169999998</c:v>
                </c:pt>
                <c:pt idx="14">
                  <c:v>-0.22349435750000002</c:v>
                </c:pt>
                <c:pt idx="15">
                  <c:v>-0.16448092539999998</c:v>
                </c:pt>
                <c:pt idx="16">
                  <c:v>-9.5287507399999985E-2</c:v>
                </c:pt>
                <c:pt idx="17">
                  <c:v>-5.5684091899999982E-2</c:v>
                </c:pt>
                <c:pt idx="18">
                  <c:v>0</c:v>
                </c:pt>
                <c:pt idx="19">
                  <c:v>1.0508572399999999E-2</c:v>
                </c:pt>
                <c:pt idx="20">
                  <c:v>0.11140774819999999</c:v>
                </c:pt>
                <c:pt idx="21">
                  <c:v>0.1962500335</c:v>
                </c:pt>
                <c:pt idx="22">
                  <c:v>0.30864608560000001</c:v>
                </c:pt>
                <c:pt idx="23">
                  <c:v>0.4150566350999999</c:v>
                </c:pt>
                <c:pt idx="24">
                  <c:v>0.53723606309999994</c:v>
                </c:pt>
                <c:pt idx="25">
                  <c:v>1.0849124829000001</c:v>
                </c:pt>
              </c:numCache>
            </c:numRef>
          </c:val>
          <c:smooth val="0"/>
          <c:extLst xmlns:c16r2="http://schemas.microsoft.com/office/drawing/2015/06/chart">
            <c:ext xmlns:c16="http://schemas.microsoft.com/office/drawing/2014/chart" uri="{C3380CC4-5D6E-409C-BE32-E72D297353CC}">
              <c16:uniqueId val="{00000002-F677-41E1-84E7-AE871CFCEC1F}"/>
            </c:ext>
          </c:extLst>
        </c:ser>
        <c:dLbls>
          <c:showLegendKey val="0"/>
          <c:showVal val="0"/>
          <c:showCatName val="0"/>
          <c:showSerName val="0"/>
          <c:showPercent val="0"/>
          <c:showBubbleSize val="0"/>
        </c:dLbls>
        <c:marker val="1"/>
        <c:smooth val="0"/>
        <c:axId val="305811040"/>
        <c:axId val="305811432"/>
      </c:lineChart>
      <c:catAx>
        <c:axId val="3058110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5811432"/>
        <c:crosses val="autoZero"/>
        <c:auto val="1"/>
        <c:lblAlgn val="ctr"/>
        <c:lblOffset val="100"/>
        <c:noMultiLvlLbl val="0"/>
      </c:catAx>
      <c:valAx>
        <c:axId val="305811432"/>
        <c:scaling>
          <c:orientation val="minMax"/>
          <c:max val="6"/>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Improvement (weeks per annum)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0581104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0.15181</cdr:x>
      <cdr:y>0.7822</cdr:y>
    </cdr:from>
    <cdr:to>
      <cdr:x>0.53843</cdr:x>
      <cdr:y>0.90923</cdr:y>
    </cdr:to>
    <cdr:sp macro="" textlink="">
      <cdr:nvSpPr>
        <cdr:cNvPr id="9" name="TextBox 1"/>
        <cdr:cNvSpPr txBox="1"/>
      </cdr:nvSpPr>
      <cdr:spPr>
        <a:xfrm xmlns:a="http://schemas.openxmlformats.org/drawingml/2006/main">
          <a:off x="1411632" y="4749662"/>
          <a:ext cx="3595095" cy="7713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a:latin typeface="Segoe UI" panose="020B0502040204020203" pitchFamily="34" charset="0"/>
              <a:cs typeface="Segoe UI" panose="020B0502040204020203" pitchFamily="34" charset="0"/>
            </a:rPr>
            <a:t>2000-02 to 2012-14 : growth in LE =</a:t>
          </a:r>
          <a:r>
            <a:rPr lang="en-GB" sz="1050" baseline="0">
              <a:latin typeface="Segoe UI" panose="020B0502040204020203" pitchFamily="34" charset="0"/>
              <a:cs typeface="Segoe UI" panose="020B0502040204020203" pitchFamily="34" charset="0"/>
            </a:rPr>
            <a:t> </a:t>
          </a:r>
          <a:r>
            <a:rPr lang="en-GB" sz="1050" b="1" baseline="0">
              <a:latin typeface="Segoe UI" panose="020B0502040204020203" pitchFamily="34" charset="0"/>
              <a:cs typeface="Segoe UI" panose="020B0502040204020203" pitchFamily="34" charset="0"/>
            </a:rPr>
            <a:t>16.3 </a:t>
          </a:r>
          <a:r>
            <a:rPr lang="en-GB" sz="1050" b="1" baseline="0" dirty="0" err="1">
              <a:latin typeface="Segoe UI" panose="020B0502040204020203" pitchFamily="34" charset="0"/>
              <a:cs typeface="Segoe UI" panose="020B0502040204020203" pitchFamily="34" charset="0"/>
            </a:rPr>
            <a:t>wks</a:t>
          </a:r>
          <a:r>
            <a:rPr lang="en-GB" sz="1050" b="1" baseline="0" dirty="0">
              <a:latin typeface="Segoe UI" panose="020B0502040204020203" pitchFamily="34" charset="0"/>
              <a:cs typeface="Segoe UI" panose="020B0502040204020203" pitchFamily="34" charset="0"/>
            </a:rPr>
            <a:t> p/a</a:t>
          </a:r>
          <a:endParaRPr lang="en-GB" sz="1050" baseline="0" dirty="0">
            <a:latin typeface="Segoe UI" panose="020B0502040204020203" pitchFamily="34" charset="0"/>
            <a:cs typeface="Segoe UI" panose="020B0502040204020203" pitchFamily="34" charset="0"/>
          </a:endParaRPr>
        </a:p>
        <a:p xmlns:a="http://schemas.openxmlformats.org/drawingml/2006/main">
          <a:r>
            <a:rPr lang="en-GB" sz="1050" baseline="0" dirty="0">
              <a:latin typeface="Segoe UI" panose="020B0502040204020203" pitchFamily="34" charset="0"/>
              <a:cs typeface="Segoe UI" panose="020B0502040204020203" pitchFamily="34" charset="0"/>
            </a:rPr>
            <a:t>2012-14 to 2015-17 : growth in LE = </a:t>
          </a:r>
          <a:r>
            <a:rPr lang="en-GB" sz="1050" b="1" baseline="0" dirty="0">
              <a:latin typeface="Segoe UI" panose="020B0502040204020203" pitchFamily="34" charset="0"/>
              <a:cs typeface="Segoe UI" panose="020B0502040204020203" pitchFamily="34" charset="0"/>
            </a:rPr>
            <a:t>-1.1 </a:t>
          </a:r>
          <a:r>
            <a:rPr lang="en-GB" sz="1050" b="1" baseline="0" dirty="0" err="1">
              <a:latin typeface="Segoe UI" panose="020B0502040204020203" pitchFamily="34" charset="0"/>
              <a:cs typeface="Segoe UI" panose="020B0502040204020203" pitchFamily="34" charset="0"/>
            </a:rPr>
            <a:t>wks</a:t>
          </a:r>
          <a:r>
            <a:rPr lang="en-GB" sz="1050" b="1" baseline="0" dirty="0">
              <a:latin typeface="Segoe UI" panose="020B0502040204020203" pitchFamily="34" charset="0"/>
              <a:cs typeface="Segoe UI" panose="020B0502040204020203" pitchFamily="34" charset="0"/>
            </a:rPr>
            <a:t> p/a</a:t>
          </a:r>
        </a:p>
        <a:p xmlns:a="http://schemas.openxmlformats.org/drawingml/2006/main">
          <a:r>
            <a:rPr lang="en-GB" sz="1050" baseline="0" dirty="0">
              <a:latin typeface="Segoe UI" panose="020B0502040204020203" pitchFamily="34" charset="0"/>
              <a:cs typeface="Segoe UI" panose="020B0502040204020203" pitchFamily="34" charset="0"/>
            </a:rPr>
            <a:t>change in LE growth between periods = </a:t>
          </a:r>
          <a:r>
            <a:rPr lang="en-GB" sz="1050" b="1" baseline="0" dirty="0">
              <a:latin typeface="Segoe UI" panose="020B0502040204020203" pitchFamily="34" charset="0"/>
              <a:cs typeface="Segoe UI" panose="020B0502040204020203" pitchFamily="34" charset="0"/>
            </a:rPr>
            <a:t>-17.4 </a:t>
          </a:r>
          <a:r>
            <a:rPr lang="en-GB" sz="1050" b="1" baseline="0" dirty="0" err="1">
              <a:latin typeface="Segoe UI" panose="020B0502040204020203" pitchFamily="34" charset="0"/>
              <a:cs typeface="Segoe UI" panose="020B0502040204020203" pitchFamily="34" charset="0"/>
            </a:rPr>
            <a:t>wks</a:t>
          </a:r>
          <a:r>
            <a:rPr lang="en-GB" sz="1050" b="1" baseline="0" dirty="0">
              <a:latin typeface="Segoe UI" panose="020B0502040204020203" pitchFamily="34" charset="0"/>
              <a:cs typeface="Segoe UI" panose="020B0502040204020203" pitchFamily="34" charset="0"/>
            </a:rPr>
            <a:t> p/a</a:t>
          </a:r>
          <a:endParaRPr lang="en-GB" sz="1050" dirty="0">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0.11839</cdr:x>
      <cdr:y>0.78997</cdr:y>
    </cdr:from>
    <cdr:to>
      <cdr:x>0.15463</cdr:x>
      <cdr:y>0.80741</cdr:y>
    </cdr:to>
    <cdr:sp macro="" textlink="">
      <cdr:nvSpPr>
        <cdr:cNvPr id="3" name="Rectangle 2"/>
        <cdr:cNvSpPr/>
      </cdr:nvSpPr>
      <cdr:spPr>
        <a:xfrm xmlns:a="http://schemas.openxmlformats.org/drawingml/2006/main">
          <a:off x="1100867" y="4796825"/>
          <a:ext cx="336987" cy="105899"/>
        </a:xfrm>
        <a:prstGeom xmlns:a="http://schemas.openxmlformats.org/drawingml/2006/main" prst="rect">
          <a:avLst/>
        </a:prstGeom>
        <a:solidFill xmlns:a="http://schemas.openxmlformats.org/drawingml/2006/main">
          <a:srgbClr val="6466AE"/>
        </a:solidFill>
        <a:ln xmlns:a="http://schemas.openxmlformats.org/drawingml/2006/main">
          <a:solidFill>
            <a:srgbClr val="50518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0.11839</cdr:x>
      <cdr:y>0.8214</cdr:y>
    </cdr:from>
    <cdr:to>
      <cdr:x>0.15463</cdr:x>
      <cdr:y>0.83884</cdr:y>
    </cdr:to>
    <cdr:sp macro="" textlink="">
      <cdr:nvSpPr>
        <cdr:cNvPr id="6" name="Rectangle 5"/>
        <cdr:cNvSpPr/>
      </cdr:nvSpPr>
      <cdr:spPr>
        <a:xfrm xmlns:a="http://schemas.openxmlformats.org/drawingml/2006/main">
          <a:off x="1100867" y="4987692"/>
          <a:ext cx="336987" cy="105899"/>
        </a:xfrm>
        <a:prstGeom xmlns:a="http://schemas.openxmlformats.org/drawingml/2006/main" prst="rect">
          <a:avLst/>
        </a:prstGeom>
        <a:solidFill xmlns:a="http://schemas.openxmlformats.org/drawingml/2006/main">
          <a:srgbClr val="B2B2D6"/>
        </a:solidFill>
        <a:ln xmlns:a="http://schemas.openxmlformats.org/drawingml/2006/main">
          <a:solidFill>
            <a:srgbClr val="6466AE"/>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0.12897</cdr:x>
      <cdr:y>0.84154</cdr:y>
    </cdr:from>
    <cdr:to>
      <cdr:x>0.14854</cdr:x>
      <cdr:y>0.87008</cdr:y>
    </cdr:to>
    <cdr:sp macro="" textlink="">
      <cdr:nvSpPr>
        <cdr:cNvPr id="11" name="Multiply 10"/>
        <cdr:cNvSpPr/>
      </cdr:nvSpPr>
      <cdr:spPr>
        <a:xfrm xmlns:a="http://schemas.openxmlformats.org/drawingml/2006/main">
          <a:off x="1199282" y="5110005"/>
          <a:ext cx="181977" cy="173300"/>
        </a:xfrm>
        <a:prstGeom xmlns:a="http://schemas.openxmlformats.org/drawingml/2006/main" prst="mathMultiply">
          <a:avLst/>
        </a:prstGeom>
        <a:solidFill xmlns:a="http://schemas.openxmlformats.org/drawingml/2006/main">
          <a:srgbClr val="50518B"/>
        </a:solidFill>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0.61883</cdr:x>
      <cdr:y>0.12869</cdr:y>
    </cdr:from>
    <cdr:to>
      <cdr:x>0.99907</cdr:x>
      <cdr:y>0.25551</cdr:y>
    </cdr:to>
    <cdr:sp macro="" textlink="">
      <cdr:nvSpPr>
        <cdr:cNvPr id="2" name="TextBox 1"/>
        <cdr:cNvSpPr txBox="1"/>
      </cdr:nvSpPr>
      <cdr:spPr>
        <a:xfrm xmlns:a="http://schemas.openxmlformats.org/drawingml/2006/main">
          <a:off x="5749636" y="781151"/>
          <a:ext cx="3532909" cy="769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a:latin typeface="Segoe UI" panose="020B0502040204020203" pitchFamily="34" charset="0"/>
              <a:cs typeface="Segoe UI" panose="020B0502040204020203" pitchFamily="34" charset="0"/>
            </a:rPr>
            <a:t>2000-02 to 2012-14 : growth in LE =</a:t>
          </a:r>
          <a:r>
            <a:rPr lang="en-GB" sz="1050" baseline="0">
              <a:latin typeface="Segoe UI" panose="020B0502040204020203" pitchFamily="34" charset="0"/>
              <a:cs typeface="Segoe UI" panose="020B0502040204020203" pitchFamily="34" charset="0"/>
            </a:rPr>
            <a:t> </a:t>
          </a:r>
          <a:r>
            <a:rPr lang="en-GB" sz="1050" b="1" baseline="0">
              <a:latin typeface="Segoe UI" panose="020B0502040204020203" pitchFamily="34" charset="0"/>
              <a:cs typeface="Segoe UI" panose="020B0502040204020203" pitchFamily="34" charset="0"/>
            </a:rPr>
            <a:t>16.3 wks p/a</a:t>
          </a:r>
        </a:p>
        <a:p xmlns:a="http://schemas.openxmlformats.org/drawingml/2006/main">
          <a:r>
            <a:rPr lang="en-GB" sz="1050" baseline="0">
              <a:latin typeface="Segoe UI" panose="020B0502040204020203" pitchFamily="34" charset="0"/>
              <a:cs typeface="Segoe UI" panose="020B0502040204020203" pitchFamily="34" charset="0"/>
            </a:rPr>
            <a:t>2012-14 to 2015-17 : growth in LE = </a:t>
          </a:r>
          <a:r>
            <a:rPr lang="en-GB" sz="1050" b="1" baseline="0">
              <a:latin typeface="Segoe UI" panose="020B0502040204020203" pitchFamily="34" charset="0"/>
              <a:cs typeface="Segoe UI" panose="020B0502040204020203" pitchFamily="34" charset="0"/>
            </a:rPr>
            <a:t>-1.1 wks p/a</a:t>
          </a:r>
          <a:endParaRPr lang="en-GB" sz="1050" baseline="0">
            <a:latin typeface="Segoe UI" panose="020B0502040204020203" pitchFamily="34" charset="0"/>
            <a:cs typeface="Segoe UI" panose="020B0502040204020203" pitchFamily="34" charset="0"/>
          </a:endParaRPr>
        </a:p>
        <a:p xmlns:a="http://schemas.openxmlformats.org/drawingml/2006/main">
          <a:r>
            <a:rPr lang="en-GB" sz="1050" baseline="0">
              <a:latin typeface="Segoe UI" panose="020B0502040204020203" pitchFamily="34" charset="0"/>
              <a:cs typeface="Segoe UI" panose="020B0502040204020203" pitchFamily="34" charset="0"/>
            </a:rPr>
            <a:t>change in LE growth between periods = </a:t>
          </a:r>
          <a:r>
            <a:rPr lang="en-GB" sz="1050" b="1" baseline="0">
              <a:latin typeface="Segoe UI" panose="020B0502040204020203" pitchFamily="34" charset="0"/>
              <a:cs typeface="Segoe UI" panose="020B0502040204020203" pitchFamily="34" charset="0"/>
            </a:rPr>
            <a:t>-17.4 wks p/a</a:t>
          </a:r>
          <a:endParaRPr lang="en-GB" sz="1050">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0.5805</cdr:x>
      <cdr:y>0.14309</cdr:y>
    </cdr:from>
    <cdr:to>
      <cdr:x>0.61217</cdr:x>
      <cdr:y>0.15532</cdr:y>
    </cdr:to>
    <cdr:sp macro="" textlink="">
      <cdr:nvSpPr>
        <cdr:cNvPr id="3" name="Rectangle 2"/>
        <cdr:cNvSpPr/>
      </cdr:nvSpPr>
      <cdr:spPr>
        <a:xfrm xmlns:a="http://schemas.openxmlformats.org/drawingml/2006/main" flipV="1">
          <a:off x="5401047" y="869116"/>
          <a:ext cx="294662" cy="74284"/>
        </a:xfrm>
        <a:prstGeom xmlns:a="http://schemas.openxmlformats.org/drawingml/2006/main" prst="rect">
          <a:avLst/>
        </a:prstGeom>
        <a:solidFill xmlns:a="http://schemas.openxmlformats.org/drawingml/2006/main">
          <a:srgbClr val="6466AE"/>
        </a:solidFill>
        <a:ln xmlns:a="http://schemas.openxmlformats.org/drawingml/2006/main">
          <a:solidFill>
            <a:srgbClr val="50518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0.5806</cdr:x>
      <cdr:y>0.167</cdr:y>
    </cdr:from>
    <cdr:to>
      <cdr:x>0.61134</cdr:x>
      <cdr:y>0.18125</cdr:y>
    </cdr:to>
    <cdr:sp macro="" textlink="">
      <cdr:nvSpPr>
        <cdr:cNvPr id="4" name="Rectangle 3"/>
        <cdr:cNvSpPr/>
      </cdr:nvSpPr>
      <cdr:spPr>
        <a:xfrm xmlns:a="http://schemas.openxmlformats.org/drawingml/2006/main">
          <a:off x="5401978" y="1014323"/>
          <a:ext cx="286009" cy="86553"/>
        </a:xfrm>
        <a:prstGeom xmlns:a="http://schemas.openxmlformats.org/drawingml/2006/main" prst="rect">
          <a:avLst/>
        </a:prstGeom>
        <a:solidFill xmlns:a="http://schemas.openxmlformats.org/drawingml/2006/main">
          <a:srgbClr val="B2B2D6"/>
        </a:solidFill>
        <a:ln xmlns:a="http://schemas.openxmlformats.org/drawingml/2006/main">
          <a:solidFill>
            <a:srgbClr val="6466AE"/>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0.58877</cdr:x>
      <cdr:y>0.18765</cdr:y>
    </cdr:from>
    <cdr:to>
      <cdr:x>0.60833</cdr:x>
      <cdr:y>0.21615</cdr:y>
    </cdr:to>
    <cdr:sp macro="" textlink="">
      <cdr:nvSpPr>
        <cdr:cNvPr id="5" name="Multiply 4"/>
        <cdr:cNvSpPr/>
      </cdr:nvSpPr>
      <cdr:spPr>
        <a:xfrm xmlns:a="http://schemas.openxmlformats.org/drawingml/2006/main">
          <a:off x="5478022" y="1139794"/>
          <a:ext cx="181989" cy="173106"/>
        </a:xfrm>
        <a:prstGeom xmlns:a="http://schemas.openxmlformats.org/drawingml/2006/main" prst="mathMultiply">
          <a:avLst/>
        </a:prstGeom>
        <a:solidFill xmlns:a="http://schemas.openxmlformats.org/drawingml/2006/main">
          <a:srgbClr val="50518B"/>
        </a:solidFill>
        <a:ln xmlns:a="http://schemas.openxmlformats.org/drawingml/2006/main">
          <a:solidFill>
            <a:srgbClr val="50518B"/>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0.89414</cdr:x>
      <cdr:y>0.09524</cdr:y>
    </cdr:from>
    <cdr:to>
      <cdr:x>0.8964</cdr:x>
      <cdr:y>0.81905</cdr:y>
    </cdr:to>
    <cdr:cxnSp macro="">
      <cdr:nvCxnSpPr>
        <cdr:cNvPr id="3" name="Straight Connector 2">
          <a:extLst xmlns:a="http://schemas.openxmlformats.org/drawingml/2006/main">
            <a:ext uri="{FF2B5EF4-FFF2-40B4-BE49-F238E27FC236}">
              <a16:creationId xmlns:a16="http://schemas.microsoft.com/office/drawing/2014/main" xmlns="" id="{2B76B7C2-40E9-4F42-A403-B698F4F863B1}"/>
            </a:ext>
          </a:extLst>
        </cdr:cNvPr>
        <cdr:cNvCxnSpPr/>
      </cdr:nvCxnSpPr>
      <cdr:spPr>
        <a:xfrm xmlns:a="http://schemas.openxmlformats.org/drawingml/2006/main" flipV="1">
          <a:off x="7562850" y="476251"/>
          <a:ext cx="19050" cy="3619500"/>
        </a:xfrm>
        <a:prstGeom xmlns:a="http://schemas.openxmlformats.org/drawingml/2006/main" prst="line">
          <a:avLst/>
        </a:prstGeom>
        <a:ln xmlns:a="http://schemas.openxmlformats.org/drawingml/2006/main" w="15875">
          <a:solidFill>
            <a:srgbClr val="50518B"/>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0.89342</cdr:x>
      <cdr:y>0.09551</cdr:y>
    </cdr:from>
    <cdr:to>
      <cdr:x>0.89683</cdr:x>
      <cdr:y>0.82584</cdr:y>
    </cdr:to>
    <cdr:cxnSp macro="">
      <cdr:nvCxnSpPr>
        <cdr:cNvPr id="3" name="Straight Connector 2">
          <a:extLst xmlns:a="http://schemas.openxmlformats.org/drawingml/2006/main">
            <a:ext uri="{FF2B5EF4-FFF2-40B4-BE49-F238E27FC236}">
              <a16:creationId xmlns:a16="http://schemas.microsoft.com/office/drawing/2014/main" xmlns="" id="{2CC5E28D-578C-AA4D-9214-BD4AFAD97326}"/>
            </a:ext>
          </a:extLst>
        </cdr:cNvPr>
        <cdr:cNvCxnSpPr/>
      </cdr:nvCxnSpPr>
      <cdr:spPr>
        <a:xfrm xmlns:a="http://schemas.openxmlformats.org/drawingml/2006/main" flipV="1">
          <a:off x="7505700" y="485776"/>
          <a:ext cx="28575" cy="3714750"/>
        </a:xfrm>
        <a:prstGeom xmlns:a="http://schemas.openxmlformats.org/drawingml/2006/main" prst="line">
          <a:avLst/>
        </a:prstGeom>
        <a:ln xmlns:a="http://schemas.openxmlformats.org/drawingml/2006/main" w="15875">
          <a:solidFill>
            <a:srgbClr val="50518B"/>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0.15765</cdr:x>
      <cdr:y>0.70616</cdr:y>
    </cdr:from>
    <cdr:to>
      <cdr:x>0.54427</cdr:x>
      <cdr:y>0.83319</cdr:y>
    </cdr:to>
    <cdr:sp macro="" textlink="">
      <cdr:nvSpPr>
        <cdr:cNvPr id="9" name="TextBox 1"/>
        <cdr:cNvSpPr txBox="1"/>
      </cdr:nvSpPr>
      <cdr:spPr>
        <a:xfrm xmlns:a="http://schemas.openxmlformats.org/drawingml/2006/main">
          <a:off x="1464757" y="4286407"/>
          <a:ext cx="3592151" cy="771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a:latin typeface="Segoe UI" panose="020B0502040204020203" pitchFamily="34" charset="0"/>
              <a:cs typeface="Segoe UI" panose="020B0502040204020203" pitchFamily="34" charset="0"/>
            </a:rPr>
            <a:t>2000-02 to 2012-14 : growth in LE =</a:t>
          </a:r>
          <a:r>
            <a:rPr lang="en-GB" sz="1050" baseline="0">
              <a:latin typeface="Segoe UI" panose="020B0502040204020203" pitchFamily="34" charset="0"/>
              <a:cs typeface="Segoe UI" panose="020B0502040204020203" pitchFamily="34" charset="0"/>
            </a:rPr>
            <a:t> </a:t>
          </a:r>
          <a:r>
            <a:rPr lang="en-GB" sz="1050" b="1" baseline="0">
              <a:latin typeface="Segoe UI" panose="020B0502040204020203" pitchFamily="34" charset="0"/>
              <a:cs typeface="Segoe UI" panose="020B0502040204020203" pitchFamily="34" charset="0"/>
            </a:rPr>
            <a:t>9.96 wks p/a</a:t>
          </a:r>
          <a:endParaRPr lang="en-GB" sz="1050" baseline="0">
            <a:latin typeface="Segoe UI" panose="020B0502040204020203" pitchFamily="34" charset="0"/>
            <a:cs typeface="Segoe UI" panose="020B0502040204020203" pitchFamily="34" charset="0"/>
          </a:endParaRPr>
        </a:p>
        <a:p xmlns:a="http://schemas.openxmlformats.org/drawingml/2006/main">
          <a:r>
            <a:rPr lang="en-GB" sz="1050" baseline="0">
              <a:latin typeface="Segoe UI" panose="020B0502040204020203" pitchFamily="34" charset="0"/>
              <a:cs typeface="Segoe UI" panose="020B0502040204020203" pitchFamily="34" charset="0"/>
            </a:rPr>
            <a:t>2012-14 to 2015-17 : growth in LE = </a:t>
          </a:r>
          <a:r>
            <a:rPr lang="en-GB" sz="1050" b="1" baseline="0">
              <a:latin typeface="Segoe UI" panose="020B0502040204020203" pitchFamily="34" charset="0"/>
              <a:cs typeface="Segoe UI" panose="020B0502040204020203" pitchFamily="34" charset="0"/>
            </a:rPr>
            <a:t>0.05 wks p/a</a:t>
          </a:r>
        </a:p>
        <a:p xmlns:a="http://schemas.openxmlformats.org/drawingml/2006/main">
          <a:r>
            <a:rPr lang="en-GB" sz="1050" baseline="0">
              <a:latin typeface="Segoe UI" panose="020B0502040204020203" pitchFamily="34" charset="0"/>
              <a:cs typeface="Segoe UI" panose="020B0502040204020203" pitchFamily="34" charset="0"/>
            </a:rPr>
            <a:t>change in LE growth between periods = </a:t>
          </a:r>
          <a:r>
            <a:rPr lang="en-GB" sz="1050" b="1" baseline="0">
              <a:latin typeface="Segoe UI" panose="020B0502040204020203" pitchFamily="34" charset="0"/>
              <a:cs typeface="Segoe UI" panose="020B0502040204020203" pitchFamily="34" charset="0"/>
            </a:rPr>
            <a:t>-9.9 wks p/a</a:t>
          </a:r>
          <a:endParaRPr lang="en-GB" sz="1050">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0.12423</cdr:x>
      <cdr:y>0.7184</cdr:y>
    </cdr:from>
    <cdr:to>
      <cdr:x>0.16047</cdr:x>
      <cdr:y>0.73584</cdr:y>
    </cdr:to>
    <cdr:sp macro="" textlink="">
      <cdr:nvSpPr>
        <cdr:cNvPr id="3" name="Rectangle 2"/>
        <cdr:cNvSpPr/>
      </cdr:nvSpPr>
      <cdr:spPr>
        <a:xfrm xmlns:a="http://schemas.openxmlformats.org/drawingml/2006/main">
          <a:off x="1154545" y="4358409"/>
          <a:ext cx="336743" cy="105833"/>
        </a:xfrm>
        <a:prstGeom xmlns:a="http://schemas.openxmlformats.org/drawingml/2006/main" prst="rect">
          <a:avLst/>
        </a:prstGeom>
        <a:solidFill xmlns:a="http://schemas.openxmlformats.org/drawingml/2006/main">
          <a:srgbClr val="6466AE"/>
        </a:solidFill>
        <a:ln xmlns:a="http://schemas.openxmlformats.org/drawingml/2006/main">
          <a:solidFill>
            <a:srgbClr val="50518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0.12423</cdr:x>
      <cdr:y>0.74536</cdr:y>
    </cdr:from>
    <cdr:to>
      <cdr:x>0.16047</cdr:x>
      <cdr:y>0.7628</cdr:y>
    </cdr:to>
    <cdr:sp macro="" textlink="">
      <cdr:nvSpPr>
        <cdr:cNvPr id="6" name="Rectangle 5"/>
        <cdr:cNvSpPr/>
      </cdr:nvSpPr>
      <cdr:spPr>
        <a:xfrm xmlns:a="http://schemas.openxmlformats.org/drawingml/2006/main">
          <a:off x="1154545" y="4521970"/>
          <a:ext cx="336743" cy="105833"/>
        </a:xfrm>
        <a:prstGeom xmlns:a="http://schemas.openxmlformats.org/drawingml/2006/main" prst="rect">
          <a:avLst/>
        </a:prstGeom>
        <a:solidFill xmlns:a="http://schemas.openxmlformats.org/drawingml/2006/main">
          <a:srgbClr val="B2B2D6"/>
        </a:solidFill>
        <a:ln xmlns:a="http://schemas.openxmlformats.org/drawingml/2006/main">
          <a:solidFill>
            <a:srgbClr val="6466AE"/>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0.13384</cdr:x>
      <cdr:y>0.77594</cdr:y>
    </cdr:from>
    <cdr:to>
      <cdr:x>0.15341</cdr:x>
      <cdr:y>0.80448</cdr:y>
    </cdr:to>
    <cdr:sp macro="" textlink="">
      <cdr:nvSpPr>
        <cdr:cNvPr id="11" name="Multiply 10"/>
        <cdr:cNvSpPr/>
      </cdr:nvSpPr>
      <cdr:spPr>
        <a:xfrm xmlns:a="http://schemas.openxmlformats.org/drawingml/2006/main">
          <a:off x="1243830" y="4707467"/>
          <a:ext cx="181841" cy="173182"/>
        </a:xfrm>
        <a:prstGeom xmlns:a="http://schemas.openxmlformats.org/drawingml/2006/main" prst="mathMultiply">
          <a:avLst/>
        </a:prstGeom>
        <a:solidFill xmlns:a="http://schemas.openxmlformats.org/drawingml/2006/main">
          <a:srgbClr val="50518B"/>
        </a:solidFill>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0.61883</cdr:x>
      <cdr:y>0.12869</cdr:y>
    </cdr:from>
    <cdr:to>
      <cdr:x>0.99907</cdr:x>
      <cdr:y>0.25551</cdr:y>
    </cdr:to>
    <cdr:sp macro="" textlink="">
      <cdr:nvSpPr>
        <cdr:cNvPr id="2" name="TextBox 1"/>
        <cdr:cNvSpPr txBox="1"/>
      </cdr:nvSpPr>
      <cdr:spPr>
        <a:xfrm xmlns:a="http://schemas.openxmlformats.org/drawingml/2006/main">
          <a:off x="5749636" y="781151"/>
          <a:ext cx="3532909" cy="769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a:latin typeface="Segoe UI" panose="020B0502040204020203" pitchFamily="34" charset="0"/>
              <a:cs typeface="Segoe UI" panose="020B0502040204020203" pitchFamily="34" charset="0"/>
            </a:rPr>
            <a:t>2000-02 to 2012-14 : growth in LE =</a:t>
          </a:r>
          <a:r>
            <a:rPr lang="en-GB" sz="1050" baseline="0">
              <a:latin typeface="Segoe UI" panose="020B0502040204020203" pitchFamily="34" charset="0"/>
              <a:cs typeface="Segoe UI" panose="020B0502040204020203" pitchFamily="34" charset="0"/>
            </a:rPr>
            <a:t> </a:t>
          </a:r>
          <a:r>
            <a:rPr lang="en-GB" sz="1050" b="1" baseline="0">
              <a:latin typeface="Segoe UI" panose="020B0502040204020203" pitchFamily="34" charset="0"/>
              <a:cs typeface="Segoe UI" panose="020B0502040204020203" pitchFamily="34" charset="0"/>
            </a:rPr>
            <a:t>9.96 wks p/a</a:t>
          </a:r>
        </a:p>
        <a:p xmlns:a="http://schemas.openxmlformats.org/drawingml/2006/main">
          <a:r>
            <a:rPr lang="en-GB" sz="1050" baseline="0">
              <a:latin typeface="Segoe UI" panose="020B0502040204020203" pitchFamily="34" charset="0"/>
              <a:cs typeface="Segoe UI" panose="020B0502040204020203" pitchFamily="34" charset="0"/>
            </a:rPr>
            <a:t>2012-14 to 2015-17 : growth in LE = </a:t>
          </a:r>
          <a:r>
            <a:rPr lang="en-GB" sz="1050" b="1" baseline="0">
              <a:latin typeface="Segoe UI" panose="020B0502040204020203" pitchFamily="34" charset="0"/>
              <a:cs typeface="Segoe UI" panose="020B0502040204020203" pitchFamily="34" charset="0"/>
            </a:rPr>
            <a:t>0.05 wks p/a</a:t>
          </a:r>
          <a:endParaRPr lang="en-GB" sz="1050" baseline="0">
            <a:latin typeface="Segoe UI" panose="020B0502040204020203" pitchFamily="34" charset="0"/>
            <a:cs typeface="Segoe UI" panose="020B0502040204020203" pitchFamily="34" charset="0"/>
          </a:endParaRPr>
        </a:p>
        <a:p xmlns:a="http://schemas.openxmlformats.org/drawingml/2006/main">
          <a:r>
            <a:rPr lang="en-GB" sz="1050" baseline="0">
              <a:latin typeface="Segoe UI" panose="020B0502040204020203" pitchFamily="34" charset="0"/>
              <a:cs typeface="Segoe UI" panose="020B0502040204020203" pitchFamily="34" charset="0"/>
            </a:rPr>
            <a:t>change in LE growth between periods = </a:t>
          </a:r>
          <a:r>
            <a:rPr lang="en-GB" sz="1050" b="1" baseline="0">
              <a:latin typeface="Segoe UI" panose="020B0502040204020203" pitchFamily="34" charset="0"/>
              <a:cs typeface="Segoe UI" panose="020B0502040204020203" pitchFamily="34" charset="0"/>
            </a:rPr>
            <a:t>-9.9 wks p/a</a:t>
          </a:r>
          <a:endParaRPr lang="en-GB" sz="1050">
            <a:latin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0.5805</cdr:x>
      <cdr:y>0.14309</cdr:y>
    </cdr:from>
    <cdr:to>
      <cdr:x>0.61217</cdr:x>
      <cdr:y>0.15532</cdr:y>
    </cdr:to>
    <cdr:sp macro="" textlink="">
      <cdr:nvSpPr>
        <cdr:cNvPr id="3" name="Rectangle 2"/>
        <cdr:cNvSpPr/>
      </cdr:nvSpPr>
      <cdr:spPr>
        <a:xfrm xmlns:a="http://schemas.openxmlformats.org/drawingml/2006/main" flipV="1">
          <a:off x="5393534" y="868581"/>
          <a:ext cx="294253" cy="74236"/>
        </a:xfrm>
        <a:prstGeom xmlns:a="http://schemas.openxmlformats.org/drawingml/2006/main" prst="rect">
          <a:avLst/>
        </a:prstGeom>
        <a:solidFill xmlns:a="http://schemas.openxmlformats.org/drawingml/2006/main">
          <a:srgbClr val="6466AE"/>
        </a:solidFill>
        <a:ln xmlns:a="http://schemas.openxmlformats.org/drawingml/2006/main">
          <a:solidFill>
            <a:srgbClr val="50518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0.5806</cdr:x>
      <cdr:y>0.17492</cdr:y>
    </cdr:from>
    <cdr:to>
      <cdr:x>0.61134</cdr:x>
      <cdr:y>0.18917</cdr:y>
    </cdr:to>
    <cdr:sp macro="" textlink="">
      <cdr:nvSpPr>
        <cdr:cNvPr id="4" name="Rectangle 3"/>
        <cdr:cNvSpPr/>
      </cdr:nvSpPr>
      <cdr:spPr>
        <a:xfrm xmlns:a="http://schemas.openxmlformats.org/drawingml/2006/main">
          <a:off x="5394445" y="1061750"/>
          <a:ext cx="285612" cy="86498"/>
        </a:xfrm>
        <a:prstGeom xmlns:a="http://schemas.openxmlformats.org/drawingml/2006/main" prst="rect">
          <a:avLst/>
        </a:prstGeom>
        <a:solidFill xmlns:a="http://schemas.openxmlformats.org/drawingml/2006/main">
          <a:srgbClr val="B2B2D6"/>
        </a:solidFill>
        <a:ln xmlns:a="http://schemas.openxmlformats.org/drawingml/2006/main">
          <a:solidFill>
            <a:srgbClr val="6466AE"/>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0.58971</cdr:x>
      <cdr:y>0.20152</cdr:y>
    </cdr:from>
    <cdr:to>
      <cdr:x>0.60927</cdr:x>
      <cdr:y>0.23002</cdr:y>
    </cdr:to>
    <cdr:sp macro="" textlink="">
      <cdr:nvSpPr>
        <cdr:cNvPr id="5" name="Multiply 4"/>
        <cdr:cNvSpPr/>
      </cdr:nvSpPr>
      <cdr:spPr>
        <a:xfrm xmlns:a="http://schemas.openxmlformats.org/drawingml/2006/main">
          <a:off x="5479124" y="1223231"/>
          <a:ext cx="181736" cy="172996"/>
        </a:xfrm>
        <a:prstGeom xmlns:a="http://schemas.openxmlformats.org/drawingml/2006/main" prst="mathMultiply">
          <a:avLst/>
        </a:prstGeom>
        <a:solidFill xmlns:a="http://schemas.openxmlformats.org/drawingml/2006/main">
          <a:srgbClr val="50518B"/>
        </a:solidFill>
        <a:ln xmlns:a="http://schemas.openxmlformats.org/drawingml/2006/main">
          <a:solidFill>
            <a:srgbClr val="50518B"/>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E34FA-AD87-4F2F-9AD9-E27E6EFFE6E3}" type="datetimeFigureOut">
              <a:rPr lang="en-GB" smtClean="0"/>
              <a:t>01/10/2019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89BED-356D-46B8-A83C-7BBC74769D5F}" type="slidenum">
              <a:rPr lang="en-GB" smtClean="0"/>
              <a:t>‹#›</a:t>
            </a:fld>
            <a:endParaRPr lang="en-GB"/>
          </a:p>
        </p:txBody>
      </p:sp>
    </p:spTree>
    <p:extLst>
      <p:ext uri="{BB962C8B-B14F-4D97-AF65-F5344CB8AC3E}">
        <p14:creationId xmlns:p14="http://schemas.microsoft.com/office/powerpoint/2010/main" val="300364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68629D-49A9-4B17-8011-4569F9808AA2}" type="slidenum">
              <a:rPr lang="en-GB" smtClean="0"/>
              <a:t>1</a:t>
            </a:fld>
            <a:endParaRPr lang="en-GB"/>
          </a:p>
        </p:txBody>
      </p:sp>
    </p:spTree>
    <p:extLst>
      <p:ext uri="{BB962C8B-B14F-4D97-AF65-F5344CB8AC3E}">
        <p14:creationId xmlns:p14="http://schemas.microsoft.com/office/powerpoint/2010/main" val="387924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younger /middle aged groups, </a:t>
            </a:r>
            <a:r>
              <a:rPr lang="en-GB" baseline="0" dirty="0" err="1"/>
              <a:t>q1</a:t>
            </a:r>
            <a:r>
              <a:rPr lang="en-GB" baseline="0" dirty="0"/>
              <a:t> has seen a large slow than </a:t>
            </a:r>
            <a:r>
              <a:rPr lang="en-GB" baseline="0" dirty="0" err="1"/>
              <a:t>q5</a:t>
            </a:r>
            <a:r>
              <a:rPr lang="en-GB" baseline="0" dirty="0"/>
              <a:t>. this changes over at older age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Q5</a:t>
            </a:r>
            <a:r>
              <a:rPr lang="en-GB" baseline="0" dirty="0"/>
              <a:t>, the greatest decrease is in 65-79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Q1</a:t>
            </a:r>
            <a:r>
              <a:rPr lang="en-GB" baseline="0" dirty="0"/>
              <a:t> the greatest decrease is much younger, 45-54</a:t>
            </a:r>
          </a:p>
          <a:p>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12</a:t>
            </a:fld>
            <a:endParaRPr lang="en-GB"/>
          </a:p>
        </p:txBody>
      </p:sp>
    </p:spTree>
    <p:extLst>
      <p:ext uri="{BB962C8B-B14F-4D97-AF65-F5344CB8AC3E}">
        <p14:creationId xmlns:p14="http://schemas.microsoft.com/office/powerpoint/2010/main" val="158912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diagram shows</a:t>
            </a:r>
            <a:r>
              <a:rPr lang="en-GB" baseline="0" dirty="0"/>
              <a:t> the ‘difference’ points from the last two charts overlaid. Where a point is below the line it indicates that contribution to LE growth was smaller (or more negative) in period 2 than in period 1. The majority of points are below the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Where there is a large gap between the quintiles, this suggests that the change between periods one and two is very different in differently deprived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Overall, at younger /middle aged groups, </a:t>
            </a:r>
            <a:r>
              <a:rPr lang="en-GB" baseline="0" dirty="0" err="1"/>
              <a:t>q1</a:t>
            </a:r>
            <a:r>
              <a:rPr lang="en-GB" baseline="0" dirty="0"/>
              <a:t> has seen a large slow than </a:t>
            </a:r>
            <a:r>
              <a:rPr lang="en-GB" baseline="0" dirty="0" err="1"/>
              <a:t>q5</a:t>
            </a:r>
            <a:r>
              <a:rPr lang="en-GB" baseline="0" dirty="0"/>
              <a:t>. this changes over at older age groups</a:t>
            </a:r>
          </a:p>
          <a:p>
            <a:r>
              <a:rPr lang="en-GB" dirty="0"/>
              <a:t>Male le is 71.1 in </a:t>
            </a:r>
            <a:r>
              <a:rPr lang="en-GB" dirty="0" err="1"/>
              <a:t>q1</a:t>
            </a:r>
            <a:r>
              <a:rPr lang="en-GB" dirty="0"/>
              <a:t>. this is the age that </a:t>
            </a:r>
            <a:r>
              <a:rPr lang="en-GB" dirty="0" err="1"/>
              <a:t>q5</a:t>
            </a:r>
            <a:r>
              <a:rPr lang="en-GB" dirty="0"/>
              <a:t> starts to see</a:t>
            </a:r>
            <a:r>
              <a:rPr lang="en-GB" baseline="0" dirty="0"/>
              <a:t> a bigger slow than </a:t>
            </a:r>
            <a:r>
              <a:rPr lang="en-GB" baseline="0" dirty="0" err="1"/>
              <a:t>q1</a:t>
            </a:r>
            <a:r>
              <a:rPr lang="en-GB" baseline="0" dirty="0"/>
              <a:t>. maybe because there are not many 70+ males in </a:t>
            </a:r>
            <a:r>
              <a:rPr lang="en-GB" baseline="0" dirty="0" err="1"/>
              <a:t>q1</a:t>
            </a:r>
            <a:endParaRPr lang="en-GB" baseline="0" dirty="0"/>
          </a:p>
          <a:p>
            <a:r>
              <a:rPr lang="en-GB" baseline="0" dirty="0"/>
              <a:t>Female is 76.8</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13</a:t>
            </a:fld>
            <a:endParaRPr lang="en-GB"/>
          </a:p>
        </p:txBody>
      </p:sp>
    </p:spTree>
    <p:extLst>
      <p:ext uri="{BB962C8B-B14F-4D97-AF65-F5344CB8AC3E}">
        <p14:creationId xmlns:p14="http://schemas.microsoft.com/office/powerpoint/2010/main" val="370149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err="1"/>
              <a:t>IHD</a:t>
            </a:r>
            <a:r>
              <a:rPr lang="en-GB" dirty="0"/>
              <a:t> has</a:t>
            </a:r>
            <a:r>
              <a:rPr lang="en-GB" baseline="0" dirty="0"/>
              <a:t> seen biggest decline for both </a:t>
            </a:r>
            <a:r>
              <a:rPr lang="en-GB" baseline="0" dirty="0" err="1"/>
              <a:t>Q1</a:t>
            </a:r>
            <a:r>
              <a:rPr lang="en-GB" baseline="0" dirty="0"/>
              <a:t> and </a:t>
            </a:r>
            <a:r>
              <a:rPr lang="en-GB" baseline="0" dirty="0" err="1"/>
              <a:t>Q5</a:t>
            </a:r>
            <a:r>
              <a:rPr lang="en-GB" baseline="0" dirty="0"/>
              <a:t> for males, but drug related is almost as large in </a:t>
            </a:r>
            <a:r>
              <a:rPr lang="en-GB" baseline="0" dirty="0" err="1"/>
              <a:t>Q1</a:t>
            </a:r>
            <a:r>
              <a:rPr lang="en-GB" baseline="0" dirty="0"/>
              <a:t>. Drugs have made little difference in </a:t>
            </a:r>
            <a:r>
              <a:rPr lang="en-GB" baseline="0" dirty="0" err="1"/>
              <a:t>q5</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14</a:t>
            </a:fld>
            <a:endParaRPr lang="en-GB"/>
          </a:p>
        </p:txBody>
      </p:sp>
    </p:spTree>
    <p:extLst>
      <p:ext uri="{BB962C8B-B14F-4D97-AF65-F5344CB8AC3E}">
        <p14:creationId xmlns:p14="http://schemas.microsoft.com/office/powerpoint/2010/main" val="89652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This diagram shows</a:t>
            </a:r>
            <a:r>
              <a:rPr lang="en-GB" baseline="0" dirty="0"/>
              <a:t> the ‘difference’ points from the last two charts overlaid. Where a point is below the line it indicates that contribution to LE growth was smaller (or more negative) in period 2 than in period 1. The majority of points are below the line</a:t>
            </a:r>
          </a:p>
          <a:p>
            <a:r>
              <a:rPr lang="en-GB" dirty="0" err="1"/>
              <a:t>IHD</a:t>
            </a:r>
            <a:r>
              <a:rPr lang="en-GB" baseline="0" dirty="0"/>
              <a:t> is one of the points lowest on the figure, indicating that the fall in le growth was large. The most and least deprived points are right on top of each other showing that </a:t>
            </a:r>
            <a:r>
              <a:rPr lang="en-GB" baseline="0" dirty="0" err="1"/>
              <a:t>IHD</a:t>
            </a:r>
            <a:r>
              <a:rPr lang="en-GB" baseline="0" dirty="0"/>
              <a:t> has had an equal effect on the change in le in quintile one and quintile five.</a:t>
            </a:r>
          </a:p>
          <a:p>
            <a:r>
              <a:rPr lang="en-GB" baseline="0" dirty="0"/>
              <a:t>Looking at the causes of death where the effect has been very different in the most and least deprived areas: the most striking thing is probably how much more of an effect drug related deaths have in quintile 1 than in quintile 5. Similarly, Suicide for males and to a lesser extent, liver disease which is related to alcohol use.</a:t>
            </a:r>
          </a:p>
          <a:p>
            <a:r>
              <a:rPr lang="en-GB" baseline="0" dirty="0"/>
              <a:t>There are several other categories where quintile 1 has seen a greater decrease in contribution to life expectancy than quintile 5, mostly in females. A lot of these seem to be in the ‘residual’ and ‘ill defined’ categories</a:t>
            </a:r>
          </a:p>
          <a:p>
            <a:r>
              <a:rPr lang="en-GB" baseline="0" dirty="0"/>
              <a:t>Finally, there is one category which has improved more in the second period for quintile 1- lung cancer. The Scottish health survey shows that while smoking is much more prevalent in quintile 1, the percentage of smokers were decreasing at a faster rate in quintile 1 than quintile 5 between 2003 and 2017 and particularly in the last few years</a:t>
            </a:r>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15</a:t>
            </a:fld>
            <a:endParaRPr lang="en-GB"/>
          </a:p>
        </p:txBody>
      </p:sp>
    </p:spTree>
    <p:extLst>
      <p:ext uri="{BB962C8B-B14F-4D97-AF65-F5344CB8AC3E}">
        <p14:creationId xmlns:p14="http://schemas.microsoft.com/office/powerpoint/2010/main" val="84172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males and</a:t>
            </a:r>
            <a:r>
              <a:rPr lang="en-GB" baseline="0" dirty="0"/>
              <a:t> females, in the most and least deprived have the ‘hottest hot spot’ in circulatory disease, although it is interesting that this is at lower ages in the most deprived quintile.</a:t>
            </a:r>
          </a:p>
          <a:p>
            <a:r>
              <a:rPr lang="en-GB" dirty="0"/>
              <a:t>There are a lot more red squares in the most deprived than the least deprived</a:t>
            </a:r>
          </a:p>
          <a:p>
            <a:r>
              <a:rPr lang="en-GB" dirty="0"/>
              <a:t>There are hot spots and young ages for drugs in the most deprived that are almost absent in the least deprived areas. Also in the youngest age category for external</a:t>
            </a:r>
          </a:p>
          <a:p>
            <a:endParaRPr lang="en-GB" dirty="0"/>
          </a:p>
          <a:p>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16</a:t>
            </a:fld>
            <a:endParaRPr lang="en-GB"/>
          </a:p>
        </p:txBody>
      </p:sp>
    </p:spTree>
    <p:extLst>
      <p:ext uri="{BB962C8B-B14F-4D97-AF65-F5344CB8AC3E}">
        <p14:creationId xmlns:p14="http://schemas.microsoft.com/office/powerpoint/2010/main" val="386240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17</a:t>
            </a:fld>
            <a:endParaRPr lang="en-GB"/>
          </a:p>
        </p:txBody>
      </p:sp>
    </p:spTree>
    <p:extLst>
      <p:ext uri="{BB962C8B-B14F-4D97-AF65-F5344CB8AC3E}">
        <p14:creationId xmlns:p14="http://schemas.microsoft.com/office/powerpoint/2010/main" val="189272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68629D-49A9-4B17-8011-4569F9808AA2}" type="slidenum">
              <a:rPr lang="en-GB" smtClean="0"/>
              <a:t>18</a:t>
            </a:fld>
            <a:endParaRPr lang="en-GB"/>
          </a:p>
        </p:txBody>
      </p:sp>
    </p:spTree>
    <p:extLst>
      <p:ext uri="{BB962C8B-B14F-4D97-AF65-F5344CB8AC3E}">
        <p14:creationId xmlns:p14="http://schemas.microsoft.com/office/powerpoint/2010/main" val="117775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LE trend</a:t>
            </a:r>
            <a:r>
              <a:rPr lang="en-GB" baseline="0" dirty="0"/>
              <a:t> over the last 30 or so years</a:t>
            </a:r>
          </a:p>
          <a:p>
            <a:r>
              <a:rPr lang="en-GB" dirty="0"/>
              <a:t>In 1980-82 male LE</a:t>
            </a:r>
            <a:r>
              <a:rPr lang="en-GB" baseline="0" dirty="0"/>
              <a:t> at birth was 69.1 years and for females was 75.3</a:t>
            </a:r>
          </a:p>
          <a:p>
            <a:r>
              <a:rPr lang="en-GB" baseline="0" dirty="0"/>
              <a:t>This increased to 77.0 for males and 81.1 for females in 2015-17.  </a:t>
            </a:r>
          </a:p>
          <a:p>
            <a:r>
              <a:rPr lang="en-GB" baseline="0" dirty="0"/>
              <a:t>That’s an average annual increase of 11.8 weeks per annum for males and 8.6 weeks per annum for females.</a:t>
            </a:r>
          </a:p>
          <a:p>
            <a:endParaRPr lang="en-GB" baseline="0" dirty="0"/>
          </a:p>
          <a:p>
            <a:r>
              <a:rPr lang="en-GB" baseline="0" dirty="0"/>
              <a:t>But clear that this growth is not consistent.  From the point marked (2012-14) onwards there has been a clear slow-down or plateauing, and even a fall in the most recent time period.</a:t>
            </a:r>
          </a:p>
          <a:p>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20</a:t>
            </a:fld>
            <a:endParaRPr lang="en-GB"/>
          </a:p>
        </p:txBody>
      </p:sp>
    </p:spTree>
    <p:extLst>
      <p:ext uri="{BB962C8B-B14F-4D97-AF65-F5344CB8AC3E}">
        <p14:creationId xmlns:p14="http://schemas.microsoft.com/office/powerpoint/2010/main" val="233463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This can be seen more clearly in this</a:t>
            </a:r>
            <a:r>
              <a:rPr lang="en-GB" baseline="0" dirty="0"/>
              <a:t> chart.  </a:t>
            </a:r>
          </a:p>
          <a:p>
            <a:endParaRPr lang="en-GB" baseline="0" dirty="0"/>
          </a:p>
          <a:p>
            <a:r>
              <a:rPr lang="en-GB" baseline="0" dirty="0"/>
              <a:t>Growth hasn’t been consistent over time.  It has fluctuated year-on-year.</a:t>
            </a:r>
          </a:p>
          <a:p>
            <a:endParaRPr lang="en-GB" baseline="0" dirty="0"/>
          </a:p>
          <a:p>
            <a:r>
              <a:rPr lang="en-GB" baseline="0" dirty="0"/>
              <a:t>But from the beginning of the </a:t>
            </a:r>
            <a:r>
              <a:rPr lang="en-GB" baseline="0" dirty="0" err="1"/>
              <a:t>80s</a:t>
            </a:r>
            <a:r>
              <a:rPr lang="en-GB" baseline="0" dirty="0"/>
              <a:t> the annual change in male LE did not fall below 5 weeks per annum until 2013-15.  Between 2012-14 and 2013-15 there was no growth and between 2014-16 and 2015-17 it fell by 4.2 weeks.</a:t>
            </a:r>
          </a:p>
          <a:p>
            <a:endParaRPr lang="en-GB" baseline="0" dirty="0"/>
          </a:p>
          <a:p>
            <a:r>
              <a:rPr lang="en-GB" baseline="0" dirty="0"/>
              <a:t>For females there have been a few occasions in the late </a:t>
            </a:r>
            <a:r>
              <a:rPr lang="en-GB" baseline="0" dirty="0" err="1"/>
              <a:t>80s</a:t>
            </a:r>
            <a:r>
              <a:rPr lang="en-GB" baseline="0" dirty="0"/>
              <a:t> and early </a:t>
            </a:r>
            <a:r>
              <a:rPr lang="en-GB" baseline="0" dirty="0" err="1"/>
              <a:t>90s</a:t>
            </a:r>
            <a:r>
              <a:rPr lang="en-GB" baseline="0" dirty="0"/>
              <a:t> where there was no growth in LE, but the decrease of 5.7 weeks between 2014-16 and 2015-17 is the first time is has declined in the period examined.</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21</a:t>
            </a:fld>
            <a:endParaRPr lang="en-GB"/>
          </a:p>
        </p:txBody>
      </p:sp>
    </p:spTree>
    <p:extLst>
      <p:ext uri="{BB962C8B-B14F-4D97-AF65-F5344CB8AC3E}">
        <p14:creationId xmlns:p14="http://schemas.microsoft.com/office/powerpoint/2010/main" val="183028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Pattern is largely similar for women but on a  smaller scale – change in growth is a loss of 10 weeks/year</a:t>
            </a:r>
            <a:r>
              <a:rPr lang="en-GB" baseline="0" dirty="0"/>
              <a:t> compared to a loss of 17 weeks/year for men</a:t>
            </a:r>
          </a:p>
          <a:p>
            <a:endParaRPr lang="en-GB" baseline="0" dirty="0"/>
          </a:p>
          <a:p>
            <a:r>
              <a:rPr lang="en-GB" baseline="0" dirty="0"/>
              <a:t>Also see a large impact in the older age groups with ages 55-84 still improving but at a much lesser rate than before</a:t>
            </a:r>
          </a:p>
          <a:p>
            <a:endParaRPr lang="en-GB" baseline="0" dirty="0"/>
          </a:p>
          <a:p>
            <a:r>
              <a:rPr lang="en-GB" baseline="0" dirty="0"/>
              <a:t>Similar negative impact in ages 35-49 with worsening mortality pulling down LE</a:t>
            </a:r>
          </a:p>
          <a:p>
            <a:endParaRPr lang="en-GB" baseline="0" dirty="0"/>
          </a:p>
          <a:p>
            <a:r>
              <a:rPr lang="en-GB" baseline="0" dirty="0"/>
              <a:t>Not much impact at younger ages for women but we also see the negative impact among the very old 85+</a:t>
            </a:r>
          </a:p>
          <a:p>
            <a:endParaRPr lang="en-GB" baseline="0" dirty="0"/>
          </a:p>
          <a:p>
            <a:endParaRPr lang="en-GB" dirty="0"/>
          </a:p>
        </p:txBody>
      </p:sp>
    </p:spTree>
    <p:extLst>
      <p:ext uri="{BB962C8B-B14F-4D97-AF65-F5344CB8AC3E}">
        <p14:creationId xmlns:p14="http://schemas.microsoft.com/office/powerpoint/2010/main" val="303379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Note that there is an overlap</a:t>
            </a:r>
            <a:r>
              <a:rPr lang="en-GB" baseline="0" dirty="0"/>
              <a:t> between drug-related deaths and accidents, suicides and mental and behavioural disorders (exc. dementia) whereby poisonings could be included in both categories.</a:t>
            </a:r>
          </a:p>
          <a:p>
            <a:r>
              <a:rPr lang="en-GB" baseline="0" dirty="0"/>
              <a:t>It is essential for decomposition analysis that categories are exclusive so for these purposes we have determined that if a death was drug-related, it is included in this category and not the others.  So the figures for suicides are suicides excluding intentional poisonings, etc.</a:t>
            </a:r>
          </a:p>
          <a:p>
            <a:endParaRPr lang="en-GB" baseline="0"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4</a:t>
            </a:fld>
            <a:endParaRPr lang="en-GB"/>
          </a:p>
        </p:txBody>
      </p:sp>
    </p:spTree>
    <p:extLst>
      <p:ext uri="{BB962C8B-B14F-4D97-AF65-F5344CB8AC3E}">
        <p14:creationId xmlns:p14="http://schemas.microsoft.com/office/powerpoint/2010/main" val="3307944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For women, the picture is again broadly similar, with the same five causes making the most contribution</a:t>
            </a:r>
            <a:r>
              <a:rPr lang="en-GB" baseline="0" dirty="0"/>
              <a:t> to the slow-down.  </a:t>
            </a:r>
          </a:p>
          <a:p>
            <a:endParaRPr lang="en-GB" baseline="0" dirty="0"/>
          </a:p>
          <a:p>
            <a:r>
              <a:rPr lang="en-GB" baseline="0" dirty="0"/>
              <a:t>What is of note for women though, is that there are a number of causes which have contributed more to growth in LE after 2012-14 than before – particularly among cancers – lung cancer specifically</a:t>
            </a:r>
          </a:p>
          <a:p>
            <a:endParaRPr lang="en-GB" baseline="0" dirty="0"/>
          </a:p>
          <a:p>
            <a:r>
              <a:rPr lang="en-GB" baseline="0" dirty="0"/>
              <a:t>So the decomposition by age and cause show similar patterns – some age groups have had a negative impact despite mortality still improving (but at a slower rate) and some are having a negative impact because mortality is actually getting worse.  This has also been seen for some causes.  We then looked at the interaction between age group and cause to see if these patterns were linked.</a:t>
            </a:r>
            <a:endParaRPr lang="en-GB" dirty="0"/>
          </a:p>
        </p:txBody>
      </p:sp>
    </p:spTree>
    <p:extLst>
      <p:ext uri="{BB962C8B-B14F-4D97-AF65-F5344CB8AC3E}">
        <p14:creationId xmlns:p14="http://schemas.microsoft.com/office/powerpoint/2010/main" val="254392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This</a:t>
            </a:r>
            <a:r>
              <a:rPr lang="en-GB" baseline="0" dirty="0"/>
              <a:t> is from the life expectancy in Scottish areas publication from 2015-2017 and shows how life expectancy varies between </a:t>
            </a:r>
            <a:r>
              <a:rPr lang="en-GB" baseline="0" dirty="0" err="1"/>
              <a:t>SIMD</a:t>
            </a:r>
            <a:r>
              <a:rPr lang="en-GB" baseline="0" dirty="0"/>
              <a:t> quintiles. </a:t>
            </a:r>
          </a:p>
          <a:p>
            <a:r>
              <a:rPr lang="en-GB" baseline="0" dirty="0" err="1"/>
              <a:t>SIMD</a:t>
            </a:r>
            <a:r>
              <a:rPr lang="en-GB" baseline="0" dirty="0"/>
              <a:t> is based on area not people, so not all of the people in the most deprived area are necessarily deprived and vice versa- so this is likely an underestimate of the effect of deprivation</a:t>
            </a:r>
          </a:p>
          <a:p>
            <a:r>
              <a:rPr lang="en-GB" dirty="0"/>
              <a:t>The gap in life expectancy between males and females is larger in more deprived areas, and the difference</a:t>
            </a:r>
            <a:r>
              <a:rPr lang="en-GB" baseline="0" dirty="0"/>
              <a:t> between the most and least deprived quintile is larger for males.</a:t>
            </a:r>
          </a:p>
          <a:p>
            <a:endParaRPr lang="en-GB" baseline="0" dirty="0"/>
          </a:p>
          <a:p>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24</a:t>
            </a:fld>
            <a:endParaRPr lang="en-GB"/>
          </a:p>
        </p:txBody>
      </p:sp>
    </p:spTree>
    <p:extLst>
      <p:ext uri="{BB962C8B-B14F-4D97-AF65-F5344CB8AC3E}">
        <p14:creationId xmlns:p14="http://schemas.microsoft.com/office/powerpoint/2010/main" val="328032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This</a:t>
            </a:r>
            <a:r>
              <a:rPr lang="en-GB" baseline="0" dirty="0"/>
              <a:t> shows female life expectancy in </a:t>
            </a:r>
            <a:r>
              <a:rPr lang="en-GB" baseline="0" dirty="0" err="1"/>
              <a:t>SIMD</a:t>
            </a:r>
            <a:r>
              <a:rPr lang="en-GB" baseline="0" dirty="0"/>
              <a:t> quintiles over time. The years highlighted are those that were identified as turning points for Scotland as a whole.</a:t>
            </a:r>
          </a:p>
          <a:p>
            <a:r>
              <a:rPr lang="en-GB" baseline="0" dirty="0"/>
              <a:t>We can only go back as far as 2001 for life expectancy by </a:t>
            </a:r>
            <a:r>
              <a:rPr lang="en-GB" baseline="0" dirty="0" err="1"/>
              <a:t>SIMD</a:t>
            </a:r>
            <a:r>
              <a:rPr lang="en-GB" baseline="0" dirty="0"/>
              <a:t> so that is where the first period starts for the rest of this analysis </a:t>
            </a:r>
          </a:p>
          <a:p>
            <a:r>
              <a:rPr lang="en-GB" baseline="0" dirty="0"/>
              <a:t>For females the deprivation gap grew a bit over the first time period and then grew further over the second. You can see how le in quintile 5 grew over the second period in quintile 5 but decreased in quintile 1</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25</a:t>
            </a:fld>
            <a:endParaRPr lang="en-GB"/>
          </a:p>
        </p:txBody>
      </p:sp>
    </p:spTree>
    <p:extLst>
      <p:ext uri="{BB962C8B-B14F-4D97-AF65-F5344CB8AC3E}">
        <p14:creationId xmlns:p14="http://schemas.microsoft.com/office/powerpoint/2010/main" val="261797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males the deprivation gap got smaller over the first time period and then grew over the second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can again see how quintile 5 is growing and quintile 1 is getting lower</a:t>
            </a:r>
            <a:endParaRPr lang="en-GB" dirty="0"/>
          </a:p>
          <a:p>
            <a:r>
              <a:rPr lang="en-GB" dirty="0"/>
              <a:t>Something that is noticeable on both the</a:t>
            </a:r>
            <a:r>
              <a:rPr lang="en-GB" baseline="0" dirty="0"/>
              <a:t> male and female charts is that there is a much larger gap between quintiles 1 and 2 than any other adjacent quintile</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26</a:t>
            </a:fld>
            <a:endParaRPr lang="en-GB"/>
          </a:p>
        </p:txBody>
      </p:sp>
    </p:spTree>
    <p:extLst>
      <p:ext uri="{BB962C8B-B14F-4D97-AF65-F5344CB8AC3E}">
        <p14:creationId xmlns:p14="http://schemas.microsoft.com/office/powerpoint/2010/main" val="2239979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For comparison, here is the grown in life expectancy for Scotland as a whole</a:t>
            </a:r>
            <a:r>
              <a:rPr lang="en-GB" baseline="0" dirty="0"/>
              <a:t> over both time periods- lots of growth in the first period, little to none in the second</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27</a:t>
            </a:fld>
            <a:endParaRPr lang="en-GB"/>
          </a:p>
        </p:txBody>
      </p:sp>
    </p:spTree>
    <p:extLst>
      <p:ext uri="{BB962C8B-B14F-4D97-AF65-F5344CB8AC3E}">
        <p14:creationId xmlns:p14="http://schemas.microsoft.com/office/powerpoint/2010/main" val="2652732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That relationship gets a little more complicated when you split Scotland</a:t>
            </a:r>
            <a:r>
              <a:rPr lang="en-GB" baseline="0" dirty="0"/>
              <a:t> by deprivation. Across all quintiles there has been a change in growth rate during the second period, however, that change has been greatest in quintile 1 where le has decreased at a rate of nearly 8 weeks per year, compared with an increase of 6 weeks per year in the least deprived quintile.</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28</a:t>
            </a:fld>
            <a:endParaRPr lang="en-GB"/>
          </a:p>
        </p:txBody>
      </p:sp>
    </p:spTree>
    <p:extLst>
      <p:ext uri="{BB962C8B-B14F-4D97-AF65-F5344CB8AC3E}">
        <p14:creationId xmlns:p14="http://schemas.microsoft.com/office/powerpoint/2010/main" val="2684564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younger /middle aged groups, </a:t>
            </a:r>
            <a:r>
              <a:rPr lang="en-GB" baseline="0" dirty="0" err="1"/>
              <a:t>q1</a:t>
            </a:r>
            <a:r>
              <a:rPr lang="en-GB" baseline="0" dirty="0"/>
              <a:t> has seen a larger slow than </a:t>
            </a:r>
            <a:r>
              <a:rPr lang="en-GB" baseline="0" dirty="0" err="1"/>
              <a:t>q5</a:t>
            </a:r>
            <a:r>
              <a:rPr lang="en-GB" baseline="0" dirty="0"/>
              <a:t>. this changes over at older age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Largest decreases in </a:t>
            </a:r>
            <a:r>
              <a:rPr lang="en-GB" baseline="0" dirty="0" err="1"/>
              <a:t>q5</a:t>
            </a:r>
            <a:r>
              <a:rPr lang="en-GB" baseline="0" dirty="0"/>
              <a:t> are in people age 75+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Largest in </a:t>
            </a:r>
            <a:r>
              <a:rPr lang="en-GB" baseline="0" dirty="0" err="1"/>
              <a:t>q1</a:t>
            </a:r>
            <a:r>
              <a:rPr lang="en-GB" baseline="0" dirty="0"/>
              <a:t> are between age 35-74 although there is also a large decrease in under 1 age group</a:t>
            </a:r>
          </a:p>
          <a:p>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29</a:t>
            </a:fld>
            <a:endParaRPr lang="en-GB"/>
          </a:p>
        </p:txBody>
      </p:sp>
    </p:spTree>
    <p:extLst>
      <p:ext uri="{BB962C8B-B14F-4D97-AF65-F5344CB8AC3E}">
        <p14:creationId xmlns:p14="http://schemas.microsoft.com/office/powerpoint/2010/main" val="2531524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diagram shows</a:t>
            </a:r>
            <a:r>
              <a:rPr lang="en-GB" baseline="0" dirty="0"/>
              <a:t> the ‘difference’ points from the last two charts overlaid. Where a point is below the line it indicates that contribution to LE growth was smaller (or more negative) in period 2 than in period 1. The majority of points are below the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Where there is a large gap between the quintiles, this suggests that the change between periods one and two is very different in differently deprived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Overall, at younger /middle aged groups, </a:t>
            </a:r>
            <a:r>
              <a:rPr lang="en-GB" baseline="0" dirty="0" err="1"/>
              <a:t>q1</a:t>
            </a:r>
            <a:r>
              <a:rPr lang="en-GB" baseline="0" dirty="0"/>
              <a:t> has seen a large slow than </a:t>
            </a:r>
            <a:r>
              <a:rPr lang="en-GB" baseline="0" dirty="0" err="1"/>
              <a:t>q5</a:t>
            </a:r>
            <a:r>
              <a:rPr lang="en-GB" baseline="0" dirty="0"/>
              <a:t>. this changes over at older age groups</a:t>
            </a:r>
          </a:p>
          <a:p>
            <a:r>
              <a:rPr lang="en-GB" dirty="0"/>
              <a:t>Male le is 71.1 in </a:t>
            </a:r>
            <a:r>
              <a:rPr lang="en-GB" dirty="0" err="1"/>
              <a:t>q1</a:t>
            </a:r>
            <a:r>
              <a:rPr lang="en-GB" dirty="0"/>
              <a:t>. this is the age that </a:t>
            </a:r>
            <a:r>
              <a:rPr lang="en-GB" dirty="0" err="1"/>
              <a:t>q5</a:t>
            </a:r>
            <a:r>
              <a:rPr lang="en-GB" dirty="0"/>
              <a:t> starts to see</a:t>
            </a:r>
            <a:r>
              <a:rPr lang="en-GB" baseline="0" dirty="0"/>
              <a:t> a bigger slow than </a:t>
            </a:r>
            <a:r>
              <a:rPr lang="en-GB" baseline="0" dirty="0" err="1"/>
              <a:t>q1</a:t>
            </a:r>
            <a:r>
              <a:rPr lang="en-GB" baseline="0" dirty="0"/>
              <a:t>. maybe because there are not many 70+ males in </a:t>
            </a:r>
            <a:r>
              <a:rPr lang="en-GB" baseline="0" dirty="0" err="1"/>
              <a:t>q1</a:t>
            </a:r>
            <a:endParaRPr lang="en-GB" baseline="0" dirty="0"/>
          </a:p>
          <a:p>
            <a:r>
              <a:rPr lang="en-GB" baseline="0" dirty="0"/>
              <a:t>Female is 76.8</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30</a:t>
            </a:fld>
            <a:endParaRPr lang="en-GB"/>
          </a:p>
        </p:txBody>
      </p:sp>
    </p:spTree>
    <p:extLst>
      <p:ext uri="{BB962C8B-B14F-4D97-AF65-F5344CB8AC3E}">
        <p14:creationId xmlns:p14="http://schemas.microsoft.com/office/powerpoint/2010/main" val="2265868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Decomposition of female life expectancy by cause of death for the</a:t>
            </a:r>
            <a:r>
              <a:rPr lang="en-GB" baseline="0" dirty="0"/>
              <a:t> most and least deprived areas</a:t>
            </a:r>
          </a:p>
          <a:p>
            <a:r>
              <a:rPr lang="en-GB" baseline="0" dirty="0"/>
              <a:t>Drug related mortality has seen the biggest decline in contribution to life expectancy growth in quintile 1. </a:t>
            </a:r>
          </a:p>
          <a:p>
            <a:r>
              <a:rPr lang="en-GB" baseline="0" dirty="0"/>
              <a:t>Heart disease has had the biggest decline in contribution to life expectancy growth in quintile 5, similar to Scotland as a whole. Levels are actually fairly similar for </a:t>
            </a:r>
            <a:r>
              <a:rPr lang="en-GB" baseline="0" dirty="0" err="1"/>
              <a:t>IHD</a:t>
            </a:r>
            <a:r>
              <a:rPr lang="en-GB" baseline="0" dirty="0"/>
              <a:t> in </a:t>
            </a:r>
            <a:r>
              <a:rPr lang="en-GB" baseline="0" dirty="0" err="1"/>
              <a:t>q1</a:t>
            </a:r>
            <a:r>
              <a:rPr lang="en-GB" baseline="0" dirty="0"/>
              <a:t> and </a:t>
            </a:r>
            <a:r>
              <a:rPr lang="en-GB" baseline="0" dirty="0" err="1"/>
              <a:t>q5</a:t>
            </a:r>
            <a:r>
              <a:rPr lang="en-GB" baseline="0" dirty="0"/>
              <a:t> </a:t>
            </a:r>
          </a:p>
          <a:p>
            <a:r>
              <a:rPr lang="en-GB" dirty="0"/>
              <a:t>It’s worth mentioning</a:t>
            </a:r>
            <a:r>
              <a:rPr lang="en-GB" baseline="0" dirty="0"/>
              <a:t> the category with the second greatest decline in </a:t>
            </a:r>
            <a:r>
              <a:rPr lang="en-GB" baseline="0" dirty="0" err="1"/>
              <a:t>q5</a:t>
            </a:r>
            <a:r>
              <a:rPr lang="en-GB" baseline="0" dirty="0"/>
              <a:t>. These are deaths from conditions originating in the perinatal period. Deaths in very young age groups have a disproportionate effect on life expectancy and this decrease actually represents 5 more deaths in 2015-17 than in 2012-14. We have consulted experts and  because the numbers are so low and we also do not see the same pattern for males, we believe this is likely to just be random fluctuation in the data. </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31</a:t>
            </a:fld>
            <a:endParaRPr lang="en-GB"/>
          </a:p>
        </p:txBody>
      </p:sp>
    </p:spTree>
    <p:extLst>
      <p:ext uri="{BB962C8B-B14F-4D97-AF65-F5344CB8AC3E}">
        <p14:creationId xmlns:p14="http://schemas.microsoft.com/office/powerpoint/2010/main" val="2993730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This diagram shows</a:t>
            </a:r>
            <a:r>
              <a:rPr lang="en-GB" baseline="0" dirty="0"/>
              <a:t> the ‘difference’ points from the last two charts overlaid. Where a point is below the line it indicates that contribution to LE growth was smaller (or more negative) in period 2 than in period 1. The majority of points are below the line</a:t>
            </a:r>
          </a:p>
          <a:p>
            <a:r>
              <a:rPr lang="en-GB" dirty="0" err="1"/>
              <a:t>IHD</a:t>
            </a:r>
            <a:r>
              <a:rPr lang="en-GB" baseline="0" dirty="0"/>
              <a:t> is one of the points lowest on the figure, indicating that the fall in le growth was large. The most and least deprived points are right on top of each other showing that </a:t>
            </a:r>
            <a:r>
              <a:rPr lang="en-GB" baseline="0" dirty="0" err="1"/>
              <a:t>IHD</a:t>
            </a:r>
            <a:r>
              <a:rPr lang="en-GB" baseline="0" dirty="0"/>
              <a:t> has had an equal effect on the change in le in quintile one and quintile five.</a:t>
            </a:r>
          </a:p>
          <a:p>
            <a:r>
              <a:rPr lang="en-GB" baseline="0" dirty="0"/>
              <a:t>Looking at the causes of death where the effect has been very different in the most and least deprived areas: the most striking thing is probably how much more of an effect drug related deaths have in quintile 1 than in quintile 5. Similarly, Suicide for males and to a lesser extent, liver disease which is related to alcohol use.</a:t>
            </a:r>
          </a:p>
          <a:p>
            <a:r>
              <a:rPr lang="en-GB" baseline="0" dirty="0"/>
              <a:t>There are several other categories where quintile 1 has seen a greater decrease in contribution to life expectancy than quintile 5, mostly in females. A lot of these seem to be in the ‘residual’ and ‘ill defined’ categories</a:t>
            </a:r>
          </a:p>
          <a:p>
            <a:r>
              <a:rPr lang="en-GB" baseline="0" dirty="0"/>
              <a:t>Finally, there is one category which has improved more in the second period for quintile 1- lung cancer. The Scottish health survey shows that while smoking is much more prevalent in quintile 1, the percentage of smokers were decreasing at a faster rate in quintile 1 than quintile 5 between 2003 and 2017 and particularly in the last few years</a:t>
            </a:r>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32</a:t>
            </a:fld>
            <a:endParaRPr lang="en-GB"/>
          </a:p>
        </p:txBody>
      </p:sp>
    </p:spTree>
    <p:extLst>
      <p:ext uri="{BB962C8B-B14F-4D97-AF65-F5344CB8AC3E}">
        <p14:creationId xmlns:p14="http://schemas.microsoft.com/office/powerpoint/2010/main" val="293724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Describe how chart works</a:t>
            </a:r>
          </a:p>
          <a:p>
            <a:endParaRPr lang="en-GB" dirty="0"/>
          </a:p>
          <a:p>
            <a:r>
              <a:rPr lang="en-GB" dirty="0"/>
              <a:t>Areas to note:</a:t>
            </a:r>
          </a:p>
          <a:p>
            <a:endParaRPr lang="en-GB" dirty="0"/>
          </a:p>
          <a:p>
            <a:r>
              <a:rPr lang="en-GB" dirty="0"/>
              <a:t>55-84 year</a:t>
            </a:r>
            <a:r>
              <a:rPr lang="en-GB" baseline="0" dirty="0"/>
              <a:t> olds – large negative impact on slowdown in LE growth.  Mortality at these ages largely still having a positive impact on LE growth but at a much lesser rate than it did before 2012-14.  </a:t>
            </a:r>
          </a:p>
          <a:p>
            <a:r>
              <a:rPr lang="en-GB" baseline="0" dirty="0"/>
              <a:t>40-54 year olds – also fairly large negative impact but crucially, these age groups have gone from having a positive to a negative impact</a:t>
            </a:r>
          </a:p>
          <a:p>
            <a:r>
              <a:rPr lang="en-GB" baseline="0" dirty="0"/>
              <a:t>Also a slight negative (but lesser) impact across ages 15-34.</a:t>
            </a:r>
          </a:p>
          <a:p>
            <a:r>
              <a:rPr lang="en-GB" baseline="0" dirty="0"/>
              <a:t>And a negative impact among the very old (90+)</a:t>
            </a:r>
          </a:p>
          <a:p>
            <a:endParaRPr lang="en-GB" dirty="0"/>
          </a:p>
        </p:txBody>
      </p:sp>
    </p:spTree>
    <p:extLst>
      <p:ext uri="{BB962C8B-B14F-4D97-AF65-F5344CB8AC3E}">
        <p14:creationId xmlns:p14="http://schemas.microsoft.com/office/powerpoint/2010/main" val="1823444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males and</a:t>
            </a:r>
            <a:r>
              <a:rPr lang="en-GB" baseline="0" dirty="0"/>
              <a:t> females, in the most and least deprived have the ‘hottest hot spot’ in circulatory disease, although it is interesting that this is at lower ages in the most deprived quintile.</a:t>
            </a:r>
          </a:p>
          <a:p>
            <a:r>
              <a:rPr lang="en-GB" dirty="0"/>
              <a:t>There are a lot more red squares in the most deprived than the least deprived</a:t>
            </a:r>
          </a:p>
          <a:p>
            <a:r>
              <a:rPr lang="en-GB" dirty="0"/>
              <a:t>There are hot spots and young ages for drugs in the most deprived that are almost absent in the least deprived areas. Also in the youngest age category for external</a:t>
            </a:r>
          </a:p>
          <a:p>
            <a:endParaRPr lang="en-GB" dirty="0"/>
          </a:p>
          <a:p>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33</a:t>
            </a:fld>
            <a:endParaRPr lang="en-GB"/>
          </a:p>
        </p:txBody>
      </p:sp>
    </p:spTree>
    <p:extLst>
      <p:ext uri="{BB962C8B-B14F-4D97-AF65-F5344CB8AC3E}">
        <p14:creationId xmlns:p14="http://schemas.microsoft.com/office/powerpoint/2010/main" val="399413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When we moved</a:t>
            </a:r>
            <a:r>
              <a:rPr lang="en-GB" baseline="0" dirty="0"/>
              <a:t> on to look at cause of death we found some interesting results.</a:t>
            </a:r>
          </a:p>
          <a:p>
            <a:endParaRPr lang="en-GB" baseline="0" dirty="0"/>
          </a:p>
          <a:p>
            <a:r>
              <a:rPr lang="en-GB" baseline="0" dirty="0"/>
              <a:t>These graphs are structured in the same way as the age charts, but we have ordered cause of death categories by the size of the negative impact on LE</a:t>
            </a:r>
          </a:p>
          <a:p>
            <a:endParaRPr lang="en-GB" baseline="0" dirty="0"/>
          </a:p>
          <a:p>
            <a:r>
              <a:rPr lang="en-GB" baseline="0" dirty="0"/>
              <a:t>Ischaemic heart disease made the biggest contribution to the slowdown in LE growth – accounting for a loss of 3.6 weeks/year – but note that </a:t>
            </a:r>
            <a:r>
              <a:rPr lang="en-GB" baseline="0" dirty="0" err="1"/>
              <a:t>IHD</a:t>
            </a:r>
            <a:r>
              <a:rPr lang="en-GB" baseline="0" dirty="0"/>
              <a:t> mortality has still had a positive effect on LE growth, but not at the levels it previously did.</a:t>
            </a:r>
          </a:p>
          <a:p>
            <a:endParaRPr lang="en-GB" baseline="0" dirty="0"/>
          </a:p>
          <a:p>
            <a:r>
              <a:rPr lang="en-GB" baseline="0" dirty="0"/>
              <a:t>This was followed by drug-related deaths – accounting for a loss of 2 weeks/year.  In this case it changed from a fairly small negative impact in the first period to a much larger negative impact in the second.</a:t>
            </a:r>
          </a:p>
          <a:p>
            <a:endParaRPr lang="en-GB" baseline="0" dirty="0"/>
          </a:p>
          <a:p>
            <a:r>
              <a:rPr lang="en-GB" baseline="0" dirty="0"/>
              <a:t>Other points to note – the fairly large impact of other circulatory diseases and cerebrovascular disease and dementia and Alzheimer’s.  </a:t>
            </a:r>
          </a:p>
          <a:p>
            <a:endParaRPr lang="en-GB" baseline="0" dirty="0"/>
          </a:p>
          <a:p>
            <a:r>
              <a:rPr lang="en-GB" baseline="0" dirty="0"/>
              <a:t>Only two causes of death had a positive impact on LE growth between the two periods (i.e. growth was better in period 2 than period 1) – genitourinary and other respiratory causes.</a:t>
            </a:r>
            <a:endParaRPr lang="en-GB" dirty="0"/>
          </a:p>
        </p:txBody>
      </p:sp>
    </p:spTree>
    <p:extLst>
      <p:ext uri="{BB962C8B-B14F-4D97-AF65-F5344CB8AC3E}">
        <p14:creationId xmlns:p14="http://schemas.microsoft.com/office/powerpoint/2010/main" val="422697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We produced</a:t>
            </a:r>
            <a:r>
              <a:rPr lang="en-GB" baseline="0" dirty="0"/>
              <a:t> a heat map looking at the impact of causes of death within age group.</a:t>
            </a:r>
          </a:p>
          <a:p>
            <a:endParaRPr lang="en-GB" baseline="0" dirty="0"/>
          </a:p>
          <a:p>
            <a:r>
              <a:rPr lang="en-GB" baseline="0" dirty="0"/>
              <a:t>To make it easier to interpret, we have combined the causes into 8 higher level groups and the age groups into 5 groups (although we have also produced the more detailed ones for reference).</a:t>
            </a:r>
          </a:p>
          <a:p>
            <a:endParaRPr lang="en-GB" baseline="0" dirty="0"/>
          </a:p>
          <a:p>
            <a:r>
              <a:rPr lang="en-GB" baseline="0" dirty="0"/>
              <a:t>The top half of the chart shows the contribution of each cause and age group in the first period (before 2012-14) and the bottom half shows the same info for the second period (after 2012-14).</a:t>
            </a:r>
          </a:p>
          <a:p>
            <a:endParaRPr lang="en-GB" baseline="0" dirty="0"/>
          </a:p>
          <a:p>
            <a:r>
              <a:rPr lang="en-GB" baseline="0" dirty="0"/>
              <a:t>The blue colours indicate positive contribution and the red negative contributions.  The darker the colour the greater the contribution.</a:t>
            </a:r>
          </a:p>
          <a:p>
            <a:endParaRPr lang="en-GB" baseline="0" dirty="0"/>
          </a:p>
          <a:p>
            <a:r>
              <a:rPr lang="en-GB" baseline="0" dirty="0"/>
              <a:t>In the first period the large positive impact of circulatory cause mortality is very clear, particularly among the 55-89 year olds.  There were also some small negative impacts from drugs (35-54 year olds) and dementia (75+)</a:t>
            </a:r>
          </a:p>
          <a:p>
            <a:endParaRPr lang="en-GB" baseline="0" dirty="0"/>
          </a:p>
          <a:p>
            <a:r>
              <a:rPr lang="en-GB" baseline="0" dirty="0"/>
              <a:t>By the second period, there is still a positive impact from circulatory causes but much less, and the negative impact of drugs has increased considerably, as has dementia. </a:t>
            </a:r>
          </a:p>
          <a:p>
            <a:endParaRPr lang="en-GB" baseline="0" dirty="0"/>
          </a:p>
          <a:p>
            <a:r>
              <a:rPr lang="en-GB" baseline="0" dirty="0"/>
              <a:t>You can also see the improvement in cancer mortality among women between the two periods and that this occurred mostly among 55-74 year olds.</a:t>
            </a:r>
            <a:endParaRPr lang="en-GB" dirty="0"/>
          </a:p>
        </p:txBody>
      </p:sp>
    </p:spTree>
    <p:extLst>
      <p:ext uri="{BB962C8B-B14F-4D97-AF65-F5344CB8AC3E}">
        <p14:creationId xmlns:p14="http://schemas.microsoft.com/office/powerpoint/2010/main" val="225763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This second heat map summarises the info on the first one.  Instead of looking at the two periods side by side, it shows the difference between the two</a:t>
            </a:r>
            <a:r>
              <a:rPr lang="en-GB" baseline="0" dirty="0"/>
              <a:t> periods and how much each combination of age and cause has contributed to it.  </a:t>
            </a:r>
          </a:p>
          <a:p>
            <a:endParaRPr lang="en-GB" baseline="0" dirty="0"/>
          </a:p>
          <a:p>
            <a:r>
              <a:rPr lang="en-GB" baseline="0" dirty="0"/>
              <a:t>So, same story as before.  Biggest impact is circulatory diseases mainly among 55-74 year olds with a smaller but still substantial impact from drug-related deaths – mainly among 35-54 year olds.  </a:t>
            </a:r>
            <a:endParaRPr lang="en-GB" dirty="0"/>
          </a:p>
        </p:txBody>
      </p:sp>
    </p:spTree>
    <p:extLst>
      <p:ext uri="{BB962C8B-B14F-4D97-AF65-F5344CB8AC3E}">
        <p14:creationId xmlns:p14="http://schemas.microsoft.com/office/powerpoint/2010/main" val="408007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That broadly summarises the analysis which we</a:t>
            </a:r>
            <a:r>
              <a:rPr lang="en-GB" baseline="0" dirty="0"/>
              <a:t> are including in a paper we are just about to submit to a journal.  </a:t>
            </a:r>
          </a:p>
          <a:p>
            <a:endParaRPr lang="en-GB" baseline="0" dirty="0"/>
          </a:p>
          <a:p>
            <a:r>
              <a:rPr lang="en-GB" baseline="0" dirty="0"/>
              <a:t>But one thing which we’ve been aware of while doing this research (and the wider body of research which colleagues are leading on) is the impact of deprivation on this story.  </a:t>
            </a:r>
          </a:p>
          <a:p>
            <a:endParaRPr lang="en-GB" baseline="0" dirty="0"/>
          </a:p>
          <a:p>
            <a:r>
              <a:rPr lang="en-GB" baseline="0" dirty="0"/>
              <a:t>Maria has been carrying out some preliminary analysis to look at how life expectancy growth has differed according to area deprivation, and has decomposed the results for the most and least deprived SIMD quintiles.  </a:t>
            </a:r>
            <a:endParaRPr lang="en-GB" dirty="0"/>
          </a:p>
        </p:txBody>
      </p:sp>
    </p:spTree>
    <p:extLst>
      <p:ext uri="{BB962C8B-B14F-4D97-AF65-F5344CB8AC3E}">
        <p14:creationId xmlns:p14="http://schemas.microsoft.com/office/powerpoint/2010/main" val="196565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89BED-356D-46B8-A83C-7BBC74769D5F}" type="slidenum">
              <a:rPr lang="en-GB" smtClean="0"/>
              <a:t>10</a:t>
            </a:fld>
            <a:endParaRPr lang="en-GB"/>
          </a:p>
        </p:txBody>
      </p:sp>
    </p:spTree>
    <p:extLst>
      <p:ext uri="{BB962C8B-B14F-4D97-AF65-F5344CB8AC3E}">
        <p14:creationId xmlns:p14="http://schemas.microsoft.com/office/powerpoint/2010/main" val="295407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a:t>For males the change is even more dramatic,</a:t>
            </a:r>
            <a:r>
              <a:rPr lang="en-GB" baseline="0" dirty="0"/>
              <a:t> mainly because rate of increase in the first period was very high. In period 1 growth rate was highest in quintile 1 whereas in period 2 it was lowest is quintile 1</a:t>
            </a:r>
            <a:endParaRPr lang="en-GB"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19C0BCB0-7B02-40C3-BEB9-EA14342574B2}" type="slidenum">
              <a:rPr lang="en-GB" smtClean="0"/>
              <a:t>11</a:t>
            </a:fld>
            <a:endParaRPr lang="en-GB"/>
          </a:p>
        </p:txBody>
      </p:sp>
    </p:spTree>
    <p:extLst>
      <p:ext uri="{BB962C8B-B14F-4D97-AF65-F5344CB8AC3E}">
        <p14:creationId xmlns:p14="http://schemas.microsoft.com/office/powerpoint/2010/main" val="16037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AD7341-8F04-4DE5-B9EF-E9866B5E474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15878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AD7341-8F04-4DE5-B9EF-E9866B5E474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54881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AD7341-8F04-4DE5-B9EF-E9866B5E474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337448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AD7341-8F04-4DE5-B9EF-E9866B5E474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21397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AD7341-8F04-4DE5-B9EF-E9866B5E4744}"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349576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AD7341-8F04-4DE5-B9EF-E9866B5E4744}"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286256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AD7341-8F04-4DE5-B9EF-E9866B5E4744}"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420095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AD7341-8F04-4DE5-B9EF-E9866B5E4744}"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196576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D7341-8F04-4DE5-B9EF-E9866B5E4744}"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109692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AD7341-8F04-4DE5-B9EF-E9866B5E4744}"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366617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AD7341-8F04-4DE5-B9EF-E9866B5E4744}"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36287A-57A0-4F36-9771-DB968A09DF2B}" type="slidenum">
              <a:rPr lang="en-GB" smtClean="0"/>
              <a:t>‹#›</a:t>
            </a:fld>
            <a:endParaRPr lang="en-GB"/>
          </a:p>
        </p:txBody>
      </p:sp>
    </p:spTree>
    <p:extLst>
      <p:ext uri="{BB962C8B-B14F-4D97-AF65-F5344CB8AC3E}">
        <p14:creationId xmlns:p14="http://schemas.microsoft.com/office/powerpoint/2010/main" val="171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D7341-8F04-4DE5-B9EF-E9866B5E4744}" type="datetimeFigureOut">
              <a:rPr lang="en-GB" smtClean="0"/>
              <a:t>01/10/2019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6287A-57A0-4F36-9771-DB968A09DF2B}" type="slidenum">
              <a:rPr lang="en-GB" smtClean="0"/>
              <a:t>‹#›</a:t>
            </a:fld>
            <a:endParaRPr lang="en-GB"/>
          </a:p>
        </p:txBody>
      </p:sp>
    </p:spTree>
    <p:extLst>
      <p:ext uri="{BB962C8B-B14F-4D97-AF65-F5344CB8AC3E}">
        <p14:creationId xmlns:p14="http://schemas.microsoft.com/office/powerpoint/2010/main" val="174490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scotpho.org.uk/media/1808/scotpho190208-recent-adverse-mortality-trends-scotland.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1476"/>
            <a:ext cx="9144000" cy="1589723"/>
          </a:xfrm>
        </p:spPr>
        <p:txBody>
          <a:bodyPr>
            <a:normAutofit/>
          </a:bodyPr>
          <a:lstStyle/>
          <a:p>
            <a:r>
              <a:rPr lang="en-GB" sz="3600" dirty="0">
                <a:latin typeface="Segoe UI" panose="020B0502040204020203" pitchFamily="34" charset="0"/>
                <a:cs typeface="Segoe UI" panose="020B0502040204020203" pitchFamily="34" charset="0"/>
              </a:rPr>
              <a:t>How have changes in death by cause and age group contributed to the recent stalling of life expectancy gains in Scotland? </a:t>
            </a:r>
            <a:endParaRPr lang="en-GB" sz="3600" dirty="0"/>
          </a:p>
        </p:txBody>
      </p:sp>
      <p:pic>
        <p:nvPicPr>
          <p:cNvPr id="5" name="Picture 4" descr="NRSLogo2Colm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222250"/>
            <a:ext cx="226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RSStrap2Colmast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951" y="765176"/>
            <a:ext cx="369411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3359696" y="5437567"/>
            <a:ext cx="4753610" cy="1190625"/>
            <a:chOff x="0" y="0"/>
            <a:chExt cx="4753723" cy="1190625"/>
          </a:xfrm>
        </p:grpSpPr>
        <p:sp>
          <p:nvSpPr>
            <p:cNvPr id="11" name="Text Box 101"/>
            <p:cNvSpPr txBox="1">
              <a:spLocks noChangeArrowheads="1"/>
            </p:cNvSpPr>
            <p:nvPr/>
          </p:nvSpPr>
          <p:spPr bwMode="auto">
            <a:xfrm>
              <a:off x="0" y="228600"/>
              <a:ext cx="4753723" cy="73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51740" tIns="51740" rIns="51740" bIns="51740" numCol="1" anchor="t" anchorCtr="0" compatLnSpc="1">
              <a:prstTxWarp prst="textNoShape">
                <a:avLst/>
              </a:prstTxWarp>
            </a:bodyPr>
            <a:lstStyle/>
            <a:p>
              <a:pPr algn="r" fontAlgn="base"/>
              <a:r>
                <a:rPr lang="en-GB" sz="3200" dirty="0">
                  <a:solidFill>
                    <a:srgbClr val="00638B"/>
                  </a:solidFill>
                  <a:latin typeface="Segoe UI"/>
                  <a:ea typeface="Times New Roman"/>
                  <a:cs typeface="Arial"/>
                </a:rPr>
                <a:t>@</a:t>
              </a:r>
              <a:r>
                <a:rPr lang="en-GB" sz="3200" dirty="0" err="1">
                  <a:solidFill>
                    <a:srgbClr val="00638B"/>
                  </a:solidFill>
                  <a:latin typeface="Segoe UI"/>
                  <a:ea typeface="Times New Roman"/>
                  <a:cs typeface="Arial"/>
                </a:rPr>
                <a:t>NatRecordsScot</a:t>
              </a:r>
              <a:endParaRPr lang="en-GB" sz="1200" dirty="0">
                <a:latin typeface="Times New Roman"/>
                <a:ea typeface="Times New Roman"/>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 y="0"/>
              <a:ext cx="119062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13" name="Subtitle 2"/>
          <p:cNvSpPr>
            <a:spLocks noGrp="1"/>
          </p:cNvSpPr>
          <p:nvPr>
            <p:ph type="subTitle" idx="1"/>
          </p:nvPr>
        </p:nvSpPr>
        <p:spPr>
          <a:xfrm>
            <a:off x="1349433" y="3011199"/>
            <a:ext cx="9144000" cy="2500139"/>
          </a:xfrm>
        </p:spPr>
        <p:txBody>
          <a:bodyPr>
            <a:normAutofit/>
          </a:bodyPr>
          <a:lstStyle/>
          <a:p>
            <a:r>
              <a:rPr lang="en-GB" dirty="0"/>
              <a:t>Comparative decomposition analysis of mortality data</a:t>
            </a:r>
          </a:p>
          <a:p>
            <a:r>
              <a:rPr lang="en-GB" dirty="0"/>
              <a:t> 2000-02 to 2015-17</a:t>
            </a:r>
          </a:p>
          <a:p>
            <a:endParaRPr lang="en-GB" dirty="0"/>
          </a:p>
          <a:p>
            <a:endParaRPr lang="en-GB" dirty="0"/>
          </a:p>
          <a:p>
            <a:r>
              <a:rPr lang="en-GB" sz="2800" b="1" dirty="0"/>
              <a:t>Julie Ramsay and Maria Kaye-</a:t>
            </a:r>
            <a:r>
              <a:rPr lang="en-GB" sz="2800" b="1" dirty="0" err="1"/>
              <a:t>Bardgett</a:t>
            </a:r>
            <a:r>
              <a:rPr lang="en-GB" sz="2800" b="1" dirty="0"/>
              <a:t>, NRS</a:t>
            </a:r>
          </a:p>
        </p:txBody>
      </p:sp>
    </p:spTree>
    <p:extLst>
      <p:ext uri="{BB962C8B-B14F-4D97-AF65-F5344CB8AC3E}">
        <p14:creationId xmlns:p14="http://schemas.microsoft.com/office/powerpoint/2010/main" val="105619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Decomposition broken down by deprivation</a:t>
            </a:r>
          </a:p>
        </p:txBody>
      </p:sp>
      <p:sp>
        <p:nvSpPr>
          <p:cNvPr id="3" name="Content Placeholder 2"/>
          <p:cNvSpPr>
            <a:spLocks noGrp="1"/>
          </p:cNvSpPr>
          <p:nvPr>
            <p:ph idx="1"/>
          </p:nvPr>
        </p:nvSpPr>
        <p:spPr/>
        <p:txBody>
          <a:bodyPr/>
          <a:lstStyle/>
          <a:p>
            <a:r>
              <a:rPr lang="en-GB" dirty="0"/>
              <a:t>Repeat the previous analysis using life expectancy for Scottish Index of Multiple Deprivation (</a:t>
            </a:r>
            <a:r>
              <a:rPr lang="en-GB" dirty="0" err="1"/>
              <a:t>SIMD</a:t>
            </a:r>
            <a:r>
              <a:rPr lang="en-GB" dirty="0"/>
              <a:t>) quintiles</a:t>
            </a:r>
          </a:p>
          <a:p>
            <a:endParaRPr lang="en-GB" dirty="0"/>
          </a:p>
        </p:txBody>
      </p:sp>
    </p:spTree>
    <p:extLst>
      <p:ext uri="{BB962C8B-B14F-4D97-AF65-F5344CB8AC3E}">
        <p14:creationId xmlns:p14="http://schemas.microsoft.com/office/powerpoint/2010/main" val="215297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54975" y="199505"/>
            <a:ext cx="9022242" cy="5883045"/>
          </a:xfrm>
          <a:prstGeom prst="rect">
            <a:avLst/>
          </a:prstGeom>
        </p:spPr>
      </p:pic>
      <p:sp>
        <p:nvSpPr>
          <p:cNvPr id="2" name="TextBox 1"/>
          <p:cNvSpPr txBox="1"/>
          <p:nvPr/>
        </p:nvSpPr>
        <p:spPr>
          <a:xfrm>
            <a:off x="1712421" y="6209607"/>
            <a:ext cx="9044248" cy="369332"/>
          </a:xfrm>
          <a:prstGeom prst="rect">
            <a:avLst/>
          </a:prstGeom>
          <a:noFill/>
        </p:spPr>
        <p:txBody>
          <a:bodyPr wrap="square" rtlCol="0">
            <a:spAutoFit/>
          </a:bodyPr>
          <a:lstStyle/>
          <a:p>
            <a:r>
              <a:rPr lang="en-GB" dirty="0"/>
              <a:t>Scotland males overall: +16.3 weeks per year in period one, -1.1 weeks per year in period two</a:t>
            </a:r>
          </a:p>
        </p:txBody>
      </p:sp>
    </p:spTree>
    <p:extLst>
      <p:ext uri="{BB962C8B-B14F-4D97-AF65-F5344CB8AC3E}">
        <p14:creationId xmlns:p14="http://schemas.microsoft.com/office/powerpoint/2010/main" val="120590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967" t="13649" b="7864"/>
          <a:stretch/>
        </p:blipFill>
        <p:spPr>
          <a:xfrm>
            <a:off x="5550715" y="3395072"/>
            <a:ext cx="6228636" cy="3362848"/>
          </a:xfrm>
          <a:prstGeom prst="rect">
            <a:avLst/>
          </a:prstGeom>
        </p:spPr>
      </p:pic>
      <p:sp>
        <p:nvSpPr>
          <p:cNvPr id="6" name="TextBox 5"/>
          <p:cNvSpPr txBox="1"/>
          <p:nvPr/>
        </p:nvSpPr>
        <p:spPr>
          <a:xfrm>
            <a:off x="1016544" y="839924"/>
            <a:ext cx="4785166" cy="369332"/>
          </a:xfrm>
          <a:prstGeom prst="rect">
            <a:avLst/>
          </a:prstGeom>
          <a:noFill/>
        </p:spPr>
        <p:txBody>
          <a:bodyPr wrap="square" rtlCol="0">
            <a:spAutoFit/>
          </a:bodyPr>
          <a:lstStyle/>
          <a:p>
            <a:r>
              <a:rPr lang="en-GB" dirty="0"/>
              <a:t>Males in quintile five (least deprived)</a:t>
            </a:r>
          </a:p>
        </p:txBody>
      </p:sp>
      <p:sp>
        <p:nvSpPr>
          <p:cNvPr id="7" name="TextBox 6"/>
          <p:cNvSpPr txBox="1"/>
          <p:nvPr/>
        </p:nvSpPr>
        <p:spPr>
          <a:xfrm>
            <a:off x="947651" y="4433455"/>
            <a:ext cx="4265480" cy="369332"/>
          </a:xfrm>
          <a:prstGeom prst="rect">
            <a:avLst/>
          </a:prstGeom>
          <a:noFill/>
        </p:spPr>
        <p:txBody>
          <a:bodyPr wrap="square" rtlCol="0">
            <a:spAutoFit/>
          </a:bodyPr>
          <a:lstStyle/>
          <a:p>
            <a:r>
              <a:rPr lang="en-GB" dirty="0"/>
              <a:t>Males in quintile one (most deprived)</a:t>
            </a:r>
          </a:p>
        </p:txBody>
      </p:sp>
      <p:pic>
        <p:nvPicPr>
          <p:cNvPr id="8" name="Picture 7"/>
          <p:cNvPicPr>
            <a:picLocks noChangeAspect="1"/>
          </p:cNvPicPr>
          <p:nvPr/>
        </p:nvPicPr>
        <p:blipFill rotWithShape="1">
          <a:blip r:embed="rId4"/>
          <a:srcRect l="77181" t="44849" r="-479" b="33518"/>
          <a:stretch/>
        </p:blipFill>
        <p:spPr>
          <a:xfrm>
            <a:off x="1899663" y="1209256"/>
            <a:ext cx="1691640" cy="960120"/>
          </a:xfrm>
          <a:prstGeom prst="rect">
            <a:avLst/>
          </a:prstGeom>
        </p:spPr>
      </p:pic>
      <p:pic>
        <p:nvPicPr>
          <p:cNvPr id="9" name="Picture 8"/>
          <p:cNvPicPr>
            <a:picLocks noChangeAspect="1"/>
          </p:cNvPicPr>
          <p:nvPr/>
        </p:nvPicPr>
        <p:blipFill rotWithShape="1">
          <a:blip r:embed="rId5"/>
          <a:srcRect l="77968" t="48197" r="781" b="35578"/>
          <a:stretch/>
        </p:blipFill>
        <p:spPr>
          <a:xfrm>
            <a:off x="1899663" y="4985560"/>
            <a:ext cx="1543050" cy="720090"/>
          </a:xfrm>
          <a:prstGeom prst="rect">
            <a:avLst/>
          </a:prstGeom>
        </p:spPr>
      </p:pic>
      <p:pic>
        <p:nvPicPr>
          <p:cNvPr id="2" name="Picture 1"/>
          <p:cNvPicPr>
            <a:picLocks noChangeAspect="1"/>
          </p:cNvPicPr>
          <p:nvPr/>
        </p:nvPicPr>
        <p:blipFill rotWithShape="1">
          <a:blip r:embed="rId6"/>
          <a:srcRect l="1050" t="13170" r="1" b="7965"/>
          <a:stretch/>
        </p:blipFill>
        <p:spPr>
          <a:xfrm>
            <a:off x="5476126" y="11703"/>
            <a:ext cx="6303225" cy="3383369"/>
          </a:xfrm>
          <a:prstGeom prst="rect">
            <a:avLst/>
          </a:prstGeom>
        </p:spPr>
      </p:pic>
    </p:spTree>
    <p:extLst>
      <p:ext uri="{BB962C8B-B14F-4D97-AF65-F5344CB8AC3E}">
        <p14:creationId xmlns:p14="http://schemas.microsoft.com/office/powerpoint/2010/main" val="25961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08702" y="1318924"/>
            <a:ext cx="8514007" cy="5302318"/>
          </a:xfrm>
          <a:prstGeom prst="rect">
            <a:avLst/>
          </a:prstGeom>
        </p:spPr>
      </p:pic>
      <p:pic>
        <p:nvPicPr>
          <p:cNvPr id="5" name="Picture 4"/>
          <p:cNvPicPr>
            <a:picLocks noChangeAspect="1"/>
          </p:cNvPicPr>
          <p:nvPr/>
        </p:nvPicPr>
        <p:blipFill rotWithShape="1">
          <a:blip r:embed="rId4"/>
          <a:srcRect l="85502" t="2426" r="1146" b="83791"/>
          <a:stretch/>
        </p:blipFill>
        <p:spPr>
          <a:xfrm>
            <a:off x="375790" y="903642"/>
            <a:ext cx="1754224" cy="830565"/>
          </a:xfrm>
          <a:prstGeom prst="rect">
            <a:avLst/>
          </a:prstGeom>
        </p:spPr>
      </p:pic>
      <p:sp>
        <p:nvSpPr>
          <p:cNvPr id="6" name="TextBox 5"/>
          <p:cNvSpPr txBox="1"/>
          <p:nvPr/>
        </p:nvSpPr>
        <p:spPr>
          <a:xfrm>
            <a:off x="1440104" y="137043"/>
            <a:ext cx="8207044" cy="338554"/>
          </a:xfrm>
          <a:prstGeom prst="rect">
            <a:avLst/>
          </a:prstGeom>
          <a:noFill/>
        </p:spPr>
        <p:txBody>
          <a:bodyPr wrap="square" rtlCol="0">
            <a:spAutoFit/>
          </a:bodyPr>
          <a:lstStyle/>
          <a:p>
            <a:r>
              <a:rPr lang="en-GB" sz="1600" dirty="0"/>
              <a:t>Difference in rate of change in life expectancy between periods one and two- age of death</a:t>
            </a:r>
          </a:p>
        </p:txBody>
      </p:sp>
      <p:sp>
        <p:nvSpPr>
          <p:cNvPr id="8" name="TextBox 7"/>
          <p:cNvSpPr txBox="1"/>
          <p:nvPr/>
        </p:nvSpPr>
        <p:spPr>
          <a:xfrm>
            <a:off x="2895331" y="1318924"/>
            <a:ext cx="754971" cy="369332"/>
          </a:xfrm>
          <a:prstGeom prst="rect">
            <a:avLst/>
          </a:prstGeom>
          <a:noFill/>
        </p:spPr>
        <p:txBody>
          <a:bodyPr wrap="square" rtlCol="0">
            <a:spAutoFit/>
          </a:bodyPr>
          <a:lstStyle/>
          <a:p>
            <a:pPr algn="r"/>
            <a:r>
              <a:rPr lang="en-GB" dirty="0"/>
              <a:t>Males</a:t>
            </a:r>
          </a:p>
        </p:txBody>
      </p:sp>
      <p:sp>
        <p:nvSpPr>
          <p:cNvPr id="9" name="TextBox 8"/>
          <p:cNvSpPr txBox="1"/>
          <p:nvPr/>
        </p:nvSpPr>
        <p:spPr>
          <a:xfrm>
            <a:off x="322729" y="2344075"/>
            <a:ext cx="2052918" cy="1169551"/>
          </a:xfrm>
          <a:prstGeom prst="rect">
            <a:avLst/>
          </a:prstGeom>
          <a:noFill/>
        </p:spPr>
        <p:txBody>
          <a:bodyPr wrap="square" rtlCol="0">
            <a:spAutoFit/>
          </a:bodyPr>
          <a:lstStyle/>
          <a:p>
            <a:r>
              <a:rPr lang="en-GB" sz="1400" dirty="0"/>
              <a:t>Above the line: contribution to  life expectancy growth is greater in period 2 than period 1</a:t>
            </a:r>
          </a:p>
        </p:txBody>
      </p:sp>
      <p:sp>
        <p:nvSpPr>
          <p:cNvPr id="10" name="TextBox 9"/>
          <p:cNvSpPr txBox="1"/>
          <p:nvPr/>
        </p:nvSpPr>
        <p:spPr>
          <a:xfrm>
            <a:off x="322729" y="3520347"/>
            <a:ext cx="2052918" cy="1169551"/>
          </a:xfrm>
          <a:prstGeom prst="rect">
            <a:avLst/>
          </a:prstGeom>
          <a:noFill/>
        </p:spPr>
        <p:txBody>
          <a:bodyPr wrap="square" rtlCol="0">
            <a:spAutoFit/>
          </a:bodyPr>
          <a:lstStyle/>
          <a:p>
            <a:r>
              <a:rPr lang="en-GB" sz="1400" dirty="0"/>
              <a:t>Below the line: contribution to  life expectancy growth is greater in period 1 than period 2</a:t>
            </a:r>
          </a:p>
        </p:txBody>
      </p:sp>
      <p:cxnSp>
        <p:nvCxnSpPr>
          <p:cNvPr id="11" name="Straight Connector 10"/>
          <p:cNvCxnSpPr/>
          <p:nvPr/>
        </p:nvCxnSpPr>
        <p:spPr>
          <a:xfrm>
            <a:off x="322729" y="3478305"/>
            <a:ext cx="211567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11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4601" b="7739"/>
          <a:stretch/>
        </p:blipFill>
        <p:spPr>
          <a:xfrm>
            <a:off x="4621879" y="3325093"/>
            <a:ext cx="6816434" cy="3235728"/>
          </a:xfrm>
          <a:prstGeom prst="rect">
            <a:avLst/>
          </a:prstGeom>
        </p:spPr>
      </p:pic>
      <p:sp>
        <p:nvSpPr>
          <p:cNvPr id="8" name="TextBox 7"/>
          <p:cNvSpPr txBox="1"/>
          <p:nvPr/>
        </p:nvSpPr>
        <p:spPr>
          <a:xfrm>
            <a:off x="947651" y="955964"/>
            <a:ext cx="2734887" cy="646331"/>
          </a:xfrm>
          <a:prstGeom prst="rect">
            <a:avLst/>
          </a:prstGeom>
          <a:noFill/>
        </p:spPr>
        <p:txBody>
          <a:bodyPr wrap="square" rtlCol="0">
            <a:spAutoFit/>
          </a:bodyPr>
          <a:lstStyle/>
          <a:p>
            <a:r>
              <a:rPr lang="en-GB" dirty="0"/>
              <a:t>Males in quintile five </a:t>
            </a:r>
          </a:p>
          <a:p>
            <a:r>
              <a:rPr lang="en-GB" dirty="0"/>
              <a:t>(least deprived)</a:t>
            </a:r>
          </a:p>
        </p:txBody>
      </p:sp>
      <p:sp>
        <p:nvSpPr>
          <p:cNvPr id="9" name="TextBox 8"/>
          <p:cNvSpPr txBox="1"/>
          <p:nvPr/>
        </p:nvSpPr>
        <p:spPr>
          <a:xfrm>
            <a:off x="947651" y="4403401"/>
            <a:ext cx="2734887" cy="646331"/>
          </a:xfrm>
          <a:prstGeom prst="rect">
            <a:avLst/>
          </a:prstGeom>
          <a:noFill/>
        </p:spPr>
        <p:txBody>
          <a:bodyPr wrap="square" rtlCol="0">
            <a:spAutoFit/>
          </a:bodyPr>
          <a:lstStyle/>
          <a:p>
            <a:r>
              <a:rPr lang="en-GB" dirty="0"/>
              <a:t>Males in quintile one </a:t>
            </a:r>
          </a:p>
          <a:p>
            <a:r>
              <a:rPr lang="en-GB" dirty="0"/>
              <a:t>(most deprived)</a:t>
            </a:r>
          </a:p>
        </p:txBody>
      </p:sp>
      <p:pic>
        <p:nvPicPr>
          <p:cNvPr id="2" name="Picture 1"/>
          <p:cNvPicPr>
            <a:picLocks noChangeAspect="1"/>
          </p:cNvPicPr>
          <p:nvPr/>
        </p:nvPicPr>
        <p:blipFill rotWithShape="1">
          <a:blip r:embed="rId4"/>
          <a:srcRect t="14461" r="1096" b="9052"/>
          <a:stretch/>
        </p:blipFill>
        <p:spPr>
          <a:xfrm>
            <a:off x="4621879" y="202626"/>
            <a:ext cx="6605480" cy="3122466"/>
          </a:xfrm>
          <a:prstGeom prst="rect">
            <a:avLst/>
          </a:prstGeom>
        </p:spPr>
      </p:pic>
      <p:pic>
        <p:nvPicPr>
          <p:cNvPr id="10" name="Picture 9"/>
          <p:cNvPicPr>
            <a:picLocks noChangeAspect="1"/>
          </p:cNvPicPr>
          <p:nvPr/>
        </p:nvPicPr>
        <p:blipFill rotWithShape="1">
          <a:blip r:embed="rId5"/>
          <a:srcRect l="77181" t="44849" r="-479" b="33518"/>
          <a:stretch/>
        </p:blipFill>
        <p:spPr>
          <a:xfrm>
            <a:off x="873356" y="1602295"/>
            <a:ext cx="1691640" cy="960120"/>
          </a:xfrm>
          <a:prstGeom prst="rect">
            <a:avLst/>
          </a:prstGeom>
        </p:spPr>
      </p:pic>
      <p:pic>
        <p:nvPicPr>
          <p:cNvPr id="11" name="Picture 10"/>
          <p:cNvPicPr>
            <a:picLocks noChangeAspect="1"/>
          </p:cNvPicPr>
          <p:nvPr/>
        </p:nvPicPr>
        <p:blipFill rotWithShape="1">
          <a:blip r:embed="rId6"/>
          <a:srcRect l="77968" t="48197" r="781" b="35578"/>
          <a:stretch/>
        </p:blipFill>
        <p:spPr>
          <a:xfrm>
            <a:off x="947651" y="5363521"/>
            <a:ext cx="1543050" cy="720090"/>
          </a:xfrm>
          <a:prstGeom prst="rect">
            <a:avLst/>
          </a:prstGeom>
        </p:spPr>
      </p:pic>
    </p:spTree>
    <p:extLst>
      <p:ext uri="{BB962C8B-B14F-4D97-AF65-F5344CB8AC3E}">
        <p14:creationId xmlns:p14="http://schemas.microsoft.com/office/powerpoint/2010/main" val="336517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76204" y="1279213"/>
            <a:ext cx="9164897" cy="5279529"/>
          </a:xfrm>
          <a:prstGeom prst="rect">
            <a:avLst/>
          </a:prstGeom>
        </p:spPr>
      </p:pic>
      <p:sp>
        <p:nvSpPr>
          <p:cNvPr id="12" name="TextBox 11"/>
          <p:cNvSpPr txBox="1"/>
          <p:nvPr/>
        </p:nvSpPr>
        <p:spPr>
          <a:xfrm>
            <a:off x="3888310" y="1364875"/>
            <a:ext cx="754971" cy="369332"/>
          </a:xfrm>
          <a:prstGeom prst="rect">
            <a:avLst/>
          </a:prstGeom>
          <a:noFill/>
        </p:spPr>
        <p:txBody>
          <a:bodyPr wrap="square" rtlCol="0">
            <a:spAutoFit/>
          </a:bodyPr>
          <a:lstStyle/>
          <a:p>
            <a:pPr algn="r"/>
            <a:r>
              <a:rPr lang="en-GB" dirty="0"/>
              <a:t>Males</a:t>
            </a:r>
          </a:p>
        </p:txBody>
      </p:sp>
      <p:cxnSp>
        <p:nvCxnSpPr>
          <p:cNvPr id="29" name="Straight Connector 28"/>
          <p:cNvCxnSpPr/>
          <p:nvPr/>
        </p:nvCxnSpPr>
        <p:spPr>
          <a:xfrm>
            <a:off x="322729" y="3478305"/>
            <a:ext cx="211567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2729" y="2344075"/>
            <a:ext cx="2052918" cy="1169551"/>
          </a:xfrm>
          <a:prstGeom prst="rect">
            <a:avLst/>
          </a:prstGeom>
          <a:noFill/>
        </p:spPr>
        <p:txBody>
          <a:bodyPr wrap="square" rtlCol="0">
            <a:spAutoFit/>
          </a:bodyPr>
          <a:lstStyle/>
          <a:p>
            <a:r>
              <a:rPr lang="en-GB" sz="1400" dirty="0"/>
              <a:t>Above the line: contribution to  life expectancy growth is greater in period 2 than period 1</a:t>
            </a:r>
          </a:p>
        </p:txBody>
      </p:sp>
      <p:sp>
        <p:nvSpPr>
          <p:cNvPr id="31" name="TextBox 30"/>
          <p:cNvSpPr txBox="1"/>
          <p:nvPr/>
        </p:nvSpPr>
        <p:spPr>
          <a:xfrm>
            <a:off x="322729" y="3520347"/>
            <a:ext cx="2052918" cy="1169551"/>
          </a:xfrm>
          <a:prstGeom prst="rect">
            <a:avLst/>
          </a:prstGeom>
          <a:noFill/>
        </p:spPr>
        <p:txBody>
          <a:bodyPr wrap="square" rtlCol="0">
            <a:spAutoFit/>
          </a:bodyPr>
          <a:lstStyle/>
          <a:p>
            <a:r>
              <a:rPr lang="en-GB" sz="1400" dirty="0"/>
              <a:t>Below the line: contribution to  life expectancy growth is greater in period 1 than period 2</a:t>
            </a:r>
          </a:p>
        </p:txBody>
      </p:sp>
      <p:sp>
        <p:nvSpPr>
          <p:cNvPr id="42" name="TextBox 41"/>
          <p:cNvSpPr txBox="1"/>
          <p:nvPr/>
        </p:nvSpPr>
        <p:spPr>
          <a:xfrm>
            <a:off x="1440104" y="137043"/>
            <a:ext cx="8207044" cy="338554"/>
          </a:xfrm>
          <a:prstGeom prst="rect">
            <a:avLst/>
          </a:prstGeom>
          <a:noFill/>
        </p:spPr>
        <p:txBody>
          <a:bodyPr wrap="square" rtlCol="0">
            <a:spAutoFit/>
          </a:bodyPr>
          <a:lstStyle/>
          <a:p>
            <a:r>
              <a:rPr lang="en-GB" sz="1600" dirty="0"/>
              <a:t>Difference in rate of change in life expectancy between periods one and two- cause of death</a:t>
            </a:r>
          </a:p>
        </p:txBody>
      </p:sp>
      <p:pic>
        <p:nvPicPr>
          <p:cNvPr id="4" name="Picture 3"/>
          <p:cNvPicPr>
            <a:picLocks noChangeAspect="1"/>
          </p:cNvPicPr>
          <p:nvPr/>
        </p:nvPicPr>
        <p:blipFill rotWithShape="1">
          <a:blip r:embed="rId4"/>
          <a:srcRect l="85502" t="2426" r="1146" b="83791"/>
          <a:stretch/>
        </p:blipFill>
        <p:spPr>
          <a:xfrm>
            <a:off x="375790" y="903642"/>
            <a:ext cx="1754224" cy="830565"/>
          </a:xfrm>
          <a:prstGeom prst="rect">
            <a:avLst/>
          </a:prstGeom>
        </p:spPr>
      </p:pic>
      <p:grpSp>
        <p:nvGrpSpPr>
          <p:cNvPr id="13" name="Group 12"/>
          <p:cNvGrpSpPr/>
          <p:nvPr/>
        </p:nvGrpSpPr>
        <p:grpSpPr>
          <a:xfrm>
            <a:off x="5202804" y="2238894"/>
            <a:ext cx="6720418" cy="4012277"/>
            <a:chOff x="5202804" y="2238894"/>
            <a:chExt cx="6720418" cy="4012277"/>
          </a:xfrm>
        </p:grpSpPr>
        <p:sp>
          <p:nvSpPr>
            <p:cNvPr id="9" name="Rectangle 8"/>
            <p:cNvSpPr/>
            <p:nvPr/>
          </p:nvSpPr>
          <p:spPr>
            <a:xfrm>
              <a:off x="6483927" y="2643447"/>
              <a:ext cx="340822" cy="2834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1582400" y="2238894"/>
              <a:ext cx="340822" cy="2959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5202804" y="2770909"/>
              <a:ext cx="340822" cy="3480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7747884" y="2518756"/>
              <a:ext cx="340822" cy="2793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p:cNvGrpSpPr/>
          <p:nvPr/>
        </p:nvGrpSpPr>
        <p:grpSpPr>
          <a:xfrm>
            <a:off x="4562243" y="3266902"/>
            <a:ext cx="3179107" cy="2452254"/>
            <a:chOff x="4562243" y="3266902"/>
            <a:chExt cx="3179107" cy="2452254"/>
          </a:xfrm>
        </p:grpSpPr>
        <p:sp>
          <p:nvSpPr>
            <p:cNvPr id="46" name="Rectangle 45"/>
            <p:cNvSpPr/>
            <p:nvPr/>
          </p:nvSpPr>
          <p:spPr>
            <a:xfrm>
              <a:off x="4562243" y="3266902"/>
              <a:ext cx="340822" cy="245225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7400528" y="3724102"/>
              <a:ext cx="340822" cy="116378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47"/>
          <p:cNvSpPr/>
          <p:nvPr/>
        </p:nvSpPr>
        <p:spPr>
          <a:xfrm>
            <a:off x="8396759" y="2238894"/>
            <a:ext cx="340822" cy="31560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31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120203" y="74143"/>
            <a:ext cx="4139920" cy="6440957"/>
            <a:chOff x="-760743" y="349957"/>
            <a:chExt cx="4139920" cy="6440957"/>
          </a:xfrm>
        </p:grpSpPr>
        <p:sp>
          <p:nvSpPr>
            <p:cNvPr id="6" name="TextBox 5"/>
            <p:cNvSpPr txBox="1"/>
            <p:nvPr/>
          </p:nvSpPr>
          <p:spPr>
            <a:xfrm>
              <a:off x="681457" y="4652683"/>
              <a:ext cx="2385753" cy="369332"/>
            </a:xfrm>
            <a:prstGeom prst="rect">
              <a:avLst/>
            </a:prstGeom>
            <a:noFill/>
          </p:spPr>
          <p:txBody>
            <a:bodyPr wrap="square" rtlCol="0">
              <a:spAutoFit/>
            </a:bodyPr>
            <a:lstStyle/>
            <a:p>
              <a:pPr algn="ctr"/>
              <a:r>
                <a:rPr lang="en-GB" dirty="0"/>
                <a:t>Most deprived</a:t>
              </a:r>
            </a:p>
          </p:txBody>
        </p:sp>
        <p:sp>
          <p:nvSpPr>
            <p:cNvPr id="7" name="TextBox 6"/>
            <p:cNvSpPr txBox="1"/>
            <p:nvPr/>
          </p:nvSpPr>
          <p:spPr>
            <a:xfrm>
              <a:off x="681458" y="1702730"/>
              <a:ext cx="2385753" cy="369332"/>
            </a:xfrm>
            <a:prstGeom prst="rect">
              <a:avLst/>
            </a:prstGeom>
            <a:noFill/>
          </p:spPr>
          <p:txBody>
            <a:bodyPr wrap="square" rtlCol="0">
              <a:spAutoFit/>
            </a:bodyPr>
            <a:lstStyle/>
            <a:p>
              <a:pPr algn="ctr"/>
              <a:r>
                <a:rPr lang="en-GB" dirty="0"/>
                <a:t>Least deprived</a:t>
              </a:r>
            </a:p>
          </p:txBody>
        </p:sp>
        <p:sp>
          <p:nvSpPr>
            <p:cNvPr id="13" name="TextBox 12"/>
            <p:cNvSpPr txBox="1"/>
            <p:nvPr/>
          </p:nvSpPr>
          <p:spPr>
            <a:xfrm>
              <a:off x="-760743" y="3059306"/>
              <a:ext cx="2385753" cy="369332"/>
            </a:xfrm>
            <a:prstGeom prst="rect">
              <a:avLst/>
            </a:prstGeom>
            <a:noFill/>
          </p:spPr>
          <p:txBody>
            <a:bodyPr wrap="square" rtlCol="0">
              <a:spAutoFit/>
            </a:bodyPr>
            <a:lstStyle/>
            <a:p>
              <a:pPr algn="ctr"/>
              <a:r>
                <a:rPr lang="en-GB" dirty="0"/>
                <a:t>Males</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1790" r="87514" b="5560"/>
            <a:stretch/>
          </p:blipFill>
          <p:spPr>
            <a:xfrm>
              <a:off x="2577126" y="349957"/>
              <a:ext cx="802051" cy="3184959"/>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1371" r="87787" b="3387"/>
            <a:stretch/>
          </p:blipFill>
          <p:spPr>
            <a:xfrm>
              <a:off x="2577127" y="3506090"/>
              <a:ext cx="784466" cy="3284824"/>
            </a:xfrm>
            <a:prstGeom prst="rect">
              <a:avLst/>
            </a:prstGeom>
          </p:spPr>
        </p:pic>
      </p:grpSp>
      <p:sp>
        <p:nvSpPr>
          <p:cNvPr id="18" name="TextBox 17"/>
          <p:cNvSpPr txBox="1"/>
          <p:nvPr/>
        </p:nvSpPr>
        <p:spPr>
          <a:xfrm>
            <a:off x="488852" y="227412"/>
            <a:ext cx="3148861" cy="1477328"/>
          </a:xfrm>
          <a:prstGeom prst="rect">
            <a:avLst/>
          </a:prstGeom>
          <a:noFill/>
        </p:spPr>
        <p:txBody>
          <a:bodyPr wrap="square" rtlCol="0">
            <a:spAutoFit/>
          </a:bodyPr>
          <a:lstStyle/>
          <a:p>
            <a:r>
              <a:rPr lang="en-GB" dirty="0"/>
              <a:t>The difference in the rate of life expectancy change between 2001-03 to 2012-14 and 2012-14 and 2015-17: Age and cause of death</a:t>
            </a:r>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50356" t="11790" b="5560"/>
          <a:stretch/>
        </p:blipFill>
        <p:spPr>
          <a:xfrm>
            <a:off x="6287651" y="74143"/>
            <a:ext cx="3188849" cy="3184959"/>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50219" t="11371" b="5476"/>
          <a:stretch/>
        </p:blipFill>
        <p:spPr>
          <a:xfrm>
            <a:off x="6293565" y="3310761"/>
            <a:ext cx="3197642" cy="3204339"/>
          </a:xfrm>
          <a:prstGeom prst="rect">
            <a:avLst/>
          </a:prstGeom>
        </p:spPr>
      </p:pic>
      <p:sp>
        <p:nvSpPr>
          <p:cNvPr id="25" name="TextBox 24"/>
          <p:cNvSpPr txBox="1"/>
          <p:nvPr/>
        </p:nvSpPr>
        <p:spPr>
          <a:xfrm>
            <a:off x="6287651" y="6441862"/>
            <a:ext cx="2385753" cy="369332"/>
          </a:xfrm>
          <a:prstGeom prst="rect">
            <a:avLst/>
          </a:prstGeom>
          <a:noFill/>
        </p:spPr>
        <p:txBody>
          <a:bodyPr wrap="square" rtlCol="0">
            <a:spAutoFit/>
          </a:bodyPr>
          <a:lstStyle/>
          <a:p>
            <a:pPr algn="ctr"/>
            <a:r>
              <a:rPr lang="en-GB" dirty="0"/>
              <a:t>Age group</a:t>
            </a:r>
          </a:p>
        </p:txBody>
      </p:sp>
    </p:spTree>
    <p:extLst>
      <p:ext uri="{BB962C8B-B14F-4D97-AF65-F5344CB8AC3E}">
        <p14:creationId xmlns:p14="http://schemas.microsoft.com/office/powerpoint/2010/main" val="105617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r>
              <a:rPr lang="en-GB" dirty="0"/>
              <a:t>Life expectancy has stalled across Scotland as a whole. In the least deprived areas, it is still increasing but at a slower rate than before while in the most deprived areas, life expectancy is falling</a:t>
            </a:r>
          </a:p>
          <a:p>
            <a:r>
              <a:rPr lang="en-GB" dirty="0"/>
              <a:t>Mortality has worsened most in younger age groups in more deprived areas and older age groups in less deprived areas.</a:t>
            </a:r>
          </a:p>
          <a:p>
            <a:r>
              <a:rPr lang="en-GB" dirty="0"/>
              <a:t>The difference in the rate of life expectancy change between quintiles 1 and 5 is linked to a number of causes of death, but especially to  drug related deaths.</a:t>
            </a:r>
          </a:p>
        </p:txBody>
      </p:sp>
    </p:spTree>
    <p:extLst>
      <p:ext uri="{BB962C8B-B14F-4D97-AF65-F5344CB8AC3E}">
        <p14:creationId xmlns:p14="http://schemas.microsoft.com/office/powerpoint/2010/main" val="423650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8542" y="1484785"/>
            <a:ext cx="7772400" cy="1470025"/>
          </a:xfrm>
        </p:spPr>
        <p:txBody>
          <a:bodyPr>
            <a:normAutofit/>
          </a:bodyPr>
          <a:lstStyle/>
          <a:p>
            <a:r>
              <a:rPr lang="en-GB" sz="5400" dirty="0"/>
              <a:t>Thank you</a:t>
            </a:r>
          </a:p>
        </p:txBody>
      </p:sp>
      <p:pic>
        <p:nvPicPr>
          <p:cNvPr id="5" name="Picture 4" descr="NRSLogo2Colm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07" y="213918"/>
            <a:ext cx="3437183" cy="104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RSStrap2Colmast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209" y="639165"/>
            <a:ext cx="5206588" cy="22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3575720" y="3350320"/>
            <a:ext cx="4753610" cy="1190625"/>
            <a:chOff x="0" y="0"/>
            <a:chExt cx="4753723" cy="1190625"/>
          </a:xfrm>
        </p:grpSpPr>
        <p:sp>
          <p:nvSpPr>
            <p:cNvPr id="11" name="Text Box 101"/>
            <p:cNvSpPr txBox="1">
              <a:spLocks noChangeArrowheads="1"/>
            </p:cNvSpPr>
            <p:nvPr/>
          </p:nvSpPr>
          <p:spPr bwMode="auto">
            <a:xfrm>
              <a:off x="0" y="228600"/>
              <a:ext cx="4753723" cy="73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51740" tIns="51740" rIns="51740" bIns="51740" numCol="1" anchor="t" anchorCtr="0" compatLnSpc="1">
              <a:prstTxWarp prst="textNoShape">
                <a:avLst/>
              </a:prstTxWarp>
            </a:bodyPr>
            <a:lstStyle/>
            <a:p>
              <a:pPr algn="r" fontAlgn="base"/>
              <a:r>
                <a:rPr lang="en-GB" sz="3200" dirty="0">
                  <a:solidFill>
                    <a:srgbClr val="00638B"/>
                  </a:solidFill>
                  <a:latin typeface="Segoe UI"/>
                  <a:ea typeface="Times New Roman"/>
                  <a:cs typeface="Arial"/>
                </a:rPr>
                <a:t>@</a:t>
              </a:r>
              <a:r>
                <a:rPr lang="en-GB" sz="3200" dirty="0" err="1">
                  <a:solidFill>
                    <a:srgbClr val="00638B"/>
                  </a:solidFill>
                  <a:latin typeface="Segoe UI"/>
                  <a:ea typeface="Times New Roman"/>
                  <a:cs typeface="Arial"/>
                </a:rPr>
                <a:t>NatRecordsScot</a:t>
              </a:r>
              <a:endParaRPr lang="en-GB" sz="1200" dirty="0">
                <a:latin typeface="Times New Roman"/>
                <a:ea typeface="Times New Roman"/>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 y="0"/>
              <a:ext cx="119062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13" name="Text Box 100"/>
          <p:cNvSpPr txBox="1">
            <a:spLocks noChangeArrowheads="1"/>
          </p:cNvSpPr>
          <p:nvPr/>
        </p:nvSpPr>
        <p:spPr bwMode="auto">
          <a:xfrm>
            <a:off x="2567608" y="4797153"/>
            <a:ext cx="7344817" cy="1013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51740" tIns="51740" rIns="51740" bIns="51740" numCol="1" anchor="t" anchorCtr="0" compatLnSpc="1">
            <a:prstTxWarp prst="textNoShape">
              <a:avLst/>
            </a:prstTxWarp>
            <a:noAutofit/>
          </a:bodyPr>
          <a:lstStyle/>
          <a:p>
            <a:pPr algn="ctr" fontAlgn="base"/>
            <a:r>
              <a:rPr lang="en-GB" sz="2800" dirty="0">
                <a:solidFill>
                  <a:srgbClr val="00638B"/>
                </a:solidFill>
                <a:latin typeface="Segoe UI"/>
                <a:ea typeface="Times New Roman"/>
                <a:cs typeface="Arial"/>
              </a:rPr>
              <a:t>julie.ramsay@nrscotland.gov.uk</a:t>
            </a:r>
          </a:p>
          <a:p>
            <a:pPr algn="ctr" fontAlgn="base"/>
            <a:r>
              <a:rPr lang="en-GB" sz="2800" dirty="0">
                <a:solidFill>
                  <a:srgbClr val="00638B"/>
                </a:solidFill>
                <a:latin typeface="Segoe UI"/>
                <a:ea typeface="Times New Roman"/>
                <a:cs typeface="Arial"/>
              </a:rPr>
              <a:t>maria.kaye-bardgett@nrscotland.gov.uk</a:t>
            </a:r>
            <a:endParaRPr lang="en-GB" sz="2800" dirty="0">
              <a:latin typeface="Times New Roman"/>
              <a:ea typeface="Times New Roman"/>
            </a:endParaRPr>
          </a:p>
        </p:txBody>
      </p:sp>
    </p:spTree>
    <p:extLst>
      <p:ext uri="{BB962C8B-B14F-4D97-AF65-F5344CB8AC3E}">
        <p14:creationId xmlns:p14="http://schemas.microsoft.com/office/powerpoint/2010/main" val="365733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slides</a:t>
            </a:r>
          </a:p>
        </p:txBody>
      </p:sp>
    </p:spTree>
    <p:extLst>
      <p:ext uri="{BB962C8B-B14F-4D97-AF65-F5344CB8AC3E}">
        <p14:creationId xmlns:p14="http://schemas.microsoft.com/office/powerpoint/2010/main" val="143414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Choice of 2012-14 as Breakpoint</a:t>
            </a:r>
          </a:p>
        </p:txBody>
      </p:sp>
      <p:sp>
        <p:nvSpPr>
          <p:cNvPr id="3" name="Content Placeholder 2"/>
          <p:cNvSpPr>
            <a:spLocks noGrp="1"/>
          </p:cNvSpPr>
          <p:nvPr>
            <p:ph idx="1"/>
          </p:nvPr>
        </p:nvSpPr>
        <p:spPr/>
        <p:txBody>
          <a:bodyPr>
            <a:normAutofit fontScale="92500"/>
          </a:bodyPr>
          <a:lstStyle/>
          <a:p>
            <a:r>
              <a:rPr lang="en-GB" dirty="0"/>
              <a:t>Based on analysis carried out by Lynda Fenton at NHS Health Scotland </a:t>
            </a:r>
          </a:p>
          <a:p>
            <a:r>
              <a:rPr lang="en-GB" dirty="0">
                <a:hlinkClick r:id="rId2"/>
              </a:rPr>
              <a:t>https://www.scotpho.org.uk/media/1808/scotpho190208-recent-adverse-mortality-trends-scotland.pdf</a:t>
            </a:r>
            <a:endParaRPr lang="en-GB" dirty="0"/>
          </a:p>
          <a:p>
            <a:r>
              <a:rPr lang="en-GB" dirty="0"/>
              <a:t>Segmented regression of age-standardised mortality rates for males and females between 1990 and 2018 identified that the most likely point at which the trend began to change was between 2012 and 2014</a:t>
            </a:r>
          </a:p>
          <a:p>
            <a:r>
              <a:rPr lang="en-GB" dirty="0"/>
              <a:t>Male LE </a:t>
            </a:r>
            <a:r>
              <a:rPr lang="en-GB" dirty="0">
                <a:solidFill>
                  <a:srgbClr val="00B050"/>
                </a:solidFill>
              </a:rPr>
              <a:t>grew</a:t>
            </a:r>
            <a:r>
              <a:rPr lang="en-GB" dirty="0"/>
              <a:t> by </a:t>
            </a:r>
            <a:r>
              <a:rPr lang="en-GB" dirty="0">
                <a:solidFill>
                  <a:srgbClr val="00B050"/>
                </a:solidFill>
              </a:rPr>
              <a:t>16.3</a:t>
            </a:r>
            <a:r>
              <a:rPr lang="en-GB" dirty="0"/>
              <a:t> weeks/year between 2000-02 and 2012-14, then </a:t>
            </a:r>
            <a:r>
              <a:rPr lang="en-GB" dirty="0">
                <a:solidFill>
                  <a:srgbClr val="FF0000"/>
                </a:solidFill>
              </a:rPr>
              <a:t>fell</a:t>
            </a:r>
            <a:r>
              <a:rPr lang="en-GB" dirty="0"/>
              <a:t> by </a:t>
            </a:r>
            <a:r>
              <a:rPr lang="en-GB" dirty="0">
                <a:solidFill>
                  <a:srgbClr val="FF0000"/>
                </a:solidFill>
              </a:rPr>
              <a:t>1.1</a:t>
            </a:r>
            <a:r>
              <a:rPr lang="en-GB" dirty="0"/>
              <a:t> weeks/year between 2012-14 and 2015-17</a:t>
            </a:r>
          </a:p>
          <a:p>
            <a:r>
              <a:rPr lang="en-GB" dirty="0"/>
              <a:t>Female LE </a:t>
            </a:r>
            <a:r>
              <a:rPr lang="en-GB" dirty="0">
                <a:solidFill>
                  <a:srgbClr val="00B050"/>
                </a:solidFill>
              </a:rPr>
              <a:t>grew</a:t>
            </a:r>
            <a:r>
              <a:rPr lang="en-GB" dirty="0"/>
              <a:t> by </a:t>
            </a:r>
            <a:r>
              <a:rPr lang="en-GB" dirty="0">
                <a:solidFill>
                  <a:srgbClr val="00B050"/>
                </a:solidFill>
              </a:rPr>
              <a:t>almost 10 </a:t>
            </a:r>
            <a:r>
              <a:rPr lang="en-GB" dirty="0"/>
              <a:t>weeks/year until 2012-14, then </a:t>
            </a:r>
            <a:r>
              <a:rPr lang="en-GB" dirty="0">
                <a:solidFill>
                  <a:srgbClr val="00B050"/>
                </a:solidFill>
              </a:rPr>
              <a:t>grew</a:t>
            </a:r>
            <a:r>
              <a:rPr lang="en-GB" dirty="0"/>
              <a:t> by </a:t>
            </a:r>
            <a:r>
              <a:rPr lang="en-GB" dirty="0">
                <a:solidFill>
                  <a:srgbClr val="00B050"/>
                </a:solidFill>
              </a:rPr>
              <a:t>less than 0.1</a:t>
            </a:r>
            <a:r>
              <a:rPr lang="en-GB" dirty="0"/>
              <a:t> weeks/year thereafter.</a:t>
            </a:r>
          </a:p>
        </p:txBody>
      </p:sp>
    </p:spTree>
    <p:extLst>
      <p:ext uri="{BB962C8B-B14F-4D97-AF65-F5344CB8AC3E}">
        <p14:creationId xmlns:p14="http://schemas.microsoft.com/office/powerpoint/2010/main" val="213828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866900" y="928687"/>
          <a:ext cx="8458200" cy="5000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537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895475" y="885824"/>
          <a:ext cx="8401049" cy="5086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23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443935" y="392043"/>
          <a:ext cx="9304130" cy="607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1541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449344" y="395588"/>
          <a:ext cx="9293311" cy="6066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94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888356" y="0"/>
            <a:ext cx="10183055" cy="6659944"/>
          </a:xfrm>
          <a:prstGeom prst="rect">
            <a:avLst/>
          </a:prstGeom>
        </p:spPr>
      </p:pic>
      <p:grpSp>
        <p:nvGrpSpPr>
          <p:cNvPr id="26" name="Group 25"/>
          <p:cNvGrpSpPr/>
          <p:nvPr/>
        </p:nvGrpSpPr>
        <p:grpSpPr>
          <a:xfrm>
            <a:off x="2360490" y="963846"/>
            <a:ext cx="8174424" cy="2876855"/>
            <a:chOff x="2360490" y="963846"/>
            <a:chExt cx="8174424" cy="2876855"/>
          </a:xfrm>
        </p:grpSpPr>
        <p:cxnSp>
          <p:nvCxnSpPr>
            <p:cNvPr id="6" name="Straight Arrow Connector 5"/>
            <p:cNvCxnSpPr/>
            <p:nvPr/>
          </p:nvCxnSpPr>
          <p:spPr>
            <a:xfrm>
              <a:off x="2591943" y="2843173"/>
              <a:ext cx="0" cy="99752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9992876" y="963846"/>
              <a:ext cx="5541" cy="4156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0490" y="3141295"/>
              <a:ext cx="498764" cy="369332"/>
            </a:xfrm>
            <a:prstGeom prst="rect">
              <a:avLst/>
            </a:prstGeom>
            <a:solidFill>
              <a:schemeClr val="bg1"/>
            </a:solidFill>
          </p:spPr>
          <p:txBody>
            <a:bodyPr wrap="square" rtlCol="0">
              <a:spAutoFit/>
            </a:bodyPr>
            <a:lstStyle/>
            <a:p>
              <a:r>
                <a:rPr lang="en-GB" dirty="0"/>
                <a:t>5.7</a:t>
              </a:r>
            </a:p>
          </p:txBody>
        </p:sp>
        <p:sp>
          <p:nvSpPr>
            <p:cNvPr id="12" name="TextBox 11"/>
            <p:cNvSpPr txBox="1"/>
            <p:nvPr/>
          </p:nvSpPr>
          <p:spPr>
            <a:xfrm>
              <a:off x="10036150" y="986998"/>
              <a:ext cx="498764" cy="369332"/>
            </a:xfrm>
            <a:prstGeom prst="rect">
              <a:avLst/>
            </a:prstGeom>
            <a:noFill/>
          </p:spPr>
          <p:txBody>
            <a:bodyPr wrap="square" rtlCol="0">
              <a:spAutoFit/>
            </a:bodyPr>
            <a:lstStyle/>
            <a:p>
              <a:r>
                <a:rPr lang="en-GB" dirty="0"/>
                <a:t>2.8</a:t>
              </a:r>
            </a:p>
          </p:txBody>
        </p:sp>
      </p:grpSp>
      <p:grpSp>
        <p:nvGrpSpPr>
          <p:cNvPr id="25" name="Group 24"/>
          <p:cNvGrpSpPr/>
          <p:nvPr/>
        </p:nvGrpSpPr>
        <p:grpSpPr>
          <a:xfrm>
            <a:off x="2763207" y="986998"/>
            <a:ext cx="7272943" cy="3256048"/>
            <a:chOff x="2763207" y="986998"/>
            <a:chExt cx="7272943" cy="3256048"/>
          </a:xfrm>
        </p:grpSpPr>
        <p:cxnSp>
          <p:nvCxnSpPr>
            <p:cNvPr id="15" name="Straight Arrow Connector 14"/>
            <p:cNvCxnSpPr/>
            <p:nvPr/>
          </p:nvCxnSpPr>
          <p:spPr>
            <a:xfrm flipV="1">
              <a:off x="2763207" y="986998"/>
              <a:ext cx="7080040" cy="2004301"/>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59254" y="1963144"/>
              <a:ext cx="7176896" cy="2279902"/>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41882" y="1975828"/>
              <a:ext cx="498764" cy="369332"/>
            </a:xfrm>
            <a:prstGeom prst="rect">
              <a:avLst/>
            </a:prstGeom>
            <a:solidFill>
              <a:schemeClr val="bg1"/>
            </a:solidFill>
          </p:spPr>
          <p:txBody>
            <a:bodyPr wrap="square" rtlCol="0">
              <a:spAutoFit/>
            </a:bodyPr>
            <a:lstStyle/>
            <a:p>
              <a:r>
                <a:rPr lang="en-GB" dirty="0"/>
                <a:t>7.9</a:t>
              </a:r>
            </a:p>
          </p:txBody>
        </p:sp>
        <p:sp>
          <p:nvSpPr>
            <p:cNvPr id="19" name="TextBox 18"/>
            <p:cNvSpPr txBox="1"/>
            <p:nvPr/>
          </p:nvSpPr>
          <p:spPr>
            <a:xfrm>
              <a:off x="7426823" y="2512299"/>
              <a:ext cx="588048" cy="369332"/>
            </a:xfrm>
            <a:prstGeom prst="rect">
              <a:avLst/>
            </a:prstGeom>
            <a:solidFill>
              <a:schemeClr val="bg1"/>
            </a:solidFill>
          </p:spPr>
          <p:txBody>
            <a:bodyPr wrap="square" rtlCol="0">
              <a:spAutoFit/>
            </a:bodyPr>
            <a:lstStyle/>
            <a:p>
              <a:r>
                <a:rPr lang="en-GB" dirty="0"/>
                <a:t>10.8</a:t>
              </a:r>
            </a:p>
          </p:txBody>
        </p:sp>
      </p:grpSp>
    </p:spTree>
    <p:extLst>
      <p:ext uri="{BB962C8B-B14F-4D97-AF65-F5344CB8AC3E}">
        <p14:creationId xmlns:p14="http://schemas.microsoft.com/office/powerpoint/2010/main" val="11841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3838" y="161365"/>
            <a:ext cx="10269965" cy="6696635"/>
          </a:xfrm>
          <a:prstGeom prst="rect">
            <a:avLst/>
          </a:prstGeom>
        </p:spPr>
      </p:pic>
    </p:spTree>
    <p:extLst>
      <p:ext uri="{BB962C8B-B14F-4D97-AF65-F5344CB8AC3E}">
        <p14:creationId xmlns:p14="http://schemas.microsoft.com/office/powerpoint/2010/main" val="294827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3839" y="165426"/>
            <a:ext cx="10263737" cy="6692574"/>
          </a:xfrm>
          <a:prstGeom prst="rect">
            <a:avLst/>
          </a:prstGeom>
        </p:spPr>
      </p:pic>
    </p:spTree>
    <p:extLst>
      <p:ext uri="{BB962C8B-B14F-4D97-AF65-F5344CB8AC3E}">
        <p14:creationId xmlns:p14="http://schemas.microsoft.com/office/powerpoint/2010/main" val="257960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37345" y="139317"/>
            <a:ext cx="10317526" cy="6727648"/>
          </a:xfrm>
          <a:prstGeom prst="rect">
            <a:avLst/>
          </a:prstGeom>
        </p:spPr>
      </p:pic>
    </p:spTree>
    <p:extLst>
      <p:ext uri="{BB962C8B-B14F-4D97-AF65-F5344CB8AC3E}">
        <p14:creationId xmlns:p14="http://schemas.microsoft.com/office/powerpoint/2010/main" val="401086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6304" y="17926"/>
            <a:ext cx="10352456" cy="6750424"/>
          </a:xfrm>
          <a:prstGeom prst="rect">
            <a:avLst/>
          </a:prstGeom>
        </p:spPr>
      </p:pic>
    </p:spTree>
    <p:extLst>
      <p:ext uri="{BB962C8B-B14F-4D97-AF65-F5344CB8AC3E}">
        <p14:creationId xmlns:p14="http://schemas.microsoft.com/office/powerpoint/2010/main" val="46929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924" t="13422" b="8091"/>
          <a:stretch/>
        </p:blipFill>
        <p:spPr>
          <a:xfrm>
            <a:off x="5538952" y="281403"/>
            <a:ext cx="5786663" cy="3125637"/>
          </a:xfrm>
          <a:prstGeom prst="rect">
            <a:avLst/>
          </a:prstGeom>
        </p:spPr>
      </p:pic>
      <p:pic>
        <p:nvPicPr>
          <p:cNvPr id="6" name="Picture 5"/>
          <p:cNvPicPr>
            <a:picLocks noChangeAspect="1"/>
          </p:cNvPicPr>
          <p:nvPr/>
        </p:nvPicPr>
        <p:blipFill rotWithShape="1">
          <a:blip r:embed="rId4"/>
          <a:srcRect l="2001" t="13535" b="8432"/>
          <a:stretch/>
        </p:blipFill>
        <p:spPr>
          <a:xfrm>
            <a:off x="5543999" y="3570301"/>
            <a:ext cx="5782145" cy="3107574"/>
          </a:xfrm>
          <a:prstGeom prst="rect">
            <a:avLst/>
          </a:prstGeom>
        </p:spPr>
      </p:pic>
      <p:sp>
        <p:nvSpPr>
          <p:cNvPr id="7" name="TextBox 6"/>
          <p:cNvSpPr txBox="1"/>
          <p:nvPr/>
        </p:nvSpPr>
        <p:spPr>
          <a:xfrm>
            <a:off x="1016544" y="839924"/>
            <a:ext cx="4785166" cy="369332"/>
          </a:xfrm>
          <a:prstGeom prst="rect">
            <a:avLst/>
          </a:prstGeom>
          <a:noFill/>
        </p:spPr>
        <p:txBody>
          <a:bodyPr wrap="square" rtlCol="0">
            <a:spAutoFit/>
          </a:bodyPr>
          <a:lstStyle/>
          <a:p>
            <a:r>
              <a:rPr lang="en-GB" dirty="0"/>
              <a:t>Females in quintile five (least deprived)</a:t>
            </a:r>
          </a:p>
        </p:txBody>
      </p:sp>
      <p:sp>
        <p:nvSpPr>
          <p:cNvPr id="8" name="TextBox 7"/>
          <p:cNvSpPr txBox="1"/>
          <p:nvPr/>
        </p:nvSpPr>
        <p:spPr>
          <a:xfrm>
            <a:off x="947651" y="4433455"/>
            <a:ext cx="4265480" cy="369332"/>
          </a:xfrm>
          <a:prstGeom prst="rect">
            <a:avLst/>
          </a:prstGeom>
          <a:noFill/>
        </p:spPr>
        <p:txBody>
          <a:bodyPr wrap="square" rtlCol="0">
            <a:spAutoFit/>
          </a:bodyPr>
          <a:lstStyle/>
          <a:p>
            <a:r>
              <a:rPr lang="en-GB" dirty="0"/>
              <a:t>Females in quintile one (most deprived)</a:t>
            </a:r>
          </a:p>
        </p:txBody>
      </p:sp>
      <p:pic>
        <p:nvPicPr>
          <p:cNvPr id="9" name="Picture 8"/>
          <p:cNvPicPr>
            <a:picLocks noChangeAspect="1"/>
          </p:cNvPicPr>
          <p:nvPr/>
        </p:nvPicPr>
        <p:blipFill rotWithShape="1">
          <a:blip r:embed="rId5"/>
          <a:srcRect l="77181" t="44849" r="-479" b="33518"/>
          <a:stretch/>
        </p:blipFill>
        <p:spPr>
          <a:xfrm>
            <a:off x="1899663" y="1209255"/>
            <a:ext cx="2340622" cy="1328461"/>
          </a:xfrm>
          <a:prstGeom prst="rect">
            <a:avLst/>
          </a:prstGeom>
        </p:spPr>
      </p:pic>
      <p:pic>
        <p:nvPicPr>
          <p:cNvPr id="10" name="Picture 9"/>
          <p:cNvPicPr>
            <a:picLocks noChangeAspect="1"/>
          </p:cNvPicPr>
          <p:nvPr/>
        </p:nvPicPr>
        <p:blipFill rotWithShape="1">
          <a:blip r:embed="rId6"/>
          <a:srcRect l="77968" t="48197" r="781" b="35578"/>
          <a:stretch/>
        </p:blipFill>
        <p:spPr>
          <a:xfrm>
            <a:off x="1899663" y="4985559"/>
            <a:ext cx="2284112" cy="1065919"/>
          </a:xfrm>
          <a:prstGeom prst="rect">
            <a:avLst/>
          </a:prstGeom>
        </p:spPr>
      </p:pic>
    </p:spTree>
    <p:extLst>
      <p:ext uri="{BB962C8B-B14F-4D97-AF65-F5344CB8AC3E}">
        <p14:creationId xmlns:p14="http://schemas.microsoft.com/office/powerpoint/2010/main" val="56774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Decomposition Analysis</a:t>
            </a:r>
          </a:p>
        </p:txBody>
      </p:sp>
      <p:sp>
        <p:nvSpPr>
          <p:cNvPr id="3" name="Content Placeholder 2"/>
          <p:cNvSpPr>
            <a:spLocks noGrp="1"/>
          </p:cNvSpPr>
          <p:nvPr>
            <p:ph idx="1"/>
          </p:nvPr>
        </p:nvSpPr>
        <p:spPr>
          <a:xfrm>
            <a:off x="838200" y="1874611"/>
            <a:ext cx="10515600" cy="4351338"/>
          </a:xfrm>
        </p:spPr>
        <p:txBody>
          <a:bodyPr>
            <a:normAutofit fontScale="70000" lnSpcReduction="20000"/>
          </a:bodyPr>
          <a:lstStyle/>
          <a:p>
            <a:r>
              <a:rPr lang="en-GB" dirty="0"/>
              <a:t>Decompose the life expectancy growth before and after the 2012-14 breakpoint to determine how much of the change in growth was accounted for by age and cause of death</a:t>
            </a:r>
          </a:p>
          <a:p>
            <a:r>
              <a:rPr lang="en-GB" dirty="0"/>
              <a:t>Period life expectancy at birth calculated using abridged life tables for males and females separately (&lt;1, 1-4, 5-9,……90+)</a:t>
            </a:r>
          </a:p>
          <a:p>
            <a:r>
              <a:rPr lang="en-GB" dirty="0"/>
              <a:t>Three-years combined data used for each data point to allow robust breakdowns and for consistency with published estimates</a:t>
            </a:r>
          </a:p>
          <a:p>
            <a:r>
              <a:rPr lang="en-GB" dirty="0"/>
              <a:t>26 detailed cause of death groupings used which aggregated to 8 higher level groups - groupings need to be exclusive and exhaustive </a:t>
            </a:r>
          </a:p>
          <a:p>
            <a:r>
              <a:rPr lang="en-GB" dirty="0"/>
              <a:t>Growth in LE in period 1 (2000-02 to 2012-14) and period 2 (2012-14 to 2015-17) decomposed into age and cause components using Arriaga’s method with the aid of syntax developed by Auger et al.</a:t>
            </a:r>
          </a:p>
          <a:p>
            <a:r>
              <a:rPr lang="en-GB" dirty="0"/>
              <a:t>2000-02 chosen as the start of the earlier period  to allow the longest span of consistent cause of death data using </a:t>
            </a:r>
            <a:r>
              <a:rPr lang="en-GB" dirty="0" err="1"/>
              <a:t>ICD</a:t>
            </a:r>
            <a:r>
              <a:rPr lang="en-GB" dirty="0"/>
              <a:t>-10.  </a:t>
            </a:r>
          </a:p>
          <a:p>
            <a:r>
              <a:rPr lang="en-GB" dirty="0"/>
              <a:t>Results presented in terms of average annual change to account for the different length of the two time periods.</a:t>
            </a:r>
          </a:p>
          <a:p>
            <a:pPr marL="0" indent="0">
              <a:buNone/>
            </a:pPr>
            <a:endParaRPr lang="en-GB" dirty="0"/>
          </a:p>
        </p:txBody>
      </p:sp>
    </p:spTree>
    <p:extLst>
      <p:ext uri="{BB962C8B-B14F-4D97-AF65-F5344CB8AC3E}">
        <p14:creationId xmlns:p14="http://schemas.microsoft.com/office/powerpoint/2010/main" val="231408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02" t="2426" r="1146" b="83791"/>
          <a:stretch/>
        </p:blipFill>
        <p:spPr>
          <a:xfrm>
            <a:off x="375790" y="903642"/>
            <a:ext cx="1754224" cy="830565"/>
          </a:xfrm>
          <a:prstGeom prst="rect">
            <a:avLst/>
          </a:prstGeom>
        </p:spPr>
      </p:pic>
      <p:sp>
        <p:nvSpPr>
          <p:cNvPr id="6" name="TextBox 5"/>
          <p:cNvSpPr txBox="1"/>
          <p:nvPr/>
        </p:nvSpPr>
        <p:spPr>
          <a:xfrm>
            <a:off x="1440104" y="137043"/>
            <a:ext cx="8207044" cy="338554"/>
          </a:xfrm>
          <a:prstGeom prst="rect">
            <a:avLst/>
          </a:prstGeom>
          <a:noFill/>
        </p:spPr>
        <p:txBody>
          <a:bodyPr wrap="square" rtlCol="0">
            <a:spAutoFit/>
          </a:bodyPr>
          <a:lstStyle/>
          <a:p>
            <a:r>
              <a:rPr lang="en-GB" sz="1600" dirty="0"/>
              <a:t>Difference in rate of change in life expectancy between periods one and two- age of death</a:t>
            </a:r>
          </a:p>
        </p:txBody>
      </p:sp>
      <p:sp>
        <p:nvSpPr>
          <p:cNvPr id="7" name="TextBox 6"/>
          <p:cNvSpPr txBox="1"/>
          <p:nvPr/>
        </p:nvSpPr>
        <p:spPr>
          <a:xfrm>
            <a:off x="3280149" y="1974743"/>
            <a:ext cx="968971" cy="369332"/>
          </a:xfrm>
          <a:prstGeom prst="rect">
            <a:avLst/>
          </a:prstGeom>
          <a:noFill/>
        </p:spPr>
        <p:txBody>
          <a:bodyPr wrap="square" rtlCol="0">
            <a:spAutoFit/>
          </a:bodyPr>
          <a:lstStyle/>
          <a:p>
            <a:pPr algn="r"/>
            <a:r>
              <a:rPr lang="en-GB" dirty="0"/>
              <a:t>Females</a:t>
            </a:r>
          </a:p>
        </p:txBody>
      </p:sp>
      <p:sp>
        <p:nvSpPr>
          <p:cNvPr id="8" name="TextBox 7"/>
          <p:cNvSpPr txBox="1"/>
          <p:nvPr/>
        </p:nvSpPr>
        <p:spPr>
          <a:xfrm>
            <a:off x="3387148" y="4836700"/>
            <a:ext cx="754971" cy="369332"/>
          </a:xfrm>
          <a:prstGeom prst="rect">
            <a:avLst/>
          </a:prstGeom>
          <a:noFill/>
        </p:spPr>
        <p:txBody>
          <a:bodyPr wrap="square" rtlCol="0">
            <a:spAutoFit/>
          </a:bodyPr>
          <a:lstStyle/>
          <a:p>
            <a:pPr algn="r"/>
            <a:r>
              <a:rPr lang="en-GB" dirty="0"/>
              <a:t>Males</a:t>
            </a:r>
          </a:p>
        </p:txBody>
      </p:sp>
      <p:sp>
        <p:nvSpPr>
          <p:cNvPr id="9" name="TextBox 8"/>
          <p:cNvSpPr txBox="1"/>
          <p:nvPr/>
        </p:nvSpPr>
        <p:spPr>
          <a:xfrm>
            <a:off x="322729" y="2344075"/>
            <a:ext cx="2052918" cy="1169551"/>
          </a:xfrm>
          <a:prstGeom prst="rect">
            <a:avLst/>
          </a:prstGeom>
          <a:noFill/>
        </p:spPr>
        <p:txBody>
          <a:bodyPr wrap="square" rtlCol="0">
            <a:spAutoFit/>
          </a:bodyPr>
          <a:lstStyle/>
          <a:p>
            <a:r>
              <a:rPr lang="en-GB" sz="1400" dirty="0"/>
              <a:t>Above the line: contribution to  life expectancy growth is greater in period 2 than period 1</a:t>
            </a:r>
          </a:p>
        </p:txBody>
      </p:sp>
      <p:sp>
        <p:nvSpPr>
          <p:cNvPr id="10" name="TextBox 9"/>
          <p:cNvSpPr txBox="1"/>
          <p:nvPr/>
        </p:nvSpPr>
        <p:spPr>
          <a:xfrm>
            <a:off x="322729" y="3520347"/>
            <a:ext cx="2052918" cy="1169551"/>
          </a:xfrm>
          <a:prstGeom prst="rect">
            <a:avLst/>
          </a:prstGeom>
          <a:noFill/>
        </p:spPr>
        <p:txBody>
          <a:bodyPr wrap="square" rtlCol="0">
            <a:spAutoFit/>
          </a:bodyPr>
          <a:lstStyle/>
          <a:p>
            <a:r>
              <a:rPr lang="en-GB" sz="1400" dirty="0"/>
              <a:t>Below the line: contribution to  life expectancy growth is greater in period 1 than period 2</a:t>
            </a:r>
          </a:p>
        </p:txBody>
      </p:sp>
      <p:cxnSp>
        <p:nvCxnSpPr>
          <p:cNvPr id="11" name="Straight Connector 10"/>
          <p:cNvCxnSpPr/>
          <p:nvPr/>
        </p:nvCxnSpPr>
        <p:spPr>
          <a:xfrm>
            <a:off x="322729" y="3478305"/>
            <a:ext cx="211567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srcRect t="10220"/>
          <a:stretch/>
        </p:blipFill>
        <p:spPr>
          <a:xfrm>
            <a:off x="4439378" y="856477"/>
            <a:ext cx="6907735" cy="2839243"/>
          </a:xfrm>
          <a:prstGeom prst="rect">
            <a:avLst/>
          </a:prstGeom>
        </p:spPr>
      </p:pic>
      <p:pic>
        <p:nvPicPr>
          <p:cNvPr id="13" name="Picture 12"/>
          <p:cNvPicPr>
            <a:picLocks noChangeAspect="1"/>
          </p:cNvPicPr>
          <p:nvPr/>
        </p:nvPicPr>
        <p:blipFill rotWithShape="1">
          <a:blip r:embed="rId5"/>
          <a:srcRect t="9553"/>
          <a:stretch/>
        </p:blipFill>
        <p:spPr>
          <a:xfrm>
            <a:off x="4439378" y="3821844"/>
            <a:ext cx="6907735" cy="2855471"/>
          </a:xfrm>
          <a:prstGeom prst="rect">
            <a:avLst/>
          </a:prstGeom>
        </p:spPr>
      </p:pic>
    </p:spTree>
    <p:extLst>
      <p:ext uri="{BB962C8B-B14F-4D97-AF65-F5344CB8AC3E}">
        <p14:creationId xmlns:p14="http://schemas.microsoft.com/office/powerpoint/2010/main" val="128919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16544" y="839924"/>
            <a:ext cx="2734887" cy="646331"/>
          </a:xfrm>
          <a:prstGeom prst="rect">
            <a:avLst/>
          </a:prstGeom>
          <a:noFill/>
        </p:spPr>
        <p:txBody>
          <a:bodyPr wrap="square" rtlCol="0">
            <a:spAutoFit/>
          </a:bodyPr>
          <a:lstStyle/>
          <a:p>
            <a:r>
              <a:rPr lang="en-GB" dirty="0"/>
              <a:t>Females in quintile five </a:t>
            </a:r>
          </a:p>
          <a:p>
            <a:r>
              <a:rPr lang="en-GB" dirty="0"/>
              <a:t>(least deprived)</a:t>
            </a:r>
          </a:p>
        </p:txBody>
      </p:sp>
      <p:sp>
        <p:nvSpPr>
          <p:cNvPr id="9" name="TextBox 8"/>
          <p:cNvSpPr txBox="1"/>
          <p:nvPr/>
        </p:nvSpPr>
        <p:spPr>
          <a:xfrm>
            <a:off x="947651" y="4433455"/>
            <a:ext cx="2734887" cy="646331"/>
          </a:xfrm>
          <a:prstGeom prst="rect">
            <a:avLst/>
          </a:prstGeom>
          <a:noFill/>
        </p:spPr>
        <p:txBody>
          <a:bodyPr wrap="square" rtlCol="0">
            <a:spAutoFit/>
          </a:bodyPr>
          <a:lstStyle/>
          <a:p>
            <a:r>
              <a:rPr lang="en-GB" dirty="0"/>
              <a:t>Females in quintile one </a:t>
            </a:r>
          </a:p>
          <a:p>
            <a:r>
              <a:rPr lang="en-GB" dirty="0"/>
              <a:t>(most deprived)</a:t>
            </a:r>
          </a:p>
        </p:txBody>
      </p:sp>
      <p:pic>
        <p:nvPicPr>
          <p:cNvPr id="11" name="Picture 10"/>
          <p:cNvPicPr>
            <a:picLocks noChangeAspect="1"/>
          </p:cNvPicPr>
          <p:nvPr/>
        </p:nvPicPr>
        <p:blipFill rotWithShape="1">
          <a:blip r:embed="rId3"/>
          <a:srcRect t="14165" b="8118"/>
          <a:stretch/>
        </p:blipFill>
        <p:spPr>
          <a:xfrm>
            <a:off x="4088871" y="3383279"/>
            <a:ext cx="6453712" cy="3063241"/>
          </a:xfrm>
          <a:prstGeom prst="rect">
            <a:avLst/>
          </a:prstGeom>
        </p:spPr>
      </p:pic>
      <p:pic>
        <p:nvPicPr>
          <p:cNvPr id="2" name="Picture 1"/>
          <p:cNvPicPr>
            <a:picLocks noChangeAspect="1"/>
          </p:cNvPicPr>
          <p:nvPr/>
        </p:nvPicPr>
        <p:blipFill rotWithShape="1">
          <a:blip r:embed="rId4"/>
          <a:srcRect t="14461" b="8794"/>
          <a:stretch/>
        </p:blipFill>
        <p:spPr>
          <a:xfrm>
            <a:off x="4044767" y="314445"/>
            <a:ext cx="6541919" cy="3068834"/>
          </a:xfrm>
          <a:prstGeom prst="rect">
            <a:avLst/>
          </a:prstGeom>
        </p:spPr>
      </p:pic>
      <p:pic>
        <p:nvPicPr>
          <p:cNvPr id="5" name="Picture 4"/>
          <p:cNvPicPr>
            <a:picLocks noChangeAspect="1"/>
          </p:cNvPicPr>
          <p:nvPr/>
        </p:nvPicPr>
        <p:blipFill rotWithShape="1">
          <a:blip r:embed="rId5"/>
          <a:srcRect l="77181" t="44849" r="-479" b="33518"/>
          <a:stretch/>
        </p:blipFill>
        <p:spPr>
          <a:xfrm>
            <a:off x="1269043" y="1519675"/>
            <a:ext cx="1691640" cy="960120"/>
          </a:xfrm>
          <a:prstGeom prst="rect">
            <a:avLst/>
          </a:prstGeom>
        </p:spPr>
      </p:pic>
      <p:pic>
        <p:nvPicPr>
          <p:cNvPr id="8" name="Picture 7"/>
          <p:cNvPicPr>
            <a:picLocks noChangeAspect="1"/>
          </p:cNvPicPr>
          <p:nvPr/>
        </p:nvPicPr>
        <p:blipFill rotWithShape="1">
          <a:blip r:embed="rId6"/>
          <a:srcRect l="77968" t="48197" r="781" b="35578"/>
          <a:stretch/>
        </p:blipFill>
        <p:spPr>
          <a:xfrm>
            <a:off x="1269043" y="5426995"/>
            <a:ext cx="1543050" cy="720090"/>
          </a:xfrm>
          <a:prstGeom prst="rect">
            <a:avLst/>
          </a:prstGeom>
        </p:spPr>
      </p:pic>
    </p:spTree>
    <p:extLst>
      <p:ext uri="{BB962C8B-B14F-4D97-AF65-F5344CB8AC3E}">
        <p14:creationId xmlns:p14="http://schemas.microsoft.com/office/powerpoint/2010/main" val="192510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549" t="9525"/>
          <a:stretch/>
        </p:blipFill>
        <p:spPr>
          <a:xfrm>
            <a:off x="3577590" y="966952"/>
            <a:ext cx="8035292" cy="2930970"/>
          </a:xfrm>
          <a:prstGeom prst="rect">
            <a:avLst/>
          </a:prstGeom>
        </p:spPr>
      </p:pic>
      <p:pic>
        <p:nvPicPr>
          <p:cNvPr id="2" name="Picture 1"/>
          <p:cNvPicPr>
            <a:picLocks noChangeAspect="1"/>
          </p:cNvPicPr>
          <p:nvPr/>
        </p:nvPicPr>
        <p:blipFill rotWithShape="1">
          <a:blip r:embed="rId4"/>
          <a:srcRect l="3575" t="10082"/>
          <a:stretch/>
        </p:blipFill>
        <p:spPr>
          <a:xfrm>
            <a:off x="3634740" y="3897922"/>
            <a:ext cx="7978142" cy="2888143"/>
          </a:xfrm>
          <a:prstGeom prst="rect">
            <a:avLst/>
          </a:prstGeom>
        </p:spPr>
      </p:pic>
      <p:sp>
        <p:nvSpPr>
          <p:cNvPr id="3" name="TextBox 2"/>
          <p:cNvSpPr txBox="1"/>
          <p:nvPr/>
        </p:nvSpPr>
        <p:spPr>
          <a:xfrm>
            <a:off x="2323707" y="2413657"/>
            <a:ext cx="968971" cy="369332"/>
          </a:xfrm>
          <a:prstGeom prst="rect">
            <a:avLst/>
          </a:prstGeom>
          <a:noFill/>
        </p:spPr>
        <p:txBody>
          <a:bodyPr wrap="square" rtlCol="0">
            <a:spAutoFit/>
          </a:bodyPr>
          <a:lstStyle/>
          <a:p>
            <a:pPr algn="r"/>
            <a:r>
              <a:rPr lang="en-GB" dirty="0"/>
              <a:t>Females</a:t>
            </a:r>
          </a:p>
        </p:txBody>
      </p:sp>
      <p:sp>
        <p:nvSpPr>
          <p:cNvPr id="12" name="TextBox 11"/>
          <p:cNvSpPr txBox="1"/>
          <p:nvPr/>
        </p:nvSpPr>
        <p:spPr>
          <a:xfrm>
            <a:off x="2317726" y="4754124"/>
            <a:ext cx="754971" cy="369332"/>
          </a:xfrm>
          <a:prstGeom prst="rect">
            <a:avLst/>
          </a:prstGeom>
          <a:noFill/>
        </p:spPr>
        <p:txBody>
          <a:bodyPr wrap="square" rtlCol="0">
            <a:spAutoFit/>
          </a:bodyPr>
          <a:lstStyle/>
          <a:p>
            <a:pPr algn="r"/>
            <a:r>
              <a:rPr lang="en-GB" dirty="0"/>
              <a:t>Males</a:t>
            </a:r>
          </a:p>
        </p:txBody>
      </p:sp>
      <p:cxnSp>
        <p:nvCxnSpPr>
          <p:cNvPr id="29" name="Straight Connector 28"/>
          <p:cNvCxnSpPr/>
          <p:nvPr/>
        </p:nvCxnSpPr>
        <p:spPr>
          <a:xfrm>
            <a:off x="322729" y="3478305"/>
            <a:ext cx="2115671"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2729" y="2344075"/>
            <a:ext cx="2052918" cy="1169551"/>
          </a:xfrm>
          <a:prstGeom prst="rect">
            <a:avLst/>
          </a:prstGeom>
          <a:noFill/>
        </p:spPr>
        <p:txBody>
          <a:bodyPr wrap="square" rtlCol="0">
            <a:spAutoFit/>
          </a:bodyPr>
          <a:lstStyle/>
          <a:p>
            <a:r>
              <a:rPr lang="en-GB" sz="1400" dirty="0"/>
              <a:t>Above the line: contribution to  life expectancy growth is greater in period 2 than period 1</a:t>
            </a:r>
          </a:p>
        </p:txBody>
      </p:sp>
      <p:sp>
        <p:nvSpPr>
          <p:cNvPr id="31" name="TextBox 30"/>
          <p:cNvSpPr txBox="1"/>
          <p:nvPr/>
        </p:nvSpPr>
        <p:spPr>
          <a:xfrm>
            <a:off x="322729" y="3520347"/>
            <a:ext cx="2052918" cy="1169551"/>
          </a:xfrm>
          <a:prstGeom prst="rect">
            <a:avLst/>
          </a:prstGeom>
          <a:noFill/>
        </p:spPr>
        <p:txBody>
          <a:bodyPr wrap="square" rtlCol="0">
            <a:spAutoFit/>
          </a:bodyPr>
          <a:lstStyle/>
          <a:p>
            <a:r>
              <a:rPr lang="en-GB" sz="1400" dirty="0"/>
              <a:t>Below the line: contribution to  life expectancy growth is greater in period 1 than period 2</a:t>
            </a:r>
          </a:p>
        </p:txBody>
      </p:sp>
      <p:sp>
        <p:nvSpPr>
          <p:cNvPr id="5" name="TextBox 4"/>
          <p:cNvSpPr txBox="1"/>
          <p:nvPr/>
        </p:nvSpPr>
        <p:spPr>
          <a:xfrm rot="16200000">
            <a:off x="2872993" y="1824287"/>
            <a:ext cx="1217767" cy="246221"/>
          </a:xfrm>
          <a:prstGeom prst="rect">
            <a:avLst/>
          </a:prstGeom>
          <a:noFill/>
        </p:spPr>
        <p:txBody>
          <a:bodyPr wrap="square" rtlCol="0">
            <a:spAutoFit/>
          </a:bodyPr>
          <a:lstStyle/>
          <a:p>
            <a:r>
              <a:rPr lang="en-GB" sz="1000" dirty="0">
                <a:solidFill>
                  <a:srgbClr val="A39F9F"/>
                </a:solidFill>
              </a:rPr>
              <a:t>weeks per annum</a:t>
            </a:r>
          </a:p>
        </p:txBody>
      </p:sp>
      <p:sp>
        <p:nvSpPr>
          <p:cNvPr id="42" name="TextBox 41"/>
          <p:cNvSpPr txBox="1"/>
          <p:nvPr/>
        </p:nvSpPr>
        <p:spPr>
          <a:xfrm>
            <a:off x="1440104" y="137043"/>
            <a:ext cx="8207044" cy="338554"/>
          </a:xfrm>
          <a:prstGeom prst="rect">
            <a:avLst/>
          </a:prstGeom>
          <a:noFill/>
        </p:spPr>
        <p:txBody>
          <a:bodyPr wrap="square" rtlCol="0">
            <a:spAutoFit/>
          </a:bodyPr>
          <a:lstStyle/>
          <a:p>
            <a:r>
              <a:rPr lang="en-GB" sz="1600" dirty="0"/>
              <a:t>Difference in rate of change in life expectancy between periods one and two- cause of death</a:t>
            </a:r>
          </a:p>
        </p:txBody>
      </p:sp>
      <p:sp>
        <p:nvSpPr>
          <p:cNvPr id="43" name="TextBox 42"/>
          <p:cNvSpPr txBox="1"/>
          <p:nvPr/>
        </p:nvSpPr>
        <p:spPr>
          <a:xfrm rot="16200000">
            <a:off x="2911121" y="4662022"/>
            <a:ext cx="1217767" cy="246221"/>
          </a:xfrm>
          <a:prstGeom prst="rect">
            <a:avLst/>
          </a:prstGeom>
          <a:noFill/>
        </p:spPr>
        <p:txBody>
          <a:bodyPr wrap="square" rtlCol="0">
            <a:spAutoFit/>
          </a:bodyPr>
          <a:lstStyle/>
          <a:p>
            <a:r>
              <a:rPr lang="en-GB" sz="1000" dirty="0">
                <a:solidFill>
                  <a:srgbClr val="A39F9F"/>
                </a:solidFill>
              </a:rPr>
              <a:t>weeks per annum</a:t>
            </a:r>
          </a:p>
        </p:txBody>
      </p:sp>
      <p:pic>
        <p:nvPicPr>
          <p:cNvPr id="4" name="Picture 3"/>
          <p:cNvPicPr>
            <a:picLocks noChangeAspect="1"/>
          </p:cNvPicPr>
          <p:nvPr/>
        </p:nvPicPr>
        <p:blipFill rotWithShape="1">
          <a:blip r:embed="rId5"/>
          <a:srcRect l="85502" t="2426" r="1146" b="83791"/>
          <a:stretch/>
        </p:blipFill>
        <p:spPr>
          <a:xfrm>
            <a:off x="375790" y="903642"/>
            <a:ext cx="1754224" cy="830565"/>
          </a:xfrm>
          <a:prstGeom prst="rect">
            <a:avLst/>
          </a:prstGeom>
        </p:spPr>
      </p:pic>
    </p:spTree>
    <p:extLst>
      <p:ext uri="{BB962C8B-B14F-4D97-AF65-F5344CB8AC3E}">
        <p14:creationId xmlns:p14="http://schemas.microsoft.com/office/powerpoint/2010/main" val="387202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729457" y="-60190"/>
            <a:ext cx="8319108" cy="6918190"/>
            <a:chOff x="681457" y="38422"/>
            <a:chExt cx="8319108" cy="6918190"/>
          </a:xfrm>
        </p:grpSpPr>
        <p:sp>
          <p:nvSpPr>
            <p:cNvPr id="6" name="TextBox 5"/>
            <p:cNvSpPr txBox="1"/>
            <p:nvPr/>
          </p:nvSpPr>
          <p:spPr>
            <a:xfrm>
              <a:off x="681457" y="4652683"/>
              <a:ext cx="2385753" cy="369332"/>
            </a:xfrm>
            <a:prstGeom prst="rect">
              <a:avLst/>
            </a:prstGeom>
            <a:noFill/>
          </p:spPr>
          <p:txBody>
            <a:bodyPr wrap="square" rtlCol="0">
              <a:spAutoFit/>
            </a:bodyPr>
            <a:lstStyle/>
            <a:p>
              <a:pPr algn="ctr"/>
              <a:r>
                <a:rPr lang="en-GB" dirty="0"/>
                <a:t>Most deprived</a:t>
              </a:r>
            </a:p>
          </p:txBody>
        </p:sp>
        <p:sp>
          <p:nvSpPr>
            <p:cNvPr id="7" name="TextBox 6"/>
            <p:cNvSpPr txBox="1"/>
            <p:nvPr/>
          </p:nvSpPr>
          <p:spPr>
            <a:xfrm>
              <a:off x="681458" y="1702730"/>
              <a:ext cx="2385753" cy="369332"/>
            </a:xfrm>
            <a:prstGeom prst="rect">
              <a:avLst/>
            </a:prstGeom>
            <a:noFill/>
          </p:spPr>
          <p:txBody>
            <a:bodyPr wrap="square" rtlCol="0">
              <a:spAutoFit/>
            </a:bodyPr>
            <a:lstStyle/>
            <a:p>
              <a:pPr algn="ctr"/>
              <a:r>
                <a:rPr lang="en-GB" dirty="0"/>
                <a:t>Least deprived</a:t>
              </a:r>
            </a:p>
          </p:txBody>
        </p:sp>
        <p:sp>
          <p:nvSpPr>
            <p:cNvPr id="8" name="TextBox 7"/>
            <p:cNvSpPr txBox="1"/>
            <p:nvPr/>
          </p:nvSpPr>
          <p:spPr>
            <a:xfrm>
              <a:off x="3403092" y="44764"/>
              <a:ext cx="2385753" cy="369332"/>
            </a:xfrm>
            <a:prstGeom prst="rect">
              <a:avLst/>
            </a:prstGeom>
            <a:noFill/>
          </p:spPr>
          <p:txBody>
            <a:bodyPr wrap="square" rtlCol="0">
              <a:spAutoFit/>
            </a:bodyPr>
            <a:lstStyle/>
            <a:p>
              <a:pPr algn="ctr"/>
              <a:r>
                <a:rPr lang="en-GB" dirty="0"/>
                <a:t>Females</a:t>
              </a:r>
            </a:p>
          </p:txBody>
        </p:sp>
        <p:sp>
          <p:nvSpPr>
            <p:cNvPr id="13" name="TextBox 12"/>
            <p:cNvSpPr txBox="1"/>
            <p:nvPr/>
          </p:nvSpPr>
          <p:spPr>
            <a:xfrm>
              <a:off x="5788845" y="38422"/>
              <a:ext cx="2385753" cy="369332"/>
            </a:xfrm>
            <a:prstGeom prst="rect">
              <a:avLst/>
            </a:prstGeom>
            <a:noFill/>
          </p:spPr>
          <p:txBody>
            <a:bodyPr wrap="square" rtlCol="0">
              <a:spAutoFit/>
            </a:bodyPr>
            <a:lstStyle/>
            <a:p>
              <a:pPr algn="ctr"/>
              <a:r>
                <a:rPr lang="en-GB" dirty="0"/>
                <a:t>Males</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1790" b="5560"/>
            <a:stretch/>
          </p:blipFill>
          <p:spPr>
            <a:xfrm>
              <a:off x="2577126" y="349957"/>
              <a:ext cx="6423439" cy="3184959"/>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1371"/>
            <a:stretch/>
          </p:blipFill>
          <p:spPr>
            <a:xfrm>
              <a:off x="2577126" y="3541258"/>
              <a:ext cx="6423439" cy="3415354"/>
            </a:xfrm>
            <a:prstGeom prst="rect">
              <a:avLst/>
            </a:prstGeom>
          </p:spPr>
        </p:pic>
      </p:grpSp>
      <p:sp>
        <p:nvSpPr>
          <p:cNvPr id="18" name="TextBox 17"/>
          <p:cNvSpPr txBox="1"/>
          <p:nvPr/>
        </p:nvSpPr>
        <p:spPr>
          <a:xfrm>
            <a:off x="488852" y="227412"/>
            <a:ext cx="3148861" cy="1477328"/>
          </a:xfrm>
          <a:prstGeom prst="rect">
            <a:avLst/>
          </a:prstGeom>
          <a:noFill/>
        </p:spPr>
        <p:txBody>
          <a:bodyPr wrap="square" rtlCol="0">
            <a:spAutoFit/>
          </a:bodyPr>
          <a:lstStyle/>
          <a:p>
            <a:r>
              <a:rPr lang="en-GB" dirty="0"/>
              <a:t>The difference in the rate of life expectancy change between 2001-03 to 2012-14 and 2012-14 and 2015-17: Age and cause of death</a:t>
            </a:r>
          </a:p>
        </p:txBody>
      </p:sp>
    </p:spTree>
    <p:extLst>
      <p:ext uri="{BB962C8B-B14F-4D97-AF65-F5344CB8AC3E}">
        <p14:creationId xmlns:p14="http://schemas.microsoft.com/office/powerpoint/2010/main" val="367983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12822" y="466996"/>
          <a:ext cx="11526250" cy="5852160"/>
        </p:xfrm>
        <a:graphic>
          <a:graphicData uri="http://schemas.openxmlformats.org/drawingml/2006/table">
            <a:tbl>
              <a:tblPr firstRow="1" bandRow="1">
                <a:tableStyleId>{5C22544A-7EE6-4342-B048-85BDC9FD1C3A}</a:tableStyleId>
              </a:tblPr>
              <a:tblGrid>
                <a:gridCol w="616124">
                  <a:extLst>
                    <a:ext uri="{9D8B030D-6E8A-4147-A177-3AD203B41FA5}">
                      <a16:colId xmlns:a16="http://schemas.microsoft.com/office/drawing/2014/main" xmlns="" val="829637565"/>
                    </a:ext>
                  </a:extLst>
                </a:gridCol>
                <a:gridCol w="2265439">
                  <a:extLst>
                    <a:ext uri="{9D8B030D-6E8A-4147-A177-3AD203B41FA5}">
                      <a16:colId xmlns:a16="http://schemas.microsoft.com/office/drawing/2014/main" xmlns="" val="2899275275"/>
                    </a:ext>
                  </a:extLst>
                </a:gridCol>
                <a:gridCol w="1245268">
                  <a:extLst>
                    <a:ext uri="{9D8B030D-6E8A-4147-A177-3AD203B41FA5}">
                      <a16:colId xmlns:a16="http://schemas.microsoft.com/office/drawing/2014/main" xmlns="" val="1902814970"/>
                    </a:ext>
                  </a:extLst>
                </a:gridCol>
                <a:gridCol w="1155031">
                  <a:extLst>
                    <a:ext uri="{9D8B030D-6E8A-4147-A177-3AD203B41FA5}">
                      <a16:colId xmlns:a16="http://schemas.microsoft.com/office/drawing/2014/main" xmlns="" val="1831211118"/>
                    </a:ext>
                  </a:extLst>
                </a:gridCol>
                <a:gridCol w="385011">
                  <a:extLst>
                    <a:ext uri="{9D8B030D-6E8A-4147-A177-3AD203B41FA5}">
                      <a16:colId xmlns:a16="http://schemas.microsoft.com/office/drawing/2014/main" xmlns="" val="3576506215"/>
                    </a:ext>
                  </a:extLst>
                </a:gridCol>
                <a:gridCol w="2418347">
                  <a:extLst>
                    <a:ext uri="{9D8B030D-6E8A-4147-A177-3AD203B41FA5}">
                      <a16:colId xmlns:a16="http://schemas.microsoft.com/office/drawing/2014/main" xmlns="" val="2781053994"/>
                    </a:ext>
                  </a:extLst>
                </a:gridCol>
                <a:gridCol w="2000249">
                  <a:extLst>
                    <a:ext uri="{9D8B030D-6E8A-4147-A177-3AD203B41FA5}">
                      <a16:colId xmlns:a16="http://schemas.microsoft.com/office/drawing/2014/main" xmlns="" val="854424806"/>
                    </a:ext>
                  </a:extLst>
                </a:gridCol>
                <a:gridCol w="1440781">
                  <a:extLst>
                    <a:ext uri="{9D8B030D-6E8A-4147-A177-3AD203B41FA5}">
                      <a16:colId xmlns:a16="http://schemas.microsoft.com/office/drawing/2014/main" xmlns="" val="3312951565"/>
                    </a:ext>
                  </a:extLst>
                </a:gridCol>
              </a:tblGrid>
              <a:tr h="370840">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Detailed Category (26)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ICD-10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Grouped Category (8)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Detailed Category (26)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ICD-10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Grouped Category (8)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52648788"/>
                  </a:ext>
                </a:extLst>
              </a:tr>
              <a:tr h="370840">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Infectious diseases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A00-B99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Influenza and pneumonia</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J09-J18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03177016"/>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Lung cancer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C33-C34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Cancers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Chronic lower respiratory diseases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J40-J47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91130031"/>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Prostate cancer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C61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Cancers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respiratory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other J codes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Respiratory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67689411"/>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Breast cancer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C50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Cancers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Digestive excluding cirrhosis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K00-K69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K77-K99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31855711"/>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Bowel cancer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C18-C21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Cancers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Cirrhosis and other diseases of the liver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K70-K76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88239465"/>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cancers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other C codes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Cancers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Genitourinary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N00-N99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40530939"/>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Diabetes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E10-E14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Perinatal conditions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P00-P96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45318872"/>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Dementia and Alzheimer's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F00, F01, F03, G30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Dementia and Alzheimer's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Ill-defined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R00-R99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00168340"/>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Mental  and behavioural disorders excluding dementia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other F codes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 and injury/poisoning of undetermined intent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X60-X84, Y10-Y34, Y87.0, Y87.2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External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61153868"/>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Nervous system diseases excluding Alzheimer’s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other G codes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Accidents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V01-X59, Y85-Y86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External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02611175"/>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Ischaemic heart disease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I20-I25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Circulatory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external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other X&amp;Y codes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External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62344623"/>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Cerebrovascular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I60-I69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Circulatory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Residual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Residual E codes, All H</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L, All O</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M, All Q</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Residual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78526296"/>
                  </a:ext>
                </a:extLst>
              </a:tr>
              <a:tr h="370840">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circulatory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other I codes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Circulatory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Drug-related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F11-F15, F19,  Plus X40-X44, X60-X64, X85, Y10-Y14 where an illegal drug was present in the body.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Drug-related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50267089"/>
                  </a:ext>
                </a:extLst>
              </a:tr>
            </a:tbl>
          </a:graphicData>
        </a:graphic>
      </p:graphicFrame>
    </p:spTree>
    <p:extLst>
      <p:ext uri="{BB962C8B-B14F-4D97-AF65-F5344CB8AC3E}">
        <p14:creationId xmlns:p14="http://schemas.microsoft.com/office/powerpoint/2010/main" val="406572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446609" y="392906"/>
          <a:ext cx="9298781" cy="6072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19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443935" y="392043"/>
          <a:ext cx="9304130" cy="607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405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221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304" y="1269487"/>
            <a:ext cx="7199391" cy="4319025"/>
          </a:xfrm>
          <a:prstGeom prst="rect">
            <a:avLst/>
          </a:prstGeom>
        </p:spPr>
      </p:pic>
    </p:spTree>
    <p:extLst>
      <p:ext uri="{BB962C8B-B14F-4D97-AF65-F5344CB8AC3E}">
        <p14:creationId xmlns:p14="http://schemas.microsoft.com/office/powerpoint/2010/main" val="373256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lstStyle/>
          <a:p>
            <a:r>
              <a:rPr lang="en-GB" dirty="0"/>
              <a:t>Mortality rates have worsened among those aged 35-49 and 90+ years </a:t>
            </a:r>
          </a:p>
          <a:p>
            <a:pPr lvl="1"/>
            <a:r>
              <a:rPr lang="en-GB" dirty="0"/>
              <a:t>Particularly due to increasing drug-related deaths and dementia/Alzheimer’s respectively</a:t>
            </a:r>
          </a:p>
          <a:p>
            <a:r>
              <a:rPr lang="en-GB" dirty="0"/>
              <a:t>Mortality rates among those aged 55-84 years old have continued to improve but at a much slower rate than before</a:t>
            </a:r>
          </a:p>
          <a:p>
            <a:pPr lvl="1"/>
            <a:r>
              <a:rPr lang="en-GB" dirty="0"/>
              <a:t>Mainly due to reducing rates of improvement in deaths from circulatory causes (</a:t>
            </a:r>
            <a:r>
              <a:rPr lang="en-GB" dirty="0" err="1"/>
              <a:t>IHD</a:t>
            </a:r>
            <a:r>
              <a:rPr lang="en-GB" dirty="0"/>
              <a:t>, stroke etc.)</a:t>
            </a:r>
          </a:p>
          <a:p>
            <a:r>
              <a:rPr lang="en-GB" dirty="0"/>
              <a:t>Some positive impact on LE from cancer mortality, particularly among women</a:t>
            </a:r>
          </a:p>
          <a:p>
            <a:endParaRPr lang="en-GB" dirty="0"/>
          </a:p>
        </p:txBody>
      </p:sp>
    </p:spTree>
    <p:extLst>
      <p:ext uri="{BB962C8B-B14F-4D97-AF65-F5344CB8AC3E}">
        <p14:creationId xmlns:p14="http://schemas.microsoft.com/office/powerpoint/2010/main" val="219756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A24930739</value>
    </field>
    <field name="Objective-Title">
      <value order="0">presentation for BSPS day meeting - 05 July 2019</value>
    </field>
    <field name="Objective-Description">
      <value order="0"/>
    </field>
    <field name="Objective-CreationStamp">
      <value order="0">2019-07-01T14:55:07Z</value>
    </field>
    <field name="Objective-IsApproved">
      <value order="0">false</value>
    </field>
    <field name="Objective-IsPublished">
      <value order="0">false</value>
    </field>
    <field name="Objective-DatePublished">
      <value order="0"/>
    </field>
    <field name="Objective-ModificationStamp">
      <value order="0">2019-07-04T16:32:31Z</value>
    </field>
    <field name="Objective-Owner">
      <value order="0">Kaye, Maria M (U441967)</value>
    </field>
    <field name="Objective-Path">
      <value order="0">Objective Global Folder:SG File Plan:People, communities and living:Population and migration:Demography:Research and analysis: Demography:National Records of Scotland (NRS): Population and Migration Statistics: Life Expectancy in Scottish Areas: Pre-publication: 2017-2022</value>
    </field>
    <field name="Objective-Parent">
      <value order="0">National Records of Scotland (NRS): Population and Migration Statistics: Life Expectancy in Scottish Areas: Pre-publication: 2017-2022</value>
    </field>
    <field name="Objective-State">
      <value order="0">Being Drafted</value>
    </field>
    <field name="Objective-VersionId">
      <value order="0">vA35839121</value>
    </field>
    <field name="Objective-Version">
      <value order="0">0.4</value>
    </field>
    <field name="Objective-VersionNumber">
      <value order="0">4</value>
    </field>
    <field name="Objective-VersionComment">
      <value order="0"/>
    </field>
    <field name="Objective-FileNumber">
      <value order="0">STAT/16</value>
    </field>
    <field name="Objective-Classification">
      <value order="0">OFFICIAL-SENSITIVE</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326</TotalTime>
  <Words>4206</Words>
  <Application>Microsoft Office PowerPoint</Application>
  <PresentationFormat>Widescreen</PresentationFormat>
  <Paragraphs>365</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Segoe UI</vt:lpstr>
      <vt:lpstr>Times New Roman</vt:lpstr>
      <vt:lpstr>Office Theme</vt:lpstr>
      <vt:lpstr>How have changes in death by cause and age group contributed to the recent stalling of life expectancy gains in Scotland? </vt:lpstr>
      <vt:lpstr>Choice of 2012-14 as Breakpoint</vt:lpstr>
      <vt:lpstr>Decomposition Analysis</vt:lpstr>
      <vt:lpstr>PowerPoint Presentation</vt:lpstr>
      <vt:lpstr>PowerPoint Presentation</vt:lpstr>
      <vt:lpstr>PowerPoint Presentation</vt:lpstr>
      <vt:lpstr>PowerPoint Presentation</vt:lpstr>
      <vt:lpstr>PowerPoint Presentation</vt:lpstr>
      <vt:lpstr>Conclusions</vt:lpstr>
      <vt:lpstr>Decomposition broken down by deprivation</vt:lpstr>
      <vt:lpstr>PowerPoint Presentation</vt:lpstr>
      <vt:lpstr>PowerPoint Presentation</vt:lpstr>
      <vt:lpstr>PowerPoint Presentation</vt:lpstr>
      <vt:lpstr>PowerPoint Presentation</vt:lpstr>
      <vt:lpstr>PowerPoint Presentation</vt:lpstr>
      <vt:lpstr>PowerPoint Presentation</vt:lpstr>
      <vt:lpstr>Conclusions</vt:lpstr>
      <vt:lpstr>Thank you</vt:lpstr>
      <vt:lpstr>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have changes in death by cause and age group contributed to the recent stalling of life expectancy gains in Scotland?</dc:title>
  <dc:creator>Kaye M (Maria)</dc:creator>
  <cp:lastModifiedBy>Shepherd,A</cp:lastModifiedBy>
  <cp:revision>14</cp:revision>
  <dcterms:created xsi:type="dcterms:W3CDTF">2019-07-01T13:23:30Z</dcterms:created>
  <dcterms:modified xsi:type="dcterms:W3CDTF">2019-10-01T15:35:18Z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A24930739</vt:lpwstr>
  </property>
  <property fmtid="{D5CDD505-2E9C-101B-9397-08002B2CF9AE}" pid="4" name="Objective-Title">
    <vt:lpwstr>presentation for BSPS day meeting - 05 July 2019</vt:lpwstr>
  </property>
  <property fmtid="{D5CDD505-2E9C-101B-9397-08002B2CF9AE}" pid="5" name="Objective-Description">
    <vt:lpwstr/>
  </property>
  <property fmtid="{D5CDD505-2E9C-101B-9397-08002B2CF9AE}" pid="6" name="Objective-CreationStamp">
    <vt:filetime>2019-07-01T14:55:28Z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2019-07-04T16:32:31Z</vt:filetime>
  </property>
  <property fmtid="{D5CDD505-2E9C-101B-9397-08002B2CF9AE}" pid="11" name="Objective-Owner">
    <vt:lpwstr>Kaye, Maria M (U441967)</vt:lpwstr>
  </property>
  <property fmtid="{D5CDD505-2E9C-101B-9397-08002B2CF9AE}" pid="12" name="Objective-Path">
    <vt:lpwstr>Objective Global Folder:SG File Plan:People, communities and living:Population and migration:Demography:Research and analysis: Demography:National Records of Scotland (NRS): Population and Migration Statistics: Life Expectancy in Scottish Areas: Pre-publi</vt:lpwstr>
  </property>
  <property fmtid="{D5CDD505-2E9C-101B-9397-08002B2CF9AE}" pid="13" name="Objective-Parent">
    <vt:lpwstr>National Records of Scotland (NRS): Population and Migration Statistics: Life Expectancy in Scottish Areas: Pre-publication: 2017-2022</vt:lpwstr>
  </property>
  <property fmtid="{D5CDD505-2E9C-101B-9397-08002B2CF9AE}" pid="14" name="Objective-State">
    <vt:lpwstr>Being Drafted</vt:lpwstr>
  </property>
  <property fmtid="{D5CDD505-2E9C-101B-9397-08002B2CF9AE}" pid="15" name="Objective-VersionId">
    <vt:lpwstr>vA35839121</vt:lpwstr>
  </property>
  <property fmtid="{D5CDD505-2E9C-101B-9397-08002B2CF9AE}" pid="16" name="Objective-Version">
    <vt:lpwstr>0.4</vt:lpwstr>
  </property>
  <property fmtid="{D5CDD505-2E9C-101B-9397-08002B2CF9AE}" pid="17" name="Objective-VersionNumber">
    <vt:r8>4</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OFFICIAL-SENSITIVE]</vt:lpwstr>
  </property>
  <property fmtid="{D5CDD505-2E9C-101B-9397-08002B2CF9AE}" pid="21" name="Objective-Caveats">
    <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ies>
</file>