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7" r:id="rId2"/>
    <p:sldId id="418" r:id="rId3"/>
    <p:sldId id="415" r:id="rId4"/>
    <p:sldId id="416" r:id="rId5"/>
    <p:sldId id="317" r:id="rId6"/>
    <p:sldId id="332" r:id="rId7"/>
    <p:sldId id="333" r:id="rId8"/>
    <p:sldId id="334" r:id="rId9"/>
    <p:sldId id="429" r:id="rId10"/>
    <p:sldId id="322" r:id="rId11"/>
    <p:sldId id="323" r:id="rId12"/>
    <p:sldId id="265" r:id="rId13"/>
    <p:sldId id="443" r:id="rId14"/>
    <p:sldId id="446" r:id="rId15"/>
    <p:sldId id="447" r:id="rId16"/>
    <p:sldId id="448" r:id="rId17"/>
    <p:sldId id="449" r:id="rId18"/>
    <p:sldId id="450" r:id="rId19"/>
    <p:sldId id="451" r:id="rId20"/>
    <p:sldId id="452" r:id="rId21"/>
    <p:sldId id="453" r:id="rId22"/>
    <p:sldId id="454" r:id="rId23"/>
    <p:sldId id="444" r:id="rId24"/>
    <p:sldId id="44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4"/>
    <p:restoredTop sz="94653"/>
  </p:normalViewPr>
  <p:slideViewPr>
    <p:cSldViewPr snapToGrid="0" snapToObjects="1">
      <p:cViewPr varScale="1">
        <p:scale>
          <a:sx n="118" d="100"/>
          <a:sy n="118" d="100"/>
        </p:scale>
        <p:origin x="14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6D3D360-3C79-034C-A37F-8F9E46A73C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3DDF141-EA73-7C4B-932B-91F32BEA4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89C82-5CD4-8F46-99B5-333E94C58633}" type="datetimeFigureOut">
              <a:rPr lang="en-US" smtClean="0"/>
              <a:t>10/1/2019</a:t>
            </a:fld>
            <a:endParaRPr lang="en-US"/>
          </a:p>
        </p:txBody>
      </p:sp>
      <p:sp>
        <p:nvSpPr>
          <p:cNvPr id="4" name="Footer Placeholder 3">
            <a:extLst>
              <a:ext uri="{FF2B5EF4-FFF2-40B4-BE49-F238E27FC236}">
                <a16:creationId xmlns:a16="http://schemas.microsoft.com/office/drawing/2014/main" xmlns="" id="{6B7AB993-EBA3-FE4A-8D4E-9C70D37981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26B9E24-F4C4-2644-9647-D158E519C6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113220-C0EE-0549-86AF-6D4896D7468C}" type="slidenum">
              <a:rPr lang="en-US" smtClean="0"/>
              <a:t>‹#›</a:t>
            </a:fld>
            <a:endParaRPr lang="en-US"/>
          </a:p>
        </p:txBody>
      </p:sp>
    </p:spTree>
    <p:extLst>
      <p:ext uri="{BB962C8B-B14F-4D97-AF65-F5344CB8AC3E}">
        <p14:creationId xmlns:p14="http://schemas.microsoft.com/office/powerpoint/2010/main" val="402773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EE829-6F46-274C-B8D4-9A0FE3B72618}" type="datetimeFigureOut">
              <a:rPr lang="en-US" smtClean="0"/>
              <a:t>10/1/2019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4C9FB-13E9-AC4E-A7BA-5AB2CD4EC212}" type="slidenum">
              <a:rPr lang="en-US" smtClean="0"/>
              <a:t>‹#›</a:t>
            </a:fld>
            <a:endParaRPr lang="en-US"/>
          </a:p>
        </p:txBody>
      </p:sp>
    </p:spTree>
    <p:extLst>
      <p:ext uri="{BB962C8B-B14F-4D97-AF65-F5344CB8AC3E}">
        <p14:creationId xmlns:p14="http://schemas.microsoft.com/office/powerpoint/2010/main" val="85327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84C9FB-13E9-AC4E-A7BA-5AB2CD4EC212}" type="slidenum">
              <a:rPr lang="en-US" smtClean="0"/>
              <a:t>22</a:t>
            </a:fld>
            <a:endParaRPr lang="en-US"/>
          </a:p>
        </p:txBody>
      </p:sp>
    </p:spTree>
    <p:extLst>
      <p:ext uri="{BB962C8B-B14F-4D97-AF65-F5344CB8AC3E}">
        <p14:creationId xmlns:p14="http://schemas.microsoft.com/office/powerpoint/2010/main" val="417795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392D3-E862-F542-BBBE-0CC4AEA15237}" type="datetime1">
              <a:rPr lang="en-GB"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43278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78D9D-BE6B-ED45-A257-C506788AEC2E}" type="datetime1">
              <a:rPr lang="en-GB"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360308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0395D-225E-ED4A-B88C-A1273F1EE59A}" type="datetime1">
              <a:rPr lang="en-GB"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334720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73CD6-1B02-A441-9BE4-FF528F57F2DF}" type="datetime1">
              <a:rPr lang="en-GB"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183500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4BC66-86A3-D448-8EF8-7C3E02A41D03}" type="datetime1">
              <a:rPr lang="en-GB"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67924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9AB712-C9B4-764C-BBD8-A2456802B00D}" type="datetime1">
              <a:rPr lang="en-GB"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53534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95659F-657F-8048-88E0-3BBE61BE3F5B}" type="datetime1">
              <a:rPr lang="en-GB" smtClean="0"/>
              <a:t>01/10/2019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334529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2991A-EC2A-754F-8CAF-4B194F7B89D9}" type="datetime1">
              <a:rPr lang="en-GB" smtClean="0"/>
              <a:t>01/10/2019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423939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6B06D-EC93-574F-B61F-FB15F6C49D7C}" type="datetime1">
              <a:rPr lang="en-GB" smtClean="0"/>
              <a:t>01/10/2019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37129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26944A-2B13-544D-A8F5-F0BFD8B87724}" type="datetime1">
              <a:rPr lang="en-GB"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369337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81056-7F4A-BA4C-A043-2A2E79F2EDFA}" type="datetime1">
              <a:rPr lang="en-GB"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104472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2AB82-1ADB-D541-B912-DD27C03AA9A4}" type="datetime1">
              <a:rPr lang="en-GB" smtClean="0"/>
              <a:t>01/10/2019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E6AFA-1AF4-1549-9708-BD499CDEDA71}" type="slidenum">
              <a:rPr lang="en-US" smtClean="0"/>
              <a:t>‹#›</a:t>
            </a:fld>
            <a:endParaRPr lang="en-US"/>
          </a:p>
        </p:txBody>
      </p:sp>
    </p:spTree>
    <p:extLst>
      <p:ext uri="{BB962C8B-B14F-4D97-AF65-F5344CB8AC3E}">
        <p14:creationId xmlns:p14="http://schemas.microsoft.com/office/powerpoint/2010/main" val="3386986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ons.gov.uk/peoplepopulationandcommunity/birthsdeathsandmarriages/lifeexpectancies/articles/changingtrendsinmortalityaninternationalcomparison/2000to201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lifeexpectancies/articles/changingtrendsinmortalityaninternationalcomparison/2000to201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539CE3E-20E4-544B-AF60-D5F49F54326D}"/>
              </a:ext>
            </a:extLst>
          </p:cNvPr>
          <p:cNvPicPr>
            <a:picLocks noChangeAspect="1"/>
          </p:cNvPicPr>
          <p:nvPr/>
        </p:nvPicPr>
        <p:blipFill>
          <a:blip r:embed="rId2"/>
          <a:stretch>
            <a:fillRect/>
          </a:stretch>
        </p:blipFill>
        <p:spPr>
          <a:xfrm>
            <a:off x="5029200" y="30345"/>
            <a:ext cx="4114800" cy="6858000"/>
          </a:xfrm>
          <a:prstGeom prst="rect">
            <a:avLst/>
          </a:prstGeom>
        </p:spPr>
      </p:pic>
      <p:sp>
        <p:nvSpPr>
          <p:cNvPr id="2" name="Title 1">
            <a:extLst>
              <a:ext uri="{FF2B5EF4-FFF2-40B4-BE49-F238E27FC236}">
                <a16:creationId xmlns:a16="http://schemas.microsoft.com/office/drawing/2014/main" xmlns="" id="{9C3FA2B4-2642-414F-A8AB-BA2650B6222D}"/>
              </a:ext>
            </a:extLst>
          </p:cNvPr>
          <p:cNvSpPr>
            <a:spLocks noGrp="1"/>
          </p:cNvSpPr>
          <p:nvPr>
            <p:ph type="title"/>
          </p:nvPr>
        </p:nvSpPr>
        <p:spPr>
          <a:xfrm>
            <a:off x="535005" y="132306"/>
            <a:ext cx="3981911" cy="2962865"/>
          </a:xfrm>
        </p:spPr>
        <p:txBody>
          <a:bodyPr>
            <a:normAutofit/>
          </a:bodyPr>
          <a:lstStyle/>
          <a:p>
            <a:r>
              <a:rPr lang="en-GB" b="1" dirty="0"/>
              <a:t>Debating stalling life expectancy</a:t>
            </a:r>
            <a:br>
              <a:rPr lang="en-GB" b="1" dirty="0"/>
            </a:br>
            <a:r>
              <a:rPr lang="en-GB" sz="2000" b="1" dirty="0"/>
              <a:t/>
            </a:r>
            <a:br>
              <a:rPr lang="en-GB" sz="2000" b="1" dirty="0"/>
            </a:br>
            <a:r>
              <a:rPr lang="en-GB" sz="2000" b="1" dirty="0"/>
              <a:t>Danny Dorling, July 5</a:t>
            </a:r>
            <a:r>
              <a:rPr lang="en-GB" sz="2000" b="1" baseline="30000" dirty="0"/>
              <a:t>th</a:t>
            </a:r>
            <a:r>
              <a:rPr lang="en-GB" sz="2000" b="1" dirty="0"/>
              <a:t> 2019 (BSPS)</a:t>
            </a:r>
            <a:br>
              <a:rPr lang="en-GB" sz="2000" b="1" dirty="0"/>
            </a:br>
            <a:r>
              <a:rPr lang="en-GB" sz="2000" b="1" dirty="0"/>
              <a:t/>
            </a:r>
            <a:br>
              <a:rPr lang="en-GB" sz="2000" b="1" dirty="0"/>
            </a:br>
            <a:r>
              <a:rPr lang="en-GB" sz="2000" b="1" dirty="0"/>
              <a:t>E&amp;W infant mortality per 1000 births: 	2014; 3.6, 2015: 3.7</a:t>
            </a:r>
            <a:br>
              <a:rPr lang="en-GB" sz="2000" b="1" dirty="0"/>
            </a:br>
            <a:r>
              <a:rPr lang="en-GB" sz="2000" b="1" dirty="0"/>
              <a:t>	2016: 3.8, 2017: 3.9</a:t>
            </a:r>
            <a:endParaRPr lang="en-US" sz="2000" dirty="0"/>
          </a:p>
        </p:txBody>
      </p:sp>
      <p:sp>
        <p:nvSpPr>
          <p:cNvPr id="6" name="Rectangle 5">
            <a:extLst>
              <a:ext uri="{FF2B5EF4-FFF2-40B4-BE49-F238E27FC236}">
                <a16:creationId xmlns:a16="http://schemas.microsoft.com/office/drawing/2014/main" xmlns="" id="{A7540DA2-96A9-534C-84B2-3C9FC3E0B826}"/>
              </a:ext>
            </a:extLst>
          </p:cNvPr>
          <p:cNvSpPr/>
          <p:nvPr/>
        </p:nvSpPr>
        <p:spPr>
          <a:xfrm>
            <a:off x="535005" y="3122593"/>
            <a:ext cx="3729697" cy="3416320"/>
          </a:xfrm>
          <a:prstGeom prst="rect">
            <a:avLst/>
          </a:prstGeom>
        </p:spPr>
        <p:txBody>
          <a:bodyPr wrap="square">
            <a:spAutoFit/>
          </a:bodyPr>
          <a:lstStyle/>
          <a:p>
            <a:r>
              <a:rPr lang="en-GB" dirty="0">
                <a:solidFill>
                  <a:srgbClr val="666A73"/>
                </a:solidFill>
                <a:latin typeface="Benton Sans"/>
              </a:rPr>
              <a:t>In the eight years since the May 2010 general election, the health of people living in the United Kingdom has faltered. At first the only evidence came from surveys in which people started to say in greater numbers that their health was getting worse. Then they started dying a little earlier than before, and then a lot earlier. We are now seeing </a:t>
            </a:r>
            <a:r>
              <a:rPr lang="en-GB" dirty="0">
                <a:solidFill>
                  <a:srgbClr val="FF0000"/>
                </a:solidFill>
                <a:latin typeface="Benton Sans"/>
              </a:rPr>
              <a:t>slowdowns</a:t>
            </a:r>
            <a:r>
              <a:rPr lang="en-GB" dirty="0">
                <a:solidFill>
                  <a:srgbClr val="666A73"/>
                </a:solidFill>
                <a:latin typeface="Benton Sans"/>
              </a:rPr>
              <a:t> in health improvements not seen since 1940, 1929, 1918/19, 1895, 1849 &amp; 1846. </a:t>
            </a:r>
            <a:endParaRPr lang="en-US" dirty="0"/>
          </a:p>
        </p:txBody>
      </p:sp>
      <p:sp>
        <p:nvSpPr>
          <p:cNvPr id="9" name="Rectangle 8">
            <a:extLst>
              <a:ext uri="{FF2B5EF4-FFF2-40B4-BE49-F238E27FC236}">
                <a16:creationId xmlns:a16="http://schemas.microsoft.com/office/drawing/2014/main" xmlns="" id="{B6FF0966-789E-1B44-AD57-12774DA05BC0}"/>
              </a:ext>
            </a:extLst>
          </p:cNvPr>
          <p:cNvSpPr/>
          <p:nvPr/>
        </p:nvSpPr>
        <p:spPr>
          <a:xfrm>
            <a:off x="1649520" y="6519013"/>
            <a:ext cx="3783607" cy="369332"/>
          </a:xfrm>
          <a:prstGeom prst="rect">
            <a:avLst/>
          </a:prstGeom>
        </p:spPr>
        <p:txBody>
          <a:bodyPr wrap="square">
            <a:spAutoFit/>
          </a:bodyPr>
          <a:lstStyle/>
          <a:p>
            <a:r>
              <a:rPr lang="en-GB" dirty="0">
                <a:solidFill>
                  <a:srgbClr val="666A73"/>
                </a:solidFill>
                <a:latin typeface="Benton Sans"/>
              </a:rPr>
              <a:t>But much else was also unusual</a:t>
            </a:r>
            <a:r>
              <a:rPr lang="en-GB" dirty="0">
                <a:solidFill>
                  <a:srgbClr val="666A73"/>
                </a:solidFill>
                <a:latin typeface="Benton Sans"/>
                <a:sym typeface="Wingdings" pitchFamily="2" charset="2"/>
              </a:rPr>
              <a:t></a:t>
            </a:r>
            <a:endParaRPr lang="en-US" dirty="0"/>
          </a:p>
        </p:txBody>
      </p:sp>
      <p:sp>
        <p:nvSpPr>
          <p:cNvPr id="3" name="Slide Number Placeholder 2">
            <a:extLst>
              <a:ext uri="{FF2B5EF4-FFF2-40B4-BE49-F238E27FC236}">
                <a16:creationId xmlns:a16="http://schemas.microsoft.com/office/drawing/2014/main" xmlns="" id="{357AFFB3-7409-874E-AAEC-34209608FD42}"/>
              </a:ext>
            </a:extLst>
          </p:cNvPr>
          <p:cNvSpPr>
            <a:spLocks noGrp="1"/>
          </p:cNvSpPr>
          <p:nvPr>
            <p:ph type="sldNum" sz="quarter" idx="12"/>
          </p:nvPr>
        </p:nvSpPr>
        <p:spPr/>
        <p:txBody>
          <a:bodyPr/>
          <a:lstStyle/>
          <a:p>
            <a:fld id="{220E6AFA-1AF4-1549-9708-BD499CDEDA71}" type="slidenum">
              <a:rPr lang="en-US" smtClean="0"/>
              <a:t>1</a:t>
            </a:fld>
            <a:endParaRPr lang="en-US" dirty="0"/>
          </a:p>
        </p:txBody>
      </p:sp>
    </p:spTree>
    <p:extLst>
      <p:ext uri="{BB962C8B-B14F-4D97-AF65-F5344CB8AC3E}">
        <p14:creationId xmlns:p14="http://schemas.microsoft.com/office/powerpoint/2010/main" val="29303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171398"/>
            <a:ext cx="7886700" cy="967728"/>
          </a:xfrm>
        </p:spPr>
        <p:txBody>
          <a:bodyPr>
            <a:normAutofit/>
          </a:bodyPr>
          <a:lstStyle/>
          <a:p>
            <a:r>
              <a:rPr lang="en-US" sz="2400" dirty="0"/>
              <a:t>Male life expectancy from age 85</a:t>
            </a:r>
          </a:p>
        </p:txBody>
      </p:sp>
      <p:pic>
        <p:nvPicPr>
          <p:cNvPr id="4" name="Content Placeholder 3" descr="image001.png"/>
          <p:cNvPicPr>
            <a:picLocks noGrp="1" noChangeAspect="1"/>
          </p:cNvPicPr>
          <p:nvPr>
            <p:ph idx="1"/>
          </p:nvPr>
        </p:nvPicPr>
        <p:blipFill>
          <a:blip r:embed="rId2" cstate="print">
            <a:extLst>
              <a:ext uri="{28A0092B-C50C-407E-A947-70E740481C1C}">
                <a14:useLocalDpi xmlns:a14="http://schemas.microsoft.com/office/drawing/2010/main"/>
              </a:ext>
            </a:extLst>
          </a:blip>
          <a:srcRect t="896" b="896"/>
          <a:stretch>
            <a:fillRect/>
          </a:stretch>
        </p:blipFill>
        <p:spPr>
          <a:xfrm>
            <a:off x="635000" y="1139126"/>
            <a:ext cx="7886700" cy="4351338"/>
          </a:xfrm>
        </p:spPr>
      </p:pic>
      <p:sp>
        <p:nvSpPr>
          <p:cNvPr id="5" name="TextBox 4"/>
          <p:cNvSpPr txBox="1"/>
          <p:nvPr/>
        </p:nvSpPr>
        <p:spPr>
          <a:xfrm>
            <a:off x="609600" y="5400187"/>
            <a:ext cx="7899400" cy="523220"/>
          </a:xfrm>
          <a:prstGeom prst="rect">
            <a:avLst/>
          </a:prstGeom>
          <a:noFill/>
        </p:spPr>
        <p:txBody>
          <a:bodyPr wrap="square" rtlCol="0">
            <a:spAutoFit/>
          </a:bodyPr>
          <a:lstStyle/>
          <a:p>
            <a:r>
              <a:rPr lang="en-US" sz="1400" dirty="0"/>
              <a:t>Source: https://</a:t>
            </a:r>
            <a:r>
              <a:rPr lang="en-US" sz="1400" dirty="0" err="1"/>
              <a:t>www.ons.gov.uk</a:t>
            </a:r>
            <a:r>
              <a:rPr lang="en-US" sz="1400" dirty="0"/>
              <a:t>/</a:t>
            </a:r>
            <a:r>
              <a:rPr lang="en-US" sz="1400" dirty="0" err="1"/>
              <a:t>peoplepopulationandcommunity</a:t>
            </a:r>
            <a:r>
              <a:rPr lang="en-US" sz="1400" dirty="0"/>
              <a:t>/</a:t>
            </a:r>
            <a:r>
              <a:rPr lang="en-US" sz="1400" dirty="0" err="1"/>
              <a:t>birthsdeathsandmarriages</a:t>
            </a:r>
            <a:r>
              <a:rPr lang="en-US" sz="1400" dirty="0"/>
              <a:t>/</a:t>
            </a:r>
            <a:r>
              <a:rPr lang="en-US" sz="1400" dirty="0" err="1"/>
              <a:t>lifeexpectancies</a:t>
            </a:r>
            <a:r>
              <a:rPr lang="en-US" sz="1400" dirty="0"/>
              <a:t>/bulletins/</a:t>
            </a:r>
            <a:r>
              <a:rPr lang="en-US" sz="1400" dirty="0" err="1"/>
              <a:t>nationallifetablesunitedkingdom</a:t>
            </a:r>
            <a:r>
              <a:rPr lang="en-US" sz="1400" dirty="0"/>
              <a:t>/20132015</a:t>
            </a:r>
          </a:p>
        </p:txBody>
      </p:sp>
      <p:sp>
        <p:nvSpPr>
          <p:cNvPr id="3" name="Slide Number Placeholder 2">
            <a:extLst>
              <a:ext uri="{FF2B5EF4-FFF2-40B4-BE49-F238E27FC236}">
                <a16:creationId xmlns:a16="http://schemas.microsoft.com/office/drawing/2014/main" xmlns="" id="{CD12F560-3E90-A246-8EA0-C457F13DBA6D}"/>
              </a:ext>
            </a:extLst>
          </p:cNvPr>
          <p:cNvSpPr>
            <a:spLocks noGrp="1"/>
          </p:cNvSpPr>
          <p:nvPr>
            <p:ph type="sldNum" sz="quarter" idx="12"/>
          </p:nvPr>
        </p:nvSpPr>
        <p:spPr/>
        <p:txBody>
          <a:bodyPr/>
          <a:lstStyle/>
          <a:p>
            <a:fld id="{220E6AFA-1AF4-1549-9708-BD499CDEDA71}" type="slidenum">
              <a:rPr lang="en-US" smtClean="0"/>
              <a:t>10</a:t>
            </a:fld>
            <a:endParaRPr lang="en-US"/>
          </a:p>
        </p:txBody>
      </p:sp>
    </p:spTree>
    <p:extLst>
      <p:ext uri="{BB962C8B-B14F-4D97-AF65-F5344CB8AC3E}">
        <p14:creationId xmlns:p14="http://schemas.microsoft.com/office/powerpoint/2010/main" val="112468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8205384" cy="897986"/>
          </a:xfrm>
        </p:spPr>
        <p:txBody>
          <a:bodyPr>
            <a:normAutofit/>
          </a:bodyPr>
          <a:lstStyle/>
          <a:p>
            <a:r>
              <a:rPr lang="en-US" sz="2400" dirty="0"/>
              <a:t>Female life expectancy from age 85</a:t>
            </a:r>
          </a:p>
        </p:txBody>
      </p:sp>
      <p:pic>
        <p:nvPicPr>
          <p:cNvPr id="4" name="Content Placeholder 3" descr="image002.png"/>
          <p:cNvPicPr>
            <a:picLocks noGrp="1" noChangeAspect="1"/>
          </p:cNvPicPr>
          <p:nvPr>
            <p:ph idx="1"/>
          </p:nvPr>
        </p:nvPicPr>
        <p:blipFill>
          <a:blip r:embed="rId2" cstate="print">
            <a:extLst>
              <a:ext uri="{28A0092B-C50C-407E-A947-70E740481C1C}">
                <a14:useLocalDpi xmlns:a14="http://schemas.microsoft.com/office/drawing/2010/main"/>
              </a:ext>
            </a:extLst>
          </a:blip>
          <a:srcRect t="896" b="896"/>
          <a:stretch>
            <a:fillRect/>
          </a:stretch>
        </p:blipFill>
        <p:spPr>
          <a:xfrm>
            <a:off x="635001" y="1263113"/>
            <a:ext cx="7886700" cy="4351338"/>
          </a:xfrm>
        </p:spPr>
      </p:pic>
      <p:sp>
        <p:nvSpPr>
          <p:cNvPr id="5" name="TextBox 4"/>
          <p:cNvSpPr txBox="1"/>
          <p:nvPr/>
        </p:nvSpPr>
        <p:spPr>
          <a:xfrm>
            <a:off x="635001" y="5723791"/>
            <a:ext cx="7899400" cy="523220"/>
          </a:xfrm>
          <a:prstGeom prst="rect">
            <a:avLst/>
          </a:prstGeom>
          <a:noFill/>
        </p:spPr>
        <p:txBody>
          <a:bodyPr wrap="square" rtlCol="0">
            <a:spAutoFit/>
          </a:bodyPr>
          <a:lstStyle/>
          <a:p>
            <a:r>
              <a:rPr lang="en-US" sz="1400" dirty="0"/>
              <a:t>Source: https://</a:t>
            </a:r>
            <a:r>
              <a:rPr lang="en-US" sz="1400" dirty="0" err="1"/>
              <a:t>www.ons.gov.uk</a:t>
            </a:r>
            <a:r>
              <a:rPr lang="en-US" sz="1400" dirty="0"/>
              <a:t>/</a:t>
            </a:r>
            <a:r>
              <a:rPr lang="en-US" sz="1400" dirty="0" err="1"/>
              <a:t>peoplepopulationandcommunity</a:t>
            </a:r>
            <a:r>
              <a:rPr lang="en-US" sz="1400" dirty="0"/>
              <a:t>/</a:t>
            </a:r>
            <a:r>
              <a:rPr lang="en-US" sz="1400" dirty="0" err="1"/>
              <a:t>birthsdeathsandmarriages</a:t>
            </a:r>
            <a:r>
              <a:rPr lang="en-US" sz="1400" dirty="0"/>
              <a:t>/</a:t>
            </a:r>
            <a:r>
              <a:rPr lang="en-US" sz="1400" dirty="0" err="1"/>
              <a:t>lifeexpectancies</a:t>
            </a:r>
            <a:r>
              <a:rPr lang="en-US" sz="1400" dirty="0"/>
              <a:t>/bulletins/</a:t>
            </a:r>
            <a:r>
              <a:rPr lang="en-US" sz="1400" dirty="0" err="1"/>
              <a:t>nationallifetablesunitedkingdom</a:t>
            </a:r>
            <a:r>
              <a:rPr lang="en-US" sz="1400" dirty="0"/>
              <a:t>/20132015</a:t>
            </a:r>
          </a:p>
        </p:txBody>
      </p:sp>
      <p:sp>
        <p:nvSpPr>
          <p:cNvPr id="3" name="Slide Number Placeholder 2">
            <a:extLst>
              <a:ext uri="{FF2B5EF4-FFF2-40B4-BE49-F238E27FC236}">
                <a16:creationId xmlns:a16="http://schemas.microsoft.com/office/drawing/2014/main" xmlns="" id="{35BF8582-3208-E844-BBB8-3A5065F99726}"/>
              </a:ext>
            </a:extLst>
          </p:cNvPr>
          <p:cNvSpPr>
            <a:spLocks noGrp="1"/>
          </p:cNvSpPr>
          <p:nvPr>
            <p:ph type="sldNum" sz="quarter" idx="12"/>
          </p:nvPr>
        </p:nvSpPr>
        <p:spPr/>
        <p:txBody>
          <a:bodyPr/>
          <a:lstStyle/>
          <a:p>
            <a:fld id="{220E6AFA-1AF4-1549-9708-BD499CDEDA71}" type="slidenum">
              <a:rPr lang="en-US" smtClean="0"/>
              <a:t>11</a:t>
            </a:fld>
            <a:endParaRPr lang="en-US"/>
          </a:p>
        </p:txBody>
      </p:sp>
    </p:spTree>
    <p:extLst>
      <p:ext uri="{BB962C8B-B14F-4D97-AF65-F5344CB8AC3E}">
        <p14:creationId xmlns:p14="http://schemas.microsoft.com/office/powerpoint/2010/main" val="373308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EC6DEF6-99ED-6341-94AC-074CB33AB034}"/>
              </a:ext>
            </a:extLst>
          </p:cNvPr>
          <p:cNvPicPr>
            <a:picLocks noChangeAspect="1"/>
          </p:cNvPicPr>
          <p:nvPr/>
        </p:nvPicPr>
        <p:blipFill>
          <a:blip r:embed="rId2"/>
          <a:stretch>
            <a:fillRect/>
          </a:stretch>
        </p:blipFill>
        <p:spPr>
          <a:xfrm>
            <a:off x="3089986" y="202018"/>
            <a:ext cx="6054014" cy="6858000"/>
          </a:xfrm>
          <a:prstGeom prst="rect">
            <a:avLst/>
          </a:prstGeom>
        </p:spPr>
      </p:pic>
      <p:sp>
        <p:nvSpPr>
          <p:cNvPr id="2" name="Title 1">
            <a:extLst>
              <a:ext uri="{FF2B5EF4-FFF2-40B4-BE49-F238E27FC236}">
                <a16:creationId xmlns:a16="http://schemas.microsoft.com/office/drawing/2014/main" xmlns="" id="{4C667162-E9B2-DF41-A331-1FDC042310DC}"/>
              </a:ext>
            </a:extLst>
          </p:cNvPr>
          <p:cNvSpPr>
            <a:spLocks noGrp="1"/>
          </p:cNvSpPr>
          <p:nvPr>
            <p:ph type="title"/>
          </p:nvPr>
        </p:nvSpPr>
        <p:spPr>
          <a:xfrm>
            <a:off x="355550" y="120577"/>
            <a:ext cx="2929910" cy="2049468"/>
          </a:xfrm>
        </p:spPr>
        <p:txBody>
          <a:bodyPr>
            <a:normAutofit/>
          </a:bodyPr>
          <a:lstStyle/>
          <a:p>
            <a:r>
              <a:rPr lang="en-US" sz="2400" dirty="0"/>
              <a:t>Relative declines for over 30 years have turned into absolute decline in health since 2010 or 2014</a:t>
            </a:r>
          </a:p>
        </p:txBody>
      </p:sp>
      <p:sp>
        <p:nvSpPr>
          <p:cNvPr id="8" name="Rectangle 7">
            <a:extLst>
              <a:ext uri="{FF2B5EF4-FFF2-40B4-BE49-F238E27FC236}">
                <a16:creationId xmlns:a16="http://schemas.microsoft.com/office/drawing/2014/main" xmlns="" id="{321381D3-76E6-0944-ACE7-55619A53A903}"/>
              </a:ext>
            </a:extLst>
          </p:cNvPr>
          <p:cNvSpPr/>
          <p:nvPr/>
        </p:nvSpPr>
        <p:spPr>
          <a:xfrm>
            <a:off x="223284" y="5253059"/>
            <a:ext cx="3827721" cy="1200329"/>
          </a:xfrm>
          <a:prstGeom prst="rect">
            <a:avLst/>
          </a:prstGeom>
        </p:spPr>
        <p:txBody>
          <a:bodyPr wrap="square">
            <a:spAutoFit/>
          </a:bodyPr>
          <a:lstStyle/>
          <a:p>
            <a:r>
              <a:rPr lang="en-US" dirty="0"/>
              <a:t>https://</a:t>
            </a:r>
            <a:r>
              <a:rPr lang="en-US" dirty="0" err="1"/>
              <a:t>www.ons.gov.uk</a:t>
            </a:r>
            <a:r>
              <a:rPr lang="en-US" dirty="0"/>
              <a:t>/</a:t>
            </a:r>
            <a:r>
              <a:rPr lang="en-US" dirty="0" err="1"/>
              <a:t>peoplepopulationandcommunity</a:t>
            </a:r>
            <a:r>
              <a:rPr lang="en-US" dirty="0"/>
              <a:t>/</a:t>
            </a:r>
            <a:r>
              <a:rPr lang="en-US" dirty="0" err="1"/>
              <a:t>healthandsocialcare</a:t>
            </a:r>
            <a:r>
              <a:rPr lang="en-US" dirty="0"/>
              <a:t>/</a:t>
            </a:r>
            <a:r>
              <a:rPr lang="en-US" dirty="0" err="1"/>
              <a:t>childhealth</a:t>
            </a:r>
            <a:r>
              <a:rPr lang="en-US" dirty="0"/>
              <a:t>/articles/</a:t>
            </a:r>
            <a:r>
              <a:rPr lang="en-US" dirty="0" err="1"/>
              <a:t>ukdropsineuropeanchildmortalityrankings</a:t>
            </a:r>
            <a:r>
              <a:rPr lang="en-US" dirty="0"/>
              <a:t>/2017-10-13</a:t>
            </a:r>
          </a:p>
        </p:txBody>
      </p:sp>
      <p:cxnSp>
        <p:nvCxnSpPr>
          <p:cNvPr id="11" name="Straight Arrow Connector 10">
            <a:extLst>
              <a:ext uri="{FF2B5EF4-FFF2-40B4-BE49-F238E27FC236}">
                <a16:creationId xmlns:a16="http://schemas.microsoft.com/office/drawing/2014/main" xmlns="" id="{585144A7-B655-244C-AAD3-30821AF5186E}"/>
              </a:ext>
            </a:extLst>
          </p:cNvPr>
          <p:cNvCxnSpPr>
            <a:cxnSpLocks/>
          </p:cNvCxnSpPr>
          <p:nvPr/>
        </p:nvCxnSpPr>
        <p:spPr>
          <a:xfrm>
            <a:off x="5039833" y="2583712"/>
            <a:ext cx="2392325" cy="227536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Content Placeholder 4">
            <a:extLst>
              <a:ext uri="{FF2B5EF4-FFF2-40B4-BE49-F238E27FC236}">
                <a16:creationId xmlns:a16="http://schemas.microsoft.com/office/drawing/2014/main" xmlns="" id="{3B1BCFC5-280A-174C-B8AC-736DD92EA1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03" y="2170045"/>
            <a:ext cx="3244004" cy="2359109"/>
          </a:xfrm>
          <a:prstGeom prst="rect">
            <a:avLst/>
          </a:prstGeom>
        </p:spPr>
      </p:pic>
      <p:sp>
        <p:nvSpPr>
          <p:cNvPr id="3" name="Slide Number Placeholder 2">
            <a:extLst>
              <a:ext uri="{FF2B5EF4-FFF2-40B4-BE49-F238E27FC236}">
                <a16:creationId xmlns:a16="http://schemas.microsoft.com/office/drawing/2014/main" xmlns="" id="{9717978A-C02B-D34F-9AFE-B499A384F7B3}"/>
              </a:ext>
            </a:extLst>
          </p:cNvPr>
          <p:cNvSpPr>
            <a:spLocks noGrp="1"/>
          </p:cNvSpPr>
          <p:nvPr>
            <p:ph type="sldNum" sz="quarter" idx="12"/>
          </p:nvPr>
        </p:nvSpPr>
        <p:spPr/>
        <p:txBody>
          <a:bodyPr/>
          <a:lstStyle/>
          <a:p>
            <a:fld id="{220E6AFA-1AF4-1549-9708-BD499CDEDA71}" type="slidenum">
              <a:rPr lang="en-US" smtClean="0"/>
              <a:t>12</a:t>
            </a:fld>
            <a:endParaRPr lang="en-US"/>
          </a:p>
        </p:txBody>
      </p:sp>
    </p:spTree>
    <p:extLst>
      <p:ext uri="{BB962C8B-B14F-4D97-AF65-F5344CB8AC3E}">
        <p14:creationId xmlns:p14="http://schemas.microsoft.com/office/powerpoint/2010/main" val="106191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FA72116-2B3C-5143-BC3B-FCFA046196C7}"/>
              </a:ext>
            </a:extLst>
          </p:cNvPr>
          <p:cNvPicPr>
            <a:picLocks noGrp="1" noChangeAspect="1"/>
          </p:cNvPicPr>
          <p:nvPr>
            <p:ph idx="1"/>
          </p:nvPr>
        </p:nvPicPr>
        <p:blipFill rotWithShape="1">
          <a:blip r:embed="rId2"/>
          <a:srcRect r="33463"/>
          <a:stretch/>
        </p:blipFill>
        <p:spPr>
          <a:xfrm>
            <a:off x="663796" y="891145"/>
            <a:ext cx="6981909" cy="5342385"/>
          </a:xfrm>
          <a:prstGeom prst="rect">
            <a:avLst/>
          </a:prstGeom>
        </p:spPr>
      </p:pic>
      <p:sp>
        <p:nvSpPr>
          <p:cNvPr id="2" name="Title 1">
            <a:extLst>
              <a:ext uri="{FF2B5EF4-FFF2-40B4-BE49-F238E27FC236}">
                <a16:creationId xmlns:a16="http://schemas.microsoft.com/office/drawing/2014/main" xmlns="" id="{625D06BB-33E8-1F4F-9B0A-8936841CD7BF}"/>
              </a:ext>
            </a:extLst>
          </p:cNvPr>
          <p:cNvSpPr>
            <a:spLocks noGrp="1"/>
          </p:cNvSpPr>
          <p:nvPr>
            <p:ph type="title"/>
          </p:nvPr>
        </p:nvSpPr>
        <p:spPr>
          <a:xfrm>
            <a:off x="435890" y="174492"/>
            <a:ext cx="7886700" cy="1167788"/>
          </a:xfrm>
        </p:spPr>
        <p:txBody>
          <a:bodyPr>
            <a:noAutofit/>
          </a:bodyPr>
          <a:lstStyle/>
          <a:p>
            <a:r>
              <a:rPr lang="en-GB" sz="2400" dirty="0"/>
              <a:t>Lucinda Hiam and Martin McKee: The deepening health crisis in the UK requires society wide, political intervention, March 8, 2019: “</a:t>
            </a:r>
            <a:r>
              <a:rPr lang="en-GB" sz="2400" i="1" dirty="0"/>
              <a:t>These are not just numbers, these are lives”</a:t>
            </a:r>
            <a:br>
              <a:rPr lang="en-GB" sz="2400" i="1" dirty="0"/>
            </a:br>
            <a:endParaRPr lang="en-US" sz="2400" dirty="0"/>
          </a:p>
        </p:txBody>
      </p:sp>
      <p:sp>
        <p:nvSpPr>
          <p:cNvPr id="4" name="Slide Number Placeholder 3">
            <a:extLst>
              <a:ext uri="{FF2B5EF4-FFF2-40B4-BE49-F238E27FC236}">
                <a16:creationId xmlns:a16="http://schemas.microsoft.com/office/drawing/2014/main" xmlns="" id="{6C97515F-5B10-D94B-A146-D3B6F3F3C76B}"/>
              </a:ext>
            </a:extLst>
          </p:cNvPr>
          <p:cNvSpPr>
            <a:spLocks noGrp="1"/>
          </p:cNvSpPr>
          <p:nvPr>
            <p:ph type="sldNum" sz="quarter" idx="12"/>
          </p:nvPr>
        </p:nvSpPr>
        <p:spPr/>
        <p:txBody>
          <a:bodyPr/>
          <a:lstStyle/>
          <a:p>
            <a:fld id="{220E6AFA-1AF4-1549-9708-BD499CDEDA71}" type="slidenum">
              <a:rPr lang="en-US" smtClean="0"/>
              <a:t>13</a:t>
            </a:fld>
            <a:endParaRPr lang="en-US"/>
          </a:p>
        </p:txBody>
      </p:sp>
      <p:sp>
        <p:nvSpPr>
          <p:cNvPr id="6" name="Rectangle 5">
            <a:extLst>
              <a:ext uri="{FF2B5EF4-FFF2-40B4-BE49-F238E27FC236}">
                <a16:creationId xmlns:a16="http://schemas.microsoft.com/office/drawing/2014/main" xmlns="" id="{D492BB8C-CB79-244B-96CE-9FB93624C3F2}"/>
              </a:ext>
            </a:extLst>
          </p:cNvPr>
          <p:cNvSpPr/>
          <p:nvPr/>
        </p:nvSpPr>
        <p:spPr>
          <a:xfrm>
            <a:off x="502726" y="6075145"/>
            <a:ext cx="8012624" cy="646331"/>
          </a:xfrm>
          <a:prstGeom prst="rect">
            <a:avLst/>
          </a:prstGeom>
        </p:spPr>
        <p:txBody>
          <a:bodyPr wrap="square">
            <a:spAutoFit/>
          </a:bodyPr>
          <a:lstStyle/>
          <a:p>
            <a:r>
              <a:rPr lang="en-US" dirty="0"/>
              <a:t>https://</a:t>
            </a:r>
            <a:r>
              <a:rPr lang="en-US" dirty="0" err="1"/>
              <a:t>blogs.bmj.com</a:t>
            </a:r>
            <a:r>
              <a:rPr lang="en-US" dirty="0"/>
              <a:t>/</a:t>
            </a:r>
            <a:r>
              <a:rPr lang="en-US" dirty="0" err="1"/>
              <a:t>bmj</a:t>
            </a:r>
            <a:r>
              <a:rPr lang="en-US" dirty="0"/>
              <a:t>/2019/03/08/lucinda-hiam-and-martin-mckee-the-deepening-health-crisis-in-the-uk-requires-society-wide-political-intervention/</a:t>
            </a:r>
          </a:p>
        </p:txBody>
      </p:sp>
    </p:spTree>
    <p:extLst>
      <p:ext uri="{BB962C8B-B14F-4D97-AF65-F5344CB8AC3E}">
        <p14:creationId xmlns:p14="http://schemas.microsoft.com/office/powerpoint/2010/main" val="8562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CE0885B-096E-DA4C-B592-C257D89F2788}"/>
              </a:ext>
            </a:extLst>
          </p:cNvPr>
          <p:cNvSpPr>
            <a:spLocks noGrp="1"/>
          </p:cNvSpPr>
          <p:nvPr>
            <p:ph idx="1"/>
          </p:nvPr>
        </p:nvSpPr>
        <p:spPr>
          <a:xfrm>
            <a:off x="518482" y="1497742"/>
            <a:ext cx="7886700" cy="5223734"/>
          </a:xfrm>
        </p:spPr>
        <p:txBody>
          <a:bodyPr>
            <a:normAutofit/>
          </a:bodyPr>
          <a:lstStyle/>
          <a:p>
            <a:r>
              <a:rPr lang="en-GB" sz="2400" dirty="0"/>
              <a:t>On 26 June 2019 the annual midyear estimates of the population of the UK were released. The headline figure on mortality was that there had been 623,000 deaths, 20,000 more than the previous year, a 3% increase. However, the UK is also ageing so to what extent did the rise in mortality matter?</a:t>
            </a:r>
          </a:p>
          <a:p>
            <a:r>
              <a:rPr lang="en-GB" sz="2400" dirty="0"/>
              <a:t>The BBC ran the story with the headline: “</a:t>
            </a:r>
            <a:r>
              <a:rPr lang="en-GB" sz="2400" i="1" dirty="0"/>
              <a:t>UK population growth rate stalls, official estimates show</a:t>
            </a:r>
            <a:r>
              <a:rPr lang="en-GB" sz="2400" dirty="0"/>
              <a:t>” and then quoted the spokesperson of the lobby group “Population Matters” (which used to be called “The Optimum Population Trust”) who said: “</a:t>
            </a:r>
            <a:r>
              <a:rPr lang="en-GB" sz="2400" i="1" dirty="0"/>
              <a:t>our already unsustainable population is continuing to rise and that will continue until a positive strategy is put in place to address it</a:t>
            </a:r>
            <a:r>
              <a:rPr lang="en-GB" sz="2400" dirty="0"/>
              <a:t>”.</a:t>
            </a:r>
          </a:p>
          <a:p>
            <a:pPr marL="0" indent="0">
              <a:buNone/>
            </a:pPr>
            <a:endParaRPr lang="en-GB" sz="1600" dirty="0"/>
          </a:p>
          <a:p>
            <a:pPr marL="0" indent="0">
              <a:buNone/>
            </a:pPr>
            <a:r>
              <a:rPr lang="en-GB" sz="1600" dirty="0"/>
              <a:t>				(https://</a:t>
            </a:r>
            <a:r>
              <a:rPr lang="en-GB" sz="1600" dirty="0" err="1"/>
              <a:t>www.bbc.co.uk</a:t>
            </a:r>
            <a:r>
              <a:rPr lang="en-GB" sz="1600" dirty="0"/>
              <a:t>/news/uk-48769175)</a:t>
            </a:r>
          </a:p>
          <a:p>
            <a:pPr marL="0" indent="0">
              <a:buNone/>
            </a:pPr>
            <a:endParaRPr lang="en-US" dirty="0"/>
          </a:p>
        </p:txBody>
      </p:sp>
      <p:sp>
        <p:nvSpPr>
          <p:cNvPr id="4" name="Slide Number Placeholder 3">
            <a:extLst>
              <a:ext uri="{FF2B5EF4-FFF2-40B4-BE49-F238E27FC236}">
                <a16:creationId xmlns:a16="http://schemas.microsoft.com/office/drawing/2014/main" xmlns="" id="{71CDD9B5-1B21-C047-B086-85405562CABA}"/>
              </a:ext>
            </a:extLst>
          </p:cNvPr>
          <p:cNvSpPr>
            <a:spLocks noGrp="1"/>
          </p:cNvSpPr>
          <p:nvPr>
            <p:ph type="sldNum" sz="quarter" idx="12"/>
          </p:nvPr>
        </p:nvSpPr>
        <p:spPr/>
        <p:txBody>
          <a:bodyPr/>
          <a:lstStyle/>
          <a:p>
            <a:fld id="{220E6AFA-1AF4-1549-9708-BD499CDEDA71}" type="slidenum">
              <a:rPr lang="en-US" smtClean="0"/>
              <a:t>14</a:t>
            </a:fld>
            <a:endParaRPr lang="en-US"/>
          </a:p>
        </p:txBody>
      </p:sp>
      <p:sp>
        <p:nvSpPr>
          <p:cNvPr id="2" name="Rectangle 1">
            <a:extLst>
              <a:ext uri="{FF2B5EF4-FFF2-40B4-BE49-F238E27FC236}">
                <a16:creationId xmlns:a16="http://schemas.microsoft.com/office/drawing/2014/main" xmlns="" id="{4F17EF16-A4D9-9A48-A4CC-B3CCE4CEF0AD}"/>
              </a:ext>
            </a:extLst>
          </p:cNvPr>
          <p:cNvSpPr/>
          <p:nvPr/>
        </p:nvSpPr>
        <p:spPr>
          <a:xfrm>
            <a:off x="1812273" y="389166"/>
            <a:ext cx="5789365" cy="830997"/>
          </a:xfrm>
          <a:prstGeom prst="rect">
            <a:avLst/>
          </a:prstGeom>
        </p:spPr>
        <p:txBody>
          <a:bodyPr wrap="square">
            <a:spAutoFit/>
          </a:bodyPr>
          <a:lstStyle/>
          <a:p>
            <a:pPr>
              <a:spcAft>
                <a:spcPts val="0"/>
              </a:spcAft>
            </a:pPr>
            <a:r>
              <a:rPr lang="en-GB"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What did the June 2019 ONS ‘MYE’ data release tells us about life expectancy?</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579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D71DD0-20EA-6D4B-8276-8EF36D4B0BAF}"/>
              </a:ext>
            </a:extLst>
          </p:cNvPr>
          <p:cNvSpPr>
            <a:spLocks noGrp="1"/>
          </p:cNvSpPr>
          <p:nvPr>
            <p:ph idx="1"/>
          </p:nvPr>
        </p:nvSpPr>
        <p:spPr>
          <a:xfrm>
            <a:off x="549137" y="414267"/>
            <a:ext cx="8308424" cy="6155497"/>
          </a:xfrm>
        </p:spPr>
        <p:txBody>
          <a:bodyPr>
            <a:normAutofit/>
          </a:bodyPr>
          <a:lstStyle/>
          <a:p>
            <a:r>
              <a:rPr lang="en-GB" sz="2400" dirty="0"/>
              <a:t>The Guardian newspaper lead with a story about migration saying that: “</a:t>
            </a:r>
            <a:r>
              <a:rPr lang="en-GB" sz="2400" i="1" dirty="0"/>
              <a:t>At 275,000, this net number of immigrants was 6,000 higher than the average for the past five years and 45,000 higher than last year</a:t>
            </a:r>
            <a:r>
              <a:rPr lang="en-GB" sz="2400" dirty="0"/>
              <a:t>.” And the Express newspaper reported that: “</a:t>
            </a:r>
            <a:r>
              <a:rPr lang="en-GB" sz="2400" i="1" dirty="0"/>
              <a:t>The surge is the equivalent of adding a city the size of Coventry to the country</a:t>
            </a:r>
            <a:r>
              <a:rPr lang="en-GB" sz="2400" dirty="0"/>
              <a:t>.”</a:t>
            </a:r>
          </a:p>
          <a:p>
            <a:endParaRPr lang="en-GB" sz="2400" dirty="0"/>
          </a:p>
          <a:p>
            <a:r>
              <a:rPr lang="en-GB" sz="2400" dirty="0"/>
              <a:t>The data released by ONS was very detailed. For instance in Coventry the number of men aged 86, 87, 88, 89 and 90+ who died in the most recent year was revealed to be 49, 45, 33, 49 and 254 respectably. The numbers of those ages who had died the year before was, in turn: 46, 42, 27, 39, and 216. In each case more had died, but of course that could just be down to chance (and it partly was).</a:t>
            </a:r>
          </a:p>
          <a:p>
            <a:pPr marL="0" indent="0">
              <a:buNone/>
            </a:pPr>
            <a:endParaRPr lang="en-GB" sz="2400" dirty="0"/>
          </a:p>
          <a:p>
            <a:pPr marL="0" indent="0">
              <a:buNone/>
            </a:pPr>
            <a:r>
              <a:rPr lang="en-GB" sz="1400" dirty="0"/>
              <a:t>https://</a:t>
            </a:r>
            <a:r>
              <a:rPr lang="en-GB" sz="1400" dirty="0" err="1"/>
              <a:t>www.theguardian.com</a:t>
            </a:r>
            <a:r>
              <a:rPr lang="en-GB" sz="1400" dirty="0"/>
              <a:t>/world/2019/</a:t>
            </a:r>
            <a:r>
              <a:rPr lang="en-GB" sz="1400" dirty="0" err="1"/>
              <a:t>jun</a:t>
            </a:r>
            <a:r>
              <a:rPr lang="en-GB" sz="1400" dirty="0"/>
              <a:t>/26/uk-population-rises-to-664-million-but-rate-of-growth-slows</a:t>
            </a:r>
          </a:p>
          <a:p>
            <a:pPr marL="0" indent="0">
              <a:buNone/>
            </a:pPr>
            <a:r>
              <a:rPr lang="en-GB" sz="1400" dirty="0"/>
              <a:t>https://</a:t>
            </a:r>
            <a:r>
              <a:rPr lang="en-GB" sz="1400" dirty="0" err="1"/>
              <a:t>www.express.co.uk</a:t>
            </a:r>
            <a:r>
              <a:rPr lang="en-GB" sz="1400" dirty="0"/>
              <a:t>/news/</a:t>
            </a:r>
            <a:r>
              <a:rPr lang="en-GB" sz="1400" dirty="0" err="1"/>
              <a:t>uk</a:t>
            </a:r>
            <a:r>
              <a:rPr lang="en-GB" sz="1400" dirty="0"/>
              <a:t>/1145955/</a:t>
            </a:r>
            <a:r>
              <a:rPr lang="en-GB" sz="1400" dirty="0" err="1"/>
              <a:t>uk</a:t>
            </a:r>
            <a:r>
              <a:rPr lang="en-GB" sz="1400" dirty="0"/>
              <a:t>-population-office-for-national-statistics-</a:t>
            </a:r>
            <a:r>
              <a:rPr lang="en-GB" sz="1400" dirty="0" err="1"/>
              <a:t>ons</a:t>
            </a:r>
            <a:endParaRPr lang="en-GB" sz="1400" dirty="0"/>
          </a:p>
          <a:p>
            <a:pPr marL="0" indent="0">
              <a:buNone/>
            </a:pPr>
            <a:endParaRPr lang="en-US" dirty="0"/>
          </a:p>
        </p:txBody>
      </p:sp>
      <p:sp>
        <p:nvSpPr>
          <p:cNvPr id="4" name="Slide Number Placeholder 3">
            <a:extLst>
              <a:ext uri="{FF2B5EF4-FFF2-40B4-BE49-F238E27FC236}">
                <a16:creationId xmlns:a16="http://schemas.microsoft.com/office/drawing/2014/main" xmlns="" id="{12C7572D-C0E7-EE40-AADA-724E370761B7}"/>
              </a:ext>
            </a:extLst>
          </p:cNvPr>
          <p:cNvSpPr>
            <a:spLocks noGrp="1"/>
          </p:cNvSpPr>
          <p:nvPr>
            <p:ph type="sldNum" sz="quarter" idx="12"/>
          </p:nvPr>
        </p:nvSpPr>
        <p:spPr/>
        <p:txBody>
          <a:bodyPr/>
          <a:lstStyle/>
          <a:p>
            <a:fld id="{220E6AFA-1AF4-1549-9708-BD499CDEDA71}" type="slidenum">
              <a:rPr lang="en-US" smtClean="0"/>
              <a:t>15</a:t>
            </a:fld>
            <a:endParaRPr lang="en-US"/>
          </a:p>
        </p:txBody>
      </p:sp>
    </p:spTree>
    <p:extLst>
      <p:ext uri="{BB962C8B-B14F-4D97-AF65-F5344CB8AC3E}">
        <p14:creationId xmlns:p14="http://schemas.microsoft.com/office/powerpoint/2010/main" val="423014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F0FEA716-5622-4542-868A-DA1635112447}"/>
              </a:ext>
            </a:extLst>
          </p:cNvPr>
          <p:cNvSpPr>
            <a:spLocks noGrp="1"/>
          </p:cNvSpPr>
          <p:nvPr>
            <p:ph type="sldNum" sz="quarter" idx="12"/>
          </p:nvPr>
        </p:nvSpPr>
        <p:spPr/>
        <p:txBody>
          <a:bodyPr/>
          <a:lstStyle/>
          <a:p>
            <a:fld id="{220E6AFA-1AF4-1549-9708-BD499CDEDA71}" type="slidenum">
              <a:rPr lang="en-US" smtClean="0"/>
              <a:t>16</a:t>
            </a:fld>
            <a:endParaRPr lang="en-US"/>
          </a:p>
        </p:txBody>
      </p:sp>
      <p:graphicFrame>
        <p:nvGraphicFramePr>
          <p:cNvPr id="5" name="Table 4">
            <a:extLst>
              <a:ext uri="{FF2B5EF4-FFF2-40B4-BE49-F238E27FC236}">
                <a16:creationId xmlns:a16="http://schemas.microsoft.com/office/drawing/2014/main" xmlns="" id="{9A159F39-B1B0-2D48-B457-CBBBFF68E7C7}"/>
              </a:ext>
            </a:extLst>
          </p:cNvPr>
          <p:cNvGraphicFramePr>
            <a:graphicFrameLocks noGrp="1"/>
          </p:cNvGraphicFramePr>
          <p:nvPr>
            <p:extLst>
              <p:ext uri="{D42A27DB-BD31-4B8C-83A1-F6EECF244321}">
                <p14:modId xmlns:p14="http://schemas.microsoft.com/office/powerpoint/2010/main" val="2034305598"/>
              </p:ext>
            </p:extLst>
          </p:nvPr>
        </p:nvGraphicFramePr>
        <p:xfrm>
          <a:off x="327991" y="233802"/>
          <a:ext cx="6490041" cy="6035040"/>
        </p:xfrm>
        <a:graphic>
          <a:graphicData uri="http://schemas.openxmlformats.org/drawingml/2006/table">
            <a:tbl>
              <a:tblPr firstRow="1" firstCol="1" bandRow="1"/>
              <a:tblGrid>
                <a:gridCol w="894522">
                  <a:extLst>
                    <a:ext uri="{9D8B030D-6E8A-4147-A177-3AD203B41FA5}">
                      <a16:colId xmlns:a16="http://schemas.microsoft.com/office/drawing/2014/main" xmlns="" val="3454539277"/>
                    </a:ext>
                  </a:extLst>
                </a:gridCol>
                <a:gridCol w="1004692">
                  <a:extLst>
                    <a:ext uri="{9D8B030D-6E8A-4147-A177-3AD203B41FA5}">
                      <a16:colId xmlns:a16="http://schemas.microsoft.com/office/drawing/2014/main" xmlns="" val="257351535"/>
                    </a:ext>
                  </a:extLst>
                </a:gridCol>
                <a:gridCol w="1401410">
                  <a:extLst>
                    <a:ext uri="{9D8B030D-6E8A-4147-A177-3AD203B41FA5}">
                      <a16:colId xmlns:a16="http://schemas.microsoft.com/office/drawing/2014/main" xmlns="" val="4195097321"/>
                    </a:ext>
                  </a:extLst>
                </a:gridCol>
                <a:gridCol w="1047031">
                  <a:extLst>
                    <a:ext uri="{9D8B030D-6E8A-4147-A177-3AD203B41FA5}">
                      <a16:colId xmlns:a16="http://schemas.microsoft.com/office/drawing/2014/main" xmlns="" val="3096002987"/>
                    </a:ext>
                  </a:extLst>
                </a:gridCol>
                <a:gridCol w="1047031">
                  <a:extLst>
                    <a:ext uri="{9D8B030D-6E8A-4147-A177-3AD203B41FA5}">
                      <a16:colId xmlns:a16="http://schemas.microsoft.com/office/drawing/2014/main" xmlns="" val="915372290"/>
                    </a:ext>
                  </a:extLst>
                </a:gridCol>
                <a:gridCol w="1095355">
                  <a:extLst>
                    <a:ext uri="{9D8B030D-6E8A-4147-A177-3AD203B41FA5}">
                      <a16:colId xmlns:a16="http://schemas.microsoft.com/office/drawing/2014/main" xmlns="" val="168101653"/>
                    </a:ext>
                  </a:extLst>
                </a:gridCol>
              </a:tblGrid>
              <a:tr h="376119">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deaths 2016/17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deaths 2017/18</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rise (count)</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rise (%)</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rise (per million)</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460147217"/>
                  </a:ext>
                </a:extLst>
              </a:tr>
              <a:tr h="240646">
                <a:tc>
                  <a:txBody>
                    <a:bodyPr/>
                    <a:lstStyle/>
                    <a:p>
                      <a:pPr algn="r">
                        <a:lnSpc>
                          <a:spcPct val="100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1585</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569316826"/>
                  </a:ext>
                </a:extLst>
              </a:tr>
              <a:tr h="240646">
                <a:tc>
                  <a:txBody>
                    <a:bodyPr/>
                    <a:lstStyle/>
                    <a:p>
                      <a:pPr algn="r">
                        <a:lnSpc>
                          <a:spcPct val="100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929587691"/>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137</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409637976"/>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403</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923104277"/>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78</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1839071354"/>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1019</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1198358520"/>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30-34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110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307181659"/>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35-39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1829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1927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98</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150151123"/>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2636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1635284148"/>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45-49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4511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4576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030797797"/>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50-54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6629</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7079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450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204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314364745"/>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55-59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9110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9847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737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273</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705743824"/>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60-64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12850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13156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306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349035462"/>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65-69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19397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19014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400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421484955"/>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70-74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27119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28524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1405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83865761"/>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75-79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32187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33076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889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635</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1015809028"/>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80-84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40317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41980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1663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1107</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718897484"/>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85-89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41693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43621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1928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1803</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1375459851"/>
                  </a:ext>
                </a:extLst>
              </a:tr>
              <a:tr h="240646">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39278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41396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2118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3459</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259492961"/>
                  </a:ext>
                </a:extLst>
              </a:tr>
              <a:tr h="240646">
                <a:tc>
                  <a:txBody>
                    <a:bodyPr/>
                    <a:lstStyle/>
                    <a:p>
                      <a:pPr algn="r">
                        <a:lnSpc>
                          <a:spcPct val="100000"/>
                        </a:lnSpc>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242813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252306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9493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lnSpc>
                          <a:spcPct val="100000"/>
                        </a:lnSpc>
                        <a:spcAft>
                          <a:spcPts val="0"/>
                        </a:spcAft>
                      </a:pPr>
                      <a:r>
                        <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287</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4205225494"/>
                  </a:ext>
                </a:extLst>
              </a:tr>
            </a:tbl>
          </a:graphicData>
        </a:graphic>
      </p:graphicFrame>
      <p:sp>
        <p:nvSpPr>
          <p:cNvPr id="6" name="Rectangle 1">
            <a:extLst>
              <a:ext uri="{FF2B5EF4-FFF2-40B4-BE49-F238E27FC236}">
                <a16:creationId xmlns:a16="http://schemas.microsoft.com/office/drawing/2014/main" xmlns="" id="{159A1F2C-B1D5-3246-83F7-E95A7145B36E}"/>
              </a:ext>
            </a:extLst>
          </p:cNvPr>
          <p:cNvSpPr>
            <a:spLocks noChangeArrowheads="1"/>
          </p:cNvSpPr>
          <p:nvPr/>
        </p:nvSpPr>
        <p:spPr bwMode="auto">
          <a:xfrm>
            <a:off x="7219041" y="242234"/>
            <a:ext cx="1759227" cy="299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23132"/>
                </a:solidFill>
                <a:effectLst/>
                <a:latin typeface="Helvetica" pitchFamily="2" charset="0"/>
                <a:ea typeface="Times New Roman" panose="02020603050405020304" pitchFamily="18" charset="0"/>
              </a:rPr>
              <a:t>Change in mortality in England for men by age (most recent data)</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xmlns="" id="{E7BF9D9B-8E59-3340-A3FA-633991FF4BC2}"/>
              </a:ext>
            </a:extLst>
          </p:cNvPr>
          <p:cNvSpPr/>
          <p:nvPr/>
        </p:nvSpPr>
        <p:spPr>
          <a:xfrm>
            <a:off x="526774" y="6246525"/>
            <a:ext cx="8090452" cy="584775"/>
          </a:xfrm>
          <a:prstGeom prst="rect">
            <a:avLst/>
          </a:prstGeom>
        </p:spPr>
        <p:txBody>
          <a:bodyPr wrap="square">
            <a:spAutoFit/>
          </a:bodyPr>
          <a:lstStyle/>
          <a:p>
            <a:pPr lvl="0" eaLnBrk="0" fontAlgn="base" hangingPunct="0">
              <a:spcBef>
                <a:spcPct val="0"/>
              </a:spcBef>
              <a:spcAft>
                <a:spcPct val="0"/>
              </a:spcAft>
            </a:pPr>
            <a:r>
              <a:rPr lang="en-US" altLang="en-US" sz="1600" i="1" dirty="0">
                <a:solidFill>
                  <a:srgbClr val="323132"/>
                </a:solidFill>
                <a:latin typeface="Helvetica" pitchFamily="2" charset="0"/>
                <a:ea typeface="Times New Roman" panose="02020603050405020304" pitchFamily="18" charset="0"/>
              </a:rPr>
              <a:t>Source: analysis of ONS mid-year estimates as released on June 26 2019.</a:t>
            </a:r>
            <a:endParaRPr lang="en-US" altLang="en-US" sz="1600" dirty="0"/>
          </a:p>
          <a:p>
            <a:pPr lvl="0" eaLnBrk="0" fontAlgn="base" hangingPunct="0">
              <a:spcBef>
                <a:spcPct val="0"/>
              </a:spcBef>
              <a:spcAft>
                <a:spcPct val="0"/>
              </a:spcAft>
            </a:pPr>
            <a:r>
              <a:rPr lang="en-US" altLang="en-US" sz="1600" i="1" dirty="0">
                <a:solidFill>
                  <a:srgbClr val="323132"/>
                </a:solidFill>
                <a:latin typeface="Helvetica" pitchFamily="2" charset="0"/>
                <a:ea typeface="Times New Roman" panose="02020603050405020304" pitchFamily="18" charset="0"/>
              </a:rPr>
              <a:t>[Note: </a:t>
            </a:r>
            <a:r>
              <a:rPr lang="en-US" altLang="en-US" sz="1600" i="1" dirty="0" err="1">
                <a:solidFill>
                  <a:srgbClr val="323132"/>
                </a:solidFill>
                <a:latin typeface="Helvetica" pitchFamily="2" charset="0"/>
                <a:ea typeface="Times New Roman" panose="02020603050405020304" pitchFamily="18" charset="0"/>
              </a:rPr>
              <a:t>coloured</a:t>
            </a:r>
            <a:r>
              <a:rPr lang="en-US" altLang="en-US" sz="1600" i="1" dirty="0">
                <a:solidFill>
                  <a:srgbClr val="323132"/>
                </a:solidFill>
                <a:latin typeface="Helvetica" pitchFamily="2" charset="0"/>
                <a:ea typeface="Times New Roman" panose="02020603050405020304" pitchFamily="18" charset="0"/>
              </a:rPr>
              <a:t> </a:t>
            </a:r>
            <a:r>
              <a:rPr lang="en-US" altLang="en-US" sz="1600" i="1" dirty="0">
                <a:solidFill>
                  <a:srgbClr val="FF0000"/>
                </a:solidFill>
                <a:latin typeface="Helvetica" pitchFamily="2" charset="0"/>
                <a:ea typeface="Times New Roman" panose="02020603050405020304" pitchFamily="18" charset="0"/>
              </a:rPr>
              <a:t>red</a:t>
            </a:r>
            <a:r>
              <a:rPr lang="en-US" altLang="en-US" sz="1600" i="1" dirty="0">
                <a:solidFill>
                  <a:srgbClr val="323132"/>
                </a:solidFill>
                <a:latin typeface="Helvetica" pitchFamily="2" charset="0"/>
                <a:ea typeface="Times New Roman" panose="02020603050405020304" pitchFamily="18" charset="0"/>
              </a:rPr>
              <a:t> if number or rates of death are rising for age group]</a:t>
            </a:r>
            <a:endParaRPr lang="en-US" sz="1600" dirty="0"/>
          </a:p>
        </p:txBody>
      </p:sp>
    </p:spTree>
    <p:extLst>
      <p:ext uri="{BB962C8B-B14F-4D97-AF65-F5344CB8AC3E}">
        <p14:creationId xmlns:p14="http://schemas.microsoft.com/office/powerpoint/2010/main" val="3783278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9EFFB261-86EF-B245-96A6-A5AE57A8D55B}"/>
              </a:ext>
            </a:extLst>
          </p:cNvPr>
          <p:cNvGraphicFramePr>
            <a:graphicFrameLocks noGrp="1"/>
          </p:cNvGraphicFramePr>
          <p:nvPr>
            <p:ph idx="1"/>
            <p:extLst>
              <p:ext uri="{D42A27DB-BD31-4B8C-83A1-F6EECF244321}">
                <p14:modId xmlns:p14="http://schemas.microsoft.com/office/powerpoint/2010/main" val="472116071"/>
              </p:ext>
            </p:extLst>
          </p:nvPr>
        </p:nvGraphicFramePr>
        <p:xfrm>
          <a:off x="164673" y="331514"/>
          <a:ext cx="6931866" cy="6299720"/>
        </p:xfrm>
        <a:graphic>
          <a:graphicData uri="http://schemas.openxmlformats.org/drawingml/2006/table">
            <a:tbl>
              <a:tblPr firstRow="1" firstCol="1" bandRow="1"/>
              <a:tblGrid>
                <a:gridCol w="1151318">
                  <a:extLst>
                    <a:ext uri="{9D8B030D-6E8A-4147-A177-3AD203B41FA5}">
                      <a16:colId xmlns:a16="http://schemas.microsoft.com/office/drawing/2014/main" xmlns="" val="2460788970"/>
                    </a:ext>
                  </a:extLst>
                </a:gridCol>
                <a:gridCol w="1341342">
                  <a:extLst>
                    <a:ext uri="{9D8B030D-6E8A-4147-A177-3AD203B41FA5}">
                      <a16:colId xmlns:a16="http://schemas.microsoft.com/office/drawing/2014/main" xmlns="" val="2426963841"/>
                    </a:ext>
                  </a:extLst>
                </a:gridCol>
                <a:gridCol w="1325374">
                  <a:extLst>
                    <a:ext uri="{9D8B030D-6E8A-4147-A177-3AD203B41FA5}">
                      <a16:colId xmlns:a16="http://schemas.microsoft.com/office/drawing/2014/main" xmlns="" val="1147832299"/>
                    </a:ext>
                  </a:extLst>
                </a:gridCol>
                <a:gridCol w="1037944">
                  <a:extLst>
                    <a:ext uri="{9D8B030D-6E8A-4147-A177-3AD203B41FA5}">
                      <a16:colId xmlns:a16="http://schemas.microsoft.com/office/drawing/2014/main" xmlns="" val="2789089195"/>
                    </a:ext>
                  </a:extLst>
                </a:gridCol>
                <a:gridCol w="1037944">
                  <a:extLst>
                    <a:ext uri="{9D8B030D-6E8A-4147-A177-3AD203B41FA5}">
                      <a16:colId xmlns:a16="http://schemas.microsoft.com/office/drawing/2014/main" xmlns="" val="2467397351"/>
                    </a:ext>
                  </a:extLst>
                </a:gridCol>
                <a:gridCol w="1037944">
                  <a:extLst>
                    <a:ext uri="{9D8B030D-6E8A-4147-A177-3AD203B41FA5}">
                      <a16:colId xmlns:a16="http://schemas.microsoft.com/office/drawing/2014/main" xmlns="" val="602859910"/>
                    </a:ext>
                  </a:extLst>
                </a:gridCol>
              </a:tblGrid>
              <a:tr h="526925">
                <a:tc>
                  <a:txBody>
                    <a:bodyPr/>
                    <a:lstStyle/>
                    <a:p>
                      <a:pPr algn="r">
                        <a:spcAft>
                          <a:spcPts val="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deaths 2016/17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deaths 2017/18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rise (count)</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rise (%)</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rise (per million)</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102835389"/>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1149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820823088"/>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379683963"/>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4198611587"/>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513516230"/>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592882742"/>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760520534"/>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30-34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1826030712"/>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35-39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1894967697"/>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834697836"/>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45-49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2913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1660218305"/>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50-54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4650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4636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642657306"/>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55-59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6196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6643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447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146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519542770"/>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60-64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8711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8958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247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1828268865"/>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65-69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13311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13231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951120629"/>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70-74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19753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20555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802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1285677926"/>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75-79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25823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26589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766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561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499687845"/>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80-84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37499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38507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1008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668</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798449055"/>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85-89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50320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51463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1143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1019</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3550249552"/>
                  </a:ext>
                </a:extLst>
              </a:tr>
              <a:tr h="287554">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77995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80499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2504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6358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116854031"/>
                  </a:ext>
                </a:extLst>
              </a:tr>
              <a:tr h="287554">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253254</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259886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6632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tc>
                  <a:txBody>
                    <a:bodyPr/>
                    <a:lstStyle/>
                    <a:p>
                      <a:pPr algn="r">
                        <a:spcAft>
                          <a:spcPts val="0"/>
                        </a:spcAft>
                      </a:pPr>
                      <a:r>
                        <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181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6" marR="67366" marT="0" marB="0" anchor="b">
                    <a:lnL>
                      <a:noFill/>
                    </a:lnL>
                    <a:lnR>
                      <a:noFill/>
                    </a:lnR>
                    <a:lnT>
                      <a:noFill/>
                    </a:lnT>
                    <a:lnB>
                      <a:noFill/>
                    </a:lnB>
                  </a:tcPr>
                </a:tc>
                <a:extLst>
                  <a:ext uri="{0D108BD9-81ED-4DB2-BD59-A6C34878D82A}">
                    <a16:rowId xmlns:a16="http://schemas.microsoft.com/office/drawing/2014/main" xmlns="" val="2616768185"/>
                  </a:ext>
                </a:extLst>
              </a:tr>
            </a:tbl>
          </a:graphicData>
        </a:graphic>
      </p:graphicFrame>
      <p:sp>
        <p:nvSpPr>
          <p:cNvPr id="4" name="Slide Number Placeholder 3">
            <a:extLst>
              <a:ext uri="{FF2B5EF4-FFF2-40B4-BE49-F238E27FC236}">
                <a16:creationId xmlns:a16="http://schemas.microsoft.com/office/drawing/2014/main" xmlns="" id="{C8B8F7CE-B65E-3742-BFA0-6D1456C21FA2}"/>
              </a:ext>
            </a:extLst>
          </p:cNvPr>
          <p:cNvSpPr>
            <a:spLocks noGrp="1"/>
          </p:cNvSpPr>
          <p:nvPr>
            <p:ph type="sldNum" sz="quarter" idx="12"/>
          </p:nvPr>
        </p:nvSpPr>
        <p:spPr/>
        <p:txBody>
          <a:bodyPr/>
          <a:lstStyle/>
          <a:p>
            <a:fld id="{220E6AFA-1AF4-1549-9708-BD499CDEDA71}" type="slidenum">
              <a:rPr lang="en-US" smtClean="0"/>
              <a:t>17</a:t>
            </a:fld>
            <a:endParaRPr lang="en-US"/>
          </a:p>
        </p:txBody>
      </p:sp>
      <p:sp>
        <p:nvSpPr>
          <p:cNvPr id="6" name="Rectangle 1">
            <a:extLst>
              <a:ext uri="{FF2B5EF4-FFF2-40B4-BE49-F238E27FC236}">
                <a16:creationId xmlns:a16="http://schemas.microsoft.com/office/drawing/2014/main" xmlns="" id="{0F29DE65-974A-8C4D-ADE4-36782A921843}"/>
              </a:ext>
            </a:extLst>
          </p:cNvPr>
          <p:cNvSpPr>
            <a:spLocks noChangeArrowheads="1"/>
          </p:cNvSpPr>
          <p:nvPr/>
        </p:nvSpPr>
        <p:spPr bwMode="auto">
          <a:xfrm>
            <a:off x="7256623" y="157387"/>
            <a:ext cx="175922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23132"/>
                </a:solidFill>
                <a:effectLst/>
                <a:latin typeface="Helvetica" pitchFamily="2" charset="0"/>
                <a:ea typeface="Times New Roman" panose="02020603050405020304" pitchFamily="18" charset="0"/>
              </a:rPr>
              <a:t>Change in mortality in England for women by age (most recent data)</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77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256A781-14F9-BE49-90BF-F1BB8E832345}"/>
              </a:ext>
            </a:extLst>
          </p:cNvPr>
          <p:cNvSpPr>
            <a:spLocks noGrp="1"/>
          </p:cNvSpPr>
          <p:nvPr>
            <p:ph type="sldNum" sz="quarter" idx="12"/>
          </p:nvPr>
        </p:nvSpPr>
        <p:spPr/>
        <p:txBody>
          <a:bodyPr/>
          <a:lstStyle/>
          <a:p>
            <a:fld id="{220E6AFA-1AF4-1549-9708-BD499CDEDA71}" type="slidenum">
              <a:rPr lang="en-US" smtClean="0"/>
              <a:t>18</a:t>
            </a:fld>
            <a:endParaRPr lang="en-US"/>
          </a:p>
        </p:txBody>
      </p:sp>
      <p:pic>
        <p:nvPicPr>
          <p:cNvPr id="5" name="Content Placeholder 4">
            <a:extLst>
              <a:ext uri="{FF2B5EF4-FFF2-40B4-BE49-F238E27FC236}">
                <a16:creationId xmlns:a16="http://schemas.microsoft.com/office/drawing/2014/main" xmlns="" id="{974EA9E9-16C8-EA43-9A7E-842DA0E2BECB}"/>
              </a:ext>
            </a:extLst>
          </p:cNvPr>
          <p:cNvPicPr>
            <a:picLocks noGrp="1"/>
          </p:cNvPicPr>
          <p:nvPr>
            <p:ph idx="1"/>
          </p:nvPr>
        </p:nvPicPr>
        <p:blipFill>
          <a:blip r:embed="rId2"/>
          <a:stretch>
            <a:fillRect/>
          </a:stretch>
        </p:blipFill>
        <p:spPr>
          <a:xfrm>
            <a:off x="428573" y="483841"/>
            <a:ext cx="7900417" cy="5767871"/>
          </a:xfrm>
          <a:prstGeom prst="rect">
            <a:avLst/>
          </a:prstGeom>
        </p:spPr>
      </p:pic>
    </p:spTree>
    <p:extLst>
      <p:ext uri="{BB962C8B-B14F-4D97-AF65-F5344CB8AC3E}">
        <p14:creationId xmlns:p14="http://schemas.microsoft.com/office/powerpoint/2010/main" val="1225544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782DF8C-5BC6-ED42-A011-794E7B8E015D}"/>
              </a:ext>
            </a:extLst>
          </p:cNvPr>
          <p:cNvSpPr>
            <a:spLocks noGrp="1"/>
          </p:cNvSpPr>
          <p:nvPr>
            <p:ph type="sldNum" sz="quarter" idx="12"/>
          </p:nvPr>
        </p:nvSpPr>
        <p:spPr/>
        <p:txBody>
          <a:bodyPr/>
          <a:lstStyle/>
          <a:p>
            <a:fld id="{220E6AFA-1AF4-1549-9708-BD499CDEDA71}" type="slidenum">
              <a:rPr lang="en-US" smtClean="0"/>
              <a:t>19</a:t>
            </a:fld>
            <a:endParaRPr lang="en-US"/>
          </a:p>
        </p:txBody>
      </p:sp>
      <p:pic>
        <p:nvPicPr>
          <p:cNvPr id="5" name="Content Placeholder 4">
            <a:extLst>
              <a:ext uri="{FF2B5EF4-FFF2-40B4-BE49-F238E27FC236}">
                <a16:creationId xmlns:a16="http://schemas.microsoft.com/office/drawing/2014/main" xmlns="" id="{DBB6398C-BA7C-E843-9A5A-6BD0648D091E}"/>
              </a:ext>
            </a:extLst>
          </p:cNvPr>
          <p:cNvPicPr>
            <a:picLocks noGrp="1"/>
          </p:cNvPicPr>
          <p:nvPr>
            <p:ph idx="1"/>
          </p:nvPr>
        </p:nvPicPr>
        <p:blipFill>
          <a:blip r:embed="rId2"/>
          <a:stretch>
            <a:fillRect/>
          </a:stretch>
        </p:blipFill>
        <p:spPr>
          <a:xfrm>
            <a:off x="508086" y="414267"/>
            <a:ext cx="8007263" cy="5942083"/>
          </a:xfrm>
          <a:prstGeom prst="rect">
            <a:avLst/>
          </a:prstGeom>
        </p:spPr>
      </p:pic>
    </p:spTree>
    <p:extLst>
      <p:ext uri="{BB962C8B-B14F-4D97-AF65-F5344CB8AC3E}">
        <p14:creationId xmlns:p14="http://schemas.microsoft.com/office/powerpoint/2010/main" val="379787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515" y="519971"/>
            <a:ext cx="7886700" cy="3189214"/>
          </a:xfrm>
        </p:spPr>
        <p:txBody>
          <a:bodyPr>
            <a:normAutofit/>
          </a:bodyPr>
          <a:lstStyle/>
          <a:p>
            <a:pPr marL="0" indent="0">
              <a:buNone/>
            </a:pPr>
            <a:r>
              <a:rPr lang="en-GB" sz="2400" dirty="0"/>
              <a:t>Between 2008 and 2013, cuts led to some 483,000 old and disabled people in the UK either losing their care support or becoming no longer eligible to claim it. “reductions … are particularly acute for older people”. </a:t>
            </a:r>
          </a:p>
          <a:p>
            <a:pPr marL="0" indent="0">
              <a:buNone/>
            </a:pPr>
            <a:r>
              <a:rPr lang="en-GB" sz="2400" dirty="0"/>
              <a:t>There are now millions fewer social care visits a year to the elderly than took place five years ago. The biggest cuts to visits came after the general election of May 2010.</a:t>
            </a:r>
          </a:p>
        </p:txBody>
      </p:sp>
      <p:sp>
        <p:nvSpPr>
          <p:cNvPr id="4" name="Slide Number Placeholder 3">
            <a:extLst>
              <a:ext uri="{FF2B5EF4-FFF2-40B4-BE49-F238E27FC236}">
                <a16:creationId xmlns:a16="http://schemas.microsoft.com/office/drawing/2014/main" xmlns="" id="{C5E5ED1D-88F5-094E-ACC3-B2B1BC5B244F}"/>
              </a:ext>
            </a:extLst>
          </p:cNvPr>
          <p:cNvSpPr>
            <a:spLocks noGrp="1"/>
          </p:cNvSpPr>
          <p:nvPr>
            <p:ph type="sldNum" sz="quarter" idx="12"/>
          </p:nvPr>
        </p:nvSpPr>
        <p:spPr/>
        <p:txBody>
          <a:bodyPr/>
          <a:lstStyle/>
          <a:p>
            <a:fld id="{220E6AFA-1AF4-1549-9708-BD499CDEDA71}" type="slidenum">
              <a:rPr lang="en-US" smtClean="0"/>
              <a:t>2</a:t>
            </a:fld>
            <a:endParaRPr lang="en-US"/>
          </a:p>
        </p:txBody>
      </p:sp>
      <p:pic>
        <p:nvPicPr>
          <p:cNvPr id="6" name="Picture 2" descr="http://www.newstatesman.com/sites/default/files/images/2014%2B05dannydorlingchart1(1).jpg">
            <a:extLst>
              <a:ext uri="{FF2B5EF4-FFF2-40B4-BE49-F238E27FC236}">
                <a16:creationId xmlns:a16="http://schemas.microsoft.com/office/drawing/2014/main" xmlns="" id="{181638B3-0F67-3B40-B303-6A130F6196A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96579" y="3352043"/>
            <a:ext cx="4541780" cy="33694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ure 6">
            <a:extLst>
              <a:ext uri="{FF2B5EF4-FFF2-40B4-BE49-F238E27FC236}">
                <a16:creationId xmlns:a16="http://schemas.microsoft.com/office/drawing/2014/main" xmlns="" id="{1B097394-8DAC-F344-8045-3A6F1B4F7E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0515" y="3820135"/>
            <a:ext cx="3666226" cy="290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68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2E3BC-86A0-CF4A-8631-15E7D605484D}"/>
              </a:ext>
            </a:extLst>
          </p:cNvPr>
          <p:cNvSpPr>
            <a:spLocks noGrp="1"/>
          </p:cNvSpPr>
          <p:nvPr>
            <p:ph type="title"/>
          </p:nvPr>
        </p:nvSpPr>
        <p:spPr/>
        <p:txBody>
          <a:bodyPr/>
          <a:lstStyle/>
          <a:p>
            <a:r>
              <a:rPr lang="en-US" dirty="0"/>
              <a:t>Some very basic mistakes are being made in ONS press releases</a:t>
            </a:r>
          </a:p>
        </p:txBody>
      </p:sp>
      <p:sp>
        <p:nvSpPr>
          <p:cNvPr id="3" name="Content Placeholder 2">
            <a:extLst>
              <a:ext uri="{FF2B5EF4-FFF2-40B4-BE49-F238E27FC236}">
                <a16:creationId xmlns:a16="http://schemas.microsoft.com/office/drawing/2014/main" xmlns="" id="{FA78F8B8-0A8F-1C40-81B1-D98B285475DF}"/>
              </a:ext>
            </a:extLst>
          </p:cNvPr>
          <p:cNvSpPr>
            <a:spLocks noGrp="1"/>
          </p:cNvSpPr>
          <p:nvPr>
            <p:ph idx="1"/>
          </p:nvPr>
        </p:nvSpPr>
        <p:spPr/>
        <p:txBody>
          <a:bodyPr>
            <a:normAutofit lnSpcReduction="10000"/>
          </a:bodyPr>
          <a:lstStyle/>
          <a:p>
            <a:pPr marL="0" indent="0">
              <a:buNone/>
            </a:pPr>
            <a:endParaRPr lang="en-US" dirty="0"/>
          </a:p>
          <a:p>
            <a:pPr marL="0" indent="0">
              <a:buNone/>
            </a:pPr>
            <a:r>
              <a:rPr lang="en-US" dirty="0">
                <a:solidFill>
                  <a:srgbClr val="FF0000"/>
                </a:solidFill>
              </a:rPr>
              <a:t>“There were also fewer live births in England and Wales in 2017 and </a:t>
            </a:r>
            <a:r>
              <a:rPr lang="en-US" i="1" dirty="0">
                <a:solidFill>
                  <a:srgbClr val="FF0000"/>
                </a:solidFill>
              </a:rPr>
              <a:t>this meant </a:t>
            </a:r>
            <a:r>
              <a:rPr lang="en-US" dirty="0">
                <a:solidFill>
                  <a:srgbClr val="FF0000"/>
                </a:solidFill>
              </a:rPr>
              <a:t>the infant mortality rate increased to 3.9 deaths per 1,000 live births compared with 3.8 in 2016.”</a:t>
            </a:r>
          </a:p>
          <a:p>
            <a:pPr marL="0" indent="0">
              <a:buNone/>
            </a:pPr>
            <a:endParaRPr lang="en-US" dirty="0"/>
          </a:p>
          <a:p>
            <a:pPr marL="0" indent="0">
              <a:buNone/>
            </a:pPr>
            <a:r>
              <a:rPr lang="en-US" dirty="0"/>
              <a:t>‘This’ did not ‘mean’ that. [26 June 2019 release]</a:t>
            </a:r>
          </a:p>
          <a:p>
            <a:pPr marL="0" indent="0">
              <a:buNone/>
            </a:pPr>
            <a:endParaRPr lang="en-US" dirty="0"/>
          </a:p>
          <a:p>
            <a:pPr marL="0" indent="0">
              <a:buNone/>
            </a:pPr>
            <a:r>
              <a:rPr lang="en-GB" sz="1600" dirty="0"/>
              <a:t>https://</a:t>
            </a:r>
            <a:r>
              <a:rPr lang="en-GB" sz="1600" dirty="0" err="1"/>
              <a:t>www.ons.gov.uk</a:t>
            </a:r>
            <a:r>
              <a:rPr lang="en-GB" sz="1600" dirty="0"/>
              <a:t>/</a:t>
            </a:r>
            <a:r>
              <a:rPr lang="en-GB" sz="1600" dirty="0" err="1"/>
              <a:t>peoplepopulationandcommunity</a:t>
            </a:r>
            <a:r>
              <a:rPr lang="en-GB" sz="1600" dirty="0"/>
              <a:t>/</a:t>
            </a:r>
            <a:r>
              <a:rPr lang="en-GB" sz="1600" dirty="0" err="1"/>
              <a:t>birthsdeathsandmarriages</a:t>
            </a:r>
            <a:r>
              <a:rPr lang="en-GB" sz="1600" dirty="0"/>
              <a:t>/deaths/bulletins/</a:t>
            </a:r>
            <a:r>
              <a:rPr lang="en-GB" sz="1600" dirty="0" err="1"/>
              <a:t>childhoodinfantandperinatalmortalityinenglandandwales</a:t>
            </a:r>
            <a:r>
              <a:rPr lang="en-GB" sz="1600" dirty="0"/>
              <a:t>/2017</a:t>
            </a:r>
            <a:r>
              <a:rPr lang="en-GB" dirty="0"/>
              <a:t/>
            </a:r>
            <a:br>
              <a:rPr lang="en-GB" dirty="0"/>
            </a:br>
            <a:endParaRPr lang="en-US" dirty="0"/>
          </a:p>
        </p:txBody>
      </p:sp>
      <p:sp>
        <p:nvSpPr>
          <p:cNvPr id="4" name="Slide Number Placeholder 3">
            <a:extLst>
              <a:ext uri="{FF2B5EF4-FFF2-40B4-BE49-F238E27FC236}">
                <a16:creationId xmlns:a16="http://schemas.microsoft.com/office/drawing/2014/main" xmlns="" id="{7525DF2D-AAF8-1D49-930C-A14D073BEE79}"/>
              </a:ext>
            </a:extLst>
          </p:cNvPr>
          <p:cNvSpPr>
            <a:spLocks noGrp="1"/>
          </p:cNvSpPr>
          <p:nvPr>
            <p:ph type="sldNum" sz="quarter" idx="12"/>
          </p:nvPr>
        </p:nvSpPr>
        <p:spPr/>
        <p:txBody>
          <a:bodyPr/>
          <a:lstStyle/>
          <a:p>
            <a:fld id="{220E6AFA-1AF4-1549-9708-BD499CDEDA71}" type="slidenum">
              <a:rPr lang="en-US" smtClean="0"/>
              <a:t>20</a:t>
            </a:fld>
            <a:endParaRPr lang="en-US"/>
          </a:p>
        </p:txBody>
      </p:sp>
    </p:spTree>
    <p:extLst>
      <p:ext uri="{BB962C8B-B14F-4D97-AF65-F5344CB8AC3E}">
        <p14:creationId xmlns:p14="http://schemas.microsoft.com/office/powerpoint/2010/main" val="11526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DD922-6B4E-0340-975B-A88BB4783BFA}"/>
              </a:ext>
            </a:extLst>
          </p:cNvPr>
          <p:cNvSpPr>
            <a:spLocks noGrp="1"/>
          </p:cNvSpPr>
          <p:nvPr>
            <p:ph type="title"/>
          </p:nvPr>
        </p:nvSpPr>
        <p:spPr>
          <a:xfrm>
            <a:off x="628649" y="100721"/>
            <a:ext cx="8019591" cy="1325563"/>
          </a:xfrm>
        </p:spPr>
        <p:txBody>
          <a:bodyPr>
            <a:normAutofit fontScale="90000"/>
          </a:bodyPr>
          <a:lstStyle/>
          <a:p>
            <a:r>
              <a:rPr lang="en-US" dirty="0"/>
              <a:t>Other key data is hard to find </a:t>
            </a:r>
            <a:r>
              <a:rPr lang="en-US" sz="2800" dirty="0"/>
              <a:t>(countries with data up to 2016: </a:t>
            </a:r>
            <a:r>
              <a:rPr lang="en-US" sz="2800" dirty="0">
                <a:solidFill>
                  <a:srgbClr val="FF0000"/>
                </a:solidFill>
              </a:rPr>
              <a:t>female </a:t>
            </a:r>
            <a:r>
              <a:rPr lang="en-US" sz="2800" dirty="0"/>
              <a:t>life expectancy change, 2 year)</a:t>
            </a:r>
          </a:p>
        </p:txBody>
      </p:sp>
      <p:sp>
        <p:nvSpPr>
          <p:cNvPr id="4" name="Slide Number Placeholder 3">
            <a:extLst>
              <a:ext uri="{FF2B5EF4-FFF2-40B4-BE49-F238E27FC236}">
                <a16:creationId xmlns:a16="http://schemas.microsoft.com/office/drawing/2014/main" xmlns="" id="{74F60390-9170-9C4C-AF8B-53011A8B6727}"/>
              </a:ext>
            </a:extLst>
          </p:cNvPr>
          <p:cNvSpPr>
            <a:spLocks noGrp="1"/>
          </p:cNvSpPr>
          <p:nvPr>
            <p:ph type="sldNum" sz="quarter" idx="12"/>
          </p:nvPr>
        </p:nvSpPr>
        <p:spPr/>
        <p:txBody>
          <a:bodyPr/>
          <a:lstStyle/>
          <a:p>
            <a:fld id="{220E6AFA-1AF4-1549-9708-BD499CDEDA71}" type="slidenum">
              <a:rPr lang="en-US" smtClean="0"/>
              <a:t>21</a:t>
            </a:fld>
            <a:endParaRPr lang="en-US"/>
          </a:p>
        </p:txBody>
      </p:sp>
      <p:graphicFrame>
        <p:nvGraphicFramePr>
          <p:cNvPr id="12" name="Content Placeholder 11">
            <a:extLst>
              <a:ext uri="{FF2B5EF4-FFF2-40B4-BE49-F238E27FC236}">
                <a16:creationId xmlns:a16="http://schemas.microsoft.com/office/drawing/2014/main" xmlns="" id="{2B4255AB-70D4-BF4F-BA5B-9E80B19937DD}"/>
              </a:ext>
            </a:extLst>
          </p:cNvPr>
          <p:cNvGraphicFramePr>
            <a:graphicFrameLocks noGrp="1"/>
          </p:cNvGraphicFramePr>
          <p:nvPr>
            <p:ph idx="1"/>
            <p:extLst>
              <p:ext uri="{D42A27DB-BD31-4B8C-83A1-F6EECF244321}">
                <p14:modId xmlns:p14="http://schemas.microsoft.com/office/powerpoint/2010/main" val="4025523037"/>
              </p:ext>
            </p:extLst>
          </p:nvPr>
        </p:nvGraphicFramePr>
        <p:xfrm>
          <a:off x="699073" y="1294081"/>
          <a:ext cx="7745853" cy="4665661"/>
        </p:xfrm>
        <a:graphic>
          <a:graphicData uri="http://schemas.openxmlformats.org/drawingml/2006/table">
            <a:tbl>
              <a:tblPr/>
              <a:tblGrid>
                <a:gridCol w="857965">
                  <a:extLst>
                    <a:ext uri="{9D8B030D-6E8A-4147-A177-3AD203B41FA5}">
                      <a16:colId xmlns:a16="http://schemas.microsoft.com/office/drawing/2014/main" xmlns="" val="884635299"/>
                    </a:ext>
                  </a:extLst>
                </a:gridCol>
                <a:gridCol w="857965">
                  <a:extLst>
                    <a:ext uri="{9D8B030D-6E8A-4147-A177-3AD203B41FA5}">
                      <a16:colId xmlns:a16="http://schemas.microsoft.com/office/drawing/2014/main" xmlns="" val="2704220166"/>
                    </a:ext>
                  </a:extLst>
                </a:gridCol>
                <a:gridCol w="857965">
                  <a:extLst>
                    <a:ext uri="{9D8B030D-6E8A-4147-A177-3AD203B41FA5}">
                      <a16:colId xmlns:a16="http://schemas.microsoft.com/office/drawing/2014/main" xmlns="" val="488338977"/>
                    </a:ext>
                  </a:extLst>
                </a:gridCol>
                <a:gridCol w="857965">
                  <a:extLst>
                    <a:ext uri="{9D8B030D-6E8A-4147-A177-3AD203B41FA5}">
                      <a16:colId xmlns:a16="http://schemas.microsoft.com/office/drawing/2014/main" xmlns="" val="3469118923"/>
                    </a:ext>
                  </a:extLst>
                </a:gridCol>
                <a:gridCol w="857965">
                  <a:extLst>
                    <a:ext uri="{9D8B030D-6E8A-4147-A177-3AD203B41FA5}">
                      <a16:colId xmlns:a16="http://schemas.microsoft.com/office/drawing/2014/main" xmlns="" val="2743257445"/>
                    </a:ext>
                  </a:extLst>
                </a:gridCol>
                <a:gridCol w="857965">
                  <a:extLst>
                    <a:ext uri="{9D8B030D-6E8A-4147-A177-3AD203B41FA5}">
                      <a16:colId xmlns:a16="http://schemas.microsoft.com/office/drawing/2014/main" xmlns="" val="2486598598"/>
                    </a:ext>
                  </a:extLst>
                </a:gridCol>
                <a:gridCol w="857965">
                  <a:extLst>
                    <a:ext uri="{9D8B030D-6E8A-4147-A177-3AD203B41FA5}">
                      <a16:colId xmlns:a16="http://schemas.microsoft.com/office/drawing/2014/main" xmlns="" val="3310039837"/>
                    </a:ext>
                  </a:extLst>
                </a:gridCol>
                <a:gridCol w="1740098">
                  <a:extLst>
                    <a:ext uri="{9D8B030D-6E8A-4147-A177-3AD203B41FA5}">
                      <a16:colId xmlns:a16="http://schemas.microsoft.com/office/drawing/2014/main" xmlns="" val="1518678562"/>
                    </a:ext>
                  </a:extLst>
                </a:gridCol>
              </a:tblGrid>
              <a:tr h="424151">
                <a:tc>
                  <a:txBody>
                    <a:bodyPr/>
                    <a:lstStyle/>
                    <a:p>
                      <a:pPr algn="l" fontAlgn="b"/>
                      <a:r>
                        <a:rPr lang="en-GB" sz="1800" b="0" i="0" u="none" strike="noStrike" dirty="0">
                          <a:solidFill>
                            <a:srgbClr val="000000"/>
                          </a:solidFill>
                          <a:effectLst/>
                          <a:latin typeface="Calibri" panose="020F0502020204030204" pitchFamily="34" charset="0"/>
                        </a:rPr>
                        <a:t>"08-10"</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"09-11"</a:t>
                      </a:r>
                    </a:p>
                  </a:txBody>
                  <a:tcPr marL="9525" marR="9525" marT="9525" marB="0" anchor="b">
                    <a:lnL>
                      <a:noFill/>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"10-12"</a:t>
                      </a:r>
                    </a:p>
                  </a:txBody>
                  <a:tcPr marL="9525" marR="9525" marT="9525" marB="0" anchor="b">
                    <a:lnL>
                      <a:noFill/>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"11-13"</a:t>
                      </a:r>
                    </a:p>
                  </a:txBody>
                  <a:tcPr marL="9525" marR="9525" marT="9525" marB="0" anchor="b">
                    <a:lnL>
                      <a:noFill/>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"12-14"</a:t>
                      </a:r>
                    </a:p>
                  </a:txBody>
                  <a:tcPr marL="9525" marR="9525" marT="9525" marB="0" anchor="b">
                    <a:lnL>
                      <a:noFill/>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"13-15"</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”14-16"</a:t>
                      </a:r>
                    </a:p>
                  </a:txBody>
                  <a:tcPr marL="9525" marR="9525" marT="9525"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236924351"/>
                  </a:ext>
                </a:extLst>
              </a:tr>
              <a:tr h="424151">
                <a:tc>
                  <a:txBody>
                    <a:bodyPr/>
                    <a:lstStyle/>
                    <a:p>
                      <a:pPr algn="r" fontAlgn="b"/>
                      <a:r>
                        <a:rPr lang="en-GB" sz="1800" b="0" i="0" u="none" strike="noStrike">
                          <a:solidFill>
                            <a:srgbClr val="006100"/>
                          </a:solidFill>
                          <a:effectLst/>
                          <a:latin typeface="Calibri" panose="020F0502020204030204" pitchFamily="34" charset="0"/>
                        </a:rPr>
                        <a:t>0.66</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0.52</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0.33</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0.05</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0.32</a:t>
                      </a:r>
                    </a:p>
                  </a:txBody>
                  <a:tcPr marL="9525" marR="9525" marT="9525" marB="0" anchor="b">
                    <a:lnL>
                      <a:noFill/>
                    </a:lnL>
                    <a:lnR>
                      <a:noFill/>
                    </a:lnR>
                    <a:lnT>
                      <a:noFill/>
                    </a:lnT>
                    <a:lnB>
                      <a:noFill/>
                    </a:lnB>
                  </a:tcPr>
                </a:tc>
                <a:tc>
                  <a:txBody>
                    <a:bodyPr/>
                    <a:lstStyle/>
                    <a:p>
                      <a:pPr algn="r" fontAlgn="b"/>
                      <a:r>
                        <a:rPr lang="en-GB" sz="1800" b="0" i="0" u="none" strike="noStrike">
                          <a:solidFill>
                            <a:srgbClr val="9C0006"/>
                          </a:solidFill>
                          <a:effectLst/>
                          <a:latin typeface="Calibri" panose="020F0502020204030204" pitchFamily="34" charset="0"/>
                        </a:rPr>
                        <a:t>-0.05</a:t>
                      </a:r>
                    </a:p>
                  </a:txBody>
                  <a:tcPr marL="9525" marR="9525" marT="9525" marB="0" anchor="b">
                    <a:lnL>
                      <a:noFill/>
                    </a:lnL>
                    <a:lnR>
                      <a:noFill/>
                    </a:lnR>
                    <a:lnT>
                      <a:noFill/>
                    </a:lnT>
                    <a:lnB>
                      <a:noFill/>
                    </a:lnB>
                    <a:solidFill>
                      <a:srgbClr val="FFC7CE"/>
                    </a:solidFill>
                  </a:tcPr>
                </a:tc>
                <a:tc>
                  <a:txBody>
                    <a:bodyPr/>
                    <a:lstStyle/>
                    <a:p>
                      <a:pPr algn="r" fontAlgn="b"/>
                      <a:r>
                        <a:rPr lang="en-GB" sz="1800" b="0" i="0" u="none" strike="noStrike">
                          <a:solidFill>
                            <a:srgbClr val="9C0006"/>
                          </a:solidFill>
                          <a:effectLst/>
                          <a:latin typeface="Calibri" panose="020F0502020204030204" pitchFamily="34" charset="0"/>
                        </a:rPr>
                        <a:t>-0.15</a:t>
                      </a:r>
                    </a:p>
                  </a:txBody>
                  <a:tcPr marL="9525" marR="9525" marT="9525" marB="0" anchor="b">
                    <a:lnL>
                      <a:noFill/>
                    </a:lnL>
                    <a:lnR>
                      <a:noFill/>
                    </a:lnR>
                    <a:lnT>
                      <a:noFill/>
                    </a:lnT>
                    <a:lnB>
                      <a:noFill/>
                    </a:lnB>
                    <a:solidFill>
                      <a:srgbClr val="FFC7CE"/>
                    </a:solidFill>
                  </a:tcPr>
                </a:tc>
                <a:tc>
                  <a:txBody>
                    <a:bodyPr/>
                    <a:lstStyle/>
                    <a:p>
                      <a:pPr algn="l" fontAlgn="b"/>
                      <a:r>
                        <a:rPr lang="en-GB" sz="1800" b="0" i="0" u="none" strike="noStrike" dirty="0">
                          <a:solidFill>
                            <a:srgbClr val="000000"/>
                          </a:solidFill>
                          <a:effectLst/>
                          <a:latin typeface="Calibri" panose="020F0502020204030204" pitchFamily="34" charset="0"/>
                        </a:rPr>
                        <a:t>  UK</a:t>
                      </a:r>
                    </a:p>
                  </a:txBody>
                  <a:tcPr marL="9525" marR="9525" marT="9525" marB="0" anchor="b">
                    <a:lnL>
                      <a:noFill/>
                    </a:lnL>
                    <a:lnR>
                      <a:noFill/>
                    </a:lnR>
                    <a:lnT>
                      <a:noFill/>
                    </a:lnT>
                    <a:lnB>
                      <a:noFill/>
                    </a:lnB>
                  </a:tcPr>
                </a:tc>
                <a:extLst>
                  <a:ext uri="{0D108BD9-81ED-4DB2-BD59-A6C34878D82A}">
                    <a16:rowId xmlns:a16="http://schemas.microsoft.com/office/drawing/2014/main" xmlns="" val="4259420006"/>
                  </a:ext>
                </a:extLst>
              </a:tr>
              <a:tr h="424151">
                <a:tc>
                  <a:txBody>
                    <a:bodyPr/>
                    <a:lstStyle/>
                    <a:p>
                      <a:pPr algn="r" fontAlgn="b"/>
                      <a:r>
                        <a:rPr lang="en-GB" sz="1800" b="0" i="0" u="none" strike="noStrike">
                          <a:solidFill>
                            <a:srgbClr val="000000"/>
                          </a:solidFill>
                          <a:effectLst/>
                          <a:latin typeface="Calibri" panose="020F0502020204030204" pitchFamily="34" charset="0"/>
                        </a:rPr>
                        <a:t>0.35</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0.34</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0.07</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0.05</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0.51</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0.31</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0.04</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Sweden</a:t>
                      </a:r>
                    </a:p>
                  </a:txBody>
                  <a:tcPr marL="9525" marR="9525" marT="9525" marB="0" anchor="b">
                    <a:lnL>
                      <a:noFill/>
                    </a:lnL>
                    <a:lnR>
                      <a:noFill/>
                    </a:lnR>
                    <a:lnT>
                      <a:noFill/>
                    </a:lnT>
                    <a:lnB>
                      <a:noFill/>
                    </a:lnB>
                  </a:tcPr>
                </a:tc>
                <a:extLst>
                  <a:ext uri="{0D108BD9-81ED-4DB2-BD59-A6C34878D82A}">
                    <a16:rowId xmlns:a16="http://schemas.microsoft.com/office/drawing/2014/main" xmlns="" val="1450984920"/>
                  </a:ext>
                </a:extLst>
              </a:tr>
              <a:tr h="424151">
                <a:tc>
                  <a:txBody>
                    <a:bodyPr/>
                    <a:lstStyle/>
                    <a:p>
                      <a:pPr algn="r" fontAlgn="b"/>
                      <a:r>
                        <a:rPr lang="en-GB" sz="1800" b="0" i="0" u="none" strike="noStrike" dirty="0">
                          <a:solidFill>
                            <a:srgbClr val="000000"/>
                          </a:solidFill>
                          <a:effectLst/>
                          <a:latin typeface="Calibri" panose="020F0502020204030204" pitchFamily="34" charset="0"/>
                        </a:rPr>
                        <a:t>0.19</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0.39</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0.26</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0.16</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0.69</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0.54</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0.07</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Norway</a:t>
                      </a:r>
                    </a:p>
                  </a:txBody>
                  <a:tcPr marL="9525" marR="9525" marT="9525" marB="0" anchor="b">
                    <a:lnL>
                      <a:noFill/>
                    </a:lnL>
                    <a:lnR>
                      <a:noFill/>
                    </a:lnR>
                    <a:lnT>
                      <a:noFill/>
                    </a:lnT>
                    <a:lnB>
                      <a:noFill/>
                    </a:lnB>
                  </a:tcPr>
                </a:tc>
                <a:extLst>
                  <a:ext uri="{0D108BD9-81ED-4DB2-BD59-A6C34878D82A}">
                    <a16:rowId xmlns:a16="http://schemas.microsoft.com/office/drawing/2014/main" xmlns="" val="2542477807"/>
                  </a:ext>
                </a:extLst>
              </a:tr>
              <a:tr h="424151">
                <a:tc>
                  <a:txBody>
                    <a:bodyPr/>
                    <a:lstStyle/>
                    <a:p>
                      <a:pPr algn="r" fontAlgn="b"/>
                      <a:r>
                        <a:rPr lang="en-GB" sz="1800" b="0" i="0" u="none" strike="noStrike">
                          <a:solidFill>
                            <a:srgbClr val="000000"/>
                          </a:solidFill>
                          <a:effectLst/>
                          <a:latin typeface="Calibri" panose="020F0502020204030204" pitchFamily="34" charset="0"/>
                        </a:rPr>
                        <a:t>0.20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0.10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0.10</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0.50</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0.10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0.10</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Switzerland</a:t>
                      </a:r>
                    </a:p>
                  </a:txBody>
                  <a:tcPr marL="9525" marR="9525" marT="9525" marB="0" anchor="b">
                    <a:lnL>
                      <a:noFill/>
                    </a:lnL>
                    <a:lnR>
                      <a:noFill/>
                    </a:lnR>
                    <a:lnT>
                      <a:noFill/>
                    </a:lnT>
                    <a:lnB>
                      <a:noFill/>
                    </a:lnB>
                  </a:tcPr>
                </a:tc>
                <a:extLst>
                  <a:ext uri="{0D108BD9-81ED-4DB2-BD59-A6C34878D82A}">
                    <a16:rowId xmlns:a16="http://schemas.microsoft.com/office/drawing/2014/main" xmlns="" val="340778400"/>
                  </a:ext>
                </a:extLst>
              </a:tr>
              <a:tr h="424151">
                <a:tc>
                  <a:txBody>
                    <a:bodyPr/>
                    <a:lstStyle/>
                    <a:p>
                      <a:pPr algn="r" fontAlgn="b"/>
                      <a:r>
                        <a:rPr lang="en-GB" sz="1800" b="0" i="0" u="none" strike="noStrike">
                          <a:solidFill>
                            <a:srgbClr val="006100"/>
                          </a:solidFill>
                          <a:effectLst/>
                          <a:latin typeface="Calibri" panose="020F0502020204030204" pitchFamily="34" charset="0"/>
                        </a:rPr>
                        <a:t>0.70</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0.48</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0.08</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0.41</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0.54</a:t>
                      </a:r>
                    </a:p>
                  </a:txBody>
                  <a:tcPr marL="9525" marR="9525" marT="9525" marB="0" anchor="b">
                    <a:lnL>
                      <a:noFill/>
                    </a:lnL>
                    <a:lnR>
                      <a:noFill/>
                    </a:lnR>
                    <a:lnT>
                      <a:noFill/>
                    </a:lnT>
                    <a:lnB>
                      <a:noFill/>
                    </a:lnB>
                  </a:tcPr>
                </a:tc>
                <a:tc>
                  <a:txBody>
                    <a:bodyPr/>
                    <a:lstStyle/>
                    <a:p>
                      <a:pPr algn="r" fontAlgn="b"/>
                      <a:r>
                        <a:rPr lang="en-GB" sz="1800" b="0" i="0" u="none" strike="noStrike">
                          <a:solidFill>
                            <a:srgbClr val="9C0006"/>
                          </a:solidFill>
                          <a:effectLst/>
                          <a:latin typeface="Calibri" panose="020F0502020204030204" pitchFamily="34" charset="0"/>
                        </a:rPr>
                        <a:t>-0.13</a:t>
                      </a:r>
                    </a:p>
                  </a:txBody>
                  <a:tcPr marL="9525" marR="9525" marT="9525" marB="0" anchor="b">
                    <a:lnL>
                      <a:noFill/>
                    </a:lnL>
                    <a:lnR>
                      <a:noFill/>
                    </a:lnR>
                    <a:lnT>
                      <a:noFill/>
                    </a:lnT>
                    <a:lnB>
                      <a:noFill/>
                    </a:lnB>
                    <a:solidFill>
                      <a:srgbClr val="FFC7CE"/>
                    </a:solidFill>
                  </a:tcPr>
                </a:tc>
                <a:tc>
                  <a:txBody>
                    <a:bodyPr/>
                    <a:lstStyle/>
                    <a:p>
                      <a:pPr algn="r" fontAlgn="b"/>
                      <a:r>
                        <a:rPr lang="en-GB" sz="1800" b="0" i="0" u="none" strike="noStrike">
                          <a:solidFill>
                            <a:srgbClr val="000000"/>
                          </a:solidFill>
                          <a:effectLst/>
                          <a:latin typeface="Calibri" panose="020F0502020204030204" pitchFamily="34" charset="0"/>
                        </a:rPr>
                        <a:t>0.19</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Spain</a:t>
                      </a:r>
                    </a:p>
                  </a:txBody>
                  <a:tcPr marL="9525" marR="9525" marT="9525" marB="0" anchor="b">
                    <a:lnL>
                      <a:noFill/>
                    </a:lnL>
                    <a:lnR>
                      <a:noFill/>
                    </a:lnR>
                    <a:lnT>
                      <a:noFill/>
                    </a:lnT>
                    <a:lnB>
                      <a:noFill/>
                    </a:lnB>
                  </a:tcPr>
                </a:tc>
                <a:extLst>
                  <a:ext uri="{0D108BD9-81ED-4DB2-BD59-A6C34878D82A}">
                    <a16:rowId xmlns:a16="http://schemas.microsoft.com/office/drawing/2014/main" xmlns="" val="3473263929"/>
                  </a:ext>
                </a:extLst>
              </a:tr>
              <a:tr h="424151">
                <a:tc>
                  <a:txBody>
                    <a:bodyPr/>
                    <a:lstStyle/>
                    <a:p>
                      <a:pPr algn="r" fontAlgn="b"/>
                      <a:r>
                        <a:rPr lang="en-GB" sz="1800" b="0" i="0" u="none" strike="noStrike">
                          <a:solidFill>
                            <a:srgbClr val="000000"/>
                          </a:solidFill>
                          <a:effectLst/>
                          <a:latin typeface="Calibri" panose="020F0502020204030204" pitchFamily="34" charset="0"/>
                        </a:rPr>
                        <a:t>0.18</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0.58</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0.16</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0.13</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0.45</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0.03</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0.22</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Austria</a:t>
                      </a:r>
                    </a:p>
                  </a:txBody>
                  <a:tcPr marL="9525" marR="9525" marT="9525" marB="0" anchor="b">
                    <a:lnL>
                      <a:noFill/>
                    </a:lnL>
                    <a:lnR>
                      <a:noFill/>
                    </a:lnR>
                    <a:lnT>
                      <a:noFill/>
                    </a:lnT>
                    <a:lnB>
                      <a:noFill/>
                    </a:lnB>
                  </a:tcPr>
                </a:tc>
                <a:extLst>
                  <a:ext uri="{0D108BD9-81ED-4DB2-BD59-A6C34878D82A}">
                    <a16:rowId xmlns:a16="http://schemas.microsoft.com/office/drawing/2014/main" xmlns="" val="2403098011"/>
                  </a:ext>
                </a:extLst>
              </a:tr>
              <a:tr h="424151">
                <a:tc>
                  <a:txBody>
                    <a:bodyPr/>
                    <a:lstStyle/>
                    <a:p>
                      <a:pPr algn="r" fontAlgn="b"/>
                      <a:r>
                        <a:rPr lang="en-GB" sz="1800" b="0" i="0" u="none" strike="noStrike">
                          <a:solidFill>
                            <a:srgbClr val="000000"/>
                          </a:solidFill>
                          <a:effectLst/>
                          <a:latin typeface="Calibri" panose="020F0502020204030204" pitchFamily="34" charset="0"/>
                        </a:rPr>
                        <a:t>0.63</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0.85</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0.39</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0.24</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0.63</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0.43</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0.33</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Poland</a:t>
                      </a:r>
                    </a:p>
                  </a:txBody>
                  <a:tcPr marL="9525" marR="9525" marT="9525" marB="0" anchor="b">
                    <a:lnL>
                      <a:noFill/>
                    </a:lnL>
                    <a:lnR>
                      <a:noFill/>
                    </a:lnR>
                    <a:lnT>
                      <a:noFill/>
                    </a:lnT>
                    <a:lnB>
                      <a:noFill/>
                    </a:lnB>
                  </a:tcPr>
                </a:tc>
                <a:extLst>
                  <a:ext uri="{0D108BD9-81ED-4DB2-BD59-A6C34878D82A}">
                    <a16:rowId xmlns:a16="http://schemas.microsoft.com/office/drawing/2014/main" xmlns="" val="2570601415"/>
                  </a:ext>
                </a:extLst>
              </a:tr>
              <a:tr h="424151">
                <a:tc>
                  <a:txBody>
                    <a:bodyPr/>
                    <a:lstStyle/>
                    <a:p>
                      <a:pPr algn="r" fontAlgn="b"/>
                      <a:r>
                        <a:rPr lang="en-GB" sz="1800" b="0" i="0" u="none" strike="noStrike">
                          <a:solidFill>
                            <a:srgbClr val="006100"/>
                          </a:solidFill>
                          <a:effectLst/>
                          <a:latin typeface="Calibri" panose="020F0502020204030204" pitchFamily="34" charset="0"/>
                        </a:rPr>
                        <a:t>0.51</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0.26</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0.13</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0.40</a:t>
                      </a:r>
                    </a:p>
                  </a:txBody>
                  <a:tcPr marL="9525" marR="9525" marT="9525" marB="0" anchor="b">
                    <a:lnL>
                      <a:noFill/>
                    </a:lnL>
                    <a:lnR>
                      <a:noFill/>
                    </a:lnR>
                    <a:lnT>
                      <a:noFill/>
                    </a:lnT>
                    <a:lnB>
                      <a:noFill/>
                    </a:lnB>
                  </a:tcPr>
                </a:tc>
                <a:tc>
                  <a:txBody>
                    <a:bodyPr/>
                    <a:lstStyle/>
                    <a:p>
                      <a:pPr algn="r" fontAlgn="b"/>
                      <a:r>
                        <a:rPr lang="en-GB" sz="1800" b="0" i="0" u="none" strike="noStrike" dirty="0">
                          <a:solidFill>
                            <a:srgbClr val="000000"/>
                          </a:solidFill>
                          <a:effectLst/>
                          <a:latin typeface="Calibri" panose="020F0502020204030204" pitchFamily="34" charset="0"/>
                        </a:rPr>
                        <a:t>0.21</a:t>
                      </a:r>
                    </a:p>
                  </a:txBody>
                  <a:tcPr marL="9525" marR="9525" marT="9525" marB="0" anchor="b">
                    <a:lnL>
                      <a:noFill/>
                    </a:lnL>
                    <a:lnR>
                      <a:noFill/>
                    </a:lnR>
                    <a:lnT>
                      <a:noFill/>
                    </a:lnT>
                    <a:lnB>
                      <a:noFill/>
                    </a:lnB>
                  </a:tcPr>
                </a:tc>
                <a:tc>
                  <a:txBody>
                    <a:bodyPr/>
                    <a:lstStyle/>
                    <a:p>
                      <a:pPr algn="r" fontAlgn="b"/>
                      <a:r>
                        <a:rPr lang="en-GB" sz="1800" b="0" i="0" u="none" strike="noStrike">
                          <a:solidFill>
                            <a:srgbClr val="9C0006"/>
                          </a:solidFill>
                          <a:effectLst/>
                          <a:latin typeface="Calibri" panose="020F0502020204030204" pitchFamily="34" charset="0"/>
                        </a:rPr>
                        <a:t>-0.13</a:t>
                      </a:r>
                    </a:p>
                  </a:txBody>
                  <a:tcPr marL="9525" marR="9525" marT="9525" marB="0" anchor="b">
                    <a:lnL>
                      <a:noFill/>
                    </a:lnL>
                    <a:lnR>
                      <a:noFill/>
                    </a:lnR>
                    <a:lnT>
                      <a:noFill/>
                    </a:lnT>
                    <a:lnB>
                      <a:noFill/>
                    </a:lnB>
                    <a:solidFill>
                      <a:srgbClr val="FFC7CE"/>
                    </a:solidFill>
                  </a:tcPr>
                </a:tc>
                <a:tc>
                  <a:txBody>
                    <a:bodyPr/>
                    <a:lstStyle/>
                    <a:p>
                      <a:pPr algn="r" fontAlgn="b"/>
                      <a:r>
                        <a:rPr lang="en-GB" sz="1800" b="0" i="0" u="none" strike="noStrike">
                          <a:solidFill>
                            <a:srgbClr val="000000"/>
                          </a:solidFill>
                          <a:effectLst/>
                          <a:latin typeface="Calibri" panose="020F0502020204030204" pitchFamily="34" charset="0"/>
                        </a:rPr>
                        <a:t>0.35</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Australia</a:t>
                      </a:r>
                    </a:p>
                  </a:txBody>
                  <a:tcPr marL="9525" marR="9525" marT="9525" marB="0" anchor="b">
                    <a:lnL>
                      <a:noFill/>
                    </a:lnL>
                    <a:lnR>
                      <a:noFill/>
                    </a:lnR>
                    <a:lnT>
                      <a:noFill/>
                    </a:lnT>
                    <a:lnB>
                      <a:noFill/>
                    </a:lnB>
                  </a:tcPr>
                </a:tc>
                <a:extLst>
                  <a:ext uri="{0D108BD9-81ED-4DB2-BD59-A6C34878D82A}">
                    <a16:rowId xmlns:a16="http://schemas.microsoft.com/office/drawing/2014/main" xmlns="" val="3561554362"/>
                  </a:ext>
                </a:extLst>
              </a:tr>
              <a:tr h="424151">
                <a:tc>
                  <a:txBody>
                    <a:bodyPr/>
                    <a:lstStyle/>
                    <a:p>
                      <a:pPr algn="r" fontAlgn="b"/>
                      <a:r>
                        <a:rPr lang="en-GB" sz="1800" b="0" i="0" u="none" strike="noStrike">
                          <a:solidFill>
                            <a:srgbClr val="000000"/>
                          </a:solidFill>
                          <a:effectLst/>
                          <a:latin typeface="Calibri" panose="020F0502020204030204" pitchFamily="34" charset="0"/>
                        </a:rPr>
                        <a:t>0.47</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0.61</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0.28</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0.39</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0.81</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0.31</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0.36</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Czech Republic</a:t>
                      </a:r>
                    </a:p>
                  </a:txBody>
                  <a:tcPr marL="9525" marR="9525" marT="9525" marB="0" anchor="b">
                    <a:lnL>
                      <a:noFill/>
                    </a:lnL>
                    <a:lnR>
                      <a:noFill/>
                    </a:lnR>
                    <a:lnT>
                      <a:noFill/>
                    </a:lnT>
                    <a:lnB>
                      <a:noFill/>
                    </a:lnB>
                  </a:tcPr>
                </a:tc>
                <a:extLst>
                  <a:ext uri="{0D108BD9-81ED-4DB2-BD59-A6C34878D82A}">
                    <a16:rowId xmlns:a16="http://schemas.microsoft.com/office/drawing/2014/main" xmlns="" val="1350294149"/>
                  </a:ext>
                </a:extLst>
              </a:tr>
              <a:tr h="424151">
                <a:tc>
                  <a:txBody>
                    <a:bodyPr/>
                    <a:lstStyle/>
                    <a:p>
                      <a:pPr algn="r" fontAlgn="b"/>
                      <a:r>
                        <a:rPr lang="en-GB" sz="1800" b="0" i="0" u="none" strike="noStrike">
                          <a:solidFill>
                            <a:srgbClr val="000000"/>
                          </a:solidFill>
                          <a:effectLst/>
                          <a:latin typeface="Calibri" panose="020F0502020204030204" pitchFamily="34" charset="0"/>
                        </a:rPr>
                        <a:t>0.29</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-0.47</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0.13</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0.70</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0.40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0.42</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0.37</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Japan</a:t>
                      </a:r>
                    </a:p>
                  </a:txBody>
                  <a:tcPr marL="9525" marR="9525" marT="9525" marB="0" anchor="b">
                    <a:lnL>
                      <a:noFill/>
                    </a:lnL>
                    <a:lnR>
                      <a:noFill/>
                    </a:lnR>
                    <a:lnT>
                      <a:noFill/>
                    </a:lnT>
                    <a:lnB>
                      <a:noFill/>
                    </a:lnB>
                  </a:tcPr>
                </a:tc>
                <a:extLst>
                  <a:ext uri="{0D108BD9-81ED-4DB2-BD59-A6C34878D82A}">
                    <a16:rowId xmlns:a16="http://schemas.microsoft.com/office/drawing/2014/main" xmlns="" val="4221632178"/>
                  </a:ext>
                </a:extLst>
              </a:tr>
            </a:tbl>
          </a:graphicData>
        </a:graphic>
      </p:graphicFrame>
      <p:sp>
        <p:nvSpPr>
          <p:cNvPr id="13" name="Rectangle 12">
            <a:extLst>
              <a:ext uri="{FF2B5EF4-FFF2-40B4-BE49-F238E27FC236}">
                <a16:creationId xmlns:a16="http://schemas.microsoft.com/office/drawing/2014/main" xmlns="" id="{89DDCAC0-BBE8-C04E-90ED-820220C09379}"/>
              </a:ext>
            </a:extLst>
          </p:cNvPr>
          <p:cNvSpPr/>
          <p:nvPr/>
        </p:nvSpPr>
        <p:spPr>
          <a:xfrm>
            <a:off x="195548" y="5970376"/>
            <a:ext cx="8752902" cy="830997"/>
          </a:xfrm>
          <a:prstGeom prst="rect">
            <a:avLst/>
          </a:prstGeom>
        </p:spPr>
        <p:txBody>
          <a:bodyPr wrap="square">
            <a:spAutoFit/>
          </a:bodyPr>
          <a:lstStyle/>
          <a:p>
            <a:pPr>
              <a:spcAft>
                <a:spcPts val="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https://www.ons.gov.uk/peoplepopulationandcommunity/birthsdeathsandmarriages/lifeexpectancies/articles/changingtrendsinmortalityaninternationalcomparison/2000to2016</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Calibri" panose="020F0502020204030204" pitchFamily="34" charset="0"/>
                <a:ea typeface="Calibri" panose="020F0502020204030204" pitchFamily="34" charset="0"/>
                <a:cs typeface="Times New Roman" panose="02020603050405020304" pitchFamily="18" charset="0"/>
              </a:rPr>
              <a:t>See: </a:t>
            </a: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https://www.ons.gov.uk/visualisations/dvc521/international/chart12/datadownload.xlsx</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1310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DD922-6B4E-0340-975B-A88BB4783BFA}"/>
              </a:ext>
            </a:extLst>
          </p:cNvPr>
          <p:cNvSpPr>
            <a:spLocks noGrp="1"/>
          </p:cNvSpPr>
          <p:nvPr>
            <p:ph type="title"/>
          </p:nvPr>
        </p:nvSpPr>
        <p:spPr>
          <a:xfrm>
            <a:off x="88135" y="100721"/>
            <a:ext cx="9055865" cy="1325563"/>
          </a:xfrm>
        </p:spPr>
        <p:txBody>
          <a:bodyPr>
            <a:normAutofit fontScale="90000"/>
          </a:bodyPr>
          <a:lstStyle/>
          <a:p>
            <a:r>
              <a:rPr lang="en-US" dirty="0"/>
              <a:t>For men the worse effects come  later </a:t>
            </a:r>
            <a:r>
              <a:rPr lang="en-US" sz="2800" dirty="0"/>
              <a:t>(countries with data up to 2016: </a:t>
            </a:r>
            <a:r>
              <a:rPr lang="en-US" sz="2800" dirty="0">
                <a:solidFill>
                  <a:srgbClr val="FF0000"/>
                </a:solidFill>
              </a:rPr>
              <a:t>male </a:t>
            </a:r>
            <a:r>
              <a:rPr lang="en-US" sz="2800" dirty="0"/>
              <a:t>life expectancy change, 2 year )</a:t>
            </a:r>
          </a:p>
        </p:txBody>
      </p:sp>
      <p:sp>
        <p:nvSpPr>
          <p:cNvPr id="4" name="Slide Number Placeholder 3">
            <a:extLst>
              <a:ext uri="{FF2B5EF4-FFF2-40B4-BE49-F238E27FC236}">
                <a16:creationId xmlns:a16="http://schemas.microsoft.com/office/drawing/2014/main" xmlns="" id="{74F60390-9170-9C4C-AF8B-53011A8B6727}"/>
              </a:ext>
            </a:extLst>
          </p:cNvPr>
          <p:cNvSpPr>
            <a:spLocks noGrp="1"/>
          </p:cNvSpPr>
          <p:nvPr>
            <p:ph type="sldNum" sz="quarter" idx="12"/>
          </p:nvPr>
        </p:nvSpPr>
        <p:spPr/>
        <p:txBody>
          <a:bodyPr/>
          <a:lstStyle/>
          <a:p>
            <a:fld id="{220E6AFA-1AF4-1549-9708-BD499CDEDA71}" type="slidenum">
              <a:rPr lang="en-US" smtClean="0"/>
              <a:t>22</a:t>
            </a:fld>
            <a:endParaRPr lang="en-US"/>
          </a:p>
        </p:txBody>
      </p:sp>
      <p:sp>
        <p:nvSpPr>
          <p:cNvPr id="13" name="Rectangle 12">
            <a:extLst>
              <a:ext uri="{FF2B5EF4-FFF2-40B4-BE49-F238E27FC236}">
                <a16:creationId xmlns:a16="http://schemas.microsoft.com/office/drawing/2014/main" xmlns="" id="{89DDCAC0-BBE8-C04E-90ED-820220C09379}"/>
              </a:ext>
            </a:extLst>
          </p:cNvPr>
          <p:cNvSpPr/>
          <p:nvPr/>
        </p:nvSpPr>
        <p:spPr>
          <a:xfrm>
            <a:off x="195548" y="5970376"/>
            <a:ext cx="8752902" cy="830997"/>
          </a:xfrm>
          <a:prstGeom prst="rect">
            <a:avLst/>
          </a:prstGeom>
        </p:spPr>
        <p:txBody>
          <a:bodyPr wrap="square">
            <a:spAutoFit/>
          </a:bodyPr>
          <a:lstStyle/>
          <a:p>
            <a:pPr>
              <a:spcAft>
                <a:spcPts val="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https://www.ons.gov.uk/peoplepopulationandcommunity/birthsdeathsandmarriages/lifeexpectancies/articles/changingtrendsinmortalityaninternationalcomparison/2000to2016</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Calibri" panose="020F0502020204030204" pitchFamily="34" charset="0"/>
                <a:ea typeface="Calibri" panose="020F0502020204030204" pitchFamily="34" charset="0"/>
                <a:cs typeface="Times New Roman" panose="02020603050405020304" pitchFamily="18" charset="0"/>
              </a:rPr>
              <a:t>See: </a:t>
            </a: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https://www.ons.gov.uk/visualisations/dvc521/international/chart12/datadownload.xlsx</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xmlns="" id="{6A177F05-12E8-CC40-9934-CABF08AD6DAE}"/>
              </a:ext>
            </a:extLst>
          </p:cNvPr>
          <p:cNvGraphicFramePr>
            <a:graphicFrameLocks noGrp="1"/>
          </p:cNvGraphicFramePr>
          <p:nvPr>
            <p:ph idx="1"/>
            <p:extLst>
              <p:ext uri="{D42A27DB-BD31-4B8C-83A1-F6EECF244321}">
                <p14:modId xmlns:p14="http://schemas.microsoft.com/office/powerpoint/2010/main" val="2530732353"/>
              </p:ext>
            </p:extLst>
          </p:nvPr>
        </p:nvGraphicFramePr>
        <p:xfrm>
          <a:off x="753852" y="1346390"/>
          <a:ext cx="7636293" cy="4544089"/>
        </p:xfrm>
        <a:graphic>
          <a:graphicData uri="http://schemas.openxmlformats.org/drawingml/2006/table">
            <a:tbl>
              <a:tblPr/>
              <a:tblGrid>
                <a:gridCol w="854719">
                  <a:extLst>
                    <a:ext uri="{9D8B030D-6E8A-4147-A177-3AD203B41FA5}">
                      <a16:colId xmlns:a16="http://schemas.microsoft.com/office/drawing/2014/main" xmlns="" val="3901847245"/>
                    </a:ext>
                  </a:extLst>
                </a:gridCol>
                <a:gridCol w="854719">
                  <a:extLst>
                    <a:ext uri="{9D8B030D-6E8A-4147-A177-3AD203B41FA5}">
                      <a16:colId xmlns:a16="http://schemas.microsoft.com/office/drawing/2014/main" xmlns="" val="588326866"/>
                    </a:ext>
                  </a:extLst>
                </a:gridCol>
                <a:gridCol w="854719">
                  <a:extLst>
                    <a:ext uri="{9D8B030D-6E8A-4147-A177-3AD203B41FA5}">
                      <a16:colId xmlns:a16="http://schemas.microsoft.com/office/drawing/2014/main" xmlns="" val="1823574070"/>
                    </a:ext>
                  </a:extLst>
                </a:gridCol>
                <a:gridCol w="854719">
                  <a:extLst>
                    <a:ext uri="{9D8B030D-6E8A-4147-A177-3AD203B41FA5}">
                      <a16:colId xmlns:a16="http://schemas.microsoft.com/office/drawing/2014/main" xmlns="" val="3434460183"/>
                    </a:ext>
                  </a:extLst>
                </a:gridCol>
                <a:gridCol w="854719">
                  <a:extLst>
                    <a:ext uri="{9D8B030D-6E8A-4147-A177-3AD203B41FA5}">
                      <a16:colId xmlns:a16="http://schemas.microsoft.com/office/drawing/2014/main" xmlns="" val="1539579542"/>
                    </a:ext>
                  </a:extLst>
                </a:gridCol>
                <a:gridCol w="854719">
                  <a:extLst>
                    <a:ext uri="{9D8B030D-6E8A-4147-A177-3AD203B41FA5}">
                      <a16:colId xmlns:a16="http://schemas.microsoft.com/office/drawing/2014/main" xmlns="" val="4125994097"/>
                    </a:ext>
                  </a:extLst>
                </a:gridCol>
                <a:gridCol w="854719">
                  <a:extLst>
                    <a:ext uri="{9D8B030D-6E8A-4147-A177-3AD203B41FA5}">
                      <a16:colId xmlns:a16="http://schemas.microsoft.com/office/drawing/2014/main" xmlns="" val="1264382999"/>
                    </a:ext>
                  </a:extLst>
                </a:gridCol>
                <a:gridCol w="1653260">
                  <a:extLst>
                    <a:ext uri="{9D8B030D-6E8A-4147-A177-3AD203B41FA5}">
                      <a16:colId xmlns:a16="http://schemas.microsoft.com/office/drawing/2014/main" xmlns="" val="955726090"/>
                    </a:ext>
                  </a:extLst>
                </a:gridCol>
              </a:tblGrid>
              <a:tr h="413099">
                <a:tc>
                  <a:txBody>
                    <a:bodyPr/>
                    <a:lstStyle/>
                    <a:p>
                      <a:pPr algn="l" fontAlgn="b"/>
                      <a:r>
                        <a:rPr lang="en-GB" sz="1800" b="0" i="0" u="none" strike="noStrike">
                          <a:solidFill>
                            <a:srgbClr val="000000"/>
                          </a:solidFill>
                          <a:effectLst/>
                          <a:latin typeface="Calibri" panose="020F0502020204030204" pitchFamily="34" charset="0"/>
                        </a:rPr>
                        <a:t>"08-10"</a:t>
                      </a:r>
                    </a:p>
                  </a:txBody>
                  <a:tcPr marL="9525" marR="9525" marT="9525" marB="0" anchor="b">
                    <a:lnL>
                      <a:noFill/>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"09-11"</a:t>
                      </a:r>
                    </a:p>
                  </a:txBody>
                  <a:tcPr marL="9525" marR="9525" marT="9525" marB="0" anchor="b">
                    <a:lnL>
                      <a:noFill/>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"10-12"</a:t>
                      </a:r>
                    </a:p>
                  </a:txBody>
                  <a:tcPr marL="9525" marR="9525" marT="9525" marB="0" anchor="b">
                    <a:lnL>
                      <a:noFill/>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"11-13"</a:t>
                      </a:r>
                    </a:p>
                  </a:txBody>
                  <a:tcPr marL="9525" marR="9525" marT="9525" marB="0" anchor="b">
                    <a:lnL>
                      <a:noFill/>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"12-14"</a:t>
                      </a:r>
                    </a:p>
                  </a:txBody>
                  <a:tcPr marL="9525" marR="9525" marT="9525" marB="0" anchor="b">
                    <a:lnL>
                      <a:noFill/>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"13-15"</a:t>
                      </a:r>
                    </a:p>
                  </a:txBody>
                  <a:tcPr marL="9525" marR="9525" marT="9525" marB="0" anchor="b">
                    <a:lnL>
                      <a:noFill/>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"14-16"</a:t>
                      </a:r>
                    </a:p>
                  </a:txBody>
                  <a:tcPr marL="9525" marR="9525" marT="9525"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060738945"/>
                  </a:ext>
                </a:extLst>
              </a:tr>
              <a:tr h="413099">
                <a:tc>
                  <a:txBody>
                    <a:bodyPr/>
                    <a:lstStyle/>
                    <a:p>
                      <a:pPr algn="r" fontAlgn="b"/>
                      <a:r>
                        <a:rPr lang="en-GB" sz="1800" b="0" i="0" u="none" strike="noStrike">
                          <a:solidFill>
                            <a:srgbClr val="006100"/>
                          </a:solidFill>
                          <a:effectLst/>
                          <a:latin typeface="Calibri" panose="020F0502020204030204" pitchFamily="34" charset="0"/>
                        </a:rPr>
                        <a:t>0.81</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dirty="0">
                          <a:solidFill>
                            <a:srgbClr val="000000"/>
                          </a:solidFill>
                          <a:effectLst/>
                          <a:latin typeface="Calibri" panose="020F0502020204030204" pitchFamily="34" charset="0"/>
                        </a:rPr>
                        <a:t>0.75</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0.22</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0.29</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0.04</a:t>
                      </a:r>
                    </a:p>
                  </a:txBody>
                  <a:tcPr marL="9525" marR="9525" marT="9525" marB="0" anchor="b">
                    <a:lnL>
                      <a:noFill/>
                    </a:lnL>
                    <a:lnR>
                      <a:noFill/>
                    </a:lnR>
                    <a:lnT>
                      <a:noFill/>
                    </a:lnT>
                    <a:lnB>
                      <a:noFill/>
                    </a:lnB>
                  </a:tcPr>
                </a:tc>
                <a:tc>
                  <a:txBody>
                    <a:bodyPr/>
                    <a:lstStyle/>
                    <a:p>
                      <a:pPr algn="r" fontAlgn="b"/>
                      <a:r>
                        <a:rPr lang="en-GB" sz="1800" b="0" i="0" u="none" strike="noStrike">
                          <a:solidFill>
                            <a:srgbClr val="9C0006"/>
                          </a:solidFill>
                          <a:effectLst/>
                          <a:latin typeface="Calibri" panose="020F0502020204030204" pitchFamily="34" charset="0"/>
                        </a:rPr>
                        <a:t>-0.07</a:t>
                      </a:r>
                    </a:p>
                  </a:txBody>
                  <a:tcPr marL="9525" marR="9525" marT="9525" marB="0" anchor="b">
                    <a:lnL>
                      <a:noFill/>
                    </a:lnL>
                    <a:lnR>
                      <a:noFill/>
                    </a:lnR>
                    <a:lnT>
                      <a:noFill/>
                    </a:lnT>
                    <a:lnB>
                      <a:noFill/>
                    </a:lnB>
                    <a:solidFill>
                      <a:srgbClr val="FFC7CE"/>
                    </a:solidFill>
                  </a:tcPr>
                </a:tc>
                <a:tc>
                  <a:txBody>
                    <a:bodyPr/>
                    <a:lstStyle/>
                    <a:p>
                      <a:pPr algn="l" fontAlgn="b"/>
                      <a:r>
                        <a:rPr lang="en-GB" sz="1800" b="0" i="0" u="none" strike="noStrike" dirty="0">
                          <a:solidFill>
                            <a:srgbClr val="000000"/>
                          </a:solidFill>
                          <a:effectLst/>
                          <a:latin typeface="Calibri" panose="020F0502020204030204" pitchFamily="34" charset="0"/>
                        </a:rPr>
                        <a:t>  UK</a:t>
                      </a:r>
                    </a:p>
                  </a:txBody>
                  <a:tcPr marL="9525" marR="9525" marT="9525" marB="0" anchor="b">
                    <a:lnL>
                      <a:noFill/>
                    </a:lnL>
                    <a:lnR>
                      <a:noFill/>
                    </a:lnR>
                    <a:lnT>
                      <a:noFill/>
                    </a:lnT>
                    <a:lnB>
                      <a:noFill/>
                    </a:lnB>
                  </a:tcPr>
                </a:tc>
                <a:extLst>
                  <a:ext uri="{0D108BD9-81ED-4DB2-BD59-A6C34878D82A}">
                    <a16:rowId xmlns:a16="http://schemas.microsoft.com/office/drawing/2014/main" xmlns="" val="3806676529"/>
                  </a:ext>
                </a:extLst>
              </a:tr>
              <a:tr h="413099">
                <a:tc>
                  <a:txBody>
                    <a:bodyPr/>
                    <a:lstStyle/>
                    <a:p>
                      <a:pPr algn="r" fontAlgn="b"/>
                      <a:r>
                        <a:rPr lang="en-GB" sz="1800" b="0" i="0" u="none" strike="noStrike">
                          <a:solidFill>
                            <a:srgbClr val="006100"/>
                          </a:solidFill>
                          <a:effectLst/>
                          <a:latin typeface="Calibri" panose="020F0502020204030204" pitchFamily="34" charset="0"/>
                        </a:rPr>
                        <a:t>0.67</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0.48</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0.48</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0.58</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0.30</a:t>
                      </a:r>
                    </a:p>
                  </a:txBody>
                  <a:tcPr marL="9525" marR="9525" marT="9525" marB="0" anchor="b">
                    <a:lnL>
                      <a:noFill/>
                    </a:lnL>
                    <a:lnR>
                      <a:noFill/>
                    </a:lnR>
                    <a:lnT>
                      <a:noFill/>
                    </a:lnT>
                    <a:lnB>
                      <a:noFill/>
                    </a:lnB>
                  </a:tcPr>
                </a:tc>
                <a:tc>
                  <a:txBody>
                    <a:bodyPr/>
                    <a:lstStyle/>
                    <a:p>
                      <a:pPr algn="r" fontAlgn="b"/>
                      <a:r>
                        <a:rPr lang="en-GB" sz="1800" b="0" i="0" u="none" strike="noStrike">
                          <a:solidFill>
                            <a:srgbClr val="9C0006"/>
                          </a:solidFill>
                          <a:effectLst/>
                          <a:latin typeface="Calibri" panose="020F0502020204030204" pitchFamily="34" charset="0"/>
                        </a:rPr>
                        <a:t>-0.04</a:t>
                      </a:r>
                    </a:p>
                  </a:txBody>
                  <a:tcPr marL="9525" marR="9525" marT="9525" marB="0" anchor="b">
                    <a:lnL>
                      <a:noFill/>
                    </a:lnL>
                    <a:lnR>
                      <a:noFill/>
                    </a:lnR>
                    <a:lnT>
                      <a:noFill/>
                    </a:lnT>
                    <a:lnB>
                      <a:noFill/>
                    </a:lnB>
                    <a:solidFill>
                      <a:srgbClr val="FFC7CE"/>
                    </a:solidFill>
                  </a:tcPr>
                </a:tc>
                <a:tc>
                  <a:txBody>
                    <a:bodyPr/>
                    <a:lstStyle/>
                    <a:p>
                      <a:pPr algn="r" fontAlgn="b"/>
                      <a:r>
                        <a:rPr lang="en-GB" sz="1800" b="0" i="0" u="none" strike="noStrike">
                          <a:solidFill>
                            <a:srgbClr val="000000"/>
                          </a:solidFill>
                          <a:effectLst/>
                          <a:latin typeface="Calibri" panose="020F0502020204030204" pitchFamily="34" charset="0"/>
                        </a:rPr>
                        <a:t>0.18</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Australia</a:t>
                      </a:r>
                    </a:p>
                  </a:txBody>
                  <a:tcPr marL="9525" marR="9525" marT="9525" marB="0" anchor="b">
                    <a:lnL>
                      <a:noFill/>
                    </a:lnL>
                    <a:lnR>
                      <a:noFill/>
                    </a:lnR>
                    <a:lnT>
                      <a:noFill/>
                    </a:lnT>
                    <a:lnB>
                      <a:noFill/>
                    </a:lnB>
                  </a:tcPr>
                </a:tc>
                <a:extLst>
                  <a:ext uri="{0D108BD9-81ED-4DB2-BD59-A6C34878D82A}">
                    <a16:rowId xmlns:a16="http://schemas.microsoft.com/office/drawing/2014/main" xmlns="" val="3734317782"/>
                  </a:ext>
                </a:extLst>
              </a:tr>
              <a:tr h="413099">
                <a:tc>
                  <a:txBody>
                    <a:bodyPr/>
                    <a:lstStyle/>
                    <a:p>
                      <a:pPr algn="r" fontAlgn="b"/>
                      <a:r>
                        <a:rPr lang="en-GB" sz="1800" b="0" i="0" u="none" strike="noStrike">
                          <a:solidFill>
                            <a:srgbClr val="006100"/>
                          </a:solidFill>
                          <a:effectLst/>
                          <a:latin typeface="Calibri" panose="020F0502020204030204" pitchFamily="34" charset="0"/>
                        </a:rPr>
                        <a:t>0.82</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0.68</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0.32</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0.64</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0.75</a:t>
                      </a:r>
                    </a:p>
                  </a:txBody>
                  <a:tcPr marL="9525" marR="9525" marT="9525" marB="0" anchor="b">
                    <a:lnL>
                      <a:noFill/>
                    </a:lnL>
                    <a:lnR>
                      <a:noFill/>
                    </a:lnR>
                    <a:lnT>
                      <a:noFill/>
                    </a:lnT>
                    <a:lnB>
                      <a:noFill/>
                    </a:lnB>
                  </a:tcPr>
                </a:tc>
                <a:tc>
                  <a:txBody>
                    <a:bodyPr/>
                    <a:lstStyle/>
                    <a:p>
                      <a:pPr algn="r" fontAlgn="b"/>
                      <a:r>
                        <a:rPr lang="en-GB" sz="1800" b="0" i="0" u="none" strike="noStrike">
                          <a:solidFill>
                            <a:srgbClr val="9C0006"/>
                          </a:solidFill>
                          <a:effectLst/>
                          <a:latin typeface="Calibri" panose="020F0502020204030204" pitchFamily="34" charset="0"/>
                        </a:rPr>
                        <a:t>-0.02</a:t>
                      </a:r>
                    </a:p>
                  </a:txBody>
                  <a:tcPr marL="9525" marR="9525" marT="9525" marB="0" anchor="b">
                    <a:lnL>
                      <a:noFill/>
                    </a:lnL>
                    <a:lnR>
                      <a:noFill/>
                    </a:lnR>
                    <a:lnT>
                      <a:noFill/>
                    </a:lnT>
                    <a:lnB>
                      <a:noFill/>
                    </a:lnB>
                    <a:solidFill>
                      <a:srgbClr val="FFC7CE"/>
                    </a:solidFill>
                  </a:tcPr>
                </a:tc>
                <a:tc>
                  <a:txBody>
                    <a:bodyPr/>
                    <a:lstStyle/>
                    <a:p>
                      <a:pPr algn="r" fontAlgn="b"/>
                      <a:r>
                        <a:rPr lang="en-GB" sz="1800" b="0" i="0" u="none" strike="noStrike">
                          <a:solidFill>
                            <a:srgbClr val="000000"/>
                          </a:solidFill>
                          <a:effectLst/>
                          <a:latin typeface="Calibri" panose="020F0502020204030204" pitchFamily="34" charset="0"/>
                        </a:rPr>
                        <a:t>0.19</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Spain</a:t>
                      </a:r>
                    </a:p>
                  </a:txBody>
                  <a:tcPr marL="9525" marR="9525" marT="9525" marB="0" anchor="b">
                    <a:lnL>
                      <a:noFill/>
                    </a:lnL>
                    <a:lnR>
                      <a:noFill/>
                    </a:lnR>
                    <a:lnT>
                      <a:noFill/>
                    </a:lnT>
                    <a:lnB>
                      <a:noFill/>
                    </a:lnB>
                  </a:tcPr>
                </a:tc>
                <a:extLst>
                  <a:ext uri="{0D108BD9-81ED-4DB2-BD59-A6C34878D82A}">
                    <a16:rowId xmlns:a16="http://schemas.microsoft.com/office/drawing/2014/main" xmlns="" val="222488155"/>
                  </a:ext>
                </a:extLst>
              </a:tr>
              <a:tr h="413099">
                <a:tc>
                  <a:txBody>
                    <a:bodyPr/>
                    <a:lstStyle/>
                    <a:p>
                      <a:pPr algn="r" fontAlgn="b"/>
                      <a:r>
                        <a:rPr lang="en-GB" sz="1800" b="0" i="0" u="none" strike="noStrike">
                          <a:solidFill>
                            <a:srgbClr val="000000"/>
                          </a:solidFill>
                          <a:effectLst/>
                          <a:latin typeface="Calibri" panose="020F0502020204030204" pitchFamily="34" charset="0"/>
                        </a:rPr>
                        <a:t>0.84</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0.91</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0.61</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0.62</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1.04</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0.52</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0.19</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Poland</a:t>
                      </a:r>
                    </a:p>
                  </a:txBody>
                  <a:tcPr marL="9525" marR="9525" marT="9525" marB="0" anchor="b">
                    <a:lnL>
                      <a:noFill/>
                    </a:lnL>
                    <a:lnR>
                      <a:noFill/>
                    </a:lnR>
                    <a:lnT>
                      <a:noFill/>
                    </a:lnT>
                    <a:lnB>
                      <a:noFill/>
                    </a:lnB>
                  </a:tcPr>
                </a:tc>
                <a:extLst>
                  <a:ext uri="{0D108BD9-81ED-4DB2-BD59-A6C34878D82A}">
                    <a16:rowId xmlns:a16="http://schemas.microsoft.com/office/drawing/2014/main" xmlns="" val="1358034435"/>
                  </a:ext>
                </a:extLst>
              </a:tr>
              <a:tr h="413099">
                <a:tc>
                  <a:txBody>
                    <a:bodyPr/>
                    <a:lstStyle/>
                    <a:p>
                      <a:pPr algn="r" fontAlgn="b"/>
                      <a:r>
                        <a:rPr lang="en-GB" sz="1800" b="0" i="0" u="none" strike="noStrike">
                          <a:solidFill>
                            <a:srgbClr val="000000"/>
                          </a:solidFill>
                          <a:effectLst/>
                          <a:latin typeface="Calibri" panose="020F0502020204030204" pitchFamily="34" charset="0"/>
                        </a:rPr>
                        <a:t>0.43</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0.46</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0.35</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0.30</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0.49</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0.22</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0.21</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Sweden</a:t>
                      </a:r>
                    </a:p>
                  </a:txBody>
                  <a:tcPr marL="9525" marR="9525" marT="9525" marB="0" anchor="b">
                    <a:lnL>
                      <a:noFill/>
                    </a:lnL>
                    <a:lnR>
                      <a:noFill/>
                    </a:lnR>
                    <a:lnT>
                      <a:noFill/>
                    </a:lnT>
                    <a:lnB>
                      <a:noFill/>
                    </a:lnB>
                  </a:tcPr>
                </a:tc>
                <a:extLst>
                  <a:ext uri="{0D108BD9-81ED-4DB2-BD59-A6C34878D82A}">
                    <a16:rowId xmlns:a16="http://schemas.microsoft.com/office/drawing/2014/main" xmlns="" val="2231230605"/>
                  </a:ext>
                </a:extLst>
              </a:tr>
              <a:tr h="413099">
                <a:tc>
                  <a:txBody>
                    <a:bodyPr/>
                    <a:lstStyle/>
                    <a:p>
                      <a:pPr algn="r" fontAlgn="b"/>
                      <a:r>
                        <a:rPr lang="en-GB" sz="1800" b="0" i="0" u="none" strike="noStrike">
                          <a:solidFill>
                            <a:srgbClr val="000000"/>
                          </a:solidFill>
                          <a:effectLst/>
                          <a:latin typeface="Calibri" panose="020F0502020204030204" pitchFamily="34" charset="0"/>
                        </a:rPr>
                        <a:t>0.07</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0.69</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0.60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0.38</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0.66</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0.17</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0.23</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Austria</a:t>
                      </a:r>
                    </a:p>
                  </a:txBody>
                  <a:tcPr marL="9525" marR="9525" marT="9525" marB="0" anchor="b">
                    <a:lnL>
                      <a:noFill/>
                    </a:lnL>
                    <a:lnR>
                      <a:noFill/>
                    </a:lnR>
                    <a:lnT>
                      <a:noFill/>
                    </a:lnT>
                    <a:lnB>
                      <a:noFill/>
                    </a:lnB>
                  </a:tcPr>
                </a:tc>
                <a:extLst>
                  <a:ext uri="{0D108BD9-81ED-4DB2-BD59-A6C34878D82A}">
                    <a16:rowId xmlns:a16="http://schemas.microsoft.com/office/drawing/2014/main" xmlns="" val="2170190423"/>
                  </a:ext>
                </a:extLst>
              </a:tr>
              <a:tr h="413099">
                <a:tc>
                  <a:txBody>
                    <a:bodyPr/>
                    <a:lstStyle/>
                    <a:p>
                      <a:pPr algn="r" fontAlgn="b"/>
                      <a:r>
                        <a:rPr lang="en-GB" sz="1800" b="0" i="0" u="none" strike="noStrike">
                          <a:solidFill>
                            <a:srgbClr val="000000"/>
                          </a:solidFill>
                          <a:effectLst/>
                          <a:latin typeface="Calibri" panose="020F0502020204030204" pitchFamily="34" charset="0"/>
                        </a:rPr>
                        <a:t>0.41</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0.50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0.63</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0.53</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0.78</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0.60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0.43</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Czech Republic</a:t>
                      </a:r>
                    </a:p>
                  </a:txBody>
                  <a:tcPr marL="9525" marR="9525" marT="9525" marB="0" anchor="b">
                    <a:lnL>
                      <a:noFill/>
                    </a:lnL>
                    <a:lnR>
                      <a:noFill/>
                    </a:lnR>
                    <a:lnT>
                      <a:noFill/>
                    </a:lnT>
                    <a:lnB>
                      <a:noFill/>
                    </a:lnB>
                  </a:tcPr>
                </a:tc>
                <a:extLst>
                  <a:ext uri="{0D108BD9-81ED-4DB2-BD59-A6C34878D82A}">
                    <a16:rowId xmlns:a16="http://schemas.microsoft.com/office/drawing/2014/main" xmlns="" val="1114816400"/>
                  </a:ext>
                </a:extLst>
              </a:tr>
              <a:tr h="413099">
                <a:tc>
                  <a:txBody>
                    <a:bodyPr/>
                    <a:lstStyle/>
                    <a:p>
                      <a:pPr algn="r" fontAlgn="b"/>
                      <a:r>
                        <a:rPr lang="en-GB" sz="1800" b="0" i="0" u="none" strike="noStrike">
                          <a:solidFill>
                            <a:srgbClr val="000000"/>
                          </a:solidFill>
                          <a:effectLst/>
                          <a:latin typeface="Calibri" panose="020F0502020204030204" pitchFamily="34" charset="0"/>
                        </a:rPr>
                        <a:t>0.30</a:t>
                      </a:r>
                    </a:p>
                  </a:txBody>
                  <a:tcPr marL="9525" marR="9525" marT="9525" marB="0" anchor="b">
                    <a:lnL>
                      <a:noFill/>
                    </a:lnL>
                    <a:lnR>
                      <a:noFill/>
                    </a:lnR>
                    <a:lnT>
                      <a:noFill/>
                    </a:lnT>
                    <a:lnB>
                      <a:noFill/>
                    </a:lnB>
                  </a:tcPr>
                </a:tc>
                <a:tc>
                  <a:txBody>
                    <a:bodyPr/>
                    <a:lstStyle/>
                    <a:p>
                      <a:pPr algn="r" fontAlgn="b"/>
                      <a:r>
                        <a:rPr lang="en-GB" sz="1800" b="0" i="0" u="none" strike="noStrike" dirty="0">
                          <a:solidFill>
                            <a:srgbClr val="FF0000"/>
                          </a:solidFill>
                          <a:effectLst/>
                          <a:latin typeface="Calibri" panose="020F0502020204030204" pitchFamily="34" charset="0"/>
                        </a:rPr>
                        <a:t>-0.10</a:t>
                      </a:r>
                    </a:p>
                  </a:txBody>
                  <a:tcPr marL="9525" marR="9525" marT="9525" marB="0" anchor="b">
                    <a:lnL>
                      <a:noFill/>
                    </a:lnL>
                    <a:lnR>
                      <a:noFill/>
                    </a:lnR>
                    <a:lnT>
                      <a:noFill/>
                    </a:lnT>
                    <a:lnB>
                      <a:noFill/>
                    </a:lnB>
                  </a:tcPr>
                </a:tc>
                <a:tc>
                  <a:txBody>
                    <a:bodyPr/>
                    <a:lstStyle/>
                    <a:p>
                      <a:pPr algn="r" fontAlgn="b"/>
                      <a:r>
                        <a:rPr lang="en-GB" sz="1800" b="0" i="0" u="none" strike="noStrike" dirty="0">
                          <a:solidFill>
                            <a:srgbClr val="000000"/>
                          </a:solidFill>
                          <a:effectLst/>
                          <a:latin typeface="Calibri" panose="020F0502020204030204" pitchFamily="34" charset="0"/>
                        </a:rPr>
                        <a:t>0.41</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0.77</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0.55</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0.56</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0.50</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Japan</a:t>
                      </a:r>
                    </a:p>
                  </a:txBody>
                  <a:tcPr marL="9525" marR="9525" marT="9525" marB="0" anchor="b">
                    <a:lnL>
                      <a:noFill/>
                    </a:lnL>
                    <a:lnR>
                      <a:noFill/>
                    </a:lnR>
                    <a:lnT>
                      <a:noFill/>
                    </a:lnT>
                    <a:lnB>
                      <a:noFill/>
                    </a:lnB>
                  </a:tcPr>
                </a:tc>
                <a:extLst>
                  <a:ext uri="{0D108BD9-81ED-4DB2-BD59-A6C34878D82A}">
                    <a16:rowId xmlns:a16="http://schemas.microsoft.com/office/drawing/2014/main" xmlns="" val="3001254712"/>
                  </a:ext>
                </a:extLst>
              </a:tr>
              <a:tr h="413099">
                <a:tc>
                  <a:txBody>
                    <a:bodyPr/>
                    <a:lstStyle/>
                    <a:p>
                      <a:pPr algn="r" fontAlgn="b"/>
                      <a:r>
                        <a:rPr lang="en-GB" sz="1800" b="0" i="0" u="none" strike="noStrike">
                          <a:solidFill>
                            <a:srgbClr val="006100"/>
                          </a:solidFill>
                          <a:effectLst/>
                          <a:latin typeface="Calibri" panose="020F0502020204030204" pitchFamily="34" charset="0"/>
                        </a:rPr>
                        <a:t>0.50</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6100"/>
                          </a:solidFill>
                          <a:effectLst/>
                          <a:latin typeface="Calibri" panose="020F0502020204030204" pitchFamily="34" charset="0"/>
                        </a:rPr>
                        <a:t>0.50</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0.30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0.20</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0.50</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0.20</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0.50</a:t>
                      </a:r>
                    </a:p>
                  </a:txBody>
                  <a:tcPr marL="9525" marR="9525" marT="9525" marB="0" anchor="b">
                    <a:lnL>
                      <a:noFill/>
                    </a:lnL>
                    <a:lnR>
                      <a:noFill/>
                    </a:lnR>
                    <a:lnT>
                      <a:noFill/>
                    </a:lnT>
                    <a:lnB>
                      <a:noFill/>
                    </a:lnB>
                    <a:solidFill>
                      <a:srgbClr val="C6EFCE"/>
                    </a:solidFill>
                  </a:tcPr>
                </a:tc>
                <a:tc>
                  <a:txBody>
                    <a:bodyPr/>
                    <a:lstStyle/>
                    <a:p>
                      <a:pPr algn="l" fontAlgn="b"/>
                      <a:r>
                        <a:rPr lang="en-GB" sz="1800" b="0" i="0" u="none" strike="noStrike" dirty="0">
                          <a:solidFill>
                            <a:srgbClr val="000000"/>
                          </a:solidFill>
                          <a:effectLst/>
                          <a:latin typeface="Calibri" panose="020F0502020204030204" pitchFamily="34" charset="0"/>
                        </a:rPr>
                        <a:t>  Switzerland</a:t>
                      </a:r>
                    </a:p>
                  </a:txBody>
                  <a:tcPr marL="9525" marR="9525" marT="9525" marB="0" anchor="b">
                    <a:lnL>
                      <a:noFill/>
                    </a:lnL>
                    <a:lnR>
                      <a:noFill/>
                    </a:lnR>
                    <a:lnT>
                      <a:noFill/>
                    </a:lnT>
                    <a:lnB>
                      <a:noFill/>
                    </a:lnB>
                  </a:tcPr>
                </a:tc>
                <a:extLst>
                  <a:ext uri="{0D108BD9-81ED-4DB2-BD59-A6C34878D82A}">
                    <a16:rowId xmlns:a16="http://schemas.microsoft.com/office/drawing/2014/main" xmlns="" val="3130859695"/>
                  </a:ext>
                </a:extLst>
              </a:tr>
              <a:tr h="413099">
                <a:tc>
                  <a:txBody>
                    <a:bodyPr/>
                    <a:lstStyle/>
                    <a:p>
                      <a:pPr algn="r" fontAlgn="b"/>
                      <a:r>
                        <a:rPr lang="en-GB" sz="1800" b="0" i="0" u="none" strike="noStrike">
                          <a:solidFill>
                            <a:srgbClr val="000000"/>
                          </a:solidFill>
                          <a:effectLst/>
                          <a:latin typeface="Calibri" panose="020F0502020204030204" pitchFamily="34" charset="0"/>
                        </a:rPr>
                        <a:t>0.53</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0.40</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0.57</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0.65</a:t>
                      </a: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effectLst/>
                          <a:latin typeface="Calibri" panose="020F0502020204030204" pitchFamily="34" charset="0"/>
                        </a:rPr>
                        <a:t>0.61</a:t>
                      </a:r>
                    </a:p>
                  </a:txBody>
                  <a:tcPr marL="9525" marR="9525" marT="9525" marB="0" anchor="b">
                    <a:lnL>
                      <a:noFill/>
                    </a:lnL>
                    <a:lnR>
                      <a:noFill/>
                    </a:lnR>
                    <a:lnT>
                      <a:noFill/>
                    </a:lnT>
                    <a:lnB>
                      <a:noFill/>
                    </a:lnB>
                  </a:tcPr>
                </a:tc>
                <a:tc>
                  <a:txBody>
                    <a:bodyPr/>
                    <a:lstStyle/>
                    <a:p>
                      <a:pPr algn="r" fontAlgn="b"/>
                      <a:r>
                        <a:rPr lang="en-GB" sz="1800" b="0" i="0" u="none" strike="noStrike">
                          <a:solidFill>
                            <a:srgbClr val="006100"/>
                          </a:solidFill>
                          <a:effectLst/>
                          <a:latin typeface="Calibri" panose="020F0502020204030204" pitchFamily="34" charset="0"/>
                        </a:rPr>
                        <a:t>0.71</a:t>
                      </a:r>
                    </a:p>
                  </a:txBody>
                  <a:tcPr marL="9525" marR="9525" marT="9525" marB="0" anchor="b">
                    <a:lnL>
                      <a:noFill/>
                    </a:lnL>
                    <a:lnR>
                      <a:noFill/>
                    </a:lnR>
                    <a:lnT>
                      <a:noFill/>
                    </a:lnT>
                    <a:lnB>
                      <a:noFill/>
                    </a:lnB>
                    <a:solidFill>
                      <a:srgbClr val="C6EFCE"/>
                    </a:solidFill>
                  </a:tcPr>
                </a:tc>
                <a:tc>
                  <a:txBody>
                    <a:bodyPr/>
                    <a:lstStyle/>
                    <a:p>
                      <a:pPr algn="r" fontAlgn="b"/>
                      <a:r>
                        <a:rPr lang="en-GB" sz="1800" b="0" i="0" u="none" strike="noStrike">
                          <a:solidFill>
                            <a:srgbClr val="000000"/>
                          </a:solidFill>
                          <a:effectLst/>
                          <a:latin typeface="Calibri" panose="020F0502020204030204" pitchFamily="34" charset="0"/>
                        </a:rPr>
                        <a:t>0.58</a:t>
                      </a:r>
                    </a:p>
                  </a:txBody>
                  <a:tcPr marL="9525" marR="9525" marT="9525" marB="0" anchor="b">
                    <a:lnL>
                      <a:noFill/>
                    </a:lnL>
                    <a:lnR>
                      <a:noFill/>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Norway</a:t>
                      </a:r>
                    </a:p>
                  </a:txBody>
                  <a:tcPr marL="9525" marR="9525" marT="9525" marB="0" anchor="b">
                    <a:lnL>
                      <a:noFill/>
                    </a:lnL>
                    <a:lnR>
                      <a:noFill/>
                    </a:lnR>
                    <a:lnT>
                      <a:noFill/>
                    </a:lnT>
                    <a:lnB>
                      <a:noFill/>
                    </a:lnB>
                  </a:tcPr>
                </a:tc>
                <a:extLst>
                  <a:ext uri="{0D108BD9-81ED-4DB2-BD59-A6C34878D82A}">
                    <a16:rowId xmlns:a16="http://schemas.microsoft.com/office/drawing/2014/main" xmlns="" val="2374270427"/>
                  </a:ext>
                </a:extLst>
              </a:tr>
            </a:tbl>
          </a:graphicData>
        </a:graphic>
      </p:graphicFrame>
    </p:spTree>
    <p:extLst>
      <p:ext uri="{BB962C8B-B14F-4D97-AF65-F5344CB8AC3E}">
        <p14:creationId xmlns:p14="http://schemas.microsoft.com/office/powerpoint/2010/main" val="1111452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EDCD4-2003-F646-A31F-78543ABFB2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5F407F9-5A24-5242-8EEB-ED36B607DB7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8773186F-FE3F-4841-A513-AEAEEAC295E3}"/>
              </a:ext>
            </a:extLst>
          </p:cNvPr>
          <p:cNvSpPr>
            <a:spLocks noGrp="1"/>
          </p:cNvSpPr>
          <p:nvPr>
            <p:ph type="sldNum" sz="quarter" idx="12"/>
          </p:nvPr>
        </p:nvSpPr>
        <p:spPr/>
        <p:txBody>
          <a:bodyPr/>
          <a:lstStyle/>
          <a:p>
            <a:fld id="{220E6AFA-1AF4-1549-9708-BD499CDEDA71}" type="slidenum">
              <a:rPr lang="en-US" smtClean="0"/>
              <a:t>23</a:t>
            </a:fld>
            <a:endParaRPr lang="en-US"/>
          </a:p>
        </p:txBody>
      </p:sp>
      <p:pic>
        <p:nvPicPr>
          <p:cNvPr id="5" name="Picture 4">
            <a:extLst>
              <a:ext uri="{FF2B5EF4-FFF2-40B4-BE49-F238E27FC236}">
                <a16:creationId xmlns:a16="http://schemas.microsoft.com/office/drawing/2014/main" xmlns="" id="{5DD680E5-E81E-804F-BA48-60B476D75D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0" y="0"/>
            <a:ext cx="9144000" cy="6858000"/>
          </a:xfrm>
          <a:prstGeom prst="rect">
            <a:avLst/>
          </a:prstGeom>
        </p:spPr>
      </p:pic>
    </p:spTree>
    <p:extLst>
      <p:ext uri="{BB962C8B-B14F-4D97-AF65-F5344CB8AC3E}">
        <p14:creationId xmlns:p14="http://schemas.microsoft.com/office/powerpoint/2010/main" val="276498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2880E89B-E0BF-4941-877D-CBEB89216192}"/>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656166" y="492584"/>
            <a:ext cx="7701352" cy="5776014"/>
          </a:xfrm>
        </p:spPr>
      </p:pic>
      <p:sp>
        <p:nvSpPr>
          <p:cNvPr id="4" name="Slide Number Placeholder 3">
            <a:extLst>
              <a:ext uri="{FF2B5EF4-FFF2-40B4-BE49-F238E27FC236}">
                <a16:creationId xmlns:a16="http://schemas.microsoft.com/office/drawing/2014/main" xmlns="" id="{1FED265F-D3C5-074C-B81E-618E73584F4C}"/>
              </a:ext>
            </a:extLst>
          </p:cNvPr>
          <p:cNvSpPr>
            <a:spLocks noGrp="1"/>
          </p:cNvSpPr>
          <p:nvPr>
            <p:ph type="sldNum" sz="quarter" idx="12"/>
          </p:nvPr>
        </p:nvSpPr>
        <p:spPr/>
        <p:txBody>
          <a:bodyPr/>
          <a:lstStyle/>
          <a:p>
            <a:fld id="{220E6AFA-1AF4-1549-9708-BD499CDEDA71}" type="slidenum">
              <a:rPr lang="en-US" smtClean="0"/>
              <a:t>24</a:t>
            </a:fld>
            <a:endParaRPr lang="en-US"/>
          </a:p>
        </p:txBody>
      </p:sp>
    </p:spTree>
    <p:extLst>
      <p:ext uri="{BB962C8B-B14F-4D97-AF65-F5344CB8AC3E}">
        <p14:creationId xmlns:p14="http://schemas.microsoft.com/office/powerpoint/2010/main" val="156286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616" y="237537"/>
            <a:ext cx="3425557" cy="6483939"/>
          </a:xfrm>
        </p:spPr>
        <p:txBody>
          <a:bodyPr>
            <a:noAutofit/>
          </a:bodyPr>
          <a:lstStyle/>
          <a:p>
            <a:pPr marL="0" indent="0">
              <a:buNone/>
            </a:pPr>
            <a:r>
              <a:rPr lang="en-GB" sz="2400" dirty="0"/>
              <a:t>In the year to June 2013, some 23 400 more deaths than expected occurred (5% more).</a:t>
            </a:r>
          </a:p>
          <a:p>
            <a:pPr marL="0" indent="0">
              <a:buNone/>
            </a:pPr>
            <a:endParaRPr lang="en-GB" sz="2400" dirty="0"/>
          </a:p>
          <a:p>
            <a:pPr marL="0" indent="0">
              <a:buNone/>
            </a:pPr>
            <a:r>
              <a:rPr lang="en-GB" sz="2400" dirty="0"/>
              <a:t>Post retirement life expectancy dropped by 2%.</a:t>
            </a:r>
          </a:p>
          <a:p>
            <a:pPr marL="0" indent="0">
              <a:buNone/>
            </a:pPr>
            <a:endParaRPr lang="en-GB" sz="2400" dirty="0"/>
          </a:p>
          <a:p>
            <a:pPr marL="0" indent="0">
              <a:buNone/>
            </a:pPr>
            <a:r>
              <a:rPr lang="en-GB" sz="2400" dirty="0"/>
              <a:t>Influenza and pneumonia can have contributed only 5.8% and 3.5% (unless there was mass misdiagnosis).</a:t>
            </a:r>
          </a:p>
        </p:txBody>
      </p:sp>
      <p:sp>
        <p:nvSpPr>
          <p:cNvPr id="4" name="Slide Number Placeholder 3">
            <a:extLst>
              <a:ext uri="{FF2B5EF4-FFF2-40B4-BE49-F238E27FC236}">
                <a16:creationId xmlns:a16="http://schemas.microsoft.com/office/drawing/2014/main" xmlns="" id="{501E1DDD-9FAA-6344-BC02-39BC4603C9FE}"/>
              </a:ext>
            </a:extLst>
          </p:cNvPr>
          <p:cNvSpPr>
            <a:spLocks noGrp="1"/>
          </p:cNvSpPr>
          <p:nvPr>
            <p:ph type="sldNum" sz="quarter" idx="12"/>
          </p:nvPr>
        </p:nvSpPr>
        <p:spPr/>
        <p:txBody>
          <a:bodyPr/>
          <a:lstStyle/>
          <a:p>
            <a:fld id="{220E6AFA-1AF4-1549-9708-BD499CDEDA71}" type="slidenum">
              <a:rPr lang="en-US" smtClean="0"/>
              <a:t>3</a:t>
            </a:fld>
            <a:endParaRPr lang="en-US"/>
          </a:p>
        </p:txBody>
      </p:sp>
      <p:pic>
        <p:nvPicPr>
          <p:cNvPr id="6" name="Picture 2" descr="http://www.newstatesman.com/sites/default/files/images/2014%2B05dannydorlingchart2(1).jpg">
            <a:extLst>
              <a:ext uri="{FF2B5EF4-FFF2-40B4-BE49-F238E27FC236}">
                <a16:creationId xmlns:a16="http://schemas.microsoft.com/office/drawing/2014/main" xmlns="" id="{0D1ED342-5E13-0245-987E-BD9D51AAFFB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74292" y="237537"/>
            <a:ext cx="4967316" cy="37371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c HD:Users:danny:Documents:Crosspool_14_5_11:Writing:Books:2015:ABetterPolitics:CutDownVersion:Final Cartoons:1 Final death.jpg">
            <a:extLst>
              <a:ext uri="{FF2B5EF4-FFF2-40B4-BE49-F238E27FC236}">
                <a16:creationId xmlns:a16="http://schemas.microsoft.com/office/drawing/2014/main" xmlns="" id="{0F4F05EA-5F01-6C4D-8483-C05AA98ABEEB}"/>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7660" y="4600576"/>
            <a:ext cx="3276600" cy="2120900"/>
          </a:xfrm>
          <a:prstGeom prst="rect">
            <a:avLst/>
          </a:prstGeom>
          <a:noFill/>
          <a:ln>
            <a:noFill/>
          </a:ln>
        </p:spPr>
      </p:pic>
    </p:spTree>
    <p:extLst>
      <p:ext uri="{BB962C8B-B14F-4D97-AF65-F5344CB8AC3E}">
        <p14:creationId xmlns:p14="http://schemas.microsoft.com/office/powerpoint/2010/main" val="153307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2923"/>
            <a:ext cx="7886700" cy="560291"/>
          </a:xfrm>
        </p:spPr>
        <p:txBody>
          <a:bodyPr>
            <a:normAutofit fontScale="90000"/>
          </a:bodyPr>
          <a:lstStyle/>
          <a:p>
            <a:r>
              <a:rPr lang="en-GB" dirty="0"/>
              <a:t>Peaks tend to be multi-causal</a:t>
            </a:r>
          </a:p>
        </p:txBody>
      </p:sp>
      <p:sp>
        <p:nvSpPr>
          <p:cNvPr id="3" name="Content Placeholder 2"/>
          <p:cNvSpPr>
            <a:spLocks noGrp="1"/>
          </p:cNvSpPr>
          <p:nvPr>
            <p:ph idx="1"/>
          </p:nvPr>
        </p:nvSpPr>
        <p:spPr>
          <a:xfrm>
            <a:off x="628650" y="1120546"/>
            <a:ext cx="7886700" cy="3341285"/>
          </a:xfrm>
        </p:spPr>
        <p:txBody>
          <a:bodyPr>
            <a:normAutofit/>
          </a:bodyPr>
          <a:lstStyle/>
          <a:p>
            <a:pPr marL="0" indent="0">
              <a:buNone/>
            </a:pPr>
            <a:r>
              <a:rPr lang="en-GB" sz="2400" dirty="0"/>
              <a:t>July 2011: UK’s largest private care home provider about to go bankrupt and might need to close all 752 homes – no effect? …Women deaths rate rose much faster than men’s.</a:t>
            </a:r>
          </a:p>
          <a:p>
            <a:pPr marL="0" indent="0">
              <a:buNone/>
            </a:pPr>
            <a:r>
              <a:rPr lang="en-GB" sz="2400" dirty="0"/>
              <a:t>The BBC posted this story as a piece of ‘business</a:t>
            </a:r>
          </a:p>
          <a:p>
            <a:pPr marL="0" indent="0">
              <a:buNone/>
            </a:pPr>
            <a:r>
              <a:rPr lang="en-GB" sz="2400" dirty="0"/>
              <a:t>news’. The coalition did not intervene early on.</a:t>
            </a:r>
          </a:p>
          <a:p>
            <a:pPr marL="0" indent="0">
              <a:buNone/>
            </a:pPr>
            <a:r>
              <a:rPr lang="en-GB" sz="2400" dirty="0"/>
              <a:t>The underlying issue was landlords’ rents.</a:t>
            </a:r>
          </a:p>
        </p:txBody>
      </p:sp>
      <p:sp>
        <p:nvSpPr>
          <p:cNvPr id="4" name="Slide Number Placeholder 3">
            <a:extLst>
              <a:ext uri="{FF2B5EF4-FFF2-40B4-BE49-F238E27FC236}">
                <a16:creationId xmlns:a16="http://schemas.microsoft.com/office/drawing/2014/main" xmlns="" id="{8E6C095F-F730-A24B-AE76-6F1A39AA1F34}"/>
              </a:ext>
            </a:extLst>
          </p:cNvPr>
          <p:cNvSpPr>
            <a:spLocks noGrp="1"/>
          </p:cNvSpPr>
          <p:nvPr>
            <p:ph type="sldNum" sz="quarter" idx="12"/>
          </p:nvPr>
        </p:nvSpPr>
        <p:spPr/>
        <p:txBody>
          <a:bodyPr/>
          <a:lstStyle/>
          <a:p>
            <a:fld id="{220E6AFA-1AF4-1549-9708-BD499CDEDA71}" type="slidenum">
              <a:rPr lang="en-US" smtClean="0"/>
              <a:t>4</a:t>
            </a:fld>
            <a:endParaRPr lang="en-US"/>
          </a:p>
        </p:txBody>
      </p:sp>
      <p:pic>
        <p:nvPicPr>
          <p:cNvPr id="5" name="Picture 4" descr="Mac HD:Users:danny:Documents:Crosspool_14_5_11:Writing:Books:2015:ABetterPolitics:CutDownVersion:Final Cartoons:3 Final birth.jpg">
            <a:extLst>
              <a:ext uri="{FF2B5EF4-FFF2-40B4-BE49-F238E27FC236}">
                <a16:creationId xmlns:a16="http://schemas.microsoft.com/office/drawing/2014/main" xmlns="" id="{7B722A64-3B9C-714A-963C-2C06EECCA39F}"/>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1053" y="4335272"/>
            <a:ext cx="2927350" cy="2222500"/>
          </a:xfrm>
          <a:prstGeom prst="rect">
            <a:avLst/>
          </a:prstGeom>
          <a:noFill/>
          <a:ln>
            <a:noFill/>
          </a:ln>
        </p:spPr>
      </p:pic>
      <p:pic>
        <p:nvPicPr>
          <p:cNvPr id="6" name="Content Placeholder 3" descr="image001.jpg">
            <a:extLst>
              <a:ext uri="{FF2B5EF4-FFF2-40B4-BE49-F238E27FC236}">
                <a16:creationId xmlns:a16="http://schemas.microsoft.com/office/drawing/2014/main" xmlns="" id="{6DDEDF88-86BD-9046-BE9D-7AF4CCA5250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80742" y="3860628"/>
            <a:ext cx="4537996" cy="2495723"/>
          </a:xfrm>
          <a:prstGeom prst="rect">
            <a:avLst/>
          </a:prstGeom>
        </p:spPr>
      </p:pic>
    </p:spTree>
    <p:extLst>
      <p:ext uri="{BB962C8B-B14F-4D97-AF65-F5344CB8AC3E}">
        <p14:creationId xmlns:p14="http://schemas.microsoft.com/office/powerpoint/2010/main" val="110183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18" y="151483"/>
            <a:ext cx="8129760" cy="528009"/>
          </a:xfrm>
        </p:spPr>
        <p:txBody>
          <a:bodyPr>
            <a:normAutofit fontScale="90000"/>
          </a:bodyPr>
          <a:lstStyle/>
          <a:p>
            <a:r>
              <a:rPr lang="en-US" dirty="0"/>
              <a:t>The Vote Partly Reflects a Health Crisis</a:t>
            </a:r>
          </a:p>
        </p:txBody>
      </p:sp>
      <p:sp>
        <p:nvSpPr>
          <p:cNvPr id="3" name="Content Placeholder 2"/>
          <p:cNvSpPr>
            <a:spLocks noGrp="1"/>
          </p:cNvSpPr>
          <p:nvPr>
            <p:ph idx="1"/>
          </p:nvPr>
        </p:nvSpPr>
        <p:spPr>
          <a:xfrm>
            <a:off x="460018" y="756610"/>
            <a:ext cx="8129760" cy="5964866"/>
          </a:xfrm>
        </p:spPr>
        <p:txBody>
          <a:bodyPr>
            <a:normAutofit/>
          </a:bodyPr>
          <a:lstStyle/>
          <a:p>
            <a:pPr marL="0" indent="0">
              <a:buNone/>
            </a:pPr>
            <a:r>
              <a:rPr lang="en-US" sz="2400" dirty="0"/>
              <a:t>On the day of the EU referendum data from the ONS revealed there had been 52,400 more deaths in the year to June 2015 as compared to the same period a year before. </a:t>
            </a:r>
          </a:p>
          <a:p>
            <a:pPr marL="0" indent="0">
              <a:buNone/>
            </a:pPr>
            <a:endParaRPr lang="en-US" sz="2400" dirty="0"/>
          </a:p>
          <a:p>
            <a:pPr marL="0" indent="0">
              <a:buNone/>
            </a:pPr>
            <a:r>
              <a:rPr lang="en-US" sz="2400" dirty="0"/>
              <a:t>Death rates in England and Wales rose overall by 9% and by 12% for those aged 90+; by 10% for those aged 85-89; 7% for those aged 80-84; 5% for those aged 75-70; and by 3% for those aged 55-74. These rate rises were unprecedented. </a:t>
            </a:r>
          </a:p>
          <a:p>
            <a:pPr marL="0" indent="0">
              <a:buNone/>
            </a:pPr>
            <a:endParaRPr lang="en-US" sz="2400" dirty="0"/>
          </a:p>
          <a:p>
            <a:pPr marL="0" indent="0">
              <a:buNone/>
            </a:pPr>
            <a:r>
              <a:rPr lang="en-US" sz="2400" dirty="0"/>
              <a:t>They were attributed to dementia and Alzheimer’s, with influenza being suggested as a contributory factor. Austerity “almost certainly” played a major role. It was those with long term care needs who were dying earlier.</a:t>
            </a:r>
            <a:r>
              <a:rPr lang="en-GB" sz="2400" dirty="0"/>
              <a:t> </a:t>
            </a:r>
            <a:r>
              <a:rPr lang="en-US" sz="2400" dirty="0"/>
              <a:t>The health and social services crises will worsen further as national finances worsen and as it becomes harder to recruit and retain staff from the European mainland (death rates only fell for adults aged 25-29).</a:t>
            </a:r>
          </a:p>
        </p:txBody>
      </p:sp>
      <p:sp>
        <p:nvSpPr>
          <p:cNvPr id="4" name="Slide Number Placeholder 3"/>
          <p:cNvSpPr>
            <a:spLocks noGrp="1"/>
          </p:cNvSpPr>
          <p:nvPr>
            <p:ph type="sldNum" sz="quarter" idx="12"/>
          </p:nvPr>
        </p:nvSpPr>
        <p:spPr/>
        <p:txBody>
          <a:bodyPr/>
          <a:lstStyle/>
          <a:p>
            <a:fld id="{745A7A77-2853-E74F-9E2A-B09A56167710}" type="slidenum">
              <a:rPr lang="en-US" smtClean="0"/>
              <a:t>5</a:t>
            </a:fld>
            <a:endParaRPr lang="en-US"/>
          </a:p>
        </p:txBody>
      </p:sp>
    </p:spTree>
    <p:extLst>
      <p:ext uri="{BB962C8B-B14F-4D97-AF65-F5344CB8AC3E}">
        <p14:creationId xmlns:p14="http://schemas.microsoft.com/office/powerpoint/2010/main" val="206013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5A7A77-2853-E74F-9E2A-B09A56167710}" type="slidenum">
              <a:rPr lang="en-US" smtClean="0"/>
              <a:t>6</a:t>
            </a:fld>
            <a:endParaRPr lang="en-US"/>
          </a:p>
        </p:txBody>
      </p:sp>
      <p:pic>
        <p:nvPicPr>
          <p:cNvPr id="3" name="Picture 2" descr="Screen Shot 2016-09-29 at 16.03.2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15881"/>
            <a:ext cx="9144000" cy="5340469"/>
          </a:xfrm>
          <a:prstGeom prst="rect">
            <a:avLst/>
          </a:prstGeom>
        </p:spPr>
      </p:pic>
      <p:sp>
        <p:nvSpPr>
          <p:cNvPr id="4" name="TextBox 3"/>
          <p:cNvSpPr txBox="1"/>
          <p:nvPr/>
        </p:nvSpPr>
        <p:spPr>
          <a:xfrm>
            <a:off x="284747" y="831215"/>
            <a:ext cx="8859253" cy="369332"/>
          </a:xfrm>
          <a:prstGeom prst="rect">
            <a:avLst/>
          </a:prstGeom>
          <a:noFill/>
        </p:spPr>
        <p:txBody>
          <a:bodyPr wrap="none" rtlCol="0">
            <a:spAutoFit/>
          </a:bodyPr>
          <a:lstStyle/>
          <a:p>
            <a:r>
              <a:rPr lang="en-US" dirty="0"/>
              <a:t>This is what a flu epidemic looks like when you have a severe epidemic in England and Wales</a:t>
            </a:r>
          </a:p>
        </p:txBody>
      </p:sp>
      <p:sp>
        <p:nvSpPr>
          <p:cNvPr id="5" name="TextBox 4">
            <a:extLst>
              <a:ext uri="{FF2B5EF4-FFF2-40B4-BE49-F238E27FC236}">
                <a16:creationId xmlns:a16="http://schemas.microsoft.com/office/drawing/2014/main" xmlns="" id="{C9707036-7BB7-9E4D-A31B-6EFD99C13A96}"/>
              </a:ext>
            </a:extLst>
          </p:cNvPr>
          <p:cNvSpPr txBox="1"/>
          <p:nvPr/>
        </p:nvSpPr>
        <p:spPr>
          <a:xfrm>
            <a:off x="457199" y="154534"/>
            <a:ext cx="5723263" cy="461665"/>
          </a:xfrm>
          <a:prstGeom prst="rect">
            <a:avLst/>
          </a:prstGeom>
          <a:noFill/>
        </p:spPr>
        <p:txBody>
          <a:bodyPr wrap="square" rtlCol="0">
            <a:spAutoFit/>
          </a:bodyPr>
          <a:lstStyle/>
          <a:p>
            <a:r>
              <a:rPr lang="en-US" sz="2400" dirty="0"/>
              <a:t>From a talk given in Bristol</a:t>
            </a:r>
            <a:r>
              <a:rPr lang="en-US" sz="2400" dirty="0">
                <a:highlight>
                  <a:srgbClr val="FFFF00"/>
                </a:highlight>
              </a:rPr>
              <a:t>, October 2016</a:t>
            </a:r>
          </a:p>
        </p:txBody>
      </p:sp>
    </p:spTree>
    <p:extLst>
      <p:ext uri="{BB962C8B-B14F-4D97-AF65-F5344CB8AC3E}">
        <p14:creationId xmlns:p14="http://schemas.microsoft.com/office/powerpoint/2010/main" val="190668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5A7A77-2853-E74F-9E2A-B09A56167710}" type="slidenum">
              <a:rPr lang="en-US" smtClean="0"/>
              <a:t>7</a:t>
            </a:fld>
            <a:endParaRPr lang="en-US"/>
          </a:p>
        </p:txBody>
      </p:sp>
      <p:sp>
        <p:nvSpPr>
          <p:cNvPr id="3" name="Rectangle 2"/>
          <p:cNvSpPr/>
          <p:nvPr/>
        </p:nvSpPr>
        <p:spPr>
          <a:xfrm>
            <a:off x="535215" y="197346"/>
            <a:ext cx="4572000" cy="6463309"/>
          </a:xfrm>
          <a:prstGeom prst="rect">
            <a:avLst/>
          </a:prstGeom>
        </p:spPr>
        <p:txBody>
          <a:bodyPr>
            <a:spAutoFit/>
          </a:bodyPr>
          <a:lstStyle/>
          <a:p>
            <a:r>
              <a:rPr lang="is-IS" dirty="0"/>
              <a:t>24%	1918	1. I</a:t>
            </a:r>
            <a:r>
              <a:rPr lang="en-US" dirty="0"/>
              <a:t>n</a:t>
            </a:r>
            <a:r>
              <a:rPr lang="is-IS" dirty="0"/>
              <a:t>fluenza (pandemic)</a:t>
            </a:r>
          </a:p>
          <a:p>
            <a:r>
              <a:rPr lang="it-IT" dirty="0"/>
              <a:t>16%	1940	2. War</a:t>
            </a:r>
          </a:p>
          <a:p>
            <a:r>
              <a:rPr lang="it-IT" dirty="0"/>
              <a:t>15%	1929	3. </a:t>
            </a:r>
            <a:r>
              <a:rPr lang="it-IT" dirty="0" err="1"/>
              <a:t>Very</a:t>
            </a:r>
            <a:r>
              <a:rPr lang="it-IT" dirty="0"/>
              <a:t> </a:t>
            </a:r>
            <a:r>
              <a:rPr lang="it-IT" dirty="0" err="1"/>
              <a:t>Cold</a:t>
            </a:r>
            <a:r>
              <a:rPr lang="it-IT" dirty="0"/>
              <a:t> </a:t>
            </a:r>
            <a:r>
              <a:rPr lang="it-IT" dirty="0" err="1"/>
              <a:t>winter</a:t>
            </a:r>
            <a:endParaRPr lang="it-IT" dirty="0"/>
          </a:p>
          <a:p>
            <a:r>
              <a:rPr lang="cs-CZ" dirty="0"/>
              <a:t>13%	1895	4. </a:t>
            </a:r>
            <a:r>
              <a:rPr lang="cs-CZ" dirty="0" err="1"/>
              <a:t>The</a:t>
            </a:r>
            <a:r>
              <a:rPr lang="cs-CZ" dirty="0"/>
              <a:t> Great </a:t>
            </a:r>
            <a:r>
              <a:rPr lang="cs-CZ" dirty="0" err="1"/>
              <a:t>Frost</a:t>
            </a:r>
            <a:endParaRPr lang="cs-CZ" dirty="0"/>
          </a:p>
          <a:p>
            <a:r>
              <a:rPr lang="is-IS" dirty="0"/>
              <a:t>10%	1846	5. Cholera</a:t>
            </a:r>
          </a:p>
          <a:p>
            <a:r>
              <a:rPr lang="is-IS" dirty="0"/>
              <a:t>9%	1849	6. Cholera</a:t>
            </a:r>
          </a:p>
          <a:p>
            <a:r>
              <a:rPr lang="is-IS" dirty="0"/>
              <a:t>9%	2015	7. </a:t>
            </a:r>
            <a:r>
              <a:rPr lang="is-IS" dirty="0">
                <a:solidFill>
                  <a:srgbClr val="FF0000"/>
                </a:solidFill>
              </a:rPr>
              <a:t>What?</a:t>
            </a:r>
            <a:r>
              <a:rPr lang="is-IS" dirty="0"/>
              <a:t> (7% rise calender year)</a:t>
            </a:r>
          </a:p>
          <a:p>
            <a:r>
              <a:rPr lang="is-IS" dirty="0"/>
              <a:t>8%	1911	</a:t>
            </a:r>
          </a:p>
          <a:p>
            <a:r>
              <a:rPr lang="pt-BR" dirty="0"/>
              <a:t>8%	1915	</a:t>
            </a:r>
          </a:p>
          <a:p>
            <a:r>
              <a:rPr lang="is-IS" dirty="0"/>
              <a:t>7%	1931	</a:t>
            </a:r>
          </a:p>
          <a:p>
            <a:r>
              <a:rPr lang="it-IT" dirty="0"/>
              <a:t>7%	1890	</a:t>
            </a:r>
          </a:p>
          <a:p>
            <a:r>
              <a:rPr lang="is-IS" dirty="0"/>
              <a:t>7%	1863	</a:t>
            </a:r>
          </a:p>
          <a:p>
            <a:r>
              <a:rPr lang="is-IS" dirty="0"/>
              <a:t>7%	1847	</a:t>
            </a:r>
          </a:p>
          <a:p>
            <a:r>
              <a:rPr lang="is-IS" dirty="0"/>
              <a:t>7%	1951		</a:t>
            </a:r>
          </a:p>
          <a:p>
            <a:r>
              <a:rPr lang="fi-FI" dirty="0"/>
              <a:t>6%	1878	</a:t>
            </a:r>
          </a:p>
          <a:p>
            <a:r>
              <a:rPr lang="is-IS" dirty="0"/>
              <a:t>6%	1927	</a:t>
            </a:r>
          </a:p>
          <a:p>
            <a:r>
              <a:rPr lang="pt-BR" dirty="0"/>
              <a:t>6%	1857	</a:t>
            </a:r>
          </a:p>
          <a:p>
            <a:r>
              <a:rPr lang="pt-BR" dirty="0"/>
              <a:t>6%	1858	</a:t>
            </a:r>
          </a:p>
          <a:p>
            <a:r>
              <a:rPr lang="pt-BR" dirty="0"/>
              <a:t>6%	1851 (</a:t>
            </a:r>
            <a:r>
              <a:rPr lang="pt-BR" dirty="0" err="1"/>
              <a:t>Flu</a:t>
            </a:r>
            <a:r>
              <a:rPr lang="pt-BR" dirty="0"/>
              <a:t>)	</a:t>
            </a:r>
          </a:p>
          <a:p>
            <a:r>
              <a:rPr lang="it-IT" dirty="0"/>
              <a:t>6%	1943	</a:t>
            </a:r>
          </a:p>
          <a:p>
            <a:r>
              <a:rPr lang="is-IS" dirty="0"/>
              <a:t>6%	1904	</a:t>
            </a:r>
          </a:p>
          <a:p>
            <a:r>
              <a:rPr lang="is-IS" dirty="0"/>
              <a:t>6%	1924	</a:t>
            </a:r>
          </a:p>
          <a:p>
            <a:r>
              <a:rPr lang="is-IS" dirty="0"/>
              <a:t>6%	1968	23. Flu</a:t>
            </a:r>
          </a:p>
        </p:txBody>
      </p:sp>
      <p:sp>
        <p:nvSpPr>
          <p:cNvPr id="4" name="TextBox 3"/>
          <p:cNvSpPr txBox="1"/>
          <p:nvPr/>
        </p:nvSpPr>
        <p:spPr>
          <a:xfrm>
            <a:off x="6297759" y="312717"/>
            <a:ext cx="1943544" cy="2308324"/>
          </a:xfrm>
          <a:prstGeom prst="rect">
            <a:avLst/>
          </a:prstGeom>
          <a:noFill/>
        </p:spPr>
        <p:txBody>
          <a:bodyPr wrap="square" rtlCol="0">
            <a:spAutoFit/>
          </a:bodyPr>
          <a:lstStyle/>
          <a:p>
            <a:r>
              <a:rPr lang="en-US" dirty="0"/>
              <a:t>The largest single year rises in mortality in England and Wales 1840-2015 (relative increase in mortality rate on the year before</a:t>
            </a:r>
          </a:p>
        </p:txBody>
      </p:sp>
      <p:pic>
        <p:nvPicPr>
          <p:cNvPr id="5" name="Picture 4"/>
          <p:cNvPicPr>
            <a:picLocks noChangeAspect="1"/>
          </p:cNvPicPr>
          <p:nvPr/>
        </p:nvPicPr>
        <p:blipFill>
          <a:blip r:embed="rId2"/>
          <a:stretch>
            <a:fillRect/>
          </a:stretch>
        </p:blipFill>
        <p:spPr>
          <a:xfrm>
            <a:off x="2266371" y="3229985"/>
            <a:ext cx="6489700" cy="787400"/>
          </a:xfrm>
          <a:prstGeom prst="rect">
            <a:avLst/>
          </a:prstGeom>
        </p:spPr>
      </p:pic>
      <p:sp>
        <p:nvSpPr>
          <p:cNvPr id="6" name="Rectangle 5"/>
          <p:cNvSpPr/>
          <p:nvPr/>
        </p:nvSpPr>
        <p:spPr>
          <a:xfrm>
            <a:off x="3761291" y="4325026"/>
            <a:ext cx="5072935" cy="2031325"/>
          </a:xfrm>
          <a:prstGeom prst="rect">
            <a:avLst/>
          </a:prstGeom>
        </p:spPr>
        <p:txBody>
          <a:bodyPr wrap="square">
            <a:spAutoFit/>
          </a:bodyPr>
          <a:lstStyle/>
          <a:p>
            <a:r>
              <a:rPr lang="en-US" dirty="0"/>
              <a:t>The rise in the overall death rate between the calendar years 2014 and 2015 was 7% - the last time a calendar year rise was a big as that was 1951 (When more people died of Flu in Liverpool than in the 1918 pandemic).</a:t>
            </a:r>
            <a:r>
              <a:rPr lang="en-GB" dirty="0"/>
              <a:t> </a:t>
            </a:r>
            <a:r>
              <a:rPr lang="en-US" dirty="0"/>
              <a:t>Source of that claim: http://</a:t>
            </a:r>
            <a:r>
              <a:rPr lang="en-US" dirty="0" err="1"/>
              <a:t>wwwnc.cdc.gov</a:t>
            </a:r>
            <a:r>
              <a:rPr lang="en-US" dirty="0"/>
              <a:t>/</a:t>
            </a:r>
            <a:r>
              <a:rPr lang="en-US" dirty="0" err="1"/>
              <a:t>eid</a:t>
            </a:r>
            <a:r>
              <a:rPr lang="en-US" dirty="0"/>
              <a:t>/article/12/4/05-0695_article</a:t>
            </a:r>
            <a:endParaRPr lang="en-GB" dirty="0"/>
          </a:p>
        </p:txBody>
      </p:sp>
    </p:spTree>
    <p:extLst>
      <p:ext uri="{BB962C8B-B14F-4D97-AF65-F5344CB8AC3E}">
        <p14:creationId xmlns:p14="http://schemas.microsoft.com/office/powerpoint/2010/main" val="19522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5A7A77-2853-E74F-9E2A-B09A56167710}" type="slidenum">
              <a:rPr lang="en-US" smtClean="0"/>
              <a:t>8</a:t>
            </a:fld>
            <a:endParaRPr lang="en-US"/>
          </a:p>
        </p:txBody>
      </p:sp>
      <p:pic>
        <p:nvPicPr>
          <p:cNvPr id="5" name="Picture 4"/>
          <p:cNvPicPr>
            <a:picLocks noChangeAspect="1"/>
          </p:cNvPicPr>
          <p:nvPr/>
        </p:nvPicPr>
        <p:blipFill>
          <a:blip r:embed="rId2"/>
          <a:stretch>
            <a:fillRect/>
          </a:stretch>
        </p:blipFill>
        <p:spPr>
          <a:xfrm>
            <a:off x="695273" y="1029503"/>
            <a:ext cx="7991527" cy="5920289"/>
          </a:xfrm>
          <a:prstGeom prst="rect">
            <a:avLst/>
          </a:prstGeom>
        </p:spPr>
      </p:pic>
      <p:sp>
        <p:nvSpPr>
          <p:cNvPr id="6" name="TextBox 5"/>
          <p:cNvSpPr txBox="1"/>
          <p:nvPr/>
        </p:nvSpPr>
        <p:spPr>
          <a:xfrm>
            <a:off x="695273" y="198506"/>
            <a:ext cx="7137720" cy="830997"/>
          </a:xfrm>
          <a:prstGeom prst="rect">
            <a:avLst/>
          </a:prstGeom>
          <a:noFill/>
        </p:spPr>
        <p:txBody>
          <a:bodyPr wrap="square" rtlCol="0">
            <a:spAutoFit/>
          </a:bodyPr>
          <a:lstStyle/>
          <a:p>
            <a:r>
              <a:rPr lang="en-US" sz="2400" dirty="0"/>
              <a:t>Before the great rise in deaths we had some warnings – dismissed as artifact</a:t>
            </a:r>
            <a:r>
              <a:rPr lang="is-IS" sz="2400" dirty="0"/>
              <a:t>….</a:t>
            </a:r>
            <a:endParaRPr lang="en-US" sz="2400" dirty="0"/>
          </a:p>
        </p:txBody>
      </p:sp>
    </p:spTree>
    <p:extLst>
      <p:ext uri="{BB962C8B-B14F-4D97-AF65-F5344CB8AC3E}">
        <p14:creationId xmlns:p14="http://schemas.microsoft.com/office/powerpoint/2010/main" val="260090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xiet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5849" y="0"/>
            <a:ext cx="4084117" cy="6858000"/>
          </a:xfrm>
          <a:prstGeom prst="rect">
            <a:avLst/>
          </a:prstGeom>
        </p:spPr>
      </p:pic>
      <p:pic>
        <p:nvPicPr>
          <p:cNvPr id="4" name="Content Placeholder 3" descr="Dorling_Fig-2.png"/>
          <p:cNvPicPr>
            <a:picLocks noGrp="1" noChangeAspect="1"/>
          </p:cNvPicPr>
          <p:nvPr>
            <p:ph idx="1"/>
          </p:nvPr>
        </p:nvPicPr>
        <p:blipFill>
          <a:blip r:embed="rId3" cstate="print">
            <a:extLst>
              <a:ext uri="{28A0092B-C50C-407E-A947-70E740481C1C}">
                <a14:useLocalDpi xmlns:a14="http://schemas.microsoft.com/office/drawing/2010/main"/>
              </a:ext>
            </a:extLst>
          </a:blip>
          <a:srcRect l="-13609" r="-13609"/>
          <a:stretch>
            <a:fillRect/>
          </a:stretch>
        </p:blipFill>
        <p:spPr>
          <a:xfrm>
            <a:off x="-145535" y="411564"/>
            <a:ext cx="8230631" cy="5851525"/>
          </a:xfrm>
        </p:spPr>
      </p:pic>
      <p:sp>
        <p:nvSpPr>
          <p:cNvPr id="5" name="Slide Number Placeholder 4"/>
          <p:cNvSpPr>
            <a:spLocks noGrp="1"/>
          </p:cNvSpPr>
          <p:nvPr>
            <p:ph type="sldNum" sz="quarter" idx="12"/>
          </p:nvPr>
        </p:nvSpPr>
        <p:spPr/>
        <p:txBody>
          <a:bodyPr/>
          <a:lstStyle/>
          <a:p>
            <a:fld id="{745A7A77-2853-E74F-9E2A-B09A56167710}" type="slidenum">
              <a:rPr lang="en-US" smtClean="0"/>
              <a:t>9</a:t>
            </a:fld>
            <a:endParaRPr lang="en-US"/>
          </a:p>
        </p:txBody>
      </p:sp>
    </p:spTree>
    <p:extLst>
      <p:ext uri="{BB962C8B-B14F-4D97-AF65-F5344CB8AC3E}">
        <p14:creationId xmlns:p14="http://schemas.microsoft.com/office/powerpoint/2010/main" val="39353150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TotalTime>
  <Words>1772</Words>
  <Application>Microsoft Office PowerPoint</Application>
  <PresentationFormat>On-screen Show (4:3)</PresentationFormat>
  <Paragraphs>536</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Benton Sans</vt:lpstr>
      <vt:lpstr>Calibri</vt:lpstr>
      <vt:lpstr>Calibri Light</vt:lpstr>
      <vt:lpstr>Helvetica</vt:lpstr>
      <vt:lpstr>Times New Roman</vt:lpstr>
      <vt:lpstr>Wingdings</vt:lpstr>
      <vt:lpstr>Office Theme</vt:lpstr>
      <vt:lpstr>Debating stalling life expectancy  Danny Dorling, July 5th 2019 (BSPS)  E&amp;W infant mortality per 1000 births:  2014; 3.6, 2015: 3.7  2016: 3.8, 2017: 3.9</vt:lpstr>
      <vt:lpstr>PowerPoint Presentation</vt:lpstr>
      <vt:lpstr>PowerPoint Presentation</vt:lpstr>
      <vt:lpstr>Peaks tend to be multi-causal</vt:lpstr>
      <vt:lpstr>The Vote Partly Reflects a Health Crisis</vt:lpstr>
      <vt:lpstr>PowerPoint Presentation</vt:lpstr>
      <vt:lpstr>PowerPoint Presentation</vt:lpstr>
      <vt:lpstr>PowerPoint Presentation</vt:lpstr>
      <vt:lpstr>PowerPoint Presentation</vt:lpstr>
      <vt:lpstr>Male life expectancy from age 85</vt:lpstr>
      <vt:lpstr>Female life expectancy from age 85</vt:lpstr>
      <vt:lpstr>Relative declines for over 30 years have turned into absolute decline in health since 2010 or 2014</vt:lpstr>
      <vt:lpstr>Lucinda Hiam and Martin McKee: The deepening health crisis in the UK requires society wide, political intervention, March 8, 2019: “These are not just numbers, these are lives” </vt:lpstr>
      <vt:lpstr>PowerPoint Presentation</vt:lpstr>
      <vt:lpstr>PowerPoint Presentation</vt:lpstr>
      <vt:lpstr>PowerPoint Presentation</vt:lpstr>
      <vt:lpstr>PowerPoint Presentation</vt:lpstr>
      <vt:lpstr>PowerPoint Presentation</vt:lpstr>
      <vt:lpstr>PowerPoint Presentation</vt:lpstr>
      <vt:lpstr>Some very basic mistakes are being made in ONS press releases</vt:lpstr>
      <vt:lpstr>Other key data is hard to find (countries with data up to 2016: female life expectancy change, 2 year)</vt:lpstr>
      <vt:lpstr>For men the worse effects come  later (countries with data up to 2016: male life expectancy change, 2 year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Dorling</dc:creator>
  <cp:lastModifiedBy>Shepherd,A</cp:lastModifiedBy>
  <cp:revision>129</cp:revision>
  <cp:lastPrinted>2019-04-30T08:26:49Z</cp:lastPrinted>
  <dcterms:created xsi:type="dcterms:W3CDTF">2018-05-09T13:47:11Z</dcterms:created>
  <dcterms:modified xsi:type="dcterms:W3CDTF">2019-10-01T15:30:29Z</dcterms:modified>
</cp:coreProperties>
</file>