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4"/>
    <p:sldMasterId id="2147483668" r:id="rId5"/>
  </p:sldMasterIdLst>
  <p:notesMasterIdLst>
    <p:notesMasterId r:id="rId42"/>
  </p:notesMasterIdLst>
  <p:handoutMasterIdLst>
    <p:handoutMasterId r:id="rId43"/>
  </p:handoutMasterIdLst>
  <p:sldIdLst>
    <p:sldId id="1402" r:id="rId6"/>
    <p:sldId id="1434" r:id="rId7"/>
    <p:sldId id="1463" r:id="rId8"/>
    <p:sldId id="1433" r:id="rId9"/>
    <p:sldId id="1436" r:id="rId10"/>
    <p:sldId id="1455" r:id="rId11"/>
    <p:sldId id="1391" r:id="rId12"/>
    <p:sldId id="1368" r:id="rId13"/>
    <p:sldId id="1281" r:id="rId14"/>
    <p:sldId id="1390" r:id="rId15"/>
    <p:sldId id="1260" r:id="rId16"/>
    <p:sldId id="1291" r:id="rId17"/>
    <p:sldId id="1440" r:id="rId18"/>
    <p:sldId id="1466" r:id="rId19"/>
    <p:sldId id="1437" r:id="rId20"/>
    <p:sldId id="470" r:id="rId21"/>
    <p:sldId id="474" r:id="rId22"/>
    <p:sldId id="1417" r:id="rId23"/>
    <p:sldId id="1418" r:id="rId24"/>
    <p:sldId id="1439" r:id="rId25"/>
    <p:sldId id="1442" r:id="rId26"/>
    <p:sldId id="1458" r:id="rId27"/>
    <p:sldId id="1438" r:id="rId28"/>
    <p:sldId id="1459" r:id="rId29"/>
    <p:sldId id="1461" r:id="rId30"/>
    <p:sldId id="1467" r:id="rId31"/>
    <p:sldId id="1444" r:id="rId32"/>
    <p:sldId id="1446" r:id="rId33"/>
    <p:sldId id="1454" r:id="rId34"/>
    <p:sldId id="1460" r:id="rId35"/>
    <p:sldId id="1447" r:id="rId36"/>
    <p:sldId id="1465" r:id="rId37"/>
    <p:sldId id="1450" r:id="rId38"/>
    <p:sldId id="1462" r:id="rId39"/>
    <p:sldId id="1453" r:id="rId40"/>
    <p:sldId id="1464" r:id="rId4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egory.singleton" initials="g" lastIdx="1" clrIdx="0"/>
  <p:cmAuthor id="7" name="Nassiro" initials="N" lastIdx="1" clrIdx="7"/>
  <p:cmAuthor id="1" name="Trina Bilal" initials="TB" lastIdx="1" clrIdx="1"/>
  <p:cmAuthor id="8" name="Lara Pierpoint" initials="LP" lastIdx="4" clrIdx="8"/>
  <p:cmAuthor id="2" name="Ronald Lile" initials="RDL" lastIdx="3" clrIdx="2"/>
  <p:cmAuthor id="3" name="mjoseph" initials="mj" lastIdx="2" clrIdx="3"/>
  <p:cmAuthor id="4" name="johnsc" initials="csj" lastIdx="18" clrIdx="4"/>
  <p:cmAuthor id="5" name="william.pevey" initials="w" lastIdx="4" clrIdx="5"/>
  <p:cmAuthor id="6" name="Trevor Higgins" initials="TBH"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99"/>
    <a:srgbClr val="B88800"/>
    <a:srgbClr val="FFCC3B"/>
    <a:srgbClr val="DEA400"/>
    <a:srgbClr val="0000CC"/>
    <a:srgbClr val="000066"/>
    <a:srgbClr val="003399"/>
    <a:srgbClr val="2D4E77"/>
    <a:srgbClr val="0033CC"/>
    <a:srgbClr val="88A9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F2A12-E30E-4E90-B1A3-CD08F83EF95D}" v="63" dt="2026-07-30T16:59:29.6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581" autoAdjust="0"/>
    <p:restoredTop sz="95182" autoAdjust="0"/>
  </p:normalViewPr>
  <p:slideViewPr>
    <p:cSldViewPr>
      <p:cViewPr varScale="1">
        <p:scale>
          <a:sx n="70" d="100"/>
          <a:sy n="70" d="100"/>
        </p:scale>
        <p:origin x="60" y="76"/>
      </p:cViewPr>
      <p:guideLst>
        <p:guide orient="horz" pos="2160"/>
        <p:guide pos="2880"/>
      </p:guideLst>
    </p:cSldViewPr>
  </p:slideViewPr>
  <p:outlineViewPr>
    <p:cViewPr>
      <p:scale>
        <a:sx n="33" d="100"/>
        <a:sy n="33" d="100"/>
      </p:scale>
      <p:origin x="0" y="-261852"/>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55" d="100"/>
          <a:sy n="55" d="100"/>
        </p:scale>
        <p:origin x="-2820" y="-9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2461" tIns="46231" rIns="92461" bIns="46231" rtlCol="0"/>
          <a:lstStyle>
            <a:lvl1pPr algn="l">
              <a:defRPr sz="1200"/>
            </a:lvl1pPr>
          </a:lstStyle>
          <a:p>
            <a:endParaRPr lang="en-US" dirty="0"/>
          </a:p>
        </p:txBody>
      </p:sp>
      <p:sp>
        <p:nvSpPr>
          <p:cNvPr id="3" name="Date Placeholder 2"/>
          <p:cNvSpPr>
            <a:spLocks noGrp="1"/>
          </p:cNvSpPr>
          <p:nvPr>
            <p:ph type="dt" sz="quarter" idx="1"/>
          </p:nvPr>
        </p:nvSpPr>
        <p:spPr>
          <a:xfrm>
            <a:off x="3850444" y="0"/>
            <a:ext cx="2945659" cy="496332"/>
          </a:xfrm>
          <a:prstGeom prst="rect">
            <a:avLst/>
          </a:prstGeom>
        </p:spPr>
        <p:txBody>
          <a:bodyPr vert="horz" lIns="92461" tIns="46231" rIns="92461" bIns="46231" rtlCol="0"/>
          <a:lstStyle>
            <a:lvl1pPr algn="r">
              <a:defRPr sz="1200"/>
            </a:lvl1pPr>
          </a:lstStyle>
          <a:p>
            <a:fld id="{34A1C7F8-F2B3-47C1-9263-0F64B6F3A72C}" type="datetimeFigureOut">
              <a:rPr lang="en-US" smtClean="0"/>
              <a:pPr/>
              <a:t>8/17/2026</a:t>
            </a:fld>
            <a:endParaRPr lang="en-US" dirty="0"/>
          </a:p>
        </p:txBody>
      </p:sp>
      <p:sp>
        <p:nvSpPr>
          <p:cNvPr id="4" name="Footer Placeholder 3"/>
          <p:cNvSpPr>
            <a:spLocks noGrp="1"/>
          </p:cNvSpPr>
          <p:nvPr>
            <p:ph type="ftr" sz="quarter" idx="2"/>
          </p:nvPr>
        </p:nvSpPr>
        <p:spPr>
          <a:xfrm>
            <a:off x="0" y="9428584"/>
            <a:ext cx="2945659" cy="496332"/>
          </a:xfrm>
          <a:prstGeom prst="rect">
            <a:avLst/>
          </a:prstGeom>
        </p:spPr>
        <p:txBody>
          <a:bodyPr vert="horz" lIns="92461" tIns="46231" rIns="92461" bIns="4623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4" y="9428584"/>
            <a:ext cx="2945659" cy="496332"/>
          </a:xfrm>
          <a:prstGeom prst="rect">
            <a:avLst/>
          </a:prstGeom>
        </p:spPr>
        <p:txBody>
          <a:bodyPr vert="horz" lIns="92461" tIns="46231" rIns="92461" bIns="46231" rtlCol="0" anchor="b"/>
          <a:lstStyle>
            <a:lvl1pPr algn="r">
              <a:defRPr sz="1200"/>
            </a:lvl1pPr>
          </a:lstStyle>
          <a:p>
            <a:fld id="{4EF11CB0-0750-4433-9045-C162D14A0E91}" type="slidenum">
              <a:rPr lang="en-US" smtClean="0"/>
              <a:pPr/>
              <a:t>‹#›</a:t>
            </a:fld>
            <a:endParaRPr lang="en-US" dirty="0"/>
          </a:p>
        </p:txBody>
      </p:sp>
    </p:spTree>
    <p:extLst>
      <p:ext uri="{BB962C8B-B14F-4D97-AF65-F5344CB8AC3E}">
        <p14:creationId xmlns:p14="http://schemas.microsoft.com/office/powerpoint/2010/main" val="3316139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6275" cy="496672"/>
          </a:xfrm>
          <a:prstGeom prst="rect">
            <a:avLst/>
          </a:prstGeom>
        </p:spPr>
        <p:txBody>
          <a:bodyPr vert="horz" lIns="90737" tIns="45368" rIns="90737" bIns="45368" rtlCol="0"/>
          <a:lstStyle>
            <a:lvl1pPr algn="l">
              <a:defRPr sz="1200"/>
            </a:lvl1pPr>
          </a:lstStyle>
          <a:p>
            <a:endParaRPr lang="en-US" dirty="0"/>
          </a:p>
        </p:txBody>
      </p:sp>
      <p:sp>
        <p:nvSpPr>
          <p:cNvPr id="3" name="Date Placeholder 2"/>
          <p:cNvSpPr>
            <a:spLocks noGrp="1"/>
          </p:cNvSpPr>
          <p:nvPr>
            <p:ph type="dt" idx="1"/>
          </p:nvPr>
        </p:nvSpPr>
        <p:spPr>
          <a:xfrm>
            <a:off x="3849864" y="0"/>
            <a:ext cx="2946275" cy="496672"/>
          </a:xfrm>
          <a:prstGeom prst="rect">
            <a:avLst/>
          </a:prstGeom>
        </p:spPr>
        <p:txBody>
          <a:bodyPr vert="horz" lIns="90737" tIns="45368" rIns="90737" bIns="45368" rtlCol="0"/>
          <a:lstStyle>
            <a:lvl1pPr algn="r">
              <a:defRPr sz="1200"/>
            </a:lvl1pPr>
          </a:lstStyle>
          <a:p>
            <a:fld id="{B9CDF769-FF99-48B6-B395-8677FE19171E}" type="datetimeFigureOut">
              <a:rPr lang="en-US" smtClean="0"/>
              <a:pPr/>
              <a:t>8/17/2026</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0737" tIns="45368" rIns="90737" bIns="45368" rtlCol="0" anchor="ctr"/>
          <a:lstStyle/>
          <a:p>
            <a:endParaRPr lang="en-US" dirty="0"/>
          </a:p>
        </p:txBody>
      </p:sp>
      <p:sp>
        <p:nvSpPr>
          <p:cNvPr id="5" name="Notes Placeholder 4"/>
          <p:cNvSpPr>
            <a:spLocks noGrp="1"/>
          </p:cNvSpPr>
          <p:nvPr>
            <p:ph type="body" sz="quarter" idx="3"/>
          </p:nvPr>
        </p:nvSpPr>
        <p:spPr>
          <a:xfrm>
            <a:off x="680385" y="4715834"/>
            <a:ext cx="5436909" cy="4466649"/>
          </a:xfrm>
          <a:prstGeom prst="rect">
            <a:avLst/>
          </a:prstGeom>
        </p:spPr>
        <p:txBody>
          <a:bodyPr vert="horz" lIns="90737" tIns="45368" rIns="90737" bIns="4536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428271"/>
            <a:ext cx="2946275" cy="496672"/>
          </a:xfrm>
          <a:prstGeom prst="rect">
            <a:avLst/>
          </a:prstGeom>
        </p:spPr>
        <p:txBody>
          <a:bodyPr vert="horz" lIns="90737" tIns="45368" rIns="90737" bIns="453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864" y="9428271"/>
            <a:ext cx="2946275" cy="496672"/>
          </a:xfrm>
          <a:prstGeom prst="rect">
            <a:avLst/>
          </a:prstGeom>
        </p:spPr>
        <p:txBody>
          <a:bodyPr vert="horz" lIns="90737" tIns="45368" rIns="90737" bIns="45368" rtlCol="0" anchor="b"/>
          <a:lstStyle>
            <a:lvl1pPr algn="r">
              <a:defRPr sz="1200"/>
            </a:lvl1pPr>
          </a:lstStyle>
          <a:p>
            <a:fld id="{02CF72C3-6DA5-41B3-A695-EBD3724C76B4}" type="slidenum">
              <a:rPr lang="en-US" smtClean="0"/>
              <a:pPr/>
              <a:t>‹#›</a:t>
            </a:fld>
            <a:endParaRPr lang="en-US" dirty="0"/>
          </a:p>
        </p:txBody>
      </p:sp>
    </p:spTree>
    <p:extLst>
      <p:ext uri="{BB962C8B-B14F-4D97-AF65-F5344CB8AC3E}">
        <p14:creationId xmlns:p14="http://schemas.microsoft.com/office/powerpoint/2010/main" val="3956816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CF72C3-6DA5-41B3-A695-EBD3724C76B4}" type="slidenum">
              <a:rPr lang="en-US" smtClean="0"/>
              <a:pPr/>
              <a:t>1</a:t>
            </a:fld>
            <a:endParaRPr lang="en-US" dirty="0"/>
          </a:p>
        </p:txBody>
      </p:sp>
    </p:spTree>
    <p:extLst>
      <p:ext uri="{BB962C8B-B14F-4D97-AF65-F5344CB8AC3E}">
        <p14:creationId xmlns:p14="http://schemas.microsoft.com/office/powerpoint/2010/main" val="385473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CF72C3-6DA5-41B3-A695-EBD3724C76B4}" type="slidenum">
              <a:rPr lang="en-US" smtClean="0"/>
              <a:pPr/>
              <a:t>2</a:t>
            </a:fld>
            <a:endParaRPr lang="en-US" dirty="0"/>
          </a:p>
        </p:txBody>
      </p:sp>
    </p:spTree>
    <p:extLst>
      <p:ext uri="{BB962C8B-B14F-4D97-AF65-F5344CB8AC3E}">
        <p14:creationId xmlns:p14="http://schemas.microsoft.com/office/powerpoint/2010/main" val="6099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CF72C3-6DA5-41B3-A695-EBD3724C76B4}" type="slidenum">
              <a:rPr lang="en-US" smtClean="0"/>
              <a:pPr/>
              <a:t>3</a:t>
            </a:fld>
            <a:endParaRPr lang="en-US" dirty="0"/>
          </a:p>
        </p:txBody>
      </p:sp>
    </p:spTree>
    <p:extLst>
      <p:ext uri="{BB962C8B-B14F-4D97-AF65-F5344CB8AC3E}">
        <p14:creationId xmlns:p14="http://schemas.microsoft.com/office/powerpoint/2010/main" val="3985483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44076" name="Rectangle 12"/>
          <p:cNvSpPr>
            <a:spLocks noGrp="1" noChangeArrowheads="1"/>
          </p:cNvSpPr>
          <p:nvPr>
            <p:ph type="ctrTitle"/>
          </p:nvPr>
        </p:nvSpPr>
        <p:spPr>
          <a:xfrm>
            <a:off x="1371600" y="969963"/>
            <a:ext cx="7069138" cy="1470025"/>
          </a:xfrm>
        </p:spPr>
        <p:txBody>
          <a:bodyPr/>
          <a:lstStyle>
            <a:lvl1pPr>
              <a:defRPr/>
            </a:lvl1pPr>
          </a:lstStyle>
          <a:p>
            <a:r>
              <a:rPr lang="en-US"/>
              <a:t>Click to edit Master title style</a:t>
            </a:r>
          </a:p>
        </p:txBody>
      </p:sp>
      <p:pic>
        <p:nvPicPr>
          <p:cNvPr id="8" name="Picture 6" descr="DOE Seal LoRes"/>
          <p:cNvPicPr>
            <a:picLocks noChangeAspect="1" noChangeArrowheads="1"/>
          </p:cNvPicPr>
          <p:nvPr userDrawn="1"/>
        </p:nvPicPr>
        <p:blipFill>
          <a:blip r:embed="rId2" cstate="print"/>
          <a:srcRect/>
          <a:stretch>
            <a:fillRect/>
          </a:stretch>
        </p:blipFill>
        <p:spPr bwMode="auto">
          <a:xfrm>
            <a:off x="220663" y="1576388"/>
            <a:ext cx="2438400" cy="2438400"/>
          </a:xfrm>
          <a:prstGeom prst="rect">
            <a:avLst/>
          </a:prstGeom>
          <a:noFill/>
        </p:spPr>
      </p:pic>
      <p:sp>
        <p:nvSpPr>
          <p:cNvPr id="5" name="Rectangle 4"/>
          <p:cNvSpPr/>
          <p:nvPr userDrawn="1"/>
        </p:nvSpPr>
        <p:spPr bwMode="auto">
          <a:xfrm>
            <a:off x="0" y="0"/>
            <a:ext cx="914400" cy="914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Slide Number Placeholder 5"/>
          <p:cNvSpPr>
            <a:spLocks noGrp="1"/>
          </p:cNvSpPr>
          <p:nvPr>
            <p:ph type="sldNum" sz="quarter" idx="4"/>
          </p:nvPr>
        </p:nvSpPr>
        <p:spPr bwMode="auto">
          <a:xfrm>
            <a:off x="8461375" y="6350000"/>
            <a:ext cx="5715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solidFill>
                  <a:srgbClr val="898989"/>
                </a:solidFill>
                <a:latin typeface="Arial" charset="0"/>
                <a:cs typeface="+mn-cs"/>
              </a:defRPr>
            </a:lvl1p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44076" name="Rectangle 12"/>
          <p:cNvSpPr>
            <a:spLocks noGrp="1" noChangeArrowheads="1"/>
          </p:cNvSpPr>
          <p:nvPr>
            <p:ph type="ctrTitle"/>
          </p:nvPr>
        </p:nvSpPr>
        <p:spPr>
          <a:xfrm>
            <a:off x="1371600" y="969963"/>
            <a:ext cx="7069138" cy="1470025"/>
          </a:xfrm>
        </p:spPr>
        <p:txBody>
          <a:bodyPr/>
          <a:lstStyle>
            <a:lvl1pPr>
              <a:defRPr/>
            </a:lvl1pPr>
          </a:lstStyle>
          <a:p>
            <a:r>
              <a:rPr lang="en-US" dirty="0"/>
              <a:t>Click to edit Master title style</a:t>
            </a:r>
          </a:p>
        </p:txBody>
      </p:sp>
      <p:sp>
        <p:nvSpPr>
          <p:cNvPr id="4" name="Slide Number Placeholder 5"/>
          <p:cNvSpPr>
            <a:spLocks noGrp="1"/>
          </p:cNvSpPr>
          <p:nvPr>
            <p:ph type="sldNum" sz="quarter" idx="4"/>
          </p:nvPr>
        </p:nvSpPr>
        <p:spPr bwMode="auto">
          <a:xfrm>
            <a:off x="8461375" y="6350000"/>
            <a:ext cx="5715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solidFill>
                  <a:srgbClr val="898989"/>
                </a:solidFill>
                <a:latin typeface="Arial" charset="0"/>
                <a:cs typeface="+mn-cs"/>
              </a:defRPr>
            </a:lvl1p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14"/>
          <p:cNvSpPr>
            <a:spLocks noChangeArrowheads="1"/>
          </p:cNvSpPr>
          <p:nvPr/>
        </p:nvSpPr>
        <p:spPr bwMode="auto">
          <a:xfrm>
            <a:off x="1066800" y="2660650"/>
            <a:ext cx="7053263" cy="147638"/>
          </a:xfrm>
          <a:prstGeom prst="rect">
            <a:avLst/>
          </a:prstGeom>
          <a:solidFill>
            <a:srgbClr val="336699"/>
          </a:solidFill>
          <a:ln w="6350">
            <a:solidFill>
              <a:schemeClr val="accent1"/>
            </a:solidFill>
            <a:miter lim="800000"/>
            <a:headEnd/>
            <a:tailEnd/>
          </a:ln>
          <a:effectLst/>
        </p:spPr>
        <p:txBody>
          <a:bodyPr wrap="none" anchor="ctr"/>
          <a:lstStyle/>
          <a:p>
            <a:pPr>
              <a:defRPr/>
            </a:pPr>
            <a:endParaRPr lang="en-US" dirty="0"/>
          </a:p>
        </p:txBody>
      </p:sp>
      <p:sp>
        <p:nvSpPr>
          <p:cNvPr id="344076" name="Rectangle 12"/>
          <p:cNvSpPr>
            <a:spLocks noGrp="1" noChangeArrowheads="1"/>
          </p:cNvSpPr>
          <p:nvPr>
            <p:ph type="ctrTitle"/>
          </p:nvPr>
        </p:nvSpPr>
        <p:spPr>
          <a:xfrm>
            <a:off x="1066800" y="969963"/>
            <a:ext cx="7069138" cy="1470025"/>
          </a:xfrm>
        </p:spPr>
        <p:txBody>
          <a:bodyPr/>
          <a:lstStyle>
            <a:lvl1pPr>
              <a:defRPr/>
            </a:lvl1pPr>
          </a:lstStyle>
          <a:p>
            <a:r>
              <a:rPr lang="en-US"/>
              <a:t>Click to edit Master title style</a:t>
            </a:r>
          </a:p>
        </p:txBody>
      </p:sp>
      <p:sp>
        <p:nvSpPr>
          <p:cNvPr id="4" name="Slide Number Placeholder 5"/>
          <p:cNvSpPr>
            <a:spLocks noGrp="1"/>
          </p:cNvSpPr>
          <p:nvPr>
            <p:ph type="sldNum" sz="quarter" idx="4"/>
          </p:nvPr>
        </p:nvSpPr>
        <p:spPr bwMode="auto">
          <a:xfrm>
            <a:off x="8461375" y="6350000"/>
            <a:ext cx="5715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solidFill>
                  <a:srgbClr val="898989"/>
                </a:solidFill>
                <a:latin typeface="Arial" charset="0"/>
                <a:cs typeface="+mn-cs"/>
              </a:defRPr>
            </a:lvl1p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
        <p:nvSpPr>
          <p:cNvPr id="10" name="Title 9"/>
          <p:cNvSpPr>
            <a:spLocks noGrp="1"/>
          </p:cNvSpPr>
          <p:nvPr>
            <p:ph type="title"/>
          </p:nvPr>
        </p:nvSpPr>
        <p:spPr/>
        <p:txBody>
          <a:bodyPr/>
          <a:lstStyle>
            <a:lvl1pPr>
              <a:defRPr b="1">
                <a:solidFill>
                  <a:srgbClr val="002060"/>
                </a:solidFill>
              </a:defRPr>
            </a:lvl1pPr>
          </a:lstStyle>
          <a:p>
            <a:r>
              <a:rPr lang="en-US" dirty="0"/>
              <a:t>Click to edit Master title style</a:t>
            </a:r>
          </a:p>
        </p:txBody>
      </p:sp>
      <p:sp>
        <p:nvSpPr>
          <p:cNvPr id="4" name="Content Placeholder 3"/>
          <p:cNvSpPr>
            <a:spLocks noGrp="1"/>
          </p:cNvSpPr>
          <p:nvPr>
            <p:ph sz="quarter" idx="13"/>
          </p:nvPr>
        </p:nvSpPr>
        <p:spPr>
          <a:xfrm>
            <a:off x="914400" y="1828800"/>
            <a:ext cx="914400" cy="914400"/>
          </a:xfrm>
        </p:spPr>
        <p:txBody>
          <a:bodyPr/>
          <a:lstStyle>
            <a:lvl1pPr marL="0" indent="0">
              <a:buFont typeface="Courier New" panose="02070309020205020404" pitchFamily="49"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18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bwMode="auto">
          <a:xfrm>
            <a:off x="8461375" y="6350000"/>
            <a:ext cx="5715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solidFill>
                  <a:srgbClr val="898989"/>
                </a:solidFill>
                <a:latin typeface="Arial" charset="0"/>
                <a:cs typeface="+mn-cs"/>
              </a:defRPr>
            </a:lvl1pPr>
          </a:lstStyle>
          <a:p>
            <a:pPr fontAlgn="base">
              <a:spcAft>
                <a:spcPct val="0"/>
              </a:spcAft>
              <a:defRPr/>
            </a:pPr>
            <a:fld id="{84465508-FBB0-4860-9919-9ECD4D92BCE8}" type="slidenum">
              <a:rPr lang="en-US"/>
              <a:pPr fontAlgn="base">
                <a:spcAft>
                  <a:spcPct val="0"/>
                </a:spcAft>
                <a:defRPr/>
              </a:pPr>
              <a:t>‹#›</a:t>
            </a:fld>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282C9A7-2BBD-4C17-8918-6D9428ED3286}" type="datetimeFigureOut">
              <a:rPr lang="en-US" smtClean="0"/>
              <a:pPr/>
              <a:t>8/17/2026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23D7B466-8710-4DF8-984C-8C2B52D9D8EB}" type="slidenum">
              <a:rPr lang="en-US" smtClean="0"/>
              <a:pPr/>
              <a:t>‹#›</a:t>
            </a:fld>
            <a:endParaRPr lang="en-US"/>
          </a:p>
        </p:txBody>
      </p:sp>
    </p:spTree>
    <p:extLst>
      <p:ext uri="{BB962C8B-B14F-4D97-AF65-F5344CB8AC3E}">
        <p14:creationId xmlns:p14="http://schemas.microsoft.com/office/powerpoint/2010/main" val="1214992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7"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E2D2B605-C324-44EE-8331-2BEF01437176}" type="slidenum">
              <a:rPr lang="en-US"/>
              <a:pPr>
                <a:defRPr/>
              </a:pPr>
              <a:t>‹#›</a:t>
            </a:fld>
            <a:endParaRPr lang="en-US" dirty="0"/>
          </a:p>
        </p:txBody>
      </p:sp>
    </p:spTree>
    <p:extLst>
      <p:ext uri="{BB962C8B-B14F-4D97-AF65-F5344CB8AC3E}">
        <p14:creationId xmlns:p14="http://schemas.microsoft.com/office/powerpoint/2010/main" val="382049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95400" y="2819400"/>
            <a:ext cx="7372350" cy="644525"/>
          </a:xfrm>
        </p:spPr>
        <p:txBody>
          <a:bodyPr/>
          <a:lstStyle/>
          <a:p>
            <a:r>
              <a:rPr lang="en-US"/>
              <a:t>Click to edit Master title style</a:t>
            </a:r>
          </a:p>
        </p:txBody>
      </p:sp>
      <p:sp>
        <p:nvSpPr>
          <p:cNvPr id="3" name="Slide Number Placeholder 5"/>
          <p:cNvSpPr>
            <a:spLocks noGrp="1"/>
          </p:cNvSpPr>
          <p:nvPr>
            <p:ph type="sldNum" sz="quarter" idx="4"/>
          </p:nvPr>
        </p:nvSpPr>
        <p:spPr bwMode="auto">
          <a:xfrm>
            <a:off x="8461375" y="6350000"/>
            <a:ext cx="5715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solidFill>
                  <a:srgbClr val="898989"/>
                </a:solidFill>
                <a:latin typeface="Arial" charset="0"/>
                <a:cs typeface="+mn-cs"/>
              </a:defRPr>
            </a:lvl1pPr>
          </a:lstStyle>
          <a:p>
            <a:pPr fontAlgn="base">
              <a:spcAft>
                <a:spcPct val="0"/>
              </a:spcAft>
              <a:defRPr/>
            </a:pPr>
            <a:fld id="{84465508-FBB0-4860-9919-9ECD4D92BCE8}" type="slidenum">
              <a:rPr lang="en-US"/>
              <a:pPr fontAlgn="base">
                <a:spcAft>
                  <a:spcPct val="0"/>
                </a:spcAft>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Tx/>
              <a:buBlip>
                <a:blip r:embed="rId2"/>
              </a:buBlip>
              <a:defRPr/>
            </a:lvl1pPr>
            <a:lvl3pPr>
              <a:buFontTx/>
              <a:buBlip>
                <a:blip r:embed="rId2"/>
              </a:buBlip>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
        <p:nvSpPr>
          <p:cNvPr id="10" name="Title 9"/>
          <p:cNvSpPr>
            <a:spLocks noGrp="1"/>
          </p:cNvSpPr>
          <p:nvPr>
            <p:ph type="title"/>
          </p:nvPr>
        </p:nvSpPr>
        <p:spPr/>
        <p:txBody>
          <a:bodyPr/>
          <a:lstStyle>
            <a:lvl1pPr>
              <a:defRPr b="1">
                <a:solidFill>
                  <a:srgbClr val="002060"/>
                </a:solidFill>
              </a:defRPr>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1"/>
          <p:cNvSpPr>
            <a:spLocks noGrp="1" noChangeArrowheads="1"/>
          </p:cNvSpPr>
          <p:nvPr>
            <p:ph type="title"/>
          </p:nvPr>
        </p:nvSpPr>
        <p:spPr bwMode="auto">
          <a:xfrm>
            <a:off x="1400175" y="715963"/>
            <a:ext cx="7372350" cy="6445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22"/>
          <p:cNvSpPr>
            <a:spLocks noGrp="1" noChangeArrowheads="1"/>
          </p:cNvSpPr>
          <p:nvPr>
            <p:ph type="body" idx="1"/>
          </p:nvPr>
        </p:nvSpPr>
        <p:spPr bwMode="auto">
          <a:xfrm>
            <a:off x="366713" y="1604963"/>
            <a:ext cx="8405812" cy="4340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p:cNvGrpSpPr/>
          <p:nvPr/>
        </p:nvGrpSpPr>
        <p:grpSpPr>
          <a:xfrm>
            <a:off x="351838" y="6016823"/>
            <a:ext cx="8469606" cy="307777"/>
            <a:chOff x="351838" y="6016823"/>
            <a:chExt cx="8469606" cy="307777"/>
          </a:xfrm>
        </p:grpSpPr>
        <p:sp>
          <p:nvSpPr>
            <p:cNvPr id="1058" name="Rectangle 34"/>
            <p:cNvSpPr>
              <a:spLocks noChangeArrowheads="1"/>
            </p:cNvSpPr>
            <p:nvPr/>
          </p:nvSpPr>
          <p:spPr bwMode="auto">
            <a:xfrm>
              <a:off x="351838" y="6097588"/>
              <a:ext cx="3956050" cy="133350"/>
            </a:xfrm>
            <a:prstGeom prst="rect">
              <a:avLst/>
            </a:prstGeom>
            <a:solidFill>
              <a:srgbClr val="336699"/>
            </a:solidFill>
            <a:ln w="9525">
              <a:noFill/>
              <a:miter lim="800000"/>
              <a:headEnd/>
              <a:tailEnd/>
            </a:ln>
            <a:effectLst/>
          </p:spPr>
          <p:txBody>
            <a:bodyPr wrap="none" anchor="ctr"/>
            <a:lstStyle/>
            <a:p>
              <a:pPr>
                <a:defRPr/>
              </a:pPr>
              <a:endParaRPr lang="en-US" dirty="0"/>
            </a:p>
          </p:txBody>
        </p:sp>
        <p:sp>
          <p:nvSpPr>
            <p:cNvPr id="1059" name="Rectangle 35"/>
            <p:cNvSpPr>
              <a:spLocks noChangeArrowheads="1"/>
            </p:cNvSpPr>
            <p:nvPr/>
          </p:nvSpPr>
          <p:spPr bwMode="auto">
            <a:xfrm>
              <a:off x="7446669" y="6115050"/>
              <a:ext cx="1374775" cy="117475"/>
            </a:xfrm>
            <a:prstGeom prst="rect">
              <a:avLst/>
            </a:prstGeom>
            <a:solidFill>
              <a:srgbClr val="336699"/>
            </a:solidFill>
            <a:ln w="9525">
              <a:noFill/>
              <a:miter lim="800000"/>
              <a:headEnd/>
              <a:tailEnd/>
            </a:ln>
            <a:effectLst/>
          </p:spPr>
          <p:txBody>
            <a:bodyPr wrap="none" anchor="ctr"/>
            <a:lstStyle/>
            <a:p>
              <a:pPr>
                <a:defRPr/>
              </a:pPr>
              <a:endParaRPr lang="en-US" dirty="0"/>
            </a:p>
          </p:txBody>
        </p:sp>
        <p:sp>
          <p:nvSpPr>
            <p:cNvPr id="1060" name="Text Box 36"/>
            <p:cNvSpPr txBox="1">
              <a:spLocks noChangeArrowheads="1"/>
            </p:cNvSpPr>
            <p:nvPr/>
          </p:nvSpPr>
          <p:spPr bwMode="auto">
            <a:xfrm>
              <a:off x="4105567" y="6016823"/>
              <a:ext cx="3532189" cy="307777"/>
            </a:xfrm>
            <a:prstGeom prst="rect">
              <a:avLst/>
            </a:prstGeom>
            <a:noFill/>
            <a:ln w="9525">
              <a:noFill/>
              <a:miter lim="800000"/>
              <a:headEnd/>
              <a:tailEnd/>
            </a:ln>
            <a:effectLst/>
          </p:spPr>
          <p:txBody>
            <a:bodyPr wrap="square">
              <a:spAutoFit/>
            </a:bodyPr>
            <a:lstStyle/>
            <a:p>
              <a:pPr algn="ctr">
                <a:defRPr/>
              </a:pPr>
              <a:r>
                <a:rPr lang="en-US" sz="1400" b="1" i="1" dirty="0"/>
                <a:t>Energy Policy and Systems Analysis</a:t>
              </a:r>
            </a:p>
          </p:txBody>
        </p:sp>
      </p:grpSp>
      <p:sp>
        <p:nvSpPr>
          <p:cNvPr id="10" name="Slide Number Placeholder 5"/>
          <p:cNvSpPr>
            <a:spLocks noGrp="1"/>
          </p:cNvSpPr>
          <p:nvPr>
            <p:ph type="sldNum" sz="quarter" idx="4"/>
          </p:nvPr>
        </p:nvSpPr>
        <p:spPr bwMode="auto">
          <a:xfrm>
            <a:off x="8461375" y="6350000"/>
            <a:ext cx="5715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solidFill>
                  <a:srgbClr val="898989"/>
                </a:solidFill>
                <a:latin typeface="Arial" charset="0"/>
                <a:cs typeface="+mn-cs"/>
              </a:defRPr>
            </a:lvl1pPr>
          </a:lstStyle>
          <a:p>
            <a:pPr fontAlgn="base">
              <a:spcAft>
                <a:spcPct val="0"/>
              </a:spcAft>
              <a:defRPr/>
            </a:pPr>
            <a:fld id="{84465508-FBB0-4860-9919-9ECD4D92BCE8}" type="slidenum">
              <a:rPr lang="en-US" smtClean="0"/>
              <a:pPr fontAlgn="base">
                <a:spcAft>
                  <a:spcPct val="0"/>
                </a:spcAft>
                <a:defRPr/>
              </a:pPr>
              <a:t>‹#›</a:t>
            </a:fld>
            <a:endParaRPr lang="en-US" dirty="0"/>
          </a:p>
        </p:txBody>
      </p:sp>
      <p:grpSp>
        <p:nvGrpSpPr>
          <p:cNvPr id="14" name="Group 8"/>
          <p:cNvGrpSpPr>
            <a:grpSpLocks/>
          </p:cNvGrpSpPr>
          <p:nvPr/>
        </p:nvGrpSpPr>
        <p:grpSpPr bwMode="auto">
          <a:xfrm>
            <a:off x="177464" y="5861050"/>
            <a:ext cx="633412" cy="606425"/>
            <a:chOff x="2071" y="816"/>
            <a:chExt cx="1975" cy="1928"/>
          </a:xfrm>
        </p:grpSpPr>
        <p:pic>
          <p:nvPicPr>
            <p:cNvPr id="15" name="Picture 9"/>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071" y="816"/>
              <a:ext cx="1975" cy="1925"/>
            </a:xfrm>
            <a:prstGeom prst="rect">
              <a:avLst/>
            </a:prstGeom>
            <a:noFill/>
            <a:ln w="9525">
              <a:noFill/>
              <a:miter lim="800000"/>
              <a:headEnd/>
              <a:tailEnd/>
            </a:ln>
          </p:spPr>
        </p:pic>
        <p:sp>
          <p:nvSpPr>
            <p:cNvPr id="16" name="Oval 10"/>
            <p:cNvSpPr>
              <a:spLocks noChangeArrowheads="1"/>
            </p:cNvSpPr>
            <p:nvPr/>
          </p:nvSpPr>
          <p:spPr bwMode="auto">
            <a:xfrm>
              <a:off x="2071" y="819"/>
              <a:ext cx="1972" cy="1925"/>
            </a:xfrm>
            <a:prstGeom prst="ellipse">
              <a:avLst/>
            </a:prstGeom>
            <a:noFill/>
            <a:ln w="38100" cap="sq">
              <a:solidFill>
                <a:srgbClr val="CC9900"/>
              </a:solidFill>
              <a:round/>
              <a:headEnd type="none" w="sm" len="sm"/>
              <a:tailEnd type="none" w="sm" len="sm"/>
            </a:ln>
            <a:effectLst/>
          </p:spPr>
          <p:txBody>
            <a:bodyPr wrap="none" anchor="ct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 id="2147483682" r:id="rId5"/>
  </p:sldLayoutIdLst>
  <p:transition/>
  <p:hf hdr="0" dt="0"/>
  <p:txStyles>
    <p:titleStyle>
      <a:lvl1pPr algn="l" rtl="0" eaLnBrk="0" fontAlgn="base" hangingPunct="0">
        <a:spcBef>
          <a:spcPct val="0"/>
        </a:spcBef>
        <a:spcAft>
          <a:spcPct val="0"/>
        </a:spcAft>
        <a:defRPr sz="3600" b="1">
          <a:solidFill>
            <a:srgbClr val="336699"/>
          </a:solidFill>
          <a:latin typeface="+mj-lt"/>
          <a:ea typeface="+mj-ea"/>
          <a:cs typeface="+mj-cs"/>
        </a:defRPr>
      </a:lvl1pPr>
      <a:lvl2pPr algn="l" rtl="0" eaLnBrk="0" fontAlgn="base" hangingPunct="0">
        <a:spcBef>
          <a:spcPct val="0"/>
        </a:spcBef>
        <a:spcAft>
          <a:spcPct val="0"/>
        </a:spcAft>
        <a:defRPr sz="3600" b="1">
          <a:solidFill>
            <a:srgbClr val="336699"/>
          </a:solidFill>
          <a:latin typeface="Arial" charset="0"/>
        </a:defRPr>
      </a:lvl2pPr>
      <a:lvl3pPr algn="l" rtl="0" eaLnBrk="0" fontAlgn="base" hangingPunct="0">
        <a:spcBef>
          <a:spcPct val="0"/>
        </a:spcBef>
        <a:spcAft>
          <a:spcPct val="0"/>
        </a:spcAft>
        <a:defRPr sz="3600" b="1">
          <a:solidFill>
            <a:srgbClr val="336699"/>
          </a:solidFill>
          <a:latin typeface="Arial" charset="0"/>
        </a:defRPr>
      </a:lvl3pPr>
      <a:lvl4pPr algn="l" rtl="0" eaLnBrk="0" fontAlgn="base" hangingPunct="0">
        <a:spcBef>
          <a:spcPct val="0"/>
        </a:spcBef>
        <a:spcAft>
          <a:spcPct val="0"/>
        </a:spcAft>
        <a:defRPr sz="3600" b="1">
          <a:solidFill>
            <a:srgbClr val="336699"/>
          </a:solidFill>
          <a:latin typeface="Arial" charset="0"/>
        </a:defRPr>
      </a:lvl4pPr>
      <a:lvl5pPr algn="l" rtl="0" eaLnBrk="0" fontAlgn="base" hangingPunct="0">
        <a:spcBef>
          <a:spcPct val="0"/>
        </a:spcBef>
        <a:spcAft>
          <a:spcPct val="0"/>
        </a:spcAft>
        <a:defRPr sz="3600" b="1">
          <a:solidFill>
            <a:srgbClr val="336699"/>
          </a:solidFill>
          <a:latin typeface="Arial" charset="0"/>
        </a:defRPr>
      </a:lvl5pPr>
      <a:lvl6pPr marL="457200" algn="l" rtl="0" eaLnBrk="0" fontAlgn="base" hangingPunct="0">
        <a:spcBef>
          <a:spcPct val="0"/>
        </a:spcBef>
        <a:spcAft>
          <a:spcPct val="0"/>
        </a:spcAft>
        <a:defRPr sz="3600" b="1">
          <a:solidFill>
            <a:srgbClr val="336699"/>
          </a:solidFill>
          <a:latin typeface="Arial" charset="0"/>
        </a:defRPr>
      </a:lvl6pPr>
      <a:lvl7pPr marL="914400" algn="l" rtl="0" eaLnBrk="0" fontAlgn="base" hangingPunct="0">
        <a:spcBef>
          <a:spcPct val="0"/>
        </a:spcBef>
        <a:spcAft>
          <a:spcPct val="0"/>
        </a:spcAft>
        <a:defRPr sz="3600" b="1">
          <a:solidFill>
            <a:srgbClr val="336699"/>
          </a:solidFill>
          <a:latin typeface="Arial" charset="0"/>
        </a:defRPr>
      </a:lvl7pPr>
      <a:lvl8pPr marL="1371600" algn="l" rtl="0" eaLnBrk="0" fontAlgn="base" hangingPunct="0">
        <a:spcBef>
          <a:spcPct val="0"/>
        </a:spcBef>
        <a:spcAft>
          <a:spcPct val="0"/>
        </a:spcAft>
        <a:defRPr sz="3600" b="1">
          <a:solidFill>
            <a:srgbClr val="336699"/>
          </a:solidFill>
          <a:latin typeface="Arial" charset="0"/>
        </a:defRPr>
      </a:lvl8pPr>
      <a:lvl9pPr marL="1828800" algn="l" rtl="0" eaLnBrk="0" fontAlgn="base" hangingPunct="0">
        <a:spcBef>
          <a:spcPct val="0"/>
        </a:spcBef>
        <a:spcAft>
          <a:spcPct val="0"/>
        </a:spcAft>
        <a:defRPr sz="3600" b="1">
          <a:solidFill>
            <a:srgbClr val="336699"/>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Font typeface="Tempus Sans ITC" pitchFamily="82"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34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Aft>
                <a:spcPct val="0"/>
              </a:spcAft>
              <a:defRPr/>
            </a:pPr>
            <a:fld id="{84465508-FBB0-4860-9919-9ECD4D92BCE8}" type="slidenum">
              <a:rPr lang="en-US" smtClean="0"/>
              <a:pPr fontAlgn="base">
                <a:spcAft>
                  <a:spcPct val="0"/>
                </a:spcAft>
                <a:defRPr/>
              </a:pPr>
              <a:t>‹#›</a:t>
            </a:fld>
            <a:endParaRPr lang="en-US"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9" r:id="rId14"/>
    <p:sldLayoutId id="2147483691" r:id="rId15"/>
    <p:sldLayoutId id="2147483692" r:id="rId16"/>
  </p:sldLayoutIdLst>
  <p:hf hd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hyperlink" Target="http://cait.wri.org/indc/" TargetMode="External"/><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rmi.org/affordability-not-volatility-renewables-cost-advantage-grows/" TargetMode="External"/><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ourworldindata.org/co2-emissions" TargetMode="Externa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wri.org/insights/assessing-2025-ndcs" TargetMode="Externa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Template:UNFCCC_Party_Groupings" TargetMode="External"/><Relationship Id="rId2" Type="http://schemas.openxmlformats.org/officeDocument/2006/relationships/image" Target="../media/image26.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hyperlink" Target="https://www.bing.com/videos/riverview/relatedvideo?q=nasa+global+temperature+anomaly&amp;&amp;mid=80DDC3C69DB80B3774B680DDC3C69DB80B3774B6&amp;churl=https%3a%2f%2fwww.youtube.com%2fchannel%2fUCdJr1q04-n8_Rdl-aJSktrQ&amp;FORM=VRDGAR" TargetMode="Externa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ik-potsdam.de/en/institute/departments/climate-economics-and-policy/carbon-clock"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pik-potsdam.de/en/institute/departments/climate-economics-and-policy/carbon-clock"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91059" y="3639678"/>
            <a:ext cx="7086600" cy="451920"/>
          </a:xfrm>
        </p:spPr>
        <p:txBody>
          <a:bodyPr>
            <a:noAutofit/>
          </a:bodyPr>
          <a:lstStyle/>
          <a:p>
            <a:r>
              <a:rPr lang="en-US" sz="2400" cap="none" dirty="0">
                <a:latin typeface="Calibri" panose="020F0502020204030204" pitchFamily="34" charset="0"/>
                <a:cs typeface="Calibri" panose="020F0502020204030204" pitchFamily="34" charset="0"/>
              </a:rPr>
              <a:t>Jonathan Pershing</a:t>
            </a:r>
            <a:br>
              <a:rPr lang="en-US" sz="2400" cap="none" dirty="0">
                <a:latin typeface="Calibri" panose="020F0502020204030204" pitchFamily="34" charset="0"/>
                <a:cs typeface="Calibri" panose="020F0502020204030204" pitchFamily="34" charset="0"/>
              </a:rPr>
            </a:br>
            <a:br>
              <a:rPr lang="en-US" sz="2400" cap="none" dirty="0">
                <a:latin typeface="Calibri" panose="020F0502020204030204" pitchFamily="34" charset="0"/>
                <a:cs typeface="Calibri" panose="020F0502020204030204" pitchFamily="34" charset="0"/>
              </a:rPr>
            </a:br>
            <a:br>
              <a:rPr lang="en-US" sz="2400" cap="none" dirty="0">
                <a:latin typeface="Calibri" panose="020F0502020204030204" pitchFamily="34" charset="0"/>
                <a:cs typeface="Calibri" panose="020F0502020204030204" pitchFamily="34" charset="0"/>
              </a:rPr>
            </a:br>
            <a:br>
              <a:rPr lang="en-US" sz="1000" cap="none" dirty="0">
                <a:latin typeface="Calibri" panose="020F0502020204030204" pitchFamily="34" charset="0"/>
                <a:cs typeface="Calibri" panose="020F0502020204030204" pitchFamily="34" charset="0"/>
              </a:rPr>
            </a:br>
            <a:r>
              <a:rPr lang="en-US" sz="2400" cap="none" dirty="0">
                <a:latin typeface="Calibri" panose="020F0502020204030204" pitchFamily="34" charset="0"/>
                <a:cs typeface="Calibri" panose="020F0502020204030204" pitchFamily="34" charset="0"/>
              </a:rPr>
              <a:t>London School of Economics and Political Science</a:t>
            </a:r>
          </a:p>
        </p:txBody>
      </p:sp>
      <p:sp>
        <p:nvSpPr>
          <p:cNvPr id="2" name="TextBox 1"/>
          <p:cNvSpPr txBox="1"/>
          <p:nvPr/>
        </p:nvSpPr>
        <p:spPr>
          <a:xfrm>
            <a:off x="3182968" y="5590961"/>
            <a:ext cx="2902782" cy="646331"/>
          </a:xfrm>
          <a:prstGeom prst="rect">
            <a:avLst/>
          </a:prstGeom>
          <a:noFill/>
        </p:spPr>
        <p:txBody>
          <a:bodyPr wrap="none" rtlCol="0">
            <a:spAutoFit/>
          </a:bodyPr>
          <a:lstStyle/>
          <a:p>
            <a:pPr algn="ctr"/>
            <a:r>
              <a:rPr lang="en-US" b="1" i="1" dirty="0">
                <a:solidFill>
                  <a:srgbClr val="000000"/>
                </a:solidFill>
                <a:effectLst/>
                <a:latin typeface="Calibri" panose="020F0502020204030204" pitchFamily="34" charset="0"/>
                <a:cs typeface="Calibri" panose="020F0502020204030204" pitchFamily="34" charset="0"/>
              </a:rPr>
              <a:t>Pete Betts Memorial Lecture</a:t>
            </a:r>
          </a:p>
          <a:p>
            <a:pPr algn="ctr"/>
            <a:r>
              <a:rPr lang="en-US" b="1" i="1" dirty="0">
                <a:latin typeface="Calibri" panose="020F0502020204030204" pitchFamily="34" charset="0"/>
                <a:cs typeface="Calibri" panose="020F0502020204030204" pitchFamily="34" charset="0"/>
              </a:rPr>
              <a:t>Thursday, July 30, 2026</a:t>
            </a:r>
          </a:p>
        </p:txBody>
      </p:sp>
      <p:sp>
        <p:nvSpPr>
          <p:cNvPr id="7" name="Rectangle 6"/>
          <p:cNvSpPr/>
          <p:nvPr/>
        </p:nvSpPr>
        <p:spPr>
          <a:xfrm>
            <a:off x="0" y="76200"/>
            <a:ext cx="8382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40" name="Straight Connector 39"/>
          <p:cNvCxnSpPr/>
          <p:nvPr/>
        </p:nvCxnSpPr>
        <p:spPr>
          <a:xfrm>
            <a:off x="3048000" y="5105400"/>
            <a:ext cx="3099015"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5385578-702A-0652-A2D1-52168E46C85E}"/>
              </a:ext>
            </a:extLst>
          </p:cNvPr>
          <p:cNvSpPr txBox="1"/>
          <p:nvPr/>
        </p:nvSpPr>
        <p:spPr>
          <a:xfrm>
            <a:off x="245873" y="1296866"/>
            <a:ext cx="8776972" cy="1200329"/>
          </a:xfrm>
          <a:prstGeom prst="rect">
            <a:avLst/>
          </a:prstGeom>
          <a:noFill/>
        </p:spPr>
        <p:txBody>
          <a:bodyPr wrap="square" rtlCol="0">
            <a:spAutoFit/>
          </a:bodyPr>
          <a:lstStyle/>
          <a:p>
            <a:pPr algn="ctr"/>
            <a:r>
              <a:rPr lang="en-US" sz="3600" dirty="0"/>
              <a:t>The Evolving Role of Global Climate Agreements</a:t>
            </a:r>
          </a:p>
        </p:txBody>
      </p:sp>
      <p:pic>
        <p:nvPicPr>
          <p:cNvPr id="5" name="Picture 4">
            <a:extLst>
              <a:ext uri="{FF2B5EF4-FFF2-40B4-BE49-F238E27FC236}">
                <a16:creationId xmlns:a16="http://schemas.microsoft.com/office/drawing/2014/main" id="{22067878-468B-5E8A-D688-937761E38C13}"/>
              </a:ext>
            </a:extLst>
          </p:cNvPr>
          <p:cNvPicPr>
            <a:picLocks noChangeAspect="1"/>
          </p:cNvPicPr>
          <p:nvPr/>
        </p:nvPicPr>
        <p:blipFill>
          <a:blip r:embed="rId3"/>
          <a:stretch>
            <a:fillRect/>
          </a:stretch>
        </p:blipFill>
        <p:spPr>
          <a:xfrm>
            <a:off x="3524104" y="3411071"/>
            <a:ext cx="2095792" cy="733527"/>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47014782"/>
              </p:ext>
            </p:extLst>
          </p:nvPr>
        </p:nvGraphicFramePr>
        <p:xfrm>
          <a:off x="190500" y="767715"/>
          <a:ext cx="8762999" cy="5806440"/>
        </p:xfrm>
        <a:graphic>
          <a:graphicData uri="http://schemas.openxmlformats.org/drawingml/2006/table">
            <a:tbl>
              <a:tblPr firstRow="1" bandRow="1">
                <a:tableStyleId>{5C22544A-7EE6-4342-B048-85BDC9FD1C3A}</a:tableStyleId>
              </a:tblPr>
              <a:tblGrid>
                <a:gridCol w="1251857">
                  <a:extLst>
                    <a:ext uri="{9D8B030D-6E8A-4147-A177-3AD203B41FA5}">
                      <a16:colId xmlns:a16="http://schemas.microsoft.com/office/drawing/2014/main" val="655580910"/>
                    </a:ext>
                  </a:extLst>
                </a:gridCol>
                <a:gridCol w="1162438">
                  <a:extLst>
                    <a:ext uri="{9D8B030D-6E8A-4147-A177-3AD203B41FA5}">
                      <a16:colId xmlns:a16="http://schemas.microsoft.com/office/drawing/2014/main" val="427415666"/>
                    </a:ext>
                  </a:extLst>
                </a:gridCol>
                <a:gridCol w="2570163">
                  <a:extLst>
                    <a:ext uri="{9D8B030D-6E8A-4147-A177-3AD203B41FA5}">
                      <a16:colId xmlns:a16="http://schemas.microsoft.com/office/drawing/2014/main" val="125279000"/>
                    </a:ext>
                  </a:extLst>
                </a:gridCol>
                <a:gridCol w="3778541">
                  <a:extLst>
                    <a:ext uri="{9D8B030D-6E8A-4147-A177-3AD203B41FA5}">
                      <a16:colId xmlns:a16="http://schemas.microsoft.com/office/drawing/2014/main" val="100235265"/>
                    </a:ext>
                  </a:extLst>
                </a:gridCol>
              </a:tblGrid>
              <a:tr h="685800">
                <a:tc>
                  <a:txBody>
                    <a:bodyPr/>
                    <a:lstStyle/>
                    <a:p>
                      <a:r>
                        <a:rPr lang="en-US" dirty="0"/>
                        <a:t>        </a:t>
                      </a:r>
                    </a:p>
                  </a:txBody>
                  <a:tcPr/>
                </a:tc>
                <a:tc>
                  <a:txBody>
                    <a:bodyPr/>
                    <a:lstStyle/>
                    <a:p>
                      <a:pPr algn="ctr"/>
                      <a:r>
                        <a:rPr lang="en-US" dirty="0"/>
                        <a:t>UNFCCC</a:t>
                      </a:r>
                    </a:p>
                    <a:p>
                      <a:pPr algn="ctr"/>
                      <a:r>
                        <a:rPr lang="en-US" sz="1400" i="1" dirty="0"/>
                        <a:t>(1992)</a:t>
                      </a:r>
                      <a:endParaRPr lang="en-US" i="1" dirty="0"/>
                    </a:p>
                  </a:txBody>
                  <a:tcPr anchor="ctr"/>
                </a:tc>
                <a:tc>
                  <a:txBody>
                    <a:bodyPr/>
                    <a:lstStyle/>
                    <a:p>
                      <a:pPr algn="ctr"/>
                      <a:r>
                        <a:rPr lang="en-US" dirty="0"/>
                        <a:t>Kyoto Protocol</a:t>
                      </a:r>
                    </a:p>
                    <a:p>
                      <a:pPr algn="ctr"/>
                      <a:r>
                        <a:rPr lang="en-US" sz="1400" i="1" dirty="0"/>
                        <a:t>(1995)</a:t>
                      </a:r>
                      <a:endParaRPr lang="en-US" i="1" dirty="0"/>
                    </a:p>
                  </a:txBody>
                  <a:tcPr anchor="ctr"/>
                </a:tc>
                <a:tc>
                  <a:txBody>
                    <a:bodyPr/>
                    <a:lstStyle/>
                    <a:p>
                      <a:pPr algn="ctr"/>
                      <a:r>
                        <a:rPr lang="en-US" dirty="0"/>
                        <a:t>Paris Agreement</a:t>
                      </a:r>
                    </a:p>
                    <a:p>
                      <a:pPr algn="ctr"/>
                      <a:r>
                        <a:rPr lang="en-US" sz="1400" i="1" dirty="0"/>
                        <a:t>(2015)</a:t>
                      </a:r>
                      <a:endParaRPr lang="en-US" i="1" dirty="0"/>
                    </a:p>
                  </a:txBody>
                  <a:tcPr anchor="ctr"/>
                </a:tc>
                <a:extLst>
                  <a:ext uri="{0D108BD9-81ED-4DB2-BD59-A6C34878D82A}">
                    <a16:rowId xmlns:a16="http://schemas.microsoft.com/office/drawing/2014/main" val="3818676353"/>
                  </a:ext>
                </a:extLst>
              </a:tr>
              <a:tr h="771567">
                <a:tc>
                  <a:txBody>
                    <a:bodyPr/>
                    <a:lstStyle/>
                    <a:p>
                      <a:pPr algn="ctr"/>
                      <a:r>
                        <a:rPr lang="en-US" dirty="0"/>
                        <a:t>Objective</a:t>
                      </a:r>
                    </a:p>
                  </a:txBody>
                  <a:tcPr anchor="ctr"/>
                </a:tc>
                <a:tc>
                  <a:txBody>
                    <a:bodyPr/>
                    <a:lstStyle/>
                    <a:p>
                      <a:pPr algn="ctr"/>
                      <a:r>
                        <a:rPr lang="en-US" dirty="0"/>
                        <a:t>Stabilize </a:t>
                      </a:r>
                      <a:r>
                        <a:rPr lang="en-US" dirty="0" err="1"/>
                        <a:t>concen-trations</a:t>
                      </a:r>
                      <a:endParaRPr lang="en-US" dirty="0"/>
                    </a:p>
                  </a:txBody>
                  <a:tcPr anchor="ctr"/>
                </a:tc>
                <a:tc>
                  <a:txBody>
                    <a:bodyPr/>
                    <a:lstStyle/>
                    <a:p>
                      <a:pPr algn="ctr"/>
                      <a:r>
                        <a:rPr lang="en-US" dirty="0"/>
                        <a:t> No new objectives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Holding temperature increases to well-below 2°C (</a:t>
                      </a:r>
                      <a:r>
                        <a:rPr lang="en-US" baseline="0" dirty="0"/>
                        <a:t>and pursuing effort to limit increase below 1.5</a:t>
                      </a:r>
                      <a:r>
                        <a:rPr lang="en-US" dirty="0"/>
                        <a:t>°</a:t>
                      </a:r>
                      <a:r>
                        <a:rPr lang="en-US" baseline="0" dirty="0"/>
                        <a:t>C)</a:t>
                      </a:r>
                      <a:endParaRPr lang="en-US" dirty="0"/>
                    </a:p>
                  </a:txBody>
                  <a:tcPr anchor="ctr"/>
                </a:tc>
                <a:extLst>
                  <a:ext uri="{0D108BD9-81ED-4DB2-BD59-A6C34878D82A}">
                    <a16:rowId xmlns:a16="http://schemas.microsoft.com/office/drawing/2014/main" val="1469564194"/>
                  </a:ext>
                </a:extLst>
              </a:tr>
              <a:tr h="771567">
                <a:tc>
                  <a:txBody>
                    <a:bodyPr/>
                    <a:lstStyle/>
                    <a:p>
                      <a:pPr algn="ctr"/>
                      <a:r>
                        <a:rPr lang="en-US" dirty="0"/>
                        <a:t>Different-</a:t>
                      </a:r>
                      <a:r>
                        <a:rPr lang="en-US" dirty="0" err="1"/>
                        <a:t>iation</a:t>
                      </a:r>
                      <a:endParaRPr lang="en-US" dirty="0"/>
                    </a:p>
                  </a:txBody>
                  <a:tcPr anchor="ctr"/>
                </a:tc>
                <a:tc>
                  <a:txBody>
                    <a:bodyPr/>
                    <a:lstStyle/>
                    <a:p>
                      <a:pPr algn="ctr"/>
                      <a:r>
                        <a:rPr lang="en-US" dirty="0"/>
                        <a:t>Yes; </a:t>
                      </a:r>
                    </a:p>
                    <a:p>
                      <a:pPr algn="ctr"/>
                      <a:r>
                        <a:rPr lang="en-US" dirty="0"/>
                        <a:t>Annex I vs. non- Annex I</a:t>
                      </a:r>
                    </a:p>
                  </a:txBody>
                  <a:tcPr anchor="ctr"/>
                </a:tc>
                <a:tc>
                  <a:txBody>
                    <a:bodyPr/>
                    <a:lstStyle/>
                    <a:p>
                      <a:pPr algn="ctr"/>
                      <a:r>
                        <a:rPr lang="en-US" dirty="0"/>
                        <a:t>Yes; Developed country obligations, developing country voluntary action)</a:t>
                      </a:r>
                    </a:p>
                  </a:txBody>
                  <a:tcPr anchor="ctr"/>
                </a:tc>
                <a:tc>
                  <a:txBody>
                    <a:bodyPr/>
                    <a:lstStyle/>
                    <a:p>
                      <a:pPr lvl="0" algn="l"/>
                      <a:r>
                        <a:rPr lang="en-US" dirty="0"/>
                        <a:t>Self-differentiated;</a:t>
                      </a:r>
                      <a:r>
                        <a:rPr lang="en-US" baseline="0" dirty="0"/>
                        <a:t> countries choose their own targets and policies (NDCs); developed countries should continue “taking the lead”</a:t>
                      </a:r>
                      <a:endParaRPr lang="en-US" dirty="0"/>
                    </a:p>
                  </a:txBody>
                  <a:tcPr/>
                </a:tc>
                <a:extLst>
                  <a:ext uri="{0D108BD9-81ED-4DB2-BD59-A6C34878D82A}">
                    <a16:rowId xmlns:a16="http://schemas.microsoft.com/office/drawing/2014/main" val="1967038403"/>
                  </a:ext>
                </a:extLst>
              </a:tr>
              <a:tr h="771567">
                <a:tc>
                  <a:txBody>
                    <a:bodyPr/>
                    <a:lstStyle/>
                    <a:p>
                      <a:pPr algn="ctr"/>
                      <a:r>
                        <a:rPr lang="en-US" dirty="0"/>
                        <a:t>Legal</a:t>
                      </a:r>
                      <a:r>
                        <a:rPr lang="en-US" baseline="0" dirty="0"/>
                        <a:t> </a:t>
                      </a:r>
                      <a:r>
                        <a:rPr lang="en-US" dirty="0"/>
                        <a:t>Target</a:t>
                      </a:r>
                    </a:p>
                  </a:txBody>
                  <a:tcPr anchor="ctr"/>
                </a:tc>
                <a:tc>
                  <a:txBody>
                    <a:bodyPr/>
                    <a:lstStyle/>
                    <a:p>
                      <a:pPr algn="ctr"/>
                      <a:r>
                        <a:rPr lang="en-US" dirty="0"/>
                        <a:t>No</a:t>
                      </a:r>
                    </a:p>
                  </a:txBody>
                  <a:tcPr anchor="ctr"/>
                </a:tc>
                <a:tc>
                  <a:txBody>
                    <a:bodyPr/>
                    <a:lstStyle/>
                    <a:p>
                      <a:pPr algn="ctr"/>
                      <a:r>
                        <a:rPr lang="en-US" dirty="0"/>
                        <a:t>Yes: Binding only for   developed countries</a:t>
                      </a:r>
                    </a:p>
                  </a:txBody>
                  <a:tcPr anchor="ctr"/>
                </a:tc>
                <a:tc>
                  <a:txBody>
                    <a:bodyPr/>
                    <a:lstStyle/>
                    <a:p>
                      <a:pPr algn="l"/>
                      <a:r>
                        <a:rPr lang="en-US" dirty="0"/>
                        <a:t>Hybrid: binding</a:t>
                      </a:r>
                      <a:r>
                        <a:rPr lang="en-US" baseline="0" dirty="0"/>
                        <a:t> </a:t>
                      </a:r>
                      <a:r>
                        <a:rPr lang="en-US" dirty="0"/>
                        <a:t>with respect to “undertake and communicate</a:t>
                      </a:r>
                      <a:r>
                        <a:rPr lang="en-US" baseline="0" dirty="0"/>
                        <a:t> ambitious</a:t>
                      </a:r>
                      <a:r>
                        <a:rPr lang="en-US" dirty="0"/>
                        <a:t> efforts” - but not to meeting specific NDCs</a:t>
                      </a:r>
                    </a:p>
                  </a:txBody>
                  <a:tcPr anchor="ctr"/>
                </a:tc>
                <a:extLst>
                  <a:ext uri="{0D108BD9-81ED-4DB2-BD59-A6C34878D82A}">
                    <a16:rowId xmlns:a16="http://schemas.microsoft.com/office/drawing/2014/main" val="3149523995"/>
                  </a:ext>
                </a:extLst>
              </a:tr>
              <a:tr h="773153">
                <a:tc>
                  <a:txBody>
                    <a:bodyPr/>
                    <a:lstStyle/>
                    <a:p>
                      <a:pPr algn="ctr"/>
                      <a:r>
                        <a:rPr lang="en-US" dirty="0"/>
                        <a:t>Top-down v.                                                                      Bottom-up</a:t>
                      </a:r>
                    </a:p>
                  </a:txBody>
                  <a:tcPr anchor="ctr"/>
                </a:tc>
                <a:tc>
                  <a:txBody>
                    <a:bodyPr/>
                    <a:lstStyle/>
                    <a:p>
                      <a:pPr algn="ctr"/>
                      <a:r>
                        <a:rPr lang="en-US" dirty="0"/>
                        <a:t>Bottom</a:t>
                      </a:r>
                      <a:r>
                        <a:rPr lang="en-US" baseline="0" dirty="0"/>
                        <a:t> up </a:t>
                      </a:r>
                      <a:endParaRPr lang="en-US" dirty="0"/>
                    </a:p>
                  </a:txBody>
                  <a:tcPr anchor="ctr"/>
                </a:tc>
                <a:tc>
                  <a:txBody>
                    <a:bodyPr/>
                    <a:lstStyle/>
                    <a:p>
                      <a:pPr algn="ctr"/>
                      <a:r>
                        <a:rPr lang="en-US" dirty="0"/>
                        <a:t>Top down</a:t>
                      </a:r>
                    </a:p>
                  </a:txBody>
                  <a:tcPr anchor="ctr"/>
                </a:tc>
                <a:tc>
                  <a:txBody>
                    <a:bodyPr/>
                    <a:lstStyle/>
                    <a:p>
                      <a:pPr algn="l"/>
                      <a:r>
                        <a:rPr lang="en-US" dirty="0"/>
                        <a:t>Largely</a:t>
                      </a:r>
                      <a:r>
                        <a:rPr lang="en-US" baseline="0" dirty="0"/>
                        <a:t> b</a:t>
                      </a:r>
                      <a:r>
                        <a:rPr lang="en-US" dirty="0"/>
                        <a:t>ottom up; each country chooses its own</a:t>
                      </a:r>
                      <a:r>
                        <a:rPr lang="en-US" baseline="0" dirty="0"/>
                        <a:t> NDC with agreed rules on timing</a:t>
                      </a:r>
                      <a:endParaRPr lang="en-US" dirty="0"/>
                    </a:p>
                  </a:txBody>
                  <a:tcPr anchor="ctr"/>
                </a:tc>
                <a:extLst>
                  <a:ext uri="{0D108BD9-81ED-4DB2-BD59-A6C34878D82A}">
                    <a16:rowId xmlns:a16="http://schemas.microsoft.com/office/drawing/2014/main" val="1502922077"/>
                  </a:ext>
                </a:extLst>
              </a:tr>
              <a:tr h="771567">
                <a:tc>
                  <a:txBody>
                    <a:bodyPr/>
                    <a:lstStyle/>
                    <a:p>
                      <a:pPr algn="ctr"/>
                      <a:r>
                        <a:rPr lang="en-US" dirty="0"/>
                        <a:t>Finance</a:t>
                      </a:r>
                    </a:p>
                  </a:txBody>
                  <a:tcPr anchor="ctr"/>
                </a:tc>
                <a:tc>
                  <a:txBody>
                    <a:bodyPr/>
                    <a:lstStyle/>
                    <a:p>
                      <a:pPr algn="ctr"/>
                      <a:r>
                        <a:rPr lang="en-US" dirty="0"/>
                        <a:t>Limited</a:t>
                      </a:r>
                    </a:p>
                  </a:txBody>
                  <a:tcPr anchor="ctr"/>
                </a:tc>
                <a:tc>
                  <a:txBody>
                    <a:bodyPr/>
                    <a:lstStyle/>
                    <a:p>
                      <a:pPr algn="ctr"/>
                      <a:r>
                        <a:rPr lang="en-US" sz="1800" b="0" i="0" u="none" strike="noStrike" kern="1200" baseline="0" dirty="0">
                          <a:solidFill>
                            <a:schemeClr val="dk1"/>
                          </a:solidFill>
                          <a:latin typeface="+mn-lt"/>
                          <a:ea typeface="+mn-ea"/>
                          <a:cs typeface="+mn-cs"/>
                        </a:rPr>
                        <a:t>Called for voluntary pledges</a:t>
                      </a:r>
                      <a:endParaRPr lang="en-US" dirty="0"/>
                    </a:p>
                  </a:txBody>
                  <a:tcPr anchor="ctr"/>
                </a:tc>
                <a:tc>
                  <a:txBody>
                    <a:bodyPr/>
                    <a:lstStyle/>
                    <a:p>
                      <a:pPr algn="l"/>
                      <a:r>
                        <a:rPr lang="en-US" dirty="0"/>
                        <a:t>Mobilization of $100B from developed countries; developing countries encouraged to volunteer </a:t>
                      </a:r>
                    </a:p>
                  </a:txBody>
                  <a:tcPr anchor="ctr"/>
                </a:tc>
                <a:extLst>
                  <a:ext uri="{0D108BD9-81ED-4DB2-BD59-A6C34878D82A}">
                    <a16:rowId xmlns:a16="http://schemas.microsoft.com/office/drawing/2014/main" val="2006249746"/>
                  </a:ext>
                </a:extLst>
              </a:tr>
            </a:tbl>
          </a:graphicData>
        </a:graphic>
      </p:graphicFrame>
      <p:sp>
        <p:nvSpPr>
          <p:cNvPr id="3" name="Slide Number Placeholder 2"/>
          <p:cNvSpPr>
            <a:spLocks noGrp="1"/>
          </p:cNvSpPr>
          <p:nvPr>
            <p:ph type="sldNum" sz="quarter" idx="12"/>
          </p:nvPr>
        </p:nvSpPr>
        <p:spPr>
          <a:xfrm>
            <a:off x="6934200" y="6280150"/>
            <a:ext cx="2133600" cy="365125"/>
          </a:xfrm>
        </p:spPr>
        <p:txBody>
          <a:bodyPr/>
          <a:lstStyle/>
          <a:p>
            <a:pPr fontAlgn="base">
              <a:spcAft>
                <a:spcPct val="0"/>
              </a:spcAft>
              <a:defRPr/>
            </a:pPr>
            <a:fld id="{84465508-FBB0-4860-9919-9ECD4D92BCE8}" type="slidenum">
              <a:rPr lang="en-US" smtClean="0"/>
              <a:pPr fontAlgn="base">
                <a:spcAft>
                  <a:spcPct val="0"/>
                </a:spcAft>
                <a:defRPr/>
              </a:pPr>
              <a:t>10</a:t>
            </a:fld>
            <a:endParaRPr lang="en-US" dirty="0"/>
          </a:p>
        </p:txBody>
      </p:sp>
      <p:sp>
        <p:nvSpPr>
          <p:cNvPr id="4" name="Title 3"/>
          <p:cNvSpPr>
            <a:spLocks noGrp="1"/>
          </p:cNvSpPr>
          <p:nvPr>
            <p:ph type="title"/>
          </p:nvPr>
        </p:nvSpPr>
        <p:spPr>
          <a:xfrm>
            <a:off x="457200" y="-152400"/>
            <a:ext cx="8229600" cy="1143000"/>
          </a:xfrm>
        </p:spPr>
        <p:txBody>
          <a:bodyPr>
            <a:normAutofit/>
          </a:bodyPr>
          <a:lstStyle/>
          <a:p>
            <a:r>
              <a:rPr lang="en-US" dirty="0"/>
              <a:t>Evolution in Climate Agreements</a:t>
            </a:r>
          </a:p>
        </p:txBody>
      </p:sp>
    </p:spTree>
    <p:extLst>
      <p:ext uri="{BB962C8B-B14F-4D97-AF65-F5344CB8AC3E}">
        <p14:creationId xmlns:p14="http://schemas.microsoft.com/office/powerpoint/2010/main" val="2189762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7069138" cy="990600"/>
          </a:xfrm>
        </p:spPr>
        <p:txBody>
          <a:bodyPr/>
          <a:lstStyle/>
          <a:p>
            <a:r>
              <a:rPr lang="en-US" dirty="0"/>
              <a:t>NDCs Submitted post-Paris</a:t>
            </a:r>
          </a:p>
        </p:txBody>
      </p:sp>
      <p:sp>
        <p:nvSpPr>
          <p:cNvPr id="3" name="Slide Number Placeholder 2"/>
          <p:cNvSpPr>
            <a:spLocks noGrp="1"/>
          </p:cNvSpPr>
          <p:nvPr>
            <p:ph type="sldNum" sz="quarter" idx="4"/>
          </p:nvPr>
        </p:nvSpPr>
        <p:spPr/>
        <p:txBody>
          <a:bodyPr/>
          <a:lstStyle/>
          <a:p>
            <a:pPr fontAlgn="base">
              <a:spcAft>
                <a:spcPct val="0"/>
              </a:spcAft>
              <a:defRPr/>
            </a:pPr>
            <a:fld id="{84465508-FBB0-4860-9919-9ECD4D92BCE8}" type="slidenum">
              <a:rPr lang="en-US" smtClean="0"/>
              <a:pPr fontAlgn="base">
                <a:spcAft>
                  <a:spcPct val="0"/>
                </a:spcAft>
                <a:defRPr/>
              </a:pPr>
              <a:t>11</a:t>
            </a:fld>
            <a:endParaRPr lang="en-US" dirty="0"/>
          </a:p>
        </p:txBody>
      </p:sp>
      <p:pic>
        <p:nvPicPr>
          <p:cNvPr id="4" name="Picture 3"/>
          <p:cNvPicPr>
            <a:picLocks noChangeAspect="1"/>
          </p:cNvPicPr>
          <p:nvPr/>
        </p:nvPicPr>
        <p:blipFill rotWithShape="1">
          <a:blip r:embed="rId2" cstate="print"/>
          <a:srcRect l="59205" t="23959" r="11392" b="46184"/>
          <a:stretch/>
        </p:blipFill>
        <p:spPr>
          <a:xfrm>
            <a:off x="777196" y="914400"/>
            <a:ext cx="7452404" cy="4254579"/>
          </a:xfrm>
          <a:prstGeom prst="rect">
            <a:avLst/>
          </a:prstGeom>
        </p:spPr>
      </p:pic>
      <p:sp>
        <p:nvSpPr>
          <p:cNvPr id="5" name="TextBox 4"/>
          <p:cNvSpPr txBox="1"/>
          <p:nvPr/>
        </p:nvSpPr>
        <p:spPr>
          <a:xfrm>
            <a:off x="1081996" y="5029200"/>
            <a:ext cx="6934200"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160 NDCs, representing 187 countries</a:t>
            </a:r>
          </a:p>
          <a:p>
            <a:pPr marL="285750" indent="-285750">
              <a:buFont typeface="Arial" panose="020B0604020202020204" pitchFamily="34" charset="0"/>
              <a:buChar char="•"/>
            </a:pPr>
            <a:r>
              <a:rPr lang="en-US" sz="2800" dirty="0"/>
              <a:t>98.6% of global GHG emissions </a:t>
            </a:r>
          </a:p>
        </p:txBody>
      </p:sp>
      <p:sp>
        <p:nvSpPr>
          <p:cNvPr id="6" name="TextBox 5"/>
          <p:cNvSpPr txBox="1"/>
          <p:nvPr/>
        </p:nvSpPr>
        <p:spPr>
          <a:xfrm>
            <a:off x="4210218" y="6215289"/>
            <a:ext cx="3140603" cy="307777"/>
          </a:xfrm>
          <a:prstGeom prst="rect">
            <a:avLst/>
          </a:prstGeom>
          <a:noFill/>
        </p:spPr>
        <p:txBody>
          <a:bodyPr wrap="none" rtlCol="0">
            <a:spAutoFit/>
          </a:bodyPr>
          <a:lstStyle/>
          <a:p>
            <a:r>
              <a:rPr lang="en-US" sz="1400" dirty="0"/>
              <a:t>Source:  WRI. </a:t>
            </a:r>
            <a:r>
              <a:rPr lang="en-US" sz="1400" dirty="0">
                <a:hlinkClick r:id="rId3"/>
              </a:rPr>
              <a:t>http://cait.wri.org/indc/</a:t>
            </a:r>
            <a:r>
              <a:rPr lang="en-US" sz="1400" dirty="0"/>
              <a:t> </a:t>
            </a:r>
          </a:p>
        </p:txBody>
      </p:sp>
      <p:sp>
        <p:nvSpPr>
          <p:cNvPr id="11" name="Rectangle 10"/>
          <p:cNvSpPr/>
          <p:nvPr/>
        </p:nvSpPr>
        <p:spPr>
          <a:xfrm>
            <a:off x="76200" y="3810000"/>
            <a:ext cx="23622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317157" y="3821668"/>
            <a:ext cx="289604" cy="304800"/>
          </a:xfrm>
          <a:prstGeom prst="rect">
            <a:avLst/>
          </a:prstGeom>
          <a:solidFill>
            <a:srgbClr val="00B0F0">
              <a:alpha val="8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663348" y="3807154"/>
            <a:ext cx="1682512" cy="369332"/>
          </a:xfrm>
          <a:prstGeom prst="rect">
            <a:avLst/>
          </a:prstGeom>
          <a:noFill/>
        </p:spPr>
        <p:txBody>
          <a:bodyPr wrap="none" rtlCol="0">
            <a:spAutoFit/>
          </a:bodyPr>
          <a:lstStyle/>
          <a:p>
            <a:r>
              <a:rPr lang="en-US" dirty="0"/>
              <a:t>NDC Submitted</a:t>
            </a:r>
          </a:p>
        </p:txBody>
      </p:sp>
      <p:sp>
        <p:nvSpPr>
          <p:cNvPr id="9" name="Rectangle 8"/>
          <p:cNvSpPr/>
          <p:nvPr/>
        </p:nvSpPr>
        <p:spPr>
          <a:xfrm>
            <a:off x="318632" y="4217182"/>
            <a:ext cx="289604" cy="3048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677180" y="4202668"/>
            <a:ext cx="2006318" cy="369332"/>
          </a:xfrm>
          <a:prstGeom prst="rect">
            <a:avLst/>
          </a:prstGeom>
          <a:noFill/>
        </p:spPr>
        <p:txBody>
          <a:bodyPr wrap="none" rtlCol="0">
            <a:spAutoFit/>
          </a:bodyPr>
          <a:lstStyle/>
          <a:p>
            <a:r>
              <a:rPr lang="en-US" dirty="0"/>
              <a:t>No NDC Submitted</a:t>
            </a:r>
          </a:p>
        </p:txBody>
      </p:sp>
      <p:cxnSp>
        <p:nvCxnSpPr>
          <p:cNvPr id="12" name="Straight Connector 11">
            <a:extLst>
              <a:ext uri="{FF2B5EF4-FFF2-40B4-BE49-F238E27FC236}">
                <a16:creationId xmlns:a16="http://schemas.microsoft.com/office/drawing/2014/main" id="{5BF2E022-0DE7-04BD-72CE-3CA155BF9809}"/>
              </a:ext>
            </a:extLst>
          </p:cNvPr>
          <p:cNvCxnSpPr/>
          <p:nvPr/>
        </p:nvCxnSpPr>
        <p:spPr>
          <a:xfrm>
            <a:off x="1524000" y="9906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22250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2400"/>
            <a:ext cx="7556313" cy="1116106"/>
          </a:xfrm>
        </p:spPr>
        <p:txBody>
          <a:bodyPr>
            <a:normAutofit fontScale="90000"/>
          </a:bodyPr>
          <a:lstStyle/>
          <a:p>
            <a:r>
              <a:rPr lang="en-US" dirty="0"/>
              <a:t>If implemented, pledges would reduce risks of extreme climate change.</a:t>
            </a:r>
          </a:p>
        </p:txBody>
      </p:sp>
      <p:sp>
        <p:nvSpPr>
          <p:cNvPr id="3" name="Slide Number Placeholder 2"/>
          <p:cNvSpPr>
            <a:spLocks noGrp="1"/>
          </p:cNvSpPr>
          <p:nvPr>
            <p:ph type="sldNum" sz="quarter" idx="12"/>
          </p:nvPr>
        </p:nvSpPr>
        <p:spPr/>
        <p:txBody>
          <a:bodyPr/>
          <a:lstStyle/>
          <a:p>
            <a:fld id="{882104CC-B09B-8C49-B13B-53496031347A}" type="slidenum">
              <a:rPr lang="en-US" smtClean="0"/>
              <a:pPr/>
              <a:t>12</a:t>
            </a:fld>
            <a:endParaRPr lang="en-US" dirty="0"/>
          </a:p>
        </p:txBody>
      </p:sp>
      <p:sp>
        <p:nvSpPr>
          <p:cNvPr id="7" name="TextBox 6"/>
          <p:cNvSpPr txBox="1"/>
          <p:nvPr/>
        </p:nvSpPr>
        <p:spPr>
          <a:xfrm>
            <a:off x="920359" y="6403275"/>
            <a:ext cx="7303281" cy="369332"/>
          </a:xfrm>
          <a:prstGeom prst="rect">
            <a:avLst/>
          </a:prstGeom>
          <a:noFill/>
        </p:spPr>
        <p:txBody>
          <a:bodyPr wrap="none" rtlCol="0">
            <a:spAutoFit/>
          </a:bodyPr>
          <a:lstStyle/>
          <a:p>
            <a:r>
              <a:rPr lang="en-US" dirty="0"/>
              <a:t>Fawcett et al 2015, Can Paris Pledges Avert Severe Climate Change? </a:t>
            </a:r>
            <a:r>
              <a:rPr lang="en-US" i="1" dirty="0"/>
              <a:t>Science</a:t>
            </a:r>
            <a:r>
              <a:rPr lang="en-US" dirty="0"/>
              <a:t>.</a:t>
            </a:r>
          </a:p>
        </p:txBody>
      </p:sp>
      <p:pic>
        <p:nvPicPr>
          <p:cNvPr id="8" name="Picture 7"/>
          <p:cNvPicPr>
            <a:picLocks noChangeAspect="1"/>
          </p:cNvPicPr>
          <p:nvPr/>
        </p:nvPicPr>
        <p:blipFill>
          <a:blip r:embed="rId2" cstate="print"/>
          <a:stretch>
            <a:fillRect/>
          </a:stretch>
        </p:blipFill>
        <p:spPr>
          <a:xfrm>
            <a:off x="0" y="1828800"/>
            <a:ext cx="9144000" cy="4038852"/>
          </a:xfrm>
          <a:prstGeom prst="rect">
            <a:avLst/>
          </a:prstGeom>
        </p:spPr>
      </p:pic>
      <p:cxnSp>
        <p:nvCxnSpPr>
          <p:cNvPr id="6" name="Straight Connector 5"/>
          <p:cNvCxnSpPr/>
          <p:nvPr/>
        </p:nvCxnSpPr>
        <p:spPr>
          <a:xfrm>
            <a:off x="1524000" y="13716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8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20F54-72EC-77CF-BA71-AF18EC818AD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44FB81-2093-5BB6-768E-6749D22B1478}"/>
              </a:ext>
            </a:extLst>
          </p:cNvPr>
          <p:cNvSpPr>
            <a:spLocks noGrp="1"/>
          </p:cNvSpPr>
          <p:nvPr>
            <p:ph type="sldNum" sz="quarter" idx="12"/>
          </p:nvPr>
        </p:nvSpPr>
        <p:spPr/>
        <p:txBody>
          <a:bodyPr/>
          <a:lstStyle/>
          <a:p>
            <a:pPr defTabSz="342900"/>
            <a:fld id="{23D7B466-8710-4DF8-984C-8C2B52D9D8EB}" type="slidenum">
              <a:rPr lang="en-US">
                <a:solidFill>
                  <a:prstClr val="black">
                    <a:tint val="75000"/>
                  </a:prstClr>
                </a:solidFill>
                <a:latin typeface="Calibri"/>
              </a:rPr>
              <a:pPr defTabSz="342900"/>
              <a:t>13</a:t>
            </a:fld>
            <a:endParaRPr lang="en-US" dirty="0">
              <a:solidFill>
                <a:prstClr val="black">
                  <a:tint val="75000"/>
                </a:prstClr>
              </a:solidFill>
              <a:latin typeface="Calibri"/>
            </a:endParaRPr>
          </a:p>
        </p:txBody>
      </p:sp>
      <p:sp>
        <p:nvSpPr>
          <p:cNvPr id="8" name="Title 1">
            <a:extLst>
              <a:ext uri="{FF2B5EF4-FFF2-40B4-BE49-F238E27FC236}">
                <a16:creationId xmlns:a16="http://schemas.microsoft.com/office/drawing/2014/main" id="{B5A04B65-D444-4FBC-5A54-A981289A8396}"/>
              </a:ext>
            </a:extLst>
          </p:cNvPr>
          <p:cNvSpPr txBox="1">
            <a:spLocks/>
          </p:cNvSpPr>
          <p:nvPr/>
        </p:nvSpPr>
        <p:spPr>
          <a:xfrm>
            <a:off x="990600" y="515708"/>
            <a:ext cx="7315200" cy="857250"/>
          </a:xfrm>
          <a:prstGeom prst="rect">
            <a:avLst/>
          </a:prstGeom>
        </p:spPr>
        <p:txBody>
          <a:bodyPr vert="horz" lIns="0" tIns="0" rIns="0" bIns="0" rtlCol="0" anchor="t">
            <a:noAutofit/>
          </a:bodyPr>
          <a:lstStyle>
            <a:lvl1pPr algn="ctr" defTabSz="342900" rtl="0" eaLnBrk="1" latinLnBrk="0" hangingPunct="1">
              <a:lnSpc>
                <a:spcPct val="80000"/>
              </a:lnSpc>
              <a:spcBef>
                <a:spcPct val="0"/>
              </a:spcBef>
              <a:buNone/>
              <a:defRPr sz="2100" b="0" kern="1200" cap="all" spc="450" baseline="0">
                <a:solidFill>
                  <a:schemeClr val="tx2"/>
                </a:solidFill>
                <a:latin typeface="+mj-lt"/>
                <a:ea typeface="+mj-ea"/>
                <a:cs typeface="+mj-cs"/>
              </a:defRPr>
            </a:lvl1pPr>
          </a:lstStyle>
          <a:p>
            <a:r>
              <a:rPr lang="en-US" sz="3200" cap="none" dirty="0">
                <a:solidFill>
                  <a:schemeClr val="tx1"/>
                </a:solidFill>
              </a:rPr>
              <a:t>Price of renewables has declined and is now competitive with gas</a:t>
            </a:r>
          </a:p>
        </p:txBody>
      </p:sp>
      <p:cxnSp>
        <p:nvCxnSpPr>
          <p:cNvPr id="2" name="Straight Connector 1">
            <a:extLst>
              <a:ext uri="{FF2B5EF4-FFF2-40B4-BE49-F238E27FC236}">
                <a16:creationId xmlns:a16="http://schemas.microsoft.com/office/drawing/2014/main" id="{F7789C3A-AB60-613F-1C4C-8DF64A828E6C}"/>
              </a:ext>
            </a:extLst>
          </p:cNvPr>
          <p:cNvCxnSpPr/>
          <p:nvPr/>
        </p:nvCxnSpPr>
        <p:spPr>
          <a:xfrm>
            <a:off x="1638300" y="18288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E938EBF-054F-56B2-1989-F60E471E0F09}"/>
              </a:ext>
            </a:extLst>
          </p:cNvPr>
          <p:cNvPicPr>
            <a:picLocks noChangeAspect="1"/>
          </p:cNvPicPr>
          <p:nvPr/>
        </p:nvPicPr>
        <p:blipFill>
          <a:blip r:embed="rId2"/>
          <a:stretch>
            <a:fillRect/>
          </a:stretch>
        </p:blipFill>
        <p:spPr>
          <a:xfrm>
            <a:off x="0" y="2307432"/>
            <a:ext cx="9144000" cy="3864768"/>
          </a:xfrm>
          <a:prstGeom prst="rect">
            <a:avLst/>
          </a:prstGeom>
        </p:spPr>
      </p:pic>
      <p:sp>
        <p:nvSpPr>
          <p:cNvPr id="6" name="TextBox 5">
            <a:extLst>
              <a:ext uri="{FF2B5EF4-FFF2-40B4-BE49-F238E27FC236}">
                <a16:creationId xmlns:a16="http://schemas.microsoft.com/office/drawing/2014/main" id="{CB527CBA-405B-9FD6-A53A-7D7116EB1034}"/>
              </a:ext>
            </a:extLst>
          </p:cNvPr>
          <p:cNvSpPr txBox="1"/>
          <p:nvPr/>
        </p:nvSpPr>
        <p:spPr>
          <a:xfrm>
            <a:off x="457200" y="6281499"/>
            <a:ext cx="6373668" cy="276999"/>
          </a:xfrm>
          <a:prstGeom prst="rect">
            <a:avLst/>
          </a:prstGeom>
          <a:noFill/>
        </p:spPr>
        <p:txBody>
          <a:bodyPr wrap="none" rtlCol="0">
            <a:spAutoFit/>
          </a:bodyPr>
          <a:lstStyle/>
          <a:p>
            <a:r>
              <a:rPr lang="en-US" sz="1200" dirty="0"/>
              <a:t>Source, RMI:  </a:t>
            </a:r>
            <a:r>
              <a:rPr lang="en-US" sz="1200" dirty="0">
                <a:hlinkClick r:id="rId3"/>
              </a:rPr>
              <a:t>Volatility vs. Affordability: Globally, Renewables’ Cost Advantage Grew Last Year - RMI</a:t>
            </a:r>
            <a:endParaRPr lang="en-US" sz="1200" dirty="0"/>
          </a:p>
        </p:txBody>
      </p:sp>
    </p:spTree>
    <p:extLst>
      <p:ext uri="{BB962C8B-B14F-4D97-AF65-F5344CB8AC3E}">
        <p14:creationId xmlns:p14="http://schemas.microsoft.com/office/powerpoint/2010/main" val="3347519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80CC9-3ECF-678E-8511-7DC6A27B9A7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8709009-57F5-A3FB-A22A-31C7FE762E78}"/>
              </a:ext>
            </a:extLst>
          </p:cNvPr>
          <p:cNvSpPr>
            <a:spLocks noGrp="1"/>
          </p:cNvSpPr>
          <p:nvPr>
            <p:ph type="sldNum" sz="quarter" idx="12"/>
          </p:nvPr>
        </p:nvSpPr>
        <p:spPr/>
        <p:txBody>
          <a:bodyPr/>
          <a:lstStyle/>
          <a:p>
            <a:pPr defTabSz="342900"/>
            <a:fld id="{23D7B466-8710-4DF8-984C-8C2B52D9D8EB}" type="slidenum">
              <a:rPr lang="en-US">
                <a:solidFill>
                  <a:prstClr val="black">
                    <a:tint val="75000"/>
                  </a:prstClr>
                </a:solidFill>
                <a:latin typeface="Calibri"/>
              </a:rPr>
              <a:pPr defTabSz="342900"/>
              <a:t>14</a:t>
            </a:fld>
            <a:endParaRPr lang="en-US" dirty="0">
              <a:solidFill>
                <a:prstClr val="black">
                  <a:tint val="75000"/>
                </a:prstClr>
              </a:solidFill>
              <a:latin typeface="Calibri"/>
            </a:endParaRPr>
          </a:p>
        </p:txBody>
      </p:sp>
      <p:sp>
        <p:nvSpPr>
          <p:cNvPr id="8" name="Title 1">
            <a:extLst>
              <a:ext uri="{FF2B5EF4-FFF2-40B4-BE49-F238E27FC236}">
                <a16:creationId xmlns:a16="http://schemas.microsoft.com/office/drawing/2014/main" id="{742248F9-9006-A4CA-F632-1AE8B916F0CC}"/>
              </a:ext>
            </a:extLst>
          </p:cNvPr>
          <p:cNvSpPr txBox="1">
            <a:spLocks/>
          </p:cNvSpPr>
          <p:nvPr/>
        </p:nvSpPr>
        <p:spPr>
          <a:xfrm>
            <a:off x="914400" y="431800"/>
            <a:ext cx="7315200" cy="857250"/>
          </a:xfrm>
          <a:prstGeom prst="rect">
            <a:avLst/>
          </a:prstGeom>
        </p:spPr>
        <p:txBody>
          <a:bodyPr vert="horz" lIns="0" tIns="0" rIns="0" bIns="0" rtlCol="0" anchor="t">
            <a:noAutofit/>
          </a:bodyPr>
          <a:lstStyle>
            <a:lvl1pPr algn="ctr" defTabSz="342900" rtl="0" eaLnBrk="1" latinLnBrk="0" hangingPunct="1">
              <a:lnSpc>
                <a:spcPct val="80000"/>
              </a:lnSpc>
              <a:spcBef>
                <a:spcPct val="0"/>
              </a:spcBef>
              <a:buNone/>
              <a:defRPr sz="2100" b="0" kern="1200" cap="all" spc="450" baseline="0">
                <a:solidFill>
                  <a:schemeClr val="tx2"/>
                </a:solidFill>
                <a:latin typeface="+mj-lt"/>
                <a:ea typeface="+mj-ea"/>
                <a:cs typeface="+mj-cs"/>
              </a:defRPr>
            </a:lvl1pPr>
          </a:lstStyle>
          <a:p>
            <a:r>
              <a:rPr lang="en-US" sz="3200" cap="none" dirty="0">
                <a:solidFill>
                  <a:schemeClr val="tx1"/>
                </a:solidFill>
              </a:rPr>
              <a:t>EV sales at a record high</a:t>
            </a:r>
          </a:p>
        </p:txBody>
      </p:sp>
      <p:cxnSp>
        <p:nvCxnSpPr>
          <p:cNvPr id="7" name="Straight Connector 6">
            <a:extLst>
              <a:ext uri="{FF2B5EF4-FFF2-40B4-BE49-F238E27FC236}">
                <a16:creationId xmlns:a16="http://schemas.microsoft.com/office/drawing/2014/main" id="{3B3ADBC7-9A10-E039-3BBE-13990615CAF8}"/>
              </a:ext>
            </a:extLst>
          </p:cNvPr>
          <p:cNvCxnSpPr/>
          <p:nvPr/>
        </p:nvCxnSpPr>
        <p:spPr>
          <a:xfrm>
            <a:off x="1619250" y="13716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680CFCD-2C2D-1648-D55E-37C2A6079084}"/>
              </a:ext>
            </a:extLst>
          </p:cNvPr>
          <p:cNvPicPr>
            <a:picLocks noChangeAspect="1"/>
          </p:cNvPicPr>
          <p:nvPr/>
        </p:nvPicPr>
        <p:blipFill>
          <a:blip r:embed="rId2"/>
          <a:srcRect t="9510" b="12157"/>
          <a:stretch>
            <a:fillRect/>
          </a:stretch>
        </p:blipFill>
        <p:spPr>
          <a:xfrm>
            <a:off x="540291" y="1828800"/>
            <a:ext cx="7879401" cy="4114797"/>
          </a:xfrm>
          <a:prstGeom prst="rect">
            <a:avLst/>
          </a:prstGeom>
        </p:spPr>
      </p:pic>
      <p:sp>
        <p:nvSpPr>
          <p:cNvPr id="5" name="Rectangle 4">
            <a:extLst>
              <a:ext uri="{FF2B5EF4-FFF2-40B4-BE49-F238E27FC236}">
                <a16:creationId xmlns:a16="http://schemas.microsoft.com/office/drawing/2014/main" id="{4F04749F-BE14-D6B0-BA13-C849872B1235}"/>
              </a:ext>
            </a:extLst>
          </p:cNvPr>
          <p:cNvSpPr/>
          <p:nvPr/>
        </p:nvSpPr>
        <p:spPr>
          <a:xfrm>
            <a:off x="457200" y="1676400"/>
            <a:ext cx="1295400" cy="4571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6710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FAFCF-7F31-C0F7-03E7-2EAE9EF92F87}"/>
              </a:ext>
            </a:extLst>
          </p:cNvPr>
          <p:cNvSpPr>
            <a:spLocks noGrp="1"/>
          </p:cNvSpPr>
          <p:nvPr>
            <p:ph type="title"/>
          </p:nvPr>
        </p:nvSpPr>
        <p:spPr>
          <a:xfrm>
            <a:off x="457200" y="2667000"/>
            <a:ext cx="8229600" cy="1143000"/>
          </a:xfrm>
        </p:spPr>
        <p:txBody>
          <a:bodyPr/>
          <a:lstStyle/>
          <a:p>
            <a:r>
              <a:rPr lang="en-US" dirty="0"/>
              <a:t>So, what’s the problem?</a:t>
            </a:r>
          </a:p>
        </p:txBody>
      </p:sp>
      <p:sp>
        <p:nvSpPr>
          <p:cNvPr id="3" name="Slide Number Placeholder 2">
            <a:extLst>
              <a:ext uri="{FF2B5EF4-FFF2-40B4-BE49-F238E27FC236}">
                <a16:creationId xmlns:a16="http://schemas.microsoft.com/office/drawing/2014/main" id="{82A334F3-B21A-C022-7DFF-57EE87490E4D}"/>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15</a:t>
            </a:fld>
            <a:endParaRPr lang="en-US" dirty="0"/>
          </a:p>
        </p:txBody>
      </p:sp>
      <p:cxnSp>
        <p:nvCxnSpPr>
          <p:cNvPr id="4" name="Straight Connector 3">
            <a:extLst>
              <a:ext uri="{FF2B5EF4-FFF2-40B4-BE49-F238E27FC236}">
                <a16:creationId xmlns:a16="http://schemas.microsoft.com/office/drawing/2014/main" id="{987417A3-F606-EF83-A7D0-1C6C04E043A5}"/>
              </a:ext>
            </a:extLst>
          </p:cNvPr>
          <p:cNvCxnSpPr/>
          <p:nvPr/>
        </p:nvCxnSpPr>
        <p:spPr>
          <a:xfrm>
            <a:off x="1638300" y="40386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629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9BDAB-5531-FBE8-D5DC-997DA80662D3}"/>
              </a:ext>
            </a:extLst>
          </p:cNvPr>
          <p:cNvSpPr>
            <a:spLocks noGrp="1"/>
          </p:cNvSpPr>
          <p:nvPr>
            <p:ph type="title"/>
          </p:nvPr>
        </p:nvSpPr>
        <p:spPr/>
        <p:txBody>
          <a:bodyPr>
            <a:normAutofit fontScale="90000"/>
          </a:bodyPr>
          <a:lstStyle/>
          <a:p>
            <a:r>
              <a:rPr lang="en-US" b="0" dirty="0"/>
              <a:t>Notwithstanding the agreements, emissions continue to rise</a:t>
            </a:r>
          </a:p>
        </p:txBody>
      </p:sp>
      <p:sp>
        <p:nvSpPr>
          <p:cNvPr id="8" name="TextBox 7">
            <a:extLst>
              <a:ext uri="{FF2B5EF4-FFF2-40B4-BE49-F238E27FC236}">
                <a16:creationId xmlns:a16="http://schemas.microsoft.com/office/drawing/2014/main" id="{BE287C14-C355-CC08-9AB3-9EB9C2BFEA2F}"/>
              </a:ext>
            </a:extLst>
          </p:cNvPr>
          <p:cNvSpPr txBox="1"/>
          <p:nvPr/>
        </p:nvSpPr>
        <p:spPr>
          <a:xfrm>
            <a:off x="2552215" y="5791200"/>
            <a:ext cx="3298660" cy="300082"/>
          </a:xfrm>
          <a:prstGeom prst="rect">
            <a:avLst/>
          </a:prstGeom>
          <a:noFill/>
        </p:spPr>
        <p:txBody>
          <a:bodyPr wrap="none" rtlCol="0">
            <a:spAutoFit/>
          </a:bodyPr>
          <a:lstStyle/>
          <a:p>
            <a:pPr defTabSz="342900"/>
            <a:r>
              <a:rPr lang="en-US" sz="1350" dirty="0">
                <a:solidFill>
                  <a:prstClr val="black"/>
                </a:solidFill>
                <a:latin typeface="Calibri"/>
              </a:rPr>
              <a:t>Source:  </a:t>
            </a:r>
            <a:r>
              <a:rPr lang="en-US" sz="1350" dirty="0">
                <a:solidFill>
                  <a:prstClr val="black"/>
                </a:solidFill>
                <a:latin typeface="Calibri"/>
                <a:hlinkClick r:id="rId2"/>
              </a:rPr>
              <a:t>CO2 emissions - Our World in Data</a:t>
            </a:r>
            <a:endParaRPr lang="en-US" sz="1350" dirty="0">
              <a:solidFill>
                <a:prstClr val="black"/>
              </a:solidFill>
              <a:latin typeface="Calibri"/>
            </a:endParaRPr>
          </a:p>
        </p:txBody>
      </p:sp>
      <p:cxnSp>
        <p:nvCxnSpPr>
          <p:cNvPr id="3" name="Straight Connector 2">
            <a:extLst>
              <a:ext uri="{FF2B5EF4-FFF2-40B4-BE49-F238E27FC236}">
                <a16:creationId xmlns:a16="http://schemas.microsoft.com/office/drawing/2014/main" id="{09DFC501-9384-3E12-0216-79A3854DFC4B}"/>
              </a:ext>
            </a:extLst>
          </p:cNvPr>
          <p:cNvCxnSpPr/>
          <p:nvPr/>
        </p:nvCxnSpPr>
        <p:spPr>
          <a:xfrm>
            <a:off x="1638300" y="1427163"/>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3074" name="Picture 2" descr="Fossil fuel CO₂ emissions increase again in 2024">
            <a:extLst>
              <a:ext uri="{FF2B5EF4-FFF2-40B4-BE49-F238E27FC236}">
                <a16:creationId xmlns:a16="http://schemas.microsoft.com/office/drawing/2014/main" id="{A4A121D1-008E-1B01-B603-0B76DC095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285" y="2228851"/>
            <a:ext cx="4266715" cy="30289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5196F6B-DD57-99B4-ADFA-E38E77B0BEA4}"/>
              </a:ext>
            </a:extLst>
          </p:cNvPr>
          <p:cNvPicPr>
            <a:picLocks noChangeAspect="1"/>
          </p:cNvPicPr>
          <p:nvPr/>
        </p:nvPicPr>
        <p:blipFill>
          <a:blip r:embed="rId4"/>
          <a:stretch>
            <a:fillRect/>
          </a:stretch>
        </p:blipFill>
        <p:spPr>
          <a:xfrm>
            <a:off x="4419600" y="2152650"/>
            <a:ext cx="4514850" cy="3181350"/>
          </a:xfrm>
          <a:prstGeom prst="rect">
            <a:avLst/>
          </a:prstGeom>
        </p:spPr>
      </p:pic>
    </p:spTree>
    <p:extLst>
      <p:ext uri="{BB962C8B-B14F-4D97-AF65-F5344CB8AC3E}">
        <p14:creationId xmlns:p14="http://schemas.microsoft.com/office/powerpoint/2010/main" val="1189526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defTabSz="342900"/>
            <a:fld id="{23D7B466-8710-4DF8-984C-8C2B52D9D8EB}" type="slidenum">
              <a:rPr lang="en-US">
                <a:solidFill>
                  <a:prstClr val="black">
                    <a:tint val="75000"/>
                  </a:prstClr>
                </a:solidFill>
                <a:latin typeface="Calibri"/>
              </a:rPr>
              <a:pPr defTabSz="342900"/>
              <a:t>17</a:t>
            </a:fld>
            <a:endParaRPr lang="en-US" dirty="0">
              <a:solidFill>
                <a:prstClr val="black">
                  <a:tint val="75000"/>
                </a:prstClr>
              </a:solidFill>
              <a:latin typeface="Calibri"/>
            </a:endParaRPr>
          </a:p>
        </p:txBody>
      </p:sp>
      <p:pic>
        <p:nvPicPr>
          <p:cNvPr id="4098" name="Picture 2" descr="GHG Emissions By Sector 1200px">
            <a:extLst>
              <a:ext uri="{FF2B5EF4-FFF2-40B4-BE49-F238E27FC236}">
                <a16:creationId xmlns:a16="http://schemas.microsoft.com/office/drawing/2014/main" id="{B48FB6C8-2543-6FCE-9A30-3CD03BACBB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498"/>
          <a:stretch/>
        </p:blipFill>
        <p:spPr bwMode="auto">
          <a:xfrm>
            <a:off x="1774412" y="1541513"/>
            <a:ext cx="5823777" cy="5045077"/>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6490C0A4-F315-C242-8125-813FAB43B572}"/>
              </a:ext>
            </a:extLst>
          </p:cNvPr>
          <p:cNvSpPr txBox="1">
            <a:spLocks/>
          </p:cNvSpPr>
          <p:nvPr/>
        </p:nvSpPr>
        <p:spPr>
          <a:xfrm>
            <a:off x="152400" y="290460"/>
            <a:ext cx="8915400" cy="857250"/>
          </a:xfrm>
          <a:prstGeom prst="rect">
            <a:avLst/>
          </a:prstGeom>
        </p:spPr>
        <p:txBody>
          <a:bodyPr vert="horz" lIns="0" tIns="0" rIns="0" bIns="0" rtlCol="0" anchor="t">
            <a:noAutofit/>
          </a:bodyPr>
          <a:lstStyle>
            <a:lvl1pPr algn="ctr" defTabSz="342900" rtl="0" eaLnBrk="1" latinLnBrk="0" hangingPunct="1">
              <a:lnSpc>
                <a:spcPct val="80000"/>
              </a:lnSpc>
              <a:spcBef>
                <a:spcPct val="0"/>
              </a:spcBef>
              <a:buNone/>
              <a:defRPr sz="2100" b="0" kern="1200" cap="all" spc="450" baseline="0">
                <a:solidFill>
                  <a:schemeClr val="tx2"/>
                </a:solidFill>
                <a:latin typeface="+mj-lt"/>
                <a:ea typeface="+mj-ea"/>
                <a:cs typeface="+mj-cs"/>
              </a:defRPr>
            </a:lvl1pPr>
          </a:lstStyle>
          <a:p>
            <a:r>
              <a:rPr lang="en-US" sz="2600" cap="none" dirty="0">
                <a:solidFill>
                  <a:schemeClr val="tx1"/>
                </a:solidFill>
              </a:rPr>
              <a:t>Energy-related emissions remain the largest source notwithstanding declining RE prices </a:t>
            </a:r>
          </a:p>
        </p:txBody>
      </p:sp>
      <p:cxnSp>
        <p:nvCxnSpPr>
          <p:cNvPr id="2" name="Straight Connector 1">
            <a:extLst>
              <a:ext uri="{FF2B5EF4-FFF2-40B4-BE49-F238E27FC236}">
                <a16:creationId xmlns:a16="http://schemas.microsoft.com/office/drawing/2014/main" id="{3853EA33-50E8-4AF9-E4B4-A592111D061C}"/>
              </a:ext>
            </a:extLst>
          </p:cNvPr>
          <p:cNvCxnSpPr/>
          <p:nvPr/>
        </p:nvCxnSpPr>
        <p:spPr>
          <a:xfrm>
            <a:off x="1752601" y="116738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6807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6F7D0E0-6647-05AA-9D63-053685962280}"/>
              </a:ext>
            </a:extLst>
          </p:cNvPr>
          <p:cNvCxnSpPr/>
          <p:nvPr/>
        </p:nvCxnSpPr>
        <p:spPr>
          <a:xfrm>
            <a:off x="1720286" y="118172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A53EEAA-A994-408F-8722-D39953C23B23}"/>
              </a:ext>
            </a:extLst>
          </p:cNvPr>
          <p:cNvSpPr>
            <a:spLocks noGrp="1"/>
          </p:cNvSpPr>
          <p:nvPr>
            <p:ph type="title"/>
          </p:nvPr>
        </p:nvSpPr>
        <p:spPr>
          <a:xfrm>
            <a:off x="2133600" y="264094"/>
            <a:ext cx="6324600" cy="1143000"/>
          </a:xfrm>
        </p:spPr>
        <p:txBody>
          <a:bodyPr>
            <a:normAutofit fontScale="90000"/>
          </a:bodyPr>
          <a:lstStyle/>
          <a:p>
            <a:pPr algn="l"/>
            <a:r>
              <a:rPr lang="en-US" dirty="0"/>
              <a:t>   COP 28 (2023):  Global </a:t>
            </a:r>
            <a:r>
              <a:rPr lang="en-US" dirty="0" err="1"/>
              <a:t>Stocktake</a:t>
            </a:r>
            <a:endParaRPr lang="en-US" dirty="0"/>
          </a:p>
        </p:txBody>
      </p:sp>
      <p:sp>
        <p:nvSpPr>
          <p:cNvPr id="6" name="Content Placeholder 5">
            <a:extLst>
              <a:ext uri="{FF2B5EF4-FFF2-40B4-BE49-F238E27FC236}">
                <a16:creationId xmlns:a16="http://schemas.microsoft.com/office/drawing/2014/main" id="{673F1345-807D-DD1C-1019-766A5A0067EA}"/>
              </a:ext>
            </a:extLst>
          </p:cNvPr>
          <p:cNvSpPr>
            <a:spLocks noGrp="1"/>
          </p:cNvSpPr>
          <p:nvPr>
            <p:ph sz="quarter" idx="4"/>
          </p:nvPr>
        </p:nvSpPr>
        <p:spPr>
          <a:xfrm>
            <a:off x="381002" y="1676402"/>
            <a:ext cx="4495798" cy="1295397"/>
          </a:xfrm>
        </p:spPr>
        <p:txBody>
          <a:bodyPr>
            <a:normAutofit/>
          </a:bodyPr>
          <a:lstStyle/>
          <a:p>
            <a:pPr marL="0" indent="0">
              <a:buNone/>
            </a:pPr>
            <a:r>
              <a:rPr lang="en-US" sz="1800" b="1" dirty="0"/>
              <a:t>Global Stocktake </a:t>
            </a:r>
            <a:r>
              <a:rPr lang="en-US" sz="1800" dirty="0"/>
              <a:t>Required by Paris; UNFCCC Secretariat assessed over 1600 documents to provide its report, evaluating mitigation, adaptation, finance:</a:t>
            </a:r>
          </a:p>
          <a:p>
            <a:pPr marL="0" indent="0">
              <a:buNone/>
            </a:pPr>
            <a:endParaRPr lang="en-US" sz="1900" dirty="0"/>
          </a:p>
        </p:txBody>
      </p:sp>
      <p:sp>
        <p:nvSpPr>
          <p:cNvPr id="3" name="AutoShape 2" descr="COP28 UAE: What, Why, When, Facts &amp; Importance [2023] - Boycott Cop28">
            <a:extLst>
              <a:ext uri="{FF2B5EF4-FFF2-40B4-BE49-F238E27FC236}">
                <a16:creationId xmlns:a16="http://schemas.microsoft.com/office/drawing/2014/main" id="{E4E68B4C-9DB1-7215-BE7A-4F4B48AE1BB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 name="Picture 3">
            <a:extLst>
              <a:ext uri="{FF2B5EF4-FFF2-40B4-BE49-F238E27FC236}">
                <a16:creationId xmlns:a16="http://schemas.microsoft.com/office/drawing/2014/main" id="{B5121C6C-7161-D891-10A4-BE49A5267731}"/>
              </a:ext>
            </a:extLst>
          </p:cNvPr>
          <p:cNvPicPr>
            <a:picLocks noChangeAspect="1"/>
          </p:cNvPicPr>
          <p:nvPr/>
        </p:nvPicPr>
        <p:blipFill>
          <a:blip r:embed="rId2"/>
          <a:stretch>
            <a:fillRect/>
          </a:stretch>
        </p:blipFill>
        <p:spPr>
          <a:xfrm>
            <a:off x="685800" y="457200"/>
            <a:ext cx="1441764" cy="756926"/>
          </a:xfrm>
          <a:prstGeom prst="rect">
            <a:avLst/>
          </a:prstGeom>
        </p:spPr>
      </p:pic>
      <p:sp>
        <p:nvSpPr>
          <p:cNvPr id="8" name="AutoShape 4" descr="COP28 UAE: What, Why, When, Facts &amp; Importance [2023] - Boycott Cop28">
            <a:extLst>
              <a:ext uri="{FF2B5EF4-FFF2-40B4-BE49-F238E27FC236}">
                <a16:creationId xmlns:a16="http://schemas.microsoft.com/office/drawing/2014/main" id="{AE1E8CD8-31C9-6327-504F-D673A4B4158B}"/>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4" name="Picture 13">
            <a:extLst>
              <a:ext uri="{FF2B5EF4-FFF2-40B4-BE49-F238E27FC236}">
                <a16:creationId xmlns:a16="http://schemas.microsoft.com/office/drawing/2014/main" id="{F2FF9AE0-EA98-927E-4549-7DA6B45B67D0}"/>
              </a:ext>
            </a:extLst>
          </p:cNvPr>
          <p:cNvPicPr>
            <a:picLocks noChangeAspect="1"/>
          </p:cNvPicPr>
          <p:nvPr/>
        </p:nvPicPr>
        <p:blipFill>
          <a:blip r:embed="rId3"/>
          <a:stretch>
            <a:fillRect/>
          </a:stretch>
        </p:blipFill>
        <p:spPr>
          <a:xfrm>
            <a:off x="4928614" y="1918964"/>
            <a:ext cx="4120137" cy="2643556"/>
          </a:xfrm>
          <a:prstGeom prst="rect">
            <a:avLst/>
          </a:prstGeom>
        </p:spPr>
      </p:pic>
      <p:sp>
        <p:nvSpPr>
          <p:cNvPr id="17" name="TextBox 16">
            <a:extLst>
              <a:ext uri="{FF2B5EF4-FFF2-40B4-BE49-F238E27FC236}">
                <a16:creationId xmlns:a16="http://schemas.microsoft.com/office/drawing/2014/main" id="{FC3D403E-6D01-8F78-CBA2-AA3C8F10370A}"/>
              </a:ext>
            </a:extLst>
          </p:cNvPr>
          <p:cNvSpPr txBox="1"/>
          <p:nvPr/>
        </p:nvSpPr>
        <p:spPr>
          <a:xfrm>
            <a:off x="419100" y="4797385"/>
            <a:ext cx="8496300" cy="1908215"/>
          </a:xfrm>
          <a:prstGeom prst="rect">
            <a:avLst/>
          </a:prstGeom>
          <a:noFill/>
        </p:spPr>
        <p:txBody>
          <a:bodyPr wrap="square" rtlCol="0">
            <a:spAutoFit/>
          </a:bodyPr>
          <a:lstStyle/>
          <a:p>
            <a:pPr marL="285750" indent="-285750">
              <a:buFont typeface="Arial" panose="020B0604020202020204" pitchFamily="34" charset="0"/>
              <a:buChar char="•"/>
            </a:pPr>
            <a:r>
              <a:rPr lang="en-US" sz="1500" dirty="0"/>
              <a:t>Adaptation: collectively, there is increasing ambition in plans and commitments for adaptation action and support, but most observed adaptation efforts are fragmented, incremental, sector-specific and unequally distributed across regions</a:t>
            </a:r>
          </a:p>
          <a:p>
            <a:endParaRPr lang="en-US" sz="900" dirty="0"/>
          </a:p>
          <a:p>
            <a:pPr marL="285750" indent="-285750">
              <a:buFont typeface="Arial" panose="020B0604020202020204" pitchFamily="34" charset="0"/>
              <a:buChar char="•"/>
            </a:pPr>
            <a:r>
              <a:rPr lang="en-US" sz="1500" dirty="0"/>
              <a:t>Finance: It is essential to unlock and redeploy trillions of dollars to meet global investment needs, including by rapidly shifting finance flows globally to support a pathway towards low GHG emissions and climate-resilient development</a:t>
            </a:r>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B69F7B9E-CDA8-1D8D-04D1-8993D3E2B48F}"/>
              </a:ext>
            </a:extLst>
          </p:cNvPr>
          <p:cNvSpPr txBox="1"/>
          <p:nvPr/>
        </p:nvSpPr>
        <p:spPr>
          <a:xfrm>
            <a:off x="481586" y="2872901"/>
            <a:ext cx="4395214" cy="2215991"/>
          </a:xfrm>
          <a:prstGeom prst="rect">
            <a:avLst/>
          </a:prstGeom>
          <a:noFill/>
        </p:spPr>
        <p:txBody>
          <a:bodyPr wrap="square" rtlCol="0">
            <a:spAutoFit/>
          </a:bodyPr>
          <a:lstStyle/>
          <a:p>
            <a:pPr marL="285750" indent="-285750">
              <a:buFont typeface="Arial" panose="020B0604020202020204" pitchFamily="34" charset="0"/>
              <a:buChar char="•"/>
            </a:pPr>
            <a:r>
              <a:rPr lang="en-US" sz="1500" dirty="0"/>
              <a:t>Mitigation:  we are not on track.   To achieve net zero GHG emissions requires systems transformations across all sectors and contexts, including scaling up renewable energy while phasing out all unabated fossil fuels, ending deforestation, reducing non-CO2 emissions and implementing both supply- and demand-side measures.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342310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6F7D0E0-6647-05AA-9D63-053685962280}"/>
              </a:ext>
            </a:extLst>
          </p:cNvPr>
          <p:cNvCxnSpPr/>
          <p:nvPr/>
        </p:nvCxnSpPr>
        <p:spPr>
          <a:xfrm>
            <a:off x="1524000" y="133604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A53EEAA-A994-408F-8722-D39953C23B23}"/>
              </a:ext>
            </a:extLst>
          </p:cNvPr>
          <p:cNvSpPr>
            <a:spLocks noGrp="1"/>
          </p:cNvSpPr>
          <p:nvPr>
            <p:ph type="title"/>
          </p:nvPr>
        </p:nvSpPr>
        <p:spPr>
          <a:xfrm>
            <a:off x="1806717" y="152400"/>
            <a:ext cx="6581775" cy="1143000"/>
          </a:xfrm>
        </p:spPr>
        <p:txBody>
          <a:bodyPr>
            <a:normAutofit fontScale="90000"/>
          </a:bodyPr>
          <a:lstStyle/>
          <a:p>
            <a:r>
              <a:rPr lang="en-US" dirty="0"/>
              <a:t>  COP 28:  Multilateral Response to the Global Stocktake</a:t>
            </a:r>
          </a:p>
        </p:txBody>
      </p:sp>
      <p:sp>
        <p:nvSpPr>
          <p:cNvPr id="3" name="AutoShape 2" descr="COP28 UAE: What, Why, When, Facts &amp; Importance [2023] - Boycott Cop28">
            <a:extLst>
              <a:ext uri="{FF2B5EF4-FFF2-40B4-BE49-F238E27FC236}">
                <a16:creationId xmlns:a16="http://schemas.microsoft.com/office/drawing/2014/main" id="{E4E68B4C-9DB1-7215-BE7A-4F4B48AE1BB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 name="Picture 3">
            <a:extLst>
              <a:ext uri="{FF2B5EF4-FFF2-40B4-BE49-F238E27FC236}">
                <a16:creationId xmlns:a16="http://schemas.microsoft.com/office/drawing/2014/main" id="{B5121C6C-7161-D891-10A4-BE49A5267731}"/>
              </a:ext>
            </a:extLst>
          </p:cNvPr>
          <p:cNvPicPr>
            <a:picLocks noChangeAspect="1"/>
          </p:cNvPicPr>
          <p:nvPr/>
        </p:nvPicPr>
        <p:blipFill>
          <a:blip r:embed="rId2"/>
          <a:stretch>
            <a:fillRect/>
          </a:stretch>
        </p:blipFill>
        <p:spPr>
          <a:xfrm>
            <a:off x="304800" y="377108"/>
            <a:ext cx="1622496" cy="985523"/>
          </a:xfrm>
          <a:prstGeom prst="rect">
            <a:avLst/>
          </a:prstGeom>
        </p:spPr>
      </p:pic>
      <p:sp>
        <p:nvSpPr>
          <p:cNvPr id="8" name="AutoShape 4" descr="COP28 UAE: What, Why, When, Facts &amp; Importance [2023] - Boycott Cop28">
            <a:extLst>
              <a:ext uri="{FF2B5EF4-FFF2-40B4-BE49-F238E27FC236}">
                <a16:creationId xmlns:a16="http://schemas.microsoft.com/office/drawing/2014/main" id="{AE1E8CD8-31C9-6327-504F-D673A4B4158B}"/>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TextBox 16">
            <a:extLst>
              <a:ext uri="{FF2B5EF4-FFF2-40B4-BE49-F238E27FC236}">
                <a16:creationId xmlns:a16="http://schemas.microsoft.com/office/drawing/2014/main" id="{FC3D403E-6D01-8F78-CBA2-AA3C8F10370A}"/>
              </a:ext>
            </a:extLst>
          </p:cNvPr>
          <p:cNvSpPr txBox="1"/>
          <p:nvPr/>
        </p:nvSpPr>
        <p:spPr>
          <a:xfrm>
            <a:off x="3276600" y="1676400"/>
            <a:ext cx="5181600" cy="4401205"/>
          </a:xfrm>
          <a:prstGeom prst="rect">
            <a:avLst/>
          </a:prstGeom>
          <a:noFill/>
        </p:spPr>
        <p:txBody>
          <a:bodyPr wrap="square" rtlCol="0">
            <a:spAutoFit/>
          </a:bodyPr>
          <a:lstStyle/>
          <a:p>
            <a:pPr marL="285750" indent="-285750" algn="l">
              <a:buFont typeface="Arial" panose="020B0604020202020204" pitchFamily="34" charset="0"/>
              <a:buChar char="•"/>
            </a:pPr>
            <a:r>
              <a:rPr lang="en-US" sz="2000" b="0" i="0" dirty="0">
                <a:solidFill>
                  <a:srgbClr val="173330"/>
                </a:solidFill>
                <a:effectLst/>
                <a:latin typeface="URW"/>
              </a:rPr>
              <a:t>Call to “transition away from all fossil fuels” to enable the world to reach net zero by 2050.</a:t>
            </a:r>
          </a:p>
          <a:p>
            <a:pPr marL="285750" indent="-285750">
              <a:buFont typeface="Arial" panose="020B0604020202020204" pitchFamily="34" charset="0"/>
              <a:buChar char="•"/>
            </a:pPr>
            <a:r>
              <a:rPr lang="en-US" sz="2000" dirty="0">
                <a:solidFill>
                  <a:srgbClr val="173330"/>
                </a:solidFill>
                <a:latin typeface="URW"/>
              </a:rPr>
              <a:t>Encourage “economy-wide emission reduction targets” (a s</a:t>
            </a:r>
            <a:r>
              <a:rPr lang="en-US" sz="2000" b="0" i="0" dirty="0">
                <a:solidFill>
                  <a:srgbClr val="173330"/>
                </a:solidFill>
                <a:effectLst/>
                <a:latin typeface="URW"/>
              </a:rPr>
              <a:t>ignificant step forward from narrower targets) in </a:t>
            </a:r>
            <a:r>
              <a:rPr lang="en-US" sz="2000" dirty="0">
                <a:solidFill>
                  <a:srgbClr val="173330"/>
                </a:solidFill>
                <a:latin typeface="URW"/>
              </a:rPr>
              <a:t>future </a:t>
            </a:r>
            <a:r>
              <a:rPr lang="en-US" sz="2000" b="0" i="0" dirty="0">
                <a:solidFill>
                  <a:srgbClr val="173330"/>
                </a:solidFill>
                <a:effectLst/>
                <a:latin typeface="URW"/>
              </a:rPr>
              <a:t>NDCs</a:t>
            </a:r>
          </a:p>
          <a:p>
            <a:pPr marL="285750" indent="-285750" algn="l">
              <a:buFont typeface="Arial" panose="020B0604020202020204" pitchFamily="34" charset="0"/>
              <a:buChar char="•"/>
            </a:pPr>
            <a:r>
              <a:rPr lang="en-US" sz="2000" b="0" i="0" dirty="0">
                <a:solidFill>
                  <a:srgbClr val="173330"/>
                </a:solidFill>
                <a:effectLst/>
                <a:latin typeface="URW"/>
              </a:rPr>
              <a:t>New momentum behind the financial architecture reform agenda (recognizing the role of credit rating agencies and calling for a scale up of concessional and grant finance).</a:t>
            </a:r>
          </a:p>
          <a:p>
            <a:pPr marL="285750" indent="-285750" algn="l">
              <a:buFont typeface="Arial" panose="020B0604020202020204" pitchFamily="34" charset="0"/>
              <a:buChar char="•"/>
            </a:pPr>
            <a:r>
              <a:rPr lang="en-US" sz="2000" b="0" i="0" dirty="0">
                <a:solidFill>
                  <a:srgbClr val="173330"/>
                </a:solidFill>
                <a:effectLst/>
                <a:latin typeface="URW"/>
              </a:rPr>
              <a:t>A new, specific target to triple renewables and double energy efficiency by 2030</a:t>
            </a:r>
          </a:p>
          <a:p>
            <a:pPr marL="285750" indent="-285750" algn="l">
              <a:buFont typeface="Arial" panose="020B0604020202020204" pitchFamily="34" charset="0"/>
              <a:buChar char="•"/>
            </a:pPr>
            <a:r>
              <a:rPr lang="en-US" sz="2000" dirty="0">
                <a:solidFill>
                  <a:srgbClr val="173330"/>
                </a:solidFill>
                <a:latin typeface="URW"/>
              </a:rPr>
              <a:t>A series of agreements/voluntary pledges/pacts outside the UNFCCC</a:t>
            </a:r>
            <a:endParaRPr lang="en-US" sz="2000" b="0" i="0" dirty="0">
              <a:solidFill>
                <a:srgbClr val="173330"/>
              </a:solidFill>
              <a:effectLst/>
              <a:latin typeface="URW"/>
            </a:endParaRPr>
          </a:p>
        </p:txBody>
      </p:sp>
      <p:pic>
        <p:nvPicPr>
          <p:cNvPr id="9" name="Picture 8">
            <a:extLst>
              <a:ext uri="{FF2B5EF4-FFF2-40B4-BE49-F238E27FC236}">
                <a16:creationId xmlns:a16="http://schemas.microsoft.com/office/drawing/2014/main" id="{446CAF9E-F843-A070-2AC9-6536F46D7A4D}"/>
              </a:ext>
            </a:extLst>
          </p:cNvPr>
          <p:cNvPicPr>
            <a:picLocks noChangeAspect="1"/>
          </p:cNvPicPr>
          <p:nvPr/>
        </p:nvPicPr>
        <p:blipFill rotWithShape="1">
          <a:blip r:embed="rId3"/>
          <a:srcRect l="3540" r="32301"/>
          <a:stretch/>
        </p:blipFill>
        <p:spPr>
          <a:xfrm>
            <a:off x="200025" y="2739666"/>
            <a:ext cx="2762250" cy="1683467"/>
          </a:xfrm>
          <a:prstGeom prst="rect">
            <a:avLst/>
          </a:prstGeom>
        </p:spPr>
      </p:pic>
    </p:spTree>
    <p:extLst>
      <p:ext uri="{BB962C8B-B14F-4D97-AF65-F5344CB8AC3E}">
        <p14:creationId xmlns:p14="http://schemas.microsoft.com/office/powerpoint/2010/main" val="214690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3D7B466-8710-4DF8-984C-8C2B52D9D8EB}" type="slidenum">
              <a:rPr lang="en-US" smtClean="0">
                <a:solidFill>
                  <a:prstClr val="black">
                    <a:tint val="75000"/>
                  </a:prstClr>
                </a:solidFill>
              </a:rPr>
              <a:pPr/>
              <a:t>2</a:t>
            </a:fld>
            <a:endParaRPr lang="en-US" dirty="0">
              <a:solidFill>
                <a:prstClr val="black">
                  <a:tint val="75000"/>
                </a:prstClr>
              </a:solidFill>
            </a:endParaRPr>
          </a:p>
        </p:txBody>
      </p:sp>
      <p:sp>
        <p:nvSpPr>
          <p:cNvPr id="2" name="TextBox 1">
            <a:extLst>
              <a:ext uri="{FF2B5EF4-FFF2-40B4-BE49-F238E27FC236}">
                <a16:creationId xmlns:a16="http://schemas.microsoft.com/office/drawing/2014/main" id="{1EA2D2A1-6BCB-28A2-2F9B-7DDDD196B5F7}"/>
              </a:ext>
            </a:extLst>
          </p:cNvPr>
          <p:cNvSpPr txBox="1"/>
          <p:nvPr/>
        </p:nvSpPr>
        <p:spPr>
          <a:xfrm>
            <a:off x="3453720" y="1872941"/>
            <a:ext cx="2084160" cy="646331"/>
          </a:xfrm>
          <a:prstGeom prst="rect">
            <a:avLst/>
          </a:prstGeom>
          <a:noFill/>
        </p:spPr>
        <p:txBody>
          <a:bodyPr wrap="none" rtlCol="0">
            <a:spAutoFit/>
          </a:bodyPr>
          <a:lstStyle/>
          <a:p>
            <a:r>
              <a:rPr lang="en-US" sz="3600" dirty="0"/>
              <a:t>Pete Betts</a:t>
            </a:r>
          </a:p>
        </p:txBody>
      </p:sp>
      <p:cxnSp>
        <p:nvCxnSpPr>
          <p:cNvPr id="4" name="Straight Connector 3">
            <a:extLst>
              <a:ext uri="{FF2B5EF4-FFF2-40B4-BE49-F238E27FC236}">
                <a16:creationId xmlns:a16="http://schemas.microsoft.com/office/drawing/2014/main" id="{6CBB97AA-1FC9-9BE7-DD92-85313D3C9A00}"/>
              </a:ext>
            </a:extLst>
          </p:cNvPr>
          <p:cNvCxnSpPr/>
          <p:nvPr/>
        </p:nvCxnSpPr>
        <p:spPr>
          <a:xfrm>
            <a:off x="1610078" y="26670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B5790F5-FFC6-055C-463D-CC90D27FB62D}"/>
              </a:ext>
            </a:extLst>
          </p:cNvPr>
          <p:cNvPicPr>
            <a:picLocks noChangeAspect="1"/>
          </p:cNvPicPr>
          <p:nvPr/>
        </p:nvPicPr>
        <p:blipFill>
          <a:blip r:embed="rId3"/>
          <a:srcRect l="12324" t="5860" r="11715" b="5512"/>
          <a:stretch>
            <a:fillRect/>
          </a:stretch>
        </p:blipFill>
        <p:spPr>
          <a:xfrm>
            <a:off x="3352800" y="3048000"/>
            <a:ext cx="2261280" cy="2609714"/>
          </a:xfrm>
          <a:prstGeom prst="rect">
            <a:avLst/>
          </a:prstGeom>
        </p:spPr>
      </p:pic>
    </p:spTree>
    <p:extLst>
      <p:ext uri="{BB962C8B-B14F-4D97-AF65-F5344CB8AC3E}">
        <p14:creationId xmlns:p14="http://schemas.microsoft.com/office/powerpoint/2010/main" val="4038326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4E16B-FE27-4E26-5E56-D995539FA1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4FE50-DF31-C7A4-DA5C-F5364C17DDB1}"/>
              </a:ext>
            </a:extLst>
          </p:cNvPr>
          <p:cNvSpPr>
            <a:spLocks noGrp="1"/>
          </p:cNvSpPr>
          <p:nvPr>
            <p:ph type="ctrTitle"/>
          </p:nvPr>
        </p:nvSpPr>
        <p:spPr>
          <a:xfrm>
            <a:off x="959643" y="449265"/>
            <a:ext cx="7069138" cy="990600"/>
          </a:xfrm>
        </p:spPr>
        <p:txBody>
          <a:bodyPr>
            <a:normAutofit fontScale="90000"/>
          </a:bodyPr>
          <a:lstStyle/>
          <a:p>
            <a:r>
              <a:rPr lang="en-US" dirty="0"/>
              <a:t>Countries submitting new NDCs </a:t>
            </a:r>
            <a:br>
              <a:rPr lang="en-US" dirty="0"/>
            </a:br>
            <a:r>
              <a:rPr lang="en-US" sz="2700" dirty="0"/>
              <a:t>(as of Nov 9, 2025, </a:t>
            </a:r>
            <a:r>
              <a:rPr lang="en-US" sz="2800" dirty="0"/>
              <a:t>108 countries representing 71% of the world’s emissions had submitted NDCs)</a:t>
            </a:r>
            <a:endParaRPr lang="en-US" sz="2700" dirty="0"/>
          </a:p>
        </p:txBody>
      </p:sp>
      <p:sp>
        <p:nvSpPr>
          <p:cNvPr id="3" name="Slide Number Placeholder 2">
            <a:extLst>
              <a:ext uri="{FF2B5EF4-FFF2-40B4-BE49-F238E27FC236}">
                <a16:creationId xmlns:a16="http://schemas.microsoft.com/office/drawing/2014/main" id="{815715E3-5BAB-3AE9-F2A1-5BA27ECE7FD2}"/>
              </a:ext>
            </a:extLst>
          </p:cNvPr>
          <p:cNvSpPr>
            <a:spLocks noGrp="1"/>
          </p:cNvSpPr>
          <p:nvPr>
            <p:ph type="sldNum" sz="quarter" idx="4"/>
          </p:nvPr>
        </p:nvSpPr>
        <p:spPr>
          <a:xfrm>
            <a:off x="8461375" y="6807200"/>
            <a:ext cx="571500" cy="476250"/>
          </a:xfrm>
        </p:spPr>
        <p:txBody>
          <a:bodyPr/>
          <a:lstStyle/>
          <a:p>
            <a:pPr fontAlgn="base">
              <a:spcAft>
                <a:spcPct val="0"/>
              </a:spcAft>
              <a:defRPr/>
            </a:pPr>
            <a:fld id="{84465508-FBB0-4860-9919-9ECD4D92BCE8}" type="slidenum">
              <a:rPr lang="en-US" smtClean="0"/>
              <a:pPr fontAlgn="base">
                <a:spcAft>
                  <a:spcPct val="0"/>
                </a:spcAft>
                <a:defRPr/>
              </a:pPr>
              <a:t>20</a:t>
            </a:fld>
            <a:endParaRPr lang="en-US" dirty="0"/>
          </a:p>
        </p:txBody>
      </p:sp>
      <p:cxnSp>
        <p:nvCxnSpPr>
          <p:cNvPr id="12" name="Straight Connector 11">
            <a:extLst>
              <a:ext uri="{FF2B5EF4-FFF2-40B4-BE49-F238E27FC236}">
                <a16:creationId xmlns:a16="http://schemas.microsoft.com/office/drawing/2014/main" id="{06647838-F62F-4BE6-632A-4A5BF02405CF}"/>
              </a:ext>
            </a:extLst>
          </p:cNvPr>
          <p:cNvCxnSpPr/>
          <p:nvPr/>
        </p:nvCxnSpPr>
        <p:spPr>
          <a:xfrm>
            <a:off x="1483421" y="1800225"/>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2BABE99-341A-F5A1-1EF3-E74B906B4E2C}"/>
              </a:ext>
            </a:extLst>
          </p:cNvPr>
          <p:cNvSpPr txBox="1"/>
          <p:nvPr/>
        </p:nvSpPr>
        <p:spPr>
          <a:xfrm>
            <a:off x="4318519" y="5960290"/>
            <a:ext cx="4122219" cy="276999"/>
          </a:xfrm>
          <a:prstGeom prst="rect">
            <a:avLst/>
          </a:prstGeom>
          <a:noFill/>
        </p:spPr>
        <p:txBody>
          <a:bodyPr wrap="none" rtlCol="0">
            <a:spAutoFit/>
          </a:bodyPr>
          <a:lstStyle/>
          <a:p>
            <a:r>
              <a:rPr lang="en-US" sz="1200" dirty="0"/>
              <a:t>Source:  WRI, </a:t>
            </a:r>
            <a:r>
              <a:rPr lang="en-US" sz="1200" dirty="0">
                <a:hlinkClick r:id="rId2"/>
              </a:rPr>
              <a:t>Assessing 2025 NDCs | World Resources Institute</a:t>
            </a:r>
            <a:endParaRPr lang="en-US" sz="1200" dirty="0"/>
          </a:p>
        </p:txBody>
      </p:sp>
      <p:pic>
        <p:nvPicPr>
          <p:cNvPr id="4098" name="Picture 2">
            <a:extLst>
              <a:ext uri="{FF2B5EF4-FFF2-40B4-BE49-F238E27FC236}">
                <a16:creationId xmlns:a16="http://schemas.microsoft.com/office/drawing/2014/main" id="{3221D684-3B73-200C-6E78-42EC13A6E3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183" y="1947863"/>
            <a:ext cx="8606431" cy="428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47701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A66E643-6350-7350-BC58-9816FEDF6667}"/>
              </a:ext>
            </a:extLst>
          </p:cNvPr>
          <p:cNvSpPr>
            <a:spLocks noGrp="1"/>
          </p:cNvSpPr>
          <p:nvPr>
            <p:ph idx="1"/>
          </p:nvPr>
        </p:nvSpPr>
        <p:spPr>
          <a:xfrm>
            <a:off x="457200" y="1722437"/>
            <a:ext cx="8229600" cy="4525963"/>
          </a:xfrm>
        </p:spPr>
        <p:txBody>
          <a:bodyPr>
            <a:normAutofit fontScale="70000" lnSpcReduction="20000"/>
          </a:bodyPr>
          <a:lstStyle/>
          <a:p>
            <a:pPr>
              <a:buFont typeface="Arial" panose="020B0604020202020204" pitchFamily="34" charset="0"/>
              <a:buChar char="•"/>
            </a:pPr>
            <a:r>
              <a:rPr lang="en-US" dirty="0"/>
              <a:t>Achieving consensus increasingly difficult (very slow, easy to block agreements)</a:t>
            </a:r>
          </a:p>
          <a:p>
            <a:pPr>
              <a:buFont typeface="Arial" panose="020B0604020202020204" pitchFamily="34" charset="0"/>
              <a:buChar char="•"/>
            </a:pPr>
            <a:r>
              <a:rPr lang="en-US" dirty="0"/>
              <a:t>Lack of enforcement mechanisms</a:t>
            </a:r>
          </a:p>
          <a:p>
            <a:pPr>
              <a:buFont typeface="Arial" panose="020B0604020202020204" pitchFamily="34" charset="0"/>
              <a:buChar char="•"/>
            </a:pPr>
            <a:r>
              <a:rPr lang="en-US" dirty="0"/>
              <a:t>Gap between pledges and implementation growing </a:t>
            </a:r>
          </a:p>
          <a:p>
            <a:pPr lvl="1">
              <a:buFont typeface="Arial" panose="020B0604020202020204" pitchFamily="34" charset="0"/>
              <a:buChar char="•"/>
            </a:pPr>
            <a:r>
              <a:rPr lang="en-US" dirty="0"/>
              <a:t>Of the 25 major emitters covering 80% of global emissions, only half are on track to meet their NDC targets.  </a:t>
            </a:r>
          </a:p>
          <a:p>
            <a:pPr lvl="1">
              <a:buFont typeface="Arial" panose="020B0604020202020204" pitchFamily="34" charset="0"/>
              <a:buChar char="•"/>
            </a:pPr>
            <a:r>
              <a:rPr lang="en-US" dirty="0"/>
              <a:t>Combined, these countries will only achieve a 10% emissions reduction by 2030, far short of the 43% needed to limit warming to only 1.5°C</a:t>
            </a:r>
          </a:p>
          <a:p>
            <a:pPr>
              <a:buFont typeface="Arial" panose="020B0604020202020204" pitchFamily="34" charset="0"/>
              <a:buChar char="•"/>
            </a:pPr>
            <a:r>
              <a:rPr lang="en-US" dirty="0"/>
              <a:t>Has not fully delivered on commitment to equity (and unequal power dynamics mean that smaller countries lack ability to fully participate)</a:t>
            </a:r>
          </a:p>
          <a:p>
            <a:pPr>
              <a:buFont typeface="Arial" panose="020B0604020202020204" pitchFamily="34" charset="0"/>
              <a:buChar char="•"/>
            </a:pPr>
            <a:r>
              <a:rPr lang="en-US" dirty="0"/>
              <a:t>Does not have a good mechanism to embrace non-state actors </a:t>
            </a:r>
          </a:p>
        </p:txBody>
      </p:sp>
      <p:sp>
        <p:nvSpPr>
          <p:cNvPr id="3" name="Slide Number Placeholder 2">
            <a:extLst>
              <a:ext uri="{FF2B5EF4-FFF2-40B4-BE49-F238E27FC236}">
                <a16:creationId xmlns:a16="http://schemas.microsoft.com/office/drawing/2014/main" id="{2A38C586-2CFF-7944-97F1-9E3767970FE2}"/>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21</a:t>
            </a:fld>
            <a:endParaRPr lang="en-US" dirty="0"/>
          </a:p>
        </p:txBody>
      </p:sp>
      <p:sp>
        <p:nvSpPr>
          <p:cNvPr id="2" name="Title 1">
            <a:extLst>
              <a:ext uri="{FF2B5EF4-FFF2-40B4-BE49-F238E27FC236}">
                <a16:creationId xmlns:a16="http://schemas.microsoft.com/office/drawing/2014/main" id="{4C3E6FBC-A342-81CE-9A44-F75D9CDE5CE7}"/>
              </a:ext>
            </a:extLst>
          </p:cNvPr>
          <p:cNvSpPr>
            <a:spLocks noGrp="1"/>
          </p:cNvSpPr>
          <p:nvPr>
            <p:ph type="title"/>
          </p:nvPr>
        </p:nvSpPr>
        <p:spPr/>
        <p:txBody>
          <a:bodyPr>
            <a:normAutofit fontScale="90000"/>
          </a:bodyPr>
          <a:lstStyle/>
          <a:p>
            <a:r>
              <a:rPr lang="en-US" b="0" dirty="0"/>
              <a:t>Increasing constraints to the UNFCCC Process</a:t>
            </a:r>
          </a:p>
        </p:txBody>
      </p:sp>
      <p:cxnSp>
        <p:nvCxnSpPr>
          <p:cNvPr id="5" name="Straight Connector 4">
            <a:extLst>
              <a:ext uri="{FF2B5EF4-FFF2-40B4-BE49-F238E27FC236}">
                <a16:creationId xmlns:a16="http://schemas.microsoft.com/office/drawing/2014/main" id="{3FF7477D-1751-01F6-5FAB-ACBDBBE5BC9A}"/>
              </a:ext>
            </a:extLst>
          </p:cNvPr>
          <p:cNvCxnSpPr/>
          <p:nvPr/>
        </p:nvCxnSpPr>
        <p:spPr>
          <a:xfrm>
            <a:off x="1524000" y="12954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480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43FC2-EC47-A006-D231-24C62AC614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A8165FA-1382-BD27-FCC9-D2F5F1EC0B6B}"/>
              </a:ext>
            </a:extLst>
          </p:cNvPr>
          <p:cNvSpPr txBox="1"/>
          <p:nvPr/>
        </p:nvSpPr>
        <p:spPr>
          <a:xfrm>
            <a:off x="838200" y="177225"/>
            <a:ext cx="7650236" cy="584775"/>
          </a:xfrm>
          <a:prstGeom prst="rect">
            <a:avLst/>
          </a:prstGeom>
          <a:noFill/>
        </p:spPr>
        <p:txBody>
          <a:bodyPr wrap="none" rtlCol="0">
            <a:spAutoFit/>
          </a:bodyPr>
          <a:lstStyle/>
          <a:p>
            <a:r>
              <a:rPr lang="en-US" sz="3200" dirty="0"/>
              <a:t>Party Groupings:  Multiple Negotiating Blocs </a:t>
            </a:r>
          </a:p>
        </p:txBody>
      </p:sp>
      <p:pic>
        <p:nvPicPr>
          <p:cNvPr id="3074" name="Picture 2">
            <a:extLst>
              <a:ext uri="{FF2B5EF4-FFF2-40B4-BE49-F238E27FC236}">
                <a16:creationId xmlns:a16="http://schemas.microsoft.com/office/drawing/2014/main" id="{994077B1-0A2A-36E8-57A3-FEDC72530F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42999"/>
            <a:ext cx="8776138" cy="4772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FD9FB7-428B-5F2D-A34B-C0A4C473FCD9}"/>
              </a:ext>
            </a:extLst>
          </p:cNvPr>
          <p:cNvSpPr txBox="1"/>
          <p:nvPr/>
        </p:nvSpPr>
        <p:spPr>
          <a:xfrm>
            <a:off x="381000" y="6073914"/>
            <a:ext cx="2508828" cy="369332"/>
          </a:xfrm>
          <a:prstGeom prst="rect">
            <a:avLst/>
          </a:prstGeom>
          <a:noFill/>
        </p:spPr>
        <p:txBody>
          <a:bodyPr wrap="none" rtlCol="0">
            <a:spAutoFit/>
          </a:bodyPr>
          <a:lstStyle/>
          <a:p>
            <a:r>
              <a:rPr lang="en-GB" dirty="0">
                <a:hlinkClick r:id="rId3"/>
              </a:rPr>
              <a:t>Source:  Wikipedia</a:t>
            </a:r>
            <a:r>
              <a:rPr lang="en-GB" dirty="0"/>
              <a:t>, 2025</a:t>
            </a:r>
          </a:p>
        </p:txBody>
      </p:sp>
      <p:cxnSp>
        <p:nvCxnSpPr>
          <p:cNvPr id="4" name="Straight Connector 3">
            <a:extLst>
              <a:ext uri="{FF2B5EF4-FFF2-40B4-BE49-F238E27FC236}">
                <a16:creationId xmlns:a16="http://schemas.microsoft.com/office/drawing/2014/main" id="{D90CAD3A-5A71-ABD6-4D67-09C7152A6DAC}"/>
              </a:ext>
            </a:extLst>
          </p:cNvPr>
          <p:cNvCxnSpPr/>
          <p:nvPr/>
        </p:nvCxnSpPr>
        <p:spPr>
          <a:xfrm>
            <a:off x="1676400" y="9144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5606810"/>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40165-FFD0-D254-12C5-4859343C8FCA}"/>
            </a:ext>
          </a:extLst>
        </p:cNvPr>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8E0CF100-D74B-6B48-E0F2-C2A42E22D36E}"/>
              </a:ext>
            </a:extLst>
          </p:cNvPr>
          <p:cNvGraphicFramePr>
            <a:graphicFrameLocks noGrp="1"/>
          </p:cNvGraphicFramePr>
          <p:nvPr>
            <p:ph idx="1"/>
            <p:extLst>
              <p:ext uri="{D42A27DB-BD31-4B8C-83A1-F6EECF244321}">
                <p14:modId xmlns:p14="http://schemas.microsoft.com/office/powerpoint/2010/main" val="3617423940"/>
              </p:ext>
            </p:extLst>
          </p:nvPr>
        </p:nvGraphicFramePr>
        <p:xfrm>
          <a:off x="228600" y="914400"/>
          <a:ext cx="8686800" cy="5618305"/>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655580910"/>
                    </a:ext>
                  </a:extLst>
                </a:gridCol>
                <a:gridCol w="3200400">
                  <a:extLst>
                    <a:ext uri="{9D8B030D-6E8A-4147-A177-3AD203B41FA5}">
                      <a16:colId xmlns:a16="http://schemas.microsoft.com/office/drawing/2014/main" val="125279000"/>
                    </a:ext>
                  </a:extLst>
                </a:gridCol>
                <a:gridCol w="3733800">
                  <a:extLst>
                    <a:ext uri="{9D8B030D-6E8A-4147-A177-3AD203B41FA5}">
                      <a16:colId xmlns:a16="http://schemas.microsoft.com/office/drawing/2014/main" val="100235265"/>
                    </a:ext>
                  </a:extLst>
                </a:gridCol>
              </a:tblGrid>
              <a:tr h="575442">
                <a:tc>
                  <a:txBody>
                    <a:bodyPr/>
                    <a:lstStyle/>
                    <a:p>
                      <a:pPr algn="ctr"/>
                      <a:r>
                        <a:rPr lang="en-US" i="1" dirty="0"/>
                        <a:t>Issue</a:t>
                      </a:r>
                    </a:p>
                  </a:txBody>
                  <a:tcPr anchor="ctr"/>
                </a:tc>
                <a:tc>
                  <a:txBody>
                    <a:bodyPr/>
                    <a:lstStyle/>
                    <a:p>
                      <a:pPr algn="ctr"/>
                      <a:r>
                        <a:rPr lang="en-US" i="1" dirty="0"/>
                        <a:t>Global Agreement</a:t>
                      </a:r>
                    </a:p>
                  </a:txBody>
                  <a:tcPr anchor="ctr"/>
                </a:tc>
                <a:tc>
                  <a:txBody>
                    <a:bodyPr/>
                    <a:lstStyle/>
                    <a:p>
                      <a:pPr algn="ctr"/>
                      <a:r>
                        <a:rPr lang="en-US" i="1" dirty="0"/>
                        <a:t>Plurilateral Agreement</a:t>
                      </a:r>
                    </a:p>
                  </a:txBody>
                  <a:tcPr anchor="ctr"/>
                </a:tc>
                <a:extLst>
                  <a:ext uri="{0D108BD9-81ED-4DB2-BD59-A6C34878D82A}">
                    <a16:rowId xmlns:a16="http://schemas.microsoft.com/office/drawing/2014/main" val="3818676353"/>
                  </a:ext>
                </a:extLst>
              </a:tr>
              <a:tr h="1227608">
                <a:tc>
                  <a:txBody>
                    <a:bodyPr/>
                    <a:lstStyle/>
                    <a:p>
                      <a:pPr algn="ctr"/>
                      <a:r>
                        <a:rPr lang="en-US" dirty="0"/>
                        <a:t>Participation </a:t>
                      </a:r>
                    </a:p>
                  </a:txBody>
                  <a:tcPr anchor="ctr"/>
                </a:tc>
                <a:tc>
                  <a:txBody>
                    <a:bodyPr/>
                    <a:lstStyle/>
                    <a:p>
                      <a:pPr algn="ctr"/>
                      <a:r>
                        <a:rPr lang="en-US" sz="1600" dirty="0"/>
                        <a:t>All countries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Countries with common interests (“coalitions of the willing”); can be defined by sector, policy instrument, trading relationships, etc.</a:t>
                      </a:r>
                    </a:p>
                  </a:txBody>
                  <a:tcPr anchor="ctr"/>
                </a:tc>
                <a:extLst>
                  <a:ext uri="{0D108BD9-81ED-4DB2-BD59-A6C34878D82A}">
                    <a16:rowId xmlns:a16="http://schemas.microsoft.com/office/drawing/2014/main" val="1469564194"/>
                  </a:ext>
                </a:extLst>
              </a:tr>
              <a:tr h="767255">
                <a:tc>
                  <a:txBody>
                    <a:bodyPr/>
                    <a:lstStyle/>
                    <a:p>
                      <a:pPr algn="ctr"/>
                      <a:r>
                        <a:rPr lang="en-US" dirty="0"/>
                        <a:t>Standards</a:t>
                      </a:r>
                    </a:p>
                  </a:txBody>
                  <a:tcPr anchor="ctr"/>
                </a:tc>
                <a:tc>
                  <a:txBody>
                    <a:bodyPr/>
                    <a:lstStyle/>
                    <a:p>
                      <a:pPr algn="ctr"/>
                      <a:r>
                        <a:rPr lang="en-US" sz="1600" dirty="0"/>
                        <a:t>Agreed by all countries (though with possibility of differentiation)</a:t>
                      </a:r>
                    </a:p>
                  </a:txBody>
                  <a:tcPr anchor="ctr"/>
                </a:tc>
                <a:tc>
                  <a:txBody>
                    <a:bodyPr/>
                    <a:lstStyle/>
                    <a:p>
                      <a:pPr lvl="0" algn="ctr"/>
                      <a:r>
                        <a:rPr lang="en-US" sz="1600" dirty="0"/>
                        <a:t>Agreed among members of the coalition</a:t>
                      </a:r>
                    </a:p>
                  </a:txBody>
                  <a:tcPr anchor="ctr"/>
                </a:tc>
                <a:extLst>
                  <a:ext uri="{0D108BD9-81ED-4DB2-BD59-A6C34878D82A}">
                    <a16:rowId xmlns:a16="http://schemas.microsoft.com/office/drawing/2014/main" val="1967038403"/>
                  </a:ext>
                </a:extLst>
              </a:tr>
              <a:tr h="997432">
                <a:tc>
                  <a:txBody>
                    <a:bodyPr/>
                    <a:lstStyle/>
                    <a:p>
                      <a:pPr algn="ctr"/>
                      <a:r>
                        <a:rPr lang="en-US" dirty="0"/>
                        <a:t>Impact </a:t>
                      </a:r>
                    </a:p>
                  </a:txBody>
                  <a:tcPr anchor="ctr"/>
                </a:tc>
                <a:tc>
                  <a:txBody>
                    <a:bodyPr/>
                    <a:lstStyle/>
                    <a:p>
                      <a:pPr algn="ctr"/>
                      <a:r>
                        <a:rPr lang="en-US" sz="1600" dirty="0"/>
                        <a:t>May be greater given universal inclusivity – but more modest if overall ambition is low</a:t>
                      </a:r>
                    </a:p>
                  </a:txBody>
                  <a:tcPr anchor="ctr"/>
                </a:tc>
                <a:tc>
                  <a:txBody>
                    <a:bodyPr/>
                    <a:lstStyle/>
                    <a:p>
                      <a:pPr algn="ctr"/>
                      <a:r>
                        <a:rPr lang="en-US" sz="1600" dirty="0"/>
                        <a:t>Can have high ambition, but potentially modest global impact if participation is limited</a:t>
                      </a:r>
                    </a:p>
                  </a:txBody>
                  <a:tcPr anchor="ctr"/>
                </a:tc>
                <a:extLst>
                  <a:ext uri="{0D108BD9-81ED-4DB2-BD59-A6C34878D82A}">
                    <a16:rowId xmlns:a16="http://schemas.microsoft.com/office/drawing/2014/main" val="3149523995"/>
                  </a:ext>
                </a:extLst>
              </a:tr>
              <a:tr h="767255">
                <a:tc>
                  <a:txBody>
                    <a:bodyPr/>
                    <a:lstStyle/>
                    <a:p>
                      <a:pPr algn="ctr"/>
                      <a:r>
                        <a:rPr lang="en-US" dirty="0"/>
                        <a:t>Compliance</a:t>
                      </a:r>
                    </a:p>
                  </a:txBody>
                  <a:tcPr anchor="ctr"/>
                </a:tc>
                <a:tc>
                  <a:txBody>
                    <a:bodyPr/>
                    <a:lstStyle/>
                    <a:p>
                      <a:pPr algn="ctr"/>
                      <a:r>
                        <a:rPr lang="en-US" sz="1600" dirty="0"/>
                        <a:t>Largely voluntary</a:t>
                      </a:r>
                    </a:p>
                  </a:txBody>
                  <a:tcPr anchor="ctr"/>
                </a:tc>
                <a:tc>
                  <a:txBody>
                    <a:bodyPr/>
                    <a:lstStyle/>
                    <a:p>
                      <a:pPr algn="ctr"/>
                      <a:r>
                        <a:rPr lang="en-US" sz="1600" dirty="0"/>
                        <a:t>Smaller cohort can agree to binding obligations (e.g., through trade incentives, penalties or mutual monitoring)</a:t>
                      </a:r>
                    </a:p>
                  </a:txBody>
                  <a:tcPr anchor="ctr"/>
                </a:tc>
                <a:extLst>
                  <a:ext uri="{0D108BD9-81ED-4DB2-BD59-A6C34878D82A}">
                    <a16:rowId xmlns:a16="http://schemas.microsoft.com/office/drawing/2014/main" val="1502922077"/>
                  </a:ext>
                </a:extLst>
              </a:tr>
              <a:tr h="1227608">
                <a:tc>
                  <a:txBody>
                    <a:bodyPr/>
                    <a:lstStyle/>
                    <a:p>
                      <a:pPr algn="ctr"/>
                      <a:r>
                        <a:rPr lang="en-US" dirty="0"/>
                        <a:t>Focus</a:t>
                      </a:r>
                    </a:p>
                  </a:txBody>
                  <a:tcPr anchor="ctr"/>
                </a:tc>
                <a:tc>
                  <a:txBody>
                    <a:bodyPr/>
                    <a:lstStyle/>
                    <a:p>
                      <a:pPr algn="ctr"/>
                      <a:r>
                        <a:rPr lang="en-US" sz="1600" dirty="0"/>
                        <a:t>Includes all issues in a single system (ambition, targets, finance, adaptation, review, compliance)</a:t>
                      </a:r>
                    </a:p>
                  </a:txBody>
                  <a:tcPr anchor="ctr"/>
                </a:tc>
                <a:tc>
                  <a:txBody>
                    <a:bodyPr/>
                    <a:lstStyle/>
                    <a:p>
                      <a:pPr algn="ctr"/>
                      <a:r>
                        <a:rPr lang="en-US" sz="1600" dirty="0"/>
                        <a:t>Can be tailored for specific issues </a:t>
                      </a:r>
                    </a:p>
                  </a:txBody>
                  <a:tcPr anchor="ctr"/>
                </a:tc>
                <a:extLst>
                  <a:ext uri="{0D108BD9-81ED-4DB2-BD59-A6C34878D82A}">
                    <a16:rowId xmlns:a16="http://schemas.microsoft.com/office/drawing/2014/main" val="2006249746"/>
                  </a:ext>
                </a:extLst>
              </a:tr>
            </a:tbl>
          </a:graphicData>
        </a:graphic>
      </p:graphicFrame>
      <p:sp>
        <p:nvSpPr>
          <p:cNvPr id="3" name="Slide Number Placeholder 2">
            <a:extLst>
              <a:ext uri="{FF2B5EF4-FFF2-40B4-BE49-F238E27FC236}">
                <a16:creationId xmlns:a16="http://schemas.microsoft.com/office/drawing/2014/main" id="{BCED4D8E-21C6-D929-02FE-AB179AC01DA0}"/>
              </a:ext>
            </a:extLst>
          </p:cNvPr>
          <p:cNvSpPr>
            <a:spLocks noGrp="1"/>
          </p:cNvSpPr>
          <p:nvPr>
            <p:ph type="sldNum" sz="quarter" idx="12"/>
          </p:nvPr>
        </p:nvSpPr>
        <p:spPr>
          <a:xfrm>
            <a:off x="6934200" y="6280150"/>
            <a:ext cx="2133600" cy="365125"/>
          </a:xfrm>
        </p:spPr>
        <p:txBody>
          <a:bodyPr/>
          <a:lstStyle/>
          <a:p>
            <a:pPr fontAlgn="base">
              <a:spcAft>
                <a:spcPct val="0"/>
              </a:spcAft>
              <a:defRPr/>
            </a:pPr>
            <a:fld id="{84465508-FBB0-4860-9919-9ECD4D92BCE8}" type="slidenum">
              <a:rPr lang="en-US" smtClean="0"/>
              <a:pPr fontAlgn="base">
                <a:spcAft>
                  <a:spcPct val="0"/>
                </a:spcAft>
                <a:defRPr/>
              </a:pPr>
              <a:t>23</a:t>
            </a:fld>
            <a:endParaRPr lang="en-US" dirty="0"/>
          </a:p>
        </p:txBody>
      </p:sp>
      <p:sp>
        <p:nvSpPr>
          <p:cNvPr id="4" name="Title 3">
            <a:extLst>
              <a:ext uri="{FF2B5EF4-FFF2-40B4-BE49-F238E27FC236}">
                <a16:creationId xmlns:a16="http://schemas.microsoft.com/office/drawing/2014/main" id="{29EEE9EE-277A-E9CC-E954-A1997241DAA7}"/>
              </a:ext>
            </a:extLst>
          </p:cNvPr>
          <p:cNvSpPr>
            <a:spLocks noGrp="1"/>
          </p:cNvSpPr>
          <p:nvPr>
            <p:ph type="title"/>
          </p:nvPr>
        </p:nvSpPr>
        <p:spPr>
          <a:xfrm>
            <a:off x="457200" y="-76200"/>
            <a:ext cx="8229600" cy="1143000"/>
          </a:xfrm>
        </p:spPr>
        <p:txBody>
          <a:bodyPr>
            <a:normAutofit/>
          </a:bodyPr>
          <a:lstStyle/>
          <a:p>
            <a:r>
              <a:rPr lang="en-US" dirty="0"/>
              <a:t>Other options:  Global vs Plurilateral</a:t>
            </a:r>
          </a:p>
        </p:txBody>
      </p:sp>
    </p:spTree>
    <p:extLst>
      <p:ext uri="{BB962C8B-B14F-4D97-AF65-F5344CB8AC3E}">
        <p14:creationId xmlns:p14="http://schemas.microsoft.com/office/powerpoint/2010/main" val="4265906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C5D21-5C6F-C8EB-0513-27603A4FECC1}"/>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5F284C2-A43A-7F2B-12BA-1A7241E73C1D}"/>
              </a:ext>
            </a:extLst>
          </p:cNvPr>
          <p:cNvCxnSpPr/>
          <p:nvPr/>
        </p:nvCxnSpPr>
        <p:spPr>
          <a:xfrm>
            <a:off x="1981200" y="133126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42DDB9C-DBB5-5DD9-B630-6F5789596A00}"/>
              </a:ext>
            </a:extLst>
          </p:cNvPr>
          <p:cNvSpPr>
            <a:spLocks noGrp="1"/>
          </p:cNvSpPr>
          <p:nvPr>
            <p:ph type="title"/>
          </p:nvPr>
        </p:nvSpPr>
        <p:spPr>
          <a:xfrm>
            <a:off x="2438400" y="152400"/>
            <a:ext cx="5987486" cy="1143000"/>
          </a:xfrm>
        </p:spPr>
        <p:txBody>
          <a:bodyPr>
            <a:normAutofit fontScale="90000"/>
          </a:bodyPr>
          <a:lstStyle/>
          <a:p>
            <a:r>
              <a:rPr lang="en-US" dirty="0"/>
              <a:t>COP 28 (2023):  Climate-related Agreements Outside the UNFCCC</a:t>
            </a:r>
          </a:p>
        </p:txBody>
      </p:sp>
      <p:pic>
        <p:nvPicPr>
          <p:cNvPr id="4" name="Picture 3">
            <a:extLst>
              <a:ext uri="{FF2B5EF4-FFF2-40B4-BE49-F238E27FC236}">
                <a16:creationId xmlns:a16="http://schemas.microsoft.com/office/drawing/2014/main" id="{9B825E70-220E-B889-34BA-1D3A1F0F0D5C}"/>
              </a:ext>
            </a:extLst>
          </p:cNvPr>
          <p:cNvPicPr>
            <a:picLocks noChangeAspect="1"/>
          </p:cNvPicPr>
          <p:nvPr/>
        </p:nvPicPr>
        <p:blipFill>
          <a:blip r:embed="rId2"/>
          <a:stretch>
            <a:fillRect/>
          </a:stretch>
        </p:blipFill>
        <p:spPr>
          <a:xfrm>
            <a:off x="457201" y="314189"/>
            <a:ext cx="2004454" cy="1052338"/>
          </a:xfrm>
          <a:prstGeom prst="rect">
            <a:avLst/>
          </a:prstGeom>
        </p:spPr>
      </p:pic>
      <p:sp>
        <p:nvSpPr>
          <p:cNvPr id="18" name="Content Placeholder 5">
            <a:extLst>
              <a:ext uri="{FF2B5EF4-FFF2-40B4-BE49-F238E27FC236}">
                <a16:creationId xmlns:a16="http://schemas.microsoft.com/office/drawing/2014/main" id="{4076D607-BFB6-5733-7CBD-B8E50C2A478F}"/>
              </a:ext>
            </a:extLst>
          </p:cNvPr>
          <p:cNvSpPr txBox="1">
            <a:spLocks/>
          </p:cNvSpPr>
          <p:nvPr/>
        </p:nvSpPr>
        <p:spPr>
          <a:xfrm>
            <a:off x="911225" y="2362200"/>
            <a:ext cx="4041775" cy="3951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r>
              <a:rPr lang="en-US" dirty="0"/>
              <a:t>Fossil Fuels</a:t>
            </a:r>
          </a:p>
          <a:p>
            <a:r>
              <a:rPr lang="en-US" dirty="0"/>
              <a:t>Renewables and nuclear</a:t>
            </a:r>
          </a:p>
          <a:p>
            <a:r>
              <a:rPr lang="en-US" dirty="0"/>
              <a:t>Food systems</a:t>
            </a:r>
          </a:p>
          <a:p>
            <a:r>
              <a:rPr lang="en-US" dirty="0"/>
              <a:t>Deforestation </a:t>
            </a:r>
          </a:p>
          <a:p>
            <a:r>
              <a:rPr lang="en-US" dirty="0"/>
              <a:t>Nature</a:t>
            </a:r>
          </a:p>
          <a:p>
            <a:endParaRPr lang="en-US" dirty="0"/>
          </a:p>
        </p:txBody>
      </p:sp>
      <p:sp>
        <p:nvSpPr>
          <p:cNvPr id="5" name="Content Placeholder 5">
            <a:extLst>
              <a:ext uri="{FF2B5EF4-FFF2-40B4-BE49-F238E27FC236}">
                <a16:creationId xmlns:a16="http://schemas.microsoft.com/office/drawing/2014/main" id="{6B4BAB10-2406-7624-C73F-35E7C5AE2CBB}"/>
              </a:ext>
            </a:extLst>
          </p:cNvPr>
          <p:cNvSpPr txBox="1">
            <a:spLocks/>
          </p:cNvSpPr>
          <p:nvPr/>
        </p:nvSpPr>
        <p:spPr>
          <a:xfrm>
            <a:off x="4873625" y="2362200"/>
            <a:ext cx="4041775" cy="3951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r>
              <a:rPr lang="en-US" dirty="0"/>
              <a:t>Methane</a:t>
            </a:r>
          </a:p>
          <a:p>
            <a:r>
              <a:rPr lang="en-US" dirty="0"/>
              <a:t>Heavy Industry</a:t>
            </a:r>
          </a:p>
          <a:p>
            <a:r>
              <a:rPr lang="en-US" dirty="0"/>
              <a:t>Health</a:t>
            </a:r>
          </a:p>
          <a:p>
            <a:r>
              <a:rPr lang="en-US" dirty="0"/>
              <a:t>Global Cooling </a:t>
            </a:r>
          </a:p>
        </p:txBody>
      </p:sp>
    </p:spTree>
    <p:extLst>
      <p:ext uri="{BB962C8B-B14F-4D97-AF65-F5344CB8AC3E}">
        <p14:creationId xmlns:p14="http://schemas.microsoft.com/office/powerpoint/2010/main" val="2063181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5678-0881-DD01-0D5C-908D78286F19}"/>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C2064F4-B2DB-391F-E669-BBDC40AD78B5}"/>
              </a:ext>
            </a:extLst>
          </p:cNvPr>
          <p:cNvSpPr>
            <a:spLocks noGrp="1"/>
          </p:cNvSpPr>
          <p:nvPr>
            <p:ph idx="1"/>
          </p:nvPr>
        </p:nvSpPr>
        <p:spPr>
          <a:xfrm>
            <a:off x="286871" y="1613555"/>
            <a:ext cx="4010683" cy="2501246"/>
          </a:xfrm>
        </p:spPr>
        <p:txBody>
          <a:bodyPr>
            <a:normAutofit/>
          </a:bodyPr>
          <a:lstStyle/>
          <a:p>
            <a:pPr fontAlgn="t">
              <a:buFont typeface="Arial" panose="020B0604020202020204" pitchFamily="34" charset="0"/>
              <a:buChar char="•"/>
            </a:pPr>
            <a:r>
              <a:rPr lang="en-US" sz="1800" dirty="0">
                <a:latin typeface="Segoe UI" panose="020B0502040204020203" pitchFamily="34" charset="0"/>
              </a:rPr>
              <a:t>Agreement in Dubai (COP28) calling on countries to “transition away from fossil fuels”; no further global agreements reached</a:t>
            </a:r>
          </a:p>
          <a:p>
            <a:pPr fontAlgn="t">
              <a:buFont typeface="Arial" panose="020B0604020202020204" pitchFamily="34" charset="0"/>
              <a:buChar char="•"/>
            </a:pPr>
            <a:r>
              <a:rPr lang="en-US" sz="1800" dirty="0">
                <a:latin typeface="Segoe UI" panose="020B0502040204020203" pitchFamily="34" charset="0"/>
              </a:rPr>
              <a:t>Santa Marta:  57 Countries representing 12% global coal production, 14% gas and 21% oil focus on three major workstreams:</a:t>
            </a:r>
          </a:p>
        </p:txBody>
      </p:sp>
      <p:sp>
        <p:nvSpPr>
          <p:cNvPr id="3" name="Slide Number Placeholder 2">
            <a:extLst>
              <a:ext uri="{FF2B5EF4-FFF2-40B4-BE49-F238E27FC236}">
                <a16:creationId xmlns:a16="http://schemas.microsoft.com/office/drawing/2014/main" id="{E89B5B71-855B-2599-669F-DE6A455EBA1C}"/>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25</a:t>
            </a:fld>
            <a:endParaRPr lang="en-US" dirty="0"/>
          </a:p>
        </p:txBody>
      </p:sp>
      <p:sp>
        <p:nvSpPr>
          <p:cNvPr id="2" name="Title 1">
            <a:extLst>
              <a:ext uri="{FF2B5EF4-FFF2-40B4-BE49-F238E27FC236}">
                <a16:creationId xmlns:a16="http://schemas.microsoft.com/office/drawing/2014/main" id="{DBCB17DF-1717-E740-1E5E-3A08C2B8DC4B}"/>
              </a:ext>
            </a:extLst>
          </p:cNvPr>
          <p:cNvSpPr>
            <a:spLocks noGrp="1"/>
          </p:cNvSpPr>
          <p:nvPr>
            <p:ph type="title"/>
          </p:nvPr>
        </p:nvSpPr>
        <p:spPr>
          <a:xfrm>
            <a:off x="304800" y="103188"/>
            <a:ext cx="8534400" cy="1143000"/>
          </a:xfrm>
        </p:spPr>
        <p:txBody>
          <a:bodyPr>
            <a:normAutofit fontScale="90000"/>
          </a:bodyPr>
          <a:lstStyle/>
          <a:p>
            <a:r>
              <a:rPr lang="en-US" b="0" i="1" dirty="0"/>
              <a:t>Plurilateral Examples (1) </a:t>
            </a:r>
            <a:br>
              <a:rPr lang="en-US" b="0" dirty="0"/>
            </a:br>
            <a:r>
              <a:rPr lang="en-US" b="0" dirty="0"/>
              <a:t>Initiative on Transitioning Away from Fossil Fuels</a:t>
            </a:r>
          </a:p>
        </p:txBody>
      </p:sp>
      <p:cxnSp>
        <p:nvCxnSpPr>
          <p:cNvPr id="5" name="Straight Connector 4">
            <a:extLst>
              <a:ext uri="{FF2B5EF4-FFF2-40B4-BE49-F238E27FC236}">
                <a16:creationId xmlns:a16="http://schemas.microsoft.com/office/drawing/2014/main" id="{7BD300E6-2F99-552D-ED7E-DF7B97BA0D3F}"/>
              </a:ext>
            </a:extLst>
          </p:cNvPr>
          <p:cNvCxnSpPr/>
          <p:nvPr/>
        </p:nvCxnSpPr>
        <p:spPr>
          <a:xfrm>
            <a:off x="1524000" y="14478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5122" name="Picture 2" descr="Justicia, Paz y Tierra / Justice, Peace and Earth: Santa Marta ...">
            <a:extLst>
              <a:ext uri="{FF2B5EF4-FFF2-40B4-BE49-F238E27FC236}">
                <a16:creationId xmlns:a16="http://schemas.microsoft.com/office/drawing/2014/main" id="{931E8FDE-A925-3941-16DC-1F63D4F8F7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4281" y="1873706"/>
            <a:ext cx="3521678" cy="1980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2602D4D-EDF6-49A1-046A-880641FDA0D3}"/>
              </a:ext>
            </a:extLst>
          </p:cNvPr>
          <p:cNvSpPr txBox="1"/>
          <p:nvPr/>
        </p:nvSpPr>
        <p:spPr>
          <a:xfrm>
            <a:off x="289560" y="3911799"/>
            <a:ext cx="8305799" cy="1661993"/>
          </a:xfrm>
          <a:prstGeom prst="rect">
            <a:avLst/>
          </a:prstGeom>
          <a:noFill/>
        </p:spPr>
        <p:txBody>
          <a:bodyPr wrap="square" rtlCol="0">
            <a:spAutoFit/>
          </a:bodyPr>
          <a:lstStyle/>
          <a:p>
            <a:pPr marL="819150" lvl="1" indent="-361950" fontAlgn="t">
              <a:buFont typeface="Courier New" panose="02070309020205020404" pitchFamily="49" charset="0"/>
              <a:buChar char="o"/>
            </a:pPr>
            <a:r>
              <a:rPr lang="en-GB" sz="1600" dirty="0">
                <a:latin typeface="Segoe UI" panose="020B0502040204020203" pitchFamily="34" charset="0"/>
              </a:rPr>
              <a:t>National and regional fossil-fuel transition roadmaps,  including links to NDCs (“how” to phase out, not “whether” to do so)</a:t>
            </a:r>
          </a:p>
          <a:p>
            <a:pPr marL="819150" lvl="1" indent="-361950" fontAlgn="t">
              <a:buFont typeface="Courier New" panose="02070309020205020404" pitchFamily="49" charset="0"/>
              <a:buChar char="o"/>
            </a:pPr>
            <a:r>
              <a:rPr lang="en-GB" sz="1600" dirty="0">
                <a:latin typeface="Segoe UI" panose="020B0502040204020203" pitchFamily="34" charset="0"/>
              </a:rPr>
              <a:t>Finance, including redirecting investment and mechanisms for a just transition</a:t>
            </a:r>
          </a:p>
          <a:p>
            <a:pPr marL="819150" lvl="1" indent="-361950" fontAlgn="t">
              <a:buFont typeface="Courier New" panose="02070309020205020404" pitchFamily="49" charset="0"/>
              <a:buChar char="o"/>
            </a:pPr>
            <a:r>
              <a:rPr lang="en-GB" sz="1600" dirty="0">
                <a:latin typeface="Segoe UI" panose="020B0502040204020203" pitchFamily="34" charset="0"/>
              </a:rPr>
              <a:t>Trade and international cooperation, including coordinated policies among exporters and importers</a:t>
            </a:r>
            <a:endParaRPr lang="en-US" sz="1600" b="1" dirty="0"/>
          </a:p>
          <a:p>
            <a:endParaRPr lang="en-GB" dirty="0"/>
          </a:p>
        </p:txBody>
      </p:sp>
      <p:sp>
        <p:nvSpPr>
          <p:cNvPr id="6" name="TextBox 5">
            <a:extLst>
              <a:ext uri="{FF2B5EF4-FFF2-40B4-BE49-F238E27FC236}">
                <a16:creationId xmlns:a16="http://schemas.microsoft.com/office/drawing/2014/main" id="{7149F300-16FE-A023-0551-1CFA43F49289}"/>
              </a:ext>
            </a:extLst>
          </p:cNvPr>
          <p:cNvSpPr txBox="1"/>
          <p:nvPr/>
        </p:nvSpPr>
        <p:spPr>
          <a:xfrm>
            <a:off x="1371600" y="5429071"/>
            <a:ext cx="6400800" cy="1200329"/>
          </a:xfrm>
          <a:prstGeom prst="rect">
            <a:avLst/>
          </a:prstGeom>
          <a:noFill/>
        </p:spPr>
        <p:txBody>
          <a:bodyPr wrap="square" rtlCol="0">
            <a:spAutoFit/>
          </a:bodyPr>
          <a:lstStyle/>
          <a:p>
            <a:r>
              <a:rPr lang="en-GB" dirty="0">
                <a:solidFill>
                  <a:srgbClr val="C00000"/>
                </a:solidFill>
              </a:rPr>
              <a:t>As of April 2026, TAFF focused on renewables deployment, energy efficiency and sustainable fuels.   It has not established a phaseout date or agreed to halt new oil and gas expansion, nor has it yet set agreements on differentiation or financing for the transition.</a:t>
            </a:r>
          </a:p>
        </p:txBody>
      </p:sp>
    </p:spTree>
    <p:extLst>
      <p:ext uri="{BB962C8B-B14F-4D97-AF65-F5344CB8AC3E}">
        <p14:creationId xmlns:p14="http://schemas.microsoft.com/office/powerpoint/2010/main" val="1451381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0914A-66FF-F262-31D9-AF496A9B98C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4519FF-4C9E-E074-4D4E-693AC8188584}"/>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26</a:t>
            </a:fld>
            <a:endParaRPr lang="en-US" dirty="0"/>
          </a:p>
        </p:txBody>
      </p:sp>
      <p:sp>
        <p:nvSpPr>
          <p:cNvPr id="2" name="Title 1">
            <a:extLst>
              <a:ext uri="{FF2B5EF4-FFF2-40B4-BE49-F238E27FC236}">
                <a16:creationId xmlns:a16="http://schemas.microsoft.com/office/drawing/2014/main" id="{0C67D8B5-AE8F-F165-86A3-6E6891CE8572}"/>
              </a:ext>
            </a:extLst>
          </p:cNvPr>
          <p:cNvSpPr>
            <a:spLocks noGrp="1"/>
          </p:cNvSpPr>
          <p:nvPr>
            <p:ph type="title"/>
          </p:nvPr>
        </p:nvSpPr>
        <p:spPr/>
        <p:txBody>
          <a:bodyPr>
            <a:normAutofit fontScale="90000"/>
          </a:bodyPr>
          <a:lstStyle/>
          <a:p>
            <a:r>
              <a:rPr lang="en-US" b="0" i="1" dirty="0"/>
              <a:t>Plurilateral Examples (2) </a:t>
            </a:r>
            <a:br>
              <a:rPr lang="en-US" b="0" dirty="0"/>
            </a:br>
            <a:r>
              <a:rPr lang="en-US" b="0" dirty="0"/>
              <a:t>Tropical Forest Forever Facility (TFFF)</a:t>
            </a:r>
          </a:p>
        </p:txBody>
      </p:sp>
      <p:cxnSp>
        <p:nvCxnSpPr>
          <p:cNvPr id="5" name="Straight Connector 4">
            <a:extLst>
              <a:ext uri="{FF2B5EF4-FFF2-40B4-BE49-F238E27FC236}">
                <a16:creationId xmlns:a16="http://schemas.microsoft.com/office/drawing/2014/main" id="{952B4C06-EA29-4330-1D75-2CBD37B77FC0}"/>
              </a:ext>
            </a:extLst>
          </p:cNvPr>
          <p:cNvCxnSpPr/>
          <p:nvPr/>
        </p:nvCxnSpPr>
        <p:spPr>
          <a:xfrm>
            <a:off x="1638300" y="16002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3C547022-2C54-435E-64F5-B8A2553F34C3}"/>
              </a:ext>
            </a:extLst>
          </p:cNvPr>
          <p:cNvPicPr>
            <a:picLocks noChangeAspect="1"/>
          </p:cNvPicPr>
          <p:nvPr/>
        </p:nvPicPr>
        <p:blipFill>
          <a:blip r:embed="rId2"/>
          <a:stretch>
            <a:fillRect/>
          </a:stretch>
        </p:blipFill>
        <p:spPr>
          <a:xfrm>
            <a:off x="4572000" y="1897127"/>
            <a:ext cx="4343399" cy="3549778"/>
          </a:xfrm>
          <a:prstGeom prst="rect">
            <a:avLst/>
          </a:prstGeom>
        </p:spPr>
      </p:pic>
      <p:sp>
        <p:nvSpPr>
          <p:cNvPr id="4" name="TextBox 3">
            <a:extLst>
              <a:ext uri="{FF2B5EF4-FFF2-40B4-BE49-F238E27FC236}">
                <a16:creationId xmlns:a16="http://schemas.microsoft.com/office/drawing/2014/main" id="{DA031018-414B-32E7-57CA-E33F33EA9244}"/>
              </a:ext>
            </a:extLst>
          </p:cNvPr>
          <p:cNvSpPr txBox="1"/>
          <p:nvPr/>
        </p:nvSpPr>
        <p:spPr>
          <a:xfrm>
            <a:off x="1371600" y="5653936"/>
            <a:ext cx="6019800" cy="923330"/>
          </a:xfrm>
          <a:prstGeom prst="rect">
            <a:avLst/>
          </a:prstGeom>
          <a:noFill/>
        </p:spPr>
        <p:txBody>
          <a:bodyPr wrap="square" rtlCol="0">
            <a:spAutoFit/>
          </a:bodyPr>
          <a:lstStyle/>
          <a:p>
            <a:r>
              <a:rPr lang="en-GB" dirty="0">
                <a:solidFill>
                  <a:srgbClr val="C00000"/>
                </a:solidFill>
              </a:rPr>
              <a:t>As of April 2026, TFFF has about $6.5Bn in contributions, has created an interim board and established a committee to manage the investment fund.   </a:t>
            </a:r>
          </a:p>
        </p:txBody>
      </p:sp>
      <p:pic>
        <p:nvPicPr>
          <p:cNvPr id="7" name="Picture 6" descr="Brazil leads &quot;encouraging&quot; decline in global rainforest destruction in 2025">
            <a:extLst>
              <a:ext uri="{FF2B5EF4-FFF2-40B4-BE49-F238E27FC236}">
                <a16:creationId xmlns:a16="http://schemas.microsoft.com/office/drawing/2014/main" id="{50ED718D-8E0F-0C1A-9C3B-08E7F697CF46}"/>
              </a:ext>
            </a:extLst>
          </p:cNvPr>
          <p:cNvPicPr>
            <a:picLocks noChangeAspect="1"/>
          </p:cNvPicPr>
          <p:nvPr/>
        </p:nvPicPr>
        <p:blipFill>
          <a:blip r:embed="rId3"/>
          <a:stretch>
            <a:fillRect/>
          </a:stretch>
        </p:blipFill>
        <p:spPr>
          <a:xfrm>
            <a:off x="495021" y="2079690"/>
            <a:ext cx="4085944" cy="3235484"/>
          </a:xfrm>
          <a:prstGeom prst="rect">
            <a:avLst/>
          </a:prstGeom>
        </p:spPr>
      </p:pic>
    </p:spTree>
    <p:extLst>
      <p:ext uri="{BB962C8B-B14F-4D97-AF65-F5344CB8AC3E}">
        <p14:creationId xmlns:p14="http://schemas.microsoft.com/office/powerpoint/2010/main" val="3982837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DDC9D-9F93-6D24-C79C-2117CA969C8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D02E4DA-67C4-84DB-E8CF-AE6C0576239D}"/>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27</a:t>
            </a:fld>
            <a:endParaRPr lang="en-US" dirty="0"/>
          </a:p>
        </p:txBody>
      </p:sp>
      <p:sp>
        <p:nvSpPr>
          <p:cNvPr id="2" name="Title 1">
            <a:extLst>
              <a:ext uri="{FF2B5EF4-FFF2-40B4-BE49-F238E27FC236}">
                <a16:creationId xmlns:a16="http://schemas.microsoft.com/office/drawing/2014/main" id="{C699DC49-4594-274D-50C4-0B8DD0AC7AD2}"/>
              </a:ext>
            </a:extLst>
          </p:cNvPr>
          <p:cNvSpPr>
            <a:spLocks noGrp="1"/>
          </p:cNvSpPr>
          <p:nvPr>
            <p:ph type="title"/>
          </p:nvPr>
        </p:nvSpPr>
        <p:spPr>
          <a:xfrm>
            <a:off x="457200" y="152400"/>
            <a:ext cx="8229600" cy="1143000"/>
          </a:xfrm>
        </p:spPr>
        <p:txBody>
          <a:bodyPr>
            <a:normAutofit fontScale="90000"/>
          </a:bodyPr>
          <a:lstStyle/>
          <a:p>
            <a:r>
              <a:rPr lang="en-US" b="0" i="1" dirty="0"/>
              <a:t>Plurilateral Examples (3) </a:t>
            </a:r>
            <a:br>
              <a:rPr lang="en-US" b="0" dirty="0"/>
            </a:br>
            <a:r>
              <a:rPr lang="en-US" b="0" dirty="0"/>
              <a:t>Global Methane Pledge</a:t>
            </a:r>
          </a:p>
        </p:txBody>
      </p:sp>
      <p:cxnSp>
        <p:nvCxnSpPr>
          <p:cNvPr id="5" name="Straight Connector 4">
            <a:extLst>
              <a:ext uri="{FF2B5EF4-FFF2-40B4-BE49-F238E27FC236}">
                <a16:creationId xmlns:a16="http://schemas.microsoft.com/office/drawing/2014/main" id="{81A8C72C-4271-D7C7-FC22-5B31F4005E89}"/>
              </a:ext>
            </a:extLst>
          </p:cNvPr>
          <p:cNvCxnSpPr/>
          <p:nvPr/>
        </p:nvCxnSpPr>
        <p:spPr>
          <a:xfrm>
            <a:off x="1524000" y="12954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7FBC752-7CF7-2DD5-6C86-2309C902B7E9}"/>
              </a:ext>
            </a:extLst>
          </p:cNvPr>
          <p:cNvPicPr>
            <a:picLocks noChangeAspect="1"/>
          </p:cNvPicPr>
          <p:nvPr/>
        </p:nvPicPr>
        <p:blipFill>
          <a:blip r:embed="rId2"/>
          <a:srcRect t="4751"/>
          <a:stretch>
            <a:fillRect/>
          </a:stretch>
        </p:blipFill>
        <p:spPr>
          <a:xfrm>
            <a:off x="3657600" y="2362200"/>
            <a:ext cx="2513942" cy="1874751"/>
          </a:xfrm>
          <a:prstGeom prst="rect">
            <a:avLst/>
          </a:prstGeom>
        </p:spPr>
      </p:pic>
      <p:pic>
        <p:nvPicPr>
          <p:cNvPr id="9" name="Picture 8">
            <a:extLst>
              <a:ext uri="{FF2B5EF4-FFF2-40B4-BE49-F238E27FC236}">
                <a16:creationId xmlns:a16="http://schemas.microsoft.com/office/drawing/2014/main" id="{69CD7E22-79C2-45AE-BECF-ACC770FA2E21}"/>
              </a:ext>
            </a:extLst>
          </p:cNvPr>
          <p:cNvPicPr>
            <a:picLocks noChangeAspect="1"/>
          </p:cNvPicPr>
          <p:nvPr/>
        </p:nvPicPr>
        <p:blipFill>
          <a:blip r:embed="rId3"/>
          <a:stretch>
            <a:fillRect/>
          </a:stretch>
        </p:blipFill>
        <p:spPr>
          <a:xfrm>
            <a:off x="3983610" y="2157384"/>
            <a:ext cx="1699347" cy="335192"/>
          </a:xfrm>
          <a:prstGeom prst="rect">
            <a:avLst/>
          </a:prstGeom>
        </p:spPr>
      </p:pic>
      <p:pic>
        <p:nvPicPr>
          <p:cNvPr id="4098" name="Picture 2" descr="Methane emissions - Our World in Data">
            <a:extLst>
              <a:ext uri="{FF2B5EF4-FFF2-40B4-BE49-F238E27FC236}">
                <a16:creationId xmlns:a16="http://schemas.microsoft.com/office/drawing/2014/main" id="{FE152D22-E6D6-F2D4-9DA9-A9F49B2FFA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734" y="2068075"/>
            <a:ext cx="3362325" cy="237340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ACD53BBE-E2B1-D5C2-1E7C-CAD02FE1ED05}"/>
              </a:ext>
            </a:extLst>
          </p:cNvPr>
          <p:cNvPicPr>
            <a:picLocks noChangeAspect="1"/>
          </p:cNvPicPr>
          <p:nvPr/>
        </p:nvPicPr>
        <p:blipFill>
          <a:blip r:embed="rId5"/>
          <a:stretch>
            <a:fillRect/>
          </a:stretch>
        </p:blipFill>
        <p:spPr>
          <a:xfrm>
            <a:off x="6410325" y="1447800"/>
            <a:ext cx="2513941" cy="3546923"/>
          </a:xfrm>
          <a:prstGeom prst="rect">
            <a:avLst/>
          </a:prstGeom>
        </p:spPr>
      </p:pic>
      <p:sp>
        <p:nvSpPr>
          <p:cNvPr id="6" name="TextBox 5">
            <a:extLst>
              <a:ext uri="{FF2B5EF4-FFF2-40B4-BE49-F238E27FC236}">
                <a16:creationId xmlns:a16="http://schemas.microsoft.com/office/drawing/2014/main" id="{E32CBEA6-6DC7-A4D8-D79D-00C4638E6B54}"/>
              </a:ext>
            </a:extLst>
          </p:cNvPr>
          <p:cNvSpPr txBox="1"/>
          <p:nvPr/>
        </p:nvSpPr>
        <p:spPr>
          <a:xfrm>
            <a:off x="647700" y="5262076"/>
            <a:ext cx="7848600" cy="1477328"/>
          </a:xfrm>
          <a:prstGeom prst="rect">
            <a:avLst/>
          </a:prstGeom>
          <a:noFill/>
        </p:spPr>
        <p:txBody>
          <a:bodyPr wrap="square" rtlCol="0">
            <a:spAutoFit/>
          </a:bodyPr>
          <a:lstStyle/>
          <a:p>
            <a:r>
              <a:rPr lang="en-GB" dirty="0">
                <a:solidFill>
                  <a:srgbClr val="C00000"/>
                </a:solidFill>
              </a:rPr>
              <a:t>GMP has built a coalition of more than 150 countries, putting methane firmly on climate agenda.  While it has triggered new regulations in many countries (and strongly in the EU, Canada, Norway and Brazil), most country pledges are still in the planning rather than implementation phase, and some critical countries have not signed on (</a:t>
            </a:r>
            <a:r>
              <a:rPr lang="en-GB" dirty="0" err="1">
                <a:solidFill>
                  <a:srgbClr val="C00000"/>
                </a:solidFill>
              </a:rPr>
              <a:t>eg</a:t>
            </a:r>
            <a:r>
              <a:rPr lang="en-GB" dirty="0">
                <a:solidFill>
                  <a:srgbClr val="C00000"/>
                </a:solidFill>
              </a:rPr>
              <a:t>, China, India, Russia).</a:t>
            </a:r>
          </a:p>
        </p:txBody>
      </p:sp>
    </p:spTree>
    <p:extLst>
      <p:ext uri="{BB962C8B-B14F-4D97-AF65-F5344CB8AC3E}">
        <p14:creationId xmlns:p14="http://schemas.microsoft.com/office/powerpoint/2010/main" val="2725654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DE757-2AE7-1A02-AA39-B482254C5AEB}"/>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8522169-DFEF-1055-86C9-D2F68F0EE4EF}"/>
              </a:ext>
            </a:extLst>
          </p:cNvPr>
          <p:cNvSpPr>
            <a:spLocks noGrp="1"/>
          </p:cNvSpPr>
          <p:nvPr>
            <p:ph idx="1"/>
          </p:nvPr>
        </p:nvSpPr>
        <p:spPr>
          <a:xfrm>
            <a:off x="4608654" y="1371600"/>
            <a:ext cx="4190999" cy="5072061"/>
          </a:xfrm>
        </p:spPr>
        <p:txBody>
          <a:bodyPr>
            <a:normAutofit/>
          </a:bodyPr>
          <a:lstStyle/>
          <a:p>
            <a:pPr>
              <a:buFont typeface="Arial" panose="020B0604020202020204" pitchFamily="34" charset="0"/>
              <a:buChar char="•"/>
            </a:pPr>
            <a:r>
              <a:rPr lang="en-US" sz="1900" dirty="0"/>
              <a:t>Coalition of more than 600 independent net-zero financial alliances (banks, asset owners, and financial service providers) with more than $130Tn AUM. </a:t>
            </a:r>
          </a:p>
          <a:p>
            <a:pPr>
              <a:buFont typeface="Arial" panose="020B0604020202020204" pitchFamily="34" charset="0"/>
              <a:buChar char="•"/>
            </a:pPr>
            <a:r>
              <a:rPr lang="en-US" sz="1900" dirty="0"/>
              <a:t>Seeks to direct $ trillions in private capital to net-zero transition </a:t>
            </a:r>
          </a:p>
          <a:p>
            <a:pPr>
              <a:buFont typeface="Arial" panose="020B0604020202020204" pitchFamily="34" charset="0"/>
              <a:buChar char="•"/>
            </a:pPr>
            <a:r>
              <a:rPr lang="en-US" sz="1900" dirty="0"/>
              <a:t>Helps member institutions by: </a:t>
            </a:r>
          </a:p>
          <a:p>
            <a:pPr lvl="1">
              <a:buFont typeface="Arial" panose="020B0604020202020204" pitchFamily="34" charset="0"/>
              <a:buChar char="•"/>
            </a:pPr>
            <a:r>
              <a:rPr lang="en-US" sz="1600" dirty="0"/>
              <a:t>Working with them to develop science-based transition plans</a:t>
            </a:r>
          </a:p>
          <a:p>
            <a:pPr lvl="1">
              <a:buFont typeface="Arial" panose="020B0604020202020204" pitchFamily="34" charset="0"/>
              <a:buChar char="•"/>
            </a:pPr>
            <a:r>
              <a:rPr lang="en-US" sz="1600" dirty="0"/>
              <a:t>Engaging with governments to create supportive policies</a:t>
            </a:r>
          </a:p>
          <a:p>
            <a:pPr lvl="1">
              <a:buFont typeface="Arial" panose="020B0604020202020204" pitchFamily="34" charset="0"/>
              <a:buChar char="•"/>
            </a:pPr>
            <a:r>
              <a:rPr lang="en-US" sz="1600" dirty="0"/>
              <a:t>Promoting and sharing best practices </a:t>
            </a:r>
            <a:endParaRPr lang="en-US" sz="1800" dirty="0"/>
          </a:p>
        </p:txBody>
      </p:sp>
      <p:sp>
        <p:nvSpPr>
          <p:cNvPr id="3" name="Slide Number Placeholder 2">
            <a:extLst>
              <a:ext uri="{FF2B5EF4-FFF2-40B4-BE49-F238E27FC236}">
                <a16:creationId xmlns:a16="http://schemas.microsoft.com/office/drawing/2014/main" id="{5E7DA5DB-C14A-05E8-74D3-175886A1723F}"/>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28</a:t>
            </a:fld>
            <a:endParaRPr lang="en-US" dirty="0"/>
          </a:p>
        </p:txBody>
      </p:sp>
      <p:sp>
        <p:nvSpPr>
          <p:cNvPr id="2" name="Title 1">
            <a:extLst>
              <a:ext uri="{FF2B5EF4-FFF2-40B4-BE49-F238E27FC236}">
                <a16:creationId xmlns:a16="http://schemas.microsoft.com/office/drawing/2014/main" id="{C4D2F0FB-2D01-0CBF-D21D-7F827019D685}"/>
              </a:ext>
            </a:extLst>
          </p:cNvPr>
          <p:cNvSpPr>
            <a:spLocks noGrp="1"/>
          </p:cNvSpPr>
          <p:nvPr>
            <p:ph type="title"/>
          </p:nvPr>
        </p:nvSpPr>
        <p:spPr>
          <a:xfrm>
            <a:off x="304800" y="103188"/>
            <a:ext cx="8534400" cy="1143000"/>
          </a:xfrm>
        </p:spPr>
        <p:txBody>
          <a:bodyPr>
            <a:normAutofit fontScale="90000"/>
          </a:bodyPr>
          <a:lstStyle/>
          <a:p>
            <a:r>
              <a:rPr lang="en-US" b="0" i="1" dirty="0"/>
              <a:t>Plurilateral Examples (4) </a:t>
            </a:r>
            <a:br>
              <a:rPr lang="en-US" b="0" dirty="0"/>
            </a:br>
            <a:r>
              <a:rPr lang="en-US" b="0" dirty="0"/>
              <a:t>Glasgow Financial Alliance for Net Zero (GFANZ)</a:t>
            </a:r>
          </a:p>
        </p:txBody>
      </p:sp>
      <p:cxnSp>
        <p:nvCxnSpPr>
          <p:cNvPr id="5" name="Straight Connector 4">
            <a:extLst>
              <a:ext uri="{FF2B5EF4-FFF2-40B4-BE49-F238E27FC236}">
                <a16:creationId xmlns:a16="http://schemas.microsoft.com/office/drawing/2014/main" id="{4AFBC6B8-B905-DA95-3D94-41D8EC5334A2}"/>
              </a:ext>
            </a:extLst>
          </p:cNvPr>
          <p:cNvCxnSpPr/>
          <p:nvPr/>
        </p:nvCxnSpPr>
        <p:spPr>
          <a:xfrm>
            <a:off x="1524000" y="12192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6146" name="Picture 2" descr="Global Landscape of Climate Finance Data Dashboard - CPI">
            <a:extLst>
              <a:ext uri="{FF2B5EF4-FFF2-40B4-BE49-F238E27FC236}">
                <a16:creationId xmlns:a16="http://schemas.microsoft.com/office/drawing/2014/main" id="{2BDFBF4B-7798-C0C3-5DD6-4B85360695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413" y="1350913"/>
            <a:ext cx="4340506" cy="2857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FB63419-9D17-85BA-93E7-C790360E4EB6}"/>
              </a:ext>
            </a:extLst>
          </p:cNvPr>
          <p:cNvSpPr txBox="1"/>
          <p:nvPr/>
        </p:nvSpPr>
        <p:spPr>
          <a:xfrm>
            <a:off x="403413" y="4114800"/>
            <a:ext cx="4190999" cy="954107"/>
          </a:xfrm>
          <a:prstGeom prst="rect">
            <a:avLst/>
          </a:prstGeom>
          <a:noFill/>
        </p:spPr>
        <p:txBody>
          <a:bodyPr wrap="square" rtlCol="0">
            <a:spAutoFit/>
          </a:bodyPr>
          <a:lstStyle/>
          <a:p>
            <a:pPr algn="ctr"/>
            <a:r>
              <a:rPr lang="en-US" sz="1400" i="1" dirty="0"/>
              <a:t>Climate finance needs are estimated to be around $7.5Tn/year through 2030 and over $8.8Tn/year from 2031 to 2050 to limit warming to $1.5°C. Developing countries alone need about $1.3Tn annually by 2035.</a:t>
            </a:r>
          </a:p>
        </p:txBody>
      </p:sp>
      <p:sp>
        <p:nvSpPr>
          <p:cNvPr id="6" name="TextBox 5">
            <a:extLst>
              <a:ext uri="{FF2B5EF4-FFF2-40B4-BE49-F238E27FC236}">
                <a16:creationId xmlns:a16="http://schemas.microsoft.com/office/drawing/2014/main" id="{6710A2F3-238A-AABD-DB0E-F6B7E45C62E1}"/>
              </a:ext>
            </a:extLst>
          </p:cNvPr>
          <p:cNvSpPr txBox="1"/>
          <p:nvPr/>
        </p:nvSpPr>
        <p:spPr>
          <a:xfrm>
            <a:off x="570053" y="5352871"/>
            <a:ext cx="8229600" cy="1200329"/>
          </a:xfrm>
          <a:prstGeom prst="rect">
            <a:avLst/>
          </a:prstGeom>
          <a:noFill/>
        </p:spPr>
        <p:txBody>
          <a:bodyPr wrap="square" rtlCol="0">
            <a:spAutoFit/>
          </a:bodyPr>
          <a:lstStyle/>
          <a:p>
            <a:r>
              <a:rPr lang="en-GB" dirty="0">
                <a:solidFill>
                  <a:srgbClr val="C00000"/>
                </a:solidFill>
              </a:rPr>
              <a:t>GFANZ has developed transition planning frameworks, created new blended finance initiatives, has multiple developing country partnerships and built significant capacity.   But it has not yet solved the fundamental challenge of generating investable project pipelines and attracting private capital at the scale required for the transition.  </a:t>
            </a:r>
          </a:p>
        </p:txBody>
      </p:sp>
    </p:spTree>
    <p:extLst>
      <p:ext uri="{BB962C8B-B14F-4D97-AF65-F5344CB8AC3E}">
        <p14:creationId xmlns:p14="http://schemas.microsoft.com/office/powerpoint/2010/main" val="545223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41106-5AEE-5E26-18CB-1F7389F39601}"/>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08D85C7-944E-63FE-BDF1-C2FDD351340B}"/>
              </a:ext>
            </a:extLst>
          </p:cNvPr>
          <p:cNvSpPr>
            <a:spLocks noGrp="1"/>
          </p:cNvSpPr>
          <p:nvPr>
            <p:ph idx="1"/>
          </p:nvPr>
        </p:nvSpPr>
        <p:spPr>
          <a:xfrm>
            <a:off x="4611547" y="1600200"/>
            <a:ext cx="4303853" cy="3581399"/>
          </a:xfrm>
        </p:spPr>
        <p:txBody>
          <a:bodyPr>
            <a:normAutofit fontScale="92500" lnSpcReduction="20000"/>
          </a:bodyPr>
          <a:lstStyle/>
          <a:p>
            <a:pPr marL="268288" indent="-268288">
              <a:buFont typeface="Arial" panose="020B0604020202020204" pitchFamily="34" charset="0"/>
              <a:buChar char="•"/>
            </a:pPr>
            <a:r>
              <a:rPr lang="en-US" sz="1800" dirty="0"/>
              <a:t>Global network of  ̴̴100 mayors of the world’s leading cities united in action to confront the climate crisis.</a:t>
            </a:r>
          </a:p>
          <a:p>
            <a:pPr marL="268288" indent="-268288">
              <a:buFont typeface="Arial" panose="020B0604020202020204" pitchFamily="34" charset="0"/>
              <a:buChar char="•"/>
            </a:pPr>
            <a:r>
              <a:rPr lang="en-US" sz="1800" dirty="0"/>
              <a:t>Mayors commit to science-based, collaborative approach to cut emissions in half by 2030</a:t>
            </a:r>
          </a:p>
          <a:p>
            <a:pPr marL="268288" indent="-268288">
              <a:buFont typeface="Arial" panose="020B0604020202020204" pitchFamily="34" charset="0"/>
              <a:buChar char="•"/>
            </a:pPr>
            <a:r>
              <a:rPr lang="en-US" sz="1800" dirty="0"/>
              <a:t>C40 supports mayors to do this by:</a:t>
            </a:r>
          </a:p>
          <a:p>
            <a:pPr marL="538163" lvl="1" indent="-196850">
              <a:buFont typeface="Arial" panose="020B0604020202020204" pitchFamily="34" charset="0"/>
              <a:buChar char="•"/>
            </a:pPr>
            <a:r>
              <a:rPr lang="en-US" sz="1600" dirty="0"/>
              <a:t>Raising climate ambition . </a:t>
            </a:r>
          </a:p>
          <a:p>
            <a:pPr marL="538163" lvl="1" indent="-196850">
              <a:buFont typeface="Arial" panose="020B0604020202020204" pitchFamily="34" charset="0"/>
              <a:buChar char="•"/>
            </a:pPr>
            <a:r>
              <a:rPr lang="en-US" sz="1600" dirty="0"/>
              <a:t>Building equitable and thriving communities .</a:t>
            </a:r>
          </a:p>
          <a:p>
            <a:pPr marL="538163" lvl="1" indent="-196850">
              <a:buFont typeface="Arial" panose="020B0604020202020204" pitchFamily="34" charset="0"/>
              <a:buChar char="•"/>
            </a:pPr>
            <a:r>
              <a:rPr lang="en-US" sz="1600" dirty="0"/>
              <a:t>Building a global movement .</a:t>
            </a:r>
          </a:p>
          <a:p>
            <a:pPr marL="538163" lvl="1" indent="-196850">
              <a:buFont typeface="Arial" panose="020B0604020202020204" pitchFamily="34" charset="0"/>
              <a:buChar char="•"/>
            </a:pPr>
            <a:r>
              <a:rPr lang="en-US" sz="1600" dirty="0"/>
              <a:t>Scaling up climate action and sharing best practices across high-impact sectors.</a:t>
            </a:r>
          </a:p>
          <a:p>
            <a:pPr marL="538163" lvl="1" indent="-196850">
              <a:buFont typeface="Arial" panose="020B0604020202020204" pitchFamily="34" charset="0"/>
              <a:buChar char="•"/>
            </a:pPr>
            <a:r>
              <a:rPr lang="en-US" sz="1600" dirty="0"/>
              <a:t>Facilitating access to finance for investment in green jobs and projects</a:t>
            </a:r>
            <a:br>
              <a:rPr lang="en-US" sz="1600" dirty="0"/>
            </a:br>
            <a:endParaRPr lang="en-US" sz="1600" dirty="0"/>
          </a:p>
        </p:txBody>
      </p:sp>
      <p:sp>
        <p:nvSpPr>
          <p:cNvPr id="3" name="Slide Number Placeholder 2">
            <a:extLst>
              <a:ext uri="{FF2B5EF4-FFF2-40B4-BE49-F238E27FC236}">
                <a16:creationId xmlns:a16="http://schemas.microsoft.com/office/drawing/2014/main" id="{68E36283-03AB-F322-5466-FF2626104F21}"/>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29</a:t>
            </a:fld>
            <a:endParaRPr lang="en-US" dirty="0"/>
          </a:p>
        </p:txBody>
      </p:sp>
      <p:sp>
        <p:nvSpPr>
          <p:cNvPr id="2" name="Title 1">
            <a:extLst>
              <a:ext uri="{FF2B5EF4-FFF2-40B4-BE49-F238E27FC236}">
                <a16:creationId xmlns:a16="http://schemas.microsoft.com/office/drawing/2014/main" id="{5ECB5969-AA4B-544F-5657-FDC7A2495756}"/>
              </a:ext>
            </a:extLst>
          </p:cNvPr>
          <p:cNvSpPr>
            <a:spLocks noGrp="1"/>
          </p:cNvSpPr>
          <p:nvPr>
            <p:ph type="title"/>
          </p:nvPr>
        </p:nvSpPr>
        <p:spPr>
          <a:xfrm>
            <a:off x="304800" y="103188"/>
            <a:ext cx="8534400" cy="1143000"/>
          </a:xfrm>
        </p:spPr>
        <p:txBody>
          <a:bodyPr>
            <a:normAutofit fontScale="90000"/>
          </a:bodyPr>
          <a:lstStyle/>
          <a:p>
            <a:r>
              <a:rPr lang="en-US" b="0" dirty="0"/>
              <a:t>Plurilateral Examples (5) </a:t>
            </a:r>
            <a:br>
              <a:rPr lang="en-US" b="0" dirty="0"/>
            </a:br>
            <a:r>
              <a:rPr lang="en-US" b="0" dirty="0"/>
              <a:t>C-40</a:t>
            </a:r>
          </a:p>
        </p:txBody>
      </p:sp>
      <p:cxnSp>
        <p:nvCxnSpPr>
          <p:cNvPr id="5" name="Straight Connector 4">
            <a:extLst>
              <a:ext uri="{FF2B5EF4-FFF2-40B4-BE49-F238E27FC236}">
                <a16:creationId xmlns:a16="http://schemas.microsoft.com/office/drawing/2014/main" id="{5BBFA948-DE43-8269-AD93-D1C3584E4C96}"/>
              </a:ext>
            </a:extLst>
          </p:cNvPr>
          <p:cNvCxnSpPr/>
          <p:nvPr/>
        </p:nvCxnSpPr>
        <p:spPr>
          <a:xfrm>
            <a:off x="1524000" y="12954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7F0710E-14FD-4B2C-5627-8CF440454540}"/>
              </a:ext>
            </a:extLst>
          </p:cNvPr>
          <p:cNvPicPr>
            <a:picLocks noChangeAspect="1"/>
          </p:cNvPicPr>
          <p:nvPr/>
        </p:nvPicPr>
        <p:blipFill>
          <a:blip r:embed="rId2"/>
          <a:stretch>
            <a:fillRect/>
          </a:stretch>
        </p:blipFill>
        <p:spPr>
          <a:xfrm>
            <a:off x="198345" y="1779587"/>
            <a:ext cx="4325144" cy="2667000"/>
          </a:xfrm>
          <a:prstGeom prst="rect">
            <a:avLst/>
          </a:prstGeom>
        </p:spPr>
      </p:pic>
      <p:sp>
        <p:nvSpPr>
          <p:cNvPr id="8" name="Rectangle 7">
            <a:extLst>
              <a:ext uri="{FF2B5EF4-FFF2-40B4-BE49-F238E27FC236}">
                <a16:creationId xmlns:a16="http://schemas.microsoft.com/office/drawing/2014/main" id="{A1681C54-33A5-B2F5-AEA1-F4E548548D9B}"/>
              </a:ext>
            </a:extLst>
          </p:cNvPr>
          <p:cNvSpPr/>
          <p:nvPr/>
        </p:nvSpPr>
        <p:spPr>
          <a:xfrm>
            <a:off x="3733800" y="4648200"/>
            <a:ext cx="838200"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A9CDB29-11B2-3E00-9783-17DC262C723F}"/>
              </a:ext>
            </a:extLst>
          </p:cNvPr>
          <p:cNvSpPr txBox="1"/>
          <p:nvPr/>
        </p:nvSpPr>
        <p:spPr>
          <a:xfrm>
            <a:off x="685800" y="5181600"/>
            <a:ext cx="8229600" cy="1200329"/>
          </a:xfrm>
          <a:prstGeom prst="rect">
            <a:avLst/>
          </a:prstGeom>
          <a:noFill/>
        </p:spPr>
        <p:txBody>
          <a:bodyPr wrap="square" rtlCol="0">
            <a:spAutoFit/>
          </a:bodyPr>
          <a:lstStyle/>
          <a:p>
            <a:r>
              <a:rPr lang="en-GB" dirty="0">
                <a:solidFill>
                  <a:srgbClr val="C00000"/>
                </a:solidFill>
              </a:rPr>
              <a:t>Most C40 cities have peaked emissions – and some have already seen a 30-40% reduction from peak levels.  The greatest challenge remains scaling finance and implementation across the global south.  But C40 cities represent only about 12% of the global population, and less than 25% of global emissions.</a:t>
            </a:r>
          </a:p>
        </p:txBody>
      </p:sp>
    </p:spTree>
    <p:extLst>
      <p:ext uri="{BB962C8B-B14F-4D97-AF65-F5344CB8AC3E}">
        <p14:creationId xmlns:p14="http://schemas.microsoft.com/office/powerpoint/2010/main" val="4233398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A2D2A1-6BCB-28A2-2F9B-7DDDD196B5F7}"/>
              </a:ext>
            </a:extLst>
          </p:cNvPr>
          <p:cNvSpPr txBox="1"/>
          <p:nvPr/>
        </p:nvSpPr>
        <p:spPr>
          <a:xfrm>
            <a:off x="1121690" y="179538"/>
            <a:ext cx="6672019" cy="646331"/>
          </a:xfrm>
          <a:prstGeom prst="rect">
            <a:avLst/>
          </a:prstGeom>
          <a:noFill/>
        </p:spPr>
        <p:txBody>
          <a:bodyPr wrap="none" rtlCol="0">
            <a:spAutoFit/>
          </a:bodyPr>
          <a:lstStyle/>
          <a:p>
            <a:r>
              <a:rPr lang="en-US" sz="3600" dirty="0"/>
              <a:t>Temperature Anomaly 1880 - 2025</a:t>
            </a:r>
          </a:p>
        </p:txBody>
      </p:sp>
      <p:cxnSp>
        <p:nvCxnSpPr>
          <p:cNvPr id="4" name="Straight Connector 3">
            <a:extLst>
              <a:ext uri="{FF2B5EF4-FFF2-40B4-BE49-F238E27FC236}">
                <a16:creationId xmlns:a16="http://schemas.microsoft.com/office/drawing/2014/main" id="{6CBB97AA-1FC9-9BE7-DD92-85313D3C9A00}"/>
              </a:ext>
            </a:extLst>
          </p:cNvPr>
          <p:cNvCxnSpPr/>
          <p:nvPr/>
        </p:nvCxnSpPr>
        <p:spPr>
          <a:xfrm>
            <a:off x="1610078" y="9144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63F9137-0604-79EB-503B-A7CEC848BBB7}"/>
              </a:ext>
            </a:extLst>
          </p:cNvPr>
          <p:cNvSpPr txBox="1"/>
          <p:nvPr/>
        </p:nvSpPr>
        <p:spPr>
          <a:xfrm>
            <a:off x="996854" y="6444576"/>
            <a:ext cx="6588535" cy="338554"/>
          </a:xfrm>
          <a:prstGeom prst="rect">
            <a:avLst/>
          </a:prstGeom>
          <a:noFill/>
        </p:spPr>
        <p:txBody>
          <a:bodyPr wrap="none" rtlCol="0">
            <a:spAutoFit/>
          </a:bodyPr>
          <a:lstStyle/>
          <a:p>
            <a:r>
              <a:rPr lang="en-US" sz="1600" dirty="0"/>
              <a:t>Source:  NASA, 2026.  | </a:t>
            </a:r>
            <a:r>
              <a:rPr lang="en-US" sz="1600" dirty="0">
                <a:hlinkClick r:id="rId5"/>
              </a:rPr>
              <a:t>Global Temperature Anomalies from 1880 to 2025</a:t>
            </a:r>
            <a:endParaRPr lang="en-US" sz="1600" dirty="0"/>
          </a:p>
        </p:txBody>
      </p:sp>
      <p:pic>
        <p:nvPicPr>
          <p:cNvPr id="14" name="Global Temp Anomaly">
            <a:hlinkClick r:id="" action="ppaction://media"/>
            <a:extLst>
              <a:ext uri="{FF2B5EF4-FFF2-40B4-BE49-F238E27FC236}">
                <a16:creationId xmlns:a16="http://schemas.microsoft.com/office/drawing/2014/main" id="{794414FF-6762-282D-CF8D-32AED92941E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857250"/>
            <a:ext cx="9144000" cy="5143500"/>
          </a:xfrm>
          <a:prstGeom prst="rect">
            <a:avLst/>
          </a:prstGeom>
        </p:spPr>
      </p:pic>
    </p:spTree>
    <p:extLst>
      <p:ext uri="{BB962C8B-B14F-4D97-AF65-F5344CB8AC3E}">
        <p14:creationId xmlns:p14="http://schemas.microsoft.com/office/powerpoint/2010/main" val="90678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DC3A8-A878-8644-B118-6F29BDAE85C6}"/>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D168EA5-D6DC-3C9A-7654-888E0ED3E569}"/>
              </a:ext>
            </a:extLst>
          </p:cNvPr>
          <p:cNvCxnSpPr/>
          <p:nvPr/>
        </p:nvCxnSpPr>
        <p:spPr>
          <a:xfrm>
            <a:off x="1981200" y="1188265"/>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172F8BF-0988-3FED-B806-4C752073DC58}"/>
              </a:ext>
            </a:extLst>
          </p:cNvPr>
          <p:cNvSpPr>
            <a:spLocks noGrp="1"/>
          </p:cNvSpPr>
          <p:nvPr>
            <p:ph type="title"/>
          </p:nvPr>
        </p:nvSpPr>
        <p:spPr>
          <a:xfrm>
            <a:off x="2438400" y="76200"/>
            <a:ext cx="5987486" cy="1143000"/>
          </a:xfrm>
        </p:spPr>
        <p:txBody>
          <a:bodyPr>
            <a:normAutofit fontScale="90000"/>
          </a:bodyPr>
          <a:lstStyle/>
          <a:p>
            <a:r>
              <a:rPr lang="en-US" dirty="0"/>
              <a:t>COP 28 (2023):  Agreements Outside the UNFCCC</a:t>
            </a:r>
          </a:p>
        </p:txBody>
      </p:sp>
      <p:pic>
        <p:nvPicPr>
          <p:cNvPr id="4" name="Picture 3">
            <a:extLst>
              <a:ext uri="{FF2B5EF4-FFF2-40B4-BE49-F238E27FC236}">
                <a16:creationId xmlns:a16="http://schemas.microsoft.com/office/drawing/2014/main" id="{D1C2774A-A0CE-8CC7-9145-6B0A010414CE}"/>
              </a:ext>
            </a:extLst>
          </p:cNvPr>
          <p:cNvPicPr>
            <a:picLocks noChangeAspect="1"/>
          </p:cNvPicPr>
          <p:nvPr/>
        </p:nvPicPr>
        <p:blipFill>
          <a:blip r:embed="rId2"/>
          <a:stretch>
            <a:fillRect/>
          </a:stretch>
        </p:blipFill>
        <p:spPr>
          <a:xfrm>
            <a:off x="641913" y="258762"/>
            <a:ext cx="1819741" cy="955364"/>
          </a:xfrm>
          <a:prstGeom prst="rect">
            <a:avLst/>
          </a:prstGeom>
        </p:spPr>
      </p:pic>
      <p:pic>
        <p:nvPicPr>
          <p:cNvPr id="14" name="Picture 13">
            <a:extLst>
              <a:ext uri="{FF2B5EF4-FFF2-40B4-BE49-F238E27FC236}">
                <a16:creationId xmlns:a16="http://schemas.microsoft.com/office/drawing/2014/main" id="{2D52C0C4-2769-3F8C-B9C9-18171A5C7D34}"/>
              </a:ext>
            </a:extLst>
          </p:cNvPr>
          <p:cNvPicPr>
            <a:picLocks noChangeAspect="1"/>
          </p:cNvPicPr>
          <p:nvPr/>
        </p:nvPicPr>
        <p:blipFill>
          <a:blip r:embed="rId3"/>
          <a:stretch>
            <a:fillRect/>
          </a:stretch>
        </p:blipFill>
        <p:spPr>
          <a:xfrm>
            <a:off x="1835332" y="1230534"/>
            <a:ext cx="5867400" cy="5470128"/>
          </a:xfrm>
          <a:prstGeom prst="rect">
            <a:avLst/>
          </a:prstGeom>
        </p:spPr>
      </p:pic>
    </p:spTree>
    <p:extLst>
      <p:ext uri="{BB962C8B-B14F-4D97-AF65-F5344CB8AC3E}">
        <p14:creationId xmlns:p14="http://schemas.microsoft.com/office/powerpoint/2010/main" val="72622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16016-28FA-ED13-E610-61686AE475A3}"/>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31</a:t>
            </a:fld>
            <a:endParaRPr lang="en-US" dirty="0"/>
          </a:p>
        </p:txBody>
      </p:sp>
      <p:sp>
        <p:nvSpPr>
          <p:cNvPr id="4" name="Title 3">
            <a:extLst>
              <a:ext uri="{FF2B5EF4-FFF2-40B4-BE49-F238E27FC236}">
                <a16:creationId xmlns:a16="http://schemas.microsoft.com/office/drawing/2014/main" id="{3DDC6E15-EB52-7E3F-EC4B-3A37308B9547}"/>
              </a:ext>
            </a:extLst>
          </p:cNvPr>
          <p:cNvSpPr>
            <a:spLocks noGrp="1"/>
          </p:cNvSpPr>
          <p:nvPr>
            <p:ph type="title"/>
          </p:nvPr>
        </p:nvSpPr>
        <p:spPr/>
        <p:txBody>
          <a:bodyPr>
            <a:normAutofit fontScale="90000"/>
          </a:bodyPr>
          <a:lstStyle/>
          <a:p>
            <a:r>
              <a:rPr lang="en-US" b="0" dirty="0"/>
              <a:t>Other non-climate-specific </a:t>
            </a:r>
            <a:br>
              <a:rPr lang="en-US" b="0" dirty="0"/>
            </a:br>
            <a:r>
              <a:rPr lang="en-US" b="0" dirty="0"/>
              <a:t>plurilateral arrangements</a:t>
            </a:r>
          </a:p>
        </p:txBody>
      </p:sp>
      <p:cxnSp>
        <p:nvCxnSpPr>
          <p:cNvPr id="5" name="Straight Connector 4">
            <a:extLst>
              <a:ext uri="{FF2B5EF4-FFF2-40B4-BE49-F238E27FC236}">
                <a16:creationId xmlns:a16="http://schemas.microsoft.com/office/drawing/2014/main" id="{48F5CF27-509D-2531-EC79-6C403746E13E}"/>
              </a:ext>
            </a:extLst>
          </p:cNvPr>
          <p:cNvCxnSpPr/>
          <p:nvPr/>
        </p:nvCxnSpPr>
        <p:spPr>
          <a:xfrm>
            <a:off x="1524000" y="14478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A2BC4526-1DAE-4B01-E696-8A57F0779254}"/>
              </a:ext>
            </a:extLst>
          </p:cNvPr>
          <p:cNvGraphicFramePr>
            <a:graphicFrameLocks noGrp="1"/>
          </p:cNvGraphicFramePr>
          <p:nvPr>
            <p:extLst>
              <p:ext uri="{D42A27DB-BD31-4B8C-83A1-F6EECF244321}">
                <p14:modId xmlns:p14="http://schemas.microsoft.com/office/powerpoint/2010/main" val="1004799596"/>
              </p:ext>
            </p:extLst>
          </p:nvPr>
        </p:nvGraphicFramePr>
        <p:xfrm>
          <a:off x="571500" y="1828800"/>
          <a:ext cx="7772399" cy="4068761"/>
        </p:xfrm>
        <a:graphic>
          <a:graphicData uri="http://schemas.openxmlformats.org/drawingml/2006/table">
            <a:tbl>
              <a:tblPr firstRow="1" firstCol="1" bandRow="1">
                <a:tableStyleId>{5C22544A-7EE6-4342-B048-85BDC9FD1C3A}</a:tableStyleId>
              </a:tblPr>
              <a:tblGrid>
                <a:gridCol w="1143000">
                  <a:extLst>
                    <a:ext uri="{9D8B030D-6E8A-4147-A177-3AD203B41FA5}">
                      <a16:colId xmlns:a16="http://schemas.microsoft.com/office/drawing/2014/main" val="600515283"/>
                    </a:ext>
                  </a:extLst>
                </a:gridCol>
                <a:gridCol w="1181100">
                  <a:extLst>
                    <a:ext uri="{9D8B030D-6E8A-4147-A177-3AD203B41FA5}">
                      <a16:colId xmlns:a16="http://schemas.microsoft.com/office/drawing/2014/main" val="3611791307"/>
                    </a:ext>
                  </a:extLst>
                </a:gridCol>
                <a:gridCol w="3467100">
                  <a:extLst>
                    <a:ext uri="{9D8B030D-6E8A-4147-A177-3AD203B41FA5}">
                      <a16:colId xmlns:a16="http://schemas.microsoft.com/office/drawing/2014/main" val="1066296215"/>
                    </a:ext>
                  </a:extLst>
                </a:gridCol>
                <a:gridCol w="990600">
                  <a:extLst>
                    <a:ext uri="{9D8B030D-6E8A-4147-A177-3AD203B41FA5}">
                      <a16:colId xmlns:a16="http://schemas.microsoft.com/office/drawing/2014/main" val="492979273"/>
                    </a:ext>
                  </a:extLst>
                </a:gridCol>
                <a:gridCol w="990599">
                  <a:extLst>
                    <a:ext uri="{9D8B030D-6E8A-4147-A177-3AD203B41FA5}">
                      <a16:colId xmlns:a16="http://schemas.microsoft.com/office/drawing/2014/main" val="1183148972"/>
                    </a:ext>
                  </a:extLst>
                </a:gridCol>
              </a:tblGrid>
              <a:tr h="410383">
                <a:tc>
                  <a:txBody>
                    <a:bodyPr/>
                    <a:lstStyle/>
                    <a:p>
                      <a:pPr algn="ctr">
                        <a:lnSpc>
                          <a:spcPct val="115000"/>
                        </a:lnSpc>
                        <a:spcAft>
                          <a:spcPts val="800"/>
                        </a:spcAft>
                        <a:buNone/>
                      </a:pPr>
                      <a:r>
                        <a:rPr lang="en-GB" sz="1600" kern="100" dirty="0">
                          <a:effectLst/>
                        </a:rPr>
                        <a:t>Institution</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dirty="0">
                          <a:effectLst/>
                        </a:rPr>
                        <a:t>Members</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Primary Climate Function</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dirty="0">
                          <a:effectLst/>
                        </a:rPr>
                        <a:t>~ % Global GDP</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dirty="0">
                          <a:effectLst/>
                        </a:rPr>
                        <a:t>~ % Global GHG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extLst>
                  <a:ext uri="{0D108BD9-81ED-4DB2-BD59-A6C34878D82A}">
                    <a16:rowId xmlns:a16="http://schemas.microsoft.com/office/drawing/2014/main" val="3663983413"/>
                  </a:ext>
                </a:extLst>
              </a:tr>
              <a:tr h="1071527">
                <a:tc>
                  <a:txBody>
                    <a:bodyPr/>
                    <a:lstStyle/>
                    <a:p>
                      <a:pPr algn="ctr">
                        <a:lnSpc>
                          <a:spcPct val="115000"/>
                        </a:lnSpc>
                        <a:spcAft>
                          <a:spcPts val="800"/>
                        </a:spcAft>
                        <a:buNone/>
                      </a:pPr>
                      <a:r>
                        <a:rPr lang="en-GB" sz="1600" kern="100" dirty="0">
                          <a:effectLst/>
                        </a:rPr>
                        <a:t>G20</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19 countries + EU + AU</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Major-economy political coordination, finance, energy transition</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~85%</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~75-80% </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extLst>
                  <a:ext uri="{0D108BD9-81ED-4DB2-BD59-A6C34878D82A}">
                    <a16:rowId xmlns:a16="http://schemas.microsoft.com/office/drawing/2014/main" val="3883921730"/>
                  </a:ext>
                </a:extLst>
              </a:tr>
              <a:tr h="762257">
                <a:tc>
                  <a:txBody>
                    <a:bodyPr/>
                    <a:lstStyle/>
                    <a:p>
                      <a:pPr algn="ctr">
                        <a:lnSpc>
                          <a:spcPct val="115000"/>
                        </a:lnSpc>
                        <a:spcAft>
                          <a:spcPts val="800"/>
                        </a:spcAft>
                        <a:buNone/>
                      </a:pPr>
                      <a:r>
                        <a:rPr lang="en-GB" sz="1600" kern="100">
                          <a:effectLst/>
                        </a:rPr>
                        <a:t>APEC</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21 Pacific economies</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Trade, environmental goods, energy transition</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~60%</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dirty="0">
                          <a:effectLst/>
                        </a:rPr>
                        <a:t>~60%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extLst>
                  <a:ext uri="{0D108BD9-81ED-4DB2-BD59-A6C34878D82A}">
                    <a16:rowId xmlns:a16="http://schemas.microsoft.com/office/drawing/2014/main" val="3757370121"/>
                  </a:ext>
                </a:extLst>
              </a:tr>
              <a:tr h="857417">
                <a:tc>
                  <a:txBody>
                    <a:bodyPr/>
                    <a:lstStyle/>
                    <a:p>
                      <a:pPr algn="ctr">
                        <a:lnSpc>
                          <a:spcPct val="115000"/>
                        </a:lnSpc>
                        <a:spcAft>
                          <a:spcPts val="800"/>
                        </a:spcAft>
                        <a:buNone/>
                      </a:pPr>
                      <a:r>
                        <a:rPr lang="en-GB" sz="1600" kern="100">
                          <a:effectLst/>
                        </a:rPr>
                        <a:t>WTO</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166 members</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Trade-climate interface, subsidy reform, CBAMs</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~98%+</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~95+ </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extLst>
                  <a:ext uri="{0D108BD9-81ED-4DB2-BD59-A6C34878D82A}">
                    <a16:rowId xmlns:a16="http://schemas.microsoft.com/office/drawing/2014/main" val="2078516958"/>
                  </a:ext>
                </a:extLst>
              </a:tr>
              <a:tr h="809837">
                <a:tc>
                  <a:txBody>
                    <a:bodyPr/>
                    <a:lstStyle/>
                    <a:p>
                      <a:pPr algn="ctr">
                        <a:lnSpc>
                          <a:spcPct val="115000"/>
                        </a:lnSpc>
                        <a:spcAft>
                          <a:spcPts val="800"/>
                        </a:spcAft>
                        <a:buNone/>
                      </a:pPr>
                      <a:r>
                        <a:rPr lang="en-GB" sz="1600" kern="100" dirty="0">
                          <a:effectLst/>
                        </a:rPr>
                        <a:t>CEM/ MI</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24 countries + European Commission</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dirty="0">
                          <a:effectLst/>
                        </a:rPr>
                        <a:t>Clean-energy R&amp;D, innovation and implementation</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a:effectLst/>
                        </a:rPr>
                        <a:t>~75-80%</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tc>
                  <a:txBody>
                    <a:bodyPr/>
                    <a:lstStyle/>
                    <a:p>
                      <a:pPr algn="ctr">
                        <a:lnSpc>
                          <a:spcPct val="115000"/>
                        </a:lnSpc>
                        <a:spcAft>
                          <a:spcPts val="800"/>
                        </a:spcAft>
                        <a:buNone/>
                      </a:pPr>
                      <a:r>
                        <a:rPr lang="en-GB" sz="1600" kern="100" dirty="0">
                          <a:effectLst/>
                        </a:rPr>
                        <a:t>~75%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77" marR="1077" marT="1077" marB="1077" anchor="ctr"/>
                </a:tc>
                <a:extLst>
                  <a:ext uri="{0D108BD9-81ED-4DB2-BD59-A6C34878D82A}">
                    <a16:rowId xmlns:a16="http://schemas.microsoft.com/office/drawing/2014/main" val="1236932174"/>
                  </a:ext>
                </a:extLst>
              </a:tr>
            </a:tbl>
          </a:graphicData>
        </a:graphic>
      </p:graphicFrame>
    </p:spTree>
    <p:extLst>
      <p:ext uri="{BB962C8B-B14F-4D97-AF65-F5344CB8AC3E}">
        <p14:creationId xmlns:p14="http://schemas.microsoft.com/office/powerpoint/2010/main" val="131950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0E73E-DD52-7F40-A9E0-9804BA74C45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B02837-D49B-F2C0-8E67-3A41C4325DD5}"/>
              </a:ext>
            </a:extLst>
          </p:cNvPr>
          <p:cNvSpPr>
            <a:spLocks noGrp="1"/>
          </p:cNvSpPr>
          <p:nvPr>
            <p:ph idx="1"/>
          </p:nvPr>
        </p:nvSpPr>
        <p:spPr/>
        <p:txBody>
          <a:bodyPr>
            <a:normAutofit lnSpcReduction="10000"/>
          </a:bodyPr>
          <a:lstStyle/>
          <a:p>
            <a:pPr marL="0" indent="0">
              <a:buNone/>
            </a:pPr>
            <a:r>
              <a:rPr lang="en-US" sz="3000" dirty="0"/>
              <a:t>Plurilateral arrangements would work better if:</a:t>
            </a:r>
          </a:p>
          <a:p>
            <a:pPr>
              <a:buFont typeface="Arial" panose="020B0604020202020204" pitchFamily="34" charset="0"/>
              <a:buChar char="•"/>
            </a:pPr>
            <a:r>
              <a:rPr lang="en-US" sz="2200" dirty="0"/>
              <a:t>Non-climate specific plurilateral arrangements took a greater interest in climate policy and related commitments</a:t>
            </a:r>
          </a:p>
          <a:p>
            <a:pPr>
              <a:buFont typeface="Arial" panose="020B0604020202020204" pitchFamily="34" charset="0"/>
              <a:buChar char="•"/>
            </a:pPr>
            <a:r>
              <a:rPr lang="en-US" sz="2200" dirty="0"/>
              <a:t>Some key big players were more interested in climate mitigation efforts outside the UNFCCC (e.g., China, Saudi Arabia, Russia) </a:t>
            </a:r>
          </a:p>
          <a:p>
            <a:pPr>
              <a:buFont typeface="Arial" panose="020B0604020202020204" pitchFamily="34" charset="0"/>
              <a:buChar char="•"/>
            </a:pPr>
            <a:r>
              <a:rPr lang="en-US" sz="2200" dirty="0"/>
              <a:t>Countries saw value in reimagining their current competitive advantages/national interests and joined new plurilateral arrangements (e.g., China, EU, US)</a:t>
            </a:r>
          </a:p>
          <a:p>
            <a:pPr>
              <a:buFont typeface="Arial" panose="020B0604020202020204" pitchFamily="34" charset="0"/>
              <a:buChar char="•"/>
            </a:pPr>
            <a:r>
              <a:rPr lang="en-US" sz="2200" dirty="0"/>
              <a:t>Parties were to accept compliance regimes that might drive accountability – and hence more rapid progress</a:t>
            </a:r>
          </a:p>
          <a:p>
            <a:pPr>
              <a:buFont typeface="Arial" panose="020B0604020202020204" pitchFamily="34" charset="0"/>
              <a:buChar char="•"/>
            </a:pPr>
            <a:r>
              <a:rPr lang="en-US" sz="2200" dirty="0"/>
              <a:t>Issues of aggregate adequacy were addressed (current plurilateral arrangements tend to be relatively narrow in scope, and to date they do not add up to the global goals we seek)</a:t>
            </a:r>
          </a:p>
          <a:p>
            <a:endParaRPr lang="en-US" dirty="0"/>
          </a:p>
        </p:txBody>
      </p:sp>
      <p:sp>
        <p:nvSpPr>
          <p:cNvPr id="3" name="Slide Number Placeholder 2">
            <a:extLst>
              <a:ext uri="{FF2B5EF4-FFF2-40B4-BE49-F238E27FC236}">
                <a16:creationId xmlns:a16="http://schemas.microsoft.com/office/drawing/2014/main" id="{932ACBC3-96F1-3B45-B544-B22F9BD28C4C}"/>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32</a:t>
            </a:fld>
            <a:endParaRPr lang="en-US" dirty="0"/>
          </a:p>
        </p:txBody>
      </p:sp>
      <p:sp>
        <p:nvSpPr>
          <p:cNvPr id="4" name="Title 3">
            <a:extLst>
              <a:ext uri="{FF2B5EF4-FFF2-40B4-BE49-F238E27FC236}">
                <a16:creationId xmlns:a16="http://schemas.microsoft.com/office/drawing/2014/main" id="{5BADBBC3-2691-C360-B9B5-6F5782B7C412}"/>
              </a:ext>
            </a:extLst>
          </p:cNvPr>
          <p:cNvSpPr>
            <a:spLocks noGrp="1"/>
          </p:cNvSpPr>
          <p:nvPr>
            <p:ph type="title"/>
          </p:nvPr>
        </p:nvSpPr>
        <p:spPr/>
        <p:txBody>
          <a:bodyPr>
            <a:normAutofit fontScale="90000"/>
          </a:bodyPr>
          <a:lstStyle/>
          <a:p>
            <a:r>
              <a:rPr lang="en-US" b="0" dirty="0"/>
              <a:t>Can we “improve” plurilateral arrangements?</a:t>
            </a:r>
          </a:p>
        </p:txBody>
      </p:sp>
      <p:cxnSp>
        <p:nvCxnSpPr>
          <p:cNvPr id="5" name="Straight Connector 4">
            <a:extLst>
              <a:ext uri="{FF2B5EF4-FFF2-40B4-BE49-F238E27FC236}">
                <a16:creationId xmlns:a16="http://schemas.microsoft.com/office/drawing/2014/main" id="{E721805F-FC88-CC5B-DC76-ADDAF3FE7744}"/>
              </a:ext>
            </a:extLst>
          </p:cNvPr>
          <p:cNvCxnSpPr/>
          <p:nvPr/>
        </p:nvCxnSpPr>
        <p:spPr>
          <a:xfrm>
            <a:off x="1524000" y="14478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379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7F382-C9E3-03F7-EBCF-F79CEE4B7865}"/>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2D48FC3-FB82-DAD0-7336-7D007A0237FA}"/>
              </a:ext>
            </a:extLst>
          </p:cNvPr>
          <p:cNvSpPr>
            <a:spLocks noGrp="1"/>
          </p:cNvSpPr>
          <p:nvPr>
            <p:ph idx="1"/>
          </p:nvPr>
        </p:nvSpPr>
        <p:spPr>
          <a:xfrm>
            <a:off x="457200" y="1570037"/>
            <a:ext cx="8229600" cy="4525963"/>
          </a:xfrm>
        </p:spPr>
        <p:txBody>
          <a:bodyPr>
            <a:normAutofit fontScale="85000" lnSpcReduction="10000"/>
          </a:bodyPr>
          <a:lstStyle/>
          <a:p>
            <a:pPr>
              <a:buFont typeface="Arial" panose="020B0604020202020204" pitchFamily="34" charset="0"/>
              <a:buChar char="•"/>
            </a:pPr>
            <a:r>
              <a:rPr lang="en-US" sz="3000" dirty="0"/>
              <a:t>Is it possible/desirable to change the consensus rule?</a:t>
            </a:r>
          </a:p>
          <a:p>
            <a:pPr>
              <a:buFont typeface="Arial" panose="020B0604020202020204" pitchFamily="34" charset="0"/>
              <a:buChar char="•"/>
            </a:pPr>
            <a:r>
              <a:rPr lang="en-US" sz="3000" dirty="0"/>
              <a:t>Will countries that are large coal, oil and gas producers/consumers, or those responsible for significant deforestation adopt and implement more stringent policies – and will they support global agreements to this effect? </a:t>
            </a:r>
          </a:p>
          <a:p>
            <a:pPr>
              <a:buFont typeface="Arial" panose="020B0604020202020204" pitchFamily="34" charset="0"/>
              <a:buChar char="•"/>
            </a:pPr>
            <a:r>
              <a:rPr lang="en-US" sz="3000" dirty="0"/>
              <a:t>Can penalties for non-compliance be negotiated? For ‘free-riders’?</a:t>
            </a:r>
          </a:p>
          <a:p>
            <a:pPr>
              <a:buFont typeface="Arial" panose="020B0604020202020204" pitchFamily="34" charset="0"/>
              <a:buChar char="•"/>
            </a:pPr>
            <a:r>
              <a:rPr lang="en-US" sz="3000" dirty="0"/>
              <a:t>Can we combine “coalitions of the willing” and global arrangements? How?</a:t>
            </a:r>
          </a:p>
          <a:p>
            <a:pPr>
              <a:buFont typeface="Arial" panose="020B0604020202020204" pitchFamily="34" charset="0"/>
              <a:buChar char="•"/>
            </a:pPr>
            <a:r>
              <a:rPr lang="en-US" sz="3000" dirty="0"/>
              <a:t>Will any of these (or other) solutions be adopted in time?</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199FFC14-D2E4-D977-7EC9-E107FB500EB7}"/>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33</a:t>
            </a:fld>
            <a:endParaRPr lang="en-US" dirty="0"/>
          </a:p>
        </p:txBody>
      </p:sp>
      <p:sp>
        <p:nvSpPr>
          <p:cNvPr id="4" name="Title 3">
            <a:extLst>
              <a:ext uri="{FF2B5EF4-FFF2-40B4-BE49-F238E27FC236}">
                <a16:creationId xmlns:a16="http://schemas.microsoft.com/office/drawing/2014/main" id="{9B10FB49-23D2-1983-5CD1-6CCBCD66FC43}"/>
              </a:ext>
            </a:extLst>
          </p:cNvPr>
          <p:cNvSpPr>
            <a:spLocks noGrp="1"/>
          </p:cNvSpPr>
          <p:nvPr>
            <p:ph type="title"/>
          </p:nvPr>
        </p:nvSpPr>
        <p:spPr>
          <a:xfrm>
            <a:off x="457200" y="152400"/>
            <a:ext cx="8229600" cy="1143000"/>
          </a:xfrm>
        </p:spPr>
        <p:txBody>
          <a:bodyPr>
            <a:normAutofit/>
          </a:bodyPr>
          <a:lstStyle/>
          <a:p>
            <a:r>
              <a:rPr lang="en-US" sz="3200" b="0" dirty="0"/>
              <a:t>Can we “improve” the UNFCCC Process?</a:t>
            </a:r>
          </a:p>
        </p:txBody>
      </p:sp>
      <p:cxnSp>
        <p:nvCxnSpPr>
          <p:cNvPr id="13" name="Straight Connector 12">
            <a:extLst>
              <a:ext uri="{FF2B5EF4-FFF2-40B4-BE49-F238E27FC236}">
                <a16:creationId xmlns:a16="http://schemas.microsoft.com/office/drawing/2014/main" id="{D72DC73E-6E3B-164F-D9A9-9627370D8045}"/>
              </a:ext>
            </a:extLst>
          </p:cNvPr>
          <p:cNvCxnSpPr/>
          <p:nvPr/>
        </p:nvCxnSpPr>
        <p:spPr>
          <a:xfrm>
            <a:off x="1524000" y="12954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4112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28441-1306-05D0-22BC-B8482F88D34F}"/>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4D6565C-B2CF-68D8-36D9-833EA619A27D}"/>
              </a:ext>
            </a:extLst>
          </p:cNvPr>
          <p:cNvSpPr>
            <a:spLocks noGrp="1"/>
          </p:cNvSpPr>
          <p:nvPr>
            <p:ph idx="1"/>
          </p:nvPr>
        </p:nvSpPr>
        <p:spPr>
          <a:xfrm>
            <a:off x="609600" y="1371600"/>
            <a:ext cx="7924800" cy="5257799"/>
          </a:xfrm>
        </p:spPr>
        <p:txBody>
          <a:bodyPr>
            <a:normAutofit fontScale="62500" lnSpcReduction="20000"/>
          </a:bodyPr>
          <a:lstStyle/>
          <a:p>
            <a:pPr fontAlgn="t">
              <a:lnSpc>
                <a:spcPts val="1500"/>
              </a:lnSpc>
              <a:buNone/>
            </a:pPr>
            <a:endParaRPr lang="en-GB" sz="1600" dirty="0">
              <a:latin typeface="+mj-lt"/>
            </a:endParaRPr>
          </a:p>
          <a:p>
            <a:pPr fontAlgn="t">
              <a:lnSpc>
                <a:spcPct val="120000"/>
              </a:lnSpc>
              <a:buFont typeface="Arial" panose="020B0604020202020204" pitchFamily="34" charset="0"/>
              <a:buChar char="•"/>
            </a:pPr>
            <a:r>
              <a:rPr lang="en-GB" dirty="0"/>
              <a:t>Keep the UN climate regime at the centre: no other institution has set global goals or provides a comparable framework for accountability.</a:t>
            </a:r>
          </a:p>
          <a:p>
            <a:pPr fontAlgn="t">
              <a:lnSpc>
                <a:spcPct val="120000"/>
              </a:lnSpc>
              <a:buFont typeface="Arial" panose="020B0604020202020204" pitchFamily="34" charset="0"/>
              <a:buChar char="•"/>
            </a:pPr>
            <a:r>
              <a:rPr lang="en-GB" dirty="0"/>
              <a:t>Supplement it with clubs, sectoral agreements, trade measures, and other practical mechanisms; a single global agreement will not likely deliver on the tailored specific solutions needed.</a:t>
            </a:r>
          </a:p>
          <a:p>
            <a:pPr fontAlgn="t">
              <a:lnSpc>
                <a:spcPct val="120000"/>
              </a:lnSpc>
              <a:buFont typeface="Arial" panose="020B0604020202020204" pitchFamily="34" charset="0"/>
              <a:buChar char="•"/>
            </a:pPr>
            <a:r>
              <a:rPr lang="en-GB" dirty="0"/>
              <a:t>Shift attention from negotiating goals to implementing them: this will require a different set of actors at the national and international level.</a:t>
            </a:r>
          </a:p>
          <a:p>
            <a:pPr fontAlgn="t">
              <a:lnSpc>
                <a:spcPct val="120000"/>
              </a:lnSpc>
              <a:buFont typeface="Arial" panose="020B0604020202020204" pitchFamily="34" charset="0"/>
              <a:buChar char="•"/>
            </a:pPr>
            <a:r>
              <a:rPr lang="en-GB" dirty="0"/>
              <a:t>Build coalitions through trust and relationships rather than confrontation: the loss of trust in global regimes is both a factor driving global fragmentation and a result of it.</a:t>
            </a:r>
          </a:p>
          <a:p>
            <a:pPr fontAlgn="t">
              <a:lnSpc>
                <a:spcPct val="120000"/>
              </a:lnSpc>
              <a:buFont typeface="Arial" panose="020B0604020202020204" pitchFamily="34" charset="0"/>
              <a:buChar char="•"/>
            </a:pPr>
            <a:r>
              <a:rPr lang="en-GB" dirty="0"/>
              <a:t>Avoid simplistic geopolitical narratives and focus on actual interests and incentives: polemics and rhetoric are not sufficient.</a:t>
            </a:r>
          </a:p>
          <a:p>
            <a:pPr>
              <a:buFont typeface="Arial" panose="020B0604020202020204" pitchFamily="34" charset="0"/>
              <a:buChar char="•"/>
            </a:pPr>
            <a:endParaRPr lang="en-US" sz="1600" dirty="0">
              <a:latin typeface="+mj-lt"/>
            </a:endParaRPr>
          </a:p>
        </p:txBody>
      </p:sp>
      <p:sp>
        <p:nvSpPr>
          <p:cNvPr id="3" name="Slide Number Placeholder 2">
            <a:extLst>
              <a:ext uri="{FF2B5EF4-FFF2-40B4-BE49-F238E27FC236}">
                <a16:creationId xmlns:a16="http://schemas.microsoft.com/office/drawing/2014/main" id="{E54A9062-1AA4-893C-09A4-3158A14EEF5D}"/>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34</a:t>
            </a:fld>
            <a:endParaRPr lang="en-US" dirty="0"/>
          </a:p>
        </p:txBody>
      </p:sp>
      <p:sp>
        <p:nvSpPr>
          <p:cNvPr id="4" name="Title 3">
            <a:extLst>
              <a:ext uri="{FF2B5EF4-FFF2-40B4-BE49-F238E27FC236}">
                <a16:creationId xmlns:a16="http://schemas.microsoft.com/office/drawing/2014/main" id="{B7A82C77-CDEF-9206-2D2A-AAA92AFF66D5}"/>
              </a:ext>
            </a:extLst>
          </p:cNvPr>
          <p:cNvSpPr>
            <a:spLocks noGrp="1"/>
          </p:cNvSpPr>
          <p:nvPr>
            <p:ph type="title"/>
          </p:nvPr>
        </p:nvSpPr>
        <p:spPr>
          <a:xfrm>
            <a:off x="457200" y="152400"/>
            <a:ext cx="8229600" cy="1143000"/>
          </a:xfrm>
        </p:spPr>
        <p:txBody>
          <a:bodyPr>
            <a:normAutofit/>
          </a:bodyPr>
          <a:lstStyle/>
          <a:p>
            <a:r>
              <a:rPr lang="en-US" b="0" dirty="0"/>
              <a:t>An initial distillation of an answer </a:t>
            </a:r>
          </a:p>
        </p:txBody>
      </p:sp>
      <p:cxnSp>
        <p:nvCxnSpPr>
          <p:cNvPr id="13" name="Straight Connector 12">
            <a:extLst>
              <a:ext uri="{FF2B5EF4-FFF2-40B4-BE49-F238E27FC236}">
                <a16:creationId xmlns:a16="http://schemas.microsoft.com/office/drawing/2014/main" id="{369E64C2-F6E2-B273-392A-58382891D2AB}"/>
              </a:ext>
            </a:extLst>
          </p:cNvPr>
          <p:cNvCxnSpPr/>
          <p:nvPr/>
        </p:nvCxnSpPr>
        <p:spPr>
          <a:xfrm>
            <a:off x="1447800" y="12192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907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8FDC3E-D13B-6709-B7C2-0615A54B82BF}"/>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35</a:t>
            </a:fld>
            <a:endParaRPr lang="en-US" dirty="0"/>
          </a:p>
        </p:txBody>
      </p:sp>
      <p:sp>
        <p:nvSpPr>
          <p:cNvPr id="4" name="Title 3">
            <a:extLst>
              <a:ext uri="{FF2B5EF4-FFF2-40B4-BE49-F238E27FC236}">
                <a16:creationId xmlns:a16="http://schemas.microsoft.com/office/drawing/2014/main" id="{1B61366A-62B7-8A13-2B91-A9F6DF5FAE1D}"/>
              </a:ext>
            </a:extLst>
          </p:cNvPr>
          <p:cNvSpPr>
            <a:spLocks noGrp="1"/>
          </p:cNvSpPr>
          <p:nvPr>
            <p:ph type="title"/>
          </p:nvPr>
        </p:nvSpPr>
        <p:spPr>
          <a:xfrm>
            <a:off x="457200" y="228600"/>
            <a:ext cx="8229600" cy="1143000"/>
          </a:xfrm>
        </p:spPr>
        <p:txBody>
          <a:bodyPr>
            <a:normAutofit fontScale="90000"/>
          </a:bodyPr>
          <a:lstStyle/>
          <a:p>
            <a:r>
              <a:rPr lang="en-US" b="0" dirty="0"/>
              <a:t>But we </a:t>
            </a:r>
            <a:r>
              <a:rPr lang="en-US" i="1" dirty="0"/>
              <a:t>REALLY</a:t>
            </a:r>
            <a:r>
              <a:rPr lang="en-US" b="0" dirty="0"/>
              <a:t> must hurry if we are to avoid increasingly significant damages</a:t>
            </a:r>
          </a:p>
        </p:txBody>
      </p:sp>
      <p:cxnSp>
        <p:nvCxnSpPr>
          <p:cNvPr id="5" name="Straight Connector 4">
            <a:extLst>
              <a:ext uri="{FF2B5EF4-FFF2-40B4-BE49-F238E27FC236}">
                <a16:creationId xmlns:a16="http://schemas.microsoft.com/office/drawing/2014/main" id="{95728246-5275-2913-113D-F3A4D71B1387}"/>
              </a:ext>
            </a:extLst>
          </p:cNvPr>
          <p:cNvCxnSpPr/>
          <p:nvPr/>
        </p:nvCxnSpPr>
        <p:spPr>
          <a:xfrm>
            <a:off x="1524000" y="14478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762EEFD-780B-85D5-C80C-54AD37AC9C42}"/>
              </a:ext>
            </a:extLst>
          </p:cNvPr>
          <p:cNvSpPr txBox="1"/>
          <p:nvPr/>
        </p:nvSpPr>
        <p:spPr>
          <a:xfrm>
            <a:off x="1929064" y="6232333"/>
            <a:ext cx="5285871" cy="369332"/>
          </a:xfrm>
          <a:prstGeom prst="rect">
            <a:avLst/>
          </a:prstGeom>
          <a:noFill/>
        </p:spPr>
        <p:txBody>
          <a:bodyPr wrap="none" rtlCol="0">
            <a:spAutoFit/>
          </a:bodyPr>
          <a:lstStyle/>
          <a:p>
            <a:r>
              <a:rPr lang="en-GB" dirty="0">
                <a:hlinkClick r:id="rId2"/>
              </a:rPr>
              <a:t>Source: Potsdam Institute for Climate Impact Research</a:t>
            </a:r>
            <a:endParaRPr lang="en-GB" dirty="0"/>
          </a:p>
        </p:txBody>
      </p:sp>
      <p:pic>
        <p:nvPicPr>
          <p:cNvPr id="12" name="Picture 11">
            <a:extLst>
              <a:ext uri="{FF2B5EF4-FFF2-40B4-BE49-F238E27FC236}">
                <a16:creationId xmlns:a16="http://schemas.microsoft.com/office/drawing/2014/main" id="{0E0C5C12-4A64-36AD-E661-FFAF7A1F72CE}"/>
              </a:ext>
            </a:extLst>
          </p:cNvPr>
          <p:cNvPicPr>
            <a:picLocks noChangeAspect="1"/>
          </p:cNvPicPr>
          <p:nvPr/>
        </p:nvPicPr>
        <p:blipFill>
          <a:blip r:embed="rId3"/>
          <a:stretch>
            <a:fillRect/>
          </a:stretch>
        </p:blipFill>
        <p:spPr>
          <a:xfrm>
            <a:off x="560852" y="1599562"/>
            <a:ext cx="8049748" cy="4572638"/>
          </a:xfrm>
          <a:prstGeom prst="rect">
            <a:avLst/>
          </a:prstGeom>
        </p:spPr>
      </p:pic>
    </p:spTree>
    <p:extLst>
      <p:ext uri="{BB962C8B-B14F-4D97-AF65-F5344CB8AC3E}">
        <p14:creationId xmlns:p14="http://schemas.microsoft.com/office/powerpoint/2010/main" val="1708689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B0265-86A3-62BD-5CDE-5D46F33433C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40F525-348C-8FFD-5770-66C3B6DD34FB}"/>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36</a:t>
            </a:fld>
            <a:endParaRPr lang="en-US" dirty="0"/>
          </a:p>
        </p:txBody>
      </p:sp>
      <p:sp>
        <p:nvSpPr>
          <p:cNvPr id="4" name="Title 3">
            <a:extLst>
              <a:ext uri="{FF2B5EF4-FFF2-40B4-BE49-F238E27FC236}">
                <a16:creationId xmlns:a16="http://schemas.microsoft.com/office/drawing/2014/main" id="{8BB38BBB-F0FF-5D70-D99B-13ED0BF2EA49}"/>
              </a:ext>
            </a:extLst>
          </p:cNvPr>
          <p:cNvSpPr>
            <a:spLocks noGrp="1"/>
          </p:cNvSpPr>
          <p:nvPr>
            <p:ph type="title"/>
          </p:nvPr>
        </p:nvSpPr>
        <p:spPr/>
        <p:txBody>
          <a:bodyPr>
            <a:normAutofit fontScale="90000"/>
          </a:bodyPr>
          <a:lstStyle/>
          <a:p>
            <a:r>
              <a:rPr lang="en-US" b="0" dirty="0"/>
              <a:t>But we </a:t>
            </a:r>
            <a:r>
              <a:rPr lang="en-US" i="1" dirty="0"/>
              <a:t>REALLY</a:t>
            </a:r>
            <a:r>
              <a:rPr lang="en-US" b="0" dirty="0"/>
              <a:t> must hurry if we are to avoid increasingly significant damages</a:t>
            </a:r>
          </a:p>
        </p:txBody>
      </p:sp>
      <p:cxnSp>
        <p:nvCxnSpPr>
          <p:cNvPr id="5" name="Straight Connector 4">
            <a:extLst>
              <a:ext uri="{FF2B5EF4-FFF2-40B4-BE49-F238E27FC236}">
                <a16:creationId xmlns:a16="http://schemas.microsoft.com/office/drawing/2014/main" id="{7044106E-0D26-AE34-1C9E-659150088ACE}"/>
              </a:ext>
            </a:extLst>
          </p:cNvPr>
          <p:cNvCxnSpPr/>
          <p:nvPr/>
        </p:nvCxnSpPr>
        <p:spPr>
          <a:xfrm>
            <a:off x="1524000" y="14478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E1177F8-D140-AA7F-4DF1-9C2E9705A969}"/>
              </a:ext>
            </a:extLst>
          </p:cNvPr>
          <p:cNvPicPr>
            <a:picLocks noChangeAspect="1"/>
          </p:cNvPicPr>
          <p:nvPr/>
        </p:nvPicPr>
        <p:blipFill>
          <a:blip r:embed="rId2"/>
          <a:stretch>
            <a:fillRect/>
          </a:stretch>
        </p:blipFill>
        <p:spPr>
          <a:xfrm>
            <a:off x="534528" y="1668151"/>
            <a:ext cx="8229599" cy="4551512"/>
          </a:xfrm>
          <a:prstGeom prst="rect">
            <a:avLst/>
          </a:prstGeom>
        </p:spPr>
      </p:pic>
      <p:sp>
        <p:nvSpPr>
          <p:cNvPr id="9" name="TextBox 8">
            <a:extLst>
              <a:ext uri="{FF2B5EF4-FFF2-40B4-BE49-F238E27FC236}">
                <a16:creationId xmlns:a16="http://schemas.microsoft.com/office/drawing/2014/main" id="{F6236CD3-1CEF-87A5-6203-4CF6551B9748}"/>
              </a:ext>
            </a:extLst>
          </p:cNvPr>
          <p:cNvSpPr txBox="1"/>
          <p:nvPr/>
        </p:nvSpPr>
        <p:spPr>
          <a:xfrm>
            <a:off x="1929064" y="6232333"/>
            <a:ext cx="5285871" cy="369332"/>
          </a:xfrm>
          <a:prstGeom prst="rect">
            <a:avLst/>
          </a:prstGeom>
          <a:noFill/>
        </p:spPr>
        <p:txBody>
          <a:bodyPr wrap="none" rtlCol="0">
            <a:spAutoFit/>
          </a:bodyPr>
          <a:lstStyle/>
          <a:p>
            <a:r>
              <a:rPr lang="en-GB" dirty="0">
                <a:hlinkClick r:id="rId3"/>
              </a:rPr>
              <a:t>Source: Potsdam Institute for Climate Impact Research</a:t>
            </a:r>
            <a:endParaRPr lang="en-GB" dirty="0"/>
          </a:p>
        </p:txBody>
      </p:sp>
    </p:spTree>
    <p:extLst>
      <p:ext uri="{BB962C8B-B14F-4D97-AF65-F5344CB8AC3E}">
        <p14:creationId xmlns:p14="http://schemas.microsoft.com/office/powerpoint/2010/main" val="2377473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3957A-6B27-39CC-5C47-52144FCD0D2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A99A87-91E0-52D4-5461-6753B8E58137}"/>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4</a:t>
            </a:fld>
            <a:endParaRPr lang="en-US" dirty="0"/>
          </a:p>
        </p:txBody>
      </p:sp>
      <p:sp>
        <p:nvSpPr>
          <p:cNvPr id="2" name="Title 1">
            <a:extLst>
              <a:ext uri="{FF2B5EF4-FFF2-40B4-BE49-F238E27FC236}">
                <a16:creationId xmlns:a16="http://schemas.microsoft.com/office/drawing/2014/main" id="{E520C05D-B57A-180B-FB37-E63321E337DA}"/>
              </a:ext>
            </a:extLst>
          </p:cNvPr>
          <p:cNvSpPr>
            <a:spLocks noGrp="1"/>
          </p:cNvSpPr>
          <p:nvPr>
            <p:ph type="title"/>
          </p:nvPr>
        </p:nvSpPr>
        <p:spPr>
          <a:xfrm>
            <a:off x="457200" y="152400"/>
            <a:ext cx="8229600" cy="1143000"/>
          </a:xfrm>
        </p:spPr>
        <p:txBody>
          <a:bodyPr>
            <a:normAutofit/>
          </a:bodyPr>
          <a:lstStyle/>
          <a:p>
            <a:r>
              <a:rPr lang="en-US" b="0" dirty="0"/>
              <a:t>Dire Consequences  </a:t>
            </a:r>
            <a:endParaRPr lang="en-US" sz="3100" b="0" i="1" dirty="0"/>
          </a:p>
        </p:txBody>
      </p:sp>
      <p:pic>
        <p:nvPicPr>
          <p:cNvPr id="5" name="Picture 4" descr="A screenshot of a computer&#10;&#10;AI-generated content may be incorrect.">
            <a:extLst>
              <a:ext uri="{FF2B5EF4-FFF2-40B4-BE49-F238E27FC236}">
                <a16:creationId xmlns:a16="http://schemas.microsoft.com/office/drawing/2014/main" id="{EA62FB6E-CEF7-B319-A2BD-7791CC779857}"/>
              </a:ext>
            </a:extLst>
          </p:cNvPr>
          <p:cNvPicPr>
            <a:picLocks noChangeAspect="1"/>
          </p:cNvPicPr>
          <p:nvPr/>
        </p:nvPicPr>
        <p:blipFill>
          <a:blip r:embed="rId2" cstate="print">
            <a:alphaModFix/>
            <a:extLst>
              <a:ext uri="{BEBA8EAE-BF5A-486C-A8C5-ECC9F3942E4B}">
                <a14:imgProps xmlns:a14="http://schemas.microsoft.com/office/drawing/2010/main">
                  <a14:imgLayer r:embed="rId3">
                    <a14:imgEffect>
                      <a14:colorTemperature colorTemp="5859"/>
                    </a14:imgEffect>
                    <a14:imgEffect>
                      <a14:saturation sat="400000"/>
                    </a14:imgEffect>
                  </a14:imgLayer>
                </a14:imgProps>
              </a:ext>
              <a:ext uri="{28A0092B-C50C-407E-A947-70E740481C1C}">
                <a14:useLocalDpi xmlns:a14="http://schemas.microsoft.com/office/drawing/2010/main" val="0"/>
              </a:ext>
            </a:extLst>
          </a:blip>
          <a:srcRect l="49167" t="11161" b="39296"/>
          <a:stretch>
            <a:fillRect/>
          </a:stretch>
        </p:blipFill>
        <p:spPr>
          <a:xfrm>
            <a:off x="685800" y="1407132"/>
            <a:ext cx="7462466" cy="4993668"/>
          </a:xfrm>
          <a:prstGeom prst="rect">
            <a:avLst/>
          </a:prstGeom>
        </p:spPr>
      </p:pic>
      <p:sp>
        <p:nvSpPr>
          <p:cNvPr id="4" name="TextBox 3">
            <a:extLst>
              <a:ext uri="{FF2B5EF4-FFF2-40B4-BE49-F238E27FC236}">
                <a16:creationId xmlns:a16="http://schemas.microsoft.com/office/drawing/2014/main" id="{251BF2F6-CF54-12E5-DFCA-03D7B0DFE96C}"/>
              </a:ext>
            </a:extLst>
          </p:cNvPr>
          <p:cNvSpPr txBox="1"/>
          <p:nvPr/>
        </p:nvSpPr>
        <p:spPr>
          <a:xfrm>
            <a:off x="2362200" y="6356350"/>
            <a:ext cx="2209800" cy="276999"/>
          </a:xfrm>
          <a:prstGeom prst="rect">
            <a:avLst/>
          </a:prstGeom>
          <a:noFill/>
        </p:spPr>
        <p:txBody>
          <a:bodyPr wrap="square" rtlCol="0">
            <a:spAutoFit/>
          </a:bodyPr>
          <a:lstStyle/>
          <a:p>
            <a:r>
              <a:rPr lang="en-US" sz="1200" dirty="0"/>
              <a:t>Source: IPCC, AR6, WG1, 2021</a:t>
            </a:r>
          </a:p>
        </p:txBody>
      </p:sp>
      <p:cxnSp>
        <p:nvCxnSpPr>
          <p:cNvPr id="6" name="Straight Connector 5">
            <a:extLst>
              <a:ext uri="{FF2B5EF4-FFF2-40B4-BE49-F238E27FC236}">
                <a16:creationId xmlns:a16="http://schemas.microsoft.com/office/drawing/2014/main" id="{2BB063C3-01EE-AC26-471D-E1C6500C9E63}"/>
              </a:ext>
            </a:extLst>
          </p:cNvPr>
          <p:cNvCxnSpPr>
            <a:cxnSpLocks/>
          </p:cNvCxnSpPr>
          <p:nvPr/>
        </p:nvCxnSpPr>
        <p:spPr>
          <a:xfrm>
            <a:off x="2714714" y="1371600"/>
            <a:ext cx="3914686"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505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11D4-4B31-BFB8-8AAB-7B875B613BD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547D005-72DC-5658-88CF-6CA85AF7E36A}"/>
              </a:ext>
            </a:extLst>
          </p:cNvPr>
          <p:cNvSpPr>
            <a:spLocks noGrp="1"/>
          </p:cNvSpPr>
          <p:nvPr>
            <p:ph type="sldNum" sz="quarter" idx="12"/>
          </p:nvPr>
        </p:nvSpPr>
        <p:spPr>
          <a:xfrm>
            <a:off x="7239000" y="6356350"/>
            <a:ext cx="2133600" cy="365125"/>
          </a:xfrm>
        </p:spPr>
        <p:txBody>
          <a:bodyPr/>
          <a:lstStyle/>
          <a:p>
            <a:pPr fontAlgn="base">
              <a:spcAft>
                <a:spcPct val="0"/>
              </a:spcAft>
              <a:defRPr/>
            </a:pPr>
            <a:fld id="{84465508-FBB0-4860-9919-9ECD4D92BCE8}" type="slidenum">
              <a:rPr lang="en-US" smtClean="0"/>
              <a:pPr fontAlgn="base">
                <a:spcAft>
                  <a:spcPct val="0"/>
                </a:spcAft>
                <a:defRPr/>
              </a:pPr>
              <a:t>5</a:t>
            </a:fld>
            <a:endParaRPr lang="en-US" dirty="0"/>
          </a:p>
        </p:txBody>
      </p:sp>
      <p:sp>
        <p:nvSpPr>
          <p:cNvPr id="4" name="Title 3">
            <a:extLst>
              <a:ext uri="{FF2B5EF4-FFF2-40B4-BE49-F238E27FC236}">
                <a16:creationId xmlns:a16="http://schemas.microsoft.com/office/drawing/2014/main" id="{48B9CA1D-5C24-5BB6-40C4-42A11AD650DA}"/>
              </a:ext>
            </a:extLst>
          </p:cNvPr>
          <p:cNvSpPr>
            <a:spLocks noGrp="1"/>
          </p:cNvSpPr>
          <p:nvPr>
            <p:ph type="title"/>
          </p:nvPr>
        </p:nvSpPr>
        <p:spPr>
          <a:xfrm>
            <a:off x="387368" y="579476"/>
            <a:ext cx="3422631" cy="5211739"/>
          </a:xfrm>
        </p:spPr>
        <p:txBody>
          <a:bodyPr>
            <a:noAutofit/>
          </a:bodyPr>
          <a:lstStyle/>
          <a:p>
            <a:r>
              <a:rPr lang="en-US" b="0" dirty="0"/>
              <a:t>Elements of Environmental Agreements</a:t>
            </a:r>
          </a:p>
        </p:txBody>
      </p:sp>
      <p:cxnSp>
        <p:nvCxnSpPr>
          <p:cNvPr id="2" name="Straight Connector 1">
            <a:extLst>
              <a:ext uri="{FF2B5EF4-FFF2-40B4-BE49-F238E27FC236}">
                <a16:creationId xmlns:a16="http://schemas.microsoft.com/office/drawing/2014/main" id="{4BF7CC93-9076-B8CD-FCA0-5212AD4634E9}"/>
              </a:ext>
            </a:extLst>
          </p:cNvPr>
          <p:cNvCxnSpPr>
            <a:cxnSpLocks/>
          </p:cNvCxnSpPr>
          <p:nvPr/>
        </p:nvCxnSpPr>
        <p:spPr>
          <a:xfrm>
            <a:off x="387369" y="5181600"/>
            <a:ext cx="3914686"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6DB9A457-8A46-A2A9-BA4E-E2745B82B316}"/>
              </a:ext>
            </a:extLst>
          </p:cNvPr>
          <p:cNvSpPr/>
          <p:nvPr/>
        </p:nvSpPr>
        <p:spPr>
          <a:xfrm>
            <a:off x="4953000" y="685800"/>
            <a:ext cx="3886200" cy="7619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Problem Recognition and Agenda Setting </a:t>
            </a:r>
          </a:p>
          <a:p>
            <a:pPr algn="ctr"/>
            <a:r>
              <a:rPr lang="en-US" sz="1400" i="1" dirty="0"/>
              <a:t>Global Problems require coordinated international action </a:t>
            </a:r>
          </a:p>
        </p:txBody>
      </p:sp>
      <p:sp>
        <p:nvSpPr>
          <p:cNvPr id="7" name="Rectangle: Rounded Corners 6">
            <a:extLst>
              <a:ext uri="{FF2B5EF4-FFF2-40B4-BE49-F238E27FC236}">
                <a16:creationId xmlns:a16="http://schemas.microsoft.com/office/drawing/2014/main" id="{684B388F-CBA9-4FE8-6266-7D34AACA1E63}"/>
              </a:ext>
            </a:extLst>
          </p:cNvPr>
          <p:cNvSpPr/>
          <p:nvPr/>
        </p:nvSpPr>
        <p:spPr>
          <a:xfrm>
            <a:off x="4953000" y="1752615"/>
            <a:ext cx="3886200" cy="7619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Negotiation and Agreement Formation</a:t>
            </a:r>
          </a:p>
          <a:p>
            <a:pPr algn="ctr"/>
            <a:r>
              <a:rPr lang="en-US" sz="1400" i="1" dirty="0"/>
              <a:t>States negotiate commitments based on shared interests and responsibilities </a:t>
            </a:r>
          </a:p>
        </p:txBody>
      </p:sp>
      <p:sp>
        <p:nvSpPr>
          <p:cNvPr id="8" name="Rectangle: Rounded Corners 7">
            <a:extLst>
              <a:ext uri="{FF2B5EF4-FFF2-40B4-BE49-F238E27FC236}">
                <a16:creationId xmlns:a16="http://schemas.microsoft.com/office/drawing/2014/main" id="{FDDF5B1F-D3B4-D86B-E6CC-476B4D5DE243}"/>
              </a:ext>
            </a:extLst>
          </p:cNvPr>
          <p:cNvSpPr/>
          <p:nvPr/>
        </p:nvSpPr>
        <p:spPr>
          <a:xfrm>
            <a:off x="4953000" y="2771775"/>
            <a:ext cx="3886200" cy="7619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Implementation and Compliance</a:t>
            </a:r>
          </a:p>
          <a:p>
            <a:pPr algn="ctr"/>
            <a:r>
              <a:rPr lang="en-US" sz="1400" i="1" dirty="0"/>
              <a:t>Countries implement policies and measures to implement commitments</a:t>
            </a:r>
          </a:p>
        </p:txBody>
      </p:sp>
      <p:sp>
        <p:nvSpPr>
          <p:cNvPr id="10" name="Rectangle: Rounded Corners 9">
            <a:extLst>
              <a:ext uri="{FF2B5EF4-FFF2-40B4-BE49-F238E27FC236}">
                <a16:creationId xmlns:a16="http://schemas.microsoft.com/office/drawing/2014/main" id="{7A8A4808-2522-1AD3-FC8A-E74BD47F93FD}"/>
              </a:ext>
            </a:extLst>
          </p:cNvPr>
          <p:cNvSpPr/>
          <p:nvPr/>
        </p:nvSpPr>
        <p:spPr>
          <a:xfrm>
            <a:off x="4953000" y="3810015"/>
            <a:ext cx="3886200" cy="7619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Monitoring, Reporting and Verification</a:t>
            </a:r>
          </a:p>
          <a:p>
            <a:pPr algn="ctr"/>
            <a:r>
              <a:rPr lang="en-US" sz="1400" i="1" dirty="0"/>
              <a:t>Transparency and accountability encourage compliance and track progress</a:t>
            </a:r>
          </a:p>
        </p:txBody>
      </p:sp>
      <p:sp>
        <p:nvSpPr>
          <p:cNvPr id="11" name="Rectangle: Rounded Corners 10">
            <a:extLst>
              <a:ext uri="{FF2B5EF4-FFF2-40B4-BE49-F238E27FC236}">
                <a16:creationId xmlns:a16="http://schemas.microsoft.com/office/drawing/2014/main" id="{5FE0481B-8C6A-6B7C-6142-61B7BE02D94D}"/>
              </a:ext>
            </a:extLst>
          </p:cNvPr>
          <p:cNvSpPr/>
          <p:nvPr/>
        </p:nvSpPr>
        <p:spPr>
          <a:xfrm>
            <a:off x="4953000" y="4800615"/>
            <a:ext cx="3886200" cy="7619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Review and Adjustment</a:t>
            </a:r>
          </a:p>
          <a:p>
            <a:pPr algn="ctr"/>
            <a:r>
              <a:rPr lang="en-US" sz="1400" i="1" dirty="0"/>
              <a:t>Periodic reviews inform negotiations and strengthen agreements</a:t>
            </a:r>
          </a:p>
        </p:txBody>
      </p:sp>
      <p:sp>
        <p:nvSpPr>
          <p:cNvPr id="12" name="Rectangle: Rounded Corners 11">
            <a:extLst>
              <a:ext uri="{FF2B5EF4-FFF2-40B4-BE49-F238E27FC236}">
                <a16:creationId xmlns:a16="http://schemas.microsoft.com/office/drawing/2014/main" id="{535DAFE3-7B2A-50EE-02C7-ACFEDC8C0A20}"/>
              </a:ext>
            </a:extLst>
          </p:cNvPr>
          <p:cNvSpPr/>
          <p:nvPr/>
        </p:nvSpPr>
        <p:spPr>
          <a:xfrm>
            <a:off x="4953000" y="5791215"/>
            <a:ext cx="3886200" cy="7619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Outcomes and Impact</a:t>
            </a:r>
          </a:p>
          <a:p>
            <a:pPr algn="ctr"/>
            <a:r>
              <a:rPr lang="en-US" sz="1400" i="1" dirty="0"/>
              <a:t>Collective action leads to measurable improvement, including shifting norms &amp; behavior</a:t>
            </a:r>
          </a:p>
        </p:txBody>
      </p:sp>
      <p:pic>
        <p:nvPicPr>
          <p:cNvPr id="14" name="Picture 13">
            <a:extLst>
              <a:ext uri="{FF2B5EF4-FFF2-40B4-BE49-F238E27FC236}">
                <a16:creationId xmlns:a16="http://schemas.microsoft.com/office/drawing/2014/main" id="{494503C1-02CD-29C4-CF90-8B7E6924C3D6}"/>
              </a:ext>
            </a:extLst>
          </p:cNvPr>
          <p:cNvPicPr>
            <a:picLocks noChangeAspect="1"/>
          </p:cNvPicPr>
          <p:nvPr/>
        </p:nvPicPr>
        <p:blipFill>
          <a:blip r:embed="rId2"/>
          <a:stretch>
            <a:fillRect/>
          </a:stretch>
        </p:blipFill>
        <p:spPr>
          <a:xfrm>
            <a:off x="4114800" y="733370"/>
            <a:ext cx="638264" cy="666843"/>
          </a:xfrm>
          <a:prstGeom prst="rect">
            <a:avLst/>
          </a:prstGeom>
        </p:spPr>
      </p:pic>
      <p:pic>
        <p:nvPicPr>
          <p:cNvPr id="16" name="Picture 15">
            <a:extLst>
              <a:ext uri="{FF2B5EF4-FFF2-40B4-BE49-F238E27FC236}">
                <a16:creationId xmlns:a16="http://schemas.microsoft.com/office/drawing/2014/main" id="{FD6D75B6-EEBA-3667-433B-008F46D7C1B9}"/>
              </a:ext>
            </a:extLst>
          </p:cNvPr>
          <p:cNvPicPr>
            <a:picLocks noChangeAspect="1"/>
          </p:cNvPicPr>
          <p:nvPr/>
        </p:nvPicPr>
        <p:blipFill>
          <a:blip r:embed="rId3"/>
          <a:stretch>
            <a:fillRect/>
          </a:stretch>
        </p:blipFill>
        <p:spPr>
          <a:xfrm>
            <a:off x="4114800" y="1800534"/>
            <a:ext cx="638264" cy="666146"/>
          </a:xfrm>
          <a:prstGeom prst="rect">
            <a:avLst/>
          </a:prstGeom>
        </p:spPr>
      </p:pic>
      <p:pic>
        <p:nvPicPr>
          <p:cNvPr id="18" name="Picture 17">
            <a:extLst>
              <a:ext uri="{FF2B5EF4-FFF2-40B4-BE49-F238E27FC236}">
                <a16:creationId xmlns:a16="http://schemas.microsoft.com/office/drawing/2014/main" id="{A81964E5-11EE-20C8-71F1-FBA69D05D719}"/>
              </a:ext>
            </a:extLst>
          </p:cNvPr>
          <p:cNvPicPr>
            <a:picLocks noChangeAspect="1"/>
          </p:cNvPicPr>
          <p:nvPr/>
        </p:nvPicPr>
        <p:blipFill>
          <a:blip r:embed="rId4"/>
          <a:stretch>
            <a:fillRect/>
          </a:stretch>
        </p:blipFill>
        <p:spPr>
          <a:xfrm>
            <a:off x="4114800" y="2867334"/>
            <a:ext cx="638264" cy="666145"/>
          </a:xfrm>
          <a:prstGeom prst="rect">
            <a:avLst/>
          </a:prstGeom>
        </p:spPr>
      </p:pic>
      <p:pic>
        <p:nvPicPr>
          <p:cNvPr id="20" name="Picture 19">
            <a:extLst>
              <a:ext uri="{FF2B5EF4-FFF2-40B4-BE49-F238E27FC236}">
                <a16:creationId xmlns:a16="http://schemas.microsoft.com/office/drawing/2014/main" id="{EECDC9E9-50A6-4641-F4FD-78EB3E63D834}"/>
              </a:ext>
            </a:extLst>
          </p:cNvPr>
          <p:cNvPicPr>
            <a:picLocks noChangeAspect="1"/>
          </p:cNvPicPr>
          <p:nvPr/>
        </p:nvPicPr>
        <p:blipFill>
          <a:blip r:embed="rId5"/>
          <a:stretch>
            <a:fillRect/>
          </a:stretch>
        </p:blipFill>
        <p:spPr>
          <a:xfrm>
            <a:off x="4111644" y="3864520"/>
            <a:ext cx="641420" cy="666143"/>
          </a:xfrm>
          <a:prstGeom prst="rect">
            <a:avLst/>
          </a:prstGeom>
        </p:spPr>
      </p:pic>
      <p:pic>
        <p:nvPicPr>
          <p:cNvPr id="22" name="Picture 21">
            <a:extLst>
              <a:ext uri="{FF2B5EF4-FFF2-40B4-BE49-F238E27FC236}">
                <a16:creationId xmlns:a16="http://schemas.microsoft.com/office/drawing/2014/main" id="{55E17283-551C-216D-AD09-BBE8171F56CB}"/>
              </a:ext>
            </a:extLst>
          </p:cNvPr>
          <p:cNvPicPr>
            <a:picLocks noChangeAspect="1"/>
          </p:cNvPicPr>
          <p:nvPr/>
        </p:nvPicPr>
        <p:blipFill>
          <a:blip r:embed="rId6"/>
          <a:stretch>
            <a:fillRect/>
          </a:stretch>
        </p:blipFill>
        <p:spPr>
          <a:xfrm>
            <a:off x="4111644" y="4852179"/>
            <a:ext cx="641420" cy="666143"/>
          </a:xfrm>
          <a:prstGeom prst="rect">
            <a:avLst/>
          </a:prstGeom>
        </p:spPr>
      </p:pic>
      <p:pic>
        <p:nvPicPr>
          <p:cNvPr id="24" name="Picture 23">
            <a:extLst>
              <a:ext uri="{FF2B5EF4-FFF2-40B4-BE49-F238E27FC236}">
                <a16:creationId xmlns:a16="http://schemas.microsoft.com/office/drawing/2014/main" id="{A8FA2D31-81FE-E028-76DE-BB8C9FF840AD}"/>
              </a:ext>
            </a:extLst>
          </p:cNvPr>
          <p:cNvPicPr>
            <a:picLocks noChangeAspect="1"/>
          </p:cNvPicPr>
          <p:nvPr/>
        </p:nvPicPr>
        <p:blipFill>
          <a:blip r:embed="rId7"/>
          <a:stretch>
            <a:fillRect/>
          </a:stretch>
        </p:blipFill>
        <p:spPr>
          <a:xfrm>
            <a:off x="4111644" y="5810265"/>
            <a:ext cx="641420" cy="679575"/>
          </a:xfrm>
          <a:prstGeom prst="rect">
            <a:avLst/>
          </a:prstGeom>
        </p:spPr>
      </p:pic>
    </p:spTree>
    <p:extLst>
      <p:ext uri="{BB962C8B-B14F-4D97-AF65-F5344CB8AC3E}">
        <p14:creationId xmlns:p14="http://schemas.microsoft.com/office/powerpoint/2010/main" val="331796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6DE9C4C-EFEF-1C87-CF5A-3C7774D7A78F}"/>
              </a:ext>
            </a:extLst>
          </p:cNvPr>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6</a:t>
            </a:fld>
            <a:endParaRPr lang="en-US" dirty="0"/>
          </a:p>
        </p:txBody>
      </p:sp>
      <p:sp>
        <p:nvSpPr>
          <p:cNvPr id="4" name="Title 3">
            <a:extLst>
              <a:ext uri="{FF2B5EF4-FFF2-40B4-BE49-F238E27FC236}">
                <a16:creationId xmlns:a16="http://schemas.microsoft.com/office/drawing/2014/main" id="{EA45C03F-242F-EE03-D16B-926A0960E333}"/>
              </a:ext>
            </a:extLst>
          </p:cNvPr>
          <p:cNvSpPr>
            <a:spLocks noGrp="1"/>
          </p:cNvSpPr>
          <p:nvPr>
            <p:ph type="title"/>
          </p:nvPr>
        </p:nvSpPr>
        <p:spPr/>
        <p:txBody>
          <a:bodyPr>
            <a:normAutofit/>
          </a:bodyPr>
          <a:lstStyle/>
          <a:p>
            <a:r>
              <a:rPr lang="en-GB" b="0" dirty="0"/>
              <a:t>Global Multilateral Model</a:t>
            </a:r>
          </a:p>
        </p:txBody>
      </p:sp>
      <p:pic>
        <p:nvPicPr>
          <p:cNvPr id="2050" name="Picture 2" descr="United Nations Day Celebrating Global Collaboration for Peace Equality ...">
            <a:extLst>
              <a:ext uri="{FF2B5EF4-FFF2-40B4-BE49-F238E27FC236}">
                <a16:creationId xmlns:a16="http://schemas.microsoft.com/office/drawing/2014/main" id="{28CA4DDE-8E0D-645C-3775-085A602C5D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2590800"/>
            <a:ext cx="2194878" cy="219487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a:extLst>
              <a:ext uri="{FF2B5EF4-FFF2-40B4-BE49-F238E27FC236}">
                <a16:creationId xmlns:a16="http://schemas.microsoft.com/office/drawing/2014/main" id="{713F57A3-C445-9342-29D1-689A799D5D54}"/>
              </a:ext>
            </a:extLst>
          </p:cNvPr>
          <p:cNvSpPr txBox="1">
            <a:spLocks/>
          </p:cNvSpPr>
          <p:nvPr/>
        </p:nvSpPr>
        <p:spPr>
          <a:xfrm>
            <a:off x="228600" y="1682115"/>
            <a:ext cx="3048000" cy="4901247"/>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700" b="1" u="sng" dirty="0"/>
              <a:t>PRO</a:t>
            </a:r>
          </a:p>
          <a:p>
            <a:pPr>
              <a:buFont typeface="Arial" panose="020B0604020202020204" pitchFamily="34" charset="0"/>
              <a:buChar char="•"/>
            </a:pPr>
            <a:r>
              <a:rPr lang="en-GB" sz="2500" dirty="0"/>
              <a:t>Global problems demand global solutions</a:t>
            </a:r>
          </a:p>
          <a:p>
            <a:pPr>
              <a:buFont typeface="Arial" panose="020B0604020202020204" pitchFamily="34" charset="0"/>
              <a:buChar char="•"/>
            </a:pPr>
            <a:r>
              <a:rPr lang="en-GB" sz="2500" dirty="0"/>
              <a:t>Offers greater legitimacy</a:t>
            </a:r>
          </a:p>
          <a:p>
            <a:pPr>
              <a:buFont typeface="Arial" panose="020B0604020202020204" pitchFamily="34" charset="0"/>
              <a:buChar char="•"/>
            </a:pPr>
            <a:r>
              <a:rPr lang="en-GB" sz="2500" dirty="0"/>
              <a:t>Can use existing institutions to oversee negotiations</a:t>
            </a:r>
          </a:p>
          <a:p>
            <a:pPr>
              <a:buFont typeface="Arial" panose="020B0604020202020204" pitchFamily="34" charset="0"/>
              <a:buChar char="•"/>
            </a:pPr>
            <a:r>
              <a:rPr lang="en-GB" sz="2500" dirty="0"/>
              <a:t>Inclusive: gives smaller and poorer countries a voice in the outcome</a:t>
            </a:r>
          </a:p>
          <a:p>
            <a:endParaRPr lang="en-GB" dirty="0"/>
          </a:p>
        </p:txBody>
      </p:sp>
      <p:sp>
        <p:nvSpPr>
          <p:cNvPr id="9" name="Content Placeholder 4">
            <a:extLst>
              <a:ext uri="{FF2B5EF4-FFF2-40B4-BE49-F238E27FC236}">
                <a16:creationId xmlns:a16="http://schemas.microsoft.com/office/drawing/2014/main" id="{36395DE7-5F37-20AC-511E-311BAF62C3E1}"/>
              </a:ext>
            </a:extLst>
          </p:cNvPr>
          <p:cNvSpPr txBox="1">
            <a:spLocks/>
          </p:cNvSpPr>
          <p:nvPr/>
        </p:nvSpPr>
        <p:spPr>
          <a:xfrm>
            <a:off x="5547360" y="1600200"/>
            <a:ext cx="31242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500" b="1" u="sng" dirty="0"/>
              <a:t>CON</a:t>
            </a:r>
          </a:p>
          <a:p>
            <a:pPr>
              <a:buFont typeface="Arial" panose="020B0604020202020204" pitchFamily="34" charset="0"/>
              <a:buChar char="•"/>
            </a:pPr>
            <a:r>
              <a:rPr lang="en-GB" sz="2300" dirty="0"/>
              <a:t>Need to manage differentiation and free riders</a:t>
            </a:r>
          </a:p>
          <a:p>
            <a:pPr>
              <a:buFont typeface="Arial" panose="020B0604020202020204" pitchFamily="34" charset="0"/>
              <a:buChar char="•"/>
            </a:pPr>
            <a:r>
              <a:rPr lang="en-GB" sz="2300" dirty="0"/>
              <a:t>Getting to “yes” (by consensus or otherwise) is difficult and slow</a:t>
            </a:r>
          </a:p>
          <a:p>
            <a:pPr>
              <a:buFont typeface="Arial" panose="020B0604020202020204" pitchFamily="34" charset="0"/>
              <a:buChar char="•"/>
            </a:pPr>
            <a:r>
              <a:rPr lang="en-GB" sz="2300" dirty="0"/>
              <a:t>Trade-off between ambition and inclusivity</a:t>
            </a:r>
          </a:p>
        </p:txBody>
      </p:sp>
      <p:cxnSp>
        <p:nvCxnSpPr>
          <p:cNvPr id="10" name="Straight Connector 9">
            <a:extLst>
              <a:ext uri="{FF2B5EF4-FFF2-40B4-BE49-F238E27FC236}">
                <a16:creationId xmlns:a16="http://schemas.microsoft.com/office/drawing/2014/main" id="{3CE9708B-7700-DF5B-514B-7B45C36DBEA0}"/>
              </a:ext>
            </a:extLst>
          </p:cNvPr>
          <p:cNvCxnSpPr>
            <a:cxnSpLocks/>
          </p:cNvCxnSpPr>
          <p:nvPr/>
        </p:nvCxnSpPr>
        <p:spPr>
          <a:xfrm>
            <a:off x="2614657" y="1295400"/>
            <a:ext cx="3914686"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5164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en-US" sz="3200" dirty="0"/>
              <a:t>Timeline of the UNFCCC Negotiations</a:t>
            </a:r>
          </a:p>
        </p:txBody>
      </p:sp>
      <p:cxnSp>
        <p:nvCxnSpPr>
          <p:cNvPr id="7" name="Straight Arrow Connector 6"/>
          <p:cNvCxnSpPr>
            <a:cxnSpLocks/>
          </p:cNvCxnSpPr>
          <p:nvPr/>
        </p:nvCxnSpPr>
        <p:spPr>
          <a:xfrm>
            <a:off x="253571" y="4724400"/>
            <a:ext cx="8509429" cy="0"/>
          </a:xfrm>
          <a:prstGeom prst="straightConnector1">
            <a:avLst/>
          </a:prstGeom>
          <a:ln w="107950">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610036" y="5055889"/>
            <a:ext cx="704039" cy="400110"/>
          </a:xfrm>
          <a:prstGeom prst="rect">
            <a:avLst/>
          </a:prstGeom>
          <a:noFill/>
        </p:spPr>
        <p:txBody>
          <a:bodyPr wrap="none" rtlCol="0">
            <a:spAutoFit/>
          </a:bodyPr>
          <a:lstStyle/>
          <a:p>
            <a:r>
              <a:rPr lang="en-US" sz="2000" dirty="0"/>
              <a:t>1992</a:t>
            </a:r>
          </a:p>
        </p:txBody>
      </p:sp>
      <p:sp>
        <p:nvSpPr>
          <p:cNvPr id="9" name="TextBox 8"/>
          <p:cNvSpPr txBox="1"/>
          <p:nvPr/>
        </p:nvSpPr>
        <p:spPr>
          <a:xfrm rot="16200000">
            <a:off x="1067236" y="5055890"/>
            <a:ext cx="704039" cy="400110"/>
          </a:xfrm>
          <a:prstGeom prst="rect">
            <a:avLst/>
          </a:prstGeom>
          <a:noFill/>
        </p:spPr>
        <p:txBody>
          <a:bodyPr wrap="none" rtlCol="0">
            <a:spAutoFit/>
          </a:bodyPr>
          <a:lstStyle/>
          <a:p>
            <a:r>
              <a:rPr lang="en-US" sz="2000" dirty="0"/>
              <a:t>1994</a:t>
            </a:r>
          </a:p>
        </p:txBody>
      </p:sp>
      <p:sp>
        <p:nvSpPr>
          <p:cNvPr id="10" name="TextBox 9"/>
          <p:cNvSpPr txBox="1"/>
          <p:nvPr/>
        </p:nvSpPr>
        <p:spPr>
          <a:xfrm rot="16200000">
            <a:off x="1600636" y="5055890"/>
            <a:ext cx="704039" cy="400110"/>
          </a:xfrm>
          <a:prstGeom prst="rect">
            <a:avLst/>
          </a:prstGeom>
          <a:noFill/>
        </p:spPr>
        <p:txBody>
          <a:bodyPr wrap="none" rtlCol="0">
            <a:spAutoFit/>
          </a:bodyPr>
          <a:lstStyle/>
          <a:p>
            <a:r>
              <a:rPr lang="en-US" sz="2000" dirty="0"/>
              <a:t>1997</a:t>
            </a:r>
          </a:p>
        </p:txBody>
      </p:sp>
      <p:sp>
        <p:nvSpPr>
          <p:cNvPr id="11" name="TextBox 10"/>
          <p:cNvSpPr txBox="1"/>
          <p:nvPr/>
        </p:nvSpPr>
        <p:spPr>
          <a:xfrm rot="16200000">
            <a:off x="2675162" y="5055889"/>
            <a:ext cx="704039" cy="400110"/>
          </a:xfrm>
          <a:prstGeom prst="rect">
            <a:avLst/>
          </a:prstGeom>
          <a:noFill/>
        </p:spPr>
        <p:txBody>
          <a:bodyPr wrap="none" rtlCol="0">
            <a:spAutoFit/>
          </a:bodyPr>
          <a:lstStyle/>
          <a:p>
            <a:r>
              <a:rPr lang="en-US" sz="2000" dirty="0"/>
              <a:t>2005</a:t>
            </a:r>
          </a:p>
        </p:txBody>
      </p:sp>
      <p:sp>
        <p:nvSpPr>
          <p:cNvPr id="13" name="TextBox 12"/>
          <p:cNvSpPr txBox="1"/>
          <p:nvPr/>
        </p:nvSpPr>
        <p:spPr>
          <a:xfrm rot="16200000">
            <a:off x="3429436" y="5055888"/>
            <a:ext cx="704039" cy="400110"/>
          </a:xfrm>
          <a:prstGeom prst="rect">
            <a:avLst/>
          </a:prstGeom>
          <a:noFill/>
        </p:spPr>
        <p:txBody>
          <a:bodyPr wrap="none" rtlCol="0">
            <a:spAutoFit/>
          </a:bodyPr>
          <a:lstStyle/>
          <a:p>
            <a:r>
              <a:rPr lang="en-US" sz="2000" dirty="0"/>
              <a:t>2009</a:t>
            </a:r>
          </a:p>
        </p:txBody>
      </p:sp>
      <p:sp>
        <p:nvSpPr>
          <p:cNvPr id="15" name="TextBox 14"/>
          <p:cNvSpPr txBox="1"/>
          <p:nvPr/>
        </p:nvSpPr>
        <p:spPr>
          <a:xfrm rot="18228281">
            <a:off x="432270" y="3432606"/>
            <a:ext cx="1996316" cy="400110"/>
          </a:xfrm>
          <a:prstGeom prst="rect">
            <a:avLst/>
          </a:prstGeom>
          <a:noFill/>
        </p:spPr>
        <p:txBody>
          <a:bodyPr wrap="none" rtlCol="0">
            <a:spAutoFit/>
          </a:bodyPr>
          <a:lstStyle/>
          <a:p>
            <a:r>
              <a:rPr lang="en-US" sz="2000" dirty="0"/>
              <a:t>UNFCCC Adopted</a:t>
            </a:r>
          </a:p>
        </p:txBody>
      </p:sp>
      <p:sp>
        <p:nvSpPr>
          <p:cNvPr id="16" name="TextBox 15"/>
          <p:cNvSpPr txBox="1"/>
          <p:nvPr/>
        </p:nvSpPr>
        <p:spPr>
          <a:xfrm rot="16200000">
            <a:off x="138191" y="5057126"/>
            <a:ext cx="704039" cy="400110"/>
          </a:xfrm>
          <a:prstGeom prst="rect">
            <a:avLst/>
          </a:prstGeom>
          <a:noFill/>
        </p:spPr>
        <p:txBody>
          <a:bodyPr wrap="none" rtlCol="0">
            <a:spAutoFit/>
          </a:bodyPr>
          <a:lstStyle/>
          <a:p>
            <a:r>
              <a:rPr lang="en-US" sz="2000" dirty="0"/>
              <a:t>1990</a:t>
            </a:r>
          </a:p>
        </p:txBody>
      </p:sp>
      <p:sp>
        <p:nvSpPr>
          <p:cNvPr id="17" name="TextBox 16"/>
          <p:cNvSpPr txBox="1"/>
          <p:nvPr/>
        </p:nvSpPr>
        <p:spPr>
          <a:xfrm rot="18221806">
            <a:off x="-139620" y="3242274"/>
            <a:ext cx="2450607" cy="400110"/>
          </a:xfrm>
          <a:prstGeom prst="rect">
            <a:avLst/>
          </a:prstGeom>
          <a:noFill/>
        </p:spPr>
        <p:txBody>
          <a:bodyPr wrap="none" rtlCol="0">
            <a:spAutoFit/>
          </a:bodyPr>
          <a:lstStyle/>
          <a:p>
            <a:r>
              <a:rPr lang="en-US" sz="2000" dirty="0"/>
              <a:t>UNFCCC </a:t>
            </a:r>
            <a:r>
              <a:rPr lang="en-US" sz="2000" dirty="0" err="1"/>
              <a:t>Neg’n</a:t>
            </a:r>
            <a:r>
              <a:rPr lang="en-US" sz="2000" dirty="0"/>
              <a:t> begins</a:t>
            </a:r>
          </a:p>
        </p:txBody>
      </p:sp>
      <p:sp>
        <p:nvSpPr>
          <p:cNvPr id="18" name="TextBox 17"/>
          <p:cNvSpPr txBox="1"/>
          <p:nvPr/>
        </p:nvSpPr>
        <p:spPr>
          <a:xfrm rot="18188574">
            <a:off x="1007557" y="3674144"/>
            <a:ext cx="1405513" cy="400110"/>
          </a:xfrm>
          <a:prstGeom prst="rect">
            <a:avLst/>
          </a:prstGeom>
          <a:noFill/>
        </p:spPr>
        <p:txBody>
          <a:bodyPr wrap="none" rtlCol="0">
            <a:spAutoFit/>
          </a:bodyPr>
          <a:lstStyle/>
          <a:p>
            <a:r>
              <a:rPr lang="en-US" sz="2000" dirty="0"/>
              <a:t>UNFCCC EIF</a:t>
            </a:r>
          </a:p>
        </p:txBody>
      </p:sp>
      <p:sp>
        <p:nvSpPr>
          <p:cNvPr id="19" name="TextBox 18"/>
          <p:cNvSpPr txBox="1"/>
          <p:nvPr/>
        </p:nvSpPr>
        <p:spPr>
          <a:xfrm rot="18187186">
            <a:off x="1541024" y="3522052"/>
            <a:ext cx="1729128" cy="400110"/>
          </a:xfrm>
          <a:prstGeom prst="rect">
            <a:avLst/>
          </a:prstGeom>
          <a:noFill/>
        </p:spPr>
        <p:txBody>
          <a:bodyPr wrap="none" rtlCol="0">
            <a:spAutoFit/>
          </a:bodyPr>
          <a:lstStyle/>
          <a:p>
            <a:r>
              <a:rPr lang="en-US" sz="2000" dirty="0"/>
              <a:t>Kyoto Adopted</a:t>
            </a:r>
          </a:p>
        </p:txBody>
      </p:sp>
      <p:sp>
        <p:nvSpPr>
          <p:cNvPr id="20" name="TextBox 19"/>
          <p:cNvSpPr txBox="1"/>
          <p:nvPr/>
        </p:nvSpPr>
        <p:spPr>
          <a:xfrm rot="18192730">
            <a:off x="2672278" y="3764324"/>
            <a:ext cx="1138325" cy="400110"/>
          </a:xfrm>
          <a:prstGeom prst="rect">
            <a:avLst/>
          </a:prstGeom>
          <a:noFill/>
        </p:spPr>
        <p:txBody>
          <a:bodyPr wrap="none" rtlCol="0">
            <a:spAutoFit/>
          </a:bodyPr>
          <a:lstStyle/>
          <a:p>
            <a:r>
              <a:rPr lang="en-US" sz="2000" dirty="0"/>
              <a:t>Kyoto EIF</a:t>
            </a:r>
          </a:p>
        </p:txBody>
      </p:sp>
      <p:sp>
        <p:nvSpPr>
          <p:cNvPr id="22" name="TextBox 21"/>
          <p:cNvSpPr txBox="1"/>
          <p:nvPr/>
        </p:nvSpPr>
        <p:spPr>
          <a:xfrm rot="18000237">
            <a:off x="3187107" y="3288819"/>
            <a:ext cx="2270430" cy="400110"/>
          </a:xfrm>
          <a:prstGeom prst="rect">
            <a:avLst/>
          </a:prstGeom>
          <a:noFill/>
        </p:spPr>
        <p:txBody>
          <a:bodyPr wrap="none" rtlCol="0">
            <a:spAutoFit/>
          </a:bodyPr>
          <a:lstStyle/>
          <a:p>
            <a:r>
              <a:rPr lang="en-US" sz="2000" dirty="0"/>
              <a:t>Copenhagen Accord</a:t>
            </a:r>
          </a:p>
        </p:txBody>
      </p:sp>
      <p:sp>
        <p:nvSpPr>
          <p:cNvPr id="27" name="TextBox 26"/>
          <p:cNvSpPr txBox="1"/>
          <p:nvPr/>
        </p:nvSpPr>
        <p:spPr>
          <a:xfrm rot="17946969">
            <a:off x="4180818" y="3422940"/>
            <a:ext cx="1907830" cy="400110"/>
          </a:xfrm>
          <a:prstGeom prst="rect">
            <a:avLst/>
          </a:prstGeom>
          <a:noFill/>
        </p:spPr>
        <p:txBody>
          <a:bodyPr wrap="none" rtlCol="0">
            <a:spAutoFit/>
          </a:bodyPr>
          <a:lstStyle/>
          <a:p>
            <a:r>
              <a:rPr lang="en-US" sz="2000" dirty="0"/>
              <a:t>Paris Agreement</a:t>
            </a:r>
          </a:p>
        </p:txBody>
      </p:sp>
      <p:sp>
        <p:nvSpPr>
          <p:cNvPr id="28" name="TextBox 27"/>
          <p:cNvSpPr txBox="1"/>
          <p:nvPr/>
        </p:nvSpPr>
        <p:spPr>
          <a:xfrm rot="16200000">
            <a:off x="4441719" y="5046860"/>
            <a:ext cx="704039" cy="400110"/>
          </a:xfrm>
          <a:prstGeom prst="rect">
            <a:avLst/>
          </a:prstGeom>
          <a:noFill/>
        </p:spPr>
        <p:txBody>
          <a:bodyPr wrap="none" rtlCol="0">
            <a:spAutoFit/>
          </a:bodyPr>
          <a:lstStyle/>
          <a:p>
            <a:r>
              <a:rPr lang="en-US" sz="2000" dirty="0"/>
              <a:t>2015</a:t>
            </a:r>
          </a:p>
        </p:txBody>
      </p:sp>
      <p:sp>
        <p:nvSpPr>
          <p:cNvPr id="21" name="TextBox 20"/>
          <p:cNvSpPr txBox="1"/>
          <p:nvPr/>
        </p:nvSpPr>
        <p:spPr>
          <a:xfrm rot="17946969">
            <a:off x="4817621" y="3787874"/>
            <a:ext cx="1056700" cy="400110"/>
          </a:xfrm>
          <a:prstGeom prst="rect">
            <a:avLst/>
          </a:prstGeom>
          <a:noFill/>
        </p:spPr>
        <p:txBody>
          <a:bodyPr wrap="none" rtlCol="0">
            <a:spAutoFit/>
          </a:bodyPr>
          <a:lstStyle/>
          <a:p>
            <a:r>
              <a:rPr lang="en-US" sz="2000" dirty="0"/>
              <a:t>Paris EIF</a:t>
            </a:r>
          </a:p>
        </p:txBody>
      </p:sp>
      <p:sp>
        <p:nvSpPr>
          <p:cNvPr id="23" name="TextBox 22"/>
          <p:cNvSpPr txBox="1"/>
          <p:nvPr/>
        </p:nvSpPr>
        <p:spPr>
          <a:xfrm rot="16200000">
            <a:off x="4788376" y="5050149"/>
            <a:ext cx="704039" cy="400110"/>
          </a:xfrm>
          <a:prstGeom prst="rect">
            <a:avLst/>
          </a:prstGeom>
          <a:noFill/>
        </p:spPr>
        <p:txBody>
          <a:bodyPr wrap="none" rtlCol="0">
            <a:spAutoFit/>
          </a:bodyPr>
          <a:lstStyle/>
          <a:p>
            <a:r>
              <a:rPr lang="en-US" sz="2000" dirty="0"/>
              <a:t>2016</a:t>
            </a:r>
          </a:p>
        </p:txBody>
      </p:sp>
      <p:sp>
        <p:nvSpPr>
          <p:cNvPr id="4" name="TextBox 3">
            <a:extLst>
              <a:ext uri="{FF2B5EF4-FFF2-40B4-BE49-F238E27FC236}">
                <a16:creationId xmlns:a16="http://schemas.microsoft.com/office/drawing/2014/main" id="{6E82D8AC-CDB1-0149-F472-547AC75D60D6}"/>
              </a:ext>
            </a:extLst>
          </p:cNvPr>
          <p:cNvSpPr txBox="1"/>
          <p:nvPr/>
        </p:nvSpPr>
        <p:spPr>
          <a:xfrm rot="16200000">
            <a:off x="5791636" y="5047681"/>
            <a:ext cx="704039" cy="400110"/>
          </a:xfrm>
          <a:prstGeom prst="rect">
            <a:avLst/>
          </a:prstGeom>
          <a:noFill/>
        </p:spPr>
        <p:txBody>
          <a:bodyPr wrap="none" rtlCol="0">
            <a:spAutoFit/>
          </a:bodyPr>
          <a:lstStyle/>
          <a:p>
            <a:r>
              <a:rPr lang="en-US" sz="2000" dirty="0"/>
              <a:t>2021</a:t>
            </a:r>
          </a:p>
        </p:txBody>
      </p:sp>
      <p:sp>
        <p:nvSpPr>
          <p:cNvPr id="14" name="TextBox 13">
            <a:extLst>
              <a:ext uri="{FF2B5EF4-FFF2-40B4-BE49-F238E27FC236}">
                <a16:creationId xmlns:a16="http://schemas.microsoft.com/office/drawing/2014/main" id="{37937C91-10D5-F67C-814E-849E83787916}"/>
              </a:ext>
            </a:extLst>
          </p:cNvPr>
          <p:cNvSpPr txBox="1"/>
          <p:nvPr/>
        </p:nvSpPr>
        <p:spPr>
          <a:xfrm rot="17946969">
            <a:off x="5430012" y="3200885"/>
            <a:ext cx="2420278" cy="400110"/>
          </a:xfrm>
          <a:prstGeom prst="rect">
            <a:avLst/>
          </a:prstGeom>
          <a:noFill/>
        </p:spPr>
        <p:txBody>
          <a:bodyPr wrap="none" rtlCol="0">
            <a:spAutoFit/>
          </a:bodyPr>
          <a:lstStyle/>
          <a:p>
            <a:r>
              <a:rPr lang="en-US" sz="2000" dirty="0"/>
              <a:t>Glasgow Climate Pact</a:t>
            </a:r>
          </a:p>
        </p:txBody>
      </p:sp>
      <p:cxnSp>
        <p:nvCxnSpPr>
          <p:cNvPr id="3" name="Straight Connector 2">
            <a:extLst>
              <a:ext uri="{FF2B5EF4-FFF2-40B4-BE49-F238E27FC236}">
                <a16:creationId xmlns:a16="http://schemas.microsoft.com/office/drawing/2014/main" id="{8473B652-D7D1-28E2-6740-C7C8145A464F}"/>
              </a:ext>
            </a:extLst>
          </p:cNvPr>
          <p:cNvCxnSpPr/>
          <p:nvPr/>
        </p:nvCxnSpPr>
        <p:spPr>
          <a:xfrm>
            <a:off x="1524000" y="12192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732147A-C7DB-6D0F-B9CB-4CAB0D455FE8}"/>
              </a:ext>
            </a:extLst>
          </p:cNvPr>
          <p:cNvSpPr txBox="1"/>
          <p:nvPr/>
        </p:nvSpPr>
        <p:spPr>
          <a:xfrm rot="16200000">
            <a:off x="6325036" y="5057126"/>
            <a:ext cx="704039" cy="400110"/>
          </a:xfrm>
          <a:prstGeom prst="rect">
            <a:avLst/>
          </a:prstGeom>
          <a:noFill/>
        </p:spPr>
        <p:txBody>
          <a:bodyPr wrap="none" rtlCol="0">
            <a:spAutoFit/>
          </a:bodyPr>
          <a:lstStyle/>
          <a:p>
            <a:r>
              <a:rPr lang="en-US" sz="2000" dirty="0"/>
              <a:t>2023</a:t>
            </a:r>
          </a:p>
        </p:txBody>
      </p:sp>
      <p:sp>
        <p:nvSpPr>
          <p:cNvPr id="26" name="TextBox 25">
            <a:extLst>
              <a:ext uri="{FF2B5EF4-FFF2-40B4-BE49-F238E27FC236}">
                <a16:creationId xmlns:a16="http://schemas.microsoft.com/office/drawing/2014/main" id="{02B45E46-F9E1-F511-DDB1-9224C321B07C}"/>
              </a:ext>
            </a:extLst>
          </p:cNvPr>
          <p:cNvSpPr txBox="1"/>
          <p:nvPr/>
        </p:nvSpPr>
        <p:spPr>
          <a:xfrm rot="17946969">
            <a:off x="6123002" y="3486791"/>
            <a:ext cx="1762983" cy="400110"/>
          </a:xfrm>
          <a:prstGeom prst="rect">
            <a:avLst/>
          </a:prstGeom>
          <a:noFill/>
        </p:spPr>
        <p:txBody>
          <a:bodyPr wrap="none" rtlCol="0">
            <a:spAutoFit/>
          </a:bodyPr>
          <a:lstStyle/>
          <a:p>
            <a:r>
              <a:rPr lang="en-US" sz="2000" dirty="0"/>
              <a:t>Dubai (COP28) </a:t>
            </a:r>
          </a:p>
        </p:txBody>
      </p:sp>
      <p:sp>
        <p:nvSpPr>
          <p:cNvPr id="12" name="TextBox 11">
            <a:extLst>
              <a:ext uri="{FF2B5EF4-FFF2-40B4-BE49-F238E27FC236}">
                <a16:creationId xmlns:a16="http://schemas.microsoft.com/office/drawing/2014/main" id="{03FEE478-7F07-53EE-525A-57568ECA5B0D}"/>
              </a:ext>
            </a:extLst>
          </p:cNvPr>
          <p:cNvSpPr txBox="1"/>
          <p:nvPr/>
        </p:nvSpPr>
        <p:spPr>
          <a:xfrm rot="17946969">
            <a:off x="6719434" y="3451286"/>
            <a:ext cx="1814279" cy="400110"/>
          </a:xfrm>
          <a:prstGeom prst="rect">
            <a:avLst/>
          </a:prstGeom>
          <a:noFill/>
        </p:spPr>
        <p:txBody>
          <a:bodyPr wrap="none" rtlCol="0">
            <a:spAutoFit/>
          </a:bodyPr>
          <a:lstStyle/>
          <a:p>
            <a:r>
              <a:rPr lang="en-US" sz="2000" dirty="0"/>
              <a:t>Belem (COP30) </a:t>
            </a:r>
          </a:p>
        </p:txBody>
      </p:sp>
      <p:sp>
        <p:nvSpPr>
          <p:cNvPr id="31" name="TextBox 30">
            <a:extLst>
              <a:ext uri="{FF2B5EF4-FFF2-40B4-BE49-F238E27FC236}">
                <a16:creationId xmlns:a16="http://schemas.microsoft.com/office/drawing/2014/main" id="{D8A7BC1A-1445-F9F2-0978-ECB7BF4CDB0E}"/>
              </a:ext>
            </a:extLst>
          </p:cNvPr>
          <p:cNvSpPr txBox="1"/>
          <p:nvPr/>
        </p:nvSpPr>
        <p:spPr>
          <a:xfrm rot="16200000">
            <a:off x="6858436" y="5055660"/>
            <a:ext cx="704039" cy="400110"/>
          </a:xfrm>
          <a:prstGeom prst="rect">
            <a:avLst/>
          </a:prstGeom>
          <a:noFill/>
        </p:spPr>
        <p:txBody>
          <a:bodyPr wrap="none" rtlCol="0">
            <a:spAutoFit/>
          </a:bodyPr>
          <a:lstStyle/>
          <a:p>
            <a:r>
              <a:rPr lang="en-US" sz="2000" dirty="0"/>
              <a:t>2025</a:t>
            </a:r>
          </a:p>
        </p:txBody>
      </p:sp>
    </p:spTree>
    <p:extLst>
      <p:ext uri="{BB962C8B-B14F-4D97-AF65-F5344CB8AC3E}">
        <p14:creationId xmlns:p14="http://schemas.microsoft.com/office/powerpoint/2010/main" val="1459981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505200" y="1828800"/>
          <a:ext cx="2133600" cy="3901763"/>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655580910"/>
                    </a:ext>
                  </a:extLst>
                </a:gridCol>
              </a:tblGrid>
              <a:tr h="22859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676353"/>
                  </a:ext>
                </a:extLst>
              </a:tr>
              <a:tr h="706910">
                <a:tc>
                  <a:txBody>
                    <a:bodyPr/>
                    <a:lstStyle/>
                    <a:p>
                      <a:pPr algn="ctr"/>
                      <a:r>
                        <a:rPr lang="en-US" dirty="0"/>
                        <a:t>Objective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5105057"/>
                  </a:ext>
                </a:extLst>
              </a:tr>
              <a:tr h="706910">
                <a:tc>
                  <a:txBody>
                    <a:bodyPr/>
                    <a:lstStyle/>
                    <a:p>
                      <a:pPr algn="ctr"/>
                      <a:r>
                        <a:rPr lang="en-US" dirty="0"/>
                        <a:t>Differentiation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7038403"/>
                  </a:ext>
                </a:extLst>
              </a:tr>
              <a:tr h="706910">
                <a:tc>
                  <a:txBody>
                    <a:bodyPr/>
                    <a:lstStyle/>
                    <a:p>
                      <a:pPr algn="ctr"/>
                      <a:r>
                        <a:rPr lang="en-US" dirty="0"/>
                        <a:t>Legal</a:t>
                      </a:r>
                      <a:r>
                        <a:rPr lang="en-US" baseline="0" dirty="0"/>
                        <a:t> </a:t>
                      </a:r>
                      <a:r>
                        <a:rPr lang="en-US" dirty="0"/>
                        <a:t>Nature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9523995"/>
                  </a:ext>
                </a:extLst>
              </a:tr>
              <a:tr h="708363">
                <a:tc>
                  <a:txBody>
                    <a:bodyPr/>
                    <a:lstStyle/>
                    <a:p>
                      <a:pPr algn="ctr"/>
                      <a:r>
                        <a:rPr lang="en-US" dirty="0"/>
                        <a:t>Top-down v.                                                                      Bottom-up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922077"/>
                  </a:ext>
                </a:extLst>
              </a:tr>
              <a:tr h="706910">
                <a:tc>
                  <a:txBody>
                    <a:bodyPr/>
                    <a:lstStyle/>
                    <a:p>
                      <a:pPr algn="ctr"/>
                      <a:r>
                        <a:rPr lang="en-US" dirty="0"/>
                        <a:t>Finance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6249746"/>
                  </a:ext>
                </a:extLst>
              </a:tr>
            </a:tbl>
          </a:graphicData>
        </a:graphic>
      </p:graphicFrame>
      <p:sp>
        <p:nvSpPr>
          <p:cNvPr id="3" name="Slide Number Placeholder 2"/>
          <p:cNvSpPr>
            <a:spLocks noGrp="1"/>
          </p:cNvSpPr>
          <p:nvPr>
            <p:ph type="sldNum" sz="quarter" idx="12"/>
          </p:nvPr>
        </p:nvSpPr>
        <p:spPr/>
        <p:txBody>
          <a:bodyPr/>
          <a:lstStyle/>
          <a:p>
            <a:pPr fontAlgn="base">
              <a:spcAft>
                <a:spcPct val="0"/>
              </a:spcAft>
              <a:defRPr/>
            </a:pPr>
            <a:fld id="{84465508-FBB0-4860-9919-9ECD4D92BCE8}" type="slidenum">
              <a:rPr lang="en-US" smtClean="0"/>
              <a:pPr fontAlgn="base">
                <a:spcAft>
                  <a:spcPct val="0"/>
                </a:spcAft>
                <a:defRPr/>
              </a:pPr>
              <a:t>8</a:t>
            </a:fld>
            <a:endParaRPr lang="en-US" dirty="0"/>
          </a:p>
        </p:txBody>
      </p:sp>
      <p:sp>
        <p:nvSpPr>
          <p:cNvPr id="4" name="Title 3"/>
          <p:cNvSpPr>
            <a:spLocks noGrp="1"/>
          </p:cNvSpPr>
          <p:nvPr>
            <p:ph type="title"/>
          </p:nvPr>
        </p:nvSpPr>
        <p:spPr/>
        <p:txBody>
          <a:bodyPr>
            <a:normAutofit/>
          </a:bodyPr>
          <a:lstStyle/>
          <a:p>
            <a:r>
              <a:rPr lang="en-US" b="0" dirty="0"/>
              <a:t>What did we try to agree?</a:t>
            </a:r>
          </a:p>
        </p:txBody>
      </p:sp>
      <p:cxnSp>
        <p:nvCxnSpPr>
          <p:cNvPr id="2" name="Straight Connector 1">
            <a:extLst>
              <a:ext uri="{FF2B5EF4-FFF2-40B4-BE49-F238E27FC236}">
                <a16:creationId xmlns:a16="http://schemas.microsoft.com/office/drawing/2014/main" id="{66FEE7A0-9E26-EEF5-B350-67E4DA264094}"/>
              </a:ext>
            </a:extLst>
          </p:cNvPr>
          <p:cNvCxnSpPr/>
          <p:nvPr/>
        </p:nvCxnSpPr>
        <p:spPr>
          <a:xfrm>
            <a:off x="1524000" y="13716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8548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t>Objective of the UN Climate Convention</a:t>
            </a:r>
            <a:br>
              <a:rPr lang="en-US" b="0" dirty="0"/>
            </a:br>
            <a:r>
              <a:rPr lang="en-US" sz="3100" b="0" i="1" dirty="0"/>
              <a:t>(Adopted in 1992)</a:t>
            </a:r>
            <a:br>
              <a:rPr lang="en-US" b="0" dirty="0"/>
            </a:br>
            <a:endParaRPr lang="en-US" b="0" dirty="0"/>
          </a:p>
        </p:txBody>
      </p:sp>
      <p:sp>
        <p:nvSpPr>
          <p:cNvPr id="5" name="Content Placeholder 4"/>
          <p:cNvSpPr>
            <a:spLocks noGrp="1"/>
          </p:cNvSpPr>
          <p:nvPr>
            <p:ph idx="1"/>
          </p:nvPr>
        </p:nvSpPr>
        <p:spPr>
          <a:xfrm>
            <a:off x="609600" y="1371600"/>
            <a:ext cx="8077200" cy="5105400"/>
          </a:xfrm>
        </p:spPr>
        <p:txBody>
          <a:bodyPr>
            <a:normAutofit fontScale="85000" lnSpcReduction="20000"/>
          </a:bodyPr>
          <a:lstStyle/>
          <a:p>
            <a:pPr marL="0" indent="0">
              <a:buNone/>
            </a:pPr>
            <a:r>
              <a:rPr lang="en-US" sz="2800" dirty="0"/>
              <a:t>“</a:t>
            </a:r>
            <a:r>
              <a:rPr lang="en-US" dirty="0"/>
              <a:t>The ultimate objective of this Convention and any related legal instruments that the Conference of the Parties may adopt is to achieve, in accordance with the relevant provisions of the Convention, stabilization of greenhouse gas concentrations in the atmosphere at a level that would prevent dangerous anthropogenic interference with the climate system.  Such a level should be achieved within a time-frame sufficient to allow ecosystems to adapt naturally to climate change, to ensure that food production is not threatened and to enable economic development to proceed in a sustainable manner</a:t>
            </a:r>
            <a:r>
              <a:rPr lang="en-US" sz="2800" dirty="0"/>
              <a:t>.”</a:t>
            </a:r>
          </a:p>
          <a:p>
            <a:pPr marL="0" indent="0">
              <a:buNone/>
            </a:pPr>
            <a:endParaRPr lang="en-US" sz="2800" i="1" dirty="0"/>
          </a:p>
          <a:p>
            <a:pPr marL="0" indent="0">
              <a:buNone/>
            </a:pPr>
            <a:r>
              <a:rPr lang="en-US" sz="2800" i="1" dirty="0"/>
              <a:t>					(UNFCCC, Article 2)</a:t>
            </a:r>
          </a:p>
        </p:txBody>
      </p:sp>
      <p:cxnSp>
        <p:nvCxnSpPr>
          <p:cNvPr id="3" name="Straight Connector 2">
            <a:extLst>
              <a:ext uri="{FF2B5EF4-FFF2-40B4-BE49-F238E27FC236}">
                <a16:creationId xmlns:a16="http://schemas.microsoft.com/office/drawing/2014/main" id="{7654367D-ECFD-A448-06A3-E7BB53530309}"/>
              </a:ext>
            </a:extLst>
          </p:cNvPr>
          <p:cNvCxnSpPr/>
          <p:nvPr/>
        </p:nvCxnSpPr>
        <p:spPr>
          <a:xfrm>
            <a:off x="1524000" y="1143000"/>
            <a:ext cx="5867400" cy="0"/>
          </a:xfrm>
          <a:prstGeom prst="line">
            <a:avLst/>
          </a:prstGeom>
          <a:ln w="476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13512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CBF2122DD1B2469382993200BDA38E" ma:contentTypeVersion="16" ma:contentTypeDescription="Create a new document." ma:contentTypeScope="" ma:versionID="7d3f4be77cbc388c69f00e51d12c95bf">
  <xsd:schema xmlns:xsd="http://www.w3.org/2001/XMLSchema" xmlns:xs="http://www.w3.org/2001/XMLSchema" xmlns:p="http://schemas.microsoft.com/office/2006/metadata/properties" xmlns:ns2="83c8184e-9eea-4ee4-88af-3e059b918c3f" xmlns:ns3="32cdd963-a0d8-4a54-a123-d658f4b3e8f5" targetNamespace="http://schemas.microsoft.com/office/2006/metadata/properties" ma:root="true" ma:fieldsID="8c6d95e43835dab0c98ff28144da2b83" ns2:_="" ns3:_="">
    <xsd:import namespace="83c8184e-9eea-4ee4-88af-3e059b918c3f"/>
    <xsd:import namespace="32cdd963-a0d8-4a54-a123-d658f4b3e8f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c8184e-9eea-4ee4-88af-3e059b918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c64bf66-3ab6-4740-8ae4-bf44781f388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cdd963-a0d8-4a54-a123-d658f4b3e8f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79e34c2-50dd-43c4-b7a6-63600a495b98}" ma:internalName="TaxCatchAll" ma:showField="CatchAllData" ma:web="32cdd963-a0d8-4a54-a123-d658f4b3e8f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3c8184e-9eea-4ee4-88af-3e059b918c3f">
      <Terms xmlns="http://schemas.microsoft.com/office/infopath/2007/PartnerControls"/>
    </lcf76f155ced4ddcb4097134ff3c332f>
    <TaxCatchAll xmlns="32cdd963-a0d8-4a54-a123-d658f4b3e8f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92BEDE-0E17-4E8B-ACDE-949DC488B0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c8184e-9eea-4ee4-88af-3e059b918c3f"/>
    <ds:schemaRef ds:uri="32cdd963-a0d8-4a54-a123-d658f4b3e8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4EF509-6FDC-486F-97CB-58C0E514C239}">
  <ds:schemaRefs>
    <ds:schemaRef ds:uri="http://schemas.microsoft.com/office/2006/metadata/properties"/>
    <ds:schemaRef ds:uri="http://schemas.microsoft.com/office/infopath/2007/PartnerControls"/>
    <ds:schemaRef ds:uri="83c8184e-9eea-4ee4-88af-3e059b918c3f"/>
    <ds:schemaRef ds:uri="32cdd963-a0d8-4a54-a123-d658f4b3e8f5"/>
  </ds:schemaRefs>
</ds:datastoreItem>
</file>

<file path=customXml/itemProps3.xml><?xml version="1.0" encoding="utf-8"?>
<ds:datastoreItem xmlns:ds="http://schemas.openxmlformats.org/officeDocument/2006/customXml" ds:itemID="{745140D9-76CD-49EC-BA4C-CB0EED38FE53}">
  <ds:schemaRefs>
    <ds:schemaRef ds:uri="http://schemas.microsoft.com/sharepoint/v3/contenttype/forms"/>
  </ds:schemaRefs>
</ds:datastoreItem>
</file>

<file path=docMetadata/LabelInfo.xml><?xml version="1.0" encoding="utf-8"?>
<clbl:labelList xmlns:clbl="http://schemas.microsoft.com/office/2020/mipLabelMetadata">
  <clbl:label id="{5567eafd-e777-42a5-91bb-9440fd43b893}" enabled="0" method="" siteId="{5567eafd-e777-42a5-91bb-9440fd43b893}" removed="1"/>
</clbl:labelList>
</file>

<file path=docProps/app.xml><?xml version="1.0" encoding="utf-8"?>
<Properties xmlns="http://schemas.openxmlformats.org/officeDocument/2006/extended-properties" xmlns:vt="http://schemas.openxmlformats.org/officeDocument/2006/docPropsVTypes">
  <Template/>
  <TotalTime>78274</TotalTime>
  <Words>2378</Words>
  <Application>Microsoft Office PowerPoint</Application>
  <PresentationFormat>On-screen Show (4:3)</PresentationFormat>
  <Paragraphs>272</Paragraphs>
  <Slides>36</Slides>
  <Notes>3</Notes>
  <HiddenSlides>0</HiddenSlides>
  <MMClips>1</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Default Design</vt:lpstr>
      <vt:lpstr>Office Theme</vt:lpstr>
      <vt:lpstr>Jonathan Pershing    London School of Economics and Political Science</vt:lpstr>
      <vt:lpstr>PowerPoint Presentation</vt:lpstr>
      <vt:lpstr>PowerPoint Presentation</vt:lpstr>
      <vt:lpstr>Dire Consequences  </vt:lpstr>
      <vt:lpstr>Elements of Environmental Agreements</vt:lpstr>
      <vt:lpstr>Global Multilateral Model</vt:lpstr>
      <vt:lpstr>Timeline of the UNFCCC Negotiations</vt:lpstr>
      <vt:lpstr>What did we try to agree?</vt:lpstr>
      <vt:lpstr>Objective of the UN Climate Convention (Adopted in 1992) </vt:lpstr>
      <vt:lpstr>Evolution in Climate Agreements</vt:lpstr>
      <vt:lpstr>NDCs Submitted post-Paris</vt:lpstr>
      <vt:lpstr>If implemented, pledges would reduce risks of extreme climate change.</vt:lpstr>
      <vt:lpstr>PowerPoint Presentation</vt:lpstr>
      <vt:lpstr>PowerPoint Presentation</vt:lpstr>
      <vt:lpstr>So, what’s the problem?</vt:lpstr>
      <vt:lpstr>Notwithstanding the agreements, emissions continue to rise</vt:lpstr>
      <vt:lpstr>PowerPoint Presentation</vt:lpstr>
      <vt:lpstr>   COP 28 (2023):  Global Stocktake</vt:lpstr>
      <vt:lpstr>  COP 28:  Multilateral Response to the Global Stocktake</vt:lpstr>
      <vt:lpstr>Countries submitting new NDCs  (as of Nov 9, 2025, 108 countries representing 71% of the world’s emissions had submitted NDCs)</vt:lpstr>
      <vt:lpstr>Increasing constraints to the UNFCCC Process</vt:lpstr>
      <vt:lpstr>PowerPoint Presentation</vt:lpstr>
      <vt:lpstr>Other options:  Global vs Plurilateral</vt:lpstr>
      <vt:lpstr>COP 28 (2023):  Climate-related Agreements Outside the UNFCCC</vt:lpstr>
      <vt:lpstr>Plurilateral Examples (1)  Initiative on Transitioning Away from Fossil Fuels</vt:lpstr>
      <vt:lpstr>Plurilateral Examples (2)  Tropical Forest Forever Facility (TFFF)</vt:lpstr>
      <vt:lpstr>Plurilateral Examples (3)  Global Methane Pledge</vt:lpstr>
      <vt:lpstr>Plurilateral Examples (4)  Glasgow Financial Alliance for Net Zero (GFANZ)</vt:lpstr>
      <vt:lpstr>Plurilateral Examples (5)  C-40</vt:lpstr>
      <vt:lpstr>COP 28 (2023):  Agreements Outside the UNFCCC</vt:lpstr>
      <vt:lpstr>Other non-climate-specific  plurilateral arrangements</vt:lpstr>
      <vt:lpstr>Can we “improve” plurilateral arrangements?</vt:lpstr>
      <vt:lpstr>Can we “improve” the UNFCCC Process?</vt:lpstr>
      <vt:lpstr>An initial distillation of an answer </vt:lpstr>
      <vt:lpstr>But we REALLY must hurry if we are to avoid increasingly significant damages</vt:lpstr>
      <vt:lpstr>But we REALLY must hurry if we are to avoid increasingly significant damages</vt:lpstr>
    </vt:vector>
  </TitlesOfParts>
  <Company>U.S. Department of Energy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gregory.singleton</dc:creator>
  <cp:lastModifiedBy>Jonathan Pershing</cp:lastModifiedBy>
  <cp:revision>2265</cp:revision>
  <cp:lastPrinted>2026-07-30T17:00:15Z</cp:lastPrinted>
  <dcterms:created xsi:type="dcterms:W3CDTF">2011-04-29T04:40:50Z</dcterms:created>
  <dcterms:modified xsi:type="dcterms:W3CDTF">2026-08-17T11:20:06Z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0x0101008DCBF2122DD1B2469382993200BDA38E</vt:lpwstr>
  </property>
</Properties>
</file>