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bookmarkIdSeed="3">
  <p:sldMasterIdLst>
    <p:sldMasterId id="2147483648" r:id="rId1"/>
    <p:sldMasterId id="2147483666" r:id="rId2"/>
    <p:sldMasterId id="2147483670" r:id="rId3"/>
  </p:sldMasterIdLst>
  <p:notesMasterIdLst>
    <p:notesMasterId r:id="rId23"/>
  </p:notesMasterIdLst>
  <p:handoutMasterIdLst>
    <p:handoutMasterId r:id="rId24"/>
  </p:handoutMasterIdLst>
  <p:sldIdLst>
    <p:sldId id="672" r:id="rId4"/>
    <p:sldId id="663" r:id="rId5"/>
    <p:sldId id="675" r:id="rId6"/>
    <p:sldId id="676" r:id="rId7"/>
    <p:sldId id="666" r:id="rId8"/>
    <p:sldId id="667" r:id="rId9"/>
    <p:sldId id="665" r:id="rId10"/>
    <p:sldId id="668" r:id="rId11"/>
    <p:sldId id="643" r:id="rId12"/>
    <p:sldId id="650" r:id="rId13"/>
    <p:sldId id="649" r:id="rId14"/>
    <p:sldId id="659" r:id="rId15"/>
    <p:sldId id="660" r:id="rId16"/>
    <p:sldId id="674" r:id="rId17"/>
    <p:sldId id="664" r:id="rId18"/>
    <p:sldId id="671" r:id="rId19"/>
    <p:sldId id="670" r:id="rId20"/>
    <p:sldId id="673" r:id="rId21"/>
    <p:sldId id="669" r:id="rId22"/>
  </p:sldIdLst>
  <p:sldSz cx="8961438" cy="6721475"/>
  <p:notesSz cx="6797675" cy="9926638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051CFAB-5691-424E-9C4A-91113907E868}">
          <p14:sldIdLst>
            <p14:sldId id="672"/>
            <p14:sldId id="663"/>
            <p14:sldId id="675"/>
            <p14:sldId id="676"/>
            <p14:sldId id="666"/>
            <p14:sldId id="667"/>
            <p14:sldId id="665"/>
            <p14:sldId id="668"/>
            <p14:sldId id="643"/>
            <p14:sldId id="650"/>
            <p14:sldId id="649"/>
            <p14:sldId id="659"/>
            <p14:sldId id="660"/>
            <p14:sldId id="674"/>
            <p14:sldId id="664"/>
            <p14:sldId id="671"/>
            <p14:sldId id="670"/>
            <p14:sldId id="673"/>
          </p14:sldIdLst>
        </p14:section>
        <p14:section name="Appendix - working documents" id="{8AB3509A-01FA-174D-8A57-0CDF9B83A5AC}">
          <p14:sldIdLst>
            <p14:sldId id="6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24">
          <p15:clr>
            <a:srgbClr val="A4A3A4"/>
          </p15:clr>
        </p15:guide>
        <p15:guide id="2" orient="horz" pos="3795">
          <p15:clr>
            <a:srgbClr val="A4A3A4"/>
          </p15:clr>
        </p15:guide>
        <p15:guide id="3" pos="83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de Cru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4FF"/>
    <a:srgbClr val="FFFFFF"/>
    <a:srgbClr val="FF465F"/>
    <a:srgbClr val="91AFFF"/>
    <a:srgbClr val="2A9EFF"/>
    <a:srgbClr val="FBC233"/>
    <a:srgbClr val="FF180C"/>
    <a:srgbClr val="1F949F"/>
    <a:srgbClr val="D3AE1C"/>
    <a:srgbClr val="B06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 autoAdjust="0"/>
    <p:restoredTop sz="95204" autoAdjust="0"/>
  </p:normalViewPr>
  <p:slideViewPr>
    <p:cSldViewPr snapToGrid="0">
      <p:cViewPr>
        <p:scale>
          <a:sx n="74" d="100"/>
          <a:sy n="74" d="100"/>
        </p:scale>
        <p:origin x="-1062" y="-798"/>
      </p:cViewPr>
      <p:guideLst>
        <p:guide orient="horz" pos="624"/>
        <p:guide orient="horz" pos="3795"/>
        <p:guide pos="83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44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EA9EA-4250-6C4F-82F0-542CC8876EAB}" type="doc">
      <dgm:prSet loTypeId="urn:microsoft.com/office/officeart/2005/8/layout/process4" loCatId="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C2F9FC3-709D-CB49-9CA8-5CE5F8E0CE67}">
      <dgm:prSet phldrT="[Text]" custT="1"/>
      <dgm:spPr/>
      <dgm:t>
        <a:bodyPr/>
        <a:lstStyle/>
        <a:p>
          <a:r>
            <a:rPr lang="en-US" sz="7200" dirty="0" smtClean="0"/>
            <a:t>Path dependence</a:t>
          </a:r>
          <a:endParaRPr lang="en-US" sz="7200" dirty="0"/>
        </a:p>
      </dgm:t>
    </dgm:pt>
    <dgm:pt modelId="{0EABBE99-AC74-6244-81AD-9B830A1C255F}" type="parTrans" cxnId="{51DF666B-4E97-004A-888C-B08AC30DACE6}">
      <dgm:prSet/>
      <dgm:spPr/>
      <dgm:t>
        <a:bodyPr/>
        <a:lstStyle/>
        <a:p>
          <a:endParaRPr lang="en-US"/>
        </a:p>
      </dgm:t>
    </dgm:pt>
    <dgm:pt modelId="{13DAB05A-4818-D045-8D3D-5DE20CDE36E1}" type="sibTrans" cxnId="{51DF666B-4E97-004A-888C-B08AC30DACE6}">
      <dgm:prSet/>
      <dgm:spPr/>
      <dgm:t>
        <a:bodyPr/>
        <a:lstStyle/>
        <a:p>
          <a:endParaRPr lang="en-US"/>
        </a:p>
      </dgm:t>
    </dgm:pt>
    <dgm:pt modelId="{B2E14907-3E76-0B46-974C-8F2BF68B17A2}">
      <dgm:prSet phldrT="[Text]" custT="1"/>
      <dgm:spPr/>
      <dgm:t>
        <a:bodyPr/>
        <a:lstStyle/>
        <a:p>
          <a:r>
            <a:rPr lang="en-US" sz="8000" dirty="0" smtClean="0"/>
            <a:t>Many </a:t>
          </a:r>
          <a:r>
            <a:rPr lang="en-US" sz="8000" dirty="0" err="1" smtClean="0"/>
            <a:t>equilibria</a:t>
          </a:r>
          <a:endParaRPr lang="en-US" sz="8000" dirty="0"/>
        </a:p>
      </dgm:t>
    </dgm:pt>
    <dgm:pt modelId="{42BE2293-3EF3-B241-AA2C-1CFC9C17C611}" type="parTrans" cxnId="{FB09D685-F40F-BE46-85BB-4216C67BEBE7}">
      <dgm:prSet/>
      <dgm:spPr/>
      <dgm:t>
        <a:bodyPr/>
        <a:lstStyle/>
        <a:p>
          <a:endParaRPr lang="en-US"/>
        </a:p>
      </dgm:t>
    </dgm:pt>
    <dgm:pt modelId="{D30E69D8-3C7D-9B4A-B252-8B348C9279C0}" type="sibTrans" cxnId="{FB09D685-F40F-BE46-85BB-4216C67BEBE7}">
      <dgm:prSet/>
      <dgm:spPr/>
      <dgm:t>
        <a:bodyPr/>
        <a:lstStyle/>
        <a:p>
          <a:endParaRPr lang="en-US"/>
        </a:p>
      </dgm:t>
    </dgm:pt>
    <dgm:pt modelId="{BB1F2756-12B3-4148-8B4A-79E2877FC617}">
      <dgm:prSet/>
      <dgm:spPr/>
      <dgm:t>
        <a:bodyPr/>
        <a:lstStyle/>
        <a:p>
          <a:r>
            <a:rPr lang="en-US" dirty="0" smtClean="0"/>
            <a:t>Equilibrium selection depends on </a:t>
          </a:r>
          <a:r>
            <a:rPr lang="en-US" b="1" dirty="0" smtClean="0">
              <a:solidFill>
                <a:srgbClr val="FF0000"/>
              </a:solidFill>
            </a:rPr>
            <a:t>history</a:t>
          </a:r>
          <a:r>
            <a:rPr lang="en-US" dirty="0" smtClean="0"/>
            <a:t> and </a:t>
          </a:r>
          <a:r>
            <a:rPr lang="en-US" b="1" dirty="0" smtClean="0">
              <a:solidFill>
                <a:srgbClr val="FF0000"/>
              </a:solidFill>
            </a:rPr>
            <a:t>expectations</a:t>
          </a:r>
          <a:r>
            <a:rPr lang="en-US" dirty="0" smtClean="0"/>
            <a:t> (</a:t>
          </a:r>
          <a:r>
            <a:rPr lang="en-US" dirty="0" err="1" smtClean="0"/>
            <a:t>Krugman</a:t>
          </a:r>
          <a:r>
            <a:rPr lang="en-US" dirty="0" smtClean="0"/>
            <a:t>, 1991)</a:t>
          </a:r>
          <a:endParaRPr lang="en-US" dirty="0"/>
        </a:p>
      </dgm:t>
    </dgm:pt>
    <dgm:pt modelId="{96C0D7AA-1F84-E84C-9427-5F0EFCDC4A4B}" type="parTrans" cxnId="{DDA74B6D-DBB9-D049-8E21-D08E09F08C10}">
      <dgm:prSet/>
      <dgm:spPr/>
      <dgm:t>
        <a:bodyPr/>
        <a:lstStyle/>
        <a:p>
          <a:endParaRPr lang="en-US"/>
        </a:p>
      </dgm:t>
    </dgm:pt>
    <dgm:pt modelId="{5B9B14A4-4349-884C-A76D-CC8F75A65AFD}" type="sibTrans" cxnId="{DDA74B6D-DBB9-D049-8E21-D08E09F08C10}">
      <dgm:prSet/>
      <dgm:spPr/>
      <dgm:t>
        <a:bodyPr/>
        <a:lstStyle/>
        <a:p>
          <a:endParaRPr lang="en-US"/>
        </a:p>
      </dgm:t>
    </dgm:pt>
    <dgm:pt modelId="{7AD8293E-54EF-1E4C-9D82-34BFB52A9159}" type="pres">
      <dgm:prSet presAssocID="{E1BEA9EA-4250-6C4F-82F0-542CC8876E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57401C-B681-434E-824A-44D4332EFD4A}" type="pres">
      <dgm:prSet presAssocID="{BB1F2756-12B3-4148-8B4A-79E2877FC617}" presName="boxAndChildren" presStyleCnt="0"/>
      <dgm:spPr/>
    </dgm:pt>
    <dgm:pt modelId="{80B09854-B0DF-764F-AAA8-DA148CE79051}" type="pres">
      <dgm:prSet presAssocID="{BB1F2756-12B3-4148-8B4A-79E2877FC617}" presName="parentTextBox" presStyleLbl="node1" presStyleIdx="0" presStyleCnt="3"/>
      <dgm:spPr/>
      <dgm:t>
        <a:bodyPr/>
        <a:lstStyle/>
        <a:p>
          <a:endParaRPr lang="en-US"/>
        </a:p>
      </dgm:t>
    </dgm:pt>
    <dgm:pt modelId="{A5B61AAA-2E9D-FD4B-947B-CFDBE3BB82A2}" type="pres">
      <dgm:prSet presAssocID="{D30E69D8-3C7D-9B4A-B252-8B348C9279C0}" presName="sp" presStyleCnt="0"/>
      <dgm:spPr/>
    </dgm:pt>
    <dgm:pt modelId="{5451C6C3-68A0-4F4D-830A-AFE37798F1C5}" type="pres">
      <dgm:prSet presAssocID="{B2E14907-3E76-0B46-974C-8F2BF68B17A2}" presName="arrowAndChildren" presStyleCnt="0"/>
      <dgm:spPr/>
    </dgm:pt>
    <dgm:pt modelId="{790F47F2-F6DD-C24C-85E0-8D03B6B0F20C}" type="pres">
      <dgm:prSet presAssocID="{B2E14907-3E76-0B46-974C-8F2BF68B17A2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E803979-B61B-0F47-86B2-C781A316A589}" type="pres">
      <dgm:prSet presAssocID="{13DAB05A-4818-D045-8D3D-5DE20CDE36E1}" presName="sp" presStyleCnt="0"/>
      <dgm:spPr/>
    </dgm:pt>
    <dgm:pt modelId="{ECE71C4F-EEBB-A648-82D8-7B1DED9D0D1F}" type="pres">
      <dgm:prSet presAssocID="{6C2F9FC3-709D-CB49-9CA8-5CE5F8E0CE67}" presName="arrowAndChildren" presStyleCnt="0"/>
      <dgm:spPr/>
    </dgm:pt>
    <dgm:pt modelId="{C2CE38F8-0049-EB4C-8054-4F40C5093522}" type="pres">
      <dgm:prSet presAssocID="{6C2F9FC3-709D-CB49-9CA8-5CE5F8E0CE6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A732C9F3-90F8-4B9A-82E7-E37ACB56ED78}" type="presOf" srcId="{BB1F2756-12B3-4148-8B4A-79E2877FC617}" destId="{80B09854-B0DF-764F-AAA8-DA148CE79051}" srcOrd="0" destOrd="0" presId="urn:microsoft.com/office/officeart/2005/8/layout/process4"/>
    <dgm:cxn modelId="{D7CAB8B8-3B9A-48A2-A53F-3413187B45E1}" type="presOf" srcId="{B2E14907-3E76-0B46-974C-8F2BF68B17A2}" destId="{790F47F2-F6DD-C24C-85E0-8D03B6B0F20C}" srcOrd="0" destOrd="0" presId="urn:microsoft.com/office/officeart/2005/8/layout/process4"/>
    <dgm:cxn modelId="{DDA74B6D-DBB9-D049-8E21-D08E09F08C10}" srcId="{E1BEA9EA-4250-6C4F-82F0-542CC8876EAB}" destId="{BB1F2756-12B3-4148-8B4A-79E2877FC617}" srcOrd="2" destOrd="0" parTransId="{96C0D7AA-1F84-E84C-9427-5F0EFCDC4A4B}" sibTransId="{5B9B14A4-4349-884C-A76D-CC8F75A65AFD}"/>
    <dgm:cxn modelId="{51DF666B-4E97-004A-888C-B08AC30DACE6}" srcId="{E1BEA9EA-4250-6C4F-82F0-542CC8876EAB}" destId="{6C2F9FC3-709D-CB49-9CA8-5CE5F8E0CE67}" srcOrd="0" destOrd="0" parTransId="{0EABBE99-AC74-6244-81AD-9B830A1C255F}" sibTransId="{13DAB05A-4818-D045-8D3D-5DE20CDE36E1}"/>
    <dgm:cxn modelId="{6ACB484E-563F-4EDE-A17E-CADE115791CE}" type="presOf" srcId="{E1BEA9EA-4250-6C4F-82F0-542CC8876EAB}" destId="{7AD8293E-54EF-1E4C-9D82-34BFB52A9159}" srcOrd="0" destOrd="0" presId="urn:microsoft.com/office/officeart/2005/8/layout/process4"/>
    <dgm:cxn modelId="{FB09D685-F40F-BE46-85BB-4216C67BEBE7}" srcId="{E1BEA9EA-4250-6C4F-82F0-542CC8876EAB}" destId="{B2E14907-3E76-0B46-974C-8F2BF68B17A2}" srcOrd="1" destOrd="0" parTransId="{42BE2293-3EF3-B241-AA2C-1CFC9C17C611}" sibTransId="{D30E69D8-3C7D-9B4A-B252-8B348C9279C0}"/>
    <dgm:cxn modelId="{2BB54D0D-2AD9-4B4A-8D46-1025AE10D9DA}" type="presOf" srcId="{6C2F9FC3-709D-CB49-9CA8-5CE5F8E0CE67}" destId="{C2CE38F8-0049-EB4C-8054-4F40C5093522}" srcOrd="0" destOrd="0" presId="urn:microsoft.com/office/officeart/2005/8/layout/process4"/>
    <dgm:cxn modelId="{56133C7A-9C32-4B4B-B5A5-C8E1BEB290DD}" type="presParOf" srcId="{7AD8293E-54EF-1E4C-9D82-34BFB52A9159}" destId="{1257401C-B681-434E-824A-44D4332EFD4A}" srcOrd="0" destOrd="0" presId="urn:microsoft.com/office/officeart/2005/8/layout/process4"/>
    <dgm:cxn modelId="{097E5881-EBC4-4C5E-8E10-0522060D2355}" type="presParOf" srcId="{1257401C-B681-434E-824A-44D4332EFD4A}" destId="{80B09854-B0DF-764F-AAA8-DA148CE79051}" srcOrd="0" destOrd="0" presId="urn:microsoft.com/office/officeart/2005/8/layout/process4"/>
    <dgm:cxn modelId="{CF93CF5E-F3E9-4F3E-A4F3-2522ED277D6A}" type="presParOf" srcId="{7AD8293E-54EF-1E4C-9D82-34BFB52A9159}" destId="{A5B61AAA-2E9D-FD4B-947B-CFDBE3BB82A2}" srcOrd="1" destOrd="0" presId="urn:microsoft.com/office/officeart/2005/8/layout/process4"/>
    <dgm:cxn modelId="{C7AD88AC-38C7-436D-B43F-9A969F76C25A}" type="presParOf" srcId="{7AD8293E-54EF-1E4C-9D82-34BFB52A9159}" destId="{5451C6C3-68A0-4F4D-830A-AFE37798F1C5}" srcOrd="2" destOrd="0" presId="urn:microsoft.com/office/officeart/2005/8/layout/process4"/>
    <dgm:cxn modelId="{FB4D83DC-7625-4EBF-ADFC-4BDFEAD7C300}" type="presParOf" srcId="{5451C6C3-68A0-4F4D-830A-AFE37798F1C5}" destId="{790F47F2-F6DD-C24C-85E0-8D03B6B0F20C}" srcOrd="0" destOrd="0" presId="urn:microsoft.com/office/officeart/2005/8/layout/process4"/>
    <dgm:cxn modelId="{36E7A0C0-F3B1-4EB4-B741-32CDAAAA709A}" type="presParOf" srcId="{7AD8293E-54EF-1E4C-9D82-34BFB52A9159}" destId="{2E803979-B61B-0F47-86B2-C781A316A589}" srcOrd="3" destOrd="0" presId="urn:microsoft.com/office/officeart/2005/8/layout/process4"/>
    <dgm:cxn modelId="{2EC09181-51D8-4B88-B78C-4362D45CD966}" type="presParOf" srcId="{7AD8293E-54EF-1E4C-9D82-34BFB52A9159}" destId="{ECE71C4F-EEBB-A648-82D8-7B1DED9D0D1F}" srcOrd="4" destOrd="0" presId="urn:microsoft.com/office/officeart/2005/8/layout/process4"/>
    <dgm:cxn modelId="{2BF138EB-EE87-4FA7-BCD2-B19309CB14E1}" type="presParOf" srcId="{ECE71C4F-EEBB-A648-82D8-7B1DED9D0D1F}" destId="{C2CE38F8-0049-EB4C-8054-4F40C509352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09854-B0DF-764F-AAA8-DA148CE79051}">
      <dsp:nvSpPr>
        <dsp:cNvPr id="0" name=""/>
        <dsp:cNvSpPr/>
      </dsp:nvSpPr>
      <dsp:spPr>
        <a:xfrm>
          <a:off x="0" y="4469840"/>
          <a:ext cx="7602508" cy="14671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Equilibrium selection depends on </a:t>
          </a:r>
          <a:r>
            <a:rPr lang="en-US" sz="3000" b="1" kern="1200" dirty="0" smtClean="0">
              <a:solidFill>
                <a:srgbClr val="FF0000"/>
              </a:solidFill>
            </a:rPr>
            <a:t>history</a:t>
          </a:r>
          <a:r>
            <a:rPr lang="en-US" sz="3000" kern="1200" dirty="0" smtClean="0"/>
            <a:t> and </a:t>
          </a:r>
          <a:r>
            <a:rPr lang="en-US" sz="3000" b="1" kern="1200" dirty="0" smtClean="0">
              <a:solidFill>
                <a:srgbClr val="FF0000"/>
              </a:solidFill>
            </a:rPr>
            <a:t>expectations</a:t>
          </a:r>
          <a:r>
            <a:rPr lang="en-US" sz="3000" kern="1200" dirty="0" smtClean="0"/>
            <a:t> (</a:t>
          </a:r>
          <a:r>
            <a:rPr lang="en-US" sz="3000" kern="1200" dirty="0" err="1" smtClean="0"/>
            <a:t>Krugman</a:t>
          </a:r>
          <a:r>
            <a:rPr lang="en-US" sz="3000" kern="1200" dirty="0" smtClean="0"/>
            <a:t>, 1991)</a:t>
          </a:r>
          <a:endParaRPr lang="en-US" sz="3000" kern="1200" dirty="0"/>
        </a:p>
      </dsp:txBody>
      <dsp:txXfrm>
        <a:off x="0" y="4469840"/>
        <a:ext cx="7602508" cy="1467101"/>
      </dsp:txXfrm>
    </dsp:sp>
    <dsp:sp modelId="{790F47F2-F6DD-C24C-85E0-8D03B6B0F20C}">
      <dsp:nvSpPr>
        <dsp:cNvPr id="0" name=""/>
        <dsp:cNvSpPr/>
      </dsp:nvSpPr>
      <dsp:spPr>
        <a:xfrm rot="10800000">
          <a:off x="0" y="2235444"/>
          <a:ext cx="7602508" cy="2256401"/>
        </a:xfrm>
        <a:prstGeom prst="upArrowCallout">
          <a:avLst/>
        </a:prstGeom>
        <a:solidFill>
          <a:schemeClr val="accent4">
            <a:hueOff val="-6006117"/>
            <a:satOff val="28407"/>
            <a:lumOff val="16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0" tIns="568960" rIns="568960" bIns="56896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/>
            <a:t>Many </a:t>
          </a:r>
          <a:r>
            <a:rPr lang="en-US" sz="8000" kern="1200" dirty="0" err="1" smtClean="0"/>
            <a:t>equilibria</a:t>
          </a:r>
          <a:endParaRPr lang="en-US" sz="8000" kern="1200" dirty="0"/>
        </a:p>
      </dsp:txBody>
      <dsp:txXfrm rot="10800000">
        <a:off x="0" y="2235444"/>
        <a:ext cx="7602508" cy="1466142"/>
      </dsp:txXfrm>
    </dsp:sp>
    <dsp:sp modelId="{C2CE38F8-0049-EB4C-8054-4F40C5093522}">
      <dsp:nvSpPr>
        <dsp:cNvPr id="0" name=""/>
        <dsp:cNvSpPr/>
      </dsp:nvSpPr>
      <dsp:spPr>
        <a:xfrm rot="10800000">
          <a:off x="0" y="1049"/>
          <a:ext cx="7602508" cy="2256401"/>
        </a:xfrm>
        <a:prstGeom prst="upArrowCallout">
          <a:avLst/>
        </a:prstGeom>
        <a:solidFill>
          <a:schemeClr val="accent4">
            <a:hueOff val="-12012234"/>
            <a:satOff val="56813"/>
            <a:lumOff val="3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512064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/>
            <a:t>Path dependence</a:t>
          </a:r>
          <a:endParaRPr lang="en-US" sz="7200" kern="1200" dirty="0"/>
        </a:p>
      </dsp:txBody>
      <dsp:txXfrm rot="10800000">
        <a:off x="0" y="1049"/>
        <a:ext cx="7602508" cy="146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gray">
          <a:xfrm>
            <a:off x="490538" y="622300"/>
            <a:ext cx="5822950" cy="436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472063" y="5333978"/>
            <a:ext cx="5859954" cy="122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gray">
          <a:xfrm>
            <a:off x="6142965" y="9545919"/>
            <a:ext cx="189053" cy="18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en-US">
                <a:latin typeface="Proxima Nova Rg"/>
              </a:rPr>
              <a:pPr>
                <a:defRPr/>
              </a:pPr>
              <a:t>‹#›</a:t>
            </a:fld>
            <a:endParaRPr lang="en-US" dirty="0">
              <a:latin typeface="Proxima Nova Rg"/>
            </a:endParaRPr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gray">
          <a:xfrm>
            <a:off x="6331951" y="110483"/>
            <a:ext cx="66" cy="1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Proxima Nova Rg"/>
        <a:ea typeface="+mn-ea"/>
        <a:cs typeface="+mn-cs"/>
        <a:sym typeface="Proxima Nova Rg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Proxima Nova Rg"/>
        <a:ea typeface="+mn-ea"/>
        <a:cs typeface="+mn-cs"/>
        <a:sym typeface="Proxima Nova Rg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Proxima Nova Rg"/>
        <a:ea typeface="+mn-ea"/>
        <a:cs typeface="+mn-cs"/>
        <a:sym typeface="Proxima Nova Rg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Proxima Nova Rg"/>
        <a:ea typeface="+mn-ea"/>
        <a:cs typeface="+mn-cs"/>
        <a:sym typeface="Proxima Nova Rg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Proxima Nova Rg"/>
        <a:ea typeface="+mn-ea"/>
        <a:cs typeface="+mn-cs"/>
        <a:sym typeface="Proxima Nova Rg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6247059" y="9546304"/>
            <a:ext cx="84959" cy="18466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fld id="{6BF5F06A-658F-4A3C-8C62-EC996AFF2415}" type="slidenum">
              <a:rPr lang="en-GB" altLang="en-US" smtClean="0">
                <a:latin typeface="Arial" charset="0"/>
                <a:cs typeface="Arial" charset="0"/>
              </a:rPr>
              <a:pPr eaLnBrk="1" hangingPunct="1">
                <a:spcBef>
                  <a:spcPct val="0"/>
                </a:spcBef>
                <a:buFont typeface="Arial" charset="0"/>
                <a:buNone/>
              </a:pPr>
              <a:t>0</a:t>
            </a:fld>
            <a:endParaRPr lang="en-GB" altLang="en-US" smtClean="0">
              <a:latin typeface="Arial" charset="0"/>
              <a:cs typeface="Arial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51099" y="9431417"/>
            <a:ext cx="2946576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F7B9E81-9E62-4B11-8E45-684B2F80315E}" type="slidenum">
              <a:rPr lang="en-GB" altLang="en-US"/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0</a:t>
            </a:fld>
            <a:endParaRPr lang="en-GB" altLang="en-US"/>
          </a:p>
        </p:txBody>
      </p:sp>
      <p:sp>
        <p:nvSpPr>
          <p:cNvPr id="1741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741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6141" y="4715709"/>
            <a:ext cx="4985393" cy="24622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2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3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6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60930" name="Notes Placeholder 2"/>
          <p:cNvSpPr>
            <a:spLocks noGrp="1"/>
          </p:cNvSpPr>
          <p:nvPr>
            <p:ph type="body" idx="1"/>
          </p:nvPr>
        </p:nvSpPr>
        <p:spPr>
          <a:xfrm>
            <a:off x="333531" y="3454331"/>
            <a:ext cx="4138958" cy="14157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615950"/>
            <a:r>
              <a:rPr lang="en-US" altLang="en-US" smtClean="0">
                <a:solidFill>
                  <a:srgbClr val="000000"/>
                </a:solidFill>
                <a:latin typeface="Proxima Nova Rg" panose="02000506030000020004" pitchFamily="50" charset="0"/>
              </a:rPr>
              <a:t>Source: Bertaud and Richardson, 2004</a:t>
            </a:r>
          </a:p>
          <a:p>
            <a:pPr defTabSz="615950"/>
            <a:r>
              <a:rPr lang="en-US" altLang="en-US" sz="1700" smtClean="0">
                <a:solidFill>
                  <a:srgbClr val="000000"/>
                </a:solidFill>
                <a:latin typeface="Proxima Nova Rg" panose="02000506030000020004" pitchFamily="50" charset="0"/>
              </a:rPr>
              <a:t>chapter 17 </a:t>
            </a:r>
            <a:r>
              <a:rPr lang="en-US" altLang="en-US" sz="1100" smtClean="0">
                <a:latin typeface="Proxima Nova Rg" panose="02000506030000020004" pitchFamily="50" charset="0"/>
              </a:rPr>
              <a:t>Transit and Density: Atlanta, the United States and Western Europe </a:t>
            </a:r>
            <a:endParaRPr lang="en-US" altLang="en-US" sz="1700" smtClean="0">
              <a:latin typeface="Proxima Nova Rg" panose="02000506030000020004" pitchFamily="50" charset="0"/>
            </a:endParaRPr>
          </a:p>
          <a:p>
            <a:pPr defTabSz="615950"/>
            <a:endParaRPr lang="en-GB" altLang="en-US" smtClean="0">
              <a:solidFill>
                <a:srgbClr val="000000"/>
              </a:solidFill>
              <a:latin typeface="Proxima Nova Rg" panose="02000506030000020004" pitchFamily="50" charset="0"/>
            </a:endParaRPr>
          </a:p>
          <a:p>
            <a:pPr defTabSz="615950"/>
            <a:endParaRPr lang="en-US" altLang="en-US" smtClean="0">
              <a:latin typeface="Proxima Nova Rg" panose="02000506030000020004" pitchFamily="50" charset="0"/>
            </a:endParaRPr>
          </a:p>
          <a:p>
            <a:pPr defTabSz="615950"/>
            <a:endParaRPr lang="en-US" altLang="en-US" smtClean="0">
              <a:latin typeface="Proxima Nova Rg" panose="02000506030000020004" pitchFamily="50" charset="0"/>
            </a:endParaRPr>
          </a:p>
        </p:txBody>
      </p:sp>
      <p:sp>
        <p:nvSpPr>
          <p:cNvPr id="166093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4386724" y="6116878"/>
            <a:ext cx="85765" cy="184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A6C2BE-A73D-48B8-86F6-8B802B123DBB}" type="slidenum">
              <a:rPr lang="en-US" altLang="en-US" sz="1200">
                <a:latin typeface="Proxima Nova Rg" panose="02000506030000020004" pitchFamily="50" charset="0"/>
              </a:rPr>
              <a:pPr/>
              <a:t>13</a:t>
            </a:fld>
            <a:endParaRPr lang="en-US" altLang="en-US" sz="120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15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16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17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>
                <a:latin typeface="Proxima Nova Rg"/>
              </a:rPr>
              <a:pPr>
                <a:defRPr/>
              </a:pPr>
              <a:t>18</a:t>
            </a:fld>
            <a:endParaRPr lang="en-US" dirty="0">
              <a:latin typeface="Proxima Nova Rg"/>
            </a:endParaRPr>
          </a:p>
        </p:txBody>
      </p:sp>
    </p:spTree>
    <p:extLst>
      <p:ext uri="{BB962C8B-B14F-4D97-AF65-F5344CB8AC3E}">
        <p14:creationId xmlns:p14="http://schemas.microsoft.com/office/powerpoint/2010/main" val="23927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.v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3.jpeg"/><Relationship Id="rId4" Type="http://schemas.openxmlformats.org/officeDocument/2006/relationships/tags" Target="../tags/tag30.xml"/><Relationship Id="rId9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4.emf"/><Relationship Id="rId2" Type="http://schemas.openxmlformats.org/officeDocument/2006/relationships/tags" Target="../tags/tag6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97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96.xml"/><Relationship Id="rId1" Type="http://schemas.openxmlformats.org/officeDocument/2006/relationships/vmlDrawing" Target="../drawings/vmlDrawing8.v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10" Type="http://schemas.openxmlformats.org/officeDocument/2006/relationships/image" Target="../media/image3.jpeg"/><Relationship Id="rId4" Type="http://schemas.openxmlformats.org/officeDocument/2006/relationships/tags" Target="../tags/tag98.xml"/><Relationship Id="rId9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4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4.emf"/><Relationship Id="rId2" Type="http://schemas.openxmlformats.org/officeDocument/2006/relationships/tags" Target="../tags/tag3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vmlDrawing" Target="../drawings/vmlDrawing5.v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10" Type="http://schemas.openxmlformats.org/officeDocument/2006/relationships/image" Target="../media/image3.jpeg"/><Relationship Id="rId4" Type="http://schemas.openxmlformats.org/officeDocument/2006/relationships/tags" Target="../tags/tag64.xml"/><Relationship Id="rId9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52419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1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77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C:\Users\Diana Shirley Paul\Desktop\Diana WIP\Sep\19\title-page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McK Title Elements" hidden="1"/>
          <p:cNvGrpSpPr/>
          <p:nvPr userDrawn="1">
            <p:custDataLst>
              <p:tags r:id="rId4"/>
            </p:custDataLst>
          </p:nvPr>
        </p:nvGrpSpPr>
        <p:grpSpPr bwMode="auto">
          <a:xfrm>
            <a:off x="500063" y="5414446"/>
            <a:ext cx="4935538" cy="668259"/>
            <a:chOff x="2640013" y="5414446"/>
            <a:chExt cx="4935538" cy="66825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414446"/>
              <a:ext cx="49355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aseline="0" noProof="0" dirty="0" smtClean="0">
                  <a:solidFill>
                    <a:schemeClr val="bg1"/>
                  </a:solidFill>
                  <a:latin typeface="+mn-lt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806480"/>
              <a:ext cx="49355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baseline="0" noProof="0" dirty="0" smtClean="0">
                  <a:solidFill>
                    <a:schemeClr val="bg1"/>
                  </a:solidFill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auto">
          <a:xfrm>
            <a:off x="500063" y="829945"/>
            <a:ext cx="6691312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1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auto">
          <a:xfrm>
            <a:off x="500062" y="2349820"/>
            <a:ext cx="6691312" cy="307777"/>
          </a:xfrm>
        </p:spPr>
        <p:txBody>
          <a:bodyPr>
            <a:spAutoFit/>
          </a:bodyPr>
          <a:lstStyle>
            <a:lvl1pPr>
              <a:defRPr sz="2000" b="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789418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54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585314" y="6434981"/>
            <a:ext cx="15228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  <a:latin typeface="Proxima Nova Rg"/>
                <a:ea typeface="ＭＳ Ｐゴシック"/>
              </a:rPr>
              <a:pPr algn="r"/>
              <a:t>‹#›</a:t>
            </a:fld>
            <a:endParaRPr lang="en-US" dirty="0">
              <a:solidFill>
                <a:srgbClr val="000000"/>
              </a:solidFill>
              <a:latin typeface="Proxima Nova Rg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95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946525"/>
            <a:ext cx="5213362" cy="8925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3" y="1502447"/>
            <a:ext cx="2948251" cy="246221"/>
          </a:xfrm>
        </p:spPr>
        <p:txBody>
          <a:bodyPr/>
          <a:lstStyle>
            <a:lvl1pPr marL="0" indent="0">
              <a:buNone/>
              <a:defRPr sz="16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61825" y="6283584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366A86EE-9135-43E7-91EA-D220F357C83A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2422" y="939762"/>
            <a:ext cx="2940789" cy="307777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5353FAB5-263B-4ECE-BF6F-70096D9B17A4}" type="slidenum">
              <a:rPr lang="pt-BR" sz="1000" smtClean="0">
                <a:solidFill>
                  <a:srgbClr val="000000"/>
                </a:solidFill>
                <a:ea typeface="ＭＳ Ｐゴシック"/>
              </a:rPr>
              <a:pPr/>
              <a:t>‹#›</a:t>
            </a:fld>
            <a:endParaRPr lang="pt-BR" sz="100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3874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772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24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C:\Users\Diana Shirley Paul\Desktop\Diana WIP\Sep\19\title-page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McK Title Elements" hidden="1"/>
          <p:cNvGrpSpPr/>
          <p:nvPr userDrawn="1">
            <p:custDataLst>
              <p:tags r:id="rId4"/>
            </p:custDataLst>
          </p:nvPr>
        </p:nvGrpSpPr>
        <p:grpSpPr bwMode="auto">
          <a:xfrm>
            <a:off x="500063" y="5414446"/>
            <a:ext cx="4935538" cy="668259"/>
            <a:chOff x="2640013" y="5414446"/>
            <a:chExt cx="4935538" cy="66825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414446"/>
              <a:ext cx="49355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FFFF"/>
                  </a:solidFill>
                  <a:latin typeface="Proxima Nova Rg"/>
                  <a:ea typeface="ＭＳ Ｐゴシック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806480"/>
              <a:ext cx="49355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FFFF"/>
                  </a:solidFill>
                  <a:latin typeface="Proxima Nova Rg"/>
                  <a:ea typeface="ＭＳ Ｐゴシック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auto">
          <a:xfrm>
            <a:off x="500063" y="829945"/>
            <a:ext cx="6691312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1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auto">
          <a:xfrm>
            <a:off x="500062" y="2349820"/>
            <a:ext cx="6691312" cy="307777"/>
          </a:xfrm>
        </p:spPr>
        <p:txBody>
          <a:bodyPr>
            <a:spAutoFit/>
          </a:bodyPr>
          <a:lstStyle>
            <a:lvl1pPr>
              <a:defRPr sz="2000" b="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016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789418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585314" y="6434981"/>
            <a:ext cx="15228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r"/>
            <a:fld id="{42C328C1-A84F-4A39-A664-DBA00541A8C6}" type="slidenum">
              <a:rPr lang="en-US" smtClean="0">
                <a:solidFill>
                  <a:srgbClr val="000000"/>
                </a:solidFill>
                <a:latin typeface="Proxima Nova Rg"/>
                <a:ea typeface="ＭＳ Ｐゴシック"/>
              </a:rPr>
              <a:pPr algn="r"/>
              <a:t>‹#›</a:t>
            </a:fld>
            <a:endParaRPr lang="en-US" dirty="0">
              <a:solidFill>
                <a:srgbClr val="000000"/>
              </a:solidFill>
              <a:latin typeface="Proxima Nova Rg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2955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946525"/>
            <a:ext cx="5213362" cy="8925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3" y="1502447"/>
            <a:ext cx="2948251" cy="246221"/>
          </a:xfrm>
        </p:spPr>
        <p:txBody>
          <a:bodyPr/>
          <a:lstStyle>
            <a:lvl1pPr marL="0" indent="0">
              <a:buNone/>
              <a:defRPr sz="16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61825" y="6283584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366A86EE-9135-43E7-91EA-D220F357C83A}" type="slidenum">
              <a:rPr lang="en-US" smtClean="0">
                <a:solidFill>
                  <a:srgbClr val="000000">
                    <a:tint val="75000"/>
                  </a:srgbClr>
                </a:solidFill>
                <a:ea typeface="ＭＳ Ｐゴシック"/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ea typeface="ＭＳ Ｐゴシック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2422" y="939762"/>
            <a:ext cx="2940789" cy="307777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fld id="{5353FAB5-263B-4ECE-BF6F-70096D9B17A4}" type="slidenum">
              <a:rPr lang="pt-BR" sz="1000" smtClean="0">
                <a:solidFill>
                  <a:srgbClr val="000000"/>
                </a:solidFill>
                <a:ea typeface="ＭＳ Ｐゴシック"/>
              </a:rPr>
              <a:pPr/>
              <a:t>‹#›</a:t>
            </a:fld>
            <a:endParaRPr lang="pt-BR" sz="1000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387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79007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2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8585314" y="6434981"/>
            <a:ext cx="15228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mtClean="0"/>
              <a:pPr lvl="0"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9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673" y="946525"/>
            <a:ext cx="5213362" cy="8925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3" y="1502447"/>
            <a:ext cx="2948251" cy="246221"/>
          </a:xfrm>
        </p:spPr>
        <p:txBody>
          <a:bodyPr/>
          <a:lstStyle>
            <a:lvl1pPr marL="0" indent="0">
              <a:buNone/>
              <a:defRPr sz="1600"/>
            </a:lvl1pPr>
            <a:lvl2pPr marL="448056" indent="0">
              <a:buNone/>
              <a:defRPr sz="1200"/>
            </a:lvl2pPr>
            <a:lvl3pPr marL="896112" indent="0">
              <a:buNone/>
              <a:defRPr sz="1000"/>
            </a:lvl3pPr>
            <a:lvl4pPr marL="1344168" indent="0">
              <a:buNone/>
              <a:defRPr sz="900"/>
            </a:lvl4pPr>
            <a:lvl5pPr marL="1792224" indent="0">
              <a:buNone/>
              <a:defRPr sz="900"/>
            </a:lvl5pPr>
            <a:lvl6pPr marL="2240280" indent="0">
              <a:buNone/>
              <a:defRPr sz="900"/>
            </a:lvl6pPr>
            <a:lvl7pPr marL="2688336" indent="0">
              <a:buNone/>
              <a:defRPr sz="900"/>
            </a:lvl7pPr>
            <a:lvl8pPr marL="3136392" indent="0">
              <a:buNone/>
              <a:defRPr sz="900"/>
            </a:lvl8pPr>
            <a:lvl9pPr marL="35844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61825" y="6283584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366A86EE-9135-43E7-91EA-D220F357C83A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2422" y="939762"/>
            <a:ext cx="2940789" cy="307777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5353FAB5-263B-4ECE-BF6F-70096D9B17A4}" type="slidenum">
              <a:rPr lang="pt-BR" sz="1000" b="0" i="0" baseline="0" smtClean="0"/>
              <a:pPr algn="l"/>
              <a:t>‹#›</a:t>
            </a:fld>
            <a:endParaRPr lang="pt-BR" sz="1000" b="0" i="0" baseline="0"/>
          </a:p>
        </p:txBody>
      </p:sp>
    </p:spTree>
    <p:extLst>
      <p:ext uri="{BB962C8B-B14F-4D97-AF65-F5344CB8AC3E}">
        <p14:creationId xmlns:p14="http://schemas.microsoft.com/office/powerpoint/2010/main" val="314675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6310"/>
            <a:ext cx="8618537" cy="3693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63" y="1951038"/>
            <a:ext cx="4302125" cy="1231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89601" tIns="44802" rIns="89601" bIns="44802"/>
          <a:lstStyle/>
          <a:p>
            <a:fld id="{6AD3BDB8-91AE-441B-B88C-9B44AA99F100}" type="datetimeFigureOut">
              <a:rPr lang="en-US" smtClean="0">
                <a:solidFill>
                  <a:srgbClr val="000000"/>
                </a:solidFill>
              </a:rPr>
              <a:pPr/>
              <a:t>2/12/2015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89601" tIns="44802" rIns="89601" bIns="4480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89601" tIns="44802" rIns="89601" bIns="44802"/>
          <a:lstStyle/>
          <a:p>
            <a:fld id="{508F67E9-86CD-4B5D-BE40-0E15B1F147D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" y="269171"/>
            <a:ext cx="8065294" cy="1120246"/>
          </a:xfrm>
          <a:prstGeom prst="rect">
            <a:avLst/>
          </a:prstGeom>
        </p:spPr>
        <p:txBody>
          <a:bodyPr lIns="89611" tIns="44806" rIns="89611" bIns="44806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72" y="1568345"/>
            <a:ext cx="8065294" cy="4435863"/>
          </a:xfrm>
          <a:prstGeom prst="rect">
            <a:avLst/>
          </a:prstGeom>
        </p:spPr>
        <p:txBody>
          <a:bodyPr lIns="89611" tIns="44806" rIns="89611" bIns="44806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fld id="{7ACC2E9A-D4DF-B14C-8870-8E879CE3890F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89611" tIns="44806" rIns="89611" bIns="448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4575" y="6198694"/>
            <a:ext cx="1120180" cy="298732"/>
          </a:xfrm>
          <a:prstGeom prst="rect">
            <a:avLst/>
          </a:prstGeom>
        </p:spPr>
        <p:txBody>
          <a:bodyPr/>
          <a:lstStyle/>
          <a:p>
            <a:fld id="{A473D696-E804-0D4D-865A-699EB6D77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3" y="236310"/>
            <a:ext cx="8618537" cy="3693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63" y="1951038"/>
            <a:ext cx="4302125" cy="1231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8072" y="6229812"/>
            <a:ext cx="2091002" cy="357856"/>
          </a:xfrm>
          <a:prstGeom prst="rect">
            <a:avLst/>
          </a:prstGeom>
        </p:spPr>
        <p:txBody>
          <a:bodyPr lIns="89601" tIns="44802" rIns="89601" bIns="44802"/>
          <a:lstStyle/>
          <a:p>
            <a:fld id="{6AD3BDB8-91AE-441B-B88C-9B44AA99F100}" type="datetimeFigureOut">
              <a:rPr lang="en-US" smtClean="0">
                <a:solidFill>
                  <a:srgbClr val="000000"/>
                </a:solidFill>
              </a:rPr>
              <a:pPr/>
              <a:t>2/12/2015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61825" y="6229812"/>
            <a:ext cx="2837789" cy="357856"/>
          </a:xfrm>
          <a:prstGeom prst="rect">
            <a:avLst/>
          </a:prstGeom>
        </p:spPr>
        <p:txBody>
          <a:bodyPr lIns="89601" tIns="44802" rIns="89601" bIns="44802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22364" y="6229812"/>
            <a:ext cx="2091002" cy="357856"/>
          </a:xfrm>
          <a:prstGeom prst="rect">
            <a:avLst/>
          </a:prstGeom>
        </p:spPr>
        <p:txBody>
          <a:bodyPr lIns="89601" tIns="44802" rIns="89601" bIns="44802"/>
          <a:lstStyle/>
          <a:p>
            <a:fld id="{508F67E9-86CD-4B5D-BE40-0E15B1F147D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4575" y="6198694"/>
            <a:ext cx="1120180" cy="29873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67E433-D91C-4088-B13C-894C462775E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7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48072" y="6120899"/>
            <a:ext cx="2091002" cy="466769"/>
          </a:xfrm>
          <a:prstGeom prst="rect">
            <a:avLst/>
          </a:prstGeom>
          <a:ln/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61825" y="6120899"/>
            <a:ext cx="2837789" cy="466769"/>
          </a:xfrm>
          <a:prstGeom prst="rect">
            <a:avLst/>
          </a:prstGeom>
          <a:ln/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22364" y="6120899"/>
            <a:ext cx="2091002" cy="466769"/>
          </a:xfrm>
          <a:prstGeom prst="rect">
            <a:avLst/>
          </a:prstGeom>
          <a:ln/>
        </p:spPr>
        <p:txBody>
          <a:bodyPr lIns="89611" tIns="44806" rIns="89611" bIns="44806"/>
          <a:lstStyle>
            <a:lvl1pPr>
              <a:defRPr/>
            </a:lvl1pPr>
          </a:lstStyle>
          <a:p>
            <a:pPr>
              <a:defRPr/>
            </a:pPr>
            <a:fld id="{D6F70289-1618-4D44-9A98-A56567D4C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92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67728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525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Picture 24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C:\Users\Diana Shirley Paul\Desktop\Diana WIP\Sep\19\title-page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8963025" cy="672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McK Title Elements" hidden="1"/>
          <p:cNvGrpSpPr/>
          <p:nvPr userDrawn="1">
            <p:custDataLst>
              <p:tags r:id="rId4"/>
            </p:custDataLst>
          </p:nvPr>
        </p:nvGrpSpPr>
        <p:grpSpPr bwMode="auto">
          <a:xfrm>
            <a:off x="500063" y="5414446"/>
            <a:ext cx="4935538" cy="668259"/>
            <a:chOff x="2640013" y="5414446"/>
            <a:chExt cx="4935538" cy="66825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2640013" y="5414446"/>
              <a:ext cx="49355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FFFF"/>
                  </a:solidFill>
                  <a:latin typeface="Proxima Nova Rg"/>
                  <a:ea typeface="ＭＳ Ｐゴシック"/>
                </a:rPr>
                <a:t>Document type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2640013" y="5806480"/>
              <a:ext cx="493553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rgbClr val="FFFFFF"/>
                  </a:solidFill>
                  <a:latin typeface="Proxima Nova Rg"/>
                  <a:ea typeface="ＭＳ Ｐゴシック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  <p:custDataLst>
              <p:tags r:id="rId5"/>
            </p:custDataLst>
          </p:nvPr>
        </p:nvSpPr>
        <p:spPr bwMode="auto">
          <a:xfrm>
            <a:off x="500063" y="829945"/>
            <a:ext cx="6691312" cy="4924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1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27" name="Rectangle 1027"/>
          <p:cNvSpPr>
            <a:spLocks noGrp="1" noChangeArrowheads="1"/>
          </p:cNvSpPr>
          <p:nvPr>
            <p:ph type="subTitle" idx="1"/>
            <p:custDataLst>
              <p:tags r:id="rId6"/>
            </p:custDataLst>
          </p:nvPr>
        </p:nvSpPr>
        <p:spPr bwMode="auto">
          <a:xfrm>
            <a:off x="500062" y="2349820"/>
            <a:ext cx="6691312" cy="307777"/>
          </a:xfrm>
        </p:spPr>
        <p:txBody>
          <a:bodyPr>
            <a:spAutoFit/>
          </a:bodyPr>
          <a:lstStyle>
            <a:lvl1pPr>
              <a:defRPr sz="2000" b="0"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5016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4.xml"/><Relationship Id="rId18" Type="http://schemas.openxmlformats.org/officeDocument/2006/relationships/tags" Target="../tags/tag9.xml"/><Relationship Id="rId26" Type="http://schemas.openxmlformats.org/officeDocument/2006/relationships/tags" Target="../tags/tag1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2.xml"/><Relationship Id="rId34" Type="http://schemas.openxmlformats.org/officeDocument/2006/relationships/tags" Target="../tags/tag25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17" Type="http://schemas.openxmlformats.org/officeDocument/2006/relationships/tags" Target="../tags/tag8.xml"/><Relationship Id="rId25" Type="http://schemas.openxmlformats.org/officeDocument/2006/relationships/tags" Target="../tags/tag16.xml"/><Relationship Id="rId33" Type="http://schemas.openxmlformats.org/officeDocument/2006/relationships/tags" Target="../tags/tag24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7.xml"/><Relationship Id="rId20" Type="http://schemas.openxmlformats.org/officeDocument/2006/relationships/tags" Target="../tags/tag11.xml"/><Relationship Id="rId29" Type="http://schemas.openxmlformats.org/officeDocument/2006/relationships/tags" Target="../tags/tag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24" Type="http://schemas.openxmlformats.org/officeDocument/2006/relationships/tags" Target="../tags/tag15.xml"/><Relationship Id="rId32" Type="http://schemas.openxmlformats.org/officeDocument/2006/relationships/tags" Target="../tags/tag23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6.xml"/><Relationship Id="rId23" Type="http://schemas.openxmlformats.org/officeDocument/2006/relationships/tags" Target="../tags/tag14.xml"/><Relationship Id="rId28" Type="http://schemas.openxmlformats.org/officeDocument/2006/relationships/tags" Target="../tags/tag19.xml"/><Relationship Id="rId36" Type="http://schemas.openxmlformats.org/officeDocument/2006/relationships/tags" Target="../tags/tag27.xml"/><Relationship Id="rId10" Type="http://schemas.openxmlformats.org/officeDocument/2006/relationships/vmlDrawing" Target="../drawings/vmlDrawing1.vml"/><Relationship Id="rId19" Type="http://schemas.openxmlformats.org/officeDocument/2006/relationships/tags" Target="../tags/tag10.xml"/><Relationship Id="rId31" Type="http://schemas.openxmlformats.org/officeDocument/2006/relationships/tags" Target="../tags/tag2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tags" Target="../tags/tag5.xml"/><Relationship Id="rId22" Type="http://schemas.openxmlformats.org/officeDocument/2006/relationships/tags" Target="../tags/tag13.xml"/><Relationship Id="rId27" Type="http://schemas.openxmlformats.org/officeDocument/2006/relationships/tags" Target="../tags/tag18.xml"/><Relationship Id="rId30" Type="http://schemas.openxmlformats.org/officeDocument/2006/relationships/tags" Target="../tags/tag21.xml"/><Relationship Id="rId35" Type="http://schemas.openxmlformats.org/officeDocument/2006/relationships/tags" Target="../tags/tag2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slideLayout" Target="../slideLayouts/slideLayout11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0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tags" Target="../tags/tag59.xml"/><Relationship Id="rId1" Type="http://schemas.openxmlformats.org/officeDocument/2006/relationships/slideLayout" Target="../slideLayouts/slideLayout9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oleObject" Target="../embeddings/oleObject4.bin"/><Relationship Id="rId5" Type="http://schemas.openxmlformats.org/officeDocument/2006/relationships/vmlDrawing" Target="../drawings/vmlDrawing4.v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tags" Target="../tags/tag61.xml"/><Relationship Id="rId4" Type="http://schemas.openxmlformats.org/officeDocument/2006/relationships/theme" Target="../theme/theme2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oleObject" Target="../embeddings/oleObject7.bin"/><Relationship Id="rId5" Type="http://schemas.openxmlformats.org/officeDocument/2006/relationships/vmlDrawing" Target="../drawings/vmlDrawing7.v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" Type="http://schemas.openxmlformats.org/officeDocument/2006/relationships/theme" Target="../theme/theme3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586936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9" name="think-cell Slide" r:id="rId37" imgW="360" imgH="360" progId="TCLayout.ActiveDocument.1">
                  <p:embed/>
                </p:oleObj>
              </mc:Choice>
              <mc:Fallback>
                <p:oleObj name="think-cell Slide" r:id="rId37" imgW="360" imgH="360" progId="TCLayout.ActiveDocument.1">
                  <p:embed/>
                  <p:pic>
                    <p:nvPicPr>
                      <p:cNvPr id="0" name="Picture 9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2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119063" y="236310"/>
            <a:ext cx="86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baseline="0" noProof="0" dirty="0">
                <a:solidFill>
                  <a:srgbClr val="808080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9062" y="568742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baseline="0" noProof="0" dirty="0" smtClean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23" name="McK Slide Elements" hidden="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119063" y="6184064"/>
            <a:ext cx="8618537" cy="404813"/>
            <a:chOff x="75" y="3895"/>
            <a:chExt cx="5385" cy="255"/>
          </a:xfrm>
        </p:grpSpPr>
        <p:sp>
          <p:nvSpPr>
            <p:cNvPr id="24" name="McK 4. Footnote"/>
            <p:cNvSpPr txBox="1">
              <a:spLocks noChangeArrowheads="1"/>
            </p:cNvSpPr>
            <p:nvPr/>
          </p:nvSpPr>
          <p:spPr bwMode="auto">
            <a:xfrm>
              <a:off x="75" y="389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6200" indent="-76200">
                <a:defRPr/>
              </a:pPr>
              <a:r>
                <a:rPr lang="en-US" sz="1000" baseline="0" noProof="0" dirty="0" smtClean="0">
                  <a:latin typeface="+mn-lt"/>
                </a:rPr>
                <a:t>1 Footnote</a:t>
              </a:r>
            </a:p>
          </p:txBody>
        </p:sp>
        <p:sp>
          <p:nvSpPr>
            <p:cNvPr id="25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515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60388" indent="-560388" defTabSz="895350">
                <a:tabLst>
                  <a:tab pos="560388" algn="l"/>
                </a:tabLst>
              </a:pPr>
              <a:r>
                <a:rPr lang="en-US" sz="1000" baseline="0" noProof="0" dirty="0">
                  <a:solidFill>
                    <a:schemeClr val="tx1"/>
                  </a:solidFill>
                  <a:latin typeface="+mn-lt"/>
                </a:rPr>
                <a:t>SOURCE: </a:t>
              </a:r>
              <a:r>
                <a:rPr lang="en-US" sz="1000" baseline="0" noProof="0" dirty="0" smtClean="0">
                  <a:solidFill>
                    <a:schemeClr val="tx1"/>
                  </a:solidFill>
                  <a:latin typeface="+mn-lt"/>
                </a:rPr>
                <a:t>Source</a:t>
              </a:r>
              <a:endParaRPr lang="en-US" sz="1000" baseline="0" noProof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70" name="LegendBoxes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7981955" y="273840"/>
            <a:ext cx="763588" cy="996951"/>
            <a:chOff x="4936" y="176"/>
            <a:chExt cx="481" cy="628"/>
          </a:xfrm>
        </p:grpSpPr>
        <p:sp>
          <p:nvSpPr>
            <p:cNvPr id="71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7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79" name="LegendLines" hidden="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673979" y="273840"/>
            <a:ext cx="1071563" cy="730251"/>
            <a:chOff x="4750" y="176"/>
            <a:chExt cx="675" cy="460"/>
          </a:xfrm>
        </p:grpSpPr>
        <p:sp>
          <p:nvSpPr>
            <p:cNvPr id="80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1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2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3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4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85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86" name="McKSticker" hidden="1"/>
          <p:cNvGrpSpPr/>
          <p:nvPr>
            <p:custDataLst>
              <p:tags r:id="rId20"/>
            </p:custDataLst>
          </p:nvPr>
        </p:nvGrpSpPr>
        <p:grpSpPr bwMode="auto">
          <a:xfrm>
            <a:off x="7768137" y="273840"/>
            <a:ext cx="972638" cy="212366"/>
            <a:chOff x="7768137" y="285750"/>
            <a:chExt cx="972638" cy="212366"/>
          </a:xfrm>
        </p:grpSpPr>
        <p:sp>
          <p:nvSpPr>
            <p:cNvPr id="87" name="StickerRectangle"/>
            <p:cNvSpPr>
              <a:spLocks noChangeArrowheads="1"/>
            </p:cNvSpPr>
            <p:nvPr/>
          </p:nvSpPr>
          <p:spPr bwMode="auto">
            <a:xfrm>
              <a:off x="7768137" y="285750"/>
              <a:ext cx="972638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12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88" name="AutoShape 31"/>
            <p:cNvCxnSpPr>
              <a:cxnSpLocks noChangeShapeType="1"/>
              <a:stCxn id="87" idx="2"/>
              <a:endCxn id="87" idx="4"/>
            </p:cNvCxnSpPr>
            <p:nvPr/>
          </p:nvCxnSpPr>
          <p:spPr bwMode="auto">
            <a:xfrm>
              <a:off x="7768137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32"/>
            <p:cNvCxnSpPr>
              <a:cxnSpLocks noChangeShapeType="1"/>
              <a:stCxn id="87" idx="4"/>
              <a:endCxn id="87" idx="6"/>
            </p:cNvCxnSpPr>
            <p:nvPr/>
          </p:nvCxnSpPr>
          <p:spPr bwMode="auto">
            <a:xfrm>
              <a:off x="7768137" y="498116"/>
              <a:ext cx="97263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" name="LegendMoons" hidden="1"/>
          <p:cNvGrpSpPr/>
          <p:nvPr>
            <p:custDataLst>
              <p:tags r:id="rId21"/>
            </p:custDataLst>
          </p:nvPr>
        </p:nvGrpSpPr>
        <p:grpSpPr bwMode="auto">
          <a:xfrm>
            <a:off x="7915275" y="273840"/>
            <a:ext cx="830430" cy="1306516"/>
            <a:chOff x="6655594" y="273840"/>
            <a:chExt cx="830430" cy="1306516"/>
          </a:xfrm>
        </p:grpSpPr>
        <p:grpSp>
          <p:nvGrpSpPr>
            <p:cNvPr id="91" name="MoonLegend1"/>
            <p:cNvGrpSpPr>
              <a:grpSpLocks noChangeAspect="1"/>
            </p:cNvGrpSpPr>
            <p:nvPr>
              <p:custDataLst>
                <p:tags r:id="rId22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9" name="Oval 38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0" name="Arc 39" hidden="1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2" name="MoonLegend2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7" name="Oval 41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8" name="Arc 42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3" name="MoonLegend4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" name="Oval 47"/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6" name="Arc 48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4" name="MoonLegend5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3" name="Oval 50"/>
              <p:cNvSpPr>
                <a:spLocks noChangeAspect="1"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4" name="Oval 51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9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sp>
          <p:nvSpPr>
            <p:cNvPr id="9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9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 dirty="0">
                  <a:latin typeface="+mn-lt"/>
                </a:rPr>
                <a:t>Legend</a:t>
              </a:r>
            </a:p>
          </p:txBody>
        </p:sp>
        <p:grpSp>
          <p:nvGrpSpPr>
            <p:cNvPr id="100" name="MoonLegend3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1" name="Oval 47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02" name="Arc 48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400" b="0" baseline="0">
          <a:solidFill>
            <a:schemeClr val="accent3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295900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501"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19063" y="236310"/>
            <a:ext cx="86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Proxima Nova Rg"/>
                <a:ea typeface="ＭＳ Ｐゴシック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062" y="568742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Proxima Nova Rg"/>
                <a:ea typeface="ＭＳ Ｐゴシック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Proxima Nova Rg"/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23" name="McK Slide Elements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9063" y="6184064"/>
            <a:ext cx="8618537" cy="404813"/>
            <a:chOff x="75" y="3895"/>
            <a:chExt cx="5385" cy="255"/>
          </a:xfrm>
        </p:grpSpPr>
        <p:sp>
          <p:nvSpPr>
            <p:cNvPr id="24" name="McK 4. Footnote"/>
            <p:cNvSpPr txBox="1">
              <a:spLocks noChangeArrowheads="1"/>
            </p:cNvSpPr>
            <p:nvPr/>
          </p:nvSpPr>
          <p:spPr bwMode="auto">
            <a:xfrm>
              <a:off x="75" y="389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6200" indent="-76200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Proxima Nova Rg"/>
                  <a:ea typeface="ＭＳ Ｐゴシック"/>
                </a:rPr>
                <a:t>1 Footnote</a:t>
              </a:r>
            </a:p>
          </p:txBody>
        </p:sp>
        <p:sp>
          <p:nvSpPr>
            <p:cNvPr id="25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515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60388" indent="-560388" defTabSz="895350">
                <a:tabLst>
                  <a:tab pos="560388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  <a:latin typeface="Proxima Nova Rg"/>
                  <a:ea typeface="ＭＳ Ｐゴシック"/>
                </a:rPr>
                <a:t>Source</a:t>
              </a:r>
              <a:endParaRPr lang="en-US" sz="1000" dirty="0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</p:grpSp>
      <p:grpSp>
        <p:nvGrpSpPr>
          <p:cNvPr id="70" name="LegendBoxe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981955" y="273840"/>
            <a:ext cx="763588" cy="996951"/>
            <a:chOff x="4936" y="176"/>
            <a:chExt cx="481" cy="628"/>
          </a:xfrm>
        </p:grpSpPr>
        <p:sp>
          <p:nvSpPr>
            <p:cNvPr id="71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7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4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7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7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</p:grpSp>
      <p:grpSp>
        <p:nvGrpSpPr>
          <p:cNvPr id="79" name="LegendLine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73979" y="273840"/>
            <a:ext cx="1071563" cy="730251"/>
            <a:chOff x="4750" y="176"/>
            <a:chExt cx="675" cy="460"/>
          </a:xfrm>
        </p:grpSpPr>
        <p:sp>
          <p:nvSpPr>
            <p:cNvPr id="80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81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82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83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84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85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</p:grpSp>
      <p:grpSp>
        <p:nvGrpSpPr>
          <p:cNvPr id="86" name="McKSticker" hidden="1"/>
          <p:cNvGrpSpPr/>
          <p:nvPr>
            <p:custDataLst>
              <p:tags r:id="rId15"/>
            </p:custDataLst>
          </p:nvPr>
        </p:nvGrpSpPr>
        <p:grpSpPr bwMode="auto">
          <a:xfrm>
            <a:off x="7768137" y="273840"/>
            <a:ext cx="972638" cy="212366"/>
            <a:chOff x="7768137" y="285750"/>
            <a:chExt cx="972638" cy="212366"/>
          </a:xfrm>
        </p:grpSpPr>
        <p:sp>
          <p:nvSpPr>
            <p:cNvPr id="87" name="StickerRectangle"/>
            <p:cNvSpPr>
              <a:spLocks noChangeArrowheads="1"/>
            </p:cNvSpPr>
            <p:nvPr/>
          </p:nvSpPr>
          <p:spPr bwMode="auto">
            <a:xfrm>
              <a:off x="7768137" y="285750"/>
              <a:ext cx="972638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808080"/>
                  </a:solidFill>
                  <a:latin typeface="Proxima Nova Rg"/>
                  <a:ea typeface="ＭＳ Ｐゴシック"/>
                </a:rPr>
                <a:t>PRELIMINARY</a:t>
              </a:r>
            </a:p>
          </p:txBody>
        </p:sp>
        <p:cxnSp>
          <p:nvCxnSpPr>
            <p:cNvPr id="88" name="AutoShape 31"/>
            <p:cNvCxnSpPr>
              <a:cxnSpLocks noChangeShapeType="1"/>
              <a:stCxn id="87" idx="2"/>
              <a:endCxn id="87" idx="4"/>
            </p:cNvCxnSpPr>
            <p:nvPr/>
          </p:nvCxnSpPr>
          <p:spPr bwMode="auto">
            <a:xfrm>
              <a:off x="7768137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32"/>
            <p:cNvCxnSpPr>
              <a:cxnSpLocks noChangeShapeType="1"/>
              <a:stCxn id="87" idx="4"/>
              <a:endCxn id="87" idx="6"/>
            </p:cNvCxnSpPr>
            <p:nvPr/>
          </p:nvCxnSpPr>
          <p:spPr bwMode="auto">
            <a:xfrm>
              <a:off x="7768137" y="498116"/>
              <a:ext cx="97263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" name="LegendMoons" hidden="1"/>
          <p:cNvGrpSpPr/>
          <p:nvPr>
            <p:custDataLst>
              <p:tags r:id="rId16"/>
            </p:custDataLst>
          </p:nvPr>
        </p:nvGrpSpPr>
        <p:grpSpPr bwMode="auto">
          <a:xfrm>
            <a:off x="7915275" y="273840"/>
            <a:ext cx="830430" cy="1306516"/>
            <a:chOff x="6655594" y="273840"/>
            <a:chExt cx="830430" cy="1306516"/>
          </a:xfrm>
        </p:grpSpPr>
        <p:grpSp>
          <p:nvGrpSpPr>
            <p:cNvPr id="91" name="MoonLegend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9" name="Oval 38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10" name="Arc 39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grpSp>
          <p:nvGrpSpPr>
            <p:cNvPr id="92" name="MoonLegend2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7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8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grpSp>
          <p:nvGrpSpPr>
            <p:cNvPr id="93" name="MoonLegend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6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grpSp>
          <p:nvGrpSpPr>
            <p:cNvPr id="94" name="MoonLegend5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3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4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sp>
          <p:nvSpPr>
            <p:cNvPr id="9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grpSp>
          <p:nvGrpSpPr>
            <p:cNvPr id="100" name="MoonLegend3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1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2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2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400" b="0" baseline="0">
          <a:solidFill>
            <a:schemeClr val="accent3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295900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621" name="think-cell Slide" r:id="rId32" imgW="360" imgH="360" progId="TCLayout.ActiveDocument.1">
                  <p:embed/>
                </p:oleObj>
              </mc:Choice>
              <mc:Fallback>
                <p:oleObj name="think-cell Slide" r:id="rId32" imgW="360" imgH="360" progId="TCLayout.ActiveDocument.1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19063" y="236310"/>
            <a:ext cx="8618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9063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>
                <a:solidFill>
                  <a:srgbClr val="808080"/>
                </a:solidFill>
                <a:latin typeface="Proxima Nova Rg"/>
                <a:ea typeface="ＭＳ Ｐゴシック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9062" y="568742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Proxima Nova Rg"/>
                <a:ea typeface="ＭＳ Ｐゴシック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Title</a:t>
              </a:r>
            </a:p>
            <a:p>
              <a:r>
                <a:rPr lang="en-US" dirty="0">
                  <a:solidFill>
                    <a:srgbClr val="808080"/>
                  </a:solidFill>
                  <a:latin typeface="Proxima Nova Rg"/>
                  <a:ea typeface="ＭＳ Ｐゴシック"/>
                </a:rPr>
                <a:t>Unit of measure</a:t>
              </a:r>
            </a:p>
          </p:txBody>
        </p:sp>
      </p:grpSp>
      <p:grpSp>
        <p:nvGrpSpPr>
          <p:cNvPr id="23" name="McK Slide Elements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19063" y="6184064"/>
            <a:ext cx="8618537" cy="404813"/>
            <a:chOff x="75" y="3895"/>
            <a:chExt cx="5385" cy="255"/>
          </a:xfrm>
        </p:grpSpPr>
        <p:sp>
          <p:nvSpPr>
            <p:cNvPr id="24" name="McK 4. Footnote"/>
            <p:cNvSpPr txBox="1">
              <a:spLocks noChangeArrowheads="1"/>
            </p:cNvSpPr>
            <p:nvPr/>
          </p:nvSpPr>
          <p:spPr bwMode="auto">
            <a:xfrm>
              <a:off x="75" y="3895"/>
              <a:ext cx="5385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76200" indent="-76200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Proxima Nova Rg"/>
                  <a:ea typeface="ＭＳ Ｐゴシック"/>
                </a:rPr>
                <a:t>1 Footnote</a:t>
              </a:r>
            </a:p>
          </p:txBody>
        </p:sp>
        <p:sp>
          <p:nvSpPr>
            <p:cNvPr id="25" name="McK 5. Source"/>
            <p:cNvSpPr>
              <a:spLocks noChangeArrowheads="1"/>
            </p:cNvSpPr>
            <p:nvPr/>
          </p:nvSpPr>
          <p:spPr bwMode="auto">
            <a:xfrm>
              <a:off x="75" y="4053"/>
              <a:ext cx="515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/>
            <a:p>
              <a:pPr marL="560388" indent="-560388" defTabSz="895350">
                <a:tabLst>
                  <a:tab pos="560388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SOURCE: </a:t>
              </a:r>
              <a:r>
                <a:rPr lang="en-US" sz="1000" dirty="0" smtClean="0">
                  <a:solidFill>
                    <a:srgbClr val="000000"/>
                  </a:solidFill>
                  <a:latin typeface="Proxima Nova Rg"/>
                  <a:ea typeface="ＭＳ Ｐゴシック"/>
                </a:rPr>
                <a:t>Source</a:t>
              </a:r>
              <a:endParaRPr lang="en-US" sz="1000" dirty="0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</p:grpSp>
      <p:grpSp>
        <p:nvGrpSpPr>
          <p:cNvPr id="70" name="LegendBoxes" hidden="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981955" y="273840"/>
            <a:ext cx="763588" cy="996951"/>
            <a:chOff x="4936" y="176"/>
            <a:chExt cx="481" cy="628"/>
          </a:xfrm>
        </p:grpSpPr>
        <p:sp>
          <p:nvSpPr>
            <p:cNvPr id="71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7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4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7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7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7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</p:grpSp>
      <p:grpSp>
        <p:nvGrpSpPr>
          <p:cNvPr id="79" name="LegendLine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673979" y="273840"/>
            <a:ext cx="1071563" cy="730251"/>
            <a:chOff x="4750" y="176"/>
            <a:chExt cx="675" cy="460"/>
          </a:xfrm>
        </p:grpSpPr>
        <p:sp>
          <p:nvSpPr>
            <p:cNvPr id="80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81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82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Proxima Nova Rg"/>
                <a:ea typeface="ＭＳ Ｐゴシック"/>
              </a:endParaRPr>
            </a:p>
          </p:txBody>
        </p:sp>
        <p:sp>
          <p:nvSpPr>
            <p:cNvPr id="83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84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85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</p:grpSp>
      <p:grpSp>
        <p:nvGrpSpPr>
          <p:cNvPr id="86" name="McKSticker" hidden="1"/>
          <p:cNvGrpSpPr/>
          <p:nvPr>
            <p:custDataLst>
              <p:tags r:id="rId15"/>
            </p:custDataLst>
          </p:nvPr>
        </p:nvGrpSpPr>
        <p:grpSpPr bwMode="auto">
          <a:xfrm>
            <a:off x="7768137" y="273840"/>
            <a:ext cx="972638" cy="212366"/>
            <a:chOff x="7768137" y="285750"/>
            <a:chExt cx="972638" cy="212366"/>
          </a:xfrm>
        </p:grpSpPr>
        <p:sp>
          <p:nvSpPr>
            <p:cNvPr id="87" name="StickerRectangle"/>
            <p:cNvSpPr>
              <a:spLocks noChangeArrowheads="1"/>
            </p:cNvSpPr>
            <p:nvPr/>
          </p:nvSpPr>
          <p:spPr bwMode="auto">
            <a:xfrm>
              <a:off x="7768137" y="285750"/>
              <a:ext cx="972638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808080"/>
                  </a:solidFill>
                  <a:latin typeface="Proxima Nova Rg"/>
                  <a:ea typeface="ＭＳ Ｐゴシック"/>
                </a:rPr>
                <a:t>PRELIMINARY</a:t>
              </a:r>
            </a:p>
          </p:txBody>
        </p:sp>
        <p:cxnSp>
          <p:nvCxnSpPr>
            <p:cNvPr id="88" name="AutoShape 31"/>
            <p:cNvCxnSpPr>
              <a:cxnSpLocks noChangeShapeType="1"/>
              <a:stCxn id="87" idx="2"/>
              <a:endCxn id="87" idx="4"/>
            </p:cNvCxnSpPr>
            <p:nvPr/>
          </p:nvCxnSpPr>
          <p:spPr bwMode="auto">
            <a:xfrm>
              <a:off x="7768137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32"/>
            <p:cNvCxnSpPr>
              <a:cxnSpLocks noChangeShapeType="1"/>
              <a:stCxn id="87" idx="4"/>
              <a:endCxn id="87" idx="6"/>
            </p:cNvCxnSpPr>
            <p:nvPr/>
          </p:nvCxnSpPr>
          <p:spPr bwMode="auto">
            <a:xfrm>
              <a:off x="7768137" y="498116"/>
              <a:ext cx="972638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0" name="LegendMoons" hidden="1"/>
          <p:cNvGrpSpPr/>
          <p:nvPr>
            <p:custDataLst>
              <p:tags r:id="rId16"/>
            </p:custDataLst>
          </p:nvPr>
        </p:nvGrpSpPr>
        <p:grpSpPr bwMode="auto">
          <a:xfrm>
            <a:off x="7915275" y="273840"/>
            <a:ext cx="830430" cy="1306516"/>
            <a:chOff x="6655594" y="273840"/>
            <a:chExt cx="830430" cy="1306516"/>
          </a:xfrm>
        </p:grpSpPr>
        <p:grpSp>
          <p:nvGrpSpPr>
            <p:cNvPr id="91" name="MoonLegend1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09" name="Oval 38"/>
              <p:cNvSpPr>
                <a:spLocks noChangeAspect="1"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10" name="Arc 39" hidden="1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grpSp>
          <p:nvGrpSpPr>
            <p:cNvPr id="92" name="MoonLegend2"/>
            <p:cNvGrpSpPr>
              <a:grpSpLocks noChangeAspect="1"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07" name="Oval 41"/>
              <p:cNvSpPr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8" name="Arc 42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grpSp>
          <p:nvGrpSpPr>
            <p:cNvPr id="93" name="MoonLegend4"/>
            <p:cNvGrpSpPr>
              <a:grpSpLocks noChangeAspect="1"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05" name="Oval 47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6" name="Arc 48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grpSp>
          <p:nvGrpSpPr>
            <p:cNvPr id="94" name="MoonLegend5"/>
            <p:cNvGrpSpPr>
              <a:grpSpLocks noChangeAspect="1"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03" name="Oval 50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4" name="Oval 5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  <p:sp>
          <p:nvSpPr>
            <p:cNvPr id="9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6" name="Legend2"/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sp>
          <p:nvSpPr>
            <p:cNvPr id="9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rgbClr val="273763"/>
                </a:buClr>
              </a:pPr>
              <a:r>
                <a:rPr lang="en-US" sz="1200" dirty="0">
                  <a:solidFill>
                    <a:srgbClr val="000000"/>
                  </a:solidFill>
                  <a:latin typeface="Proxima Nova Rg"/>
                  <a:ea typeface="ＭＳ Ｐゴシック"/>
                </a:rPr>
                <a:t>Legend</a:t>
              </a:r>
            </a:p>
          </p:txBody>
        </p:sp>
        <p:grpSp>
          <p:nvGrpSpPr>
            <p:cNvPr id="100" name="MoonLegend3"/>
            <p:cNvGrpSpPr>
              <a:grpSpLocks noChangeAspect="1"/>
            </p:cNvGrpSpPr>
            <p:nvPr>
              <p:custDataLst>
                <p:tags r:id="rId21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01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  <p:sp>
            <p:nvSpPr>
              <p:cNvPr id="102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Proxima Nova Rg"/>
                  <a:ea typeface="ＭＳ Ｐゴシック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92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400" b="0" baseline="0">
          <a:solidFill>
            <a:schemeClr val="accent3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apiens.revues.org/914" TargetMode="External"/><Relationship Id="rId5" Type="http://schemas.openxmlformats.org/officeDocument/2006/relationships/hyperlink" Target="http://courses.washington.edu/gmforum/Readings/Bertaud_Transit_US_Europe.pdf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e.co.uk/sites/default/files/downloads/synapse-misunderstanding-climate-policy-low-res-4633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wclimateeconomy.report/" TargetMode="External"/><Relationship Id="rId5" Type="http://schemas.openxmlformats.org/officeDocument/2006/relationships/hyperlink" Target="http://www.lse.ac.uk/GranthamInstitute/wp-content/uploads/2014/06/Working-Paper-159-Dietz-and-Stern-2014.pdf" TargetMode="External"/><Relationship Id="rId4" Type="http://schemas.openxmlformats.org/officeDocument/2006/relationships/hyperlink" Target="http://discovery.ucl.ac.uk/17829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7.png"/><Relationship Id="rId2" Type="http://schemas.openxmlformats.org/officeDocument/2006/relationships/tags" Target="../tags/tag10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9"/>
          <p:cNvSpPr txBox="1">
            <a:spLocks noGrp="1" noChangeArrowheads="1"/>
          </p:cNvSpPr>
          <p:nvPr/>
        </p:nvSpPr>
        <p:spPr bwMode="auto">
          <a:xfrm>
            <a:off x="3584575" y="6198694"/>
            <a:ext cx="1120180" cy="29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28" tIns="45114" rIns="90228" bIns="4511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800">
              <a:solidFill>
                <a:srgbClr val="000000"/>
              </a:solidFill>
            </a:endParaRPr>
          </a:p>
        </p:txBody>
      </p:sp>
      <p:sp>
        <p:nvSpPr>
          <p:cNvPr id="2051" name="Rectangle 1031"/>
          <p:cNvSpPr>
            <a:spLocks noGrp="1" noChangeArrowheads="1"/>
          </p:cNvSpPr>
          <p:nvPr>
            <p:ph type="ctrTitle" idx="4294967295"/>
          </p:nvPr>
        </p:nvSpPr>
        <p:spPr>
          <a:xfrm>
            <a:off x="462166" y="862669"/>
            <a:ext cx="8116635" cy="1077218"/>
          </a:xfrm>
        </p:spPr>
        <p:txBody>
          <a:bodyPr/>
          <a:lstStyle/>
          <a:p>
            <a:pPr algn="ctr" fontAlgn="t">
              <a:defRPr/>
            </a:pPr>
            <a:r>
              <a:rPr lang="en-GB" altLang="en-US" sz="3500" b="1" dirty="0">
                <a:solidFill>
                  <a:schemeClr val="accent1">
                    <a:lumMod val="25000"/>
                  </a:schemeClr>
                </a:solidFill>
              </a:rPr>
              <a:t>Path dependence, innovation and the economics of climate change</a:t>
            </a:r>
            <a:endParaRPr lang="en-GB" sz="3500" b="1" dirty="0">
              <a:solidFill>
                <a:schemeClr val="tx1"/>
              </a:solidFill>
            </a:endParaRPr>
          </a:p>
        </p:txBody>
      </p:sp>
      <p:sp>
        <p:nvSpPr>
          <p:cNvPr id="5124" name="Rectangle 1033"/>
          <p:cNvSpPr>
            <a:spLocks noChangeArrowheads="1"/>
          </p:cNvSpPr>
          <p:nvPr/>
        </p:nvSpPr>
        <p:spPr bwMode="auto">
          <a:xfrm>
            <a:off x="1344216" y="3808836"/>
            <a:ext cx="6273007" cy="18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5F5F5F"/>
              </a:buClr>
              <a:buSzPct val="60000"/>
              <a:buFont typeface="Wingdings" pitchFamily="2" charset="2"/>
              <a:buNone/>
            </a:pPr>
            <a:endParaRPr lang="en-GB" altLang="en-US" sz="2500" dirty="0">
              <a:solidFill>
                <a:srgbClr val="000000"/>
              </a:solidFill>
            </a:endParaRPr>
          </a:p>
          <a:p>
            <a:pPr algn="ctr" eaLnBrk="1" hangingPunct="1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lang="en-GB" altLang="en-US" sz="2500" dirty="0">
                <a:solidFill>
                  <a:srgbClr val="000000"/>
                </a:solidFill>
              </a:rPr>
              <a:t>Dimitri Zenghelis</a:t>
            </a:r>
          </a:p>
          <a:p>
            <a:pPr algn="ctr" eaLnBrk="1" hangingPunct="1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lang="en-GB" altLang="en-US" sz="2400" dirty="0" smtClean="0">
                <a:solidFill>
                  <a:srgbClr val="000000"/>
                </a:solidFill>
              </a:rPr>
              <a:t>Weds18</a:t>
            </a:r>
            <a:r>
              <a:rPr lang="en-GB" altLang="en-US" sz="2400" baseline="30000" dirty="0" smtClean="0">
                <a:solidFill>
                  <a:srgbClr val="000000"/>
                </a:solidFill>
              </a:rPr>
              <a:t>th</a:t>
            </a:r>
            <a:r>
              <a:rPr lang="en-GB" altLang="en-US" sz="2400" dirty="0" smtClean="0">
                <a:solidFill>
                  <a:srgbClr val="000000"/>
                </a:solidFill>
              </a:rPr>
              <a:t> February, 2015</a:t>
            </a:r>
            <a:endParaRPr lang="en-GB" altLang="en-US" sz="2400" dirty="0">
              <a:solidFill>
                <a:srgbClr val="000000"/>
              </a:solidFill>
            </a:endParaRPr>
          </a:p>
          <a:p>
            <a:pPr algn="ctr" eaLnBrk="1" hangingPunct="1">
              <a:buClr>
                <a:srgbClr val="5F5F5F"/>
              </a:buClr>
              <a:buSzPct val="60000"/>
              <a:buFont typeface="Wingdings" pitchFamily="2" charset="2"/>
              <a:buNone/>
            </a:pPr>
            <a:r>
              <a:rPr lang="en-GB" altLang="en-US" sz="2500" dirty="0">
                <a:solidFill>
                  <a:srgbClr val="000000"/>
                </a:solidFill>
              </a:rPr>
              <a:t/>
            </a:r>
            <a:br>
              <a:rPr lang="en-GB" altLang="en-US" sz="2500" dirty="0">
                <a:solidFill>
                  <a:srgbClr val="000000"/>
                </a:solidFill>
              </a:rPr>
            </a:br>
            <a:r>
              <a:rPr lang="en-GB" altLang="en-US" sz="25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07" y="5823723"/>
            <a:ext cx="776346" cy="7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"/>
          <p:cNvSpPr>
            <a:spLocks noChangeArrowheads="1"/>
          </p:cNvSpPr>
          <p:nvPr/>
        </p:nvSpPr>
        <p:spPr bwMode="auto">
          <a:xfrm>
            <a:off x="708338" y="2627919"/>
            <a:ext cx="7624293" cy="9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11" tIns="44806" rIns="89611" bIns="44806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GB" sz="2400" dirty="0" smtClean="0"/>
              <a:t>Co-head Policy , </a:t>
            </a:r>
            <a:r>
              <a:rPr lang="en-GB" sz="2400" dirty="0"/>
              <a:t>Grantham Research Institute, </a:t>
            </a:r>
            <a:r>
              <a:rPr lang="en-GB" sz="2400" dirty="0" smtClean="0"/>
              <a:t>LSE </a:t>
            </a:r>
          </a:p>
          <a:p>
            <a:pPr algn="ctr">
              <a:buNone/>
            </a:pPr>
            <a:r>
              <a:rPr lang="en-GB" sz="2400" dirty="0" smtClean="0"/>
              <a:t>Acting Chief Economist, New Climate Economy  </a:t>
            </a:r>
            <a:endParaRPr lang="en-GB" altLang="en-US" sz="2400" dirty="0">
              <a:solidFill>
                <a:schemeClr val="tx2"/>
              </a:solidFill>
            </a:endParaRP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02" y="5801941"/>
            <a:ext cx="2458172" cy="7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0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3336" y="469059"/>
            <a:ext cx="8065294" cy="920358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 smtClean="0"/>
              <a:t>       </a:t>
            </a:r>
          </a:p>
        </p:txBody>
      </p:sp>
      <p:pic>
        <p:nvPicPr>
          <p:cNvPr id="568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28" y="1068945"/>
            <a:ext cx="6771102" cy="443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7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i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91" y="1109625"/>
            <a:ext cx="6977465" cy="42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15" y="1092445"/>
            <a:ext cx="7307767" cy="411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26" y="1056068"/>
            <a:ext cx="7183775" cy="47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22"/>
          <p:cNvSpPr>
            <a:spLocks noChangeArrowheads="1"/>
          </p:cNvSpPr>
          <p:nvPr/>
        </p:nvSpPr>
        <p:spPr bwMode="gray">
          <a:xfrm>
            <a:off x="4568825" y="1006475"/>
            <a:ext cx="3859213" cy="4432300"/>
          </a:xfrm>
          <a:prstGeom prst="rect">
            <a:avLst/>
          </a:prstGeom>
          <a:ln>
            <a:solidFill>
              <a:schemeClr val="accent1"/>
            </a:solidFill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15" name="Rectangle 222"/>
          <p:cNvSpPr>
            <a:spLocks noChangeArrowheads="1"/>
          </p:cNvSpPr>
          <p:nvPr/>
        </p:nvSpPr>
        <p:spPr bwMode="gray">
          <a:xfrm>
            <a:off x="490538" y="1006475"/>
            <a:ext cx="3859212" cy="44323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pic>
        <p:nvPicPr>
          <p:cNvPr id="16599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1546225"/>
            <a:ext cx="2452688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99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538412"/>
            <a:ext cx="10144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627063" y="4514850"/>
            <a:ext cx="3532187" cy="831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ureauGrotesque-ThreeSeven" pitchFamily="2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Population: </a:t>
            </a:r>
            <a:r>
              <a:rPr lang="en-GB" dirty="0" smtClean="0">
                <a:solidFill>
                  <a:schemeClr val="accent3"/>
                </a:solidFill>
                <a:latin typeface="Proxima Nova Regular"/>
                <a:ea typeface="+mn-ea"/>
                <a:cs typeface="Proxima Nova Regular"/>
              </a:rPr>
              <a:t>2.5</a:t>
            </a:r>
            <a:r>
              <a:rPr lang="en-GB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 million</a:t>
            </a:r>
          </a:p>
          <a:p>
            <a:pPr eaLnBrk="1" hangingPunct="1">
              <a:defRPr/>
            </a:pPr>
            <a:r>
              <a:rPr lang="en-GB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Urban area: </a:t>
            </a:r>
            <a:r>
              <a:rPr lang="en-GB" dirty="0" smtClean="0">
                <a:solidFill>
                  <a:schemeClr val="accent3"/>
                </a:solidFill>
                <a:latin typeface="Proxima Nova Regular"/>
                <a:ea typeface="+mn-ea"/>
                <a:cs typeface="Proxima Nova Regular"/>
              </a:rPr>
              <a:t>4,280 </a:t>
            </a:r>
            <a:r>
              <a:rPr lang="en-GB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km</a:t>
            </a:r>
            <a:r>
              <a:rPr lang="en-GB" baseline="30000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2</a:t>
            </a:r>
          </a:p>
          <a:p>
            <a:pPr eaLnBrk="1" hangingPunct="1">
              <a:defRPr/>
            </a:pPr>
            <a:r>
              <a:rPr lang="en-GB" dirty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Transport CO</a:t>
            </a:r>
            <a:r>
              <a:rPr lang="en-GB" baseline="-25000" dirty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2</a:t>
            </a:r>
            <a:r>
              <a:rPr lang="en-GB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  pp: </a:t>
            </a:r>
            <a:r>
              <a:rPr lang="en-GB" dirty="0" smtClean="0">
                <a:solidFill>
                  <a:schemeClr val="accent3"/>
                </a:solidFill>
                <a:latin typeface="Proxima Nova Regular"/>
                <a:ea typeface="+mn-ea"/>
                <a:cs typeface="Proxima Nova Regular"/>
              </a:rPr>
              <a:t>7.5 </a:t>
            </a:r>
            <a:r>
              <a:rPr lang="en-GB" dirty="0" smtClean="0">
                <a:solidFill>
                  <a:srgbClr val="000000"/>
                </a:solidFill>
                <a:latin typeface="Proxima Nova Regular"/>
                <a:ea typeface="+mn-ea"/>
                <a:cs typeface="Proxima Nova Regular"/>
              </a:rPr>
              <a:t>tCO2e</a:t>
            </a:r>
            <a:endParaRPr lang="en-GB" dirty="0">
              <a:solidFill>
                <a:srgbClr val="000000"/>
              </a:solidFill>
              <a:latin typeface="Proxima Nova Regular"/>
              <a:ea typeface="+mn-ea"/>
              <a:cs typeface="Proxima Nova Regular"/>
            </a:endParaRPr>
          </a:p>
        </p:txBody>
      </p:sp>
      <p:sp>
        <p:nvSpPr>
          <p:cNvPr id="1659911" name="TextBox 2"/>
          <p:cNvSpPr txBox="1">
            <a:spLocks noChangeArrowheads="1"/>
          </p:cNvSpPr>
          <p:nvPr/>
        </p:nvSpPr>
        <p:spPr bwMode="auto">
          <a:xfrm>
            <a:off x="4802188" y="4508500"/>
            <a:ext cx="3211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Population: </a:t>
            </a:r>
            <a:r>
              <a:rPr lang="en-GB" altLang="en-US" dirty="0">
                <a:solidFill>
                  <a:srgbClr val="00B050"/>
                </a:solidFill>
                <a:latin typeface="Proxima Nova Regular"/>
                <a:ea typeface="Proxima Nova Regular"/>
                <a:cs typeface="Proxima Nova Regular"/>
              </a:rPr>
              <a:t>2.8 </a:t>
            </a:r>
            <a:r>
              <a:rPr lang="en-GB" altLang="en-US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million</a:t>
            </a:r>
          </a:p>
          <a:p>
            <a:r>
              <a:rPr lang="en-GB" altLang="en-US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Urban area: </a:t>
            </a:r>
            <a:r>
              <a:rPr lang="en-GB" altLang="en-US" dirty="0">
                <a:solidFill>
                  <a:srgbClr val="00B050"/>
                </a:solidFill>
                <a:latin typeface="Proxima Nova Regular"/>
                <a:ea typeface="Proxima Nova Regular"/>
                <a:cs typeface="Proxima Nova Regular"/>
              </a:rPr>
              <a:t>162 </a:t>
            </a:r>
            <a:r>
              <a:rPr lang="en-GB" altLang="en-US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km</a:t>
            </a:r>
            <a:r>
              <a:rPr lang="en-GB" altLang="en-US" baseline="30000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2</a:t>
            </a:r>
          </a:p>
          <a:p>
            <a:r>
              <a:rPr lang="en-GB" altLang="en-US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Transport CO</a:t>
            </a:r>
            <a:r>
              <a:rPr lang="en-GB" altLang="en-US" baseline="-25000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2 </a:t>
            </a:r>
            <a:r>
              <a:rPr lang="en-GB" altLang="en-US" dirty="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pp: </a:t>
            </a:r>
            <a:r>
              <a:rPr lang="en-GB" altLang="en-US" dirty="0">
                <a:solidFill>
                  <a:srgbClr val="00B050"/>
                </a:solidFill>
                <a:latin typeface="Proxima Nova Regular"/>
                <a:ea typeface="Proxima Nova Regular"/>
                <a:cs typeface="Proxima Nova Regular"/>
              </a:rPr>
              <a:t>0.7</a:t>
            </a:r>
            <a:endParaRPr lang="en-GB" altLang="en-US" dirty="0">
              <a:solidFill>
                <a:srgbClr val="000000"/>
              </a:solidFill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1659912" name="TextBox 2"/>
          <p:cNvSpPr txBox="1">
            <a:spLocks noChangeArrowheads="1"/>
          </p:cNvSpPr>
          <p:nvPr/>
        </p:nvSpPr>
        <p:spPr bwMode="auto">
          <a:xfrm>
            <a:off x="627063" y="1023938"/>
            <a:ext cx="255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ATLANTA</a:t>
            </a:r>
          </a:p>
        </p:txBody>
      </p:sp>
      <p:sp>
        <p:nvSpPr>
          <p:cNvPr id="1659913" name="TextBox 7"/>
          <p:cNvSpPr txBox="1">
            <a:spLocks noChangeArrowheads="1"/>
          </p:cNvSpPr>
          <p:nvPr/>
        </p:nvSpPr>
        <p:spPr bwMode="auto">
          <a:xfrm>
            <a:off x="4699000" y="1023938"/>
            <a:ext cx="247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800">
                <a:solidFill>
                  <a:srgbClr val="000000"/>
                </a:solidFill>
                <a:latin typeface="Proxima Nova Regular"/>
                <a:ea typeface="Proxima Nova Regular"/>
                <a:cs typeface="Proxima Nova Regular"/>
              </a:rPr>
              <a:t>BARCELONA</a:t>
            </a:r>
          </a:p>
        </p:txBody>
      </p:sp>
      <p:sp>
        <p:nvSpPr>
          <p:cNvPr id="1659914" name="Rectangle 1"/>
          <p:cNvSpPr>
            <a:spLocks noChangeArrowheads="1"/>
          </p:cNvSpPr>
          <p:nvPr/>
        </p:nvSpPr>
        <p:spPr bwMode="auto">
          <a:xfrm>
            <a:off x="131763" y="5489575"/>
            <a:ext cx="888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 dirty="0">
                <a:solidFill>
                  <a:srgbClr val="000000"/>
                </a:solidFill>
                <a:sym typeface="Proxima Nova Rg" panose="02000506030000020004" pitchFamily="50" charset="0"/>
              </a:rPr>
              <a:t>Source: </a:t>
            </a:r>
            <a:r>
              <a:rPr lang="en-US" altLang="en-US" sz="800" dirty="0" err="1"/>
              <a:t>Bertaud</a:t>
            </a:r>
            <a:r>
              <a:rPr lang="en-US" altLang="en-US" sz="800" dirty="0"/>
              <a:t>, A. and Richardson, A.W (2004), Transit and density: Atlanta, the United States and Western Europe, Figure 17.2 on p.6, available at </a:t>
            </a:r>
            <a:r>
              <a:rPr lang="en-US" altLang="en-US" sz="800" dirty="0">
                <a:hlinkClick r:id="rId5"/>
              </a:rPr>
              <a:t>http://courses.washington.edu/gmforum/Readings/Bertaud_Transit_US_Europe.pdf</a:t>
            </a:r>
            <a:r>
              <a:rPr lang="en-US" altLang="en-US" sz="800" dirty="0"/>
              <a:t> and </a:t>
            </a:r>
            <a:r>
              <a:rPr lang="en-US" altLang="en-US" sz="800" dirty="0" err="1"/>
              <a:t>Kenworthy</a:t>
            </a:r>
            <a:r>
              <a:rPr lang="en-US" altLang="en-US" sz="800" dirty="0"/>
              <a:t> (2003), Transport Energy Use and Greenhouse Gases in Urban Passenger Transport Systems: A Study of 84 Global Cities, Third Conference of the Regional Government Network for Sustainable Development, Notre Dame University, Fremantle, Western Australia, September 17-19, 2003, Figure 1 on p.18 cited in </a:t>
            </a:r>
            <a:r>
              <a:rPr lang="en-US" altLang="en-US" sz="800" dirty="0" err="1"/>
              <a:t>Lefevre</a:t>
            </a:r>
            <a:r>
              <a:rPr lang="en-US" altLang="en-US" sz="800" dirty="0"/>
              <a:t>, B. (2009), Urban Transport Energy Consumption: Determinants and Strategies for its Reduction, S.A.P.I.EN.S 2(3): 1–32, Figure 6, available at </a:t>
            </a:r>
            <a:r>
              <a:rPr lang="en-US" altLang="en-US" sz="800" dirty="0">
                <a:hlinkClick r:id="rId6"/>
              </a:rPr>
              <a:t>http://sapiens.revues.org/914</a:t>
            </a:r>
            <a:r>
              <a:rPr lang="en-US" altLang="en-US" sz="800" dirty="0"/>
              <a:t>]. The reference year is 1995, with the exception of the population data which is from 1990.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9380" y="236310"/>
            <a:ext cx="8656326" cy="738664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Lock in: Choices today create path dependencies for decades to come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7995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5519" b="19346"/>
          <a:stretch/>
        </p:blipFill>
        <p:spPr bwMode="auto">
          <a:xfrm>
            <a:off x="113736" y="1402578"/>
            <a:ext cx="8152271" cy="4492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19063" y="6044497"/>
            <a:ext cx="58125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Source: Call for </a:t>
            </a:r>
            <a:r>
              <a:rPr lang="en-GB" altLang="en-US" sz="1000" dirty="0" smtClean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evidence </a:t>
            </a:r>
            <a:r>
              <a:rPr lang="en-GB" altLang="en-US" sz="1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contribution by the OECD</a:t>
            </a:r>
            <a:endParaRPr lang="en-GB" sz="1000" dirty="0"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9063" y="236310"/>
            <a:ext cx="8618537" cy="984885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Cities with higher density tend to have lower carbon emissions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762617" y="1876420"/>
            <a:ext cx="132692" cy="17520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63369" y="2104636"/>
            <a:ext cx="132692" cy="17520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764121" y="2313898"/>
            <a:ext cx="132692" cy="175203"/>
          </a:xfrm>
          <a:prstGeom prst="ellipse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58149" y="1800708"/>
            <a:ext cx="1552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Japan and Korea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877857" y="2009970"/>
            <a:ext cx="1322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North America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78609" y="2219232"/>
            <a:ext cx="763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Europe</a:t>
            </a:r>
            <a:endParaRPr lang="en-US" sz="1400" dirty="0"/>
          </a:p>
        </p:txBody>
      </p:sp>
      <p:sp>
        <p:nvSpPr>
          <p:cNvPr id="12" name="McK 1. On-page tracker"/>
          <p:cNvSpPr>
            <a:spLocks noChangeArrowheads="1"/>
          </p:cNvSpPr>
          <p:nvPr/>
        </p:nvSpPr>
        <p:spPr bwMode="auto">
          <a:xfrm>
            <a:off x="89380" y="3333"/>
            <a:ext cx="44892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  <a:ea typeface="+mj-ea"/>
              </a:rPr>
              <a:t>Cities</a:t>
            </a:r>
            <a:endParaRPr lang="en-US" sz="1400" dirty="0">
              <a:solidFill>
                <a:schemeClr val="bg1"/>
              </a:solidFill>
              <a:latin typeface="+mn-lt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824" y="1125579"/>
            <a:ext cx="7420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Population density and CO2 emissions per capita in 73 OECD metropolitan areas, 2006</a:t>
            </a:r>
            <a:endParaRPr lang="en-US" sz="1200" b="1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727594" y="1348914"/>
            <a:ext cx="70711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37882" y="469059"/>
            <a:ext cx="8216810" cy="49244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Policy recommendations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261" y="1080324"/>
            <a:ext cx="74523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Clean </a:t>
            </a:r>
            <a:r>
              <a:rPr lang="en-GB" dirty="0"/>
              <a:t>energy </a:t>
            </a:r>
            <a:r>
              <a:rPr lang="en-GB" dirty="0" smtClean="0"/>
              <a:t>R&amp;D not </a:t>
            </a:r>
            <a:r>
              <a:rPr lang="en-GB" dirty="0"/>
              <a:t>sufficiently </a:t>
            </a:r>
            <a:r>
              <a:rPr lang="en-GB" dirty="0" smtClean="0"/>
              <a:t>ambitious; risks </a:t>
            </a:r>
            <a:r>
              <a:rPr lang="en-GB" dirty="0"/>
              <a:t>creating greater lock-in to dirty infrastructure that is costly to reverse.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Government </a:t>
            </a:r>
            <a:r>
              <a:rPr lang="en-GB" dirty="0"/>
              <a:t>support </a:t>
            </a:r>
            <a:r>
              <a:rPr lang="en-GB" dirty="0" smtClean="0"/>
              <a:t>to include underwriting </a:t>
            </a:r>
            <a:r>
              <a:rPr lang="en-GB" dirty="0"/>
              <a:t>national green infrastructure projects and supporting basic clean energy research.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Once </a:t>
            </a:r>
            <a:r>
              <a:rPr lang="en-GB" dirty="0" smtClean="0"/>
              <a:t>kick-started, low-carbon </a:t>
            </a:r>
            <a:r>
              <a:rPr lang="en-GB" dirty="0"/>
              <a:t>economy </a:t>
            </a:r>
            <a:r>
              <a:rPr lang="en-GB" dirty="0" smtClean="0"/>
              <a:t>could </a:t>
            </a:r>
            <a:r>
              <a:rPr lang="en-GB" dirty="0"/>
              <a:t>be more </a:t>
            </a:r>
            <a:r>
              <a:rPr lang="en-GB" dirty="0" smtClean="0"/>
              <a:t>innovative/productive </a:t>
            </a:r>
            <a:r>
              <a:rPr lang="en-GB" dirty="0"/>
              <a:t>than a high-carbon </a:t>
            </a:r>
            <a:r>
              <a:rPr lang="en-GB" dirty="0" smtClean="0"/>
              <a:t>economy. Innovation </a:t>
            </a:r>
            <a:r>
              <a:rPr lang="en-GB" dirty="0"/>
              <a:t>‘</a:t>
            </a:r>
            <a:r>
              <a:rPr lang="en-GB" dirty="0" err="1"/>
              <a:t>spillovers</a:t>
            </a:r>
            <a:r>
              <a:rPr lang="en-GB" dirty="0"/>
              <a:t>’ are 40 per cent greater in low-carbon innovation than in conventional </a:t>
            </a:r>
            <a:r>
              <a:rPr lang="en-GB" dirty="0" smtClean="0"/>
              <a:t>innovation</a:t>
            </a:r>
            <a:r>
              <a:rPr lang="en-GB" dirty="0"/>
              <a:t>.</a:t>
            </a:r>
          </a:p>
          <a:p>
            <a:endParaRPr lang="en-GB" dirty="0" smtClean="0"/>
          </a:p>
          <a:p>
            <a:r>
              <a:rPr lang="en-GB" dirty="0" smtClean="0"/>
              <a:t>Carbon </a:t>
            </a:r>
            <a:r>
              <a:rPr lang="en-GB" dirty="0"/>
              <a:t>taxes </a:t>
            </a:r>
            <a:r>
              <a:rPr lang="en-GB" dirty="0" smtClean="0"/>
              <a:t>need only be </a:t>
            </a:r>
            <a:r>
              <a:rPr lang="en-GB" dirty="0"/>
              <a:t>temporary </a:t>
            </a:r>
            <a:r>
              <a:rPr lang="en-GB" dirty="0" smtClean="0"/>
              <a:t>because </a:t>
            </a:r>
            <a:r>
              <a:rPr lang="en-GB" dirty="0"/>
              <a:t>the energy and </a:t>
            </a:r>
            <a:r>
              <a:rPr lang="en-GB" dirty="0" smtClean="0"/>
              <a:t>economic system will become </a:t>
            </a:r>
            <a:r>
              <a:rPr lang="en-GB" dirty="0"/>
              <a:t>locked-in to a low-carbon </a:t>
            </a:r>
            <a:r>
              <a:rPr lang="en-GB" dirty="0" smtClean="0"/>
              <a:t>technology </a:t>
            </a:r>
            <a:r>
              <a:rPr lang="en-GB" dirty="0"/>
              <a:t>base.</a:t>
            </a:r>
          </a:p>
          <a:p>
            <a:r>
              <a:rPr lang="en-GB" dirty="0"/>
              <a:t> </a:t>
            </a:r>
          </a:p>
          <a:p>
            <a:r>
              <a:rPr lang="en-GB" dirty="0" smtClean="0"/>
              <a:t>Shale gas and CCS helpful </a:t>
            </a:r>
            <a:r>
              <a:rPr lang="en-GB" dirty="0"/>
              <a:t>as a bridge to full decarbonisation</a:t>
            </a:r>
            <a:r>
              <a:rPr lang="en-GB" dirty="0" smtClean="0"/>
              <a:t>, but risk delaying </a:t>
            </a:r>
            <a:r>
              <a:rPr lang="en-GB" dirty="0"/>
              <a:t>or </a:t>
            </a:r>
            <a:r>
              <a:rPr lang="en-GB" dirty="0" smtClean="0"/>
              <a:t>disrupting </a:t>
            </a:r>
            <a:r>
              <a:rPr lang="en-GB" dirty="0"/>
              <a:t>the transition to fully clean </a:t>
            </a:r>
            <a:r>
              <a:rPr lang="en-GB" dirty="0" smtClean="0"/>
              <a:t>technology. Policy to </a:t>
            </a:r>
            <a:r>
              <a:rPr lang="en-GB" dirty="0"/>
              <a:t>discourage – or ‘lock-out’ – gas without carbon capture and storage </a:t>
            </a:r>
            <a:r>
              <a:rPr lang="en-GB" dirty="0" smtClean="0"/>
              <a:t>in long run.</a:t>
            </a:r>
          </a:p>
          <a:p>
            <a:endParaRPr lang="en-GB" dirty="0"/>
          </a:p>
          <a:p>
            <a:r>
              <a:rPr lang="en-GB" dirty="0" smtClean="0"/>
              <a:t>Innovation </a:t>
            </a:r>
            <a:r>
              <a:rPr lang="en-GB" dirty="0"/>
              <a:t>will determine our ability to get more out of resources we have. </a:t>
            </a:r>
            <a:r>
              <a:rPr lang="en-GB" dirty="0" smtClean="0"/>
              <a:t>In </a:t>
            </a:r>
            <a:r>
              <a:rPr lang="en-GB" dirty="0"/>
              <a:t>a </a:t>
            </a:r>
            <a:r>
              <a:rPr lang="en-GB" dirty="0" smtClean="0"/>
              <a:t>complex system; easier </a:t>
            </a:r>
            <a:r>
              <a:rPr lang="en-GB" dirty="0"/>
              <a:t>to drive change than to predict </a:t>
            </a:r>
            <a:r>
              <a:rPr lang="en-GB" dirty="0" smtClean="0"/>
              <a:t>it</a:t>
            </a:r>
            <a:r>
              <a:rPr lang="en-GB" dirty="0"/>
              <a:t> </a:t>
            </a:r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dirty="0" smtClean="0"/>
              <a:t>leadership!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612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83336" y="469059"/>
            <a:ext cx="8065294" cy="4308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2800" dirty="0">
                <a:solidFill>
                  <a:schemeClr val="tx1"/>
                </a:solidFill>
              </a:rPr>
              <a:t>R</a:t>
            </a:r>
            <a:r>
              <a:rPr lang="en-US" altLang="en-US" sz="2800" dirty="0" smtClean="0">
                <a:solidFill>
                  <a:schemeClr val="tx1"/>
                </a:solidFill>
              </a:rPr>
              <a:t>eading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965915" y="1056067"/>
            <a:ext cx="73924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Ackerman</a:t>
            </a:r>
            <a:r>
              <a:rPr lang="en-GB" sz="1400" dirty="0"/>
              <a:t>, F. and </a:t>
            </a:r>
            <a:r>
              <a:rPr lang="en-GB" sz="1400" dirty="0" smtClean="0"/>
              <a:t>Daniel, J., 2014</a:t>
            </a:r>
            <a:r>
              <a:rPr lang="en-GB" sz="1400" dirty="0"/>
              <a:t>. </a:t>
            </a:r>
            <a:r>
              <a:rPr lang="en-GB" sz="1400" i="1" dirty="0"/>
              <a:t>(</a:t>
            </a:r>
            <a:r>
              <a:rPr lang="en-GB" sz="1400" i="1" dirty="0" err="1"/>
              <a:t>Mis</a:t>
            </a:r>
            <a:r>
              <a:rPr lang="en-GB" sz="1400" i="1" dirty="0"/>
              <a:t>)understanding Climate Policy: The role of economic modelling</a:t>
            </a:r>
            <a:r>
              <a:rPr lang="en-GB" sz="1400" dirty="0"/>
              <a:t>. Synapse Energy Economics, Cambridge MA. Prepared for Friends of the Earth and WWF-UK. Available at: </a:t>
            </a:r>
            <a:r>
              <a:rPr lang="en-GB" sz="1400" u="sng" dirty="0">
                <a:hlinkClick r:id="rId3"/>
              </a:rPr>
              <a:t>https://www.foe.co.uk/sites/default/files/downloads/synapse-misunderstanding-climate-policy-low-res-46332.pdf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Aghion</a:t>
            </a:r>
            <a:r>
              <a:rPr lang="en-GB" sz="1400" dirty="0"/>
              <a:t>, P.; Howitt, P.; (2009) </a:t>
            </a:r>
            <a:r>
              <a:rPr lang="en-GB" sz="1400" i="1" dirty="0"/>
              <a:t>The economics of growth</a:t>
            </a:r>
            <a:r>
              <a:rPr lang="en-GB" sz="1400" dirty="0"/>
              <a:t>. Massachusetts Institute of Technology (MIT) Press: Cambridge, US. </a:t>
            </a:r>
            <a:r>
              <a:rPr lang="en-GB" sz="1400" dirty="0">
                <a:hlinkClick r:id="rId4"/>
              </a:rPr>
              <a:t>http://discovery.ucl.ac.uk/17829</a:t>
            </a:r>
            <a:r>
              <a:rPr lang="en-GB" sz="1400" dirty="0" smtClean="0">
                <a:hlinkClick r:id="rId4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Aghion, P., Hepburn, C., </a:t>
            </a:r>
            <a:r>
              <a:rPr lang="en-GB" sz="1400" dirty="0" err="1"/>
              <a:t>Teytelboym</a:t>
            </a:r>
            <a:r>
              <a:rPr lang="en-GB" sz="1400" dirty="0"/>
              <a:t>, A.</a:t>
            </a:r>
            <a:r>
              <a:rPr lang="en-GB" sz="1400" strike="sngStrike" dirty="0"/>
              <a:t>,</a:t>
            </a:r>
            <a:r>
              <a:rPr lang="en-GB" sz="1400" dirty="0"/>
              <a:t> and </a:t>
            </a:r>
            <a:r>
              <a:rPr lang="en-GB" sz="1400" dirty="0" smtClean="0"/>
              <a:t>Zenghelis, D., (2014). </a:t>
            </a:r>
            <a:r>
              <a:rPr lang="en-GB" sz="1400" i="1" dirty="0"/>
              <a:t>Path-dependency, innovation and the economics of climate change</a:t>
            </a:r>
            <a:r>
              <a:rPr lang="en-GB" sz="1400" dirty="0"/>
              <a:t>. 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/>
              <a:t>Simon Dietz &amp; Nicholas Stern, (2014). </a:t>
            </a:r>
            <a:r>
              <a:rPr lang="en-GB" sz="1400" i="1" dirty="0"/>
              <a:t>Endogenous growth, convexity of damages and climate risk: how </a:t>
            </a:r>
            <a:r>
              <a:rPr lang="en-GB" sz="1400" i="1" dirty="0" err="1"/>
              <a:t>Nordhaus</a:t>
            </a:r>
            <a:r>
              <a:rPr lang="en-GB" sz="1400" i="1" dirty="0"/>
              <a:t>’ framework supports deep cuts in carbon emissions</a:t>
            </a:r>
            <a:r>
              <a:rPr lang="en-GB" sz="1400" dirty="0"/>
              <a:t>, GRI Working Papers 180, Grantham Research Institute on Climate Change and the Environment. </a:t>
            </a:r>
            <a:r>
              <a:rPr lang="en-GB" sz="1400" u="sng" dirty="0">
                <a:hlinkClick r:id="rId5"/>
              </a:rPr>
              <a:t>http://www.lse.ac.uk/GranthamInstitute/wp-content/uploads/2014/06/Working-Paper-159-Dietz-and-Stern-2014.pdf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/>
              <a:t>Global Commission on the Economy and Climate, 2014. </a:t>
            </a:r>
            <a:r>
              <a:rPr lang="en-GB" sz="1400" i="1" dirty="0"/>
              <a:t>Better Growth, Better Climate: The New Climate Economy Report, </a:t>
            </a:r>
            <a:r>
              <a:rPr lang="en-GB" sz="1400" dirty="0"/>
              <a:t>Chapter </a:t>
            </a:r>
            <a:r>
              <a:rPr lang="en-GB" sz="1400" dirty="0" smtClean="0"/>
              <a:t>5, Available </a:t>
            </a:r>
            <a:r>
              <a:rPr lang="en-GB" sz="1400" dirty="0"/>
              <a:t>at </a:t>
            </a:r>
            <a:r>
              <a:rPr lang="en-GB" sz="1400" u="sng" dirty="0">
                <a:hlinkClick r:id="rId6"/>
              </a:rPr>
              <a:t>http://</a:t>
            </a:r>
            <a:r>
              <a:rPr lang="en-GB" sz="1400" u="sng" dirty="0" smtClean="0">
                <a:hlinkClick r:id="rId6"/>
              </a:rPr>
              <a:t>newclimateeconomy.report</a:t>
            </a:r>
            <a:endParaRPr lang="en-GB" sz="1400" u="sng" dirty="0" smtClean="0"/>
          </a:p>
          <a:p>
            <a:endParaRPr lang="en-GB" sz="1400" dirty="0" smtClean="0"/>
          </a:p>
          <a:p>
            <a:pPr lvl="0"/>
            <a:r>
              <a:rPr lang="en-US" sz="1400" dirty="0" err="1"/>
              <a:t>Mazzucato</a:t>
            </a:r>
            <a:r>
              <a:rPr lang="en-US" sz="1400" dirty="0"/>
              <a:t>, M. (2011), </a:t>
            </a:r>
            <a:r>
              <a:rPr lang="en-US" sz="1400" i="1" dirty="0"/>
              <a:t>The Entrepreneurial State</a:t>
            </a:r>
            <a:r>
              <a:rPr lang="en-US" sz="1400" dirty="0"/>
              <a:t>, London: Demos.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/>
              <a:t>Stern, N (2007): </a:t>
            </a:r>
            <a:r>
              <a:rPr lang="en-GB" sz="1400" i="1" dirty="0"/>
              <a:t>The economics of climate change</a:t>
            </a:r>
            <a:r>
              <a:rPr lang="en-GB" sz="1400" dirty="0"/>
              <a:t>, Cambridge University Press, Cambridge</a:t>
            </a:r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827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83336" y="469059"/>
            <a:ext cx="8065294" cy="4308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2800" dirty="0" smtClean="0">
                <a:solidFill>
                  <a:schemeClr val="tx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0770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437882" y="469059"/>
            <a:ext cx="8216810" cy="9848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New Climate Economy – just another report?</a:t>
            </a:r>
            <a:endParaRPr lang="en-US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262" y="1247749"/>
            <a:ext cx="7452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latin typeface="+mn-lt"/>
              </a:rPr>
              <a:t>Short run </a:t>
            </a:r>
            <a:r>
              <a:rPr lang="en-GB" sz="1800" dirty="0" smtClean="0">
                <a:latin typeface="+mn-lt"/>
              </a:rPr>
              <a:t>10-15 years – politically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Focus on </a:t>
            </a:r>
            <a:r>
              <a:rPr lang="en-GB" sz="1800" b="1" dirty="0" smtClean="0">
                <a:latin typeface="+mn-lt"/>
              </a:rPr>
              <a:t>growth</a:t>
            </a:r>
            <a:r>
              <a:rPr lang="en-GB" sz="1800" dirty="0" smtClean="0">
                <a:latin typeface="+mn-lt"/>
              </a:rPr>
              <a:t>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Many </a:t>
            </a:r>
            <a:r>
              <a:rPr lang="en-GB" sz="1800" b="1" dirty="0" smtClean="0">
                <a:latin typeface="+mn-lt"/>
              </a:rPr>
              <a:t>co-benefits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Some </a:t>
            </a:r>
            <a:r>
              <a:rPr lang="en-GB" sz="1800" b="1" dirty="0" smtClean="0">
                <a:latin typeface="+mn-lt"/>
              </a:rPr>
              <a:t>static some dynamic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Spill-overs </a:t>
            </a:r>
            <a:r>
              <a:rPr lang="en-GB" sz="1800" dirty="0">
                <a:latin typeface="+mn-lt"/>
              </a:rPr>
              <a:t>and </a:t>
            </a:r>
            <a:r>
              <a:rPr lang="en-GB" sz="1800" dirty="0" smtClean="0">
                <a:latin typeface="+mn-lt"/>
              </a:rPr>
              <a:t>complementarities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But can we access them? </a:t>
            </a:r>
            <a:r>
              <a:rPr lang="en-GB" sz="1800" b="1" dirty="0" smtClean="0">
                <a:latin typeface="+mn-lt"/>
              </a:rPr>
              <a:t>Political economy </a:t>
            </a:r>
            <a:r>
              <a:rPr lang="en-GB" sz="1800" dirty="0" smtClean="0">
                <a:latin typeface="+mn-lt"/>
              </a:rPr>
              <a:t>and structural reform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Ultimately, </a:t>
            </a:r>
            <a:r>
              <a:rPr lang="en-GB" sz="1800" b="1" dirty="0" smtClean="0">
                <a:latin typeface="+mn-lt"/>
              </a:rPr>
              <a:t>innovation</a:t>
            </a:r>
            <a:r>
              <a:rPr lang="en-GB" sz="1800" dirty="0" smtClean="0">
                <a:latin typeface="+mn-lt"/>
              </a:rPr>
              <a:t> determines ability to get more out of resources we have – green and grow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On shoulders </a:t>
            </a:r>
            <a:r>
              <a:rPr lang="en-GB" sz="1800" dirty="0"/>
              <a:t>of giants but also giants on our shoulders</a:t>
            </a:r>
            <a:endParaRPr lang="en-GB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Expanding “</a:t>
            </a:r>
            <a:r>
              <a:rPr lang="en-GB" sz="1800" b="1" dirty="0" smtClean="0">
                <a:latin typeface="+mn-lt"/>
              </a:rPr>
              <a:t>knowledge </a:t>
            </a:r>
            <a:r>
              <a:rPr lang="en-GB" sz="1800" b="1" dirty="0">
                <a:latin typeface="+mn-lt"/>
              </a:rPr>
              <a:t>capital</a:t>
            </a:r>
            <a:r>
              <a:rPr lang="en-GB" sz="1800" dirty="0">
                <a:latin typeface="+mn-lt"/>
              </a:rPr>
              <a:t>” </a:t>
            </a:r>
            <a:r>
              <a:rPr lang="en-GB" sz="1800" dirty="0" smtClean="0">
                <a:latin typeface="+mn-lt"/>
              </a:rPr>
              <a:t> - e</a:t>
            </a:r>
            <a:r>
              <a:rPr lang="en-GB" sz="1800" dirty="0" smtClean="0"/>
              <a:t>.g</a:t>
            </a:r>
            <a:r>
              <a:rPr lang="en-GB" sz="1800" dirty="0"/>
              <a:t>. investing in computers induces bright ideas on how to use </a:t>
            </a:r>
            <a:r>
              <a:rPr lang="en-GB" sz="1800" dirty="0" smtClean="0"/>
              <a:t>them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I</a:t>
            </a:r>
            <a:r>
              <a:rPr lang="en-GB" sz="1800" b="1" dirty="0" smtClean="0"/>
              <a:t>ncreasing returns </a:t>
            </a:r>
            <a:r>
              <a:rPr lang="en-GB" sz="1800" dirty="0" smtClean="0"/>
              <a:t>to scale in production </a:t>
            </a:r>
            <a:r>
              <a:rPr lang="en-GB" sz="1800" dirty="0"/>
              <a:t>(</a:t>
            </a:r>
            <a:r>
              <a:rPr lang="en-GB" sz="1800" dirty="0" smtClean="0"/>
              <a:t>Smith 1776</a:t>
            </a:r>
            <a:r>
              <a:rPr lang="en-GB" sz="1800" dirty="0"/>
              <a:t>– Malthus forgot every mouth comes with a brain</a:t>
            </a:r>
            <a:r>
              <a:rPr lang="en-GB" sz="1800" dirty="0" smtClean="0"/>
              <a:t>, </a:t>
            </a:r>
            <a:r>
              <a:rPr lang="en-GB" sz="1800" dirty="0" err="1"/>
              <a:t>Romer</a:t>
            </a:r>
            <a:r>
              <a:rPr lang="en-GB" sz="1800" dirty="0"/>
              <a:t> 1990/1994 Solow </a:t>
            </a:r>
            <a:r>
              <a:rPr lang="en-GB" sz="1800" dirty="0" smtClean="0"/>
              <a:t>1999)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Even </a:t>
            </a:r>
            <a:r>
              <a:rPr lang="en-GB" sz="1800" dirty="0">
                <a:latin typeface="+mn-lt"/>
              </a:rPr>
              <a:t>in a materially stationary state, indefinite growth in well-being is possible because of progress in the </a:t>
            </a:r>
            <a:r>
              <a:rPr lang="en-GB" sz="1800" b="1" dirty="0">
                <a:latin typeface="+mn-lt"/>
              </a:rPr>
              <a:t>intellectual </a:t>
            </a:r>
            <a:r>
              <a:rPr lang="en-GB" sz="1800" b="1" dirty="0" smtClean="0">
                <a:latin typeface="+mn-lt"/>
              </a:rPr>
              <a:t>economy</a:t>
            </a: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30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3653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7"/>
            <a:ext cx="8965348" cy="67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83336" y="469059"/>
            <a:ext cx="8065294" cy="4308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Endogenous growth – innovation race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263" y="1286386"/>
            <a:ext cx="70505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Thomas </a:t>
            </a:r>
            <a:r>
              <a:rPr lang="en-GB" sz="1800" dirty="0">
                <a:latin typeface="+mn-lt"/>
              </a:rPr>
              <a:t>Malthus posited that finite resources would constrain humans’ ability to supply rising demand </a:t>
            </a:r>
            <a:endParaRPr lang="en-GB" sz="1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But every mouth is born with a </a:t>
            </a:r>
            <a:r>
              <a:rPr lang="en-GB" sz="1800" dirty="0" smtClean="0">
                <a:latin typeface="+mn-lt"/>
              </a:rPr>
              <a:t>brain and knowledge </a:t>
            </a:r>
            <a:r>
              <a:rPr lang="en-GB" sz="1800" dirty="0">
                <a:latin typeface="+mn-lt"/>
              </a:rPr>
              <a:t>and innovation </a:t>
            </a:r>
            <a:r>
              <a:rPr lang="en-GB" sz="1800" dirty="0" smtClean="0">
                <a:latin typeface="+mn-lt"/>
              </a:rPr>
              <a:t>weightless; helped </a:t>
            </a:r>
            <a:r>
              <a:rPr lang="en-GB" sz="1800" dirty="0">
                <a:latin typeface="+mn-lt"/>
              </a:rPr>
              <a:t>us do more with </a:t>
            </a:r>
            <a:r>
              <a:rPr lang="en-GB" sz="1800" dirty="0" smtClean="0">
                <a:latin typeface="+mn-lt"/>
              </a:rPr>
              <a:t>resources we have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Knowledge the driver of capital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Path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Hard to unlearn what is learnt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Giant's shoulders and complex </a:t>
            </a:r>
            <a:r>
              <a:rPr lang="en-US" sz="1800" b="1" dirty="0"/>
              <a:t>spillovers and interactions </a:t>
            </a:r>
            <a:r>
              <a:rPr lang="en-US" sz="1800" dirty="0"/>
              <a:t>across sectors, institutions and </a:t>
            </a:r>
            <a:r>
              <a:rPr lang="en-GB" sz="1800" dirty="0"/>
              <a:t>behaviours</a:t>
            </a:r>
            <a:endParaRPr lang="en-GB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7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383336" y="469059"/>
            <a:ext cx="8065294" cy="4308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Endogenous growth – innovation race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263" y="1286385"/>
            <a:ext cx="705053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concept of </a:t>
            </a:r>
            <a:r>
              <a:rPr lang="en-GB" sz="1800" b="1" dirty="0"/>
              <a:t>“knowledge capital” </a:t>
            </a:r>
            <a:r>
              <a:rPr lang="en-GB" sz="1800" dirty="0"/>
              <a:t>~ similar to physical capital, but is dependent on a number of factors such as cumulative R&amp;D expenditures and physical and human capital investment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New </a:t>
            </a:r>
            <a:r>
              <a:rPr lang="en-GB" sz="1800" dirty="0"/>
              <a:t>equipment enables new ideas and innovation in technologies.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E.g. investing in computers induces bright ideas on how to use </a:t>
            </a:r>
            <a:r>
              <a:rPr lang="en-GB" sz="1800" dirty="0" smtClean="0"/>
              <a:t>them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Investment in physical and knowledge capital drives </a:t>
            </a:r>
            <a:r>
              <a:rPr lang="en-GB" sz="1800" b="1" dirty="0" smtClean="0"/>
              <a:t>increasing returns to scale in production </a:t>
            </a:r>
            <a:r>
              <a:rPr lang="en-GB" sz="1800" dirty="0" smtClean="0"/>
              <a:t>(Smith</a:t>
            </a:r>
            <a:r>
              <a:rPr lang="en-GB" sz="1800" dirty="0"/>
              <a:t>, 1776</a:t>
            </a:r>
            <a:r>
              <a:rPr lang="en-GB" sz="1800" dirty="0" smtClean="0"/>
              <a:t>), where more knowledge begets increased output and liberates resources for further investment and </a:t>
            </a:r>
            <a:r>
              <a:rPr lang="en-GB" sz="1800" dirty="0"/>
              <a:t>economic growth enlarges markets and permits greater specialisation and </a:t>
            </a:r>
            <a:r>
              <a:rPr lang="en-GB" sz="1800" dirty="0" smtClean="0"/>
              <a:t>variety (</a:t>
            </a:r>
            <a:r>
              <a:rPr lang="en-GB" sz="1800" dirty="0"/>
              <a:t>Young, </a:t>
            </a:r>
            <a:r>
              <a:rPr lang="en-GB" sz="1800" dirty="0" smtClean="0"/>
              <a:t>1928, </a:t>
            </a:r>
            <a:r>
              <a:rPr lang="en-GB" sz="1800" dirty="0" err="1" smtClean="0"/>
              <a:t>Romer</a:t>
            </a:r>
            <a:r>
              <a:rPr lang="en-GB" sz="1800" dirty="0" smtClean="0"/>
              <a:t> 1990/1994 Solow 1999)</a:t>
            </a:r>
            <a:r>
              <a:rPr lang="en-GB" sz="1800" dirty="0" smtClean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n-lt"/>
              </a:rPr>
              <a:t>Even </a:t>
            </a:r>
            <a:r>
              <a:rPr lang="en-GB" sz="1800" dirty="0">
                <a:latin typeface="+mn-lt"/>
              </a:rPr>
              <a:t>in a materially stationary state, indefinite growth in well-being is possible because of progress in the intellectual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A </a:t>
            </a:r>
            <a:r>
              <a:rPr lang="en-GB" sz="1800" dirty="0"/>
              <a:t>virtuous growth spiral in which future output becomes </a:t>
            </a:r>
            <a:r>
              <a:rPr lang="en-GB" sz="1800" b="1" dirty="0"/>
              <a:t>“path-dependent.</a:t>
            </a:r>
            <a:r>
              <a:rPr lang="en-GB" sz="1800" dirty="0"/>
              <a:t>” It’s what Malthus (and many others) 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6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75" y="721216"/>
            <a:ext cx="7598534" cy="5383369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008000"/>
                </a:solidFill>
              </a:rPr>
              <a:t>Every stage of innovation is path dependent</a:t>
            </a:r>
          </a:p>
        </p:txBody>
      </p:sp>
    </p:spTree>
    <p:extLst>
      <p:ext uri="{BB962C8B-B14F-4D97-AF65-F5344CB8AC3E}">
        <p14:creationId xmlns:p14="http://schemas.microsoft.com/office/powerpoint/2010/main" val="275239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5970225"/>
              </p:ext>
            </p:extLst>
          </p:nvPr>
        </p:nvGraphicFramePr>
        <p:xfrm>
          <a:off x="749755" y="434852"/>
          <a:ext cx="7602508" cy="5937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0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0" y="1061322"/>
            <a:ext cx="7541631" cy="41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9063" y="236310"/>
            <a:ext cx="8618537" cy="984885"/>
          </a:xfrm>
          <a:prstGeom prst="rect">
            <a:avLst/>
          </a:prstGeom>
        </p:spPr>
        <p:txBody>
          <a:bodyPr/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 sz="2400" b="0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200" kern="0" dirty="0" smtClean="0">
                <a:solidFill>
                  <a:schemeClr val="tx1"/>
                </a:solidFill>
              </a:rPr>
              <a:t>Traditional economic models: a bad joke?</a:t>
            </a:r>
            <a:endParaRPr lang="en-GB" sz="3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8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wer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7077"/>
            <a:ext cx="8961438" cy="298732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383336" y="469059"/>
            <a:ext cx="8065294" cy="61555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Lock </a:t>
            </a:r>
            <a:r>
              <a:rPr lang="en-GB" sz="4000" dirty="0" smtClean="0">
                <a:solidFill>
                  <a:schemeClr val="tx1"/>
                </a:solidFill>
              </a:rPr>
              <a:t>in</a:t>
            </a:r>
            <a:endParaRPr lang="en-US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5713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3068" r="3625" b="4647"/>
          <a:stretch/>
        </p:blipFill>
        <p:spPr bwMode="auto">
          <a:xfrm>
            <a:off x="1" y="-266354"/>
            <a:ext cx="8961437" cy="76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48072" y="366028"/>
            <a:ext cx="8065294" cy="920358"/>
          </a:xfrm>
          <a:prstGeom prst="rect">
            <a:avLst/>
          </a:prstGeom>
        </p:spPr>
        <p:txBody>
          <a:bodyPr/>
          <a:lstStyle/>
          <a:p>
            <a:r>
              <a:rPr lang="en-GB" sz="2800" dirty="0">
                <a:solidFill>
                  <a:srgbClr val="FFFFFF"/>
                </a:solidFill>
              </a:rPr>
              <a:t/>
            </a:r>
            <a:br>
              <a:rPr lang="en-GB" sz="2800" dirty="0">
                <a:solidFill>
                  <a:srgbClr val="FFFFFF"/>
                </a:solidFill>
              </a:rPr>
            </a:br>
            <a:endParaRPr lang="en-US" alt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17839&quot;&gt;&lt;version val=&quot;211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&quot;&gt;&lt;elem m_fUsage=&quot;1.81000000000000010000E+000&quot;&gt;&lt;m_ppcolschidx val=&quot;0&quot;/&gt;&lt;m_rgb r=&quot;ff&quot; g=&quot;66&quot; b=&quot;0&quot;/&gt;&lt;/elem&gt;&lt;elem m_fUsage=&quot;1.62900000000000000000E+000&quot;&gt;&lt;m_ppcolschidx val=&quot;0&quot;/&gt;&lt;m_rgb r=&quot;9c&quot; g=&quot;bf&quot; b=&quot;ff&quot;/&gt;&lt;/elem&gt;&lt;/m_vecMRU&gt;&lt;/m_mruColor&gt;&lt;m_mapectfillschemeMRU&gt;&lt;key val=&quot;0&quot;/&gt;&lt;elem&gt;&lt;m_nPartnerID val=&quot;536&quot;/&gt;&lt;m_nIndex val=&quot;1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4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25c2.y70q3hvNBovnLk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navGiZUEaqVS84NmOe1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RYil1ikS.29VdQ4qxi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8f73F.p0y7L2d7XuNSE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N8LblwpEWexiNR38I9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CEY15bHEOX1.8ErHEH5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UpPFJG9UiOK2yDwFeQH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Z2vwCTeUWHWUlz3yEw8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UMr6fPEki8H2LBPUCEI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WpP7noYUm4zZ5cDVEo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.kZiDQhkO13y.m1NNYi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navGiZUEaqVS84NmOe1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RYil1ikS.29VdQ4qxi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8f73F.p0y7L2d7XuNSE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UMr6fPEki8H2LBPUCEI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iNawcTUiK4BhJuRwbJ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uYWSBDD0WMz1vlzNen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iNawcTUiK4BhJuRwbJ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YEWXTYeUypkdgA6AyFQ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hY6kMI8kGr8cpoZqwO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pNBTBEWECXqlwFcQ_ws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4DSBt7UE2aLSR9HZrKY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25c2.y70q3hvNBovnL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CEY15bHEOX1.8ErHEH5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UpPFJG9UiOK2yDwFeQH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uYWSBDD0WMz1vlzNenn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YEWXTYeUypkdgA6AyFQ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Z2vwCTeUWHWUlz3yEw8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WpP7noYUm4zZ5cDVEo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.kZiDQhkO13y.m1NNYi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navGiZUEaqVS84NmOe1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jRYil1ikS.29VdQ4qxi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8f73F.p0y7L2d7XuNS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hY6kMI8kGr8cpoZqwO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sUMr6fPEki8H2LBPUCEI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RiNawcTUiK4BhJuRwbJ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uYWSBDD0WMz1vlzNen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YEWXTYeUypkdgA6AyFQ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hY6kMI8kGr8cpoZqwOe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pNBTBEWECXqlwFcQ_ws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4DSBt7UE2aLSR9HZrKY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25c2.y70q3hvNBovnLk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CEY15bHEOX1.8ErHEH5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pNBTBEWECXqlwFcQ_ws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oUpPFJG9UiOK2yDwFeQH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4DSBt7UE2aLSR9HZrKY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Z2vwCTeUWHWUlz3yEw8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WpP7noYUm4zZ5cDVEoo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.kZiDQhkO13y.m1NNYiQ"/>
</p:tagLst>
</file>

<file path=ppt/theme/theme1.xml><?xml version="1.0" encoding="utf-8"?>
<a:theme xmlns:a="http://schemas.openxmlformats.org/drawingml/2006/main" name="ZZO793_Template">
  <a:themeElements>
    <a:clrScheme name="Current">
      <a:dk1>
        <a:srgbClr val="000000"/>
      </a:dk1>
      <a:lt1>
        <a:srgbClr val="FFFFFF"/>
      </a:lt1>
      <a:dk2>
        <a:srgbClr val="273763"/>
      </a:dk2>
      <a:lt2>
        <a:srgbClr val="FFFFFF"/>
      </a:lt2>
      <a:accent1>
        <a:srgbClr val="D4CDC9"/>
      </a:accent1>
      <a:accent2>
        <a:srgbClr val="ECA79E"/>
      </a:accent2>
      <a:accent3>
        <a:srgbClr val="D6432F"/>
      </a:accent3>
      <a:accent4>
        <a:srgbClr val="19233F"/>
      </a:accent4>
      <a:accent5>
        <a:srgbClr val="FF6600"/>
      </a:accent5>
      <a:accent6>
        <a:srgbClr val="808080"/>
      </a:accent6>
      <a:hlink>
        <a:srgbClr val="D6432F"/>
      </a:hlink>
      <a:folHlink>
        <a:srgbClr val="19233F"/>
      </a:folHlink>
    </a:clrScheme>
    <a:fontScheme name="Custom 114">
      <a:majorFont>
        <a:latin typeface="Proxima Nova Bl"/>
        <a:ea typeface="ＭＳ Ｐゴシック"/>
        <a:cs typeface=""/>
      </a:majorFont>
      <a:minorFont>
        <a:latin typeface="Proxima Nova R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273763"/>
        </a:dk2>
        <a:lt2>
          <a:srgbClr val="FFFFFF"/>
        </a:lt2>
        <a:accent1>
          <a:srgbClr val="D4CDC9"/>
        </a:accent1>
        <a:accent2>
          <a:srgbClr val="ECA79E"/>
        </a:accent2>
        <a:accent3>
          <a:srgbClr val="D6432F"/>
        </a:accent3>
        <a:accent4>
          <a:srgbClr val="19233F"/>
        </a:accent4>
        <a:accent5>
          <a:srgbClr val="FF6600"/>
        </a:accent5>
        <a:accent6>
          <a:srgbClr val="808080"/>
        </a:accent6>
        <a:hlink>
          <a:srgbClr val="D6432F"/>
        </a:hlink>
        <a:folHlink>
          <a:srgbClr val="19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ZZO793_Template">
  <a:themeElements>
    <a:clrScheme name="Current">
      <a:dk1>
        <a:srgbClr val="000000"/>
      </a:dk1>
      <a:lt1>
        <a:srgbClr val="FFFFFF"/>
      </a:lt1>
      <a:dk2>
        <a:srgbClr val="273763"/>
      </a:dk2>
      <a:lt2>
        <a:srgbClr val="FFFFFF"/>
      </a:lt2>
      <a:accent1>
        <a:srgbClr val="D4CDC9"/>
      </a:accent1>
      <a:accent2>
        <a:srgbClr val="ECA79E"/>
      </a:accent2>
      <a:accent3>
        <a:srgbClr val="D6432F"/>
      </a:accent3>
      <a:accent4>
        <a:srgbClr val="19233F"/>
      </a:accent4>
      <a:accent5>
        <a:srgbClr val="FF6600"/>
      </a:accent5>
      <a:accent6>
        <a:srgbClr val="808080"/>
      </a:accent6>
      <a:hlink>
        <a:srgbClr val="D6432F"/>
      </a:hlink>
      <a:folHlink>
        <a:srgbClr val="19233F"/>
      </a:folHlink>
    </a:clrScheme>
    <a:fontScheme name="Custom 114">
      <a:majorFont>
        <a:latin typeface="Proxima Nova Bl"/>
        <a:ea typeface="ＭＳ Ｐゴシック"/>
        <a:cs typeface=""/>
      </a:majorFont>
      <a:minorFont>
        <a:latin typeface="Proxima Nova R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273763"/>
        </a:dk2>
        <a:lt2>
          <a:srgbClr val="FFFFFF"/>
        </a:lt2>
        <a:accent1>
          <a:srgbClr val="D4CDC9"/>
        </a:accent1>
        <a:accent2>
          <a:srgbClr val="ECA79E"/>
        </a:accent2>
        <a:accent3>
          <a:srgbClr val="D6432F"/>
        </a:accent3>
        <a:accent4>
          <a:srgbClr val="19233F"/>
        </a:accent4>
        <a:accent5>
          <a:srgbClr val="FF6600"/>
        </a:accent5>
        <a:accent6>
          <a:srgbClr val="808080"/>
        </a:accent6>
        <a:hlink>
          <a:srgbClr val="D6432F"/>
        </a:hlink>
        <a:folHlink>
          <a:srgbClr val="19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ZZO793_Template">
  <a:themeElements>
    <a:clrScheme name="Current">
      <a:dk1>
        <a:srgbClr val="000000"/>
      </a:dk1>
      <a:lt1>
        <a:srgbClr val="FFFFFF"/>
      </a:lt1>
      <a:dk2>
        <a:srgbClr val="273763"/>
      </a:dk2>
      <a:lt2>
        <a:srgbClr val="FFFFFF"/>
      </a:lt2>
      <a:accent1>
        <a:srgbClr val="D4CDC9"/>
      </a:accent1>
      <a:accent2>
        <a:srgbClr val="ECA79E"/>
      </a:accent2>
      <a:accent3>
        <a:srgbClr val="D6432F"/>
      </a:accent3>
      <a:accent4>
        <a:srgbClr val="19233F"/>
      </a:accent4>
      <a:accent5>
        <a:srgbClr val="FF6600"/>
      </a:accent5>
      <a:accent6>
        <a:srgbClr val="808080"/>
      </a:accent6>
      <a:hlink>
        <a:srgbClr val="D6432F"/>
      </a:hlink>
      <a:folHlink>
        <a:srgbClr val="19233F"/>
      </a:folHlink>
    </a:clrScheme>
    <a:fontScheme name="Custom 114">
      <a:majorFont>
        <a:latin typeface="Proxima Nova Bl"/>
        <a:ea typeface="ＭＳ Ｐゴシック"/>
        <a:cs typeface=""/>
      </a:majorFont>
      <a:minorFont>
        <a:latin typeface="Proxima Nova Rg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273763"/>
        </a:dk2>
        <a:lt2>
          <a:srgbClr val="FFFFFF"/>
        </a:lt2>
        <a:accent1>
          <a:srgbClr val="D4CDC9"/>
        </a:accent1>
        <a:accent2>
          <a:srgbClr val="ECA79E"/>
        </a:accent2>
        <a:accent3>
          <a:srgbClr val="D6432F"/>
        </a:accent3>
        <a:accent4>
          <a:srgbClr val="19233F"/>
        </a:accent4>
        <a:accent5>
          <a:srgbClr val="FF6600"/>
        </a:accent5>
        <a:accent6>
          <a:srgbClr val="808080"/>
        </a:accent6>
        <a:hlink>
          <a:srgbClr val="D6432F"/>
        </a:hlink>
        <a:folHlink>
          <a:srgbClr val="1923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ZZO793_Template</Template>
  <TotalTime>27066</TotalTime>
  <Words>873</Words>
  <Application>Microsoft Office PowerPoint</Application>
  <PresentationFormat>Custom</PresentationFormat>
  <Paragraphs>100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ZZO793_Template</vt:lpstr>
      <vt:lpstr>1_ZZO793_Template</vt:lpstr>
      <vt:lpstr>2_ZZO793_Template</vt:lpstr>
      <vt:lpstr>think-cell Slide</vt:lpstr>
      <vt:lpstr>Path dependence, innovation and the economics of climate change</vt:lpstr>
      <vt:lpstr>PowerPoint Presentation</vt:lpstr>
      <vt:lpstr>Endogenous growth – innovation race</vt:lpstr>
      <vt:lpstr>Endogenous growth – innovation race</vt:lpstr>
      <vt:lpstr>Every stage of innovation is path dependent</vt:lpstr>
      <vt:lpstr>PowerPoint Presentation</vt:lpstr>
      <vt:lpstr>PowerPoint Presentation</vt:lpstr>
      <vt:lpstr>Lock in</vt:lpstr>
      <vt:lpstr> </vt:lpstr>
      <vt:lpstr>       </vt:lpstr>
      <vt:lpstr>PowerPoint Presentation</vt:lpstr>
      <vt:lpstr>PowerPoint Presentation</vt:lpstr>
      <vt:lpstr>PowerPoint Presentation</vt:lpstr>
      <vt:lpstr>Lock in: Choices today create path dependencies for decades to come</vt:lpstr>
      <vt:lpstr>Cities with higher density tend to have lower carbon emissions </vt:lpstr>
      <vt:lpstr>Policy recommendations</vt:lpstr>
      <vt:lpstr>Reading</vt:lpstr>
      <vt:lpstr>End</vt:lpstr>
      <vt:lpstr>New Climate Economy – just another report?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Sarah Chapman</dc:creator>
  <cp:lastModifiedBy>Administrator</cp:lastModifiedBy>
  <cp:revision>1908</cp:revision>
  <cp:lastPrinted>2014-09-23T13:57:02Z</cp:lastPrinted>
  <dcterms:created xsi:type="dcterms:W3CDTF">2013-09-19T05:44:15Z</dcterms:created>
  <dcterms:modified xsi:type="dcterms:W3CDTF">2015-02-12T15:02:14Z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Date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