
<file path=[Content_Types].xml><?xml version="1.0" encoding="utf-8"?>
<Types xmlns="http://schemas.openxmlformats.org/package/2006/content-types">
  <Default Extension="rels" ContentType="application/vnd.openxmlformats-package.relationships+xml"/>
  <Default Extension="wmf" ContentType="image/x-wmf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5.xml" ContentType="application/vnd.openxmlformats-officedocument.drawingml.chart+xml"/>
  <Override PartName="/ppt/drawings/drawing2.xml" ContentType="application/vnd.openxmlformats-officedocument.drawingml.chartshapes+xml"/>
  <Override PartName="/ppt/charts/chart6.xml" ContentType="application/vnd.openxmlformats-officedocument.drawingml.chart+xml"/>
  <Override PartName="/ppt/notesSlides/notesSlide8.xml" ContentType="application/vnd.openxmlformats-officedocument.presentationml.notesSlide+xml"/>
  <Override PartName="/ppt/charts/chart7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9.xml" ContentType="application/vnd.openxmlformats-officedocument.presentationml.notesSlide+xml"/>
  <Override PartName="/ppt/charts/chart8.xml" ContentType="application/vnd.openxmlformats-officedocument.drawingml.chart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1">
  <p:sldMasterIdLst>
    <p:sldMasterId id="2147483738" r:id="rId1"/>
  </p:sldMasterIdLst>
  <p:notesMasterIdLst>
    <p:notesMasterId r:id="rId12"/>
  </p:notesMasterIdLst>
  <p:handoutMasterIdLst>
    <p:handoutMasterId r:id="rId13"/>
  </p:handoutMasterIdLst>
  <p:sldIdLst>
    <p:sldId id="918" r:id="rId2"/>
    <p:sldId id="944" r:id="rId3"/>
    <p:sldId id="946" r:id="rId4"/>
    <p:sldId id="945" r:id="rId5"/>
    <p:sldId id="932" r:id="rId6"/>
    <p:sldId id="947" r:id="rId7"/>
    <p:sldId id="953" r:id="rId8"/>
    <p:sldId id="951" r:id="rId9"/>
    <p:sldId id="950" r:id="rId10"/>
    <p:sldId id="948" r:id="rId11"/>
  </p:sldIdLst>
  <p:sldSz cx="9144000" cy="5143500" type="screen16x9"/>
  <p:notesSz cx="6735763" cy="9866313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w Cen MT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w Cen MT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w Cen MT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w Cen MT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w Cen MT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w Cen MT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w Cen MT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w Cen MT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w Cen MT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  <p15:guide id="3" pos="113" userDrawn="1">
          <p15:clr>
            <a:srgbClr val="A4A3A4"/>
          </p15:clr>
        </p15:guide>
        <p15:guide id="4" orient="horz" pos="2255" userDrawn="1">
          <p15:clr>
            <a:srgbClr val="A4A3A4"/>
          </p15:clr>
        </p15:guide>
        <p15:guide id="5" pos="4059" userDrawn="1">
          <p15:clr>
            <a:srgbClr val="A4A3A4"/>
          </p15:clr>
        </p15:guide>
        <p15:guide id="6" pos="340" userDrawn="1">
          <p15:clr>
            <a:srgbClr val="A4A3A4"/>
          </p15:clr>
        </p15:guide>
        <p15:guide id="7" pos="3696" userDrawn="1">
          <p15:clr>
            <a:srgbClr val="A4A3A4"/>
          </p15:clr>
        </p15:guide>
        <p15:guide id="8" pos="3470" userDrawn="1">
          <p15:clr>
            <a:srgbClr val="A4A3A4"/>
          </p15:clr>
        </p15:guide>
        <p15:guide id="9" orient="horz" pos="985" userDrawn="1">
          <p15:clr>
            <a:srgbClr val="A4A3A4"/>
          </p15:clr>
        </p15:guide>
        <p15:guide id="10" orient="horz" pos="2436" userDrawn="1">
          <p15:clr>
            <a:srgbClr val="A4A3A4"/>
          </p15:clr>
        </p15:guide>
        <p15:guide id="11" orient="horz" pos="667" userDrawn="1">
          <p15:clr>
            <a:srgbClr val="A4A3A4"/>
          </p15:clr>
        </p15:guide>
        <p15:guide id="12" orient="horz" pos="2618" userDrawn="1">
          <p15:clr>
            <a:srgbClr val="A4A3A4"/>
          </p15:clr>
        </p15:guide>
        <p15:guide id="13" pos="3379" userDrawn="1">
          <p15:clr>
            <a:srgbClr val="A4A3A4"/>
          </p15:clr>
        </p15:guide>
        <p15:guide id="14" pos="612" userDrawn="1">
          <p15:clr>
            <a:srgbClr val="A4A3A4"/>
          </p15:clr>
        </p15:guide>
        <p15:guide id="15" orient="horz" pos="1348" userDrawn="1">
          <p15:clr>
            <a:srgbClr val="A4A3A4"/>
          </p15:clr>
        </p15:guide>
        <p15:guide id="16" pos="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8166E"/>
    <a:srgbClr val="FFCC00"/>
    <a:srgbClr val="003399"/>
    <a:srgbClr val="F0CF53"/>
    <a:srgbClr val="D8D9AB"/>
    <a:srgbClr val="A6A6A6"/>
    <a:srgbClr val="D9D9D9"/>
    <a:srgbClr val="C6C5CB"/>
    <a:srgbClr val="FFFFFF"/>
    <a:srgbClr val="7F7F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940675A-B579-460E-94D1-54222C63F5DA}" styleName="Без стилю та сітки таблиці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18" autoAdjust="0"/>
    <p:restoredTop sz="96382" autoAdjust="0"/>
  </p:normalViewPr>
  <p:slideViewPr>
    <p:cSldViewPr>
      <p:cViewPr varScale="1">
        <p:scale>
          <a:sx n="75" d="100"/>
          <a:sy n="75" d="100"/>
        </p:scale>
        <p:origin x="1008" y="308"/>
      </p:cViewPr>
      <p:guideLst>
        <p:guide orient="horz" pos="1620"/>
        <p:guide pos="2880"/>
        <p:guide pos="113"/>
        <p:guide orient="horz" pos="2255"/>
        <p:guide pos="4059"/>
        <p:guide pos="340"/>
        <p:guide pos="3696"/>
        <p:guide pos="3470"/>
        <p:guide orient="horz" pos="985"/>
        <p:guide orient="horz" pos="2436"/>
        <p:guide orient="horz" pos="667"/>
        <p:guide orient="horz" pos="2618"/>
        <p:guide pos="3379"/>
        <p:guide pos="612"/>
        <p:guide orient="horz" pos="1348"/>
        <p:guide pos="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5" d="100"/>
        <a:sy n="125" d="100"/>
      </p:scale>
      <p:origin x="0" y="132"/>
    </p:cViewPr>
  </p:sorterViewPr>
  <p:notesViewPr>
    <p:cSldViewPr showGuides="1">
      <p:cViewPr varScale="1">
        <p:scale>
          <a:sx n="78" d="100"/>
          <a:sy n="78" d="100"/>
        </p:scale>
        <p:origin x="2946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DCEXP001\information\&#1071;\&#1044;&#1083;&#1103;%20&#1087;&#1086;&#1110;&#1079;&#1076;&#1082;&#1080;%20&#1074;%20&#1051;&#1086;&#1085;&#1076;&#1086;&#1085;\&#1042;&#1042;&#1055;%20&#1059;&#1082;&#1088;&#1072;&#1111;&#1085;&#1080;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Users\Anton\Desktop\&#1044;&#1083;&#1103;%20GPT\&#1044;&#1083;&#1103;%20&#1054;&#1089;&#1084;&#1072;&#1083;&#1086;&#1074;&#1089;&#1100;&#1082;&#1086;&#1111;\&#1042;&#1080;&#1088;&#1086;&#1073;&#1085;&#1080;&#1094;&#1090;&#1074;&#1086;%20&#1074;%20&#1086;&#1073;&#1088;&#1086;&#1088;&#1086;&#1085;&#1085;&#1086;&#1084;&#1091;%20&#1089;&#1077;&#1082;&#1090;&#1086;&#1088;&#1110;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nton\Desktop\&#1044;&#1083;&#1103;%20GPT\&#1044;&#1083;&#1103;%20&#1054;&#1089;&#1084;&#1072;&#1083;&#1086;&#1074;&#1089;&#1100;&#1082;&#1086;&#1111;\&#1042;&#1080;&#1088;&#1086;&#1073;&#1085;&#1080;&#1094;&#1090;&#1074;&#1086;%20&#1074;%20&#1086;&#1073;&#1088;&#1086;&#1088;&#1086;&#1085;&#1085;&#1086;&#1084;&#1091;%20&#1089;&#1077;&#1082;&#1090;&#1086;&#1088;&#1110;.xlsx" TargetMode="Externa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invertIfNegative val="0"/>
          <c:dLbls>
            <c:dLbl>
              <c:idx val="2"/>
              <c:layout>
                <c:manualLayout>
                  <c:x val="-2.8912998737845156E-3"/>
                  <c:y val="8.140121183116307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CA7-417D-8F52-AD1F5FE395DF}"/>
                </c:ext>
              </c:extLst>
            </c:dLbl>
            <c:dLbl>
              <c:idx val="3"/>
              <c:layout>
                <c:manualLayout>
                  <c:x val="2.8912998737845156E-3"/>
                  <c:y val="1.0853494910821875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CA7-417D-8F52-AD1F5FE395DF}"/>
                </c:ext>
              </c:extLst>
            </c:dLbl>
            <c:dLbl>
              <c:idx val="4"/>
              <c:layout>
                <c:manualLayout>
                  <c:x val="0"/>
                  <c:y val="-5.155410082640390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99C-4DC4-A900-883461D53C35}"/>
                </c:ext>
              </c:extLst>
            </c:dLbl>
            <c:dLbl>
              <c:idx val="5"/>
              <c:layout>
                <c:manualLayout>
                  <c:x val="2.8912998737845156E-3"/>
                  <c:y val="-5.155410082640390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99C-4DC4-A900-883461D53C35}"/>
                </c:ext>
              </c:extLst>
            </c:dLbl>
            <c:dLbl>
              <c:idx val="17"/>
              <c:layout>
                <c:manualLayout>
                  <c:x val="-1.4456499368922578E-3"/>
                  <c:y val="1.628024236623276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99C-4DC4-A900-883461D53C35}"/>
                </c:ext>
              </c:extLst>
            </c:dLbl>
            <c:dLbl>
              <c:idx val="2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2CD-44C9-8F6F-07A67D2620CC}"/>
                </c:ext>
              </c:extLst>
            </c:dLbl>
            <c:dLbl>
              <c:idx val="2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2CD-44C9-8F6F-07A67D2620CC}"/>
                </c:ext>
              </c:extLst>
            </c:dLbl>
            <c:dLbl>
              <c:idx val="23"/>
              <c:layout>
                <c:manualLayout>
                  <c:x val="-1.4456499368922578E-3"/>
                  <c:y val="1.356686863852729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99C-4DC4-A900-883461D53C35}"/>
                </c:ext>
              </c:extLst>
            </c:dLbl>
            <c:dLbl>
              <c:idx val="2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2CD-44C9-8F6F-07A67D2620CC}"/>
                </c:ext>
              </c:extLst>
            </c:dLbl>
            <c:dLbl>
              <c:idx val="27"/>
              <c:layout>
                <c:manualLayout>
                  <c:x val="-1.3943015663496988E-3"/>
                  <c:y val="-1.450921495093486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2CD-44C9-8F6F-07A67D2620CC}"/>
                </c:ext>
              </c:extLst>
            </c:dLbl>
            <c:dLbl>
              <c:idx val="28"/>
              <c:layout>
                <c:manualLayout>
                  <c:x val="1.3943015663493922E-3"/>
                  <c:y val="-1.741105794112188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2CD-44C9-8F6F-07A67D2620CC}"/>
                </c:ext>
              </c:extLst>
            </c:dLbl>
            <c:dLbl>
              <c:idx val="29"/>
              <c:layout>
                <c:manualLayout>
                  <c:x val="2.7886031326991934E-3"/>
                  <c:y val="-3.482211588224366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2CD-44C9-8F6F-07A67D2620C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Лист1!$A$2:$A$31</c:f>
              <c:strCache>
                <c:ptCount val="30"/>
                <c:pt idx="0">
                  <c:v>1990</c:v>
                </c:pt>
                <c:pt idx="1">
                  <c:v>1991</c:v>
                </c:pt>
                <c:pt idx="2">
                  <c:v>…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  <c:pt idx="16">
                  <c:v>2012</c:v>
                </c:pt>
                <c:pt idx="17">
                  <c:v>2013</c:v>
                </c:pt>
                <c:pt idx="18">
                  <c:v>2014</c:v>
                </c:pt>
                <c:pt idx="19">
                  <c:v>2015</c:v>
                </c:pt>
                <c:pt idx="20">
                  <c:v>2016</c:v>
                </c:pt>
                <c:pt idx="21">
                  <c:v>2017</c:v>
                </c:pt>
                <c:pt idx="22">
                  <c:v>2018</c:v>
                </c:pt>
                <c:pt idx="23">
                  <c:v>2019</c:v>
                </c:pt>
                <c:pt idx="24">
                  <c:v>2020</c:v>
                </c:pt>
                <c:pt idx="25">
                  <c:v>2021</c:v>
                </c:pt>
                <c:pt idx="26">
                  <c:v>2022</c:v>
                </c:pt>
                <c:pt idx="27">
                  <c:v>2023</c:v>
                </c:pt>
                <c:pt idx="28">
                  <c:v>2024</c:v>
                </c:pt>
                <c:pt idx="29">
                  <c:v>2025</c:v>
                </c:pt>
              </c:strCache>
            </c:strRef>
          </c:cat>
          <c:val>
            <c:numRef>
              <c:f>Лист1!$B$2:$B$31</c:f>
              <c:numCache>
                <c:formatCode>0.0</c:formatCode>
                <c:ptCount val="30"/>
                <c:pt idx="0" formatCode="General">
                  <c:v>100</c:v>
                </c:pt>
                <c:pt idx="1">
                  <c:v>91.3</c:v>
                </c:pt>
                <c:pt idx="2">
                  <c:v>40.9</c:v>
                </c:pt>
                <c:pt idx="3">
                  <c:v>40.799999999999997</c:v>
                </c:pt>
                <c:pt idx="4">
                  <c:v>43.20000000000001</c:v>
                </c:pt>
                <c:pt idx="5">
                  <c:v>47.20000000000001</c:v>
                </c:pt>
                <c:pt idx="6">
                  <c:v>49.70000000000001</c:v>
                </c:pt>
                <c:pt idx="7">
                  <c:v>54.400000000000006</c:v>
                </c:pt>
                <c:pt idx="8">
                  <c:v>61</c:v>
                </c:pt>
                <c:pt idx="9">
                  <c:v>62.7</c:v>
                </c:pt>
                <c:pt idx="10">
                  <c:v>67.3</c:v>
                </c:pt>
                <c:pt idx="11">
                  <c:v>72.599999999999994</c:v>
                </c:pt>
                <c:pt idx="12">
                  <c:v>74.2</c:v>
                </c:pt>
                <c:pt idx="13">
                  <c:v>63.29999999999999</c:v>
                </c:pt>
                <c:pt idx="14">
                  <c:v>65.8</c:v>
                </c:pt>
                <c:pt idx="15">
                  <c:v>69.3</c:v>
                </c:pt>
                <c:pt idx="16">
                  <c:v>69.5</c:v>
                </c:pt>
                <c:pt idx="17">
                  <c:v>69.5</c:v>
                </c:pt>
                <c:pt idx="18">
                  <c:v>62.6</c:v>
                </c:pt>
                <c:pt idx="19">
                  <c:v>56.465200000000003</c:v>
                </c:pt>
                <c:pt idx="20">
                  <c:v>57.763899599999995</c:v>
                </c:pt>
                <c:pt idx="21">
                  <c:v>60.8</c:v>
                </c:pt>
                <c:pt idx="22">
                  <c:v>62.7</c:v>
                </c:pt>
                <c:pt idx="23">
                  <c:v>64.769099999999995</c:v>
                </c:pt>
                <c:pt idx="24">
                  <c:v>62.048797799999996</c:v>
                </c:pt>
                <c:pt idx="25" formatCode="General">
                  <c:v>64.099999999999994</c:v>
                </c:pt>
                <c:pt idx="26" formatCode="General">
                  <c:v>44.9</c:v>
                </c:pt>
                <c:pt idx="27">
                  <c:v>47.279699999999998</c:v>
                </c:pt>
                <c:pt idx="28">
                  <c:v>48.7</c:v>
                </c:pt>
                <c:pt idx="29">
                  <c:v>49.8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99C-4DC4-A900-883461D53C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2588800"/>
        <c:axId val="22590592"/>
      </c:barChart>
      <c:catAx>
        <c:axId val="225888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000" b="0"/>
            </a:pPr>
            <a:endParaRPr lang="en-US"/>
          </a:p>
        </c:txPr>
        <c:crossAx val="22590592"/>
        <c:crosses val="autoZero"/>
        <c:auto val="1"/>
        <c:lblAlgn val="ctr"/>
        <c:lblOffset val="100"/>
        <c:noMultiLvlLbl val="0"/>
      </c:catAx>
      <c:valAx>
        <c:axId val="22590592"/>
        <c:scaling>
          <c:orientation val="minMax"/>
          <c:max val="105"/>
          <c:min val="0"/>
        </c:scaling>
        <c:delete val="0"/>
        <c:axPos val="l"/>
        <c:numFmt formatCode="0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225888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5"/>
    </mc:Choice>
    <mc:Fallback>
      <c:style val="15"/>
    </mc:Fallback>
  </mc:AlternateContent>
  <c:chart>
    <c:title>
      <c:tx>
        <c:rich>
          <a:bodyPr/>
          <a:lstStyle/>
          <a:p>
            <a:pPr>
              <a:defRPr sz="1400" b="1"/>
            </a:pPr>
            <a:r>
              <a:rPr lang="en-US" sz="1200" b="1" dirty="0"/>
              <a:t>Share of</a:t>
            </a:r>
            <a:r>
              <a:rPr lang="en-US" sz="1200" b="1" baseline="0" dirty="0"/>
              <a:t> processing industry in GPD of Ukraine and neighboring countries,%</a:t>
            </a:r>
            <a:endParaRPr lang="uk-UA" sz="1200" b="1" dirty="0"/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1.6166953127640004E-2"/>
          <c:y val="0.11728240771567155"/>
          <c:w val="0.72580477171614122"/>
          <c:h val="0.78123095283216981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Аркуш1!$A$2</c:f>
              <c:strCache>
                <c:ptCount val="1"/>
                <c:pt idx="0">
                  <c:v>Agriculture, forestry amd fish farming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0"/>
                  <c:y val="-8.7647802145093684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E7C-4C13-95DD-7B04E8C5C39E}"/>
                </c:ext>
              </c:extLst>
            </c:dLbl>
            <c:dLbl>
              <c:idx val="3"/>
              <c:layout>
                <c:manualLayout>
                  <c:x val="7.1994376502245742E-3"/>
                  <c:y val="-1.4607967024182282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E7C-4C13-95DD-7B04E8C5C39E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Аркуш1!$B$1:$E$1</c:f>
              <c:strCache>
                <c:ptCount val="4"/>
                <c:pt idx="0">
                  <c:v>Ukraine</c:v>
                </c:pt>
                <c:pt idx="1">
                  <c:v>Poland</c:v>
                </c:pt>
                <c:pt idx="2">
                  <c:v>Turkey</c:v>
                </c:pt>
                <c:pt idx="3">
                  <c:v>Slovakia</c:v>
                </c:pt>
              </c:strCache>
            </c:strRef>
          </c:cat>
          <c:val>
            <c:numRef>
              <c:f>Аркуш1!$B$2:$E$2</c:f>
              <c:numCache>
                <c:formatCode>General</c:formatCode>
                <c:ptCount val="4"/>
                <c:pt idx="0" formatCode="0.0%">
                  <c:v>7.0999999999999994E-2</c:v>
                </c:pt>
                <c:pt idx="1">
                  <c:v>2.3E-2</c:v>
                </c:pt>
                <c:pt idx="2">
                  <c:v>5.6000000000000001E-2</c:v>
                </c:pt>
                <c:pt idx="3" formatCode="0.0%">
                  <c:v>1.7999999999999999E-2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975-44AA-BFA6-76DD61689711}"/>
            </c:ext>
          </c:extLst>
        </c:ser>
        <c:ser>
          <c:idx val="1"/>
          <c:order val="1"/>
          <c:tx>
            <c:strRef>
              <c:f>Аркуш1!$A$3</c:f>
              <c:strCache>
                <c:ptCount val="1"/>
                <c:pt idx="0">
                  <c:v>Processing industry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Аркуш1!$B$1:$E$1</c:f>
              <c:strCache>
                <c:ptCount val="4"/>
                <c:pt idx="0">
                  <c:v>Ukraine</c:v>
                </c:pt>
                <c:pt idx="1">
                  <c:v>Poland</c:v>
                </c:pt>
                <c:pt idx="2">
                  <c:v>Turkey</c:v>
                </c:pt>
                <c:pt idx="3">
                  <c:v>Slovakia</c:v>
                </c:pt>
              </c:strCache>
            </c:strRef>
          </c:cat>
          <c:val>
            <c:numRef>
              <c:f>Аркуш1!$B$3:$E$3</c:f>
              <c:numCache>
                <c:formatCode>General</c:formatCode>
                <c:ptCount val="4"/>
                <c:pt idx="0" formatCode="0.0%">
                  <c:v>8.4000000000000005E-2</c:v>
                </c:pt>
                <c:pt idx="1">
                  <c:v>0.17299999999999999</c:v>
                </c:pt>
                <c:pt idx="2">
                  <c:v>0.22</c:v>
                </c:pt>
                <c:pt idx="3" formatCode="0.0%">
                  <c:v>0.191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975-44AA-BFA6-76DD61689711}"/>
            </c:ext>
          </c:extLst>
        </c:ser>
        <c:ser>
          <c:idx val="2"/>
          <c:order val="2"/>
          <c:tx>
            <c:strRef>
              <c:f>Аркуш1!$A$4</c:f>
              <c:strCache>
                <c:ptCount val="1"/>
                <c:pt idx="0">
                  <c:v>Mining industry and power supply</c:v>
                </c:pt>
              </c:strCache>
            </c:strRef>
          </c:tx>
          <c:invertIfNegative val="0"/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Аркуш1!$B$1:$E$1</c:f>
              <c:strCache>
                <c:ptCount val="4"/>
                <c:pt idx="0">
                  <c:v>Ukraine</c:v>
                </c:pt>
                <c:pt idx="1">
                  <c:v>Poland</c:v>
                </c:pt>
                <c:pt idx="2">
                  <c:v>Turkey</c:v>
                </c:pt>
                <c:pt idx="3">
                  <c:v>Slovakia</c:v>
                </c:pt>
              </c:strCache>
            </c:strRef>
          </c:cat>
          <c:val>
            <c:numRef>
              <c:f>Аркуш1!$B$4:$E$4</c:f>
              <c:numCache>
                <c:formatCode>General</c:formatCode>
                <c:ptCount val="4"/>
                <c:pt idx="0" formatCode="0.0%">
                  <c:v>8.6999999999999994E-2</c:v>
                </c:pt>
                <c:pt idx="1">
                  <c:v>6.0999999999999999E-2</c:v>
                </c:pt>
                <c:pt idx="2">
                  <c:v>0.04</c:v>
                </c:pt>
                <c:pt idx="3" formatCode="0.0%">
                  <c:v>0.03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975-44AA-BFA6-76DD61689711}"/>
            </c:ext>
          </c:extLst>
        </c:ser>
        <c:ser>
          <c:idx val="3"/>
          <c:order val="3"/>
          <c:tx>
            <c:strRef>
              <c:f>Аркуш1!$A$5</c:f>
              <c:strCache>
                <c:ptCount val="1"/>
                <c:pt idx="0">
                  <c:v>Construction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</c:spPr>
          <c:invertIfNegative val="0"/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Аркуш1!$B$1:$E$1</c:f>
              <c:strCache>
                <c:ptCount val="4"/>
                <c:pt idx="0">
                  <c:v>Ukraine</c:v>
                </c:pt>
                <c:pt idx="1">
                  <c:v>Poland</c:v>
                </c:pt>
                <c:pt idx="2">
                  <c:v>Turkey</c:v>
                </c:pt>
                <c:pt idx="3">
                  <c:v>Slovakia</c:v>
                </c:pt>
              </c:strCache>
            </c:strRef>
          </c:cat>
          <c:val>
            <c:numRef>
              <c:f>Аркуш1!$B$5:$E$5</c:f>
              <c:numCache>
                <c:formatCode>General</c:formatCode>
                <c:ptCount val="4"/>
                <c:pt idx="0" formatCode="0.0%">
                  <c:v>1.6E-2</c:v>
                </c:pt>
                <c:pt idx="1">
                  <c:v>5.8000000000000003E-2</c:v>
                </c:pt>
                <c:pt idx="2">
                  <c:v>5.0999999999999997E-2</c:v>
                </c:pt>
                <c:pt idx="3" formatCode="0.0%">
                  <c:v>5.1999999999999998E-2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975-44AA-BFA6-76DD61689711}"/>
            </c:ext>
          </c:extLst>
        </c:ser>
        <c:ser>
          <c:idx val="4"/>
          <c:order val="4"/>
          <c:tx>
            <c:strRef>
              <c:f>Аркуш1!$A$6</c:f>
              <c:strCache>
                <c:ptCount val="1"/>
                <c:pt idx="0">
                  <c:v>Trade, transport, catering and accomodation arrangement</c:v>
                </c:pt>
              </c:strCache>
            </c:strRef>
          </c:tx>
          <c:invertIfNegative val="0"/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Аркуш1!$B$1:$E$1</c:f>
              <c:strCache>
                <c:ptCount val="4"/>
                <c:pt idx="0">
                  <c:v>Ukraine</c:v>
                </c:pt>
                <c:pt idx="1">
                  <c:v>Poland</c:v>
                </c:pt>
                <c:pt idx="2">
                  <c:v>Turkey</c:v>
                </c:pt>
                <c:pt idx="3">
                  <c:v>Slovakia</c:v>
                </c:pt>
              </c:strCache>
            </c:strRef>
          </c:cat>
          <c:val>
            <c:numRef>
              <c:f>Аркуш1!$B$6:$E$6</c:f>
              <c:numCache>
                <c:formatCode>General</c:formatCode>
                <c:ptCount val="4"/>
                <c:pt idx="0" formatCode="0.0%">
                  <c:v>0.17100000000000001</c:v>
                </c:pt>
                <c:pt idx="1">
                  <c:v>0.217</c:v>
                </c:pt>
                <c:pt idx="2">
                  <c:v>0.246</c:v>
                </c:pt>
                <c:pt idx="3" formatCode="0.0%">
                  <c:v>0.17100000000000001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975-44AA-BFA6-76DD61689711}"/>
            </c:ext>
          </c:extLst>
        </c:ser>
        <c:ser>
          <c:idx val="5"/>
          <c:order val="5"/>
          <c:tx>
            <c:strRef>
              <c:f>Аркуш1!$A$7</c:f>
              <c:strCache>
                <c:ptCount val="1"/>
                <c:pt idx="0">
                  <c:v>Profession, scientific and technical activities, administration services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Аркуш1!$B$1:$E$1</c:f>
              <c:strCache>
                <c:ptCount val="4"/>
                <c:pt idx="0">
                  <c:v>Ukraine</c:v>
                </c:pt>
                <c:pt idx="1">
                  <c:v>Poland</c:v>
                </c:pt>
                <c:pt idx="2">
                  <c:v>Turkey</c:v>
                </c:pt>
                <c:pt idx="3">
                  <c:v>Slovakia</c:v>
                </c:pt>
              </c:strCache>
            </c:strRef>
          </c:cat>
          <c:val>
            <c:numRef>
              <c:f>Аркуш1!$B$7:$E$7</c:f>
              <c:numCache>
                <c:formatCode>General</c:formatCode>
                <c:ptCount val="4"/>
                <c:pt idx="0" formatCode="0.0%">
                  <c:v>0.03</c:v>
                </c:pt>
                <c:pt idx="1">
                  <c:v>7.3999999999999996E-2</c:v>
                </c:pt>
                <c:pt idx="2">
                  <c:v>4.8000000000000001E-2</c:v>
                </c:pt>
                <c:pt idx="3" formatCode="0.0%">
                  <c:v>8.3000000000000004E-2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F975-44AA-BFA6-76DD61689711}"/>
            </c:ext>
          </c:extLst>
        </c:ser>
        <c:ser>
          <c:idx val="6"/>
          <c:order val="6"/>
          <c:tx>
            <c:strRef>
              <c:f>Аркуш1!$A$8</c:f>
              <c:strCache>
                <c:ptCount val="1"/>
                <c:pt idx="0">
                  <c:v>Other services, taxes and subsidies</c:v>
                </c:pt>
              </c:strCache>
            </c:strRef>
          </c:tx>
          <c:invertIfNegative val="0"/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Аркуш1!$B$1:$E$1</c:f>
              <c:strCache>
                <c:ptCount val="4"/>
                <c:pt idx="0">
                  <c:v>Ukraine</c:v>
                </c:pt>
                <c:pt idx="1">
                  <c:v>Poland</c:v>
                </c:pt>
                <c:pt idx="2">
                  <c:v>Turkey</c:v>
                </c:pt>
                <c:pt idx="3">
                  <c:v>Slovakia</c:v>
                </c:pt>
              </c:strCache>
            </c:strRef>
          </c:cat>
          <c:val>
            <c:numRef>
              <c:f>Аркуш1!$B$8:$E$8</c:f>
              <c:numCache>
                <c:formatCode>General</c:formatCode>
                <c:ptCount val="4"/>
                <c:pt idx="0" formatCode="0.0%">
                  <c:v>0.54100000000000004</c:v>
                </c:pt>
                <c:pt idx="1">
                  <c:v>0.39400000000000002</c:v>
                </c:pt>
                <c:pt idx="2">
                  <c:v>0.33900000000000002</c:v>
                </c:pt>
                <c:pt idx="3" formatCode="0.0%">
                  <c:v>0.45500000000000002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975-44AA-BFA6-76DD61689711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50360320"/>
        <c:axId val="50361856"/>
      </c:barChart>
      <c:catAx>
        <c:axId val="5036032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50361856"/>
        <c:crosses val="autoZero"/>
        <c:auto val="1"/>
        <c:lblAlgn val="ctr"/>
        <c:lblOffset val="100"/>
        <c:noMultiLvlLbl val="0"/>
      </c:catAx>
      <c:valAx>
        <c:axId val="50361856"/>
        <c:scaling>
          <c:orientation val="minMax"/>
        </c:scaling>
        <c:delete val="1"/>
        <c:axPos val="l"/>
        <c:numFmt formatCode="0%" sourceLinked="1"/>
        <c:majorTickMark val="out"/>
        <c:minorTickMark val="none"/>
        <c:tickLblPos val="nextTo"/>
        <c:crossAx val="5036032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7774731296579049"/>
          <c:y val="0.12463503077908884"/>
          <c:w val="0.31343441520158427"/>
          <c:h val="0.79408096426123531"/>
        </c:manualLayout>
      </c:layout>
      <c:overlay val="0"/>
      <c:txPr>
        <a:bodyPr/>
        <a:lstStyle/>
        <a:p>
          <a:pPr>
            <a:defRPr sz="11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000" b="1">
          <a:latin typeface="Arial Narrow" panose="020B0606020202030204" pitchFamily="34" charset="0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200" b="1" dirty="0">
                <a:solidFill>
                  <a:schemeClr val="tx1"/>
                </a:solidFill>
                <a:latin typeface="Arial Narrow" panose="020B0606020202030204" pitchFamily="34" charset="0"/>
              </a:rPr>
              <a:t>GDP per capita</a:t>
            </a:r>
            <a:r>
              <a:rPr lang="en-US" sz="1200" b="1" baseline="0" dirty="0">
                <a:solidFill>
                  <a:schemeClr val="tx1"/>
                </a:solidFill>
                <a:latin typeface="Arial Narrow" panose="020B0606020202030204" pitchFamily="34" charset="0"/>
              </a:rPr>
              <a:t> in some countries of Europe in 2024, thousand USD/capita (PPP)</a:t>
            </a:r>
            <a:endParaRPr lang="uk-UA" sz="1200" b="1" dirty="0">
              <a:solidFill>
                <a:schemeClr val="tx1"/>
              </a:solidFill>
              <a:latin typeface="Arial Narrow" panose="020B0606020202030204" pitchFamily="34" charset="0"/>
            </a:endParaRPr>
          </a:p>
        </c:rich>
      </c:tx>
      <c:layout>
        <c:manualLayout>
          <c:xMode val="edge"/>
          <c:yMode val="edge"/>
          <c:x val="0.12361965079761383"/>
          <c:y val="3.1498781468398784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uk-UA"/>
        </a:p>
      </c:txPr>
    </c:title>
    <c:autoTitleDeleted val="0"/>
    <c:plotArea>
      <c:layout>
        <c:manualLayout>
          <c:layoutTarget val="inner"/>
          <c:xMode val="edge"/>
          <c:yMode val="edge"/>
          <c:x val="7.9187084232578447E-2"/>
          <c:y val="0.13743464002845307"/>
          <c:w val="0.92378805774278216"/>
          <c:h val="0.7473050456985814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thous.USD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Ukraine</c:v>
                </c:pt>
                <c:pt idx="1">
                  <c:v>Poland</c:v>
                </c:pt>
                <c:pt idx="2">
                  <c:v>Slovakia</c:v>
                </c:pt>
                <c:pt idx="3">
                  <c:v>Turkey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18.55</c:v>
                </c:pt>
                <c:pt idx="1">
                  <c:v>51.26</c:v>
                </c:pt>
                <c:pt idx="2">
                  <c:v>48.13</c:v>
                </c:pt>
                <c:pt idx="3">
                  <c:v>45.64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3B9-467C-A090-8AEFCC85735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0370816"/>
        <c:axId val="50384896"/>
      </c:barChart>
      <c:catAx>
        <c:axId val="503708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384896"/>
        <c:crosses val="autoZero"/>
        <c:auto val="1"/>
        <c:lblAlgn val="ctr"/>
        <c:lblOffset val="100"/>
        <c:noMultiLvlLbl val="0"/>
      </c:catAx>
      <c:valAx>
        <c:axId val="503848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en-US"/>
          </a:p>
        </c:txPr>
        <c:crossAx val="503708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Аркуш1!$D$3</c:f>
              <c:strCache>
                <c:ptCount val="1"/>
                <c:pt idx="0">
                  <c:v>GDP Ukraine, bln.USD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Аркуш1!$E$2:$K$2</c:f>
              <c:strCache>
                <c:ptCount val="7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</c:strCache>
            </c:strRef>
          </c:cat>
          <c:val>
            <c:numRef>
              <c:f>Аркуш1!$E$3:$K$3</c:f>
              <c:numCache>
                <c:formatCode>0.0</c:formatCode>
                <c:ptCount val="7"/>
                <c:pt idx="0">
                  <c:v>153.88304750957695</c:v>
                </c:pt>
                <c:pt idx="1">
                  <c:v>156.61772201334219</c:v>
                </c:pt>
                <c:pt idx="2">
                  <c:v>199.76585957093531</c:v>
                </c:pt>
                <c:pt idx="3">
                  <c:v>161.9895207211905</c:v>
                </c:pt>
                <c:pt idx="4">
                  <c:v>181.22151786874366</c:v>
                </c:pt>
                <c:pt idx="5">
                  <c:v>190.74126241470461</c:v>
                </c:pt>
                <c:pt idx="6" formatCode="General">
                  <c:v>209.7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69D-4850-AA08-FFC586CAFAF5}"/>
            </c:ext>
          </c:extLst>
        </c:ser>
        <c:ser>
          <c:idx val="1"/>
          <c:order val="1"/>
          <c:tx>
            <c:strRef>
              <c:f>Аркуш1!$D$4</c:f>
              <c:strCache>
                <c:ptCount val="1"/>
                <c:pt idx="0">
                  <c:v>Budget expenduture, bln.USD</c:v>
                </c:pt>
              </c:strCache>
            </c:strRef>
          </c:tx>
          <c:spPr>
            <a:solidFill>
              <a:schemeClr val="bg2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3.050158169914705E-3"/>
                  <c:y val="-1.2305103337841595E-1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4CD-49EB-A7FA-16710CFA31A4}"/>
                </c:ext>
              </c:extLst>
            </c:dLbl>
            <c:dLbl>
              <c:idx val="2"/>
              <c:layout>
                <c:manualLayout>
                  <c:x val="6.10031633982941E-3"/>
                  <c:y val="-1.2305103337841595E-1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4CD-49EB-A7FA-16710CFA31A4}"/>
                </c:ext>
              </c:extLst>
            </c:dLbl>
            <c:dLbl>
              <c:idx val="3"/>
              <c:layout>
                <c:manualLayout>
                  <c:x val="-3.5046797712189235E-3"/>
                  <c:y val="2.18722435413316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69D-4850-AA08-FFC586CAFAF5}"/>
                </c:ext>
              </c:extLst>
            </c:dLbl>
            <c:dLbl>
              <c:idx val="4"/>
              <c:layout>
                <c:manualLayout>
                  <c:x val="2.1351107189402935E-2"/>
                  <c:y val="3.35597604203056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A69D-4850-AA08-FFC586CAFAF5}"/>
                </c:ext>
              </c:extLst>
            </c:dLbl>
            <c:dLbl>
              <c:idx val="5"/>
              <c:layout>
                <c:manualLayout>
                  <c:x val="2.1028039317466142E-2"/>
                  <c:y val="-2.81610813855252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69D-4850-AA08-FFC586CAFAF5}"/>
                </c:ext>
              </c:extLst>
            </c:dLbl>
            <c:dLbl>
              <c:idx val="6"/>
              <c:layout>
                <c:manualLayout>
                  <c:x val="2.1028039317466142E-2"/>
                  <c:y val="5.6322162771050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69D-4850-AA08-FFC586CAFAF5}"/>
                </c:ext>
              </c:extLst>
            </c:dLbl>
            <c:dLbl>
              <c:idx val="7"/>
              <c:layout>
                <c:manualLayout>
                  <c:x val="9.1504745097441137E-3"/>
                  <c:y val="3.35597604203049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A69D-4850-AA08-FFC586CAFAF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Аркуш1!$E$2:$K$2</c:f>
              <c:strCache>
                <c:ptCount val="7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</c:strCache>
            </c:strRef>
          </c:cat>
          <c:val>
            <c:numRef>
              <c:f>Аркуш1!$E$4:$K$4</c:f>
              <c:numCache>
                <c:formatCode>0.0</c:formatCode>
                <c:ptCount val="7"/>
                <c:pt idx="0">
                  <c:v>41.504506769825916</c:v>
                </c:pt>
                <c:pt idx="1">
                  <c:v>47.775100148367947</c:v>
                </c:pt>
                <c:pt idx="2">
                  <c:v>54.608241113961149</c:v>
                </c:pt>
                <c:pt idx="3">
                  <c:v>83.655636982065545</c:v>
                </c:pt>
                <c:pt idx="4">
                  <c:v>109.77353295050588</c:v>
                </c:pt>
                <c:pt idx="5">
                  <c:v>111.74801245330013</c:v>
                </c:pt>
                <c:pt idx="6">
                  <c:v>131.29232909570644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69D-4850-AA08-FFC586CAFAF5}"/>
            </c:ext>
          </c:extLst>
        </c:ser>
        <c:ser>
          <c:idx val="2"/>
          <c:order val="2"/>
          <c:tx>
            <c:strRef>
              <c:f>Аркуш1!$D$5</c:f>
              <c:strCache>
                <c:ptCount val="1"/>
                <c:pt idx="0">
                  <c:v>External budget support, bln.USD</c:v>
                </c:pt>
              </c:strCache>
            </c:strRef>
          </c:tx>
          <c:spPr>
            <a:solidFill>
              <a:schemeClr val="tx2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4"/>
              <c:layout>
                <c:manualLayout>
                  <c:x val="-1.2870317723385097E-16"/>
                  <c:y val="2.85411858300878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69D-4850-AA08-FFC586CAFAF5}"/>
                </c:ext>
              </c:extLst>
            </c:dLbl>
            <c:dLbl>
              <c:idx val="5"/>
              <c:layout>
                <c:manualLayout>
                  <c:x val="1.0425328476460993E-2"/>
                  <c:y val="-6.653562463490670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A69D-4850-AA08-FFC586CAFAF5}"/>
                </c:ext>
              </c:extLst>
            </c:dLbl>
            <c:dLbl>
              <c:idx val="6"/>
              <c:layout>
                <c:manualLayout>
                  <c:x val="8.7106770170264271E-3"/>
                  <c:y val="-1.008528427579131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A69D-4850-AA08-FFC586CAFAF5}"/>
                </c:ext>
              </c:extLst>
            </c:dLbl>
            <c:dLbl>
              <c:idx val="7"/>
              <c:layout>
                <c:manualLayout>
                  <c:x val="1.2228841936922009E-2"/>
                  <c:y val="1.1164359146005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A69D-4850-AA08-FFC586CAFAF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Аркуш1!$E$2:$K$2</c:f>
              <c:strCache>
                <c:ptCount val="7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</c:strCache>
            </c:strRef>
          </c:cat>
          <c:val>
            <c:numRef>
              <c:f>Аркуш1!$E$5:$K$5</c:f>
              <c:numCache>
                <c:formatCode>General</c:formatCode>
                <c:ptCount val="7"/>
                <c:pt idx="3">
                  <c:v>31.1</c:v>
                </c:pt>
                <c:pt idx="4">
                  <c:v>42.3</c:v>
                </c:pt>
                <c:pt idx="5">
                  <c:v>41</c:v>
                </c:pt>
                <c:pt idx="6">
                  <c:v>52.3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A69D-4850-AA08-FFC586CAFAF5}"/>
            </c:ext>
          </c:extLst>
        </c:ser>
        <c:ser>
          <c:idx val="3"/>
          <c:order val="3"/>
          <c:tx>
            <c:strRef>
              <c:f>Аркуш1!#REF!</c:f>
              <c:strCache>
                <c:ptCount val="1"/>
                <c:pt idx="0">
                  <c:v>#REF!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Аркуш1!$E$2:$K$2</c:f>
              <c:strCache>
                <c:ptCount val="7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</c:strCache>
            </c:strRef>
          </c:cat>
          <c:val>
            <c:numRef>
              <c:f>Аркуш1!#REF!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A69D-4850-AA08-FFC586CAFAF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179116672"/>
        <c:axId val="180466816"/>
      </c:barChart>
      <c:lineChart>
        <c:grouping val="standard"/>
        <c:varyColors val="0"/>
        <c:ser>
          <c:idx val="4"/>
          <c:order val="4"/>
          <c:tx>
            <c:strRef>
              <c:f>Аркуш1!$D$6</c:f>
              <c:strCache>
                <c:ptCount val="1"/>
                <c:pt idx="0">
                  <c:v>Budget expenduture/GDP, %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1.6775869934530889E-2"/>
                  <c:y val="-5.03396406304584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03C-4E1A-9EDD-EDD173FDCAF3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A69D-4850-AA08-FFC586CAFAF5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A69D-4850-AA08-FFC586CAFAF5}"/>
                </c:ext>
              </c:extLst>
            </c:dLbl>
            <c:dLbl>
              <c:idx val="3"/>
              <c:layout>
                <c:manualLayout>
                  <c:x val="-1.3725711764616172E-2"/>
                  <c:y val="-5.47919902629129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A69D-4850-AA08-FFC586CAFAF5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A69D-4850-AA08-FFC586CAFAF5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A69D-4850-AA08-FFC586CAFAF5}"/>
                </c:ext>
              </c:extLst>
            </c:dLbl>
            <c:dLbl>
              <c:idx val="6"/>
              <c:layout>
                <c:manualLayout>
                  <c:x val="-2.8587667490009343E-2"/>
                  <c:y val="-4.12346398033557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A69D-4850-AA08-FFC586CAFAF5}"/>
                </c:ext>
              </c:extLst>
            </c:dLbl>
            <c:dLbl>
              <c:idx val="7"/>
              <c:layout>
                <c:manualLayout>
                  <c:x val="-2.6285049146832839E-2"/>
                  <c:y val="-3.09771895240777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A69D-4850-AA08-FFC586CAFAF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Аркуш1!$E$2:$K$2</c:f>
              <c:strCache>
                <c:ptCount val="7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</c:strCache>
            </c:strRef>
          </c:cat>
          <c:val>
            <c:numRef>
              <c:f>Аркуш1!$E$6:$K$6</c:f>
              <c:numCache>
                <c:formatCode>0.0%</c:formatCode>
                <c:ptCount val="7"/>
                <c:pt idx="0">
                  <c:v>0.26971461406262359</c:v>
                </c:pt>
                <c:pt idx="1">
                  <c:v>0.30504274697788036</c:v>
                </c:pt>
                <c:pt idx="2">
                  <c:v>0.27336123014838876</c:v>
                </c:pt>
                <c:pt idx="3">
                  <c:v>0.51642622689186224</c:v>
                </c:pt>
                <c:pt idx="4">
                  <c:v>0.60574226637927953</c:v>
                </c:pt>
                <c:pt idx="5">
                  <c:v>0.58586176393412226</c:v>
                </c:pt>
                <c:pt idx="6">
                  <c:v>0.62609598996521909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2-A69D-4850-AA08-FFC586CAFAF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89335040"/>
        <c:axId val="180468352"/>
      </c:lineChart>
      <c:catAx>
        <c:axId val="1791166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0466816"/>
        <c:crosses val="autoZero"/>
        <c:auto val="1"/>
        <c:lblAlgn val="ctr"/>
        <c:lblOffset val="100"/>
        <c:noMultiLvlLbl val="0"/>
      </c:catAx>
      <c:valAx>
        <c:axId val="180466816"/>
        <c:scaling>
          <c:orientation val="minMax"/>
        </c:scaling>
        <c:delete val="0"/>
        <c:axPos val="l"/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9116672"/>
        <c:crosses val="autoZero"/>
        <c:crossBetween val="between"/>
      </c:valAx>
      <c:valAx>
        <c:axId val="180468352"/>
        <c:scaling>
          <c:orientation val="minMax"/>
          <c:max val="1"/>
        </c:scaling>
        <c:delete val="0"/>
        <c:axPos val="r"/>
        <c:numFmt formatCode="0%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9335040"/>
        <c:crosses val="max"/>
        <c:crossBetween val="between"/>
      </c:valAx>
      <c:catAx>
        <c:axId val="18933504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80468352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egendEntry>
        <c:idx val="3"/>
        <c:delete val="1"/>
      </c:legendEntry>
      <c:layout>
        <c:manualLayout>
          <c:xMode val="edge"/>
          <c:yMode val="edge"/>
          <c:x val="4.9985968071568722E-2"/>
          <c:y val="0.87173301017309968"/>
          <c:w val="0.90917841828163948"/>
          <c:h val="0.1081311335747169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bg1">
                <a:lumMod val="50000"/>
              </a:schemeClr>
            </a:solidFill>
          </c:spPr>
          <c:invertIfNegative val="0"/>
          <c:dPt>
            <c:idx val="5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1-2159-4D26-965B-23D266BCA95B}"/>
              </c:ext>
            </c:extLst>
          </c:dPt>
          <c:dLbls>
            <c:dLbl>
              <c:idx val="3"/>
              <c:tx>
                <c:rich>
                  <a:bodyPr/>
                  <a:lstStyle/>
                  <a:p>
                    <a:r>
                      <a:rPr lang="en-US" sz="1200" b="1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15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2159-4D26-965B-23D266BCA95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latin typeface="+mn-lt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Аркуш1!$C$6:$C$11</c:f>
              <c:strCache>
                <c:ptCount val="6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2025E</c:v>
                </c:pt>
                <c:pt idx="5">
                  <c:v>Production capacity as of 2025</c:v>
                </c:pt>
              </c:strCache>
            </c:strRef>
          </c:cat>
          <c:val>
            <c:numRef>
              <c:f>Аркуш1!$D$6:$D$11</c:f>
              <c:numCache>
                <c:formatCode>General</c:formatCode>
                <c:ptCount val="6"/>
                <c:pt idx="0">
                  <c:v>1</c:v>
                </c:pt>
                <c:pt idx="1">
                  <c:v>3</c:v>
                </c:pt>
                <c:pt idx="2">
                  <c:v>10</c:v>
                </c:pt>
                <c:pt idx="3">
                  <c:v>15</c:v>
                </c:pt>
                <c:pt idx="5">
                  <c:v>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159-4D26-965B-23D266BCA95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04749440"/>
        <c:axId val="270086528"/>
      </c:barChart>
      <c:catAx>
        <c:axId val="20474944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en-US"/>
          </a:p>
        </c:txPr>
        <c:crossAx val="270086528"/>
        <c:crosses val="autoZero"/>
        <c:auto val="1"/>
        <c:lblAlgn val="ctr"/>
        <c:lblOffset val="100"/>
        <c:noMultiLvlLbl val="0"/>
      </c:catAx>
      <c:valAx>
        <c:axId val="27008652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204749440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200"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3.3333333333333333E-2"/>
          <c:y val="5.5555555555555552E-2"/>
          <c:w val="0.93888888888888888"/>
          <c:h val="0.73372594050743656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bg1">
                <a:lumMod val="50000"/>
              </a:schemeClr>
            </a:solidFill>
          </c:spPr>
          <c:invertIfNegative val="0"/>
          <c:dPt>
            <c:idx val="5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1-8687-46C7-8812-9F4799C8B368}"/>
              </c:ext>
            </c:extLst>
          </c:dPt>
          <c:dLbls>
            <c:dLbl>
              <c:idx val="3"/>
              <c:tx>
                <c:rich>
                  <a:bodyPr/>
                  <a:lstStyle/>
                  <a:p>
                    <a:r>
                      <a:rPr lang="en-US" b="1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15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8687-46C7-8812-9F4799C8B36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Аркуш1!$C$24:$C$25</c:f>
              <c:numCache>
                <c:formatCode>General</c:formatCode>
                <c:ptCount val="2"/>
                <c:pt idx="0">
                  <c:v>2021</c:v>
                </c:pt>
                <c:pt idx="1">
                  <c:v>2025</c:v>
                </c:pt>
              </c:numCache>
            </c:numRef>
          </c:cat>
          <c:val>
            <c:numRef>
              <c:f>Аркуш1!$D$24:$D$25</c:f>
              <c:numCache>
                <c:formatCode>General</c:formatCode>
                <c:ptCount val="2"/>
                <c:pt idx="0">
                  <c:v>300</c:v>
                </c:pt>
                <c:pt idx="1">
                  <c:v>800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687-46C7-8812-9F4799C8B3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70136832"/>
        <c:axId val="270138368"/>
      </c:barChart>
      <c:catAx>
        <c:axId val="2701368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270138368"/>
        <c:crosses val="autoZero"/>
        <c:auto val="1"/>
        <c:lblAlgn val="ctr"/>
        <c:lblOffset val="100"/>
        <c:noMultiLvlLbl val="0"/>
      </c:catAx>
      <c:valAx>
        <c:axId val="27013836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270136832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added value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Sheet1!$B$1:$D$1</c:f>
              <c:strCache>
                <c:ptCount val="3"/>
                <c:pt idx="0">
                  <c:v>1 ton of wheat</c:v>
                </c:pt>
                <c:pt idx="1">
                  <c:v>flour</c:v>
                </c:pt>
                <c:pt idx="2">
                  <c:v>syrups, gluten</c:v>
                </c:pt>
              </c:strCache>
            </c:strRef>
          </c:cat>
          <c:val>
            <c:numRef>
              <c:f>Sheet1!$B$2:$D$2</c:f>
              <c:numCache>
                <c:formatCode>General</c:formatCode>
                <c:ptCount val="3"/>
                <c:pt idx="0">
                  <c:v>90</c:v>
                </c:pt>
                <c:pt idx="1">
                  <c:v>220</c:v>
                </c:pt>
                <c:pt idx="2">
                  <c:v>550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B03-4634-84B3-B3FDCECE74D9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material costs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chemeClr val="tx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Sheet1!$B$1:$D$1</c:f>
              <c:strCache>
                <c:ptCount val="3"/>
                <c:pt idx="0">
                  <c:v>1 ton of wheat</c:v>
                </c:pt>
                <c:pt idx="1">
                  <c:v>flour</c:v>
                </c:pt>
                <c:pt idx="2">
                  <c:v>syrups, gluten</c:v>
                </c:pt>
              </c:strCache>
            </c:strRef>
          </c:cat>
          <c:val>
            <c:numRef>
              <c:f>Sheet1!$B$3:$D$3</c:f>
              <c:numCache>
                <c:formatCode>General</c:formatCode>
                <c:ptCount val="3"/>
                <c:pt idx="0">
                  <c:v>190</c:v>
                </c:pt>
                <c:pt idx="1">
                  <c:v>280</c:v>
                </c:pt>
                <c:pt idx="2">
                  <c:v>380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B03-4634-84B3-B3FDCECE74D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16236192"/>
        <c:axId val="216234272"/>
      </c:barChart>
      <c:catAx>
        <c:axId val="2162361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6234272"/>
        <c:crosses val="autoZero"/>
        <c:auto val="1"/>
        <c:lblAlgn val="ctr"/>
        <c:lblOffset val="100"/>
        <c:noMultiLvlLbl val="0"/>
      </c:catAx>
      <c:valAx>
        <c:axId val="2162342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accent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62361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14962437299715406"/>
          <c:y val="0.16066474985724263"/>
          <c:w val="0.42324272538769575"/>
          <c:h val="0.18528576121196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281528753376124"/>
          <c:y val="4.0303377333599032E-2"/>
          <c:w val="0.88869856932503954"/>
          <c:h val="0.8075302158269434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Аркуш1!$B$1</c:f>
              <c:strCache>
                <c:ptCount val="1"/>
                <c:pt idx="0">
                  <c:v>Lithium </c:v>
                </c:pt>
              </c:strCache>
            </c:strRef>
          </c:tx>
          <c:spPr>
            <a:solidFill>
              <a:schemeClr val="tx2">
                <a:lumMod val="20000"/>
                <a:lumOff val="8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latin typeface="Montserrat" pitchFamily="2" charset="-52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Аркуш1!$A$2:$A$4</c:f>
              <c:strCache>
                <c:ptCount val="3"/>
                <c:pt idx="0">
                  <c:v>Spodumene  concentrates</c:v>
                </c:pt>
                <c:pt idx="1">
                  <c:v>Lithium carbonate</c:v>
                </c:pt>
                <c:pt idx="2">
                  <c:v>Cathode</c:v>
                </c:pt>
              </c:strCache>
            </c:strRef>
          </c:cat>
          <c:val>
            <c:numRef>
              <c:f>Аркуш1!$B$2:$B$4</c:f>
              <c:numCache>
                <c:formatCode>#,##0</c:formatCode>
                <c:ptCount val="3"/>
                <c:pt idx="0">
                  <c:v>8500</c:v>
                </c:pt>
                <c:pt idx="1">
                  <c:v>23500</c:v>
                </c:pt>
                <c:pt idx="2">
                  <c:v>35000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81B-471A-AE7A-501B748DCA6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26598144"/>
        <c:axId val="44634048"/>
      </c:barChart>
      <c:catAx>
        <c:axId val="12659814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>
                <a:latin typeface="+mn-lt"/>
              </a:defRPr>
            </a:pPr>
            <a:endParaRPr lang="en-US"/>
          </a:p>
        </c:txPr>
        <c:crossAx val="44634048"/>
        <c:crosses val="autoZero"/>
        <c:auto val="1"/>
        <c:lblAlgn val="ctr"/>
        <c:lblOffset val="100"/>
        <c:noMultiLvlLbl val="0"/>
      </c:catAx>
      <c:valAx>
        <c:axId val="44634048"/>
        <c:scaling>
          <c:orientation val="minMax"/>
          <c:max val="36000"/>
          <c:min val="0"/>
        </c:scaling>
        <c:delete val="0"/>
        <c:axPos val="l"/>
        <c:numFmt formatCode="#,##0" sourceLinked="0"/>
        <c:majorTickMark val="out"/>
        <c:minorTickMark val="none"/>
        <c:tickLblPos val="nextTo"/>
        <c:crossAx val="12659814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17922823389993706"/>
          <c:y val="7.3093075262039162E-2"/>
          <c:w val="0.23647055089117083"/>
          <c:h val="0.20157692516945544"/>
        </c:manualLayout>
      </c:layout>
      <c:overlay val="0"/>
      <c:txPr>
        <a:bodyPr/>
        <a:lstStyle/>
        <a:p>
          <a:pPr>
            <a:defRPr>
              <a:latin typeface="Montserrat" pitchFamily="2" charset="-52"/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100"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0.65358</cdr:x>
      <cdr:y>0.16948</cdr:y>
    </cdr:from>
    <cdr:to>
      <cdr:x>0.93676</cdr:x>
      <cdr:y>0.23841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525128EE-5EBC-499D-568F-307BB336504B}"/>
            </a:ext>
          </a:extLst>
        </cdr:cNvPr>
        <cdr:cNvSpPr txBox="1"/>
      </cdr:nvSpPr>
      <cdr:spPr>
        <a:xfrm xmlns:a="http://schemas.openxmlformats.org/drawingml/2006/main">
          <a:off x="5953096" y="741750"/>
          <a:ext cx="2579343" cy="30166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100" b="1" kern="1200" dirty="0"/>
            <a:t>Russian invasion in 2014 and 2022</a:t>
          </a:r>
          <a:endParaRPr lang="uk-UA" sz="1100" b="1" kern="12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0.03</cdr:x>
      <cdr:y>0.50624</cdr:y>
    </cdr:from>
    <cdr:to>
      <cdr:x>1</cdr:x>
      <cdr:y>0.51318</cdr:y>
    </cdr:to>
    <cdr:cxnSp macro="">
      <cdr:nvCxnSpPr>
        <cdr:cNvPr id="2" name="Пряма сполучна лінія 1">
          <a:extLst xmlns:a="http://schemas.openxmlformats.org/drawingml/2006/main">
            <a:ext uri="{FF2B5EF4-FFF2-40B4-BE49-F238E27FC236}">
              <a16:creationId xmlns:a16="http://schemas.microsoft.com/office/drawing/2014/main" id="{9851BDBB-0122-E0B1-B83C-ADAFA8FA4C3A}"/>
            </a:ext>
          </a:extLst>
        </cdr:cNvPr>
        <cdr:cNvCxnSpPr/>
      </cdr:nvCxnSpPr>
      <cdr:spPr>
        <a:xfrm xmlns:a="http://schemas.openxmlformats.org/drawingml/2006/main" flipV="1">
          <a:off x="137160" y="1388712"/>
          <a:ext cx="4434840" cy="19050"/>
        </a:xfrm>
        <a:prstGeom xmlns:a="http://schemas.openxmlformats.org/drawingml/2006/main" prst="line">
          <a:avLst/>
        </a:prstGeom>
        <a:ln xmlns:a="http://schemas.openxmlformats.org/drawingml/2006/main" w="19050">
          <a:solidFill>
            <a:schemeClr val="tx1"/>
          </a:solidFill>
          <a:prstDash val="dash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7" y="4"/>
            <a:ext cx="2919565" cy="493868"/>
          </a:xfrm>
          <a:prstGeom prst="rect">
            <a:avLst/>
          </a:prstGeom>
        </p:spPr>
        <p:txBody>
          <a:bodyPr vert="horz" lIns="93377" tIns="46687" rIns="93377" bIns="46687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14635" y="4"/>
            <a:ext cx="2919565" cy="493868"/>
          </a:xfrm>
          <a:prstGeom prst="rect">
            <a:avLst/>
          </a:prstGeom>
        </p:spPr>
        <p:txBody>
          <a:bodyPr vert="horz" lIns="93377" tIns="46687" rIns="93377" bIns="46687" rtlCol="0"/>
          <a:lstStyle>
            <a:lvl1pPr algn="r">
              <a:defRPr sz="1200"/>
            </a:lvl1pPr>
          </a:lstStyle>
          <a:p>
            <a:fld id="{323C88B9-7BDD-47FE-B5B8-5A084C0219FC}" type="datetimeFigureOut">
              <a:rPr lang="uk-UA" smtClean="0"/>
              <a:pPr/>
              <a:t>21.02.2026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7" y="9370877"/>
            <a:ext cx="2919565" cy="493867"/>
          </a:xfrm>
          <a:prstGeom prst="rect">
            <a:avLst/>
          </a:prstGeom>
        </p:spPr>
        <p:txBody>
          <a:bodyPr vert="horz" lIns="93377" tIns="46687" rIns="93377" bIns="46687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14635" y="9370877"/>
            <a:ext cx="2919565" cy="493867"/>
          </a:xfrm>
          <a:prstGeom prst="rect">
            <a:avLst/>
          </a:prstGeom>
        </p:spPr>
        <p:txBody>
          <a:bodyPr vert="horz" lIns="93377" tIns="46687" rIns="93377" bIns="46687" rtlCol="0" anchor="b"/>
          <a:lstStyle>
            <a:lvl1pPr algn="r">
              <a:defRPr sz="1200"/>
            </a:lvl1pPr>
          </a:lstStyle>
          <a:p>
            <a:fld id="{9D84B572-C922-41CB-8572-A5EDCA52274A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489001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7" y="5"/>
            <a:ext cx="2919565" cy="493868"/>
          </a:xfrm>
          <a:prstGeom prst="rect">
            <a:avLst/>
          </a:prstGeom>
        </p:spPr>
        <p:txBody>
          <a:bodyPr vert="horz" lIns="93368" tIns="46682" rIns="93368" bIns="46682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4636" y="5"/>
            <a:ext cx="2919565" cy="493868"/>
          </a:xfrm>
          <a:prstGeom prst="rect">
            <a:avLst/>
          </a:prstGeom>
        </p:spPr>
        <p:txBody>
          <a:bodyPr vert="horz" lIns="93368" tIns="46682" rIns="93368" bIns="46682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7F4DB21D-2F87-4D8E-8271-9F9A4DC1903E}" type="datetimeFigureOut">
              <a:rPr lang="uk-UA"/>
              <a:pPr>
                <a:defRPr/>
              </a:pPr>
              <a:t>21.02.2026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79375" y="739775"/>
            <a:ext cx="65770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68" tIns="46682" rIns="93368" bIns="46682" rtlCol="0" anchor="ctr"/>
          <a:lstStyle/>
          <a:p>
            <a:pPr lvl="0"/>
            <a:endParaRPr lang="uk-UA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271" y="4686237"/>
            <a:ext cx="5389238" cy="4440077"/>
          </a:xfrm>
          <a:prstGeom prst="rect">
            <a:avLst/>
          </a:prstGeom>
        </p:spPr>
        <p:txBody>
          <a:bodyPr vert="horz" lIns="93368" tIns="46682" rIns="93368" bIns="46682" rtlCol="0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  <a:endParaRPr lang="uk-UA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7" y="9370877"/>
            <a:ext cx="2919565" cy="493867"/>
          </a:xfrm>
          <a:prstGeom prst="rect">
            <a:avLst/>
          </a:prstGeom>
        </p:spPr>
        <p:txBody>
          <a:bodyPr vert="horz" lIns="93368" tIns="46682" rIns="93368" bIns="46682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4636" y="9370877"/>
            <a:ext cx="2919565" cy="493867"/>
          </a:xfrm>
          <a:prstGeom prst="rect">
            <a:avLst/>
          </a:prstGeom>
        </p:spPr>
        <p:txBody>
          <a:bodyPr vert="horz" lIns="93368" tIns="46682" rIns="93368" bIns="46682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898E71D9-801A-444A-8134-E9DBD18630CA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718310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73272" y="4686238"/>
            <a:ext cx="5389238" cy="4440077"/>
          </a:xfrm>
          <a:prstGeom prst="rect">
            <a:avLst/>
          </a:prstGeom>
        </p:spPr>
        <p:txBody>
          <a:bodyPr spcFirstLastPara="1" wrap="square" lIns="93339" tIns="46670" rIns="93339" bIns="46670" anchor="t" anchorCtr="0">
            <a:noAutofit/>
          </a:bodyPr>
          <a:lstStyle/>
          <a:p>
            <a:pPr>
              <a:spcBef>
                <a:spcPts val="357"/>
              </a:spcBef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79375" y="739775"/>
            <a:ext cx="6577013" cy="37004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F7F2BB-C3B3-51A9-0AF2-DCA3F87577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CA9DD2CB-9A34-2849-2C69-8E67D54A6DD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DADF77AC-2827-3131-92F1-400847DA3B9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85A6935-50F0-FE72-853E-41BF7AF23E0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98E71D9-801A-444A-8134-E9DBD18630CA}" type="slidenum">
              <a:rPr lang="uk-UA" smtClean="0"/>
              <a:pPr>
                <a:defRPr/>
              </a:pPr>
              <a:t>10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50207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98E71D9-801A-444A-8134-E9DBD18630CA}" type="slidenum">
              <a:rPr lang="uk-UA" smtClean="0"/>
              <a:pPr>
                <a:defRPr/>
              </a:pPr>
              <a:t>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34775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98E71D9-801A-444A-8134-E9DBD18630CA}" type="slidenum">
              <a:rPr lang="uk-UA" smtClean="0"/>
              <a:pPr>
                <a:defRPr/>
              </a:pPr>
              <a:t>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09948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98E71D9-801A-444A-8134-E9DBD18630CA}" type="slidenum">
              <a:rPr lang="uk-UA" smtClean="0"/>
              <a:pPr>
                <a:defRPr/>
              </a:pPr>
              <a:t>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535405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9375" y="739775"/>
            <a:ext cx="6577013" cy="3700463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98E71D9-801A-444A-8134-E9DBD18630CA}" type="slidenum">
              <a:rPr lang="uk-UA" smtClean="0"/>
              <a:pPr>
                <a:defRPr/>
              </a:pPr>
              <a:t>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555557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655654-81B4-B0E3-49CD-1A585553B8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3F93AD42-63D8-DC8F-C69C-89FE6B85E81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8F264DAA-0A06-AB5C-24A9-4035D2E217F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355C2454-EA4C-4BF7-3015-61E174E20FC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98E71D9-801A-444A-8134-E9DBD18630CA}" type="slidenum">
              <a:rPr lang="uk-UA" smtClean="0"/>
              <a:pPr>
                <a:defRPr/>
              </a:pPr>
              <a:t>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350784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CBE0A2-A089-4CCA-A2E1-161EA78A0EC2}" type="slidenum">
              <a:rPr lang="uk-UA" smtClean="0"/>
              <a:t>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870143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ADF4C2-7221-82DE-B477-D224C8C0BE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F79FA8FB-5AD3-7EA7-9E73-41C23FAD69E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0F74D2A1-4B33-A0A5-219A-C58C4C96B8B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2BFD27A-F2C2-85D2-E64D-3AFD2CC1560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98E71D9-801A-444A-8134-E9DBD18630CA}" type="slidenum">
              <a:rPr lang="uk-UA" smtClean="0"/>
              <a:pPr>
                <a:defRPr/>
              </a:pPr>
              <a:t>8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5775392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E95F9C-98F1-B4CC-FE59-EB6B55BDE2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78E3EB3E-D9CD-49CD-5878-EB36C527F68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F2089407-B539-E0AF-C0FF-93244F28519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E35F9BC-6E34-DD0E-7DD1-1E0CB81FF27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98E71D9-801A-444A-8134-E9DBD18630CA}" type="slidenum">
              <a:rPr lang="uk-UA" smtClean="0"/>
              <a:pPr>
                <a:defRPr/>
              </a:pPr>
              <a:t>9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393925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Зразок підзаголовка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C75576D-5B49-42DD-AB6D-3D561808BDCF}" type="datetime1">
              <a:rPr lang="ru-RU" smtClean="0"/>
              <a:t>21.02.2026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8E55C7-1AE8-488F-868F-AEAF067FF61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2697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3F24C37-D616-4CCD-A045-D63E695AE54B}" type="datetime1">
              <a:rPr lang="ru-RU" smtClean="0"/>
              <a:t>21.02.2026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8E55C7-1AE8-488F-868F-AEAF067FF61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0102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E80ADFE-51D0-47BC-B611-9FAE4E8D85EA}" type="datetime1">
              <a:rPr lang="ru-RU" smtClean="0"/>
              <a:t>21.02.2026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8E55C7-1AE8-488F-868F-AEAF067FF61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7259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E624A45-2C47-4766-867C-C3981927AEB6}" type="datetime1">
              <a:rPr lang="ru-RU" smtClean="0"/>
              <a:t>21.02.2026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>
          <a:xfrm>
            <a:off x="7010400" y="4869656"/>
            <a:ext cx="2133600" cy="273844"/>
          </a:xfrm>
        </p:spPr>
        <p:txBody>
          <a:bodyPr/>
          <a:lstStyle/>
          <a:p>
            <a:pPr>
              <a:defRPr/>
            </a:pPr>
            <a:fld id="{DF8E55C7-1AE8-488F-868F-AEAF067FF61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6886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4CFDDDC-09F2-4B13-A2C6-86724CBDAA84}" type="datetime1">
              <a:rPr lang="ru-RU" smtClean="0"/>
              <a:t>21.02.2026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8E55C7-1AE8-488F-868F-AEAF067FF61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3591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F6DF5B7-768B-46FA-AC23-4750F54ACCC4}" type="datetime1">
              <a:rPr lang="ru-RU" smtClean="0"/>
              <a:t>21.02.2026</a:t>
            </a:fld>
            <a:endParaRPr lang="ru-RU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8E55C7-1AE8-488F-868F-AEAF067FF61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8916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CF136F0-BCDD-47B5-8203-7048B10A8D42}" type="datetime1">
              <a:rPr lang="ru-RU" smtClean="0"/>
              <a:t>21.02.2026</a:t>
            </a:fld>
            <a:endParaRPr lang="ru-RU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8E55C7-1AE8-488F-868F-AEAF067FF61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39173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8671724-7B03-40FA-8C53-C1247E27E559}" type="datetime1">
              <a:rPr lang="ru-RU" smtClean="0"/>
              <a:t>21.02.2026</a:t>
            </a:fld>
            <a:endParaRPr lang="ru-RU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8E55C7-1AE8-488F-868F-AEAF067FF61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11239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8B51B41-9AF1-4967-AB06-096073800E86}" type="datetime1">
              <a:rPr lang="ru-RU" smtClean="0"/>
              <a:t>21.02.2026</a:t>
            </a:fld>
            <a:endParaRPr lang="ru-RU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8E55C7-1AE8-488F-868F-AEAF067FF61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2775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C1A821B-53AA-40FC-A881-2D70AE511FCC}" type="datetime1">
              <a:rPr lang="ru-RU" smtClean="0"/>
              <a:t>21.02.2026</a:t>
            </a:fld>
            <a:endParaRPr lang="ru-RU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8E55C7-1AE8-488F-868F-AEAF067FF61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678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4E9B1E2-982B-47EB-8961-D37095ED8A65}" type="datetime1">
              <a:rPr lang="ru-RU" smtClean="0"/>
              <a:t>21.02.2026</a:t>
            </a:fld>
            <a:endParaRPr lang="ru-RU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8E55C7-1AE8-488F-868F-AEAF067FF61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3306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BDD15FA-4AC7-46F6-8155-F6C74B40C593}" type="datetime1">
              <a:rPr lang="ru-RU" smtClean="0"/>
              <a:t>21.02.2026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F8E55C7-1AE8-488F-868F-AEAF067FF61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32424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B0F0">
                <a:alpha val="25000"/>
              </a:srgbClr>
            </a:gs>
            <a:gs pos="40000">
              <a:schemeClr val="accent1">
                <a:lumMod val="45000"/>
                <a:lumOff val="55000"/>
                <a:alpha val="88000"/>
              </a:schemeClr>
            </a:gs>
            <a:gs pos="59000">
              <a:schemeClr val="accent1">
                <a:lumMod val="45000"/>
                <a:lumOff val="55000"/>
                <a:alpha val="71000"/>
              </a:schemeClr>
            </a:gs>
            <a:gs pos="100000">
              <a:srgbClr val="FFFF00">
                <a:alpha val="23000"/>
              </a:srgbClr>
            </a:gs>
          </a:gsLst>
          <a:lin ang="5400000" scaled="1"/>
        </a:gradFill>
        <a:effectLst/>
      </p:bgPr>
    </p:bg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"/>
          <p:cNvSpPr>
            <a:spLocks noGrp="1"/>
          </p:cNvSpPr>
          <p:nvPr>
            <p:ph type="title"/>
          </p:nvPr>
        </p:nvSpPr>
        <p:spPr>
          <a:xfrm>
            <a:off x="931771" y="1347614"/>
            <a:ext cx="7280458" cy="1440160"/>
          </a:xfrm>
          <a:prstGeom prst="roundRect">
            <a:avLst>
              <a:gd name="adj" fmla="val 9612"/>
            </a:avLst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>
              <a:buSzPts val="2400"/>
            </a:pP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CAPTURING ADDED VALUE </a:t>
            </a:r>
            <a:b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 THE TERRITORY OF UKRAINE:</a:t>
            </a:r>
            <a:b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OUTLINES OF THE INDUSTRIAL AND RECOVERY STRATEGY</a:t>
            </a:r>
            <a:endParaRPr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9" name="Picture 2" descr="UEX __log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23478"/>
            <a:ext cx="936154" cy="7672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Google Shape;90;p1"/>
          <p:cNvSpPr txBox="1">
            <a:spLocks/>
          </p:cNvSpPr>
          <p:nvPr/>
        </p:nvSpPr>
        <p:spPr>
          <a:xfrm>
            <a:off x="1691680" y="4011910"/>
            <a:ext cx="5604273" cy="1008112"/>
          </a:xfrm>
          <a:prstGeom prst="roundRect">
            <a:avLst>
              <a:gd name="adj" fmla="val 9612"/>
            </a:avLst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rmAutofit fontScale="9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buSzPts val="2400"/>
            </a:pPr>
            <a:r>
              <a:rPr lang="en-US" sz="1600" b="1" dirty="0"/>
              <a:t>THE RUSSO-UKRAINIAN WAR AND </a:t>
            </a:r>
            <a:br>
              <a:rPr lang="en-US" sz="1600" b="1" dirty="0"/>
            </a:br>
            <a:r>
              <a:rPr lang="en-US" sz="1600" b="1" dirty="0"/>
              <a:t>THE FUTURE OF EUROPEAN SECURITY </a:t>
            </a:r>
          </a:p>
          <a:p>
            <a:pPr fontAlgn="auto">
              <a:spcAft>
                <a:spcPts val="0"/>
              </a:spcAft>
              <a:buSzPts val="2400"/>
            </a:pPr>
            <a:endParaRPr lang="en-US" sz="1600" b="1" dirty="0"/>
          </a:p>
          <a:p>
            <a:pPr fontAlgn="auto">
              <a:spcAft>
                <a:spcPts val="0"/>
              </a:spcAft>
              <a:buSzPts val="2400"/>
            </a:pPr>
            <a:r>
              <a:rPr lang="en-US" sz="1600" b="1" dirty="0"/>
              <a:t>London School of Economics and Political Science</a:t>
            </a:r>
            <a:endParaRPr lang="en-US" sz="3200" dirty="0"/>
          </a:p>
        </p:txBody>
      </p:sp>
      <p:sp>
        <p:nvSpPr>
          <p:cNvPr id="5" name="Google Shape;90;p1"/>
          <p:cNvSpPr txBox="1">
            <a:spLocks/>
          </p:cNvSpPr>
          <p:nvPr/>
        </p:nvSpPr>
        <p:spPr>
          <a:xfrm>
            <a:off x="2208087" y="3147814"/>
            <a:ext cx="4727826" cy="589389"/>
          </a:xfrm>
          <a:prstGeom prst="roundRect">
            <a:avLst>
              <a:gd name="adj" fmla="val 9612"/>
            </a:avLst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lnSpc>
                <a:spcPct val="110000"/>
              </a:lnSpc>
              <a:spcAft>
                <a:spcPts val="0"/>
              </a:spcAft>
              <a:buSzPts val="2400"/>
            </a:pPr>
            <a:r>
              <a:rPr lang="en-US" sz="1600" b="1" dirty="0" err="1"/>
              <a:t>Volodymyr</a:t>
            </a:r>
            <a:r>
              <a:rPr lang="en-US" sz="1600" b="1" dirty="0"/>
              <a:t> </a:t>
            </a:r>
            <a:r>
              <a:rPr lang="en-US" sz="1600" b="1" dirty="0" err="1"/>
              <a:t>Vlasiuk</a:t>
            </a:r>
            <a:r>
              <a:rPr lang="en-US" sz="1600" b="1" dirty="0"/>
              <a:t>, CEO of UEX, </a:t>
            </a:r>
          </a:p>
          <a:p>
            <a:pPr fontAlgn="auto">
              <a:lnSpc>
                <a:spcPct val="110000"/>
              </a:lnSpc>
              <a:spcAft>
                <a:spcPts val="0"/>
              </a:spcAft>
              <a:buSzPts val="2400"/>
            </a:pPr>
            <a:r>
              <a:rPr lang="en-US" sz="1600" b="1" dirty="0">
                <a:solidFill>
                  <a:srgbClr val="003399"/>
                </a:solidFill>
              </a:rPr>
              <a:t>www.expert.kyiv.ua</a:t>
            </a:r>
            <a:endParaRPr lang="en-US" sz="3200" b="1" dirty="0">
              <a:solidFill>
                <a:srgbClr val="00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2792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7148C4-52C4-1CF6-C6A3-58DD0E9360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">
            <a:extLst>
              <a:ext uri="{FF2B5EF4-FFF2-40B4-BE49-F238E27FC236}">
                <a16:creationId xmlns:a16="http://schemas.microsoft.com/office/drawing/2014/main" id="{C1407250-5D28-61AF-0AF9-930264E59A15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51435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 fontAlgn="auto">
              <a:spcAft>
                <a:spcPts val="600"/>
              </a:spcAft>
              <a:defRPr/>
            </a:pPr>
            <a:r>
              <a:rPr lang="en-US" sz="1400" b="1" dirty="0">
                <a:solidFill>
                  <a:srgbClr val="002060"/>
                </a:solidFill>
                <a:cs typeface="Times New Roman" panose="02020603050405020304" pitchFamily="18" charset="0"/>
              </a:rPr>
              <a:t>Industrial strategy requires long-term and consistent policies. Here is its high-level design:</a:t>
            </a:r>
            <a:r>
              <a:rPr lang="uk-UA" sz="1400" b="1" dirty="0">
                <a:solidFill>
                  <a:srgbClr val="002060"/>
                </a:solidFill>
                <a:cs typeface="Times New Roman" panose="02020603050405020304" pitchFamily="18" charset="0"/>
              </a:rPr>
              <a:t> </a:t>
            </a:r>
            <a:endParaRPr lang="en-US" sz="1400" b="1" dirty="0">
              <a:solidFill>
                <a:srgbClr val="002060"/>
              </a:solidFill>
              <a:cs typeface="Times New Roman" panose="02020603050405020304" pitchFamily="18" charset="0"/>
            </a:endParaRPr>
          </a:p>
          <a:p>
            <a:pPr algn="just" fontAlgn="auto">
              <a:spcAft>
                <a:spcPts val="600"/>
              </a:spcAft>
              <a:defRPr/>
            </a:pPr>
            <a:r>
              <a:rPr lang="uk-UA" sz="1400" b="1" dirty="0">
                <a:solidFill>
                  <a:srgbClr val="002060"/>
                </a:solidFill>
                <a:cs typeface="Times New Roman" panose="02020603050405020304" pitchFamily="18" charset="0"/>
              </a:rPr>
              <a:t>    </a:t>
            </a:r>
          </a:p>
          <a:p>
            <a:pPr algn="just" fontAlgn="auto">
              <a:spcAft>
                <a:spcPts val="600"/>
              </a:spcAft>
              <a:defRPr/>
            </a:pPr>
            <a:r>
              <a:rPr lang="en-US" sz="1200" b="1" dirty="0">
                <a:solidFill>
                  <a:srgbClr val="002060"/>
                </a:solidFill>
                <a:cs typeface="Times New Roman" panose="02020603050405020304" pitchFamily="18" charset="0"/>
              </a:rPr>
              <a:t>Block 1.  Stimulating investment in the construction of </a:t>
            </a:r>
            <a:r>
              <a:rPr lang="en-US" sz="1200" b="1">
                <a:solidFill>
                  <a:srgbClr val="002060"/>
                </a:solidFill>
                <a:cs typeface="Times New Roman" panose="02020603050405020304" pitchFamily="18" charset="0"/>
              </a:rPr>
              <a:t>new plants</a:t>
            </a:r>
            <a:r>
              <a:rPr lang="uk-UA" sz="1200" b="1">
                <a:solidFill>
                  <a:srgbClr val="002060"/>
                </a:solidFill>
                <a:cs typeface="Times New Roman" panose="02020603050405020304" pitchFamily="18" charset="0"/>
              </a:rPr>
              <a:t>     </a:t>
            </a:r>
            <a:endParaRPr lang="uk-UA" sz="1200" b="1" dirty="0">
              <a:solidFill>
                <a:srgbClr val="002060"/>
              </a:solidFill>
              <a:cs typeface="Times New Roman" panose="02020603050405020304" pitchFamily="18" charset="0"/>
            </a:endParaRPr>
          </a:p>
          <a:p>
            <a:pPr marL="171450" indent="-171450" algn="just" fontAlgn="auto"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US" sz="1100" dirty="0">
                <a:solidFill>
                  <a:srgbClr val="002060"/>
                </a:solidFill>
                <a:cs typeface="Times New Roman" panose="02020603050405020304" pitchFamily="18" charset="0"/>
              </a:rPr>
              <a:t>create a favorable financial environment, which means access to inexpensive and long-term financing for investments and insurance against military risks. Ukraine needs a special development bank;</a:t>
            </a:r>
          </a:p>
          <a:p>
            <a:pPr marL="171450" indent="-171450" algn="just" fontAlgn="auto"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US" sz="1100" dirty="0">
                <a:solidFill>
                  <a:srgbClr val="002060"/>
                </a:solidFill>
                <a:cs typeface="Times New Roman" panose="02020603050405020304" pitchFamily="18" charset="0"/>
              </a:rPr>
              <a:t>build and provide investors with basic infrastructure: roads, electricity, gas and technical water, scaling up the Industrial Parks instrument for this purpose;     </a:t>
            </a:r>
          </a:p>
          <a:p>
            <a:pPr marL="171450" indent="-171450" algn="just" fontAlgn="auto"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US" sz="1100" dirty="0">
                <a:solidFill>
                  <a:srgbClr val="002060"/>
                </a:solidFill>
                <a:cs typeface="Times New Roman" panose="02020603050405020304" pitchFamily="18" charset="0"/>
              </a:rPr>
              <a:t>apply special incentives for foreign investment, including the Export Processing Zone regime, guarantees of a stable regulatory environment, including in terms of profit repatriation, and transparent mechanisms for access to raw materials.</a:t>
            </a:r>
            <a:r>
              <a:rPr lang="uk-UA" sz="1100" dirty="0">
                <a:solidFill>
                  <a:srgbClr val="002060"/>
                </a:solidFill>
                <a:cs typeface="Times New Roman" panose="02020603050405020304" pitchFamily="18" charset="0"/>
              </a:rPr>
              <a:t>   </a:t>
            </a:r>
          </a:p>
          <a:p>
            <a:pPr algn="just" fontAlgn="auto">
              <a:spcAft>
                <a:spcPts val="600"/>
              </a:spcAft>
              <a:defRPr/>
            </a:pPr>
            <a:r>
              <a:rPr lang="en-US" sz="1200" b="1" dirty="0">
                <a:solidFill>
                  <a:srgbClr val="002060"/>
                </a:solidFill>
                <a:cs typeface="Times New Roman" panose="02020603050405020304" pitchFamily="18" charset="0"/>
              </a:rPr>
              <a:t>Block 2. Local component policy and the Made in Ukraine program</a:t>
            </a:r>
            <a:endParaRPr lang="uk-UA" sz="1200" b="1" dirty="0">
              <a:solidFill>
                <a:srgbClr val="002060"/>
              </a:solidFill>
              <a:cs typeface="Times New Roman" panose="02020603050405020304" pitchFamily="18" charset="0"/>
            </a:endParaRPr>
          </a:p>
          <a:p>
            <a:pPr marL="171450" indent="-171450" algn="just" fontAlgn="auto"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US" sz="1100" dirty="0">
                <a:solidFill>
                  <a:srgbClr val="002060"/>
                </a:solidFill>
                <a:cs typeface="Times New Roman" panose="02020603050405020304" pitchFamily="18" charset="0"/>
              </a:rPr>
              <a:t>development of the 5/7/9 program and grants for processing; requirement for a local component in public procurement, cashback for the purchase of domestic equipment; insourcing of international reconstruction projects as a principle</a:t>
            </a:r>
            <a:r>
              <a:rPr lang="uk-UA" sz="1100" dirty="0">
                <a:solidFill>
                  <a:srgbClr val="002060"/>
                </a:solidFill>
                <a:cs typeface="Times New Roman" panose="02020603050405020304" pitchFamily="18" charset="0"/>
              </a:rPr>
              <a:t>     </a:t>
            </a:r>
          </a:p>
          <a:p>
            <a:pPr algn="just" fontAlgn="auto">
              <a:spcAft>
                <a:spcPts val="600"/>
              </a:spcAft>
              <a:defRPr/>
            </a:pPr>
            <a:r>
              <a:rPr lang="en-US" sz="1200" b="1" dirty="0">
                <a:solidFill>
                  <a:srgbClr val="002060"/>
                </a:solidFill>
                <a:cs typeface="Times New Roman" panose="02020603050405020304" pitchFamily="18" charset="0"/>
              </a:rPr>
              <a:t>Block 3. Supporting innovation and attracting technologies</a:t>
            </a:r>
          </a:p>
          <a:p>
            <a:pPr marL="171450" indent="-171450" algn="just" fontAlgn="auto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1100" dirty="0">
                <a:solidFill>
                  <a:srgbClr val="002060"/>
                </a:solidFill>
                <a:cs typeface="Times New Roman" panose="02020603050405020304" pitchFamily="18" charset="0"/>
              </a:rPr>
              <a:t>development of public funding infrastructure for R&amp;D; network of research institutes; selection and implementation of key technologies for industry, in particular military equipment production</a:t>
            </a:r>
          </a:p>
          <a:p>
            <a:pPr algn="just" fontAlgn="auto">
              <a:spcAft>
                <a:spcPts val="600"/>
              </a:spcAft>
              <a:defRPr/>
            </a:pPr>
            <a:r>
              <a:rPr lang="en-US" sz="1200" b="1" dirty="0">
                <a:solidFill>
                  <a:srgbClr val="002060"/>
                </a:solidFill>
                <a:cs typeface="Times New Roman" panose="02020603050405020304" pitchFamily="18" charset="0"/>
              </a:rPr>
              <a:t>Block 4. Export policy</a:t>
            </a:r>
          </a:p>
          <a:p>
            <a:pPr marL="171450" indent="-171450" algn="just" fontAlgn="auto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1100" dirty="0">
                <a:solidFill>
                  <a:srgbClr val="002060"/>
                </a:solidFill>
                <a:cs typeface="Times New Roman" panose="02020603050405020304" pitchFamily="18" charset="0"/>
              </a:rPr>
              <a:t>adaptation of standards and industrial visa-free travel; export financing and insurance; liberal currency regime; economic diplomacy regarding Ukraine's participation in international projects of global supply chains</a:t>
            </a:r>
            <a:r>
              <a:rPr lang="uk-UA" sz="1100" dirty="0">
                <a:solidFill>
                  <a:srgbClr val="002060"/>
                </a:solidFill>
                <a:cs typeface="Times New Roman" panose="02020603050405020304" pitchFamily="18" charset="0"/>
              </a:rPr>
              <a:t>     </a:t>
            </a:r>
          </a:p>
          <a:p>
            <a:pPr algn="just" fontAlgn="auto">
              <a:spcAft>
                <a:spcPts val="600"/>
              </a:spcAft>
              <a:defRPr/>
            </a:pPr>
            <a:r>
              <a:rPr lang="en-US" sz="1200" b="1" dirty="0">
                <a:solidFill>
                  <a:srgbClr val="002060"/>
                </a:solidFill>
                <a:cs typeface="Times New Roman" panose="02020603050405020304" pitchFamily="18" charset="0"/>
              </a:rPr>
              <a:t>Block 5. Building the state's capacity to manage strategic development</a:t>
            </a:r>
            <a:endParaRPr lang="uk-UA" sz="1200" b="1" dirty="0">
              <a:solidFill>
                <a:srgbClr val="002060"/>
              </a:solidFill>
              <a:cs typeface="Times New Roman" panose="02020603050405020304" pitchFamily="18" charset="0"/>
            </a:endParaRPr>
          </a:p>
          <a:p>
            <a:pPr marL="171450" indent="-171450" algn="just" fontAlgn="auto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1100" dirty="0">
                <a:solidFill>
                  <a:srgbClr val="002060"/>
                </a:solidFill>
                <a:cs typeface="Times New Roman" panose="02020603050405020304" pitchFamily="18" charset="0"/>
              </a:rPr>
              <a:t>development of the ability to implement strategies; in particular, the implementation of industrial strategy will require changes to the architecture of the executive branch. Economic forecasting is necessary to coordinate the efforts of the state and entrepreneurs.</a:t>
            </a:r>
            <a:endParaRPr lang="uk-UA" sz="1100" dirty="0">
              <a:solidFill>
                <a:srgbClr val="002060"/>
              </a:solidFill>
              <a:cs typeface="Times New Roman" panose="02020603050405020304" pitchFamily="18" charset="0"/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6BDED0CC-3431-4063-175D-3DB2C4E478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8E55C7-1AE8-488F-868F-AEAF067FF618}" type="slidenum">
              <a:rPr lang="ru-RU" smtClean="0"/>
              <a:pPr>
                <a:defRPr/>
              </a:pPr>
              <a:t>10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054467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EED5DB12-BB1D-4A18-A42A-2BB64A5D1F83}"/>
              </a:ext>
            </a:extLst>
          </p:cNvPr>
          <p:cNvSpPr txBox="1">
            <a:spLocks/>
          </p:cNvSpPr>
          <p:nvPr/>
        </p:nvSpPr>
        <p:spPr>
          <a:xfrm>
            <a:off x="737827" y="541888"/>
            <a:ext cx="7632848" cy="30167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en-US" sz="1200" b="1" dirty="0">
                <a:solidFill>
                  <a:srgbClr val="28166E"/>
                </a:solidFill>
                <a:cs typeface="Times New Roman" panose="02020603050405020304" pitchFamily="18" charset="0"/>
              </a:rPr>
              <a:t>The dynamic of GDP of Ukraine in </a:t>
            </a:r>
            <a:r>
              <a:rPr lang="uk-UA" sz="1200" b="1" dirty="0">
                <a:solidFill>
                  <a:srgbClr val="28166E"/>
                </a:solidFill>
                <a:cs typeface="Times New Roman" panose="02020603050405020304" pitchFamily="18" charset="0"/>
              </a:rPr>
              <a:t>1990-202</a:t>
            </a:r>
            <a:r>
              <a:rPr lang="en-US" sz="1200" b="1" dirty="0">
                <a:solidFill>
                  <a:srgbClr val="28166E"/>
                </a:solidFill>
                <a:cs typeface="Times New Roman" panose="02020603050405020304" pitchFamily="18" charset="0"/>
              </a:rPr>
              <a:t>5</a:t>
            </a:r>
            <a:r>
              <a:rPr lang="uk-UA" sz="1200" b="1" dirty="0">
                <a:solidFill>
                  <a:srgbClr val="28166E"/>
                </a:solidFill>
                <a:cs typeface="Times New Roman" panose="02020603050405020304" pitchFamily="18" charset="0"/>
              </a:rPr>
              <a:t> (1990=100)</a:t>
            </a:r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>
          <a:xfrm>
            <a:off x="7010400" y="4805977"/>
            <a:ext cx="2133600" cy="273844"/>
          </a:xfrm>
        </p:spPr>
        <p:txBody>
          <a:bodyPr/>
          <a:lstStyle/>
          <a:p>
            <a:pPr>
              <a:defRPr/>
            </a:pPr>
            <a:fld id="{DF8E55C7-1AE8-488F-868F-AEAF067FF618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  <p:cxnSp>
        <p:nvCxnSpPr>
          <p:cNvPr id="13" name="Прямая со стрелкой 12"/>
          <p:cNvCxnSpPr>
            <a:cxnSpLocks/>
          </p:cNvCxnSpPr>
          <p:nvPr/>
        </p:nvCxnSpPr>
        <p:spPr>
          <a:xfrm flipH="1">
            <a:off x="6155077" y="1605971"/>
            <a:ext cx="1081219" cy="605739"/>
          </a:xfrm>
          <a:prstGeom prst="straightConnector1">
            <a:avLst/>
          </a:prstGeom>
          <a:ln w="28575">
            <a:solidFill>
              <a:srgbClr val="FF0000"/>
            </a:solidFill>
            <a:prstDash val="sysDash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>
            <a:cxnSpLocks/>
          </p:cNvCxnSpPr>
          <p:nvPr/>
        </p:nvCxnSpPr>
        <p:spPr>
          <a:xfrm>
            <a:off x="7309924" y="1605971"/>
            <a:ext cx="646452" cy="1076370"/>
          </a:xfrm>
          <a:prstGeom prst="straightConnector1">
            <a:avLst/>
          </a:prstGeom>
          <a:ln w="28575">
            <a:solidFill>
              <a:srgbClr val="FF0000"/>
            </a:solidFill>
            <a:prstDash val="sysDash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3055940511"/>
              </p:ext>
            </p:extLst>
          </p:nvPr>
        </p:nvGraphicFramePr>
        <p:xfrm>
          <a:off x="0" y="627534"/>
          <a:ext cx="9108503" cy="43765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20" name="Прямая соединительная линия 19"/>
          <p:cNvCxnSpPr/>
          <p:nvPr/>
        </p:nvCxnSpPr>
        <p:spPr>
          <a:xfrm>
            <a:off x="881850" y="2758099"/>
            <a:ext cx="7920880" cy="0"/>
          </a:xfrm>
          <a:prstGeom prst="line">
            <a:avLst/>
          </a:prstGeom>
          <a:ln w="2857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Заголовок 1">
            <a:extLst>
              <a:ext uri="{FF2B5EF4-FFF2-40B4-BE49-F238E27FC236}">
                <a16:creationId xmlns:a16="http://schemas.microsoft.com/office/drawing/2014/main" id="{EED5DB12-BB1D-4A18-A42A-2BB64A5D1F83}"/>
              </a:ext>
            </a:extLst>
          </p:cNvPr>
          <p:cNvSpPr txBox="1">
            <a:spLocks/>
          </p:cNvSpPr>
          <p:nvPr/>
        </p:nvSpPr>
        <p:spPr>
          <a:xfrm>
            <a:off x="0" y="4911028"/>
            <a:ext cx="3203848" cy="21871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spcAft>
                <a:spcPts val="0"/>
              </a:spcAft>
              <a:defRPr/>
            </a:pPr>
            <a:r>
              <a:rPr lang="en-US" sz="1000" i="1" dirty="0">
                <a:solidFill>
                  <a:srgbClr val="28166E"/>
                </a:solidFill>
                <a:cs typeface="Times New Roman" panose="02020603050405020304" pitchFamily="18" charset="0"/>
              </a:rPr>
              <a:t>Source: State Statistics Service of Ukraine</a:t>
            </a:r>
            <a:endParaRPr lang="uk-UA" sz="1000" i="1" dirty="0">
              <a:solidFill>
                <a:srgbClr val="28166E"/>
              </a:solidFill>
              <a:cs typeface="Times New Roman" panose="02020603050405020304" pitchFamily="18" charset="0"/>
            </a:endParaRPr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9B0DB472-1BFD-D82B-9211-6F567E3D0F77}"/>
              </a:ext>
            </a:extLst>
          </p:cNvPr>
          <p:cNvSpPr txBox="1">
            <a:spLocks/>
          </p:cNvSpPr>
          <p:nvPr/>
        </p:nvSpPr>
        <p:spPr>
          <a:xfrm>
            <a:off x="-35497" y="153007"/>
            <a:ext cx="9144000" cy="35912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en-US" sz="1600" b="1" dirty="0">
                <a:solidFill>
                  <a:srgbClr val="28166E"/>
                </a:solidFill>
                <a:cs typeface="Times New Roman" panose="02020603050405020304" pitchFamily="18" charset="0"/>
              </a:rPr>
              <a:t>IMPERFECT ECONOMIC STRUCTURE AND WAR HAVE CREATED THE MAIN BARRIERS TO SUSTAINABLE GROWTH OF UKRAINE ECONOMY</a:t>
            </a:r>
            <a:endParaRPr lang="uk-UA" sz="1600" b="1" dirty="0">
              <a:solidFill>
                <a:srgbClr val="28166E"/>
              </a:solidFill>
              <a:cs typeface="Times New Roman" panose="02020603050405020304" pitchFamily="18" charset="0"/>
            </a:endParaRPr>
          </a:p>
        </p:txBody>
      </p:sp>
      <p:sp>
        <p:nvSpPr>
          <p:cNvPr id="9" name="Овал 8">
            <a:extLst>
              <a:ext uri="{FF2B5EF4-FFF2-40B4-BE49-F238E27FC236}">
                <a16:creationId xmlns:a16="http://schemas.microsoft.com/office/drawing/2014/main" id="{B30E6700-B2D1-534C-8FF9-F81D5B55E8B9}"/>
              </a:ext>
            </a:extLst>
          </p:cNvPr>
          <p:cNvSpPr/>
          <p:nvPr/>
        </p:nvSpPr>
        <p:spPr>
          <a:xfrm>
            <a:off x="5508625" y="1973606"/>
            <a:ext cx="646452" cy="658813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0" name="Овал 9">
            <a:extLst>
              <a:ext uri="{FF2B5EF4-FFF2-40B4-BE49-F238E27FC236}">
                <a16:creationId xmlns:a16="http://schemas.microsoft.com/office/drawing/2014/main" id="{00BEEFBC-3CF5-BEE0-6B60-B344F01B78A8}"/>
              </a:ext>
            </a:extLst>
          </p:cNvPr>
          <p:cNvSpPr/>
          <p:nvPr/>
        </p:nvSpPr>
        <p:spPr>
          <a:xfrm>
            <a:off x="7705450" y="2691427"/>
            <a:ext cx="556700" cy="56059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984208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>
          <a:xfrm>
            <a:off x="7010400" y="4869656"/>
            <a:ext cx="2133600" cy="273844"/>
          </a:xfrm>
        </p:spPr>
        <p:txBody>
          <a:bodyPr/>
          <a:lstStyle/>
          <a:p>
            <a:pPr>
              <a:defRPr/>
            </a:pPr>
            <a:r>
              <a:rPr lang="en-US" dirty="0"/>
              <a:t>3</a:t>
            </a:r>
            <a:endParaRPr lang="ru-RU" dirty="0"/>
          </a:p>
        </p:txBody>
      </p:sp>
      <p:sp>
        <p:nvSpPr>
          <p:cNvPr id="3" name="Прямокутник 2"/>
          <p:cNvSpPr/>
          <p:nvPr/>
        </p:nvSpPr>
        <p:spPr>
          <a:xfrm>
            <a:off x="0" y="0"/>
            <a:ext cx="9144000" cy="57784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EED5DB12-BB1D-4A18-A42A-2BB64A5D1F83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57152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en-US" sz="1600" b="1" dirty="0">
                <a:solidFill>
                  <a:srgbClr val="28166E"/>
                </a:solidFill>
                <a:cs typeface="Times New Roman" panose="02020603050405020304" pitchFamily="18" charset="0"/>
              </a:rPr>
              <a:t>A key structural weakness is the underdeveloped manufacturing industry following a long period of deindustrialization</a:t>
            </a:r>
            <a:endParaRPr lang="uk-UA" sz="1600" b="1" dirty="0">
              <a:solidFill>
                <a:srgbClr val="28166E"/>
              </a:solidFill>
              <a:cs typeface="Times New Roman" panose="02020603050405020304" pitchFamily="18" charset="0"/>
            </a:endParaRPr>
          </a:p>
        </p:txBody>
      </p:sp>
      <p:graphicFrame>
        <p:nvGraphicFramePr>
          <p:cNvPr id="6" name="Діаграма 1"/>
          <p:cNvGraphicFramePr/>
          <p:nvPr>
            <p:extLst>
              <p:ext uri="{D42A27DB-BD31-4B8C-83A1-F6EECF244321}">
                <p14:modId xmlns:p14="http://schemas.microsoft.com/office/powerpoint/2010/main" val="2552993413"/>
              </p:ext>
            </p:extLst>
          </p:nvPr>
        </p:nvGraphicFramePr>
        <p:xfrm>
          <a:off x="3851920" y="577843"/>
          <a:ext cx="5292080" cy="43469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EED5DB12-BB1D-4A18-A42A-2BB64A5D1F83}"/>
              </a:ext>
            </a:extLst>
          </p:cNvPr>
          <p:cNvSpPr txBox="1">
            <a:spLocks/>
          </p:cNvSpPr>
          <p:nvPr/>
        </p:nvSpPr>
        <p:spPr>
          <a:xfrm>
            <a:off x="3995936" y="4873316"/>
            <a:ext cx="4896543" cy="21871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spcAft>
                <a:spcPts val="0"/>
              </a:spcAft>
              <a:defRPr/>
            </a:pPr>
            <a:r>
              <a:rPr lang="en-US" sz="900" i="1" dirty="0">
                <a:solidFill>
                  <a:srgbClr val="28166E"/>
                </a:solidFill>
                <a:cs typeface="Times New Roman" panose="02020603050405020304" pitchFamily="18" charset="0"/>
              </a:rPr>
              <a:t>Source:  OECD, State Statistics Service of Ukraine, </a:t>
            </a:r>
          </a:p>
          <a:p>
            <a:pPr algn="l" fontAlgn="auto">
              <a:spcAft>
                <a:spcPts val="0"/>
              </a:spcAft>
              <a:defRPr/>
            </a:pPr>
            <a:r>
              <a:rPr lang="en-US" sz="900" i="1" dirty="0">
                <a:solidFill>
                  <a:srgbClr val="28166E"/>
                </a:solidFill>
                <a:cs typeface="Times New Roman" panose="02020603050405020304" pitchFamily="18" charset="0"/>
              </a:rPr>
              <a:t>calculations of SE “</a:t>
            </a:r>
            <a:r>
              <a:rPr lang="en-US" sz="900" i="1" dirty="0" err="1">
                <a:solidFill>
                  <a:srgbClr val="28166E"/>
                </a:solidFill>
                <a:cs typeface="Times New Roman" panose="02020603050405020304" pitchFamily="18" charset="0"/>
              </a:rPr>
              <a:t>Ukrpromzovnishexpertyza</a:t>
            </a:r>
            <a:r>
              <a:rPr lang="en-US" sz="900" i="1" dirty="0">
                <a:solidFill>
                  <a:srgbClr val="28166E"/>
                </a:solidFill>
                <a:cs typeface="Times New Roman" panose="02020603050405020304" pitchFamily="18" charset="0"/>
              </a:rPr>
              <a:t>”</a:t>
            </a:r>
            <a:endParaRPr lang="uk-UA" sz="900" i="1" dirty="0">
              <a:solidFill>
                <a:srgbClr val="28166E"/>
              </a:solidFill>
              <a:cs typeface="Times New Roman" panose="02020603050405020304" pitchFamily="18" charset="0"/>
            </a:endParaRPr>
          </a:p>
        </p:txBody>
      </p:sp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EED5DB12-BB1D-4A18-A42A-2BB64A5D1F83}"/>
              </a:ext>
            </a:extLst>
          </p:cNvPr>
          <p:cNvSpPr txBox="1">
            <a:spLocks/>
          </p:cNvSpPr>
          <p:nvPr/>
        </p:nvSpPr>
        <p:spPr>
          <a:xfrm>
            <a:off x="1175" y="4869656"/>
            <a:ext cx="3634722" cy="21871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spcAft>
                <a:spcPts val="0"/>
              </a:spcAft>
              <a:defRPr/>
            </a:pPr>
            <a:r>
              <a:rPr lang="en-US" sz="900" i="1" dirty="0">
                <a:solidFill>
                  <a:srgbClr val="28166E"/>
                </a:solidFill>
                <a:cs typeface="Times New Roman" panose="02020603050405020304" pitchFamily="18" charset="0"/>
              </a:rPr>
              <a:t>Source:  World Bank</a:t>
            </a:r>
            <a:endParaRPr lang="uk-UA" sz="900" i="1" dirty="0">
              <a:solidFill>
                <a:srgbClr val="28166E"/>
              </a:solidFill>
              <a:cs typeface="Times New Roman" panose="02020603050405020304" pitchFamily="18" charset="0"/>
            </a:endParaRPr>
          </a:p>
        </p:txBody>
      </p:sp>
      <p:graphicFrame>
        <p:nvGraphicFramePr>
          <p:cNvPr id="13" name="Диаграмма 12"/>
          <p:cNvGraphicFramePr/>
          <p:nvPr>
            <p:extLst>
              <p:ext uri="{D42A27DB-BD31-4B8C-83A1-F6EECF244321}">
                <p14:modId xmlns:p14="http://schemas.microsoft.com/office/powerpoint/2010/main" val="1608023009"/>
              </p:ext>
            </p:extLst>
          </p:nvPr>
        </p:nvGraphicFramePr>
        <p:xfrm>
          <a:off x="97859" y="699542"/>
          <a:ext cx="3668818" cy="42608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Овал 1">
            <a:extLst>
              <a:ext uri="{FF2B5EF4-FFF2-40B4-BE49-F238E27FC236}">
                <a16:creationId xmlns:a16="http://schemas.microsoft.com/office/drawing/2014/main" id="{EEB3EB60-A63F-E7EE-9CBC-6F1F6FB767B1}"/>
              </a:ext>
            </a:extLst>
          </p:cNvPr>
          <p:cNvSpPr/>
          <p:nvPr/>
        </p:nvSpPr>
        <p:spPr>
          <a:xfrm>
            <a:off x="4124712" y="3847426"/>
            <a:ext cx="592832" cy="52452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EA53BCA2-4C38-A1A0-35DC-4A4D391294B3}"/>
              </a:ext>
            </a:extLst>
          </p:cNvPr>
          <p:cNvCxnSpPr>
            <a:cxnSpLocks/>
          </p:cNvCxnSpPr>
          <p:nvPr/>
        </p:nvCxnSpPr>
        <p:spPr>
          <a:xfrm>
            <a:off x="539750" y="3507854"/>
            <a:ext cx="3226927" cy="0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67272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">
            <a:extLst>
              <a:ext uri="{FF2B5EF4-FFF2-40B4-BE49-F238E27FC236}">
                <a16:creationId xmlns:a16="http://schemas.microsoft.com/office/drawing/2014/main" id="{EED5DB12-BB1D-4A18-A42A-2BB64A5D1F83}"/>
              </a:ext>
            </a:extLst>
          </p:cNvPr>
          <p:cNvSpPr txBox="1">
            <a:spLocks/>
          </p:cNvSpPr>
          <p:nvPr/>
        </p:nvSpPr>
        <p:spPr>
          <a:xfrm>
            <a:off x="0" y="60315"/>
            <a:ext cx="9108504" cy="85525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en-US" sz="1600" b="1" dirty="0">
                <a:solidFill>
                  <a:srgbClr val="28166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AS THE RESULT, UKRAINIAN INDUSTRY AND THE ECONOMY WERE NOT PREPARED FOR WAR, AND NOW IT IS HEAVILY DEPENDENT ON MACROECONOMIC AID FROM THE PARTNERS</a:t>
            </a:r>
            <a:endParaRPr lang="uk-UA" sz="1600" b="1" dirty="0">
              <a:solidFill>
                <a:srgbClr val="28166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anose="02020603050405020304" pitchFamily="18" charset="0"/>
            </a:endParaRPr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8E55C7-1AE8-488F-868F-AEAF067FF618}" type="slidenum">
              <a:rPr lang="ru-RU" smtClean="0"/>
              <a:pPr>
                <a:defRPr/>
              </a:pPr>
              <a:t>4</a:t>
            </a:fld>
            <a:endParaRPr lang="ru-RU" dirty="0"/>
          </a:p>
        </p:txBody>
      </p:sp>
      <p:graphicFrame>
        <p:nvGraphicFramePr>
          <p:cNvPr id="2" name="Диаграмма 1">
            <a:extLst>
              <a:ext uri="{FF2B5EF4-FFF2-40B4-BE49-F238E27FC236}">
                <a16:creationId xmlns:a16="http://schemas.microsoft.com/office/drawing/2014/main" id="{2BC92DED-331C-1C3B-4661-870938F8462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00283241"/>
              </p:ext>
            </p:extLst>
          </p:nvPr>
        </p:nvGraphicFramePr>
        <p:xfrm>
          <a:off x="475266" y="1058863"/>
          <a:ext cx="8327437" cy="37842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041F041F-4A38-4641-9381-95F1D3FD914E}"/>
              </a:ext>
            </a:extLst>
          </p:cNvPr>
          <p:cNvCxnSpPr/>
          <p:nvPr/>
        </p:nvCxnSpPr>
        <p:spPr>
          <a:xfrm flipV="1">
            <a:off x="3923928" y="1058863"/>
            <a:ext cx="0" cy="3312368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67C8AF9D-9F81-3EDD-8227-C203AD720A4B}"/>
              </a:ext>
            </a:extLst>
          </p:cNvPr>
          <p:cNvSpPr txBox="1">
            <a:spLocks/>
          </p:cNvSpPr>
          <p:nvPr/>
        </p:nvSpPr>
        <p:spPr>
          <a:xfrm>
            <a:off x="737827" y="829920"/>
            <a:ext cx="7632848" cy="30167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en-US" sz="1200" b="1" dirty="0">
                <a:solidFill>
                  <a:srgbClr val="28166E"/>
                </a:solidFill>
                <a:cs typeface="Times New Roman" panose="02020603050405020304" pitchFamily="18" charset="0"/>
              </a:rPr>
              <a:t>GDP of Ukraine, budget spending and external aid in 2019</a:t>
            </a:r>
            <a:r>
              <a:rPr lang="uk-UA" sz="1200" b="1" dirty="0">
                <a:solidFill>
                  <a:srgbClr val="28166E"/>
                </a:solidFill>
                <a:cs typeface="Times New Roman" panose="02020603050405020304" pitchFamily="18" charset="0"/>
              </a:rPr>
              <a:t>-202</a:t>
            </a:r>
            <a:r>
              <a:rPr lang="en-US" sz="1200" b="1" dirty="0">
                <a:solidFill>
                  <a:srgbClr val="28166E"/>
                </a:solidFill>
                <a:cs typeface="Times New Roman" panose="02020603050405020304" pitchFamily="18" charset="0"/>
              </a:rPr>
              <a:t>5</a:t>
            </a:r>
            <a:endParaRPr lang="uk-UA" sz="1200" b="1" dirty="0">
              <a:solidFill>
                <a:srgbClr val="28166E"/>
              </a:solidFill>
              <a:cs typeface="Times New Roman" panose="02020603050405020304" pitchFamily="18" charset="0"/>
            </a:endParaRPr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46DC80C1-4407-2634-932F-56C81BA79FE2}"/>
              </a:ext>
            </a:extLst>
          </p:cNvPr>
          <p:cNvSpPr txBox="1">
            <a:spLocks/>
          </p:cNvSpPr>
          <p:nvPr/>
        </p:nvSpPr>
        <p:spPr>
          <a:xfrm>
            <a:off x="-36512" y="4849531"/>
            <a:ext cx="4355976" cy="2738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spcAft>
                <a:spcPts val="0"/>
              </a:spcAft>
              <a:defRPr/>
            </a:pPr>
            <a:r>
              <a:rPr lang="en-US" sz="1000" i="1" dirty="0">
                <a:solidFill>
                  <a:srgbClr val="28166E"/>
                </a:solidFill>
                <a:cs typeface="Times New Roman" panose="02020603050405020304" pitchFamily="18" charset="0"/>
              </a:rPr>
              <a:t>Source: State Statistics Service, Ministry of Finance of Ukraine</a:t>
            </a:r>
            <a:endParaRPr lang="uk-UA" sz="1000" i="1" dirty="0">
              <a:solidFill>
                <a:srgbClr val="28166E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09868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0" y="2753011"/>
            <a:ext cx="9144000" cy="15843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 fontAlgn="auto">
              <a:spcAft>
                <a:spcPts val="0"/>
              </a:spcAft>
            </a:pPr>
            <a:r>
              <a:rPr lang="en-US" sz="2300" b="1" dirty="0">
                <a:solidFill>
                  <a:srgbClr val="28166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To achieve this, Ukraine needs a consistent industrial strategy aimed at building a technological manufacturing sector</a:t>
            </a:r>
            <a:endParaRPr lang="uk-UA" sz="2300" b="1" dirty="0">
              <a:solidFill>
                <a:srgbClr val="28166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0" y="4064481"/>
            <a:ext cx="9144000" cy="10700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 fontAlgn="auto">
              <a:spcAft>
                <a:spcPts val="0"/>
              </a:spcAft>
            </a:pPr>
            <a:r>
              <a:rPr lang="en-US" sz="2300" dirty="0">
                <a:solidFill>
                  <a:srgbClr val="28166E"/>
                </a:solidFill>
                <a:cs typeface="Times New Roman" pitchFamily="18" charset="0"/>
              </a:rPr>
              <a:t>Its essence is to encourage entrepreneurs to build modern production facilities in Ukraine</a:t>
            </a:r>
            <a:endParaRPr lang="uk-UA" sz="2300" dirty="0">
              <a:solidFill>
                <a:srgbClr val="28166E"/>
              </a:solidFill>
              <a:cs typeface="Times New Roman" pitchFamily="18" charset="0"/>
            </a:endParaRPr>
          </a:p>
        </p:txBody>
      </p:sp>
      <p:sp>
        <p:nvSpPr>
          <p:cNvPr id="2" name="Прямокутник 1"/>
          <p:cNvSpPr/>
          <p:nvPr/>
        </p:nvSpPr>
        <p:spPr>
          <a:xfrm>
            <a:off x="18256" y="123007"/>
            <a:ext cx="9144000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algn="just">
              <a:buNone/>
            </a:pPr>
            <a:r>
              <a:rPr lang="en-US" sz="2300" b="1" dirty="0">
                <a:solidFill>
                  <a:srgbClr val="28166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Consequently, the recovery of Ukraine should be viewed furthermore as a profound transformation of the structure of the economy, but</a:t>
            </a:r>
            <a:r>
              <a:rPr lang="ru-RU" sz="2300" b="1" dirty="0">
                <a:solidFill>
                  <a:srgbClr val="28166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en-US" sz="2300" b="1" dirty="0">
                <a:solidFill>
                  <a:srgbClr val="28166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not only as rebuilding what has been destroyed</a:t>
            </a:r>
            <a:endParaRPr lang="uk-UA" sz="2300" b="1" dirty="0">
              <a:solidFill>
                <a:srgbClr val="28166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08B57EE9-C5CF-46B7-B249-03A21CF72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8E55C7-1AE8-488F-868F-AEAF067FF618}" type="slidenum">
              <a:rPr lang="ru-RU" smtClean="0"/>
              <a:pPr>
                <a:defRPr/>
              </a:pPr>
              <a:t>5</a:t>
            </a:fld>
            <a:endParaRPr lang="ru-RU" dirty="0"/>
          </a:p>
        </p:txBody>
      </p:sp>
      <p:sp>
        <p:nvSpPr>
          <p:cNvPr id="4" name="Прямокутник 1">
            <a:extLst>
              <a:ext uri="{FF2B5EF4-FFF2-40B4-BE49-F238E27FC236}">
                <a16:creationId xmlns:a16="http://schemas.microsoft.com/office/drawing/2014/main" id="{2921B999-6CB7-4CB4-D418-2D6CD6DB8544}"/>
              </a:ext>
            </a:extLst>
          </p:cNvPr>
          <p:cNvSpPr/>
          <p:nvPr/>
        </p:nvSpPr>
        <p:spPr>
          <a:xfrm>
            <a:off x="0" y="1629608"/>
            <a:ext cx="9109141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algn="just">
              <a:buNone/>
            </a:pPr>
            <a:r>
              <a:rPr lang="en-US" sz="2300" dirty="0">
                <a:solidFill>
                  <a:srgbClr val="28166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The main change should be an increase in the share of the processing industry in the country's GDP.</a:t>
            </a:r>
            <a:endParaRPr lang="uk-UA" sz="2300" dirty="0">
              <a:solidFill>
                <a:srgbClr val="28166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3048749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6D03B8-2661-69BF-5B35-9452A4641C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">
            <a:extLst>
              <a:ext uri="{FF2B5EF4-FFF2-40B4-BE49-F238E27FC236}">
                <a16:creationId xmlns:a16="http://schemas.microsoft.com/office/drawing/2014/main" id="{3F6ACF83-0776-CD04-C5DD-4C5928FC5B05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08504" cy="51435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2400" b="1" dirty="0">
                <a:solidFill>
                  <a:srgbClr val="28166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In practical terms, the strategy must accomplish a number of tasks: </a:t>
            </a:r>
            <a:r>
              <a:rPr lang="ru-RU" sz="2400" b="1" dirty="0">
                <a:solidFill>
                  <a:srgbClr val="28166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 </a:t>
            </a:r>
          </a:p>
          <a:p>
            <a:pPr marL="342900" indent="-342900" algn="l" fontAlgn="auto">
              <a:spcBef>
                <a:spcPts val="0"/>
              </a:spcBef>
              <a:spcAft>
                <a:spcPts val="1800"/>
              </a:spcAft>
              <a:buAutoNum type="arabicPeriod"/>
              <a:defRPr/>
            </a:pPr>
            <a:r>
              <a:rPr lang="en-US" sz="2400" dirty="0">
                <a:solidFill>
                  <a:srgbClr val="28166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Ensure reasonable autonomy in weapons production to deter external aggression</a:t>
            </a:r>
            <a:endParaRPr lang="ru-RU" sz="2400" dirty="0">
              <a:solidFill>
                <a:srgbClr val="28166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anose="02020603050405020304" pitchFamily="18" charset="0"/>
            </a:endParaRPr>
          </a:p>
          <a:p>
            <a:pPr marL="342900" indent="-342900" algn="l" fontAlgn="auto">
              <a:spcBef>
                <a:spcPts val="0"/>
              </a:spcBef>
              <a:spcAft>
                <a:spcPts val="1800"/>
              </a:spcAft>
              <a:buAutoNum type="arabicPeriod"/>
              <a:defRPr/>
            </a:pPr>
            <a:r>
              <a:rPr lang="en-US" sz="2400" dirty="0">
                <a:solidFill>
                  <a:srgbClr val="28166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Scale up added value generation through deep processing of local raw materials</a:t>
            </a:r>
            <a:endParaRPr lang="ru-RU" sz="2400" dirty="0">
              <a:solidFill>
                <a:srgbClr val="28166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anose="02020603050405020304" pitchFamily="18" charset="0"/>
            </a:endParaRPr>
          </a:p>
          <a:p>
            <a:pPr marL="342900" indent="-342900" algn="l" fontAlgn="auto">
              <a:spcBef>
                <a:spcPts val="0"/>
              </a:spcBef>
              <a:spcAft>
                <a:spcPts val="1800"/>
              </a:spcAft>
              <a:buAutoNum type="arabicPeriod"/>
              <a:defRPr/>
            </a:pPr>
            <a:r>
              <a:rPr lang="en-US" sz="2400" dirty="0">
                <a:solidFill>
                  <a:srgbClr val="28166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Lay the foundations for the economy of the future by integrating into global/pan-European supply chains of critical materials and products for the “green” and digital transitions</a:t>
            </a:r>
            <a:endParaRPr lang="ru-RU" sz="2400" dirty="0">
              <a:solidFill>
                <a:srgbClr val="28166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anose="02020603050405020304" pitchFamily="18" charset="0"/>
            </a:endParaRPr>
          </a:p>
          <a:p>
            <a:pPr marL="342900" indent="-342900" algn="l" fontAlgn="auto">
              <a:spcBef>
                <a:spcPts val="0"/>
              </a:spcBef>
              <a:spcAft>
                <a:spcPts val="1800"/>
              </a:spcAft>
              <a:buAutoNum type="arabicPeriod"/>
              <a:defRPr/>
            </a:pPr>
            <a:r>
              <a:rPr lang="en-US" sz="2400" dirty="0">
                <a:solidFill>
                  <a:srgbClr val="28166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Eliminate large gaps in Ukraine's industrial landscape, increase the local component in production</a:t>
            </a:r>
            <a:endParaRPr lang="uk-UA" sz="2400" dirty="0">
              <a:solidFill>
                <a:srgbClr val="28166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anose="02020603050405020304" pitchFamily="18" charset="0"/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AD3715EB-16E5-265F-37E3-F02A1269B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8E55C7-1AE8-488F-868F-AEAF067FF618}" type="slidenum">
              <a:rPr lang="ru-RU" smtClean="0"/>
              <a:pPr>
                <a:defRPr/>
              </a:pPr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07378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object 5"/>
          <p:cNvSpPr txBox="1"/>
          <p:nvPr/>
        </p:nvSpPr>
        <p:spPr>
          <a:xfrm>
            <a:off x="162997" y="1062992"/>
            <a:ext cx="3423992" cy="194284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lang="en-US" sz="1200" b="1" spc="-23" dirty="0">
                <a:solidFill>
                  <a:srgbClr val="333333"/>
                </a:solidFill>
                <a:latin typeface="+mn-lt"/>
                <a:cs typeface="Times New Roman" panose="02020603050405020304" pitchFamily="18" charset="0"/>
              </a:rPr>
              <a:t>Weapon production in Ukraine, </a:t>
            </a:r>
            <a:r>
              <a:rPr lang="en-US" sz="1200" b="1" spc="-23" dirty="0" err="1">
                <a:solidFill>
                  <a:srgbClr val="333333"/>
                </a:solidFill>
                <a:latin typeface="+mn-lt"/>
                <a:cs typeface="Times New Roman" panose="02020603050405020304" pitchFamily="18" charset="0"/>
              </a:rPr>
              <a:t>bln</a:t>
            </a:r>
            <a:r>
              <a:rPr lang="en-US" sz="1200" b="1" spc="-23" dirty="0">
                <a:solidFill>
                  <a:srgbClr val="333333"/>
                </a:solidFill>
                <a:latin typeface="+mn-lt"/>
                <a:cs typeface="Times New Roman" panose="02020603050405020304" pitchFamily="18" charset="0"/>
              </a:rPr>
              <a:t> USD</a:t>
            </a:r>
            <a:endParaRPr sz="1200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45" name="object 5"/>
          <p:cNvSpPr txBox="1"/>
          <p:nvPr/>
        </p:nvSpPr>
        <p:spPr>
          <a:xfrm>
            <a:off x="162997" y="2988629"/>
            <a:ext cx="2985472" cy="101951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lang="en-US" sz="600" b="1" spc="-23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Source: </a:t>
            </a:r>
            <a:r>
              <a:rPr lang="en-US" sz="600" spc="-23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https://www.rbc.ua/ukr/news/ukrayina-2024-rotsi-virobila-zbroyi-9-mlrd-1744399360.html</a:t>
            </a:r>
            <a:endParaRPr sz="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7" name="TextBox 2"/>
          <p:cNvSpPr txBox="1"/>
          <p:nvPr/>
        </p:nvSpPr>
        <p:spPr>
          <a:xfrm>
            <a:off x="3942853" y="1125719"/>
            <a:ext cx="5001620" cy="179792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lIns="68580" tIns="34290" rIns="68580" bIns="3429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57175" indent="-257175" algn="ctr">
              <a:spcAft>
                <a:spcPts val="150"/>
              </a:spcAft>
              <a:buAutoNum type="arabicParenBoth"/>
              <a:defRPr sz="1800" b="1"/>
            </a:pPr>
            <a:endParaRPr lang="en-US" sz="11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150"/>
              </a:spcAft>
              <a:defRPr sz="1800" b="1"/>
            </a:pPr>
            <a:endParaRPr lang="en-US" sz="11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150"/>
              </a:spcAft>
              <a:defRPr sz="1800" b="1"/>
            </a:pPr>
            <a:endParaRPr lang="en-US" sz="11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150"/>
              </a:spcAft>
              <a:defRPr sz="1800" b="1"/>
            </a:pPr>
            <a:endParaRPr lang="en-US" sz="11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150"/>
              </a:spcAft>
              <a:defRPr sz="1800" b="1"/>
            </a:pPr>
            <a:endParaRPr lang="en-US" sz="11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150"/>
              </a:spcAft>
              <a:defRPr sz="1800" b="1"/>
            </a:pPr>
            <a:endParaRPr lang="en-US" sz="11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150"/>
              </a:spcAft>
              <a:defRPr sz="1800" b="1"/>
            </a:pPr>
            <a:endParaRPr lang="en-US" sz="11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150"/>
              </a:spcAft>
              <a:defRPr sz="1800" b="1"/>
            </a:pPr>
            <a:endParaRPr lang="en-US" sz="11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150"/>
              </a:spcAft>
              <a:defRPr sz="1800" b="1"/>
            </a:pPr>
            <a:endParaRPr sz="11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910119" y="1052243"/>
            <a:ext cx="4948280" cy="1859483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>
              <a:spcAft>
                <a:spcPts val="150"/>
              </a:spcAft>
              <a:defRPr sz="1800" b="1"/>
            </a:pPr>
            <a:endParaRPr lang="en-US" sz="1200" dirty="0">
              <a:latin typeface="Montserrat" pitchFamily="2" charset="-52"/>
              <a:cs typeface="Times New Roman" panose="02020603050405020304" pitchFamily="18" charset="0"/>
            </a:endParaRPr>
          </a:p>
          <a:p>
            <a:pPr>
              <a:spcAft>
                <a:spcPts val="150"/>
              </a:spcAft>
              <a:defRPr sz="1800" b="1"/>
            </a:pPr>
            <a:r>
              <a:rPr lang="en-US" sz="1200" dirty="0">
                <a:latin typeface="Montserrat" pitchFamily="2" charset="-52"/>
                <a:cs typeface="Times New Roman" panose="02020603050405020304" pitchFamily="18" charset="0"/>
              </a:rPr>
              <a:t>As of 2025, Ukraine’s military sector has reached an output of USD 15 billion, up from about USD 1 billion in 2022.</a:t>
            </a:r>
          </a:p>
          <a:p>
            <a:pPr>
              <a:spcAft>
                <a:spcPts val="150"/>
              </a:spcAft>
              <a:defRPr sz="1800" b="1"/>
            </a:pPr>
            <a:endParaRPr lang="en-US" sz="1200" dirty="0">
              <a:latin typeface="Montserrat" pitchFamily="2" charset="-52"/>
              <a:cs typeface="Times New Roman" panose="02020603050405020304" pitchFamily="18" charset="0"/>
            </a:endParaRPr>
          </a:p>
          <a:p>
            <a:pPr>
              <a:spcAft>
                <a:spcPts val="150"/>
              </a:spcAft>
              <a:defRPr sz="1800" b="1"/>
            </a:pPr>
            <a:r>
              <a:rPr lang="en-US" sz="1200" dirty="0">
                <a:latin typeface="Montserrat" pitchFamily="2" charset="-52"/>
                <a:cs typeface="Times New Roman" panose="02020603050405020304" pitchFamily="18" charset="0"/>
              </a:rPr>
              <a:t>This figure corresponds to about USD 4.95 billion in added value, accounting for approximately 2.6% of Ukraine’s GDP.</a:t>
            </a:r>
          </a:p>
          <a:p>
            <a:pPr>
              <a:spcAft>
                <a:spcPts val="150"/>
              </a:spcAft>
              <a:defRPr sz="1800" b="1"/>
            </a:pPr>
            <a:endParaRPr lang="en-US" sz="1200" dirty="0">
              <a:latin typeface="Montserrat" pitchFamily="2" charset="-52"/>
              <a:cs typeface="Times New Roman" panose="02020603050405020304" pitchFamily="18" charset="0"/>
            </a:endParaRPr>
          </a:p>
          <a:p>
            <a:pPr>
              <a:spcAft>
                <a:spcPts val="150"/>
              </a:spcAft>
              <a:defRPr sz="1800" b="1"/>
            </a:pPr>
            <a:r>
              <a:rPr lang="en-US" sz="1200" dirty="0">
                <a:latin typeface="Montserrat" pitchFamily="2" charset="-52"/>
                <a:cs typeface="Times New Roman" panose="02020603050405020304" pitchFamily="18" charset="0"/>
              </a:rPr>
              <a:t>As of now, Ukraine’s production capacity exceeds actual output, with capacity utilization at around 43%.</a:t>
            </a:r>
            <a:endParaRPr lang="uk-UA" sz="1200" dirty="0">
              <a:latin typeface="Montserrat" pitchFamily="2" charset="-52"/>
              <a:cs typeface="Times New Roman" panose="02020603050405020304" pitchFamily="18" charset="0"/>
            </a:endParaRPr>
          </a:p>
        </p:txBody>
      </p:sp>
      <p:graphicFrame>
        <p:nvGraphicFramePr>
          <p:cNvPr id="13" name="Діаграма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42585528"/>
              </p:ext>
            </p:extLst>
          </p:nvPr>
        </p:nvGraphicFramePr>
        <p:xfrm>
          <a:off x="107950" y="1037287"/>
          <a:ext cx="3708039" cy="2057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395569" y="1364323"/>
            <a:ext cx="975638" cy="684803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ctr"/>
            <a:r>
              <a:rPr lang="en-US" sz="1000" b="1" dirty="0"/>
              <a:t>Utilized production </a:t>
            </a:r>
            <a:endParaRPr lang="uk-UA" sz="1000" b="1" dirty="0"/>
          </a:p>
          <a:p>
            <a:pPr algn="ctr"/>
            <a:r>
              <a:rPr lang="en-US" sz="1000" b="1" dirty="0"/>
              <a:t>capacity</a:t>
            </a:r>
            <a:r>
              <a:rPr lang="uk-UA" sz="1000" b="1" dirty="0"/>
              <a:t>, </a:t>
            </a:r>
            <a:r>
              <a:rPr lang="en-US" sz="1000" b="1" dirty="0"/>
              <a:t>~43%</a:t>
            </a:r>
            <a:endParaRPr lang="uk-UA" sz="1000" b="1" dirty="0"/>
          </a:p>
        </p:txBody>
      </p:sp>
      <p:sp>
        <p:nvSpPr>
          <p:cNvPr id="15" name="object 5"/>
          <p:cNvSpPr txBox="1"/>
          <p:nvPr/>
        </p:nvSpPr>
        <p:spPr>
          <a:xfrm>
            <a:off x="245836" y="4795737"/>
            <a:ext cx="3428999" cy="391774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lang="en-US" sz="600" b="1" spc="-23" dirty="0">
                <a:solidFill>
                  <a:srgbClr val="333333"/>
                </a:solidFill>
                <a:latin typeface="Montserrat" pitchFamily="2" charset="-52"/>
                <a:cs typeface="Times New Roman" panose="02020603050405020304" pitchFamily="18" charset="0"/>
              </a:rPr>
              <a:t>Source: </a:t>
            </a:r>
            <a:r>
              <a:rPr lang="en-US" sz="600" spc="-23" dirty="0">
                <a:solidFill>
                  <a:srgbClr val="333333"/>
                </a:solidFill>
                <a:latin typeface="Montserrat" pitchFamily="2" charset="-52"/>
                <a:cs typeface="Times New Roman" panose="02020603050405020304" pitchFamily="18" charset="0"/>
              </a:rPr>
              <a:t>https://www.kmu.gov.ua/reformi/ekonomichne-zrostannya/rozvitok-oboronno-promislovogo-kompleksu?utm_source=chatgpt.com</a:t>
            </a:r>
            <a:endParaRPr lang="uk-UA" sz="600" spc="-23" dirty="0">
              <a:solidFill>
                <a:srgbClr val="333333"/>
              </a:solidFill>
              <a:latin typeface="Montserrat" pitchFamily="2" charset="-52"/>
              <a:cs typeface="Times New Roman" panose="02020603050405020304" pitchFamily="18" charset="0"/>
            </a:endParaRPr>
          </a:p>
          <a:p>
            <a:pPr marL="9525">
              <a:spcBef>
                <a:spcPts val="75"/>
              </a:spcBef>
            </a:pPr>
            <a:r>
              <a:rPr lang="en-US" sz="600" dirty="0">
                <a:latin typeface="Montserrat" pitchFamily="2" charset="-52"/>
                <a:cs typeface="Times New Roman" panose="02020603050405020304" pitchFamily="18" charset="0"/>
              </a:rPr>
              <a:t>https://skilky-skilky.info/ukrainskyy-opk-800-pidpryiemstv-i-richna-spromozhnist-u-35-mlrd/</a:t>
            </a:r>
            <a:endParaRPr sz="600" dirty="0">
              <a:latin typeface="Montserrat" pitchFamily="2" charset="-52"/>
              <a:cs typeface="Times New Roman" panose="02020603050405020304" pitchFamily="18" charset="0"/>
            </a:endParaRPr>
          </a:p>
        </p:txBody>
      </p:sp>
      <p:graphicFrame>
        <p:nvGraphicFramePr>
          <p:cNvPr id="16" name="Діаграма 1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61441338"/>
              </p:ext>
            </p:extLst>
          </p:nvPr>
        </p:nvGraphicFramePr>
        <p:xfrm>
          <a:off x="172370" y="3304657"/>
          <a:ext cx="3429000" cy="16459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7" name="object 5"/>
          <p:cNvSpPr txBox="1"/>
          <p:nvPr/>
        </p:nvSpPr>
        <p:spPr>
          <a:xfrm>
            <a:off x="206120" y="3135060"/>
            <a:ext cx="3230335" cy="378950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lang="en-US" sz="1200" b="1" spc="-23" dirty="0">
                <a:solidFill>
                  <a:srgbClr val="333333"/>
                </a:solidFill>
                <a:latin typeface="Montserrat" pitchFamily="2" charset="-52"/>
                <a:cs typeface="Times New Roman" panose="02020603050405020304" pitchFamily="18" charset="0"/>
              </a:rPr>
              <a:t>The number of defense sector enterprises in Ukraine</a:t>
            </a:r>
            <a:r>
              <a:rPr lang="uk-UA" sz="1200" b="1" spc="-23" dirty="0">
                <a:solidFill>
                  <a:srgbClr val="333333"/>
                </a:solidFill>
                <a:latin typeface="Montserrat" pitchFamily="2" charset="-52"/>
                <a:cs typeface="Times New Roman" panose="02020603050405020304" pitchFamily="18" charset="0"/>
              </a:rPr>
              <a:t>, </a:t>
            </a:r>
            <a:r>
              <a:rPr lang="en-US" sz="1200" b="1" spc="-23" dirty="0">
                <a:solidFill>
                  <a:srgbClr val="333333"/>
                </a:solidFill>
                <a:latin typeface="Montserrat" pitchFamily="2" charset="-52"/>
                <a:cs typeface="Times New Roman" panose="02020603050405020304" pitchFamily="18" charset="0"/>
              </a:rPr>
              <a:t>entities </a:t>
            </a:r>
            <a:endParaRPr sz="1200" dirty="0">
              <a:latin typeface="Montserrat" pitchFamily="2" charset="-52"/>
              <a:cs typeface="Times New Roman" panose="02020603050405020304" pitchFamily="18" charset="0"/>
            </a:endParaRPr>
          </a:p>
        </p:txBody>
      </p:sp>
      <p:sp>
        <p:nvSpPr>
          <p:cNvPr id="18" name="TextBox 2"/>
          <p:cNvSpPr txBox="1"/>
          <p:nvPr/>
        </p:nvSpPr>
        <p:spPr>
          <a:xfrm>
            <a:off x="3936260" y="3367161"/>
            <a:ext cx="5001620" cy="160300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lIns="68580" tIns="34290" rIns="68580" bIns="3429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57175" indent="-257175" algn="ctr">
              <a:spcAft>
                <a:spcPts val="150"/>
              </a:spcAft>
              <a:buAutoNum type="arabicParenBoth"/>
              <a:defRPr sz="1800" b="1"/>
            </a:pPr>
            <a:endParaRPr lang="uk-UA" sz="11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150"/>
              </a:spcAft>
              <a:defRPr sz="1800" b="1"/>
            </a:pPr>
            <a:endParaRPr lang="uk-UA" sz="11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150"/>
              </a:spcAft>
              <a:defRPr sz="1800" b="1"/>
            </a:pPr>
            <a:endParaRPr lang="uk-UA" sz="11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150"/>
              </a:spcAft>
              <a:defRPr sz="1800" b="1"/>
            </a:pPr>
            <a:endParaRPr lang="uk-UA" sz="11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150"/>
              </a:spcAft>
              <a:defRPr sz="1800" b="1"/>
            </a:pPr>
            <a:endParaRPr lang="uk-UA" sz="11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150"/>
              </a:spcAft>
              <a:defRPr sz="1800" b="1"/>
            </a:pPr>
            <a:endParaRPr lang="uk-UA" sz="11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150"/>
              </a:spcAft>
              <a:defRPr sz="1800" b="1"/>
            </a:pPr>
            <a:endParaRPr lang="uk-UA" sz="11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150"/>
              </a:spcAft>
              <a:defRPr sz="1800" b="1"/>
            </a:pPr>
            <a:endParaRPr sz="11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989600" y="3432564"/>
            <a:ext cx="4948280" cy="1228541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>
              <a:spcAft>
                <a:spcPts val="150"/>
              </a:spcAft>
              <a:defRPr sz="1800" b="1"/>
            </a:pPr>
            <a:r>
              <a:rPr lang="en-US" sz="1200" dirty="0">
                <a:latin typeface="Montserrat" pitchFamily="2" charset="-52"/>
                <a:cs typeface="Times New Roman" panose="02020603050405020304" pitchFamily="18" charset="0"/>
              </a:rPr>
              <a:t>Over the period 2021–2025, the number of military producers increased significantly from about 300 to more than 800, accordingly.</a:t>
            </a:r>
            <a:endParaRPr lang="uk-UA" sz="1200" dirty="0">
              <a:latin typeface="Montserrat" pitchFamily="2" charset="-52"/>
              <a:cs typeface="Times New Roman" panose="02020603050405020304" pitchFamily="18" charset="0"/>
            </a:endParaRPr>
          </a:p>
          <a:p>
            <a:pPr>
              <a:spcAft>
                <a:spcPts val="150"/>
              </a:spcAft>
              <a:defRPr sz="1800" b="1"/>
            </a:pPr>
            <a:endParaRPr lang="en-US" sz="1200" dirty="0">
              <a:latin typeface="Montserrat" pitchFamily="2" charset="-52"/>
              <a:cs typeface="Times New Roman" panose="02020603050405020304" pitchFamily="18" charset="0"/>
            </a:endParaRPr>
          </a:p>
          <a:p>
            <a:pPr>
              <a:spcAft>
                <a:spcPts val="150"/>
              </a:spcAft>
              <a:defRPr sz="1800" b="1"/>
            </a:pPr>
            <a:r>
              <a:rPr lang="en-US" sz="1200" dirty="0">
                <a:latin typeface="Montserrat" pitchFamily="2" charset="-52"/>
                <a:cs typeface="Times New Roman" panose="02020603050405020304" pitchFamily="18" charset="0"/>
              </a:rPr>
              <a:t>The sector was boosted by private entrepreneurship, above by small and medium-sized enterprises (SMEs).</a:t>
            </a:r>
          </a:p>
        </p:txBody>
      </p:sp>
      <p:sp>
        <p:nvSpPr>
          <p:cNvPr id="20" name="Заголовок 1">
            <a:extLst>
              <a:ext uri="{FF2B5EF4-FFF2-40B4-BE49-F238E27FC236}">
                <a16:creationId xmlns:a16="http://schemas.microsoft.com/office/drawing/2014/main" id="{09408CEC-A50D-5699-81D1-4A77A1912D2B}"/>
              </a:ext>
            </a:extLst>
          </p:cNvPr>
          <p:cNvSpPr txBox="1">
            <a:spLocks/>
          </p:cNvSpPr>
          <p:nvPr/>
        </p:nvSpPr>
        <p:spPr>
          <a:xfrm>
            <a:off x="0" y="219411"/>
            <a:ext cx="9148845" cy="519029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Bef>
                <a:spcPts val="0"/>
              </a:spcBef>
              <a:spcAft>
                <a:spcPts val="450"/>
              </a:spcAft>
              <a:defRPr/>
            </a:pPr>
            <a:r>
              <a:rPr lang="en-US" sz="1600" b="1" dirty="0">
                <a:solidFill>
                  <a:srgbClr val="28166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Ensure autonomy in military production to survive and deter external aggression</a:t>
            </a:r>
            <a:endParaRPr lang="uk-UA" sz="1600" b="1" dirty="0">
              <a:solidFill>
                <a:srgbClr val="28166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anose="02020603050405020304" pitchFamily="18" charset="0"/>
            </a:endParaRPr>
          </a:p>
          <a:p>
            <a:pPr fontAlgn="auto">
              <a:spcBef>
                <a:spcPts val="0"/>
              </a:spcBef>
              <a:spcAft>
                <a:spcPts val="450"/>
              </a:spcAft>
              <a:defRPr/>
            </a:pPr>
            <a:r>
              <a:rPr lang="en-US" sz="1600" b="1" dirty="0">
                <a:latin typeface="+mn-lt"/>
                <a:cs typeface="Times New Roman" panose="02020603050405020304" pitchFamily="18" charset="0"/>
              </a:rPr>
              <a:t>In 2022–2025, the sector experienced robust growth, driven by several industrial policy tools and the energy of small and medium-sized businesses.</a:t>
            </a:r>
            <a:endParaRPr lang="en-US" sz="1600" b="1" dirty="0">
              <a:solidFill>
                <a:srgbClr val="28166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13838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8B1481-8584-3EDA-1B45-D90FAEF9C2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">
            <a:extLst>
              <a:ext uri="{FF2B5EF4-FFF2-40B4-BE49-F238E27FC236}">
                <a16:creationId xmlns:a16="http://schemas.microsoft.com/office/drawing/2014/main" id="{C81EAFA3-581C-C7CE-9C19-7D07F96AA9F1}"/>
              </a:ext>
            </a:extLst>
          </p:cNvPr>
          <p:cNvSpPr txBox="1">
            <a:spLocks/>
          </p:cNvSpPr>
          <p:nvPr/>
        </p:nvSpPr>
        <p:spPr>
          <a:xfrm>
            <a:off x="35496" y="5893"/>
            <a:ext cx="9108504" cy="75293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2400" b="1" dirty="0">
                <a:solidFill>
                  <a:srgbClr val="28166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anose="02020603050405020304" pitchFamily="18" charset="0"/>
              </a:rPr>
              <a:t>Escalate added value generation through scaling up deep processing of local raw materials</a:t>
            </a: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54B8FCCE-ECB5-0E36-578E-98E4E880A1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0400" y="4746178"/>
            <a:ext cx="2133600" cy="273844"/>
          </a:xfrm>
        </p:spPr>
        <p:txBody>
          <a:bodyPr/>
          <a:lstStyle/>
          <a:p>
            <a:pPr>
              <a:defRPr/>
            </a:pPr>
            <a:fld id="{DF8E55C7-1AE8-488F-868F-AEAF067FF618}" type="slidenum">
              <a:rPr lang="ru-RU" smtClean="0">
                <a:latin typeface="+mn-lt"/>
              </a:rPr>
              <a:pPr>
                <a:defRPr/>
              </a:pPr>
              <a:t>8</a:t>
            </a:fld>
            <a:endParaRPr lang="ru-RU" dirty="0">
              <a:latin typeface="+mn-lt"/>
            </a:endParaRPr>
          </a:p>
        </p:txBody>
      </p:sp>
      <p:graphicFrame>
        <p:nvGraphicFramePr>
          <p:cNvPr id="2" name="Таблиця 1">
            <a:extLst>
              <a:ext uri="{FF2B5EF4-FFF2-40B4-BE49-F238E27FC236}">
                <a16:creationId xmlns:a16="http://schemas.microsoft.com/office/drawing/2014/main" id="{3F0E7F93-C30B-16C1-0DB0-37F9781A48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8823618"/>
              </p:ext>
            </p:extLst>
          </p:nvPr>
        </p:nvGraphicFramePr>
        <p:xfrm>
          <a:off x="216190" y="1885920"/>
          <a:ext cx="4065205" cy="2359914"/>
        </p:xfrm>
        <a:graphic>
          <a:graphicData uri="http://schemas.openxmlformats.org/drawingml/2006/table">
            <a:tbl>
              <a:tblPr bandRow="1">
                <a:tableStyleId>{8EC20E35-A176-4012-BC5E-935CFFF8708E}</a:tableStyleId>
              </a:tblPr>
              <a:tblGrid>
                <a:gridCol w="13550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51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848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4488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ea typeface="Calibri"/>
                          <a:cs typeface="Times New Roman" panose="02020603050405020304" pitchFamily="18" charset="0"/>
                        </a:rPr>
                        <a:t>Raw materials</a:t>
                      </a:r>
                      <a:endParaRPr lang="uk-UA" sz="1100" b="1" dirty="0">
                        <a:solidFill>
                          <a:schemeClr val="tx1"/>
                        </a:solidFill>
                        <a:effectLst/>
                        <a:latin typeface="Montserrat" pitchFamily="2" charset="-52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CF5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anose="02020603050405020304" pitchFamily="18" charset="0"/>
                        </a:rPr>
                        <a:t>Production</a:t>
                      </a:r>
                      <a:endParaRPr lang="uk-UA" sz="1100" b="1" dirty="0">
                        <a:solidFill>
                          <a:schemeClr val="tx1"/>
                        </a:solidFill>
                        <a:effectLst/>
                        <a:latin typeface="Montserrat" pitchFamily="2" charset="-52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CF5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anose="02020603050405020304" pitchFamily="18" charset="0"/>
                        </a:rPr>
                        <a:t>Exports</a:t>
                      </a:r>
                      <a:endParaRPr lang="uk-UA" sz="1100" b="1" dirty="0">
                        <a:solidFill>
                          <a:schemeClr val="tx1"/>
                        </a:solidFill>
                        <a:effectLst/>
                        <a:latin typeface="Montserrat" pitchFamily="2" charset="-52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CF5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  <a:latin typeface="Montserrat" pitchFamily="2" charset="-52"/>
                          <a:cs typeface="Times New Roman" panose="02020603050405020304" pitchFamily="18" charset="0"/>
                        </a:rPr>
                        <a:t>Share of exports in production, % </a:t>
                      </a:r>
                      <a:endParaRPr lang="uk-UA" sz="1100" b="1" dirty="0">
                        <a:solidFill>
                          <a:schemeClr val="tx1"/>
                        </a:solidFill>
                        <a:effectLst/>
                        <a:latin typeface="Montserrat" pitchFamily="2" charset="-52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CF5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289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Montserrat" pitchFamily="2" charset="-52"/>
                          <a:cs typeface="Times New Roman" panose="02020603050405020304" pitchFamily="18" charset="0"/>
                        </a:rPr>
                        <a:t>Cereal crops </a:t>
                      </a:r>
                      <a:endParaRPr lang="uk-UA" sz="1100" dirty="0">
                        <a:effectLst/>
                        <a:latin typeface="Montserrat" pitchFamily="2" charset="-52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uk-UA" sz="11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Montserrat" pitchFamily="2" charset="-52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85,1</a:t>
                      </a:r>
                      <a:endParaRPr lang="ru-RU" sz="1100" b="0" i="0" u="none" strike="noStrike" cap="none" dirty="0">
                        <a:solidFill>
                          <a:schemeClr val="dk1"/>
                        </a:solidFill>
                        <a:effectLst/>
                        <a:latin typeface="Montserrat" pitchFamily="2" charset="-52"/>
                        <a:ea typeface="+mn-ea"/>
                        <a:cs typeface="Times New Roman" panose="02020603050405020304" pitchFamily="18" charset="0"/>
                        <a:sym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Montserrat" pitchFamily="2" charset="-52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50,8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Montserrat" pitchFamily="2" charset="-52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60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289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Montserrat" pitchFamily="2" charset="-52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Oil crops</a:t>
                      </a:r>
                      <a:endParaRPr lang="uk-UA" sz="1100" b="0" i="0" u="none" strike="noStrike" cap="none" dirty="0">
                        <a:solidFill>
                          <a:schemeClr val="dk1"/>
                        </a:solidFill>
                        <a:effectLst/>
                        <a:latin typeface="Montserrat" pitchFamily="2" charset="-52"/>
                        <a:ea typeface="+mn-ea"/>
                        <a:cs typeface="Times New Roman" panose="02020603050405020304" pitchFamily="18" charset="0"/>
                        <a:sym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Montserrat" pitchFamily="2" charset="-52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22,9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Montserrat" pitchFamily="2" charset="-52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3,9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Montserrat" pitchFamily="2" charset="-52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17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289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Montserrat" pitchFamily="2" charset="-52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Iron ore</a:t>
                      </a:r>
                      <a:endParaRPr lang="uk-UA" sz="1100" b="0" i="0" u="none" strike="noStrike" cap="none" dirty="0">
                        <a:solidFill>
                          <a:schemeClr val="dk1"/>
                        </a:solidFill>
                        <a:effectLst/>
                        <a:latin typeface="Montserrat" pitchFamily="2" charset="-52"/>
                        <a:ea typeface="+mn-ea"/>
                        <a:cs typeface="Times New Roman" panose="02020603050405020304" pitchFamily="18" charset="0"/>
                        <a:sym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Montserrat" pitchFamily="2" charset="-52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78,3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Montserrat" pitchFamily="2" charset="-52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44,4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Montserrat" pitchFamily="2" charset="-52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57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289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Montserrat" pitchFamily="2" charset="-52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Titanium ore</a:t>
                      </a:r>
                      <a:endParaRPr lang="uk-UA" sz="1100" b="0" i="0" u="none" strike="noStrike" cap="none" dirty="0">
                        <a:solidFill>
                          <a:schemeClr val="dk1"/>
                        </a:solidFill>
                        <a:effectLst/>
                        <a:latin typeface="Montserrat" pitchFamily="2" charset="-52"/>
                        <a:ea typeface="+mn-ea"/>
                        <a:cs typeface="Times New Roman" panose="02020603050405020304" pitchFamily="18" charset="0"/>
                        <a:sym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Montserrat" pitchFamily="2" charset="-52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0,8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Montserrat" pitchFamily="2" charset="-52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0,55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Montserrat" pitchFamily="2" charset="-52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69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289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Montserrat" pitchFamily="2" charset="-52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Refractory clays and kaolin clays</a:t>
                      </a:r>
                      <a:endParaRPr lang="uk-UA" sz="1100" b="0" i="0" u="none" strike="noStrike" cap="none" dirty="0">
                        <a:solidFill>
                          <a:schemeClr val="dk1"/>
                        </a:solidFill>
                        <a:effectLst/>
                        <a:latin typeface="Montserrat" pitchFamily="2" charset="-52"/>
                        <a:ea typeface="+mn-ea"/>
                        <a:cs typeface="Times New Roman" panose="02020603050405020304" pitchFamily="18" charset="0"/>
                        <a:sym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Montserrat" pitchFamily="2" charset="-52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10,5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Montserrat" pitchFamily="2" charset="-52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7,0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Montserrat" pitchFamily="2" charset="-52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67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289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Montserrat" pitchFamily="2" charset="-52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Wood (million cubic meters)</a:t>
                      </a:r>
                      <a:endParaRPr lang="uk-UA" sz="1100" b="0" i="0" u="none" strike="noStrike" cap="none" dirty="0">
                        <a:solidFill>
                          <a:schemeClr val="dk1"/>
                        </a:solidFill>
                        <a:effectLst/>
                        <a:latin typeface="Montserrat" pitchFamily="2" charset="-52"/>
                        <a:ea typeface="+mn-ea"/>
                        <a:cs typeface="Times New Roman" panose="02020603050405020304" pitchFamily="18" charset="0"/>
                        <a:sym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Montserrat" pitchFamily="2" charset="-52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16,7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Montserrat" pitchFamily="2" charset="-52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3,9*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Montserrat" pitchFamily="2" charset="-52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29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" name="Rectangle 1">
            <a:extLst>
              <a:ext uri="{FF2B5EF4-FFF2-40B4-BE49-F238E27FC236}">
                <a16:creationId xmlns:a16="http://schemas.microsoft.com/office/drawing/2014/main" id="{F7C3DEEA-3723-960A-08F4-1E1B4621F9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512" y="1375246"/>
            <a:ext cx="4137214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>
              <a:spcAft>
                <a:spcPts val="150"/>
              </a:spcAft>
              <a:buClrTx/>
              <a:defRPr sz="1800" b="1"/>
            </a:pPr>
            <a:r>
              <a:rPr lang="en-US" altLang="uk-UA" sz="1100" b="1" dirty="0">
                <a:latin typeface="+mn-lt"/>
                <a:cs typeface="Times New Roman" panose="02020603050405020304" pitchFamily="18" charset="0"/>
              </a:rPr>
              <a:t>Annual production and export volumes of raw materials in Ukraine, million tons</a:t>
            </a:r>
            <a:endParaRPr lang="uk-UA" altLang="uk-UA" sz="1100" b="1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AD30FC78-3F00-CFC3-18FC-A3440AF861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512" y="4320480"/>
            <a:ext cx="305724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uk-UA" sz="900" b="1" i="1" dirty="0">
                <a:latin typeface="+mn-lt"/>
                <a:cs typeface="Times New Roman" panose="02020603050405020304" pitchFamily="18" charset="0"/>
              </a:rPr>
              <a:t>*</a:t>
            </a:r>
            <a:r>
              <a:rPr lang="en-US" sz="900" b="1" i="1" dirty="0">
                <a:latin typeface="+mn-lt"/>
                <a:cs typeface="Times New Roman" panose="02020603050405020304" pitchFamily="18" charset="0"/>
              </a:rPr>
              <a:t>taking into account primary wood processing </a:t>
            </a:r>
            <a:endParaRPr lang="uk-UA" sz="900" b="1" i="1" dirty="0">
              <a:latin typeface="+mn-lt"/>
              <a:cs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kumimoji="0" lang="en-US" sz="900" b="0" i="1" u="none" strike="noStrike" cap="none" normalizeH="0" baseline="0" dirty="0" bmk="OLE_LINK608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Calibri" pitchFamily="34" charset="0"/>
                <a:cs typeface="Times New Roman" panose="02020603050405020304" pitchFamily="18" charset="0"/>
              </a:rPr>
              <a:t>Source: State Statistics Service of Ukraine</a:t>
            </a:r>
            <a:endParaRPr kumimoji="0" lang="ru-RU" sz="900" b="0" i="1" u="none" strike="noStrike" cap="none" normalizeH="0" baseline="0" dirty="0" bmk="OLE_LINK608">
              <a:ln>
                <a:noFill/>
              </a:ln>
              <a:solidFill>
                <a:schemeClr val="tx1"/>
              </a:solidFill>
              <a:effectLst/>
              <a:latin typeface="+mn-lt"/>
              <a:ea typeface="Calibri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31FF69C-D297-0C00-A086-32D3BB88E48E}"/>
              </a:ext>
            </a:extLst>
          </p:cNvPr>
          <p:cNvSpPr txBox="1"/>
          <p:nvPr/>
        </p:nvSpPr>
        <p:spPr>
          <a:xfrm>
            <a:off x="4496391" y="1375246"/>
            <a:ext cx="409353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latin typeface="+mn-lt"/>
                <a:cs typeface="Times New Roman" panose="02020603050405020304" pitchFamily="18" charset="0"/>
              </a:rPr>
              <a:t>Added value generated in the processing of 1 ton of wheat grain, US dollars</a:t>
            </a:r>
            <a:endParaRPr lang="uk-UA" sz="1100" b="1" dirty="0">
              <a:latin typeface="+mn-lt"/>
              <a:cs typeface="Times New Roman" panose="02020603050405020304" pitchFamily="18" charset="0"/>
            </a:endParaRPr>
          </a:p>
          <a:p>
            <a:pPr algn="ctr"/>
            <a:endParaRPr lang="en-US" sz="1100" b="1" dirty="0">
              <a:latin typeface="+mn-lt"/>
              <a:cs typeface="Times New Roman" panose="02020603050405020304" pitchFamily="18" charset="0"/>
            </a:endParaRPr>
          </a:p>
          <a:p>
            <a:pPr algn="ctr"/>
            <a:r>
              <a:rPr lang="en-US" sz="1100" i="1" dirty="0">
                <a:latin typeface="+mn-lt"/>
                <a:cs typeface="Times New Roman" panose="02020603050405020304" pitchFamily="18" charset="0"/>
              </a:rPr>
              <a:t>Added value growth coefficient - 6 </a:t>
            </a:r>
            <a:r>
              <a:rPr lang="uk-UA" sz="1100" i="1" dirty="0">
                <a:latin typeface="+mn-lt"/>
                <a:cs typeface="Times New Roman" panose="02020603050405020304" pitchFamily="18" charset="0"/>
              </a:rPr>
              <a:t> </a:t>
            </a:r>
            <a:endParaRPr lang="ru-RU" sz="1100" i="1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6EB099EC-FD91-B928-1A8F-5D1A494DA6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6190" y="869980"/>
            <a:ext cx="413721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>
              <a:spcAft>
                <a:spcPts val="150"/>
              </a:spcAft>
              <a:buClrTx/>
              <a:defRPr sz="1800" b="1"/>
            </a:pPr>
            <a:r>
              <a:rPr lang="en-US" altLang="uk-UA" sz="1400" b="1" dirty="0">
                <a:latin typeface="+mn-lt"/>
                <a:cs typeface="Times New Roman" panose="02020603050405020304" pitchFamily="18" charset="0"/>
              </a:rPr>
              <a:t>Ukraine has rich raw material resources, which are currently being exported</a:t>
            </a:r>
            <a:endParaRPr lang="uk-UA" altLang="uk-UA" sz="1100" b="1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05CD423-164A-8E04-1CF8-F373D4869BB2}"/>
              </a:ext>
            </a:extLst>
          </p:cNvPr>
          <p:cNvSpPr txBox="1"/>
          <p:nvPr/>
        </p:nvSpPr>
        <p:spPr>
          <a:xfrm>
            <a:off x="4532916" y="869980"/>
            <a:ext cx="40935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50"/>
              </a:spcAft>
              <a:defRPr sz="1800" b="1"/>
            </a:pPr>
            <a:r>
              <a:rPr lang="en-US" sz="1400" b="1" dirty="0">
                <a:latin typeface="+mn-lt"/>
                <a:cs typeface="Times New Roman" panose="02020603050405020304" pitchFamily="18" charset="0"/>
              </a:rPr>
              <a:t>Processing raw materials is a golden opportunity to scale up value creation</a:t>
            </a:r>
            <a:endParaRPr lang="ru-RU" sz="1100" i="1" dirty="0">
              <a:latin typeface="+mn-lt"/>
              <a:cs typeface="Times New Roman" panose="02020603050405020304" pitchFamily="18" charset="0"/>
            </a:endParaRPr>
          </a:p>
        </p:txBody>
      </p:sp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id="{2EFB8C73-7C85-5B7C-6405-52E8EE5F5A1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4720538"/>
              </p:ext>
            </p:extLst>
          </p:nvPr>
        </p:nvGraphicFramePr>
        <p:xfrm>
          <a:off x="4589748" y="1885921"/>
          <a:ext cx="4065205" cy="27056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7852535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131CB8-FF60-EAFD-A083-FC0187348A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">
            <a:extLst>
              <a:ext uri="{FF2B5EF4-FFF2-40B4-BE49-F238E27FC236}">
                <a16:creationId xmlns:a16="http://schemas.microsoft.com/office/drawing/2014/main" id="{1701CF13-EB20-3680-BF00-81FC2139DB73}"/>
              </a:ext>
            </a:extLst>
          </p:cNvPr>
          <p:cNvSpPr txBox="1">
            <a:spLocks/>
          </p:cNvSpPr>
          <p:nvPr/>
        </p:nvSpPr>
        <p:spPr>
          <a:xfrm>
            <a:off x="35496" y="15104"/>
            <a:ext cx="9108504" cy="9152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2000" b="1" dirty="0">
                <a:solidFill>
                  <a:srgbClr val="28166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Lay the foundations for the economy of the future by integrating into supply chains of critical materials and products for the “green” and digital transitions</a:t>
            </a: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911B35DA-7FEA-684A-F75D-E54FDF5A2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8E55C7-1AE8-488F-868F-AEAF067FF618}" type="slidenum">
              <a:rPr lang="ru-RU" smtClean="0"/>
              <a:pPr>
                <a:defRPr/>
              </a:pPr>
              <a:t>9</a:t>
            </a:fld>
            <a:endParaRPr lang="ru-RU" dirty="0"/>
          </a:p>
        </p:txBody>
      </p:sp>
      <p:graphicFrame>
        <p:nvGraphicFramePr>
          <p:cNvPr id="2" name="Таблиця 1">
            <a:extLst>
              <a:ext uri="{FF2B5EF4-FFF2-40B4-BE49-F238E27FC236}">
                <a16:creationId xmlns:a16="http://schemas.microsoft.com/office/drawing/2014/main" id="{76EB338A-BE5F-A2BE-9BB7-6E5CA2EBC5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4232628"/>
              </p:ext>
            </p:extLst>
          </p:nvPr>
        </p:nvGraphicFramePr>
        <p:xfrm>
          <a:off x="107504" y="1419622"/>
          <a:ext cx="4249512" cy="3468326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4899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6739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9213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62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Element</a:t>
                      </a:r>
                      <a:endParaRPr lang="uk-UA" sz="900" dirty="0">
                        <a:effectLst/>
                        <a:latin typeface="+mn-lt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Reserves</a:t>
                      </a:r>
                      <a:r>
                        <a:rPr lang="uk-UA" sz="9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900" b="1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in</a:t>
                      </a:r>
                      <a:r>
                        <a:rPr lang="uk-UA" sz="9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 Ukraine (A+B+C1)</a:t>
                      </a:r>
                      <a:endParaRPr lang="uk-UA" sz="900" dirty="0">
                        <a:effectLst/>
                        <a:latin typeface="+mn-lt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27050" algn="l"/>
                        </a:tabLst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Primary commodity products, </a:t>
                      </a:r>
                      <a:r>
                        <a:rPr lang="en-US" sz="900" b="1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bln</a:t>
                      </a:r>
                      <a:r>
                        <a:rPr lang="en-US" sz="9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 USD</a:t>
                      </a:r>
                      <a:endParaRPr lang="en-US" sz="900" b="1" dirty="0">
                        <a:solidFill>
                          <a:srgbClr val="000000"/>
                        </a:solidFill>
                        <a:effectLst/>
                        <a:latin typeface="+mn-lt"/>
                        <a:ea typeface="Montserrat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2750">
                <a:tc gridSpan="3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  <a:latin typeface="+mn-lt"/>
                          <a:ea typeface="Times New Roman"/>
                          <a:cs typeface="Times New Roman" panose="02020603050405020304" pitchFamily="18" charset="0"/>
                        </a:rPr>
                        <a:t>Battery group</a:t>
                      </a:r>
                      <a:endParaRPr lang="uk-UA" sz="900" b="1" dirty="0">
                        <a:effectLst/>
                        <a:latin typeface="+mn-lt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05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05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extLst>
                  <a:ext uri="{0D108BD9-81ED-4DB2-BD59-A6C34878D82A}">
                    <a16:rowId xmlns:a16="http://schemas.microsoft.com/office/drawing/2014/main" val="3610849858"/>
                  </a:ext>
                </a:extLst>
              </a:tr>
              <a:tr h="1930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Lithium</a:t>
                      </a:r>
                      <a:r>
                        <a:rPr lang="uk-UA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 (100% LiO2)</a:t>
                      </a:r>
                      <a:endParaRPr lang="uk-UA" sz="900" dirty="0">
                        <a:effectLst/>
                        <a:latin typeface="+mn-lt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1.6 </a:t>
                      </a:r>
                      <a:r>
                        <a:rPr lang="uk-UA" sz="9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mln</a:t>
                      </a:r>
                      <a:r>
                        <a:rPr lang="uk-UA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 t</a:t>
                      </a:r>
                      <a:endParaRPr lang="uk-UA" sz="900" dirty="0">
                        <a:effectLst/>
                        <a:latin typeface="+mn-lt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8,5</a:t>
                      </a:r>
                      <a:endParaRPr lang="uk-UA" sz="900" dirty="0">
                        <a:effectLst/>
                        <a:latin typeface="+mn-lt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40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Natural</a:t>
                      </a:r>
                      <a:r>
                        <a:rPr lang="uk-UA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9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graphite</a:t>
                      </a:r>
                      <a:r>
                        <a:rPr lang="uk-UA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 (100% C)</a:t>
                      </a:r>
                      <a:endParaRPr lang="uk-UA" sz="900" dirty="0">
                        <a:effectLst/>
                        <a:latin typeface="+mn-lt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13.58 </a:t>
                      </a:r>
                      <a:r>
                        <a:rPr lang="uk-UA" sz="9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mln</a:t>
                      </a:r>
                      <a:r>
                        <a:rPr lang="uk-UA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 t</a:t>
                      </a:r>
                      <a:endParaRPr lang="uk-UA" sz="900" dirty="0">
                        <a:effectLst/>
                        <a:latin typeface="+mn-lt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13,5</a:t>
                      </a:r>
                      <a:endParaRPr lang="uk-UA" sz="900" dirty="0">
                        <a:effectLst/>
                        <a:latin typeface="+mn-lt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40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Manganese</a:t>
                      </a:r>
                      <a:r>
                        <a:rPr lang="uk-UA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 (100% </a:t>
                      </a:r>
                      <a:r>
                        <a:rPr lang="uk-UA" sz="9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Mn</a:t>
                      </a:r>
                      <a:r>
                        <a:rPr lang="uk-UA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)</a:t>
                      </a:r>
                      <a:endParaRPr lang="uk-UA" sz="900" dirty="0">
                        <a:effectLst/>
                        <a:latin typeface="+mn-lt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430 </a:t>
                      </a:r>
                      <a:r>
                        <a:rPr lang="uk-UA" sz="9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mln</a:t>
                      </a:r>
                      <a:r>
                        <a:rPr lang="uk-UA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 t</a:t>
                      </a:r>
                      <a:endParaRPr lang="uk-UA" sz="900" dirty="0">
                        <a:effectLst/>
                        <a:latin typeface="+mn-lt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180,0</a:t>
                      </a:r>
                      <a:endParaRPr lang="uk-UA" sz="900" dirty="0">
                        <a:effectLst/>
                        <a:latin typeface="+mn-lt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8566"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  <a:latin typeface="+mn-lt"/>
                          <a:ea typeface="Times New Roman"/>
                          <a:cs typeface="Times New Roman" panose="02020603050405020304" pitchFamily="18" charset="0"/>
                        </a:rPr>
                        <a:t>Semi-conductor group</a:t>
                      </a:r>
                      <a:endParaRPr lang="uk-UA" sz="900" b="1" dirty="0">
                        <a:effectLst/>
                        <a:latin typeface="+mn-lt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05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05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extLst>
                  <a:ext uri="{0D108BD9-81ED-4DB2-BD59-A6C34878D82A}">
                    <a16:rowId xmlns:a16="http://schemas.microsoft.com/office/drawing/2014/main" val="139126743"/>
                  </a:ext>
                </a:extLst>
              </a:tr>
              <a:tr h="2873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Germanium</a:t>
                      </a:r>
                      <a:r>
                        <a:rPr lang="uk-UA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 (100% </a:t>
                      </a:r>
                      <a:r>
                        <a:rPr lang="uk-UA" sz="9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Ge</a:t>
                      </a:r>
                      <a:r>
                        <a:rPr lang="uk-UA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)</a:t>
                      </a:r>
                      <a:endParaRPr lang="uk-UA" sz="900" dirty="0">
                        <a:effectLst/>
                        <a:latin typeface="+mn-lt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15 </a:t>
                      </a:r>
                      <a:r>
                        <a:rPr lang="uk-UA" sz="9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thousand</a:t>
                      </a:r>
                      <a:r>
                        <a:rPr lang="uk-UA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9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tons</a:t>
                      </a:r>
                      <a:r>
                        <a:rPr lang="uk-UA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 </a:t>
                      </a:r>
                      <a:endParaRPr lang="uk-UA" sz="900" dirty="0">
                        <a:effectLst/>
                        <a:latin typeface="+mn-lt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35,0</a:t>
                      </a:r>
                      <a:endParaRPr lang="uk-UA" sz="900" dirty="0">
                        <a:effectLst/>
                        <a:latin typeface="+mn-lt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40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Silicon</a:t>
                      </a:r>
                      <a:r>
                        <a:rPr lang="uk-UA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 (100% SiO2)</a:t>
                      </a:r>
                      <a:endParaRPr lang="uk-UA" sz="900" dirty="0">
                        <a:effectLst/>
                        <a:latin typeface="+mn-lt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150 </a:t>
                      </a:r>
                      <a:r>
                        <a:rPr lang="uk-UA" sz="9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mln</a:t>
                      </a:r>
                      <a:r>
                        <a:rPr lang="uk-UA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 t</a:t>
                      </a:r>
                      <a:endParaRPr lang="uk-UA" sz="900" dirty="0">
                        <a:effectLst/>
                        <a:latin typeface="+mn-lt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7,5</a:t>
                      </a:r>
                      <a:endParaRPr lang="uk-UA" sz="900" dirty="0">
                        <a:effectLst/>
                        <a:latin typeface="+mn-lt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9978"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  <a:latin typeface="+mn-lt"/>
                          <a:ea typeface="Times New Roman"/>
                          <a:cs typeface="Times New Roman" panose="02020603050405020304" pitchFamily="18" charset="0"/>
                        </a:rPr>
                        <a:t>Strategical construction materials</a:t>
                      </a:r>
                      <a:endParaRPr lang="uk-UA" sz="900" b="1" dirty="0">
                        <a:effectLst/>
                        <a:latin typeface="+mn-lt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05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05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extLst>
                  <a:ext uri="{0D108BD9-81ED-4DB2-BD59-A6C34878D82A}">
                    <a16:rowId xmlns:a16="http://schemas.microsoft.com/office/drawing/2014/main" val="936142312"/>
                  </a:ext>
                </a:extLst>
              </a:tr>
              <a:tr h="3123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Titanium</a:t>
                      </a:r>
                      <a:r>
                        <a:rPr lang="uk-UA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 (100% TiO2)</a:t>
                      </a:r>
                      <a:endParaRPr lang="uk-UA" sz="900" dirty="0">
                        <a:effectLst/>
                        <a:latin typeface="+mn-lt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Ilmenite</a:t>
                      </a:r>
                      <a:r>
                        <a:rPr lang="uk-UA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 +  </a:t>
                      </a:r>
                      <a:r>
                        <a:rPr lang="uk-UA" sz="9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Rutile</a:t>
                      </a:r>
                      <a:r>
                        <a:rPr lang="uk-UA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 - 8.4 </a:t>
                      </a:r>
                      <a:r>
                        <a:rPr lang="uk-UA" sz="9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mln</a:t>
                      </a:r>
                      <a:r>
                        <a:rPr lang="uk-UA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 t</a:t>
                      </a:r>
                      <a:endParaRPr lang="uk-UA" sz="900" dirty="0">
                        <a:effectLst/>
                        <a:latin typeface="+mn-lt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7,5</a:t>
                      </a:r>
                      <a:endParaRPr lang="uk-UA" sz="900" dirty="0">
                        <a:effectLst/>
                        <a:latin typeface="+mn-lt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1001">
                <a:tc>
                  <a:txBody>
                    <a:bodyPr/>
                    <a:lstStyle/>
                    <a:p>
                      <a:pPr>
                        <a:lnSpc>
                          <a:spcPct val="131000"/>
                        </a:lnSpc>
                        <a:spcAft>
                          <a:spcPts val="0"/>
                        </a:spcAft>
                      </a:pPr>
                      <a:r>
                        <a:rPr lang="uk-UA" sz="9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Zirconium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 + </a:t>
                      </a:r>
                      <a:r>
                        <a:rPr lang="uk-UA" sz="9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Hafnium</a:t>
                      </a:r>
                      <a:r>
                        <a:rPr lang="uk-UA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  (100% ZnO2 + HfO2)</a:t>
                      </a:r>
                      <a:endParaRPr lang="uk-UA" sz="900" dirty="0">
                        <a:effectLst/>
                        <a:latin typeface="+mn-lt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1000"/>
                        </a:lnSpc>
                        <a:spcAft>
                          <a:spcPts val="0"/>
                        </a:spcAft>
                      </a:pPr>
                      <a:r>
                        <a:rPr lang="uk-UA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0.9 m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l</a:t>
                      </a:r>
                      <a:r>
                        <a:rPr lang="uk-UA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n t</a:t>
                      </a:r>
                      <a:endParaRPr lang="uk-UA" sz="900" dirty="0">
                        <a:effectLst/>
                        <a:latin typeface="+mn-lt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1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1,5</a:t>
                      </a:r>
                      <a:endParaRPr lang="uk-UA" sz="900" dirty="0">
                        <a:effectLst/>
                        <a:latin typeface="+mn-lt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64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Vanadium</a:t>
                      </a:r>
                      <a:r>
                        <a:rPr lang="uk-UA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 (100% V2O5)</a:t>
                      </a:r>
                      <a:endParaRPr lang="uk-UA" sz="900" dirty="0">
                        <a:effectLst/>
                        <a:latin typeface="+mn-lt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0.6 </a:t>
                      </a:r>
                      <a:r>
                        <a:rPr lang="uk-UA" sz="9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mln</a:t>
                      </a:r>
                      <a:r>
                        <a:rPr lang="uk-UA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 t</a:t>
                      </a:r>
                      <a:endParaRPr lang="uk-UA" sz="900" dirty="0">
                        <a:effectLst/>
                        <a:latin typeface="+mn-lt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3,0</a:t>
                      </a:r>
                      <a:endParaRPr lang="uk-UA" sz="900" dirty="0">
                        <a:effectLst/>
                        <a:latin typeface="+mn-lt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682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  <a:latin typeface="+mn-lt"/>
                          <a:ea typeface="Times New Roman"/>
                          <a:cs typeface="Times New Roman" panose="02020603050405020304" pitchFamily="18" charset="0"/>
                        </a:rPr>
                        <a:t>Total</a:t>
                      </a:r>
                      <a:endParaRPr lang="uk-UA" sz="900" b="1" dirty="0">
                        <a:effectLst/>
                        <a:latin typeface="+mn-lt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uk-UA" sz="900" b="1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256,5</a:t>
                      </a:r>
                      <a:endParaRPr lang="uk-UA" sz="9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extLst>
                  <a:ext uri="{0D108BD9-81ED-4DB2-BD59-A6C34878D82A}">
                    <a16:rowId xmlns:a16="http://schemas.microsoft.com/office/drawing/2014/main" val="1040411298"/>
                  </a:ext>
                </a:extLst>
              </a:tr>
            </a:tbl>
          </a:graphicData>
        </a:graphic>
      </p:graphicFrame>
      <p:sp>
        <p:nvSpPr>
          <p:cNvPr id="3" name="Rectangle 1">
            <a:extLst>
              <a:ext uri="{FF2B5EF4-FFF2-40B4-BE49-F238E27FC236}">
                <a16:creationId xmlns:a16="http://schemas.microsoft.com/office/drawing/2014/main" id="{4E41AD9F-0CC9-809D-A60C-B49B9F461D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520" y="987574"/>
            <a:ext cx="392332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>
              <a:spcAft>
                <a:spcPts val="150"/>
              </a:spcAft>
              <a:buClrTx/>
              <a:defRPr sz="1800" b="1"/>
            </a:pPr>
            <a:r>
              <a:rPr lang="en-US" altLang="uk-UA" sz="1200" b="1" dirty="0">
                <a:latin typeface="+mn-lt"/>
                <a:cs typeface="Times New Roman" panose="02020603050405020304" pitchFamily="18" charset="0"/>
              </a:rPr>
              <a:t>Ukraine’s reserves of key critical minerals for the “Green” and “Digital” transition</a:t>
            </a:r>
            <a:endParaRPr lang="uk-UA" altLang="uk-UA" sz="1200" b="1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5" name="Прямокутник 1">
            <a:extLst>
              <a:ext uri="{FF2B5EF4-FFF2-40B4-BE49-F238E27FC236}">
                <a16:creationId xmlns:a16="http://schemas.microsoft.com/office/drawing/2014/main" id="{7A405D83-8E53-A51E-FC81-40E619EAA01B}"/>
              </a:ext>
            </a:extLst>
          </p:cNvPr>
          <p:cNvSpPr/>
          <p:nvPr/>
        </p:nvSpPr>
        <p:spPr>
          <a:xfrm>
            <a:off x="4746470" y="996610"/>
            <a:ext cx="421253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algn="ctr">
              <a:spcAft>
                <a:spcPts val="150"/>
              </a:spcAft>
              <a:buNone/>
              <a:defRPr sz="1800" b="1"/>
            </a:pPr>
            <a:r>
              <a:rPr lang="en-US" sz="1200" b="1" dirty="0">
                <a:latin typeface="+mn-lt"/>
                <a:cs typeface="Times New Roman" panose="02020603050405020304" pitchFamily="18" charset="0"/>
              </a:rPr>
              <a:t>Example: value of lithium reserves in various downstream products, USD/t</a:t>
            </a:r>
            <a:r>
              <a:rPr lang="ru-RU" sz="1200" b="1" dirty="0">
                <a:latin typeface="+mn-lt"/>
                <a:cs typeface="Times New Roman" panose="02020603050405020304" pitchFamily="18" charset="0"/>
              </a:rPr>
              <a:t> </a:t>
            </a:r>
            <a:endParaRPr lang="en-US" sz="1200" b="1" dirty="0">
              <a:latin typeface="+mn-lt"/>
              <a:cs typeface="Times New Roman" panose="02020603050405020304" pitchFamily="18" charset="0"/>
            </a:endParaRPr>
          </a:p>
        </p:txBody>
      </p:sp>
      <p:graphicFrame>
        <p:nvGraphicFramePr>
          <p:cNvPr id="6" name="Діаграма 5">
            <a:extLst>
              <a:ext uri="{FF2B5EF4-FFF2-40B4-BE49-F238E27FC236}">
                <a16:creationId xmlns:a16="http://schemas.microsoft.com/office/drawing/2014/main" id="{B675C31E-E26F-DCF6-76AA-F53612C31B0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87441417"/>
              </p:ext>
            </p:extLst>
          </p:nvPr>
        </p:nvGraphicFramePr>
        <p:xfrm>
          <a:off x="4664970" y="1419622"/>
          <a:ext cx="4375530" cy="25955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1EBFD8A7-A19D-5D31-5B85-7E7F2AC16171}"/>
              </a:ext>
            </a:extLst>
          </p:cNvPr>
          <p:cNvSpPr txBox="1"/>
          <p:nvPr/>
        </p:nvSpPr>
        <p:spPr>
          <a:xfrm>
            <a:off x="4598592" y="3952237"/>
            <a:ext cx="436040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1200" dirty="0">
                <a:latin typeface="+mn-lt"/>
              </a:rPr>
              <a:t>In order to effectively integrate into the supply chains of critical materials, several plants need to be built in Ukraine. These include mono- and polycrystalline silicon production, lithium carbonate production, followed by cathode production, spherical graphite production, and then anode production.</a:t>
            </a:r>
            <a:endParaRPr lang="uk-UA" sz="1200" dirty="0">
              <a:latin typeface="+mn-lt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1A9670A-14D7-CA22-2696-6527D78D851F}"/>
              </a:ext>
            </a:extLst>
          </p:cNvPr>
          <p:cNvSpPr txBox="1"/>
          <p:nvPr/>
        </p:nvSpPr>
        <p:spPr>
          <a:xfrm>
            <a:off x="-34414" y="4869656"/>
            <a:ext cx="5438392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100" dirty="0"/>
              <a:t>https://collections.fes.de/publikationen/ident/fes/22223</a:t>
            </a:r>
            <a:endParaRPr lang="uk-UA" sz="1100" dirty="0"/>
          </a:p>
        </p:txBody>
      </p:sp>
    </p:spTree>
    <p:extLst>
      <p:ext uri="{BB962C8B-B14F-4D97-AF65-F5344CB8AC3E}">
        <p14:creationId xmlns:p14="http://schemas.microsoft.com/office/powerpoint/2010/main" val="312037771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Настроювані 109">
      <a:majorFont>
        <a:latin typeface="Montserrat"/>
        <a:ea typeface=""/>
        <a:cs typeface=""/>
      </a:majorFont>
      <a:minorFont>
        <a:latin typeface="Montserrat"/>
        <a:ea typeface=""/>
        <a:cs typeface="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31173</TotalTime>
  <Words>1278</Words>
  <Application>Microsoft Office PowerPoint</Application>
  <PresentationFormat>Экран (16:9)</PresentationFormat>
  <Paragraphs>189</Paragraphs>
  <Slides>10</Slides>
  <Notes>10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8" baseType="lpstr">
      <vt:lpstr>Arial</vt:lpstr>
      <vt:lpstr>Arial Narrow</vt:lpstr>
      <vt:lpstr>Calibri</vt:lpstr>
      <vt:lpstr>Montserrat</vt:lpstr>
      <vt:lpstr>Times New Roman</vt:lpstr>
      <vt:lpstr>Tw Cen MT</vt:lpstr>
      <vt:lpstr>Wingdings</vt:lpstr>
      <vt:lpstr>Тема Office</vt:lpstr>
      <vt:lpstr>CAPTURING ADDED VALUE  AT THE TERRITORY OF UKRAINE: OUTLINES OF THE INDUSTRIAL AND RECOVERY STRATEGY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Aida Ryasko</dc:creator>
  <cp:lastModifiedBy>Volodymyr Vlasiuk</cp:lastModifiedBy>
  <cp:revision>3821</cp:revision>
  <cp:lastPrinted>2026-02-21T16:02:19Z</cp:lastPrinted>
  <dcterms:created xsi:type="dcterms:W3CDTF">2011-09-05T09:07:48Z</dcterms:created>
  <dcterms:modified xsi:type="dcterms:W3CDTF">2026-02-21T16:02:20Z</dcterms:modified>
</cp:coreProperties>
</file>