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1005" r:id="rId5"/>
    <p:sldId id="262" r:id="rId6"/>
    <p:sldId id="1006" r:id="rId7"/>
    <p:sldId id="395" r:id="rId8"/>
    <p:sldId id="269" r:id="rId9"/>
    <p:sldId id="1009" r:id="rId10"/>
    <p:sldId id="263" r:id="rId11"/>
    <p:sldId id="998" r:id="rId12"/>
    <p:sldId id="271" r:id="rId13"/>
    <p:sldId id="272" r:id="rId14"/>
    <p:sldId id="273" r:id="rId15"/>
    <p:sldId id="274" r:id="rId16"/>
    <p:sldId id="999" r:id="rId17"/>
    <p:sldId id="1000" r:id="rId18"/>
    <p:sldId id="422" r:id="rId19"/>
    <p:sldId id="423" r:id="rId20"/>
    <p:sldId id="1007" r:id="rId21"/>
    <p:sldId id="1008" r:id="rId22"/>
    <p:sldId id="441" r:id="rId23"/>
    <p:sldId id="310" r:id="rId24"/>
    <p:sldId id="1001" r:id="rId25"/>
    <p:sldId id="306" r:id="rId26"/>
    <p:sldId id="309" r:id="rId27"/>
    <p:sldId id="1002" r:id="rId28"/>
    <p:sldId id="283" r:id="rId29"/>
    <p:sldId id="432" r:id="rId30"/>
    <p:sldId id="429" r:id="rId31"/>
    <p:sldId id="414" r:id="rId32"/>
    <p:sldId id="434" r:id="rId33"/>
    <p:sldId id="435" r:id="rId34"/>
    <p:sldId id="417" r:id="rId35"/>
    <p:sldId id="418" r:id="rId36"/>
    <p:sldId id="419" r:id="rId37"/>
    <p:sldId id="437" r:id="rId38"/>
    <p:sldId id="416" r:id="rId39"/>
    <p:sldId id="438" r:id="rId40"/>
    <p:sldId id="1004" r:id="rId41"/>
    <p:sldId id="301" r:id="rId42"/>
    <p:sldId id="439" r:id="rId43"/>
    <p:sldId id="424" r:id="rId44"/>
    <p:sldId id="278" r:id="rId45"/>
    <p:sldId id="425" r:id="rId46"/>
  </p:sldIdLst>
  <p:sldSz cx="12192000" cy="6858000"/>
  <p:notesSz cx="7102475" cy="1023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fs1.conted.ox.ac.uk\Users\MykhnenV\MykhnenV\RESEARCH\Green%20Steel%20Ukraine\Ukraine%20steel%20outpu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s1.conted.ox.ac.uk\Users\MykhnenV\MykhnenV\RESEARCH\Post-war%20Ukraine\Regional%20input-output%20analysis\NPV%20Results_All%20Scenarios_Multiplie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s1.conted.ox.ac.uk\Users\MykhnenV\MykhnenV\RESEARCH\Post-war%20Ukraine\Regional%20input-output%20analysis\NPV%20Results_All%20Scenarios_Multiplier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792307669545821E-2"/>
          <c:y val="3.6569564179971578E-2"/>
          <c:w val="0.89253877087235567"/>
          <c:h val="0.85431774091479673"/>
        </c:manualLayout>
      </c:layout>
      <c:lineChart>
        <c:grouping val="standard"/>
        <c:varyColors val="0"/>
        <c:ser>
          <c:idx val="0"/>
          <c:order val="0"/>
          <c:tx>
            <c:strRef>
              <c:f>Sheet1!$A$3</c:f>
              <c:strCache>
                <c:ptCount val="1"/>
                <c:pt idx="0">
                  <c:v>Hard coal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29"/>
              <c:dLblPos val="t"/>
              <c:showLegendKey val="0"/>
              <c:showVal val="1"/>
              <c:showCatName val="1"/>
              <c:showSerName val="1"/>
              <c:showPercent val="0"/>
              <c:showBubbleSize val="0"/>
              <c:extLst>
                <c:ext xmlns:c15="http://schemas.microsoft.com/office/drawing/2012/chart" uri="{CE6537A1-D6FC-4f65-9D91-7224C49458BB}"/>
                <c:ext xmlns:c16="http://schemas.microsoft.com/office/drawing/2014/chart" uri="{C3380CC4-5D6E-409C-BE32-E72D297353CC}">
                  <c16:uniqueId val="{00000000-68CE-4260-93A7-C956B6C8A4CC}"/>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StevieSansBook" panose="02000503000000020004" pitchFamily="50"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Sheet1!$B$2:$BX$2</c:f>
              <c:numCache>
                <c:formatCode>General</c:formatCode>
                <c:ptCount val="75"/>
                <c:pt idx="0">
                  <c:v>1913</c:v>
                </c:pt>
                <c:pt idx="1">
                  <c:v>1928</c:v>
                </c:pt>
                <c:pt idx="2">
                  <c:v>1940</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pt idx="63">
                  <c:v>2010</c:v>
                </c:pt>
                <c:pt idx="64">
                  <c:v>2011</c:v>
                </c:pt>
                <c:pt idx="65">
                  <c:v>2012</c:v>
                </c:pt>
                <c:pt idx="66">
                  <c:v>2013</c:v>
                </c:pt>
                <c:pt idx="67">
                  <c:v>2014</c:v>
                </c:pt>
                <c:pt idx="68">
                  <c:v>2015</c:v>
                </c:pt>
                <c:pt idx="69">
                  <c:v>2016</c:v>
                </c:pt>
                <c:pt idx="70">
                  <c:v>2017</c:v>
                </c:pt>
                <c:pt idx="71">
                  <c:v>2018</c:v>
                </c:pt>
                <c:pt idx="72">
                  <c:v>2019</c:v>
                </c:pt>
                <c:pt idx="73">
                  <c:v>2020</c:v>
                </c:pt>
                <c:pt idx="74">
                  <c:v>2021</c:v>
                </c:pt>
              </c:numCache>
            </c:numRef>
          </c:cat>
          <c:val>
            <c:numRef>
              <c:f>Sheet1!$B$3:$BX$3</c:f>
              <c:numCache>
                <c:formatCode>0.0</c:formatCode>
                <c:ptCount val="75"/>
                <c:pt idx="0">
                  <c:v>22.5</c:v>
                </c:pt>
                <c:pt idx="1">
                  <c:v>22.5</c:v>
                </c:pt>
                <c:pt idx="2">
                  <c:v>76.2</c:v>
                </c:pt>
                <c:pt idx="3">
                  <c:v>78</c:v>
                </c:pt>
                <c:pt idx="4">
                  <c:v>81.2</c:v>
                </c:pt>
                <c:pt idx="5">
                  <c:v>88.8</c:v>
                </c:pt>
                <c:pt idx="6">
                  <c:v>95.6</c:v>
                </c:pt>
                <c:pt idx="7">
                  <c:v>104.6</c:v>
                </c:pt>
                <c:pt idx="8">
                  <c:v>120.3</c:v>
                </c:pt>
                <c:pt idx="9">
                  <c:v>132.6</c:v>
                </c:pt>
                <c:pt idx="10">
                  <c:v>152.1</c:v>
                </c:pt>
                <c:pt idx="11">
                  <c:v>164.2</c:v>
                </c:pt>
                <c:pt idx="12">
                  <c:v>167.3</c:v>
                </c:pt>
                <c:pt idx="13">
                  <c:v>172.1</c:v>
                </c:pt>
                <c:pt idx="14">
                  <c:v>171.4</c:v>
                </c:pt>
                <c:pt idx="15">
                  <c:v>175.1</c:v>
                </c:pt>
                <c:pt idx="16">
                  <c:v>179.7</c:v>
                </c:pt>
                <c:pt idx="17">
                  <c:v>187.1</c:v>
                </c:pt>
                <c:pt idx="18">
                  <c:v>194.3</c:v>
                </c:pt>
                <c:pt idx="19">
                  <c:v>196.4</c:v>
                </c:pt>
                <c:pt idx="20">
                  <c:v>199</c:v>
                </c:pt>
                <c:pt idx="21">
                  <c:v>200.4</c:v>
                </c:pt>
                <c:pt idx="22">
                  <c:v>204.4</c:v>
                </c:pt>
                <c:pt idx="23">
                  <c:v>207.1</c:v>
                </c:pt>
                <c:pt idx="24">
                  <c:v>209.4</c:v>
                </c:pt>
                <c:pt idx="25">
                  <c:v>211.2</c:v>
                </c:pt>
                <c:pt idx="26">
                  <c:v>212.6</c:v>
                </c:pt>
                <c:pt idx="27">
                  <c:v>213.7</c:v>
                </c:pt>
                <c:pt idx="28">
                  <c:v>215.7</c:v>
                </c:pt>
                <c:pt idx="29">
                  <c:v>218.2</c:v>
                </c:pt>
                <c:pt idx="30">
                  <c:v>217.1</c:v>
                </c:pt>
                <c:pt idx="31">
                  <c:v>210.9</c:v>
                </c:pt>
                <c:pt idx="32">
                  <c:v>204.7</c:v>
                </c:pt>
                <c:pt idx="33">
                  <c:v>197.1</c:v>
                </c:pt>
                <c:pt idx="34">
                  <c:v>191.1</c:v>
                </c:pt>
                <c:pt idx="35">
                  <c:v>194.1</c:v>
                </c:pt>
                <c:pt idx="36">
                  <c:v>190.9</c:v>
                </c:pt>
                <c:pt idx="37">
                  <c:v>190.8</c:v>
                </c:pt>
                <c:pt idx="38">
                  <c:v>189</c:v>
                </c:pt>
                <c:pt idx="39">
                  <c:v>193</c:v>
                </c:pt>
                <c:pt idx="40">
                  <c:v>192</c:v>
                </c:pt>
                <c:pt idx="41">
                  <c:v>191.7</c:v>
                </c:pt>
                <c:pt idx="42">
                  <c:v>180.2</c:v>
                </c:pt>
                <c:pt idx="43">
                  <c:v>164.8</c:v>
                </c:pt>
                <c:pt idx="44">
                  <c:v>135.6</c:v>
                </c:pt>
                <c:pt idx="45">
                  <c:v>133.6</c:v>
                </c:pt>
                <c:pt idx="46">
                  <c:v>115.7</c:v>
                </c:pt>
                <c:pt idx="47">
                  <c:v>94.4</c:v>
                </c:pt>
                <c:pt idx="48">
                  <c:v>83.6</c:v>
                </c:pt>
                <c:pt idx="49">
                  <c:v>74.8</c:v>
                </c:pt>
                <c:pt idx="50">
                  <c:v>75.599999999999994</c:v>
                </c:pt>
                <c:pt idx="51">
                  <c:v>76.2</c:v>
                </c:pt>
                <c:pt idx="52">
                  <c:v>81.099999999999994</c:v>
                </c:pt>
                <c:pt idx="53">
                  <c:v>80.3</c:v>
                </c:pt>
                <c:pt idx="54">
                  <c:v>83.4</c:v>
                </c:pt>
                <c:pt idx="55">
                  <c:v>81.900000000000006</c:v>
                </c:pt>
                <c:pt idx="56">
                  <c:v>79.3</c:v>
                </c:pt>
                <c:pt idx="57">
                  <c:v>80.2</c:v>
                </c:pt>
                <c:pt idx="58">
                  <c:v>78</c:v>
                </c:pt>
                <c:pt idx="59">
                  <c:v>80.3</c:v>
                </c:pt>
                <c:pt idx="60">
                  <c:v>75.5</c:v>
                </c:pt>
                <c:pt idx="61">
                  <c:v>77.7</c:v>
                </c:pt>
                <c:pt idx="62">
                  <c:v>72.2</c:v>
                </c:pt>
                <c:pt idx="63">
                  <c:v>75.2</c:v>
                </c:pt>
                <c:pt idx="64">
                  <c:v>81.900000000000006</c:v>
                </c:pt>
                <c:pt idx="65">
                  <c:v>85.7</c:v>
                </c:pt>
                <c:pt idx="66">
                  <c:v>83.7</c:v>
                </c:pt>
                <c:pt idx="67">
                  <c:v>64.900000000000006</c:v>
                </c:pt>
                <c:pt idx="68">
                  <c:v>39.700000000000003</c:v>
                </c:pt>
                <c:pt idx="69">
                  <c:v>40.9</c:v>
                </c:pt>
                <c:pt idx="70">
                  <c:v>34.9</c:v>
                </c:pt>
                <c:pt idx="71">
                  <c:v>33.29</c:v>
                </c:pt>
                <c:pt idx="72">
                  <c:v>32.799999999999997</c:v>
                </c:pt>
                <c:pt idx="73">
                  <c:v>28.8</c:v>
                </c:pt>
                <c:pt idx="74">
                  <c:v>23.388000000000002</c:v>
                </c:pt>
              </c:numCache>
            </c:numRef>
          </c:val>
          <c:smooth val="0"/>
          <c:extLst>
            <c:ext xmlns:c16="http://schemas.microsoft.com/office/drawing/2014/chart" uri="{C3380CC4-5D6E-409C-BE32-E72D297353CC}">
              <c16:uniqueId val="{00000001-68CE-4260-93A7-C956B6C8A4CC}"/>
            </c:ext>
          </c:extLst>
        </c:ser>
        <c:ser>
          <c:idx val="2"/>
          <c:order val="1"/>
          <c:tx>
            <c:strRef>
              <c:f>Sheet1!$A$5</c:f>
              <c:strCache>
                <c:ptCount val="1"/>
                <c:pt idx="0">
                  <c:v>Steel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39"/>
              <c:dLblPos val="t"/>
              <c:showLegendKey val="0"/>
              <c:showVal val="1"/>
              <c:showCatName val="1"/>
              <c:showSerName val="1"/>
              <c:showPercent val="0"/>
              <c:showBubbleSize val="0"/>
              <c:extLst>
                <c:ext xmlns:c15="http://schemas.microsoft.com/office/drawing/2012/chart" uri="{CE6537A1-D6FC-4f65-9D91-7224C49458BB}"/>
                <c:ext xmlns:c16="http://schemas.microsoft.com/office/drawing/2014/chart" uri="{C3380CC4-5D6E-409C-BE32-E72D297353CC}">
                  <c16:uniqueId val="{00000002-68CE-4260-93A7-C956B6C8A4CC}"/>
                </c:ext>
              </c:extLst>
            </c:dLbl>
            <c:dLbl>
              <c:idx val="60"/>
              <c:dLblPos val="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2E0-49A3-91BC-0A0042B4DBE1}"/>
                </c:ext>
              </c:extLst>
            </c:dLbl>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StevieSansBook" panose="02000503000000020004" pitchFamily="50"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Sheet1!$B$2:$BX$2</c:f>
              <c:numCache>
                <c:formatCode>General</c:formatCode>
                <c:ptCount val="75"/>
                <c:pt idx="0">
                  <c:v>1913</c:v>
                </c:pt>
                <c:pt idx="1">
                  <c:v>1928</c:v>
                </c:pt>
                <c:pt idx="2">
                  <c:v>1940</c:v>
                </c:pt>
                <c:pt idx="3">
                  <c:v>1950</c:v>
                </c:pt>
                <c:pt idx="4">
                  <c:v>1951</c:v>
                </c:pt>
                <c:pt idx="5">
                  <c:v>1952</c:v>
                </c:pt>
                <c:pt idx="6">
                  <c:v>1953</c:v>
                </c:pt>
                <c:pt idx="7">
                  <c:v>1954</c:v>
                </c:pt>
                <c:pt idx="8">
                  <c:v>1955</c:v>
                </c:pt>
                <c:pt idx="9">
                  <c:v>1956</c:v>
                </c:pt>
                <c:pt idx="10">
                  <c:v>1957</c:v>
                </c:pt>
                <c:pt idx="11">
                  <c:v>1958</c:v>
                </c:pt>
                <c:pt idx="12">
                  <c:v>1959</c:v>
                </c:pt>
                <c:pt idx="13">
                  <c:v>1960</c:v>
                </c:pt>
                <c:pt idx="14">
                  <c:v>1961</c:v>
                </c:pt>
                <c:pt idx="15">
                  <c:v>1962</c:v>
                </c:pt>
                <c:pt idx="16">
                  <c:v>1963</c:v>
                </c:pt>
                <c:pt idx="17">
                  <c:v>1964</c:v>
                </c:pt>
                <c:pt idx="18">
                  <c:v>1965</c:v>
                </c:pt>
                <c:pt idx="19">
                  <c:v>1966</c:v>
                </c:pt>
                <c:pt idx="20">
                  <c:v>1967</c:v>
                </c:pt>
                <c:pt idx="21">
                  <c:v>1968</c:v>
                </c:pt>
                <c:pt idx="22">
                  <c:v>1969</c:v>
                </c:pt>
                <c:pt idx="23">
                  <c:v>1970</c:v>
                </c:pt>
                <c:pt idx="24">
                  <c:v>1971</c:v>
                </c:pt>
                <c:pt idx="25">
                  <c:v>1972</c:v>
                </c:pt>
                <c:pt idx="26">
                  <c:v>1973</c:v>
                </c:pt>
                <c:pt idx="27">
                  <c:v>1974</c:v>
                </c:pt>
                <c:pt idx="28">
                  <c:v>1975</c:v>
                </c:pt>
                <c:pt idx="29">
                  <c:v>1976</c:v>
                </c:pt>
                <c:pt idx="30">
                  <c:v>1977</c:v>
                </c:pt>
                <c:pt idx="31">
                  <c:v>1978</c:v>
                </c:pt>
                <c:pt idx="32">
                  <c:v>1979</c:v>
                </c:pt>
                <c:pt idx="33">
                  <c:v>1980</c:v>
                </c:pt>
                <c:pt idx="34">
                  <c:v>1981</c:v>
                </c:pt>
                <c:pt idx="35">
                  <c:v>1982</c:v>
                </c:pt>
                <c:pt idx="36">
                  <c:v>1983</c:v>
                </c:pt>
                <c:pt idx="37">
                  <c:v>1984</c:v>
                </c:pt>
                <c:pt idx="38">
                  <c:v>1985</c:v>
                </c:pt>
                <c:pt idx="39">
                  <c:v>1986</c:v>
                </c:pt>
                <c:pt idx="40">
                  <c:v>1987</c:v>
                </c:pt>
                <c:pt idx="41">
                  <c:v>1988</c:v>
                </c:pt>
                <c:pt idx="42">
                  <c:v>1989</c:v>
                </c:pt>
                <c:pt idx="43">
                  <c:v>1990</c:v>
                </c:pt>
                <c:pt idx="44">
                  <c:v>1991</c:v>
                </c:pt>
                <c:pt idx="45">
                  <c:v>1992</c:v>
                </c:pt>
                <c:pt idx="46">
                  <c:v>1993</c:v>
                </c:pt>
                <c:pt idx="47">
                  <c:v>1994</c:v>
                </c:pt>
                <c:pt idx="48">
                  <c:v>1995</c:v>
                </c:pt>
                <c:pt idx="49">
                  <c:v>1996</c:v>
                </c:pt>
                <c:pt idx="50">
                  <c:v>1997</c:v>
                </c:pt>
                <c:pt idx="51">
                  <c:v>1998</c:v>
                </c:pt>
                <c:pt idx="52">
                  <c:v>1999</c:v>
                </c:pt>
                <c:pt idx="53">
                  <c:v>2000</c:v>
                </c:pt>
                <c:pt idx="54">
                  <c:v>2001</c:v>
                </c:pt>
                <c:pt idx="55">
                  <c:v>2002</c:v>
                </c:pt>
                <c:pt idx="56">
                  <c:v>2003</c:v>
                </c:pt>
                <c:pt idx="57">
                  <c:v>2004</c:v>
                </c:pt>
                <c:pt idx="58">
                  <c:v>2005</c:v>
                </c:pt>
                <c:pt idx="59">
                  <c:v>2006</c:v>
                </c:pt>
                <c:pt idx="60">
                  <c:v>2007</c:v>
                </c:pt>
                <c:pt idx="61">
                  <c:v>2008</c:v>
                </c:pt>
                <c:pt idx="62">
                  <c:v>2009</c:v>
                </c:pt>
                <c:pt idx="63">
                  <c:v>2010</c:v>
                </c:pt>
                <c:pt idx="64">
                  <c:v>2011</c:v>
                </c:pt>
                <c:pt idx="65">
                  <c:v>2012</c:v>
                </c:pt>
                <c:pt idx="66">
                  <c:v>2013</c:v>
                </c:pt>
                <c:pt idx="67">
                  <c:v>2014</c:v>
                </c:pt>
                <c:pt idx="68">
                  <c:v>2015</c:v>
                </c:pt>
                <c:pt idx="69">
                  <c:v>2016</c:v>
                </c:pt>
                <c:pt idx="70">
                  <c:v>2017</c:v>
                </c:pt>
                <c:pt idx="71">
                  <c:v>2018</c:v>
                </c:pt>
                <c:pt idx="72">
                  <c:v>2019</c:v>
                </c:pt>
                <c:pt idx="73">
                  <c:v>2020</c:v>
                </c:pt>
                <c:pt idx="74">
                  <c:v>2021</c:v>
                </c:pt>
              </c:numCache>
            </c:numRef>
          </c:cat>
          <c:val>
            <c:numRef>
              <c:f>Sheet1!$B$5:$BX$5</c:f>
              <c:numCache>
                <c:formatCode>0.0</c:formatCode>
                <c:ptCount val="75"/>
                <c:pt idx="0">
                  <c:v>2.4</c:v>
                </c:pt>
                <c:pt idx="1">
                  <c:v>2.4</c:v>
                </c:pt>
                <c:pt idx="2">
                  <c:v>8.9380000000000006</c:v>
                </c:pt>
                <c:pt idx="3">
                  <c:v>8.4</c:v>
                </c:pt>
                <c:pt idx="8">
                  <c:v>16.899999999999999</c:v>
                </c:pt>
                <c:pt idx="13">
                  <c:v>26.2</c:v>
                </c:pt>
                <c:pt idx="18">
                  <c:v>36.979999999999997</c:v>
                </c:pt>
                <c:pt idx="23">
                  <c:v>46.6</c:v>
                </c:pt>
                <c:pt idx="28">
                  <c:v>53.061</c:v>
                </c:pt>
                <c:pt idx="33">
                  <c:v>53.7</c:v>
                </c:pt>
                <c:pt idx="38">
                  <c:v>55</c:v>
                </c:pt>
                <c:pt idx="39">
                  <c:v>56.6</c:v>
                </c:pt>
                <c:pt idx="40">
                  <c:v>56.3</c:v>
                </c:pt>
                <c:pt idx="41">
                  <c:v>56.5</c:v>
                </c:pt>
                <c:pt idx="43">
                  <c:v>52.6</c:v>
                </c:pt>
                <c:pt idx="44">
                  <c:v>45</c:v>
                </c:pt>
                <c:pt idx="45">
                  <c:v>41.759</c:v>
                </c:pt>
                <c:pt idx="46">
                  <c:v>32.609000000000002</c:v>
                </c:pt>
                <c:pt idx="47">
                  <c:v>24.081</c:v>
                </c:pt>
                <c:pt idx="48">
                  <c:v>22.309000000000001</c:v>
                </c:pt>
                <c:pt idx="49">
                  <c:v>22.332000000000001</c:v>
                </c:pt>
                <c:pt idx="50">
                  <c:v>25.629000000000001</c:v>
                </c:pt>
                <c:pt idx="51">
                  <c:v>24.445</c:v>
                </c:pt>
                <c:pt idx="52">
                  <c:v>27.452999999999999</c:v>
                </c:pt>
                <c:pt idx="53">
                  <c:v>31.766999999999999</c:v>
                </c:pt>
                <c:pt idx="54">
                  <c:v>33.107999999999997</c:v>
                </c:pt>
                <c:pt idx="55">
                  <c:v>34.049999999999997</c:v>
                </c:pt>
                <c:pt idx="56">
                  <c:v>36.932000000000002</c:v>
                </c:pt>
                <c:pt idx="57">
                  <c:v>38.738</c:v>
                </c:pt>
                <c:pt idx="58">
                  <c:v>38.640999999999998</c:v>
                </c:pt>
                <c:pt idx="59">
                  <c:v>40.890999999999998</c:v>
                </c:pt>
                <c:pt idx="60">
                  <c:v>42.83</c:v>
                </c:pt>
                <c:pt idx="61">
                  <c:v>37.279000000000003</c:v>
                </c:pt>
                <c:pt idx="62">
                  <c:v>29.855</c:v>
                </c:pt>
                <c:pt idx="63">
                  <c:v>33.432000000000002</c:v>
                </c:pt>
                <c:pt idx="64">
                  <c:v>35.332000000000001</c:v>
                </c:pt>
                <c:pt idx="65">
                  <c:v>32.975000000000001</c:v>
                </c:pt>
                <c:pt idx="66">
                  <c:v>32.771000000000001</c:v>
                </c:pt>
                <c:pt idx="67">
                  <c:v>27.17</c:v>
                </c:pt>
                <c:pt idx="68">
                  <c:v>22.968</c:v>
                </c:pt>
                <c:pt idx="69">
                  <c:v>24.218</c:v>
                </c:pt>
                <c:pt idx="70">
                  <c:v>21.417000000000002</c:v>
                </c:pt>
                <c:pt idx="71">
                  <c:v>21.100463000000001</c:v>
                </c:pt>
                <c:pt idx="72">
                  <c:v>20.848230000000001</c:v>
                </c:pt>
                <c:pt idx="73">
                  <c:v>20.616368999999999</c:v>
                </c:pt>
                <c:pt idx="74">
                  <c:v>21.365563999999999</c:v>
                </c:pt>
              </c:numCache>
            </c:numRef>
          </c:val>
          <c:smooth val="0"/>
          <c:extLst>
            <c:ext xmlns:c16="http://schemas.microsoft.com/office/drawing/2014/chart" uri="{C3380CC4-5D6E-409C-BE32-E72D297353CC}">
              <c16:uniqueId val="{00000003-68CE-4260-93A7-C956B6C8A4CC}"/>
            </c:ext>
          </c:extLst>
        </c:ser>
        <c:dLbls>
          <c:showLegendKey val="0"/>
          <c:showVal val="0"/>
          <c:showCatName val="0"/>
          <c:showSerName val="0"/>
          <c:showPercent val="0"/>
          <c:showBubbleSize val="0"/>
        </c:dLbls>
        <c:marker val="1"/>
        <c:smooth val="0"/>
        <c:axId val="978131743"/>
        <c:axId val="1642187231"/>
      </c:lineChart>
      <c:catAx>
        <c:axId val="9781317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StevieSansBook" panose="02000503000000020004" pitchFamily="50" charset="0"/>
                <a:ea typeface="+mn-ea"/>
                <a:cs typeface="+mn-cs"/>
              </a:defRPr>
            </a:pPr>
            <a:endParaRPr lang="en-US"/>
          </a:p>
        </c:txPr>
        <c:crossAx val="1642187231"/>
        <c:crosses val="autoZero"/>
        <c:auto val="1"/>
        <c:lblAlgn val="ctr"/>
        <c:lblOffset val="100"/>
        <c:noMultiLvlLbl val="0"/>
      </c:catAx>
      <c:valAx>
        <c:axId val="164218723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StevieSansBook" panose="02000503000000020004" pitchFamily="50" charset="0"/>
                    <a:ea typeface="+mn-ea"/>
                    <a:cs typeface="+mn-cs"/>
                  </a:defRPr>
                </a:pPr>
                <a:r>
                  <a:rPr lang="en-GB"/>
                  <a:t>Million tonnes</a:t>
                </a:r>
              </a:p>
            </c:rich>
          </c:tx>
          <c:layout>
            <c:manualLayout>
              <c:xMode val="edge"/>
              <c:yMode val="edge"/>
              <c:x val="7.5159714393085303E-3"/>
              <c:y val="0.35901128712665858"/>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StevieSansBook" panose="02000503000000020004" pitchFamily="50"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StevieSansBook" panose="02000503000000020004" pitchFamily="50" charset="0"/>
                <a:ea typeface="+mn-ea"/>
                <a:cs typeface="+mn-cs"/>
              </a:defRPr>
            </a:pPr>
            <a:endParaRPr lang="en-US"/>
          </a:p>
        </c:txPr>
        <c:crossAx val="978131743"/>
        <c:crosses val="autoZero"/>
        <c:crossBetween val="between"/>
        <c:majorUnit val="10"/>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ysClr val="windowText" lastClr="000000"/>
          </a:solidFill>
          <a:latin typeface="StevieSansBook" panose="02000503000000020004" pitchFamily="50"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30098765432097"/>
          <c:y val="5.0925925925925923E-2"/>
          <c:w val="0.68716271604938273"/>
          <c:h val="0.76304921124828529"/>
        </c:manualLayout>
      </c:layout>
      <c:barChart>
        <c:barDir val="col"/>
        <c:grouping val="stacked"/>
        <c:varyColors val="0"/>
        <c:ser>
          <c:idx val="0"/>
          <c:order val="0"/>
          <c:tx>
            <c:strRef>
              <c:f>'Green v. Brown'!$P$21</c:f>
              <c:strCache>
                <c:ptCount val="1"/>
                <c:pt idx="0">
                  <c:v>Direct effects</c:v>
                </c:pt>
              </c:strCache>
            </c:strRef>
          </c:tx>
          <c:spPr>
            <a:solidFill>
              <a:schemeClr val="accent1"/>
            </a:solidFill>
            <a:ln>
              <a:noFill/>
            </a:ln>
            <a:effectLst/>
          </c:spPr>
          <c:invertIfNegative val="0"/>
          <c:cat>
            <c:multiLvlStrRef>
              <c:f>'Green v. Brown'!$Y$19:$AD$20</c:f>
              <c:multiLvlStrCache>
                <c:ptCount val="6"/>
                <c:lvl>
                  <c:pt idx="0">
                    <c:v>Output multipliers</c:v>
                  </c:pt>
                  <c:pt idx="1">
                    <c:v>Income multiers</c:v>
                  </c:pt>
                  <c:pt idx="2">
                    <c:v>GVA multipliers</c:v>
                  </c:pt>
                  <c:pt idx="3">
                    <c:v>Output multipliers</c:v>
                  </c:pt>
                  <c:pt idx="4">
                    <c:v>Income multiers</c:v>
                  </c:pt>
                  <c:pt idx="5">
                    <c:v>GVA multipliers</c:v>
                  </c:pt>
                </c:lvl>
                <c:lvl>
                  <c:pt idx="0">
                    <c:v>14.9 Mtpa green steel sector</c:v>
                  </c:pt>
                  <c:pt idx="3">
                    <c:v>14.9 Mtpa coal-based steel sector</c:v>
                  </c:pt>
                </c:lvl>
              </c:multiLvlStrCache>
            </c:multiLvlStrRef>
          </c:cat>
          <c:val>
            <c:numRef>
              <c:f>'Green v. Brown'!$Y$21:$AD$21</c:f>
              <c:numCache>
                <c:formatCode>#,##0</c:formatCode>
                <c:ptCount val="6"/>
                <c:pt idx="0">
                  <c:v>128.21872803290896</c:v>
                </c:pt>
                <c:pt idx="1">
                  <c:v>1.8041151396188286</c:v>
                </c:pt>
                <c:pt idx="2">
                  <c:v>13.138338946130608</c:v>
                </c:pt>
                <c:pt idx="3">
                  <c:v>114.24685831231058</c:v>
                </c:pt>
                <c:pt idx="4">
                  <c:v>0</c:v>
                </c:pt>
                <c:pt idx="5">
                  <c:v>0</c:v>
                </c:pt>
              </c:numCache>
            </c:numRef>
          </c:val>
          <c:extLst>
            <c:ext xmlns:c16="http://schemas.microsoft.com/office/drawing/2014/chart" uri="{C3380CC4-5D6E-409C-BE32-E72D297353CC}">
              <c16:uniqueId val="{00000000-BD0E-42D7-8AB3-A3F1F7C917EC}"/>
            </c:ext>
          </c:extLst>
        </c:ser>
        <c:ser>
          <c:idx val="1"/>
          <c:order val="1"/>
          <c:tx>
            <c:strRef>
              <c:f>'Green v. Brown'!$P$22</c:f>
              <c:strCache>
                <c:ptCount val="1"/>
                <c:pt idx="0">
                  <c:v>Indirect effects</c:v>
                </c:pt>
              </c:strCache>
            </c:strRef>
          </c:tx>
          <c:spPr>
            <a:solidFill>
              <a:schemeClr val="accent2"/>
            </a:solidFill>
            <a:ln>
              <a:noFill/>
            </a:ln>
            <a:effectLst/>
          </c:spPr>
          <c:invertIfNegative val="0"/>
          <c:cat>
            <c:multiLvlStrRef>
              <c:f>'Green v. Brown'!$Y$19:$AD$20</c:f>
              <c:multiLvlStrCache>
                <c:ptCount val="6"/>
                <c:lvl>
                  <c:pt idx="0">
                    <c:v>Output multipliers</c:v>
                  </c:pt>
                  <c:pt idx="1">
                    <c:v>Income multiers</c:v>
                  </c:pt>
                  <c:pt idx="2">
                    <c:v>GVA multipliers</c:v>
                  </c:pt>
                  <c:pt idx="3">
                    <c:v>Output multipliers</c:v>
                  </c:pt>
                  <c:pt idx="4">
                    <c:v>Income multiers</c:v>
                  </c:pt>
                  <c:pt idx="5">
                    <c:v>GVA multipliers</c:v>
                  </c:pt>
                </c:lvl>
                <c:lvl>
                  <c:pt idx="0">
                    <c:v>14.9 Mtpa green steel sector</c:v>
                  </c:pt>
                  <c:pt idx="3">
                    <c:v>14.9 Mtpa coal-based steel sector</c:v>
                  </c:pt>
                </c:lvl>
              </c:multiLvlStrCache>
            </c:multiLvlStrRef>
          </c:cat>
          <c:val>
            <c:numRef>
              <c:f>'Green v. Brown'!$Y$22:$AD$22</c:f>
              <c:numCache>
                <c:formatCode>#,##0</c:formatCode>
                <c:ptCount val="6"/>
                <c:pt idx="0">
                  <c:v>218.85689796435258</c:v>
                </c:pt>
                <c:pt idx="1">
                  <c:v>66.818182592966167</c:v>
                </c:pt>
                <c:pt idx="2">
                  <c:v>190.51005172468899</c:v>
                </c:pt>
                <c:pt idx="3">
                  <c:v>266.90418347620556</c:v>
                </c:pt>
                <c:pt idx="4">
                  <c:v>47.335781069902161</c:v>
                </c:pt>
                <c:pt idx="5">
                  <c:v>112.6097031877883</c:v>
                </c:pt>
              </c:numCache>
            </c:numRef>
          </c:val>
          <c:extLst>
            <c:ext xmlns:c16="http://schemas.microsoft.com/office/drawing/2014/chart" uri="{C3380CC4-5D6E-409C-BE32-E72D297353CC}">
              <c16:uniqueId val="{00000001-BD0E-42D7-8AB3-A3F1F7C917EC}"/>
            </c:ext>
          </c:extLst>
        </c:ser>
        <c:ser>
          <c:idx val="2"/>
          <c:order val="2"/>
          <c:tx>
            <c:strRef>
              <c:f>'Green v. Brown'!$P$23</c:f>
              <c:strCache>
                <c:ptCount val="1"/>
                <c:pt idx="0">
                  <c:v>Consumption induced effects</c:v>
                </c:pt>
              </c:strCache>
            </c:strRef>
          </c:tx>
          <c:spPr>
            <a:solidFill>
              <a:schemeClr val="accent3"/>
            </a:solidFill>
            <a:ln>
              <a:noFill/>
            </a:ln>
            <a:effectLst/>
          </c:spPr>
          <c:invertIfNegative val="0"/>
          <c:cat>
            <c:multiLvlStrRef>
              <c:f>'Green v. Brown'!$Y$19:$AD$20</c:f>
              <c:multiLvlStrCache>
                <c:ptCount val="6"/>
                <c:lvl>
                  <c:pt idx="0">
                    <c:v>Output multipliers</c:v>
                  </c:pt>
                  <c:pt idx="1">
                    <c:v>Income multiers</c:v>
                  </c:pt>
                  <c:pt idx="2">
                    <c:v>GVA multipliers</c:v>
                  </c:pt>
                  <c:pt idx="3">
                    <c:v>Output multipliers</c:v>
                  </c:pt>
                  <c:pt idx="4">
                    <c:v>Income multiers</c:v>
                  </c:pt>
                  <c:pt idx="5">
                    <c:v>GVA multipliers</c:v>
                  </c:pt>
                </c:lvl>
                <c:lvl>
                  <c:pt idx="0">
                    <c:v>14.9 Mtpa green steel sector</c:v>
                  </c:pt>
                  <c:pt idx="3">
                    <c:v>14.9 Mtpa coal-based steel sector</c:v>
                  </c:pt>
                </c:lvl>
              </c:multiLvlStrCache>
            </c:multiLvlStrRef>
          </c:cat>
          <c:val>
            <c:numRef>
              <c:f>'Green v. Brown'!$Y$23:$AD$23</c:f>
              <c:numCache>
                <c:formatCode>#,##0</c:formatCode>
                <c:ptCount val="6"/>
                <c:pt idx="0">
                  <c:v>143.86979497899219</c:v>
                </c:pt>
                <c:pt idx="1">
                  <c:v>26.423166167969818</c:v>
                </c:pt>
                <c:pt idx="2">
                  <c:v>82.81974593486143</c:v>
                </c:pt>
                <c:pt idx="3">
                  <c:v>107.44015140152399</c:v>
                </c:pt>
                <c:pt idx="4">
                  <c:v>18.226746265110069</c:v>
                </c:pt>
                <c:pt idx="5">
                  <c:v>42.686324528465974</c:v>
                </c:pt>
              </c:numCache>
            </c:numRef>
          </c:val>
          <c:extLst>
            <c:ext xmlns:c16="http://schemas.microsoft.com/office/drawing/2014/chart" uri="{C3380CC4-5D6E-409C-BE32-E72D297353CC}">
              <c16:uniqueId val="{00000002-BD0E-42D7-8AB3-A3F1F7C917EC}"/>
            </c:ext>
          </c:extLst>
        </c:ser>
        <c:dLbls>
          <c:showLegendKey val="0"/>
          <c:showVal val="0"/>
          <c:showCatName val="0"/>
          <c:showSerName val="0"/>
          <c:showPercent val="0"/>
          <c:showBubbleSize val="0"/>
        </c:dLbls>
        <c:gapWidth val="150"/>
        <c:overlap val="100"/>
        <c:axId val="957340272"/>
        <c:axId val="957363792"/>
      </c:barChart>
      <c:catAx>
        <c:axId val="957340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Arial" panose="020B0604020202020204" pitchFamily="34" charset="0"/>
              </a:defRPr>
            </a:pPr>
            <a:endParaRPr lang="en-US"/>
          </a:p>
        </c:txPr>
        <c:crossAx val="957363792"/>
        <c:crosses val="autoZero"/>
        <c:auto val="1"/>
        <c:lblAlgn val="ctr"/>
        <c:lblOffset val="100"/>
        <c:noMultiLvlLbl val="0"/>
      </c:catAx>
      <c:valAx>
        <c:axId val="957363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Arial" panose="020B0604020202020204" pitchFamily="34" charset="0"/>
                  </a:defRPr>
                </a:pPr>
                <a:r>
                  <a:rPr lang="en-GB" noProof="0" dirty="0"/>
                  <a:t>billions</a:t>
                </a:r>
              </a:p>
            </c:rich>
          </c:tx>
          <c:layout>
            <c:manualLayout>
              <c:xMode val="edge"/>
              <c:yMode val="edge"/>
              <c:x val="1.5287037037037036E-2"/>
              <c:y val="0.3382117283950617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Arial" panose="020B0604020202020204" pitchFamily="34" charset="0"/>
                </a:defRPr>
              </a:pPr>
              <a:endParaRPr lang="en-US"/>
            </a:p>
          </c:txPr>
        </c:title>
        <c:numFmt formatCode="[$$-409]#,##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Arial" panose="020B0604020202020204" pitchFamily="34" charset="0"/>
              </a:defRPr>
            </a:pPr>
            <a:endParaRPr lang="en-US"/>
          </a:p>
        </c:txPr>
        <c:crossAx val="957340272"/>
        <c:crosses val="autoZero"/>
        <c:crossBetween val="between"/>
      </c:valAx>
      <c:spPr>
        <a:noFill/>
        <a:ln>
          <a:noFill/>
        </a:ln>
        <a:effectLst/>
      </c:spPr>
    </c:plotArea>
    <c:legend>
      <c:legendPos val="b"/>
      <c:layout>
        <c:manualLayout>
          <c:xMode val="edge"/>
          <c:yMode val="edge"/>
          <c:x val="0.81080074074074071"/>
          <c:y val="0.14348765432098767"/>
          <c:w val="0.1875725925925926"/>
          <c:h val="0.5715882716049383"/>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solidFill>
            <a:sysClr val="windowText" lastClr="000000"/>
          </a:solidFill>
          <a:latin typeface="+mn-lt"/>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59728395061729"/>
          <c:y val="5.0925925925925923E-2"/>
          <c:w val="0.69605962962962964"/>
          <c:h val="0.7636349693251534"/>
        </c:manualLayout>
      </c:layout>
      <c:barChart>
        <c:barDir val="col"/>
        <c:grouping val="stacked"/>
        <c:varyColors val="0"/>
        <c:ser>
          <c:idx val="0"/>
          <c:order val="0"/>
          <c:tx>
            <c:strRef>
              <c:f>'Green v. Brown'!$P$21</c:f>
              <c:strCache>
                <c:ptCount val="1"/>
                <c:pt idx="0">
                  <c:v>Direct effects</c:v>
                </c:pt>
              </c:strCache>
            </c:strRef>
          </c:tx>
          <c:spPr>
            <a:solidFill>
              <a:schemeClr val="accent1"/>
            </a:solidFill>
            <a:ln>
              <a:noFill/>
            </a:ln>
            <a:effectLst/>
          </c:spPr>
          <c:invertIfNegative val="0"/>
          <c:cat>
            <c:multiLvlStrRef>
              <c:f>'Green v. Brown'!$Q$19:$V$20</c:f>
              <c:multiLvlStrCache>
                <c:ptCount val="6"/>
                <c:lvl>
                  <c:pt idx="0">
                    <c:v>Output multipliers</c:v>
                  </c:pt>
                  <c:pt idx="1">
                    <c:v>Income multiers</c:v>
                  </c:pt>
                  <c:pt idx="2">
                    <c:v>GVA multipliers</c:v>
                  </c:pt>
                  <c:pt idx="3">
                    <c:v>Output multipliers</c:v>
                  </c:pt>
                  <c:pt idx="4">
                    <c:v>Income multiers</c:v>
                  </c:pt>
                  <c:pt idx="5">
                    <c:v>GVA multipliers</c:v>
                  </c:pt>
                </c:lvl>
                <c:lvl>
                  <c:pt idx="0">
                    <c:v>22.5 Mtpa green steel sector</c:v>
                  </c:pt>
                  <c:pt idx="3">
                    <c:v>22.5 Mtpa coal-based steel sector</c:v>
                  </c:pt>
                </c:lvl>
              </c:multiLvlStrCache>
            </c:multiLvlStrRef>
          </c:cat>
          <c:val>
            <c:numRef>
              <c:f>'Green v. Brown'!$Q$21:$V$21</c:f>
              <c:numCache>
                <c:formatCode>#,##0</c:formatCode>
                <c:ptCount val="6"/>
                <c:pt idx="0">
                  <c:v>194.16871373209977</c:v>
                </c:pt>
                <c:pt idx="1">
                  <c:v>2.8018540597282797</c:v>
                </c:pt>
                <c:pt idx="2">
                  <c:v>17.633522609104414</c:v>
                </c:pt>
                <c:pt idx="3">
                  <c:v>184.79235376096443</c:v>
                </c:pt>
                <c:pt idx="4">
                  <c:v>0</c:v>
                </c:pt>
                <c:pt idx="5">
                  <c:v>0</c:v>
                </c:pt>
              </c:numCache>
            </c:numRef>
          </c:val>
          <c:extLst>
            <c:ext xmlns:c16="http://schemas.microsoft.com/office/drawing/2014/chart" uri="{C3380CC4-5D6E-409C-BE32-E72D297353CC}">
              <c16:uniqueId val="{00000000-9190-492F-B019-01655C73D7D6}"/>
            </c:ext>
          </c:extLst>
        </c:ser>
        <c:ser>
          <c:idx val="1"/>
          <c:order val="1"/>
          <c:tx>
            <c:strRef>
              <c:f>'Green v. Brown'!$P$22</c:f>
              <c:strCache>
                <c:ptCount val="1"/>
                <c:pt idx="0">
                  <c:v>Indirect effects</c:v>
                </c:pt>
              </c:strCache>
            </c:strRef>
          </c:tx>
          <c:spPr>
            <a:solidFill>
              <a:schemeClr val="accent2"/>
            </a:solidFill>
            <a:ln>
              <a:noFill/>
            </a:ln>
            <a:effectLst/>
          </c:spPr>
          <c:invertIfNegative val="0"/>
          <c:cat>
            <c:multiLvlStrRef>
              <c:f>'Green v. Brown'!$Q$19:$V$20</c:f>
              <c:multiLvlStrCache>
                <c:ptCount val="6"/>
                <c:lvl>
                  <c:pt idx="0">
                    <c:v>Output multipliers</c:v>
                  </c:pt>
                  <c:pt idx="1">
                    <c:v>Income multiers</c:v>
                  </c:pt>
                  <c:pt idx="2">
                    <c:v>GVA multipliers</c:v>
                  </c:pt>
                  <c:pt idx="3">
                    <c:v>Output multipliers</c:v>
                  </c:pt>
                  <c:pt idx="4">
                    <c:v>Income multiers</c:v>
                  </c:pt>
                  <c:pt idx="5">
                    <c:v>GVA multipliers</c:v>
                  </c:pt>
                </c:lvl>
                <c:lvl>
                  <c:pt idx="0">
                    <c:v>22.5 Mtpa green steel sector</c:v>
                  </c:pt>
                  <c:pt idx="3">
                    <c:v>22.5 Mtpa coal-based steel sector</c:v>
                  </c:pt>
                </c:lvl>
              </c:multiLvlStrCache>
            </c:multiLvlStrRef>
          </c:cat>
          <c:val>
            <c:numRef>
              <c:f>'Green v. Brown'!$Q$22:$V$22</c:f>
              <c:numCache>
                <c:formatCode>#,##0</c:formatCode>
                <c:ptCount val="6"/>
                <c:pt idx="0">
                  <c:v>327.97225440875258</c:v>
                </c:pt>
                <c:pt idx="1">
                  <c:v>101.58636539143423</c:v>
                </c:pt>
                <c:pt idx="2">
                  <c:v>277.1961218624208</c:v>
                </c:pt>
                <c:pt idx="3">
                  <c:v>431.71298556313735</c:v>
                </c:pt>
                <c:pt idx="4">
                  <c:v>76.564822265037023</c:v>
                </c:pt>
                <c:pt idx="5">
                  <c:v>182.14428314089295</c:v>
                </c:pt>
              </c:numCache>
            </c:numRef>
          </c:val>
          <c:extLst>
            <c:ext xmlns:c16="http://schemas.microsoft.com/office/drawing/2014/chart" uri="{C3380CC4-5D6E-409C-BE32-E72D297353CC}">
              <c16:uniqueId val="{00000001-9190-492F-B019-01655C73D7D6}"/>
            </c:ext>
          </c:extLst>
        </c:ser>
        <c:ser>
          <c:idx val="2"/>
          <c:order val="2"/>
          <c:tx>
            <c:strRef>
              <c:f>'Green v. Brown'!$P$23</c:f>
              <c:strCache>
                <c:ptCount val="1"/>
                <c:pt idx="0">
                  <c:v>Consumption induced effects</c:v>
                </c:pt>
              </c:strCache>
            </c:strRef>
          </c:tx>
          <c:spPr>
            <a:solidFill>
              <a:schemeClr val="accent3"/>
            </a:solidFill>
            <a:ln>
              <a:noFill/>
            </a:ln>
            <a:effectLst/>
          </c:spPr>
          <c:invertIfNegative val="0"/>
          <c:cat>
            <c:multiLvlStrRef>
              <c:f>'Green v. Brown'!$Q$19:$V$20</c:f>
              <c:multiLvlStrCache>
                <c:ptCount val="6"/>
                <c:lvl>
                  <c:pt idx="0">
                    <c:v>Output multipliers</c:v>
                  </c:pt>
                  <c:pt idx="1">
                    <c:v>Income multiers</c:v>
                  </c:pt>
                  <c:pt idx="2">
                    <c:v>GVA multipliers</c:v>
                  </c:pt>
                  <c:pt idx="3">
                    <c:v>Output multipliers</c:v>
                  </c:pt>
                  <c:pt idx="4">
                    <c:v>Income multiers</c:v>
                  </c:pt>
                  <c:pt idx="5">
                    <c:v>GVA multipliers</c:v>
                  </c:pt>
                </c:lvl>
                <c:lvl>
                  <c:pt idx="0">
                    <c:v>22.5 Mtpa green steel sector</c:v>
                  </c:pt>
                  <c:pt idx="3">
                    <c:v>22.5 Mtpa coal-based steel sector</c:v>
                  </c:pt>
                </c:lvl>
              </c:multiLvlStrCache>
            </c:multiLvlStrRef>
          </c:cat>
          <c:val>
            <c:numRef>
              <c:f>'Green v. Brown'!$Q$23:$V$23</c:f>
              <c:numCache>
                <c:formatCode>#,##0</c:formatCode>
                <c:ptCount val="6"/>
                <c:pt idx="0">
                  <c:v>215.21921357888669</c:v>
                </c:pt>
                <c:pt idx="1">
                  <c:v>40.194912727715476</c:v>
                </c:pt>
                <c:pt idx="2">
                  <c:v>119.94641270741789</c:v>
                </c:pt>
                <c:pt idx="3">
                  <c:v>173.78262088965184</c:v>
                </c:pt>
                <c:pt idx="4">
                  <c:v>29.48145264989418</c:v>
                </c:pt>
                <c:pt idx="5">
                  <c:v>69.044405242692363</c:v>
                </c:pt>
              </c:numCache>
            </c:numRef>
          </c:val>
          <c:extLst>
            <c:ext xmlns:c16="http://schemas.microsoft.com/office/drawing/2014/chart" uri="{C3380CC4-5D6E-409C-BE32-E72D297353CC}">
              <c16:uniqueId val="{00000002-9190-492F-B019-01655C73D7D6}"/>
            </c:ext>
          </c:extLst>
        </c:ser>
        <c:dLbls>
          <c:showLegendKey val="0"/>
          <c:showVal val="0"/>
          <c:showCatName val="0"/>
          <c:showSerName val="0"/>
          <c:showPercent val="0"/>
          <c:showBubbleSize val="0"/>
        </c:dLbls>
        <c:gapWidth val="150"/>
        <c:overlap val="100"/>
        <c:axId val="957340272"/>
        <c:axId val="957363792"/>
      </c:barChart>
      <c:catAx>
        <c:axId val="957340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Arial" panose="020B0604020202020204" pitchFamily="34" charset="0"/>
              </a:defRPr>
            </a:pPr>
            <a:endParaRPr lang="en-US"/>
          </a:p>
        </c:txPr>
        <c:crossAx val="957363792"/>
        <c:crosses val="autoZero"/>
        <c:auto val="1"/>
        <c:lblAlgn val="ctr"/>
        <c:lblOffset val="100"/>
        <c:noMultiLvlLbl val="0"/>
      </c:catAx>
      <c:valAx>
        <c:axId val="957363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Arial" panose="020B0604020202020204" pitchFamily="34" charset="0"/>
                  </a:defRPr>
                </a:pPr>
                <a:r>
                  <a:rPr lang="en-GB" noProof="0" dirty="0"/>
                  <a:t>billions</a:t>
                </a:r>
              </a:p>
            </c:rich>
          </c:tx>
          <c:layout>
            <c:manualLayout>
              <c:xMode val="edge"/>
              <c:yMode val="edge"/>
              <c:x val="1.5287037037037036E-2"/>
              <c:y val="0.3382117283950617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Arial" panose="020B0604020202020204" pitchFamily="34" charset="0"/>
                </a:defRPr>
              </a:pPr>
              <a:endParaRPr lang="en-US"/>
            </a:p>
          </c:txPr>
        </c:title>
        <c:numFmt formatCode="[$$-409]#,##0" sourceLinked="0"/>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ysClr val="windowText" lastClr="000000"/>
                </a:solidFill>
                <a:latin typeface="+mn-lt"/>
                <a:ea typeface="+mn-ea"/>
                <a:cs typeface="Arial" panose="020B0604020202020204" pitchFamily="34" charset="0"/>
              </a:defRPr>
            </a:pPr>
            <a:endParaRPr lang="en-US"/>
          </a:p>
        </c:txPr>
        <c:crossAx val="957340272"/>
        <c:crosses val="autoZero"/>
        <c:crossBetween val="between"/>
      </c:valAx>
      <c:spPr>
        <a:noFill/>
        <a:ln>
          <a:noFill/>
        </a:ln>
        <a:effectLst/>
      </c:spPr>
    </c:plotArea>
    <c:legend>
      <c:legendPos val="b"/>
      <c:layout>
        <c:manualLayout>
          <c:xMode val="edge"/>
          <c:yMode val="edge"/>
          <c:x val="0.81080074074074071"/>
          <c:y val="0.14348765432098767"/>
          <c:w val="0.1875725925925926"/>
          <c:h val="0.5715882716049383"/>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b="1">
          <a:solidFill>
            <a:sysClr val="windowText" lastClr="000000"/>
          </a:solidFill>
          <a:latin typeface="+mn-lt"/>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513429"/>
          </a:xfrm>
          <a:prstGeom prst="rect">
            <a:avLst/>
          </a:prstGeom>
        </p:spPr>
        <p:txBody>
          <a:bodyPr vert="horz" lIns="99050" tIns="49525" rIns="99050" bIns="49525" rtlCol="0"/>
          <a:lstStyle>
            <a:lvl1pPr algn="l">
              <a:defRPr sz="1300"/>
            </a:lvl1pPr>
          </a:lstStyle>
          <a:p>
            <a:endParaRPr lang="en-GB"/>
          </a:p>
        </p:txBody>
      </p:sp>
      <p:sp>
        <p:nvSpPr>
          <p:cNvPr id="3" name="Date Placeholder 2"/>
          <p:cNvSpPr>
            <a:spLocks noGrp="1"/>
          </p:cNvSpPr>
          <p:nvPr>
            <p:ph type="dt" idx="1"/>
          </p:nvPr>
        </p:nvSpPr>
        <p:spPr>
          <a:xfrm>
            <a:off x="4023092" y="1"/>
            <a:ext cx="3077739" cy="513429"/>
          </a:xfrm>
          <a:prstGeom prst="rect">
            <a:avLst/>
          </a:prstGeom>
        </p:spPr>
        <p:txBody>
          <a:bodyPr vert="horz" lIns="99050" tIns="49525" rIns="99050" bIns="49525" rtlCol="0"/>
          <a:lstStyle>
            <a:lvl1pPr algn="r">
              <a:defRPr sz="1300"/>
            </a:lvl1pPr>
          </a:lstStyle>
          <a:p>
            <a:fld id="{8207E54D-B6C2-4B19-A618-AC66ACBB8204}" type="datetimeFigureOut">
              <a:rPr lang="en-GB" smtClean="0"/>
              <a:t>22/02/2026</a:t>
            </a:fld>
            <a:endParaRPr lang="en-GB"/>
          </a:p>
        </p:txBody>
      </p:sp>
      <p:sp>
        <p:nvSpPr>
          <p:cNvPr id="4" name="Slide Image Placeholder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9050" tIns="49525" rIns="99050" bIns="49525" rtlCol="0" anchor="ctr"/>
          <a:lstStyle/>
          <a:p>
            <a:endParaRPr lang="en-GB"/>
          </a:p>
        </p:txBody>
      </p:sp>
      <p:sp>
        <p:nvSpPr>
          <p:cNvPr id="5" name="Notes Placeholder 4"/>
          <p:cNvSpPr>
            <a:spLocks noGrp="1"/>
          </p:cNvSpPr>
          <p:nvPr>
            <p:ph type="body" sz="quarter" idx="3"/>
          </p:nvPr>
        </p:nvSpPr>
        <p:spPr>
          <a:xfrm>
            <a:off x="710248" y="4924643"/>
            <a:ext cx="5681980" cy="4029254"/>
          </a:xfrm>
          <a:prstGeom prst="rect">
            <a:avLst/>
          </a:prstGeom>
        </p:spPr>
        <p:txBody>
          <a:bodyPr vert="horz" lIns="99050" tIns="49525" rIns="99050" bIns="495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19599"/>
            <a:ext cx="3077739" cy="513427"/>
          </a:xfrm>
          <a:prstGeom prst="rect">
            <a:avLst/>
          </a:prstGeom>
        </p:spPr>
        <p:txBody>
          <a:bodyPr vert="horz" lIns="99050" tIns="49525" rIns="99050" bIns="49525" rtlCol="0" anchor="b"/>
          <a:lstStyle>
            <a:lvl1pPr algn="l">
              <a:defRPr sz="1300"/>
            </a:lvl1pPr>
          </a:lstStyle>
          <a:p>
            <a:endParaRPr lang="en-GB"/>
          </a:p>
        </p:txBody>
      </p:sp>
      <p:sp>
        <p:nvSpPr>
          <p:cNvPr id="7" name="Slide Number Placeholder 6"/>
          <p:cNvSpPr>
            <a:spLocks noGrp="1"/>
          </p:cNvSpPr>
          <p:nvPr>
            <p:ph type="sldNum" sz="quarter" idx="5"/>
          </p:nvPr>
        </p:nvSpPr>
        <p:spPr>
          <a:xfrm>
            <a:off x="4023092" y="9719599"/>
            <a:ext cx="3077739" cy="513427"/>
          </a:xfrm>
          <a:prstGeom prst="rect">
            <a:avLst/>
          </a:prstGeom>
        </p:spPr>
        <p:txBody>
          <a:bodyPr vert="horz" lIns="99050" tIns="49525" rIns="99050" bIns="49525" rtlCol="0" anchor="b"/>
          <a:lstStyle>
            <a:lvl1pPr algn="r">
              <a:defRPr sz="1300"/>
            </a:lvl1pPr>
          </a:lstStyle>
          <a:p>
            <a:fld id="{7A58E427-2E3E-4AC8-B7C8-E9C2A6BC2BBA}" type="slidenum">
              <a:rPr lang="en-GB" smtClean="0"/>
              <a:t>‹#›</a:t>
            </a:fld>
            <a:endParaRPr lang="en-GB"/>
          </a:p>
        </p:txBody>
      </p:sp>
    </p:spTree>
    <p:extLst>
      <p:ext uri="{BB962C8B-B14F-4D97-AF65-F5344CB8AC3E}">
        <p14:creationId xmlns:p14="http://schemas.microsoft.com/office/powerpoint/2010/main" val="3725707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 y="766763"/>
            <a:ext cx="6823075" cy="3838575"/>
          </a:xfrm>
        </p:spPr>
      </p:sp>
      <p:sp>
        <p:nvSpPr>
          <p:cNvPr id="3" name="Notes Placeholder 2"/>
          <p:cNvSpPr>
            <a:spLocks noGrp="1"/>
          </p:cNvSpPr>
          <p:nvPr>
            <p:ph type="body" idx="1"/>
          </p:nvPr>
        </p:nvSpPr>
        <p:spPr/>
        <p:txBody>
          <a:bodyPr/>
          <a:lstStyle/>
          <a:p>
            <a:pPr defTabSz="990496">
              <a:defRPr/>
            </a:pPr>
            <a:r>
              <a:rPr lang="en-US" sz="1300" dirty="0">
                <a:solidFill>
                  <a:srgbClr val="FFFFFF"/>
                </a:solidFill>
              </a:rPr>
              <a:t>Emission intensities (scope 1 + 2) in 2050 from Mission Possible Partnership (2021), noting that limestone and alloy elements (inc. C) are not shown in the diagram.</a:t>
            </a:r>
            <a:endParaRPr lang="en-GB" sz="1300" dirty="0"/>
          </a:p>
          <a:p>
            <a:endParaRPr lang="en-GB" dirty="0"/>
          </a:p>
        </p:txBody>
      </p:sp>
      <p:sp>
        <p:nvSpPr>
          <p:cNvPr id="4" name="Slide Number Placeholder 3"/>
          <p:cNvSpPr>
            <a:spLocks noGrp="1"/>
          </p:cNvSpPr>
          <p:nvPr>
            <p:ph type="sldNum" sz="quarter" idx="5"/>
          </p:nvPr>
        </p:nvSpPr>
        <p:spPr/>
        <p:txBody>
          <a:bodyPr/>
          <a:lstStyle/>
          <a:p>
            <a:pPr defTabSz="990496">
              <a:defRPr/>
            </a:pPr>
            <a:fld id="{B10E6ED8-D976-4687-9666-78194D701CBE}" type="slidenum">
              <a:rPr lang="en-AU">
                <a:solidFill>
                  <a:prstClr val="black"/>
                </a:solidFill>
                <a:latin typeface="Calibri" panose="020F0502020204030204"/>
                <a:cs typeface="Arial" panose="020B0604020202020204" pitchFamily="34" charset="0"/>
                <a:sym typeface="Arial" panose="020B0604020202020204" pitchFamily="34" charset="0"/>
              </a:rPr>
              <a:pPr defTabSz="990496">
                <a:defRPr/>
              </a:pPr>
              <a:t>24</a:t>
            </a:fld>
            <a:endParaRPr lang="en-AU">
              <a:solidFill>
                <a:prstClr val="black"/>
              </a:solidFill>
              <a:latin typeface="Calibri" panose="020F0502020204030204"/>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789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solidFill>
                  <a:srgbClr val="002060"/>
                </a:solidFill>
                <a:latin typeface="StevieSansBook" panose="02000503000000020004" pitchFamily="50" charset="0"/>
              </a:rPr>
              <a:t>Transition</a:t>
            </a:r>
            <a:r>
              <a:rPr lang="es-ES" dirty="0">
                <a:solidFill>
                  <a:srgbClr val="002060"/>
                </a:solidFill>
                <a:latin typeface="StevieSansBook" panose="02000503000000020004" pitchFamily="50" charset="0"/>
              </a:rPr>
              <a:t> </a:t>
            </a:r>
            <a:r>
              <a:rPr lang="es-ES" dirty="0" err="1">
                <a:solidFill>
                  <a:srgbClr val="002060"/>
                </a:solidFill>
                <a:latin typeface="StevieSansBook" panose="02000503000000020004" pitchFamily="50" charset="0"/>
              </a:rPr>
              <a:t>technology</a:t>
            </a:r>
            <a:r>
              <a:rPr lang="es-ES" dirty="0">
                <a:solidFill>
                  <a:srgbClr val="002060"/>
                </a:solidFill>
                <a:latin typeface="StevieSansBook" panose="02000503000000020004" pitchFamily="50" charset="0"/>
              </a:rPr>
              <a:t> </a:t>
            </a:r>
            <a:r>
              <a:rPr lang="es-ES" dirty="0" err="1">
                <a:solidFill>
                  <a:srgbClr val="002060"/>
                </a:solidFill>
                <a:latin typeface="StevieSansBook" panose="02000503000000020004" pitchFamily="50" charset="0"/>
              </a:rPr>
              <a:t>assessed</a:t>
            </a:r>
            <a:r>
              <a:rPr lang="es-ES" dirty="0">
                <a:solidFill>
                  <a:srgbClr val="002060"/>
                </a:solidFill>
                <a:latin typeface="StevieSansBook" panose="02000503000000020004" pitchFamily="50" charset="0"/>
              </a:rPr>
              <a:t>:</a:t>
            </a:r>
          </a:p>
          <a:p>
            <a:pPr marL="292894" indent="-292894">
              <a:buFont typeface="Arial" panose="020B0604020202020204" pitchFamily="34" charset="0"/>
              <a:buChar char="•"/>
            </a:pPr>
            <a:r>
              <a:rPr lang="en-GB" dirty="0">
                <a:solidFill>
                  <a:srgbClr val="002060"/>
                </a:solidFill>
                <a:latin typeface="StevieSansBook" panose="02000503000000020004" pitchFamily="50" charset="0"/>
              </a:rPr>
              <a:t>DRI-EAF, using NG, H</a:t>
            </a:r>
            <a:r>
              <a:rPr lang="en-GB" baseline="-25000" dirty="0">
                <a:solidFill>
                  <a:srgbClr val="002060"/>
                </a:solidFill>
                <a:latin typeface="StevieSansBook" panose="02000503000000020004" pitchFamily="50" charset="0"/>
              </a:rPr>
              <a:t>2</a:t>
            </a:r>
            <a:r>
              <a:rPr lang="en-GB" dirty="0">
                <a:solidFill>
                  <a:srgbClr val="002060"/>
                </a:solidFill>
                <a:latin typeface="StevieSansBook" panose="02000503000000020004" pitchFamily="50" charset="0"/>
              </a:rPr>
              <a:t> or NG/H</a:t>
            </a:r>
            <a:r>
              <a:rPr lang="en-GB" baseline="-25000" dirty="0">
                <a:solidFill>
                  <a:srgbClr val="002060"/>
                </a:solidFill>
                <a:latin typeface="StevieSansBook" panose="02000503000000020004" pitchFamily="50" charset="0"/>
              </a:rPr>
              <a:t>2</a:t>
            </a:r>
            <a:r>
              <a:rPr lang="en-GB" dirty="0">
                <a:solidFill>
                  <a:srgbClr val="002060"/>
                </a:solidFill>
                <a:latin typeface="StevieSansBook" panose="02000503000000020004" pitchFamily="50" charset="0"/>
              </a:rPr>
              <a:t> blends</a:t>
            </a:r>
          </a:p>
          <a:p>
            <a:pPr marL="292894" indent="-292894">
              <a:buFont typeface="Arial" panose="020B0604020202020204" pitchFamily="34" charset="0"/>
              <a:buChar char="•"/>
            </a:pPr>
            <a:r>
              <a:rPr lang="en-GB" dirty="0">
                <a:solidFill>
                  <a:srgbClr val="002060"/>
                </a:solidFill>
                <a:latin typeface="StevieSansBook" panose="02000503000000020004" pitchFamily="50" charset="0"/>
              </a:rPr>
              <a:t>DRI-melter-BOF</a:t>
            </a:r>
          </a:p>
        </p:txBody>
      </p:sp>
      <p:sp>
        <p:nvSpPr>
          <p:cNvPr id="4" name="Marcador de número de diapositiva 3"/>
          <p:cNvSpPr>
            <a:spLocks noGrp="1"/>
          </p:cNvSpPr>
          <p:nvPr>
            <p:ph type="sldNum" sz="quarter" idx="5"/>
          </p:nvPr>
        </p:nvSpPr>
        <p:spPr/>
        <p:txBody>
          <a:bodyPr/>
          <a:lstStyle/>
          <a:p>
            <a:fld id="{223F1586-D65E-4949-81EA-C1663D9FC408}" type="slidenum">
              <a:rPr lang="en-GB" smtClean="0"/>
              <a:t>27</a:t>
            </a:fld>
            <a:endParaRPr lang="en-GB"/>
          </a:p>
        </p:txBody>
      </p:sp>
    </p:spTree>
    <p:extLst>
      <p:ext uri="{BB962C8B-B14F-4D97-AF65-F5344CB8AC3E}">
        <p14:creationId xmlns:p14="http://schemas.microsoft.com/office/powerpoint/2010/main" val="1892012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90496">
              <a:defRPr/>
            </a:pPr>
            <a:r>
              <a:rPr lang="en-GB" sz="1300" i="1" dirty="0">
                <a:solidFill>
                  <a:srgbClr val="FF0000"/>
                </a:solidFill>
              </a:rPr>
              <a:t>Whilst wind/solar projects along the southern coast are starting to tap into the high renewable’s potential, there is an evident lack of correlation between locations of current wind and solar power projects and observed power potential.</a:t>
            </a:r>
          </a:p>
          <a:p>
            <a:endParaRPr lang="en-GB" dirty="0"/>
          </a:p>
        </p:txBody>
      </p:sp>
      <p:sp>
        <p:nvSpPr>
          <p:cNvPr id="4" name="Marcador de número de diapositiva 3"/>
          <p:cNvSpPr>
            <a:spLocks noGrp="1"/>
          </p:cNvSpPr>
          <p:nvPr>
            <p:ph type="sldNum" sz="quarter" idx="5"/>
          </p:nvPr>
        </p:nvSpPr>
        <p:spPr/>
        <p:txBody>
          <a:bodyPr/>
          <a:lstStyle/>
          <a:p>
            <a:fld id="{223F1586-D65E-4949-81EA-C1663D9FC408}" type="slidenum">
              <a:rPr lang="en-GB" smtClean="0"/>
              <a:t>28</a:t>
            </a:fld>
            <a:endParaRPr lang="en-GB"/>
          </a:p>
        </p:txBody>
      </p:sp>
    </p:spTree>
    <p:extLst>
      <p:ext uri="{BB962C8B-B14F-4D97-AF65-F5344CB8AC3E}">
        <p14:creationId xmlns:p14="http://schemas.microsoft.com/office/powerpoint/2010/main" val="553298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2117F-6AEE-70C7-82DC-801B90F4020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46DB652-F5A8-0DDF-9C3F-578D206D572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010A48F-B9EE-2807-D43B-EEA22ED0C726}"/>
              </a:ext>
            </a:extLst>
          </p:cNvPr>
          <p:cNvSpPr>
            <a:spLocks noGrp="1"/>
          </p:cNvSpPr>
          <p:nvPr>
            <p:ph type="body" idx="1"/>
          </p:nvPr>
        </p:nvSpPr>
        <p:spPr/>
        <p:txBody>
          <a:bodyPr/>
          <a:lstStyle/>
          <a:p>
            <a:pPr defTabSz="990496">
              <a:defRPr/>
            </a:pPr>
            <a:r>
              <a:rPr lang="en-GB" sz="1300" i="1" dirty="0">
                <a:solidFill>
                  <a:srgbClr val="FF0000"/>
                </a:solidFill>
              </a:rPr>
              <a:t>Whilst wind/solar projects along the southern coast are starting to tap into the high renewable’s potential, there is an evident lack of correlation between locations of current wind and solar power projects and observed power potential.</a:t>
            </a:r>
          </a:p>
          <a:p>
            <a:endParaRPr lang="en-GB" dirty="0"/>
          </a:p>
        </p:txBody>
      </p:sp>
      <p:sp>
        <p:nvSpPr>
          <p:cNvPr id="4" name="Marcador de número de diapositiva 3">
            <a:extLst>
              <a:ext uri="{FF2B5EF4-FFF2-40B4-BE49-F238E27FC236}">
                <a16:creationId xmlns:a16="http://schemas.microsoft.com/office/drawing/2014/main" id="{40B87161-5F59-ADDA-1DD1-4DEA22235FD9}"/>
              </a:ext>
            </a:extLst>
          </p:cNvPr>
          <p:cNvSpPr>
            <a:spLocks noGrp="1"/>
          </p:cNvSpPr>
          <p:nvPr>
            <p:ph type="sldNum" sz="quarter" idx="5"/>
          </p:nvPr>
        </p:nvSpPr>
        <p:spPr/>
        <p:txBody>
          <a:bodyPr/>
          <a:lstStyle/>
          <a:p>
            <a:fld id="{223F1586-D65E-4949-81EA-C1663D9FC408}" type="slidenum">
              <a:rPr lang="en-GB" smtClean="0"/>
              <a:t>29</a:t>
            </a:fld>
            <a:endParaRPr lang="en-GB"/>
          </a:p>
        </p:txBody>
      </p:sp>
    </p:spTree>
    <p:extLst>
      <p:ext uri="{BB962C8B-B14F-4D97-AF65-F5344CB8AC3E}">
        <p14:creationId xmlns:p14="http://schemas.microsoft.com/office/powerpoint/2010/main" val="2317070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383F9-7422-7179-EF44-8B1D462AFDC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0F1C1DB-CE13-0BB3-18F6-2974A48EB74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99269FB-2B35-2AA7-F3CC-26B1362D4526}"/>
              </a:ext>
            </a:extLst>
          </p:cNvPr>
          <p:cNvSpPr>
            <a:spLocks noGrp="1"/>
          </p:cNvSpPr>
          <p:nvPr>
            <p:ph type="body" idx="1"/>
          </p:nvPr>
        </p:nvSpPr>
        <p:spPr/>
        <p:txBody>
          <a:bodyPr/>
          <a:lstStyle/>
          <a:p>
            <a:pPr defTabSz="990496">
              <a:defRPr/>
            </a:pPr>
            <a:r>
              <a:rPr lang="en-GB" sz="1300" i="1" dirty="0">
                <a:solidFill>
                  <a:srgbClr val="FF0000"/>
                </a:solidFill>
              </a:rPr>
              <a:t>Whilst wind/solar projects along the southern coast are starting to tap into the high renewable’s potential, there is an evident lack of correlation between locations of current wind and solar power projects and observed power potential.</a:t>
            </a:r>
          </a:p>
          <a:p>
            <a:endParaRPr lang="en-GB" dirty="0"/>
          </a:p>
        </p:txBody>
      </p:sp>
      <p:sp>
        <p:nvSpPr>
          <p:cNvPr id="4" name="Marcador de número de diapositiva 3">
            <a:extLst>
              <a:ext uri="{FF2B5EF4-FFF2-40B4-BE49-F238E27FC236}">
                <a16:creationId xmlns:a16="http://schemas.microsoft.com/office/drawing/2014/main" id="{B4A9734E-A5F1-7425-83A1-CC5781558BC0}"/>
              </a:ext>
            </a:extLst>
          </p:cNvPr>
          <p:cNvSpPr>
            <a:spLocks noGrp="1"/>
          </p:cNvSpPr>
          <p:nvPr>
            <p:ph type="sldNum" sz="quarter" idx="5"/>
          </p:nvPr>
        </p:nvSpPr>
        <p:spPr/>
        <p:txBody>
          <a:bodyPr/>
          <a:lstStyle/>
          <a:p>
            <a:fld id="{223F1586-D65E-4949-81EA-C1663D9FC408}" type="slidenum">
              <a:rPr lang="en-GB" smtClean="0"/>
              <a:t>30</a:t>
            </a:fld>
            <a:endParaRPr lang="en-GB"/>
          </a:p>
        </p:txBody>
      </p:sp>
    </p:spTree>
    <p:extLst>
      <p:ext uri="{BB962C8B-B14F-4D97-AF65-F5344CB8AC3E}">
        <p14:creationId xmlns:p14="http://schemas.microsoft.com/office/powerpoint/2010/main" val="1123241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820103" lvl="1" indent="-351473">
              <a:buFont typeface="Wingdings" panose="05000000000000000000" pitchFamily="2" charset="2"/>
              <a:buChar char="§"/>
            </a:pPr>
            <a:r>
              <a:rPr lang="en-GB" sz="1400" dirty="0">
                <a:solidFill>
                  <a:srgbClr val="000000"/>
                </a:solidFill>
                <a:latin typeface="StevieSansBook" panose="02000503000000020004" pitchFamily="50" charset="0"/>
              </a:rPr>
              <a:t>Conflicts must cease to commence transformational change; facilities located in the northwestern part of the country furthest from the conflict should be prioritised, but full transition relies on return of eastern land. </a:t>
            </a:r>
          </a:p>
          <a:p>
            <a:pPr marL="820103" lvl="1" indent="-351473">
              <a:buFont typeface="Wingdings" panose="05000000000000000000" pitchFamily="2" charset="2"/>
              <a:buChar char="§"/>
            </a:pPr>
            <a:r>
              <a:rPr lang="en-GB" sz="1400" dirty="0">
                <a:solidFill>
                  <a:srgbClr val="000000"/>
                </a:solidFill>
                <a:latin typeface="StevieSansBook" panose="02000503000000020004" pitchFamily="50" charset="0"/>
              </a:rPr>
              <a:t>EU membership is critical to Ukraine’s trading opportunities</a:t>
            </a:r>
          </a:p>
          <a:p>
            <a:pPr marL="1288733" lvl="2" indent="-351473">
              <a:buFont typeface="Wingdings" panose="05000000000000000000" pitchFamily="2" charset="2"/>
              <a:buChar char="§"/>
            </a:pPr>
            <a:r>
              <a:rPr lang="en-GB" sz="1400" dirty="0">
                <a:solidFill>
                  <a:srgbClr val="000000"/>
                </a:solidFill>
                <a:latin typeface="StevieSansBook" panose="02000503000000020004" pitchFamily="50" charset="0"/>
              </a:rPr>
              <a:t>EU-ETS and CBAM will be implemented simultaneously, to be in full force by </a:t>
            </a:r>
            <a:r>
              <a:rPr lang="en-GB" sz="1400" dirty="0">
                <a:solidFill>
                  <a:srgbClr val="FF0000"/>
                </a:solidFill>
                <a:latin typeface="StevieSansBook" panose="02000503000000020004" pitchFamily="50" charset="0"/>
              </a:rPr>
              <a:t>2036 (2026 + 10-year transition period?</a:t>
            </a:r>
            <a:r>
              <a:rPr lang="en-GB" sz="1400" dirty="0">
                <a:solidFill>
                  <a:srgbClr val="000000"/>
                </a:solidFill>
                <a:latin typeface="StevieSansBook" panose="02000503000000020004" pitchFamily="50" charset="0"/>
              </a:rPr>
              <a:t>) so carbon taxes will likely be less of a differentiator between local producers and importers</a:t>
            </a:r>
          </a:p>
          <a:p>
            <a:pPr marL="1288733" lvl="2" indent="-351473">
              <a:buFont typeface="Wingdings" panose="05000000000000000000" pitchFamily="2" charset="2"/>
              <a:buChar char="§"/>
            </a:pPr>
            <a:r>
              <a:rPr lang="en-GB" sz="1400" dirty="0">
                <a:solidFill>
                  <a:srgbClr val="000000"/>
                </a:solidFill>
                <a:latin typeface="StevieSansBook" panose="02000503000000020004" pitchFamily="50" charset="0"/>
              </a:rPr>
              <a:t>What’s more important is access to EU incentives to bolster the commercial and financial business case, especially to lower energy costs for EEI and obtain access to lead markets for low-carbon products (key priorities of the European Steel and Metals Action Plan) </a:t>
            </a:r>
          </a:p>
          <a:p>
            <a:endParaRPr lang="en-GB" dirty="0"/>
          </a:p>
        </p:txBody>
      </p:sp>
      <p:sp>
        <p:nvSpPr>
          <p:cNvPr id="4" name="Marcador de número de diapositiva 3"/>
          <p:cNvSpPr>
            <a:spLocks noGrp="1"/>
          </p:cNvSpPr>
          <p:nvPr>
            <p:ph type="sldNum" sz="quarter" idx="5"/>
          </p:nvPr>
        </p:nvSpPr>
        <p:spPr/>
        <p:txBody>
          <a:bodyPr/>
          <a:lstStyle/>
          <a:p>
            <a:fld id="{223F1586-D65E-4949-81EA-C1663D9FC408}" type="slidenum">
              <a:rPr lang="en-GB" smtClean="0"/>
              <a:t>40</a:t>
            </a:fld>
            <a:endParaRPr lang="en-GB"/>
          </a:p>
        </p:txBody>
      </p:sp>
    </p:spTree>
    <p:extLst>
      <p:ext uri="{BB962C8B-B14F-4D97-AF65-F5344CB8AC3E}">
        <p14:creationId xmlns:p14="http://schemas.microsoft.com/office/powerpoint/2010/main" val="565922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3392C-2FA2-4FC3-B65A-C099D5CE3B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9BF3F5-CD7B-4EE0-B174-8A8493103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6DDC35F-1A0B-4285-91EB-7883B9AA176A}"/>
              </a:ext>
            </a:extLst>
          </p:cNvPr>
          <p:cNvSpPr>
            <a:spLocks noGrp="1"/>
          </p:cNvSpPr>
          <p:nvPr>
            <p:ph type="dt" sz="half" idx="10"/>
          </p:nvPr>
        </p:nvSpPr>
        <p:spPr/>
        <p:txBody>
          <a:bodyPr/>
          <a:lstStyle/>
          <a:p>
            <a:fld id="{C8AF71EA-03E4-4394-929F-86E6E14A29A3}" type="datetimeFigureOut">
              <a:rPr lang="en-GB" smtClean="0"/>
              <a:t>22/02/2026</a:t>
            </a:fld>
            <a:endParaRPr lang="en-GB"/>
          </a:p>
        </p:txBody>
      </p:sp>
      <p:sp>
        <p:nvSpPr>
          <p:cNvPr id="5" name="Footer Placeholder 4">
            <a:extLst>
              <a:ext uri="{FF2B5EF4-FFF2-40B4-BE49-F238E27FC236}">
                <a16:creationId xmlns:a16="http://schemas.microsoft.com/office/drawing/2014/main" id="{BF9638C9-D77A-4910-B108-8DACFF3ADC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B50A54-EC92-4EEA-B4D3-1378D25B8022}"/>
              </a:ext>
            </a:extLst>
          </p:cNvPr>
          <p:cNvSpPr>
            <a:spLocks noGrp="1"/>
          </p:cNvSpPr>
          <p:nvPr>
            <p:ph type="sldNum" sz="quarter" idx="12"/>
          </p:nvPr>
        </p:nvSpPr>
        <p:spPr/>
        <p:txBody>
          <a:bodyPr/>
          <a:lstStyle/>
          <a:p>
            <a:fld id="{D7BA3673-B518-469A-A4ED-B40DDBB22488}" type="slidenum">
              <a:rPr lang="en-GB" smtClean="0"/>
              <a:t>‹#›</a:t>
            </a:fld>
            <a:endParaRPr lang="en-GB"/>
          </a:p>
        </p:txBody>
      </p:sp>
      <p:pic>
        <p:nvPicPr>
          <p:cNvPr id="7" name="Picture 6" descr="RWattsDSC_0055_retouchedforPP2.jpg">
            <a:extLst>
              <a:ext uri="{FF2B5EF4-FFF2-40B4-BE49-F238E27FC236}">
                <a16:creationId xmlns:a16="http://schemas.microsoft.com/office/drawing/2014/main" id="{F0D00558-A823-4439-BA88-E8210414BC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62172"/>
            <a:ext cx="12192000" cy="5995829"/>
          </a:xfrm>
          <a:prstGeom prst="rect">
            <a:avLst/>
          </a:prstGeom>
        </p:spPr>
      </p:pic>
    </p:spTree>
    <p:extLst>
      <p:ext uri="{BB962C8B-B14F-4D97-AF65-F5344CB8AC3E}">
        <p14:creationId xmlns:p14="http://schemas.microsoft.com/office/powerpoint/2010/main" val="776045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176E0-558E-4E55-8405-7610A046F04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26191C-2137-4911-AD43-FFBADAB69F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6C999F-323B-4FD6-86A4-A81CBBB9FD54}"/>
              </a:ext>
            </a:extLst>
          </p:cNvPr>
          <p:cNvSpPr>
            <a:spLocks noGrp="1"/>
          </p:cNvSpPr>
          <p:nvPr>
            <p:ph type="dt" sz="half" idx="10"/>
          </p:nvPr>
        </p:nvSpPr>
        <p:spPr/>
        <p:txBody>
          <a:bodyPr/>
          <a:lstStyle/>
          <a:p>
            <a:fld id="{C8AF71EA-03E4-4394-929F-86E6E14A29A3}" type="datetimeFigureOut">
              <a:rPr lang="en-GB" smtClean="0"/>
              <a:t>22/02/2026</a:t>
            </a:fld>
            <a:endParaRPr lang="en-GB"/>
          </a:p>
        </p:txBody>
      </p:sp>
      <p:sp>
        <p:nvSpPr>
          <p:cNvPr id="5" name="Footer Placeholder 4">
            <a:extLst>
              <a:ext uri="{FF2B5EF4-FFF2-40B4-BE49-F238E27FC236}">
                <a16:creationId xmlns:a16="http://schemas.microsoft.com/office/drawing/2014/main" id="{8D90D69B-D40A-4641-96D0-A31E19696F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0697BC-53B0-4B00-A8F5-BB92D089AFC1}"/>
              </a:ext>
            </a:extLst>
          </p:cNvPr>
          <p:cNvSpPr>
            <a:spLocks noGrp="1"/>
          </p:cNvSpPr>
          <p:nvPr>
            <p:ph type="sldNum" sz="quarter" idx="12"/>
          </p:nvPr>
        </p:nvSpPr>
        <p:spPr/>
        <p:txBody>
          <a:bodyPr/>
          <a:lstStyle/>
          <a:p>
            <a:fld id="{D7BA3673-B518-469A-A4ED-B40DDBB22488}" type="slidenum">
              <a:rPr lang="en-GB" smtClean="0"/>
              <a:t>‹#›</a:t>
            </a:fld>
            <a:endParaRPr lang="en-GB"/>
          </a:p>
        </p:txBody>
      </p:sp>
    </p:spTree>
    <p:extLst>
      <p:ext uri="{BB962C8B-B14F-4D97-AF65-F5344CB8AC3E}">
        <p14:creationId xmlns:p14="http://schemas.microsoft.com/office/powerpoint/2010/main" val="2100959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7C87FC-1CFE-4DD8-86F7-6ACCC4B581F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5031BBE-DB7E-489D-A951-51E25532EE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5C8A4D-490D-45D2-AE72-14E34E4623B7}"/>
              </a:ext>
            </a:extLst>
          </p:cNvPr>
          <p:cNvSpPr>
            <a:spLocks noGrp="1"/>
          </p:cNvSpPr>
          <p:nvPr>
            <p:ph type="dt" sz="half" idx="10"/>
          </p:nvPr>
        </p:nvSpPr>
        <p:spPr/>
        <p:txBody>
          <a:bodyPr/>
          <a:lstStyle/>
          <a:p>
            <a:fld id="{C8AF71EA-03E4-4394-929F-86E6E14A29A3}" type="datetimeFigureOut">
              <a:rPr lang="en-GB" smtClean="0"/>
              <a:t>22/02/2026</a:t>
            </a:fld>
            <a:endParaRPr lang="en-GB"/>
          </a:p>
        </p:txBody>
      </p:sp>
      <p:sp>
        <p:nvSpPr>
          <p:cNvPr id="5" name="Footer Placeholder 4">
            <a:extLst>
              <a:ext uri="{FF2B5EF4-FFF2-40B4-BE49-F238E27FC236}">
                <a16:creationId xmlns:a16="http://schemas.microsoft.com/office/drawing/2014/main" id="{7F65EFE4-1478-4E14-8EC6-BCC1879BE3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08406D-AC38-4C6E-9DDC-DB9729CC559E}"/>
              </a:ext>
            </a:extLst>
          </p:cNvPr>
          <p:cNvSpPr>
            <a:spLocks noGrp="1"/>
          </p:cNvSpPr>
          <p:nvPr>
            <p:ph type="sldNum" sz="quarter" idx="12"/>
          </p:nvPr>
        </p:nvSpPr>
        <p:spPr/>
        <p:txBody>
          <a:bodyPr/>
          <a:lstStyle/>
          <a:p>
            <a:fld id="{D7BA3673-B518-469A-A4ED-B40DDBB22488}" type="slidenum">
              <a:rPr lang="en-GB" smtClean="0"/>
              <a:t>‹#›</a:t>
            </a:fld>
            <a:endParaRPr lang="en-GB"/>
          </a:p>
        </p:txBody>
      </p:sp>
    </p:spTree>
    <p:extLst>
      <p:ext uri="{BB962C8B-B14F-4D97-AF65-F5344CB8AC3E}">
        <p14:creationId xmlns:p14="http://schemas.microsoft.com/office/powerpoint/2010/main" val="2819328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1">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AFCD9D0-F9C6-AF82-BAC7-A1A6E59609D7}"/>
              </a:ext>
            </a:extLst>
          </p:cNvPr>
          <p:cNvSpPr/>
          <p:nvPr userDrawn="1"/>
        </p:nvSpPr>
        <p:spPr>
          <a:xfrm>
            <a:off x="-1" y="-120316"/>
            <a:ext cx="12192001" cy="1956934"/>
          </a:xfrm>
          <a:prstGeom prst="rect">
            <a:avLst/>
          </a:prstGeom>
          <a:solidFill>
            <a:srgbClr val="0021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latin typeface="+mn-lt"/>
            </a:endParaRPr>
          </a:p>
        </p:txBody>
      </p:sp>
      <p:sp>
        <p:nvSpPr>
          <p:cNvPr id="11" name="Rectangle 10">
            <a:extLst>
              <a:ext uri="{FF2B5EF4-FFF2-40B4-BE49-F238E27FC236}">
                <a16:creationId xmlns:a16="http://schemas.microsoft.com/office/drawing/2014/main" id="{94D16D39-27F4-9D94-E4C4-E5E8B95039BA}"/>
              </a:ext>
            </a:extLst>
          </p:cNvPr>
          <p:cNvSpPr/>
          <p:nvPr userDrawn="1"/>
        </p:nvSpPr>
        <p:spPr>
          <a:xfrm>
            <a:off x="-3124481" y="0"/>
            <a:ext cx="2827004" cy="2609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nchorCtr="0"/>
          <a:lstStyle/>
          <a:p>
            <a:pPr>
              <a:spcAft>
                <a:spcPts val="600"/>
              </a:spcAft>
            </a:pPr>
            <a:r>
              <a:rPr lang="en-GB" sz="1600" dirty="0">
                <a:latin typeface="+mn-lt"/>
              </a:rPr>
              <a:t>To change the image –</a:t>
            </a:r>
          </a:p>
          <a:p>
            <a:pPr marL="266700" indent="-266700">
              <a:spcAft>
                <a:spcPts val="600"/>
              </a:spcAft>
              <a:buFont typeface="+mj-lt"/>
              <a:buAutoNum type="arabicPeriod"/>
            </a:pPr>
            <a:r>
              <a:rPr lang="en-GB" sz="1200" dirty="0">
                <a:latin typeface="+mn-lt"/>
              </a:rPr>
              <a:t>Delete the current image</a:t>
            </a:r>
          </a:p>
          <a:p>
            <a:pPr marL="266700" indent="-266700">
              <a:spcAft>
                <a:spcPts val="600"/>
              </a:spcAft>
              <a:buFont typeface="+mj-lt"/>
              <a:buAutoNum type="arabicPeriod"/>
            </a:pPr>
            <a:r>
              <a:rPr lang="en-GB" sz="1200" dirty="0">
                <a:latin typeface="+mn-lt"/>
              </a:rPr>
              <a:t>Click on the icon in the centre </a:t>
            </a:r>
            <a:br>
              <a:rPr lang="en-GB" sz="1200" dirty="0">
                <a:latin typeface="+mn-lt"/>
              </a:rPr>
            </a:br>
            <a:r>
              <a:rPr lang="en-GB" sz="1200" dirty="0">
                <a:latin typeface="+mn-lt"/>
              </a:rPr>
              <a:t>of the image placeholder</a:t>
            </a:r>
          </a:p>
          <a:p>
            <a:pPr marL="266700" indent="-266700">
              <a:spcAft>
                <a:spcPts val="600"/>
              </a:spcAft>
              <a:buFont typeface="+mj-lt"/>
              <a:buAutoNum type="arabicPeriod"/>
            </a:pPr>
            <a:r>
              <a:rPr lang="en-GB" sz="1200" dirty="0">
                <a:latin typeface="+mn-lt"/>
              </a:rPr>
              <a:t>Select a new image (from wherever you have it stored on your computer)</a:t>
            </a:r>
          </a:p>
          <a:p>
            <a:pPr marL="266700" indent="-266700">
              <a:spcAft>
                <a:spcPts val="600"/>
              </a:spcAft>
              <a:buFont typeface="+mj-lt"/>
              <a:buAutoNum type="arabicPeriod"/>
            </a:pPr>
            <a:r>
              <a:rPr lang="en-GB" sz="1200" dirty="0">
                <a:latin typeface="+mn-lt"/>
              </a:rPr>
              <a:t>Once inserted, right-click on the new image and select </a:t>
            </a:r>
            <a:br>
              <a:rPr lang="en-GB" sz="1200" dirty="0">
                <a:latin typeface="+mn-lt"/>
              </a:rPr>
            </a:br>
            <a:r>
              <a:rPr lang="en-GB" sz="1200" dirty="0">
                <a:latin typeface="+mn-lt"/>
              </a:rPr>
              <a:t>“Send to Back”</a:t>
            </a:r>
          </a:p>
        </p:txBody>
      </p:sp>
      <p:sp>
        <p:nvSpPr>
          <p:cNvPr id="4" name="object 2">
            <a:extLst>
              <a:ext uri="{FF2B5EF4-FFF2-40B4-BE49-F238E27FC236}">
                <a16:creationId xmlns:a16="http://schemas.microsoft.com/office/drawing/2014/main" id="{18CD7807-86BC-B09C-31D6-2B8A6CF64137}"/>
              </a:ext>
            </a:extLst>
          </p:cNvPr>
          <p:cNvSpPr/>
          <p:nvPr userDrawn="1"/>
        </p:nvSpPr>
        <p:spPr>
          <a:xfrm>
            <a:off x="428" y="1143257"/>
            <a:ext cx="12192000" cy="5714744"/>
          </a:xfrm>
          <a:custGeom>
            <a:avLst/>
            <a:gdLst/>
            <a:ahLst/>
            <a:cxnLst/>
            <a:rect l="l" t="t" r="r" b="b"/>
            <a:pathLst>
              <a:path w="20104100" h="9424035">
                <a:moveTo>
                  <a:pt x="20104099" y="0"/>
                </a:moveTo>
                <a:lnTo>
                  <a:pt x="0" y="0"/>
                </a:lnTo>
                <a:lnTo>
                  <a:pt x="0" y="9423482"/>
                </a:lnTo>
                <a:lnTo>
                  <a:pt x="20104099" y="9423482"/>
                </a:lnTo>
                <a:lnTo>
                  <a:pt x="20104099" y="0"/>
                </a:lnTo>
                <a:close/>
              </a:path>
            </a:pathLst>
          </a:custGeom>
          <a:solidFill>
            <a:schemeClr val="bg1"/>
          </a:solidFill>
        </p:spPr>
        <p:txBody>
          <a:bodyPr wrap="square" lIns="0" tIns="0" rIns="0" bIns="0" rtlCol="0"/>
          <a:lstStyle/>
          <a:p>
            <a:endParaRPr sz="900" dirty="0">
              <a:latin typeface="+mn-lt"/>
            </a:endParaRPr>
          </a:p>
        </p:txBody>
      </p:sp>
      <p:sp>
        <p:nvSpPr>
          <p:cNvPr id="5" name="Freeform: Shape 37">
            <a:extLst>
              <a:ext uri="{FF2B5EF4-FFF2-40B4-BE49-F238E27FC236}">
                <a16:creationId xmlns:a16="http://schemas.microsoft.com/office/drawing/2014/main" id="{A988855B-23F2-79B2-D158-B509CB0483D3}"/>
              </a:ext>
            </a:extLst>
          </p:cNvPr>
          <p:cNvSpPr/>
          <p:nvPr userDrawn="1"/>
        </p:nvSpPr>
        <p:spPr>
          <a:xfrm>
            <a:off x="3543301" y="1143257"/>
            <a:ext cx="8648700" cy="5725965"/>
          </a:xfrm>
          <a:custGeom>
            <a:avLst/>
            <a:gdLst>
              <a:gd name="connsiteX0" fmla="*/ 14720601 w 17297399"/>
              <a:gd name="connsiteY0" fmla="*/ 11010155 h 11451929"/>
              <a:gd name="connsiteX1" fmla="*/ 14720727 w 17297399"/>
              <a:gd name="connsiteY1" fmla="*/ 11010282 h 11451929"/>
              <a:gd name="connsiteX2" fmla="*/ 14720601 w 17297399"/>
              <a:gd name="connsiteY2" fmla="*/ 11010256 h 11451929"/>
              <a:gd name="connsiteX3" fmla="*/ 6030463 w 17297399"/>
              <a:gd name="connsiteY3" fmla="*/ 618027 h 11451929"/>
              <a:gd name="connsiteX4" fmla="*/ 1948181 w 17297399"/>
              <a:gd name="connsiteY4" fmla="*/ 5725393 h 11451929"/>
              <a:gd name="connsiteX5" fmla="*/ 6030463 w 17297399"/>
              <a:gd name="connsiteY5" fmla="*/ 10844839 h 11451929"/>
              <a:gd name="connsiteX6" fmla="*/ 10119611 w 17297399"/>
              <a:gd name="connsiteY6" fmla="*/ 5725393 h 11451929"/>
              <a:gd name="connsiteX7" fmla="*/ 6030463 w 17297399"/>
              <a:gd name="connsiteY7" fmla="*/ 618027 h 11451929"/>
              <a:gd name="connsiteX8" fmla="*/ 10570159 w 17297399"/>
              <a:gd name="connsiteY8" fmla="*/ 7248 h 11451929"/>
              <a:gd name="connsiteX9" fmla="*/ 15809267 w 17297399"/>
              <a:gd name="connsiteY9" fmla="*/ 7248 h 11451929"/>
              <a:gd name="connsiteX10" fmla="*/ 15809267 w 17297399"/>
              <a:gd name="connsiteY10" fmla="*/ 452329 h 11451929"/>
              <a:gd name="connsiteX11" fmla="*/ 14687155 w 17297399"/>
              <a:gd name="connsiteY11" fmla="*/ 645367 h 11451929"/>
              <a:gd name="connsiteX12" fmla="*/ 14559355 w 17297399"/>
              <a:gd name="connsiteY12" fmla="*/ 1058402 h 11451929"/>
              <a:gd name="connsiteX13" fmla="*/ 17191055 w 17297399"/>
              <a:gd name="connsiteY13" fmla="*/ 4653765 h 11451929"/>
              <a:gd name="connsiteX14" fmla="*/ 17258071 w 17297399"/>
              <a:gd name="connsiteY14" fmla="*/ 4653765 h 11451929"/>
              <a:gd name="connsiteX15" fmla="*/ 17297399 w 17297399"/>
              <a:gd name="connsiteY15" fmla="*/ 4602936 h 11451929"/>
              <a:gd name="connsiteX16" fmla="*/ 17297399 w 17297399"/>
              <a:gd name="connsiteY16" fmla="*/ 7562483 h 11451929"/>
              <a:gd name="connsiteX17" fmla="*/ 16529791 w 17297399"/>
              <a:gd name="connsiteY17" fmla="*/ 6525266 h 11451929"/>
              <a:gd name="connsiteX18" fmla="*/ 16465063 w 17297399"/>
              <a:gd name="connsiteY18" fmla="*/ 6525266 h 11451929"/>
              <a:gd name="connsiteX19" fmla="*/ 13533379 w 17297399"/>
              <a:gd name="connsiteY19" fmla="*/ 10403827 h 11451929"/>
              <a:gd name="connsiteX20" fmla="*/ 13664743 w 17297399"/>
              <a:gd name="connsiteY20" fmla="*/ 10788504 h 11451929"/>
              <a:gd name="connsiteX21" fmla="*/ 14720601 w 17297399"/>
              <a:gd name="connsiteY21" fmla="*/ 11010256 h 11451929"/>
              <a:gd name="connsiteX22" fmla="*/ 14720601 w 17297399"/>
              <a:gd name="connsiteY22" fmla="*/ 11429488 h 11451929"/>
              <a:gd name="connsiteX23" fmla="*/ 10469063 w 17297399"/>
              <a:gd name="connsiteY23" fmla="*/ 11429488 h 11451929"/>
              <a:gd name="connsiteX24" fmla="*/ 10469063 w 17297399"/>
              <a:gd name="connsiteY24" fmla="*/ 11010155 h 11451929"/>
              <a:gd name="connsiteX25" fmla="*/ 11522631 w 17297399"/>
              <a:gd name="connsiteY25" fmla="*/ 10788377 h 11451929"/>
              <a:gd name="connsiteX26" fmla="*/ 12448019 w 17297399"/>
              <a:gd name="connsiteY26" fmla="*/ 10274500 h 11451929"/>
              <a:gd name="connsiteX27" fmla="*/ 16007901 w 17297399"/>
              <a:gd name="connsiteY27" fmla="*/ 5886639 h 11451929"/>
              <a:gd name="connsiteX28" fmla="*/ 12448019 w 17297399"/>
              <a:gd name="connsiteY28" fmla="*/ 1251821 h 11451929"/>
              <a:gd name="connsiteX29" fmla="*/ 11556075 w 17297399"/>
              <a:gd name="connsiteY29" fmla="*/ 676650 h 11451929"/>
              <a:gd name="connsiteX30" fmla="*/ 10570159 w 17297399"/>
              <a:gd name="connsiteY30" fmla="*/ 452329 h 11451929"/>
              <a:gd name="connsiteX31" fmla="*/ 6030463 w 17297399"/>
              <a:gd name="connsiteY31" fmla="*/ 0 h 11451929"/>
              <a:gd name="connsiteX32" fmla="*/ 12060927 w 17297399"/>
              <a:gd name="connsiteY32" fmla="*/ 5663717 h 11451929"/>
              <a:gd name="connsiteX33" fmla="*/ 6030463 w 17297399"/>
              <a:gd name="connsiteY33" fmla="*/ 11451929 h 11451929"/>
              <a:gd name="connsiteX34" fmla="*/ 0 w 17297399"/>
              <a:gd name="connsiteY34" fmla="*/ 5787196 h 11451929"/>
              <a:gd name="connsiteX35" fmla="*/ 6030463 w 17297399"/>
              <a:gd name="connsiteY35" fmla="*/ 0 h 1145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297399" h="11451929">
                <a:moveTo>
                  <a:pt x="14720601" y="11010155"/>
                </a:moveTo>
                <a:lnTo>
                  <a:pt x="14720727" y="11010282"/>
                </a:lnTo>
                <a:lnTo>
                  <a:pt x="14720601" y="11010256"/>
                </a:lnTo>
                <a:close/>
                <a:moveTo>
                  <a:pt x="6030463" y="618027"/>
                </a:moveTo>
                <a:cubicBezTo>
                  <a:pt x="3223910" y="618027"/>
                  <a:pt x="1948181" y="3109971"/>
                  <a:pt x="1948181" y="5725393"/>
                </a:cubicBezTo>
                <a:cubicBezTo>
                  <a:pt x="1948181" y="8774196"/>
                  <a:pt x="3447849" y="10844839"/>
                  <a:pt x="6030463" y="10844839"/>
                </a:cubicBezTo>
                <a:cubicBezTo>
                  <a:pt x="8841339" y="10844839"/>
                  <a:pt x="10119611" y="8347046"/>
                  <a:pt x="10119611" y="5725393"/>
                </a:cubicBezTo>
                <a:cubicBezTo>
                  <a:pt x="10119611" y="2677479"/>
                  <a:pt x="8618671" y="618027"/>
                  <a:pt x="6030463" y="618027"/>
                </a:cubicBezTo>
                <a:close/>
                <a:moveTo>
                  <a:pt x="10570159" y="7248"/>
                </a:moveTo>
                <a:lnTo>
                  <a:pt x="15809267" y="7248"/>
                </a:lnTo>
                <a:lnTo>
                  <a:pt x="15809267" y="452329"/>
                </a:lnTo>
                <a:lnTo>
                  <a:pt x="14687155" y="645367"/>
                </a:lnTo>
                <a:cubicBezTo>
                  <a:pt x="14326513" y="708060"/>
                  <a:pt x="14359959" y="802544"/>
                  <a:pt x="14559355" y="1058402"/>
                </a:cubicBezTo>
                <a:lnTo>
                  <a:pt x="17191055" y="4653765"/>
                </a:lnTo>
                <a:lnTo>
                  <a:pt x="17258071" y="4653765"/>
                </a:lnTo>
                <a:lnTo>
                  <a:pt x="17297399" y="4602936"/>
                </a:lnTo>
                <a:lnTo>
                  <a:pt x="17297399" y="7562483"/>
                </a:lnTo>
                <a:lnTo>
                  <a:pt x="16529791" y="6525266"/>
                </a:lnTo>
                <a:lnTo>
                  <a:pt x="16465063" y="6525266"/>
                </a:lnTo>
                <a:lnTo>
                  <a:pt x="13533379" y="10403827"/>
                </a:lnTo>
                <a:cubicBezTo>
                  <a:pt x="13334363" y="10659050"/>
                  <a:pt x="13302827" y="10723523"/>
                  <a:pt x="13664743" y="10788504"/>
                </a:cubicBezTo>
                <a:lnTo>
                  <a:pt x="14720601" y="11010256"/>
                </a:lnTo>
                <a:lnTo>
                  <a:pt x="14720601" y="11429488"/>
                </a:lnTo>
                <a:lnTo>
                  <a:pt x="10469063" y="11429488"/>
                </a:lnTo>
                <a:lnTo>
                  <a:pt x="10469063" y="11010155"/>
                </a:lnTo>
                <a:lnTo>
                  <a:pt x="11522631" y="10788377"/>
                </a:lnTo>
                <a:cubicBezTo>
                  <a:pt x="11917991" y="10690714"/>
                  <a:pt x="12215559" y="10566345"/>
                  <a:pt x="12448019" y="10274500"/>
                </a:cubicBezTo>
                <a:lnTo>
                  <a:pt x="16007901" y="5886639"/>
                </a:lnTo>
                <a:lnTo>
                  <a:pt x="12448019" y="1251821"/>
                </a:lnTo>
                <a:cubicBezTo>
                  <a:pt x="12215559" y="932126"/>
                  <a:pt x="11917991" y="771388"/>
                  <a:pt x="11556075" y="676650"/>
                </a:cubicBezTo>
                <a:lnTo>
                  <a:pt x="10570159" y="452329"/>
                </a:lnTo>
                <a:close/>
                <a:moveTo>
                  <a:pt x="6030463" y="0"/>
                </a:moveTo>
                <a:cubicBezTo>
                  <a:pt x="9377852" y="0"/>
                  <a:pt x="12060927" y="2460534"/>
                  <a:pt x="12060927" y="5663717"/>
                </a:cubicBezTo>
                <a:cubicBezTo>
                  <a:pt x="12060927" y="9020644"/>
                  <a:pt x="9381666" y="11451929"/>
                  <a:pt x="6030463" y="11451929"/>
                </a:cubicBezTo>
                <a:cubicBezTo>
                  <a:pt x="2679258" y="11451929"/>
                  <a:pt x="0" y="8989488"/>
                  <a:pt x="0" y="5787196"/>
                </a:cubicBezTo>
                <a:cubicBezTo>
                  <a:pt x="0" y="2584902"/>
                  <a:pt x="2683073" y="0"/>
                  <a:pt x="6030463" y="0"/>
                </a:cubicBezTo>
                <a:close/>
              </a:path>
            </a:pathLst>
          </a:custGeom>
          <a:solidFill>
            <a:srgbClr val="F2F4F3"/>
          </a:solidFill>
          <a:ln w="0" cap="flat">
            <a:noFill/>
            <a:prstDash val="solid"/>
            <a:miter/>
          </a:ln>
        </p:spPr>
        <p:txBody>
          <a:bodyPr rtlCol="0" anchor="ctr"/>
          <a:lstStyle/>
          <a:p>
            <a:endParaRPr lang="en-GB" sz="900" dirty="0">
              <a:latin typeface="+mn-lt"/>
            </a:endParaRPr>
          </a:p>
        </p:txBody>
      </p:sp>
      <p:pic>
        <p:nvPicPr>
          <p:cNvPr id="3" name="Picture 2">
            <a:extLst>
              <a:ext uri="{FF2B5EF4-FFF2-40B4-BE49-F238E27FC236}">
                <a16:creationId xmlns:a16="http://schemas.microsoft.com/office/drawing/2014/main" id="{9ABEEAA9-B338-469F-9F22-1371EFCF6E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7163" y="149634"/>
            <a:ext cx="3454995" cy="1995960"/>
          </a:xfrm>
          <a:prstGeom prst="rect">
            <a:avLst/>
          </a:prstGeom>
        </p:spPr>
      </p:pic>
      <p:sp>
        <p:nvSpPr>
          <p:cNvPr id="25" name="Title 1">
            <a:extLst>
              <a:ext uri="{FF2B5EF4-FFF2-40B4-BE49-F238E27FC236}">
                <a16:creationId xmlns:a16="http://schemas.microsoft.com/office/drawing/2014/main" id="{7FF622C3-E4C3-B9B4-5F0F-1A554ED936AD}"/>
              </a:ext>
            </a:extLst>
          </p:cNvPr>
          <p:cNvSpPr>
            <a:spLocks noGrp="1"/>
          </p:cNvSpPr>
          <p:nvPr>
            <p:ph type="ctrTitle" hasCustomPrompt="1"/>
          </p:nvPr>
        </p:nvSpPr>
        <p:spPr>
          <a:xfrm>
            <a:off x="1016000" y="2908901"/>
            <a:ext cx="6318250" cy="1290830"/>
          </a:xfrm>
        </p:spPr>
        <p:txBody>
          <a:bodyPr anchor="b"/>
          <a:lstStyle>
            <a:lvl1pPr algn="l">
              <a:lnSpc>
                <a:spcPts val="3900"/>
              </a:lnSpc>
              <a:defRPr sz="3400">
                <a:solidFill>
                  <a:schemeClr val="tx1"/>
                </a:solidFill>
                <a:latin typeface="+mn-lt"/>
                <a:cs typeface="Arial" panose="020B0604020202020204" pitchFamily="34" charset="0"/>
              </a:defRPr>
            </a:lvl1pPr>
          </a:lstStyle>
          <a:p>
            <a:r>
              <a:rPr lang="en-GB" dirty="0"/>
              <a:t>Title</a:t>
            </a:r>
            <a:endParaRPr lang="en-US" dirty="0"/>
          </a:p>
        </p:txBody>
      </p:sp>
      <p:sp>
        <p:nvSpPr>
          <p:cNvPr id="26" name="Subtitle 2">
            <a:extLst>
              <a:ext uri="{FF2B5EF4-FFF2-40B4-BE49-F238E27FC236}">
                <a16:creationId xmlns:a16="http://schemas.microsoft.com/office/drawing/2014/main" id="{B3D8F93D-7240-6657-F46B-A610D59774C9}"/>
              </a:ext>
            </a:extLst>
          </p:cNvPr>
          <p:cNvSpPr>
            <a:spLocks noGrp="1"/>
          </p:cNvSpPr>
          <p:nvPr>
            <p:ph type="subTitle" idx="1" hasCustomPrompt="1"/>
          </p:nvPr>
        </p:nvSpPr>
        <p:spPr>
          <a:xfrm>
            <a:off x="1016000" y="4325586"/>
            <a:ext cx="4295775" cy="341029"/>
          </a:xfrm>
        </p:spPr>
        <p:txBody>
          <a:bodyPr/>
          <a:lstStyle>
            <a:lvl1pPr marL="0" indent="0" algn="l">
              <a:lnSpc>
                <a:spcPts val="1800"/>
              </a:lnSpc>
              <a:spcBef>
                <a:spcPts val="0"/>
              </a:spcBef>
              <a:buNone/>
              <a:defRPr sz="1700" cap="all" spc="65" baseline="0">
                <a:solidFill>
                  <a:schemeClr val="tx1"/>
                </a:solidFill>
                <a:latin typeface="+mn-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Speaker name | Date</a:t>
            </a:r>
            <a:endParaRPr lang="en-US" dirty="0"/>
          </a:p>
        </p:txBody>
      </p:sp>
    </p:spTree>
    <p:extLst>
      <p:ext uri="{BB962C8B-B14F-4D97-AF65-F5344CB8AC3E}">
        <p14:creationId xmlns:p14="http://schemas.microsoft.com/office/powerpoint/2010/main" val="622800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DB7C6-7DB2-4685-9673-370158A4098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EAE5DD-C846-4CAA-8F94-04A828F373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FD5710-AB0E-4335-8033-CBF59FDFC1F6}"/>
              </a:ext>
            </a:extLst>
          </p:cNvPr>
          <p:cNvSpPr>
            <a:spLocks noGrp="1"/>
          </p:cNvSpPr>
          <p:nvPr>
            <p:ph type="dt" sz="half" idx="10"/>
          </p:nvPr>
        </p:nvSpPr>
        <p:spPr/>
        <p:txBody>
          <a:bodyPr/>
          <a:lstStyle/>
          <a:p>
            <a:fld id="{C8AF71EA-03E4-4394-929F-86E6E14A29A3}" type="datetimeFigureOut">
              <a:rPr lang="en-GB" smtClean="0"/>
              <a:t>22/02/2026</a:t>
            </a:fld>
            <a:endParaRPr lang="en-GB"/>
          </a:p>
        </p:txBody>
      </p:sp>
      <p:sp>
        <p:nvSpPr>
          <p:cNvPr id="5" name="Footer Placeholder 4">
            <a:extLst>
              <a:ext uri="{FF2B5EF4-FFF2-40B4-BE49-F238E27FC236}">
                <a16:creationId xmlns:a16="http://schemas.microsoft.com/office/drawing/2014/main" id="{D6373935-887D-494C-953D-3DAD599AA8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42E3D5-4282-414A-8614-6C026749E9CA}"/>
              </a:ext>
            </a:extLst>
          </p:cNvPr>
          <p:cNvSpPr>
            <a:spLocks noGrp="1"/>
          </p:cNvSpPr>
          <p:nvPr>
            <p:ph type="sldNum" sz="quarter" idx="12"/>
          </p:nvPr>
        </p:nvSpPr>
        <p:spPr/>
        <p:txBody>
          <a:bodyPr/>
          <a:lstStyle/>
          <a:p>
            <a:fld id="{D7BA3673-B518-469A-A4ED-B40DDBB22488}" type="slidenum">
              <a:rPr lang="en-GB" smtClean="0"/>
              <a:t>‹#›</a:t>
            </a:fld>
            <a:endParaRPr lang="en-GB"/>
          </a:p>
        </p:txBody>
      </p:sp>
    </p:spTree>
    <p:extLst>
      <p:ext uri="{BB962C8B-B14F-4D97-AF65-F5344CB8AC3E}">
        <p14:creationId xmlns:p14="http://schemas.microsoft.com/office/powerpoint/2010/main" val="334362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6A44F-3032-4694-929C-ED9CE38610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2EB17E-0980-4796-A1FA-2F79E564AE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F62E8AE-9625-4626-BE9D-C35B5EAEABD4}"/>
              </a:ext>
            </a:extLst>
          </p:cNvPr>
          <p:cNvSpPr>
            <a:spLocks noGrp="1"/>
          </p:cNvSpPr>
          <p:nvPr>
            <p:ph type="dt" sz="half" idx="10"/>
          </p:nvPr>
        </p:nvSpPr>
        <p:spPr/>
        <p:txBody>
          <a:bodyPr/>
          <a:lstStyle/>
          <a:p>
            <a:fld id="{C8AF71EA-03E4-4394-929F-86E6E14A29A3}" type="datetimeFigureOut">
              <a:rPr lang="en-GB" smtClean="0"/>
              <a:t>22/02/2026</a:t>
            </a:fld>
            <a:endParaRPr lang="en-GB"/>
          </a:p>
        </p:txBody>
      </p:sp>
      <p:sp>
        <p:nvSpPr>
          <p:cNvPr id="5" name="Footer Placeholder 4">
            <a:extLst>
              <a:ext uri="{FF2B5EF4-FFF2-40B4-BE49-F238E27FC236}">
                <a16:creationId xmlns:a16="http://schemas.microsoft.com/office/drawing/2014/main" id="{BC7736ED-0555-4782-A61C-A403629855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C19CC6-51CD-499A-9B57-238CB8D8C856}"/>
              </a:ext>
            </a:extLst>
          </p:cNvPr>
          <p:cNvSpPr>
            <a:spLocks noGrp="1"/>
          </p:cNvSpPr>
          <p:nvPr>
            <p:ph type="sldNum" sz="quarter" idx="12"/>
          </p:nvPr>
        </p:nvSpPr>
        <p:spPr/>
        <p:txBody>
          <a:bodyPr/>
          <a:lstStyle/>
          <a:p>
            <a:fld id="{D7BA3673-B518-469A-A4ED-B40DDBB22488}" type="slidenum">
              <a:rPr lang="en-GB" smtClean="0"/>
              <a:t>‹#›</a:t>
            </a:fld>
            <a:endParaRPr lang="en-GB"/>
          </a:p>
        </p:txBody>
      </p:sp>
    </p:spTree>
    <p:extLst>
      <p:ext uri="{BB962C8B-B14F-4D97-AF65-F5344CB8AC3E}">
        <p14:creationId xmlns:p14="http://schemas.microsoft.com/office/powerpoint/2010/main" val="292967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29170-3E83-4705-BC04-36847B5038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E98876-0816-4786-9908-D60B2FF6B3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A3EE2D-C89C-44CF-8AAF-1206798B665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0DFC705-3985-41B2-81C3-7E0899AB603A}"/>
              </a:ext>
            </a:extLst>
          </p:cNvPr>
          <p:cNvSpPr>
            <a:spLocks noGrp="1"/>
          </p:cNvSpPr>
          <p:nvPr>
            <p:ph type="dt" sz="half" idx="10"/>
          </p:nvPr>
        </p:nvSpPr>
        <p:spPr/>
        <p:txBody>
          <a:bodyPr/>
          <a:lstStyle/>
          <a:p>
            <a:fld id="{C8AF71EA-03E4-4394-929F-86E6E14A29A3}" type="datetimeFigureOut">
              <a:rPr lang="en-GB" smtClean="0"/>
              <a:t>22/02/2026</a:t>
            </a:fld>
            <a:endParaRPr lang="en-GB"/>
          </a:p>
        </p:txBody>
      </p:sp>
      <p:sp>
        <p:nvSpPr>
          <p:cNvPr id="6" name="Footer Placeholder 5">
            <a:extLst>
              <a:ext uri="{FF2B5EF4-FFF2-40B4-BE49-F238E27FC236}">
                <a16:creationId xmlns:a16="http://schemas.microsoft.com/office/drawing/2014/main" id="{4F2B988E-EFD6-4CFD-831E-2BA7218660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54CC8D-EBB2-4C0A-B98D-7BD4EFC717E0}"/>
              </a:ext>
            </a:extLst>
          </p:cNvPr>
          <p:cNvSpPr>
            <a:spLocks noGrp="1"/>
          </p:cNvSpPr>
          <p:nvPr>
            <p:ph type="sldNum" sz="quarter" idx="12"/>
          </p:nvPr>
        </p:nvSpPr>
        <p:spPr/>
        <p:txBody>
          <a:bodyPr/>
          <a:lstStyle/>
          <a:p>
            <a:fld id="{D7BA3673-B518-469A-A4ED-B40DDBB22488}" type="slidenum">
              <a:rPr lang="en-GB" smtClean="0"/>
              <a:t>‹#›</a:t>
            </a:fld>
            <a:endParaRPr lang="en-GB"/>
          </a:p>
        </p:txBody>
      </p:sp>
    </p:spTree>
    <p:extLst>
      <p:ext uri="{BB962C8B-B14F-4D97-AF65-F5344CB8AC3E}">
        <p14:creationId xmlns:p14="http://schemas.microsoft.com/office/powerpoint/2010/main" val="3930398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6E285-0D90-49B2-AAB8-62151104D94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57F3D4-BB71-4FE2-86B2-96D72E2273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D44CA99-B456-4F18-ACDC-2B83A94E4F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A6FBE-A106-4BBB-B42A-2E121E65D4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B3A87C7-B4E5-430E-86FF-CB50042D4B3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BDF82A-77C9-436F-8A3C-FBFB263D8344}"/>
              </a:ext>
            </a:extLst>
          </p:cNvPr>
          <p:cNvSpPr>
            <a:spLocks noGrp="1"/>
          </p:cNvSpPr>
          <p:nvPr>
            <p:ph type="dt" sz="half" idx="10"/>
          </p:nvPr>
        </p:nvSpPr>
        <p:spPr/>
        <p:txBody>
          <a:bodyPr/>
          <a:lstStyle/>
          <a:p>
            <a:fld id="{C8AF71EA-03E4-4394-929F-86E6E14A29A3}" type="datetimeFigureOut">
              <a:rPr lang="en-GB" smtClean="0"/>
              <a:t>22/02/2026</a:t>
            </a:fld>
            <a:endParaRPr lang="en-GB"/>
          </a:p>
        </p:txBody>
      </p:sp>
      <p:sp>
        <p:nvSpPr>
          <p:cNvPr id="8" name="Footer Placeholder 7">
            <a:extLst>
              <a:ext uri="{FF2B5EF4-FFF2-40B4-BE49-F238E27FC236}">
                <a16:creationId xmlns:a16="http://schemas.microsoft.com/office/drawing/2014/main" id="{A72E4AD0-ABB3-46D1-A8C8-DF46EABB8B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F8B46B8-4B8A-4DE5-9419-F03A4A220BE1}"/>
              </a:ext>
            </a:extLst>
          </p:cNvPr>
          <p:cNvSpPr>
            <a:spLocks noGrp="1"/>
          </p:cNvSpPr>
          <p:nvPr>
            <p:ph type="sldNum" sz="quarter" idx="12"/>
          </p:nvPr>
        </p:nvSpPr>
        <p:spPr/>
        <p:txBody>
          <a:bodyPr/>
          <a:lstStyle/>
          <a:p>
            <a:fld id="{D7BA3673-B518-469A-A4ED-B40DDBB22488}" type="slidenum">
              <a:rPr lang="en-GB" smtClean="0"/>
              <a:t>‹#›</a:t>
            </a:fld>
            <a:endParaRPr lang="en-GB"/>
          </a:p>
        </p:txBody>
      </p:sp>
    </p:spTree>
    <p:extLst>
      <p:ext uri="{BB962C8B-B14F-4D97-AF65-F5344CB8AC3E}">
        <p14:creationId xmlns:p14="http://schemas.microsoft.com/office/powerpoint/2010/main" val="2686425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7BEBF-1D56-4742-B114-96BC945E13B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AAA267-F6D7-4511-8522-5F533F7BFBDB}"/>
              </a:ext>
            </a:extLst>
          </p:cNvPr>
          <p:cNvSpPr>
            <a:spLocks noGrp="1"/>
          </p:cNvSpPr>
          <p:nvPr>
            <p:ph type="dt" sz="half" idx="10"/>
          </p:nvPr>
        </p:nvSpPr>
        <p:spPr/>
        <p:txBody>
          <a:bodyPr/>
          <a:lstStyle/>
          <a:p>
            <a:fld id="{C8AF71EA-03E4-4394-929F-86E6E14A29A3}" type="datetimeFigureOut">
              <a:rPr lang="en-GB" smtClean="0"/>
              <a:t>22/02/2026</a:t>
            </a:fld>
            <a:endParaRPr lang="en-GB"/>
          </a:p>
        </p:txBody>
      </p:sp>
      <p:sp>
        <p:nvSpPr>
          <p:cNvPr id="4" name="Footer Placeholder 3">
            <a:extLst>
              <a:ext uri="{FF2B5EF4-FFF2-40B4-BE49-F238E27FC236}">
                <a16:creationId xmlns:a16="http://schemas.microsoft.com/office/drawing/2014/main" id="{48AA4304-2542-40AF-A18B-40B7C89EF32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DD0A995-8847-4BD2-A396-667E38070BA8}"/>
              </a:ext>
            </a:extLst>
          </p:cNvPr>
          <p:cNvSpPr>
            <a:spLocks noGrp="1"/>
          </p:cNvSpPr>
          <p:nvPr>
            <p:ph type="sldNum" sz="quarter" idx="12"/>
          </p:nvPr>
        </p:nvSpPr>
        <p:spPr/>
        <p:txBody>
          <a:bodyPr/>
          <a:lstStyle/>
          <a:p>
            <a:fld id="{D7BA3673-B518-469A-A4ED-B40DDBB22488}" type="slidenum">
              <a:rPr lang="en-GB" smtClean="0"/>
              <a:t>‹#›</a:t>
            </a:fld>
            <a:endParaRPr lang="en-GB"/>
          </a:p>
        </p:txBody>
      </p:sp>
    </p:spTree>
    <p:extLst>
      <p:ext uri="{BB962C8B-B14F-4D97-AF65-F5344CB8AC3E}">
        <p14:creationId xmlns:p14="http://schemas.microsoft.com/office/powerpoint/2010/main" val="1120830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D88C5A-7035-4B6F-9333-036EDF420E1F}"/>
              </a:ext>
            </a:extLst>
          </p:cNvPr>
          <p:cNvSpPr>
            <a:spLocks noGrp="1"/>
          </p:cNvSpPr>
          <p:nvPr>
            <p:ph type="dt" sz="half" idx="10"/>
          </p:nvPr>
        </p:nvSpPr>
        <p:spPr/>
        <p:txBody>
          <a:bodyPr/>
          <a:lstStyle/>
          <a:p>
            <a:fld id="{C8AF71EA-03E4-4394-929F-86E6E14A29A3}" type="datetimeFigureOut">
              <a:rPr lang="en-GB" smtClean="0"/>
              <a:t>22/02/2026</a:t>
            </a:fld>
            <a:endParaRPr lang="en-GB"/>
          </a:p>
        </p:txBody>
      </p:sp>
      <p:sp>
        <p:nvSpPr>
          <p:cNvPr id="3" name="Footer Placeholder 2">
            <a:extLst>
              <a:ext uri="{FF2B5EF4-FFF2-40B4-BE49-F238E27FC236}">
                <a16:creationId xmlns:a16="http://schemas.microsoft.com/office/drawing/2014/main" id="{5B11FA5B-F38C-4A05-B71D-51B0D63269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4E007F3-D5FB-4712-B1C7-5E09DB312BF1}"/>
              </a:ext>
            </a:extLst>
          </p:cNvPr>
          <p:cNvSpPr>
            <a:spLocks noGrp="1"/>
          </p:cNvSpPr>
          <p:nvPr>
            <p:ph type="sldNum" sz="quarter" idx="12"/>
          </p:nvPr>
        </p:nvSpPr>
        <p:spPr/>
        <p:txBody>
          <a:bodyPr/>
          <a:lstStyle/>
          <a:p>
            <a:fld id="{D7BA3673-B518-469A-A4ED-B40DDBB22488}" type="slidenum">
              <a:rPr lang="en-GB" smtClean="0"/>
              <a:t>‹#›</a:t>
            </a:fld>
            <a:endParaRPr lang="en-GB"/>
          </a:p>
        </p:txBody>
      </p:sp>
    </p:spTree>
    <p:extLst>
      <p:ext uri="{BB962C8B-B14F-4D97-AF65-F5344CB8AC3E}">
        <p14:creationId xmlns:p14="http://schemas.microsoft.com/office/powerpoint/2010/main" val="478518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20FE-5EB7-4C1D-B80B-CAFE5579FC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D9D45D1-E0FB-4D13-B86F-1D55D87D38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8BA854-5C71-45E2-8C44-467A885638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2A93D9-3FD0-4508-994E-5FED60363BD5}"/>
              </a:ext>
            </a:extLst>
          </p:cNvPr>
          <p:cNvSpPr>
            <a:spLocks noGrp="1"/>
          </p:cNvSpPr>
          <p:nvPr>
            <p:ph type="dt" sz="half" idx="10"/>
          </p:nvPr>
        </p:nvSpPr>
        <p:spPr/>
        <p:txBody>
          <a:bodyPr/>
          <a:lstStyle/>
          <a:p>
            <a:fld id="{C8AF71EA-03E4-4394-929F-86E6E14A29A3}" type="datetimeFigureOut">
              <a:rPr lang="en-GB" smtClean="0"/>
              <a:t>22/02/2026</a:t>
            </a:fld>
            <a:endParaRPr lang="en-GB"/>
          </a:p>
        </p:txBody>
      </p:sp>
      <p:sp>
        <p:nvSpPr>
          <p:cNvPr id="6" name="Footer Placeholder 5">
            <a:extLst>
              <a:ext uri="{FF2B5EF4-FFF2-40B4-BE49-F238E27FC236}">
                <a16:creationId xmlns:a16="http://schemas.microsoft.com/office/drawing/2014/main" id="{D319D5F3-59D0-420D-AA2E-6DED677F3F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B79475-424D-46F3-91A9-84B2696108BD}"/>
              </a:ext>
            </a:extLst>
          </p:cNvPr>
          <p:cNvSpPr>
            <a:spLocks noGrp="1"/>
          </p:cNvSpPr>
          <p:nvPr>
            <p:ph type="sldNum" sz="quarter" idx="12"/>
          </p:nvPr>
        </p:nvSpPr>
        <p:spPr/>
        <p:txBody>
          <a:bodyPr/>
          <a:lstStyle/>
          <a:p>
            <a:fld id="{D7BA3673-B518-469A-A4ED-B40DDBB22488}" type="slidenum">
              <a:rPr lang="en-GB" smtClean="0"/>
              <a:t>‹#›</a:t>
            </a:fld>
            <a:endParaRPr lang="en-GB"/>
          </a:p>
        </p:txBody>
      </p:sp>
    </p:spTree>
    <p:extLst>
      <p:ext uri="{BB962C8B-B14F-4D97-AF65-F5344CB8AC3E}">
        <p14:creationId xmlns:p14="http://schemas.microsoft.com/office/powerpoint/2010/main" val="4086127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17782-4110-470F-BA50-8D07315249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B8B992D-20E5-4029-B822-341368B1F2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CB69766-6379-4FDC-B5D1-0B847BB47B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8E3C47-9D8C-44A1-8DB8-4D0C3B7B43C2}"/>
              </a:ext>
            </a:extLst>
          </p:cNvPr>
          <p:cNvSpPr>
            <a:spLocks noGrp="1"/>
          </p:cNvSpPr>
          <p:nvPr>
            <p:ph type="dt" sz="half" idx="10"/>
          </p:nvPr>
        </p:nvSpPr>
        <p:spPr/>
        <p:txBody>
          <a:bodyPr/>
          <a:lstStyle/>
          <a:p>
            <a:fld id="{C8AF71EA-03E4-4394-929F-86E6E14A29A3}" type="datetimeFigureOut">
              <a:rPr lang="en-GB" smtClean="0"/>
              <a:t>22/02/2026</a:t>
            </a:fld>
            <a:endParaRPr lang="en-GB"/>
          </a:p>
        </p:txBody>
      </p:sp>
      <p:sp>
        <p:nvSpPr>
          <p:cNvPr id="6" name="Footer Placeholder 5">
            <a:extLst>
              <a:ext uri="{FF2B5EF4-FFF2-40B4-BE49-F238E27FC236}">
                <a16:creationId xmlns:a16="http://schemas.microsoft.com/office/drawing/2014/main" id="{888A698F-5D40-439E-AFE6-1CF81020D0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36FC96-1716-40FF-9E67-81F6EEF87115}"/>
              </a:ext>
            </a:extLst>
          </p:cNvPr>
          <p:cNvSpPr>
            <a:spLocks noGrp="1"/>
          </p:cNvSpPr>
          <p:nvPr>
            <p:ph type="sldNum" sz="quarter" idx="12"/>
          </p:nvPr>
        </p:nvSpPr>
        <p:spPr/>
        <p:txBody>
          <a:bodyPr/>
          <a:lstStyle/>
          <a:p>
            <a:fld id="{D7BA3673-B518-469A-A4ED-B40DDBB22488}" type="slidenum">
              <a:rPr lang="en-GB" smtClean="0"/>
              <a:t>‹#›</a:t>
            </a:fld>
            <a:endParaRPr lang="en-GB"/>
          </a:p>
        </p:txBody>
      </p:sp>
    </p:spTree>
    <p:extLst>
      <p:ext uri="{BB962C8B-B14F-4D97-AF65-F5344CB8AC3E}">
        <p14:creationId xmlns:p14="http://schemas.microsoft.com/office/powerpoint/2010/main" val="31921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5BCB1A-7066-4B08-BDBC-2C497EBD75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3EA713-AEA5-4E82-BFB2-FFB6D8AA2D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94503E-E197-405C-B858-6603DFB39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F71EA-03E4-4394-929F-86E6E14A29A3}" type="datetimeFigureOut">
              <a:rPr lang="en-GB" smtClean="0"/>
              <a:t>22/02/2026</a:t>
            </a:fld>
            <a:endParaRPr lang="en-GB"/>
          </a:p>
        </p:txBody>
      </p:sp>
      <p:sp>
        <p:nvSpPr>
          <p:cNvPr id="5" name="Footer Placeholder 4">
            <a:extLst>
              <a:ext uri="{FF2B5EF4-FFF2-40B4-BE49-F238E27FC236}">
                <a16:creationId xmlns:a16="http://schemas.microsoft.com/office/drawing/2014/main" id="{C0CF7AF9-72C3-4114-BC5C-94426E53AE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0F9278C-2C94-4FDD-AB56-9FC42DAED3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BA3673-B518-469A-A4ED-B40DDBB22488}" type="slidenum">
              <a:rPr lang="en-GB" smtClean="0"/>
              <a:t>‹#›</a:t>
            </a:fld>
            <a:endParaRPr lang="en-GB"/>
          </a:p>
        </p:txBody>
      </p:sp>
      <p:pic>
        <p:nvPicPr>
          <p:cNvPr id="12" name="Picture 11">
            <a:extLst>
              <a:ext uri="{FF2B5EF4-FFF2-40B4-BE49-F238E27FC236}">
                <a16:creationId xmlns:a16="http://schemas.microsoft.com/office/drawing/2014/main" id="{C341A1AD-FDD7-43D4-9FD7-488502D950C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06100" y="59532"/>
            <a:ext cx="1485900" cy="476250"/>
          </a:xfrm>
          <a:prstGeom prst="rect">
            <a:avLst/>
          </a:prstGeom>
        </p:spPr>
      </p:pic>
    </p:spTree>
    <p:extLst>
      <p:ext uri="{BB962C8B-B14F-4D97-AF65-F5344CB8AC3E}">
        <p14:creationId xmlns:p14="http://schemas.microsoft.com/office/powerpoint/2010/main" val="2992595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iscovery.ucl.ac.uk/id/eprint/10209359/1/IGP_Bridges_Ukraine_DIGITAL.pdf" TargetMode="Externa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nbcnews.com/news/world/ukraine-loses-contact-troops-heavy-fighting-azovstal-steel-plant-rcna27249" TargetMode="External"/><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weforum.org/agenda/2022/07/green-steel-emissions-net-zero/" TargetMode="External"/><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hyperlink" Target="https://reliefweb.int/report/ukraine/ukraine-fourth-rapid-damage-and-needs-assessment-rdna4-february-2022-december-2024-english"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hyperlink" Target="https://doi.org/10.1016/j.jclepro.2024.142675" TargetMode="Externa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svg"/></Relationships>
</file>

<file path=ppt/slides/_rels/slide42.xml.rels><?xml version="1.0" encoding="UTF-8" standalone="yes"?>
<Relationships xmlns="http://schemas.openxmlformats.org/package/2006/relationships"><Relationship Id="rId3" Type="http://schemas.openxmlformats.org/officeDocument/2006/relationships/hyperlink" Target="http://www.venu-journal.org/download/2025/1/33-Devlin.pdf" TargetMode="External"/><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E22C3-9C67-4F54-8F4C-F9DD89AB8FE3}"/>
              </a:ext>
            </a:extLst>
          </p:cNvPr>
          <p:cNvSpPr>
            <a:spLocks noGrp="1"/>
          </p:cNvSpPr>
          <p:nvPr>
            <p:ph type="ctrTitle"/>
          </p:nvPr>
        </p:nvSpPr>
        <p:spPr>
          <a:xfrm>
            <a:off x="563418" y="1113128"/>
            <a:ext cx="8626764" cy="1694727"/>
          </a:xfrm>
        </p:spPr>
        <p:txBody>
          <a:bodyPr>
            <a:noAutofit/>
          </a:bodyPr>
          <a:lstStyle/>
          <a:p>
            <a:pPr algn="l"/>
            <a:r>
              <a:rPr lang="en-GB" sz="4400" b="1" noProof="0" dirty="0">
                <a:solidFill>
                  <a:srgbClr val="FFFF00"/>
                </a:solidFill>
              </a:rPr>
              <a:t>Inclusive development strategies for Ukraine’s recovery and reconstruction</a:t>
            </a:r>
          </a:p>
        </p:txBody>
      </p:sp>
      <p:sp>
        <p:nvSpPr>
          <p:cNvPr id="3" name="Subtitle 2">
            <a:extLst>
              <a:ext uri="{FF2B5EF4-FFF2-40B4-BE49-F238E27FC236}">
                <a16:creationId xmlns:a16="http://schemas.microsoft.com/office/drawing/2014/main" id="{C406EE5F-F2A5-4556-BB18-F12BE9689785}"/>
              </a:ext>
            </a:extLst>
          </p:cNvPr>
          <p:cNvSpPr>
            <a:spLocks noGrp="1"/>
          </p:cNvSpPr>
          <p:nvPr>
            <p:ph type="subTitle" idx="1"/>
          </p:nvPr>
        </p:nvSpPr>
        <p:spPr>
          <a:xfrm>
            <a:off x="563418" y="3902364"/>
            <a:ext cx="5735782" cy="1380836"/>
          </a:xfrm>
        </p:spPr>
        <p:txBody>
          <a:bodyPr>
            <a:normAutofit fontScale="92500" lnSpcReduction="20000"/>
          </a:bodyPr>
          <a:lstStyle/>
          <a:p>
            <a:pPr algn="l"/>
            <a:r>
              <a:rPr lang="en-GB" noProof="0" dirty="0">
                <a:solidFill>
                  <a:srgbClr val="FFFF00"/>
                </a:solidFill>
              </a:rPr>
              <a:t>Prof. Vlad Mykhnenko, St Peter’s College Oxford</a:t>
            </a:r>
          </a:p>
          <a:p>
            <a:pPr algn="l"/>
            <a:r>
              <a:rPr lang="en-GB" dirty="0">
                <a:solidFill>
                  <a:srgbClr val="FFFF00"/>
                </a:solidFill>
              </a:rPr>
              <a:t>The Russo-Ukrainian War and the Future of European Security Conference</a:t>
            </a:r>
          </a:p>
          <a:p>
            <a:pPr algn="l"/>
            <a:r>
              <a:rPr lang="en-GB" dirty="0">
                <a:solidFill>
                  <a:srgbClr val="FFFF00"/>
                </a:solidFill>
              </a:rPr>
              <a:t>LSE IDEAS, London, 23 February 2026</a:t>
            </a:r>
          </a:p>
        </p:txBody>
      </p:sp>
    </p:spTree>
    <p:extLst>
      <p:ext uri="{BB962C8B-B14F-4D97-AF65-F5344CB8AC3E}">
        <p14:creationId xmlns:p14="http://schemas.microsoft.com/office/powerpoint/2010/main" val="217083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0178A7-6020-43AB-B152-7C80634DFDBC}"/>
              </a:ext>
            </a:extLst>
          </p:cNvPr>
          <p:cNvPicPr>
            <a:picLocks noChangeAspect="1"/>
          </p:cNvPicPr>
          <p:nvPr/>
        </p:nvPicPr>
        <p:blipFill>
          <a:blip r:embed="rId2"/>
          <a:stretch>
            <a:fillRect/>
          </a:stretch>
        </p:blipFill>
        <p:spPr>
          <a:xfrm>
            <a:off x="398752" y="812204"/>
            <a:ext cx="11394496" cy="5233592"/>
          </a:xfrm>
          <a:prstGeom prst="rect">
            <a:avLst/>
          </a:prstGeom>
        </p:spPr>
      </p:pic>
    </p:spTree>
    <p:extLst>
      <p:ext uri="{BB962C8B-B14F-4D97-AF65-F5344CB8AC3E}">
        <p14:creationId xmlns:p14="http://schemas.microsoft.com/office/powerpoint/2010/main" val="1773764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690718-EF4C-4234-8705-9A9740F8448E}"/>
              </a:ext>
            </a:extLst>
          </p:cNvPr>
          <p:cNvPicPr>
            <a:picLocks noChangeAspect="1"/>
          </p:cNvPicPr>
          <p:nvPr/>
        </p:nvPicPr>
        <p:blipFill>
          <a:blip r:embed="rId2"/>
          <a:stretch>
            <a:fillRect/>
          </a:stretch>
        </p:blipFill>
        <p:spPr>
          <a:xfrm>
            <a:off x="327331" y="346229"/>
            <a:ext cx="9816767" cy="6165542"/>
          </a:xfrm>
          <a:prstGeom prst="rect">
            <a:avLst/>
          </a:prstGeom>
        </p:spPr>
      </p:pic>
    </p:spTree>
    <p:extLst>
      <p:ext uri="{BB962C8B-B14F-4D97-AF65-F5344CB8AC3E}">
        <p14:creationId xmlns:p14="http://schemas.microsoft.com/office/powerpoint/2010/main" val="3665988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B5064C-7BD4-43A9-AEA1-E88E422A8605}"/>
              </a:ext>
            </a:extLst>
          </p:cNvPr>
          <p:cNvPicPr>
            <a:picLocks noChangeAspect="1"/>
          </p:cNvPicPr>
          <p:nvPr/>
        </p:nvPicPr>
        <p:blipFill>
          <a:blip r:embed="rId2"/>
          <a:stretch>
            <a:fillRect/>
          </a:stretch>
        </p:blipFill>
        <p:spPr>
          <a:xfrm>
            <a:off x="417806" y="780446"/>
            <a:ext cx="11356387" cy="5297107"/>
          </a:xfrm>
          <a:prstGeom prst="rect">
            <a:avLst/>
          </a:prstGeom>
        </p:spPr>
      </p:pic>
    </p:spTree>
    <p:extLst>
      <p:ext uri="{BB962C8B-B14F-4D97-AF65-F5344CB8AC3E}">
        <p14:creationId xmlns:p14="http://schemas.microsoft.com/office/powerpoint/2010/main" val="2284892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2648BE-82EB-490A-9D5F-A048ECC0074A}"/>
              </a:ext>
            </a:extLst>
          </p:cNvPr>
          <p:cNvPicPr>
            <a:picLocks noChangeAspect="1"/>
          </p:cNvPicPr>
          <p:nvPr/>
        </p:nvPicPr>
        <p:blipFill>
          <a:blip r:embed="rId2"/>
          <a:stretch>
            <a:fillRect/>
          </a:stretch>
        </p:blipFill>
        <p:spPr>
          <a:xfrm>
            <a:off x="62683" y="297402"/>
            <a:ext cx="10158474" cy="6263196"/>
          </a:xfrm>
          <a:prstGeom prst="rect">
            <a:avLst/>
          </a:prstGeom>
        </p:spPr>
      </p:pic>
      <p:sp>
        <p:nvSpPr>
          <p:cNvPr id="2" name="Rectangle 1">
            <a:extLst>
              <a:ext uri="{FF2B5EF4-FFF2-40B4-BE49-F238E27FC236}">
                <a16:creationId xmlns:a16="http://schemas.microsoft.com/office/drawing/2014/main" id="{180BAC58-FFC8-4286-8DBA-BD33D5F9C27B}"/>
              </a:ext>
            </a:extLst>
          </p:cNvPr>
          <p:cNvSpPr/>
          <p:nvPr/>
        </p:nvSpPr>
        <p:spPr>
          <a:xfrm>
            <a:off x="466725" y="5286375"/>
            <a:ext cx="4905375" cy="1038225"/>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1668152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AADFB9-628F-4777-AF5F-9ECC55723A2C}"/>
              </a:ext>
            </a:extLst>
          </p:cNvPr>
          <p:cNvSpPr txBox="1"/>
          <p:nvPr/>
        </p:nvSpPr>
        <p:spPr>
          <a:xfrm>
            <a:off x="35510" y="122740"/>
            <a:ext cx="12120979" cy="1200329"/>
          </a:xfrm>
          <a:prstGeom prst="rect">
            <a:avLst/>
          </a:prstGeom>
          <a:solidFill>
            <a:srgbClr val="002060"/>
          </a:solidFill>
        </p:spPr>
        <p:txBody>
          <a:bodyPr wrap="square">
            <a:spAutoFit/>
          </a:bodyPr>
          <a:lstStyle/>
          <a:p>
            <a:pPr algn="ctr"/>
            <a:r>
              <a:rPr lang="en-GB" sz="2400" b="1" i="0" u="none" strike="noStrike" baseline="0" noProof="0" dirty="0">
                <a:solidFill>
                  <a:schemeClr val="bg1"/>
                </a:solidFill>
              </a:rPr>
              <a:t>I</a:t>
            </a:r>
            <a:r>
              <a:rPr lang="en-GB" sz="2400" b="1" noProof="0" dirty="0">
                <a:solidFill>
                  <a:schemeClr val="bg1"/>
                </a:solidFill>
              </a:rPr>
              <a:t>-</a:t>
            </a:r>
            <a:r>
              <a:rPr lang="en-GB" sz="2400" b="1" i="0" u="none" strike="noStrike" baseline="0" noProof="0" dirty="0">
                <a:solidFill>
                  <a:schemeClr val="bg1"/>
                </a:solidFill>
              </a:rPr>
              <a:t>O multipliers </a:t>
            </a:r>
            <a:r>
              <a:rPr lang="en-GB" sz="2400" b="0" i="0" u="none" strike="noStrike" baseline="0" noProof="0" dirty="0">
                <a:solidFill>
                  <a:schemeClr val="bg1"/>
                </a:solidFill>
              </a:rPr>
              <a:t>can be used to assess the regional/national economic impacts from an activity. Multipliers are derived from an I/O table or matrix (either regional or re-scaled from a national one).</a:t>
            </a:r>
          </a:p>
        </p:txBody>
      </p:sp>
      <p:sp>
        <p:nvSpPr>
          <p:cNvPr id="5" name="TextBox 4">
            <a:extLst>
              <a:ext uri="{FF2B5EF4-FFF2-40B4-BE49-F238E27FC236}">
                <a16:creationId xmlns:a16="http://schemas.microsoft.com/office/drawing/2014/main" id="{A7D14D9B-BE76-40B9-86FF-8039B1A69E69}"/>
              </a:ext>
            </a:extLst>
          </p:cNvPr>
          <p:cNvSpPr txBox="1"/>
          <p:nvPr/>
        </p:nvSpPr>
        <p:spPr>
          <a:xfrm>
            <a:off x="64088" y="1584785"/>
            <a:ext cx="9936332" cy="383823"/>
          </a:xfrm>
          <a:prstGeom prst="rect">
            <a:avLst/>
          </a:prstGeom>
          <a:noFill/>
        </p:spPr>
        <p:txBody>
          <a:bodyPr wrap="square">
            <a:spAutoFit/>
          </a:bodyPr>
          <a:lstStyle/>
          <a:p>
            <a:pPr>
              <a:lnSpc>
                <a:spcPct val="115000"/>
              </a:lnSpc>
              <a:spcBef>
                <a:spcPts val="1200"/>
              </a:spcBef>
              <a:spcAft>
                <a:spcPts val="1200"/>
              </a:spcAft>
            </a:pPr>
            <a:r>
              <a:rPr lang="en-GB" sz="1800" b="1" noProof="0" dirty="0">
                <a:effectLst/>
                <a:latin typeface="Arial" panose="020B0604020202020204" pitchFamily="34" charset="0"/>
                <a:ea typeface="Arial" panose="020B0604020202020204" pitchFamily="34" charset="0"/>
              </a:rPr>
              <a:t>Ukrainian industry multipliers: ‘24. Basic Metals’ and ‘41-43. Construction’, 2014 &amp; 2021</a:t>
            </a:r>
          </a:p>
        </p:txBody>
      </p:sp>
      <p:graphicFrame>
        <p:nvGraphicFramePr>
          <p:cNvPr id="6" name="Table 5">
            <a:extLst>
              <a:ext uri="{FF2B5EF4-FFF2-40B4-BE49-F238E27FC236}">
                <a16:creationId xmlns:a16="http://schemas.microsoft.com/office/drawing/2014/main" id="{BE019E3E-58D5-4BC3-86BF-230246291218}"/>
              </a:ext>
            </a:extLst>
          </p:cNvPr>
          <p:cNvGraphicFramePr>
            <a:graphicFrameLocks noGrp="1"/>
          </p:cNvGraphicFramePr>
          <p:nvPr/>
        </p:nvGraphicFramePr>
        <p:xfrm>
          <a:off x="153167" y="2253678"/>
          <a:ext cx="11629258" cy="3355506"/>
        </p:xfrm>
        <a:graphic>
          <a:graphicData uri="http://schemas.openxmlformats.org/drawingml/2006/table">
            <a:tbl>
              <a:tblPr>
                <a:tableStyleId>{B301B821-A1FF-4177-AEE7-76D212191A09}</a:tableStyleId>
              </a:tblPr>
              <a:tblGrid>
                <a:gridCol w="2388917">
                  <a:extLst>
                    <a:ext uri="{9D8B030D-6E8A-4147-A177-3AD203B41FA5}">
                      <a16:colId xmlns:a16="http://schemas.microsoft.com/office/drawing/2014/main" val="1161565293"/>
                    </a:ext>
                  </a:extLst>
                </a:gridCol>
                <a:gridCol w="1074330">
                  <a:extLst>
                    <a:ext uri="{9D8B030D-6E8A-4147-A177-3AD203B41FA5}">
                      <a16:colId xmlns:a16="http://schemas.microsoft.com/office/drawing/2014/main" val="4014462370"/>
                    </a:ext>
                  </a:extLst>
                </a:gridCol>
                <a:gridCol w="1185122">
                  <a:extLst>
                    <a:ext uri="{9D8B030D-6E8A-4147-A177-3AD203B41FA5}">
                      <a16:colId xmlns:a16="http://schemas.microsoft.com/office/drawing/2014/main" val="2961760355"/>
                    </a:ext>
                  </a:extLst>
                </a:gridCol>
                <a:gridCol w="1074330">
                  <a:extLst>
                    <a:ext uri="{9D8B030D-6E8A-4147-A177-3AD203B41FA5}">
                      <a16:colId xmlns:a16="http://schemas.microsoft.com/office/drawing/2014/main" val="1760628585"/>
                    </a:ext>
                  </a:extLst>
                </a:gridCol>
                <a:gridCol w="1185122">
                  <a:extLst>
                    <a:ext uri="{9D8B030D-6E8A-4147-A177-3AD203B41FA5}">
                      <a16:colId xmlns:a16="http://schemas.microsoft.com/office/drawing/2014/main" val="2082205104"/>
                    </a:ext>
                  </a:extLst>
                </a:gridCol>
                <a:gridCol w="1185122">
                  <a:extLst>
                    <a:ext uri="{9D8B030D-6E8A-4147-A177-3AD203B41FA5}">
                      <a16:colId xmlns:a16="http://schemas.microsoft.com/office/drawing/2014/main" val="3833152261"/>
                    </a:ext>
                  </a:extLst>
                </a:gridCol>
                <a:gridCol w="1185122">
                  <a:extLst>
                    <a:ext uri="{9D8B030D-6E8A-4147-A177-3AD203B41FA5}">
                      <a16:colId xmlns:a16="http://schemas.microsoft.com/office/drawing/2014/main" val="1851796322"/>
                    </a:ext>
                  </a:extLst>
                </a:gridCol>
                <a:gridCol w="1185122">
                  <a:extLst>
                    <a:ext uri="{9D8B030D-6E8A-4147-A177-3AD203B41FA5}">
                      <a16:colId xmlns:a16="http://schemas.microsoft.com/office/drawing/2014/main" val="2590270399"/>
                    </a:ext>
                  </a:extLst>
                </a:gridCol>
                <a:gridCol w="1166071">
                  <a:extLst>
                    <a:ext uri="{9D8B030D-6E8A-4147-A177-3AD203B41FA5}">
                      <a16:colId xmlns:a16="http://schemas.microsoft.com/office/drawing/2014/main" val="1039098869"/>
                    </a:ext>
                  </a:extLst>
                </a:gridCol>
              </a:tblGrid>
              <a:tr h="577745">
                <a:tc>
                  <a:txBody>
                    <a:bodyPr/>
                    <a:lstStyle/>
                    <a:p>
                      <a:pPr algn="ctr">
                        <a:lnSpc>
                          <a:spcPct val="115000"/>
                        </a:lnSpc>
                      </a:pPr>
                      <a:r>
                        <a:rPr lang="en-GB" sz="1600" noProof="0" dirty="0">
                          <a:effectLst/>
                        </a:rPr>
                        <a:t> </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Type I</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Type II</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Type I</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Type II</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Type I</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Type II</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Type I</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Type II</a:t>
                      </a:r>
                      <a:endParaRPr lang="en-GB" sz="2000" noProof="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629162050"/>
                  </a:ext>
                </a:extLst>
              </a:tr>
              <a:tr h="540757">
                <a:tc>
                  <a:txBody>
                    <a:bodyPr/>
                    <a:lstStyle/>
                    <a:p>
                      <a:pPr algn="ctr">
                        <a:lnSpc>
                          <a:spcPct val="115000"/>
                        </a:lnSpc>
                      </a:pPr>
                      <a:r>
                        <a:rPr lang="en-GB" sz="1600" noProof="0" dirty="0">
                          <a:effectLst/>
                        </a:rPr>
                        <a:t> </a:t>
                      </a:r>
                      <a:endParaRPr lang="en-GB" sz="2000" noProof="0" dirty="0">
                        <a:effectLst/>
                        <a:latin typeface="Arial" panose="020B0604020202020204" pitchFamily="34" charset="0"/>
                        <a:ea typeface="Arial" panose="020B0604020202020204" pitchFamily="34" charset="0"/>
                      </a:endParaRPr>
                    </a:p>
                  </a:txBody>
                  <a:tcPr marL="68580" marR="68580" marT="0" marB="0" anchor="ctr"/>
                </a:tc>
                <a:tc gridSpan="4">
                  <a:txBody>
                    <a:bodyPr/>
                    <a:lstStyle/>
                    <a:p>
                      <a:pPr algn="ctr">
                        <a:lnSpc>
                          <a:spcPct val="115000"/>
                        </a:lnSpc>
                      </a:pPr>
                      <a:r>
                        <a:rPr lang="en-GB" sz="2000" b="1" noProof="0" dirty="0">
                          <a:effectLst/>
                        </a:rPr>
                        <a:t>Basic Metals</a:t>
                      </a:r>
                      <a:endParaRPr lang="en-GB" sz="2000" b="1" noProof="0" dirty="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lnSpc>
                          <a:spcPct val="115000"/>
                        </a:lnSpc>
                      </a:pPr>
                      <a:r>
                        <a:rPr lang="en-GB" sz="2000" b="1" noProof="0" dirty="0">
                          <a:effectLst/>
                        </a:rPr>
                        <a:t>Construction</a:t>
                      </a:r>
                      <a:endParaRPr lang="en-GB" sz="2000" b="1" noProof="0" dirty="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79797718"/>
                  </a:ext>
                </a:extLst>
              </a:tr>
              <a:tr h="540757">
                <a:tc>
                  <a:txBody>
                    <a:bodyPr/>
                    <a:lstStyle/>
                    <a:p>
                      <a:pPr algn="ctr">
                        <a:lnSpc>
                          <a:spcPct val="115000"/>
                        </a:lnSpc>
                      </a:pPr>
                      <a:r>
                        <a:rPr lang="en-GB" sz="1600" noProof="0" dirty="0">
                          <a:effectLst/>
                        </a:rPr>
                        <a:t> </a:t>
                      </a:r>
                      <a:endParaRPr lang="en-GB" sz="2000" noProof="0" dirty="0">
                        <a:effectLst/>
                        <a:latin typeface="Arial" panose="020B0604020202020204" pitchFamily="34" charset="0"/>
                        <a:ea typeface="Arial" panose="020B0604020202020204" pitchFamily="34" charset="0"/>
                      </a:endParaRPr>
                    </a:p>
                  </a:txBody>
                  <a:tcPr marL="68580" marR="68580" marT="0" marB="0" anchor="ctr"/>
                </a:tc>
                <a:tc gridSpan="2">
                  <a:txBody>
                    <a:bodyPr/>
                    <a:lstStyle/>
                    <a:p>
                      <a:pPr algn="ctr">
                        <a:lnSpc>
                          <a:spcPct val="115000"/>
                        </a:lnSpc>
                      </a:pPr>
                      <a:r>
                        <a:rPr lang="en-GB" sz="1600" noProof="0" dirty="0">
                          <a:effectLst/>
                        </a:rPr>
                        <a:t>2014</a:t>
                      </a:r>
                      <a:endParaRPr lang="en-GB" sz="2000" noProof="0" dirty="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GB"/>
                    </a:p>
                  </a:txBody>
                  <a:tcPr/>
                </a:tc>
                <a:tc gridSpan="2">
                  <a:txBody>
                    <a:bodyPr/>
                    <a:lstStyle/>
                    <a:p>
                      <a:pPr algn="ctr">
                        <a:lnSpc>
                          <a:spcPct val="115000"/>
                        </a:lnSpc>
                      </a:pPr>
                      <a:r>
                        <a:rPr lang="en-GB" sz="1600" noProof="0" dirty="0">
                          <a:effectLst/>
                        </a:rPr>
                        <a:t>2021</a:t>
                      </a:r>
                      <a:endParaRPr lang="en-GB" sz="2000" noProof="0" dirty="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GB"/>
                    </a:p>
                  </a:txBody>
                  <a:tcPr/>
                </a:tc>
                <a:tc gridSpan="2">
                  <a:txBody>
                    <a:bodyPr/>
                    <a:lstStyle/>
                    <a:p>
                      <a:pPr algn="ctr">
                        <a:lnSpc>
                          <a:spcPct val="115000"/>
                        </a:lnSpc>
                      </a:pPr>
                      <a:r>
                        <a:rPr lang="en-GB" sz="1600" noProof="0" dirty="0">
                          <a:effectLst/>
                        </a:rPr>
                        <a:t>2014</a:t>
                      </a:r>
                      <a:endParaRPr lang="en-GB" sz="2000" noProof="0" dirty="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GB"/>
                    </a:p>
                  </a:txBody>
                  <a:tcPr/>
                </a:tc>
                <a:tc gridSpan="2">
                  <a:txBody>
                    <a:bodyPr/>
                    <a:lstStyle/>
                    <a:p>
                      <a:pPr algn="ctr">
                        <a:lnSpc>
                          <a:spcPct val="115000"/>
                        </a:lnSpc>
                      </a:pPr>
                      <a:r>
                        <a:rPr lang="en-GB" sz="1600" noProof="0" dirty="0">
                          <a:effectLst/>
                        </a:rPr>
                        <a:t>2021</a:t>
                      </a:r>
                      <a:endParaRPr lang="en-GB" sz="2000" noProof="0" dirty="0">
                        <a:effectLst/>
                        <a:latin typeface="Arial" panose="020B0604020202020204" pitchFamily="34" charset="0"/>
                        <a:ea typeface="Arial" panose="020B0604020202020204" pitchFamily="34" charset="0"/>
                      </a:endParaRPr>
                    </a:p>
                  </a:txBody>
                  <a:tcPr marL="68580" marR="68580" marT="0" marB="0" anchor="ctr"/>
                </a:tc>
                <a:tc hMerge="1">
                  <a:txBody>
                    <a:bodyPr/>
                    <a:lstStyle/>
                    <a:p>
                      <a:endParaRPr lang="en-GB"/>
                    </a:p>
                  </a:txBody>
                  <a:tcPr/>
                </a:tc>
                <a:extLst>
                  <a:ext uri="{0D108BD9-81ED-4DB2-BD59-A6C34878D82A}">
                    <a16:rowId xmlns:a16="http://schemas.microsoft.com/office/drawing/2014/main" val="1722088064"/>
                  </a:ext>
                </a:extLst>
              </a:tr>
              <a:tr h="577745">
                <a:tc>
                  <a:txBody>
                    <a:bodyPr/>
                    <a:lstStyle/>
                    <a:p>
                      <a:pPr algn="ctr">
                        <a:lnSpc>
                          <a:spcPct val="115000"/>
                        </a:lnSpc>
                      </a:pPr>
                      <a:r>
                        <a:rPr lang="en-GB" sz="1600" b="1" noProof="0" dirty="0">
                          <a:effectLst/>
                        </a:rPr>
                        <a:t>Output multiplier</a:t>
                      </a:r>
                      <a:endParaRPr lang="en-GB" sz="2000" b="1"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3.24</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4.38</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3.34</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4.28</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3.23</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4.38</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3.60</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4.65</a:t>
                      </a:r>
                      <a:endParaRPr lang="en-GB" sz="2000" noProof="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341397965"/>
                  </a:ext>
                </a:extLst>
              </a:tr>
              <a:tr h="577745">
                <a:tc>
                  <a:txBody>
                    <a:bodyPr/>
                    <a:lstStyle/>
                    <a:p>
                      <a:pPr algn="ctr">
                        <a:lnSpc>
                          <a:spcPct val="115000"/>
                        </a:lnSpc>
                      </a:pPr>
                      <a:r>
                        <a:rPr lang="en-GB" sz="1600" b="1" noProof="0" dirty="0">
                          <a:effectLst/>
                        </a:rPr>
                        <a:t>Income multiplier</a:t>
                      </a:r>
                      <a:endParaRPr lang="en-GB" sz="2000" b="1"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6.68</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9.45</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6.67</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9.24</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4.07</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5.77</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4.65</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6.44</a:t>
                      </a:r>
                      <a:endParaRPr lang="en-GB" sz="2000" noProof="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503853767"/>
                  </a:ext>
                </a:extLst>
              </a:tr>
              <a:tr h="540757">
                <a:tc>
                  <a:txBody>
                    <a:bodyPr/>
                    <a:lstStyle/>
                    <a:p>
                      <a:pPr algn="ctr">
                        <a:lnSpc>
                          <a:spcPct val="115000"/>
                        </a:lnSpc>
                      </a:pPr>
                      <a:r>
                        <a:rPr lang="en-GB" sz="1600" b="1" noProof="0" dirty="0">
                          <a:effectLst/>
                        </a:rPr>
                        <a:t>GVA multiplier</a:t>
                      </a:r>
                      <a:endParaRPr lang="en-GB" sz="2000" b="1"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6.56</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9.75</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6.38</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8.80</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4.26</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6.32</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5.15</a:t>
                      </a:r>
                      <a:endParaRPr lang="en-GB" sz="2000" noProof="0" dirty="0">
                        <a:effectLst/>
                        <a:latin typeface="Arial" panose="020B0604020202020204" pitchFamily="34" charset="0"/>
                        <a:ea typeface="Arial" panose="020B0604020202020204" pitchFamily="34" charset="0"/>
                      </a:endParaRPr>
                    </a:p>
                  </a:txBody>
                  <a:tcPr marL="68580" marR="68580" marT="0" marB="0" anchor="ctr"/>
                </a:tc>
                <a:tc>
                  <a:txBody>
                    <a:bodyPr/>
                    <a:lstStyle/>
                    <a:p>
                      <a:pPr algn="ctr">
                        <a:lnSpc>
                          <a:spcPct val="115000"/>
                        </a:lnSpc>
                      </a:pPr>
                      <a:r>
                        <a:rPr lang="en-GB" sz="1600" noProof="0" dirty="0">
                          <a:effectLst/>
                        </a:rPr>
                        <a:t>7.37</a:t>
                      </a:r>
                      <a:endParaRPr lang="en-GB" sz="2000" noProof="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524747171"/>
                  </a:ext>
                </a:extLst>
              </a:tr>
            </a:tbl>
          </a:graphicData>
        </a:graphic>
      </p:graphicFrame>
      <p:sp>
        <p:nvSpPr>
          <p:cNvPr id="2" name="Rectangle 1">
            <a:extLst>
              <a:ext uri="{FF2B5EF4-FFF2-40B4-BE49-F238E27FC236}">
                <a16:creationId xmlns:a16="http://schemas.microsoft.com/office/drawing/2014/main" id="{3ACFEABC-F4DD-45CE-826F-01D4FCA6DDAC}"/>
              </a:ext>
            </a:extLst>
          </p:cNvPr>
          <p:cNvSpPr/>
          <p:nvPr/>
        </p:nvSpPr>
        <p:spPr>
          <a:xfrm>
            <a:off x="9712420" y="3998823"/>
            <a:ext cx="576000" cy="3960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Rectangle 8">
            <a:extLst>
              <a:ext uri="{FF2B5EF4-FFF2-40B4-BE49-F238E27FC236}">
                <a16:creationId xmlns:a16="http://schemas.microsoft.com/office/drawing/2014/main" id="{331F2BA0-42DA-487F-A6D2-70517D593CB1}"/>
              </a:ext>
            </a:extLst>
          </p:cNvPr>
          <p:cNvSpPr/>
          <p:nvPr/>
        </p:nvSpPr>
        <p:spPr>
          <a:xfrm>
            <a:off x="10921169" y="3998823"/>
            <a:ext cx="576000" cy="3960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0" name="Rectangle 9">
            <a:extLst>
              <a:ext uri="{FF2B5EF4-FFF2-40B4-BE49-F238E27FC236}">
                <a16:creationId xmlns:a16="http://schemas.microsoft.com/office/drawing/2014/main" id="{8A555750-8DDA-428A-8FEB-345594616D19}"/>
              </a:ext>
            </a:extLst>
          </p:cNvPr>
          <p:cNvSpPr/>
          <p:nvPr/>
        </p:nvSpPr>
        <p:spPr>
          <a:xfrm>
            <a:off x="9733164" y="4581140"/>
            <a:ext cx="576000" cy="3960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Rectangle 10">
            <a:extLst>
              <a:ext uri="{FF2B5EF4-FFF2-40B4-BE49-F238E27FC236}">
                <a16:creationId xmlns:a16="http://schemas.microsoft.com/office/drawing/2014/main" id="{D453FCCC-1DBD-47CC-AD6A-68E8FE38FE3F}"/>
              </a:ext>
            </a:extLst>
          </p:cNvPr>
          <p:cNvSpPr/>
          <p:nvPr/>
        </p:nvSpPr>
        <p:spPr>
          <a:xfrm>
            <a:off x="9712420" y="5132466"/>
            <a:ext cx="576000" cy="3960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3" name="Rectangle 12">
            <a:extLst>
              <a:ext uri="{FF2B5EF4-FFF2-40B4-BE49-F238E27FC236}">
                <a16:creationId xmlns:a16="http://schemas.microsoft.com/office/drawing/2014/main" id="{DD89E113-3C8E-4CD8-95EB-66E9DE9C818C}"/>
              </a:ext>
            </a:extLst>
          </p:cNvPr>
          <p:cNvSpPr/>
          <p:nvPr/>
        </p:nvSpPr>
        <p:spPr>
          <a:xfrm>
            <a:off x="10930694" y="4579960"/>
            <a:ext cx="576000" cy="3960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Rectangle 13">
            <a:extLst>
              <a:ext uri="{FF2B5EF4-FFF2-40B4-BE49-F238E27FC236}">
                <a16:creationId xmlns:a16="http://schemas.microsoft.com/office/drawing/2014/main" id="{08DBF938-313D-47CB-BB00-E6BB2B7D3538}"/>
              </a:ext>
            </a:extLst>
          </p:cNvPr>
          <p:cNvSpPr/>
          <p:nvPr/>
        </p:nvSpPr>
        <p:spPr>
          <a:xfrm>
            <a:off x="10921169" y="5132466"/>
            <a:ext cx="576000" cy="3960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8" name="TextBox 17">
            <a:extLst>
              <a:ext uri="{FF2B5EF4-FFF2-40B4-BE49-F238E27FC236}">
                <a16:creationId xmlns:a16="http://schemas.microsoft.com/office/drawing/2014/main" id="{60947B92-35DB-4392-8A4E-128B6E2AD87F}"/>
              </a:ext>
            </a:extLst>
          </p:cNvPr>
          <p:cNvSpPr txBox="1"/>
          <p:nvPr/>
        </p:nvSpPr>
        <p:spPr>
          <a:xfrm>
            <a:off x="10307070" y="3903573"/>
            <a:ext cx="575999" cy="584775"/>
          </a:xfrm>
          <a:prstGeom prst="rect">
            <a:avLst/>
          </a:prstGeom>
          <a:noFill/>
        </p:spPr>
        <p:txBody>
          <a:bodyPr wrap="square" rtlCol="0">
            <a:spAutoFit/>
          </a:bodyPr>
          <a:lstStyle/>
          <a:p>
            <a:r>
              <a:rPr lang="en-GB" sz="1600" noProof="0" dirty="0">
                <a:solidFill>
                  <a:srgbClr val="00B050"/>
                </a:solidFill>
              </a:rPr>
              <a:t>Top2/42</a:t>
            </a:r>
          </a:p>
        </p:txBody>
      </p:sp>
      <p:sp>
        <p:nvSpPr>
          <p:cNvPr id="19" name="TextBox 18">
            <a:extLst>
              <a:ext uri="{FF2B5EF4-FFF2-40B4-BE49-F238E27FC236}">
                <a16:creationId xmlns:a16="http://schemas.microsoft.com/office/drawing/2014/main" id="{95114AC5-DA41-4668-81AD-5D962FE76A69}"/>
              </a:ext>
            </a:extLst>
          </p:cNvPr>
          <p:cNvSpPr txBox="1"/>
          <p:nvPr/>
        </p:nvSpPr>
        <p:spPr>
          <a:xfrm>
            <a:off x="10323163" y="5038078"/>
            <a:ext cx="575999" cy="584775"/>
          </a:xfrm>
          <a:prstGeom prst="rect">
            <a:avLst/>
          </a:prstGeom>
          <a:noFill/>
        </p:spPr>
        <p:txBody>
          <a:bodyPr wrap="square" rtlCol="0">
            <a:spAutoFit/>
          </a:bodyPr>
          <a:lstStyle/>
          <a:p>
            <a:r>
              <a:rPr lang="en-GB" sz="1600" noProof="0" dirty="0">
                <a:solidFill>
                  <a:srgbClr val="00B050"/>
                </a:solidFill>
              </a:rPr>
              <a:t>Top7/42</a:t>
            </a:r>
          </a:p>
        </p:txBody>
      </p:sp>
      <p:sp>
        <p:nvSpPr>
          <p:cNvPr id="20" name="TextBox 19">
            <a:extLst>
              <a:ext uri="{FF2B5EF4-FFF2-40B4-BE49-F238E27FC236}">
                <a16:creationId xmlns:a16="http://schemas.microsoft.com/office/drawing/2014/main" id="{431F4E54-D633-47C4-AA06-8039028178F4}"/>
              </a:ext>
            </a:extLst>
          </p:cNvPr>
          <p:cNvSpPr txBox="1"/>
          <p:nvPr/>
        </p:nvSpPr>
        <p:spPr>
          <a:xfrm>
            <a:off x="10343907" y="4497762"/>
            <a:ext cx="575999" cy="584775"/>
          </a:xfrm>
          <a:prstGeom prst="rect">
            <a:avLst/>
          </a:prstGeom>
          <a:noFill/>
        </p:spPr>
        <p:txBody>
          <a:bodyPr wrap="square" rtlCol="0">
            <a:spAutoFit/>
          </a:bodyPr>
          <a:lstStyle/>
          <a:p>
            <a:r>
              <a:rPr lang="en-GB" sz="1600" noProof="0" dirty="0">
                <a:solidFill>
                  <a:srgbClr val="00B050"/>
                </a:solidFill>
              </a:rPr>
              <a:t>Top6/42</a:t>
            </a:r>
          </a:p>
        </p:txBody>
      </p:sp>
      <p:sp>
        <p:nvSpPr>
          <p:cNvPr id="21" name="TextBox 20">
            <a:extLst>
              <a:ext uri="{FF2B5EF4-FFF2-40B4-BE49-F238E27FC236}">
                <a16:creationId xmlns:a16="http://schemas.microsoft.com/office/drawing/2014/main" id="{C68A4AED-4F03-4CAA-918B-0F5AF25F1950}"/>
              </a:ext>
            </a:extLst>
          </p:cNvPr>
          <p:cNvSpPr txBox="1"/>
          <p:nvPr/>
        </p:nvSpPr>
        <p:spPr>
          <a:xfrm>
            <a:off x="11535269" y="3871190"/>
            <a:ext cx="623963" cy="584775"/>
          </a:xfrm>
          <a:prstGeom prst="rect">
            <a:avLst/>
          </a:prstGeom>
          <a:solidFill>
            <a:schemeClr val="bg1"/>
          </a:solidFill>
        </p:spPr>
        <p:txBody>
          <a:bodyPr wrap="square" rtlCol="0">
            <a:spAutoFit/>
          </a:bodyPr>
          <a:lstStyle/>
          <a:p>
            <a:r>
              <a:rPr lang="en-GB" sz="1600" noProof="0" dirty="0">
                <a:solidFill>
                  <a:srgbClr val="00B050"/>
                </a:solidFill>
              </a:rPr>
              <a:t>Top 3/42</a:t>
            </a:r>
          </a:p>
        </p:txBody>
      </p:sp>
      <p:sp>
        <p:nvSpPr>
          <p:cNvPr id="22" name="TextBox 21">
            <a:extLst>
              <a:ext uri="{FF2B5EF4-FFF2-40B4-BE49-F238E27FC236}">
                <a16:creationId xmlns:a16="http://schemas.microsoft.com/office/drawing/2014/main" id="{F1D9154A-20E8-4244-B591-5F6D22DBA8A3}"/>
              </a:ext>
            </a:extLst>
          </p:cNvPr>
          <p:cNvSpPr txBox="1"/>
          <p:nvPr/>
        </p:nvSpPr>
        <p:spPr>
          <a:xfrm>
            <a:off x="11548066" y="4453303"/>
            <a:ext cx="623963" cy="584775"/>
          </a:xfrm>
          <a:prstGeom prst="rect">
            <a:avLst/>
          </a:prstGeom>
          <a:solidFill>
            <a:schemeClr val="bg1"/>
          </a:solidFill>
        </p:spPr>
        <p:txBody>
          <a:bodyPr wrap="square" rtlCol="0">
            <a:spAutoFit/>
          </a:bodyPr>
          <a:lstStyle/>
          <a:p>
            <a:r>
              <a:rPr lang="en-GB" sz="1600" noProof="0" dirty="0">
                <a:solidFill>
                  <a:srgbClr val="00B050"/>
                </a:solidFill>
              </a:rPr>
              <a:t>Top 6/42</a:t>
            </a:r>
          </a:p>
        </p:txBody>
      </p:sp>
      <p:sp>
        <p:nvSpPr>
          <p:cNvPr id="23" name="TextBox 22">
            <a:extLst>
              <a:ext uri="{FF2B5EF4-FFF2-40B4-BE49-F238E27FC236}">
                <a16:creationId xmlns:a16="http://schemas.microsoft.com/office/drawing/2014/main" id="{87C83C63-1E4C-4435-8EFC-9D8694AE4C48}"/>
              </a:ext>
            </a:extLst>
          </p:cNvPr>
          <p:cNvSpPr txBox="1"/>
          <p:nvPr/>
        </p:nvSpPr>
        <p:spPr>
          <a:xfrm>
            <a:off x="11558358" y="5019521"/>
            <a:ext cx="623963" cy="584775"/>
          </a:xfrm>
          <a:prstGeom prst="rect">
            <a:avLst/>
          </a:prstGeom>
          <a:solidFill>
            <a:schemeClr val="bg1"/>
          </a:solidFill>
        </p:spPr>
        <p:txBody>
          <a:bodyPr wrap="square" rtlCol="0">
            <a:spAutoFit/>
          </a:bodyPr>
          <a:lstStyle/>
          <a:p>
            <a:r>
              <a:rPr lang="en-GB" sz="1600" noProof="0" dirty="0">
                <a:solidFill>
                  <a:srgbClr val="00B050"/>
                </a:solidFill>
              </a:rPr>
              <a:t>Top 7/42</a:t>
            </a:r>
          </a:p>
        </p:txBody>
      </p:sp>
    </p:spTree>
    <p:extLst>
      <p:ext uri="{BB962C8B-B14F-4D97-AF65-F5344CB8AC3E}">
        <p14:creationId xmlns:p14="http://schemas.microsoft.com/office/powerpoint/2010/main" val="3542361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AB0A2F5-B8F7-335F-6BFF-794FAC9256DA}"/>
              </a:ext>
            </a:extLst>
          </p:cNvPr>
          <p:cNvGraphicFramePr>
            <a:graphicFrameLocks noGrp="1"/>
          </p:cNvGraphicFramePr>
          <p:nvPr>
            <p:ph idx="1"/>
          </p:nvPr>
        </p:nvGraphicFramePr>
        <p:xfrm>
          <a:off x="0" y="101598"/>
          <a:ext cx="12192001" cy="6749790"/>
        </p:xfrm>
        <a:graphic>
          <a:graphicData uri="http://schemas.openxmlformats.org/drawingml/2006/table">
            <a:tbl>
              <a:tblPr>
                <a:tableStyleId>{69CF1AB2-1976-4502-BF36-3FF5EA218861}</a:tableStyleId>
              </a:tblPr>
              <a:tblGrid>
                <a:gridCol w="8124882">
                  <a:extLst>
                    <a:ext uri="{9D8B030D-6E8A-4147-A177-3AD203B41FA5}">
                      <a16:colId xmlns:a16="http://schemas.microsoft.com/office/drawing/2014/main" val="614565182"/>
                    </a:ext>
                  </a:extLst>
                </a:gridCol>
                <a:gridCol w="581017">
                  <a:extLst>
                    <a:ext uri="{9D8B030D-6E8A-4147-A177-3AD203B41FA5}">
                      <a16:colId xmlns:a16="http://schemas.microsoft.com/office/drawing/2014/main" val="3381045178"/>
                    </a:ext>
                  </a:extLst>
                </a:gridCol>
                <a:gridCol w="581017">
                  <a:extLst>
                    <a:ext uri="{9D8B030D-6E8A-4147-A177-3AD203B41FA5}">
                      <a16:colId xmlns:a16="http://schemas.microsoft.com/office/drawing/2014/main" val="4020997528"/>
                    </a:ext>
                  </a:extLst>
                </a:gridCol>
                <a:gridCol w="581017">
                  <a:extLst>
                    <a:ext uri="{9D8B030D-6E8A-4147-A177-3AD203B41FA5}">
                      <a16:colId xmlns:a16="http://schemas.microsoft.com/office/drawing/2014/main" val="3979641744"/>
                    </a:ext>
                  </a:extLst>
                </a:gridCol>
                <a:gridCol w="581017">
                  <a:extLst>
                    <a:ext uri="{9D8B030D-6E8A-4147-A177-3AD203B41FA5}">
                      <a16:colId xmlns:a16="http://schemas.microsoft.com/office/drawing/2014/main" val="426327544"/>
                    </a:ext>
                  </a:extLst>
                </a:gridCol>
                <a:gridCol w="581017">
                  <a:extLst>
                    <a:ext uri="{9D8B030D-6E8A-4147-A177-3AD203B41FA5}">
                      <a16:colId xmlns:a16="http://schemas.microsoft.com/office/drawing/2014/main" val="3895433381"/>
                    </a:ext>
                  </a:extLst>
                </a:gridCol>
                <a:gridCol w="581017">
                  <a:extLst>
                    <a:ext uri="{9D8B030D-6E8A-4147-A177-3AD203B41FA5}">
                      <a16:colId xmlns:a16="http://schemas.microsoft.com/office/drawing/2014/main" val="2396835798"/>
                    </a:ext>
                  </a:extLst>
                </a:gridCol>
                <a:gridCol w="581017">
                  <a:extLst>
                    <a:ext uri="{9D8B030D-6E8A-4147-A177-3AD203B41FA5}">
                      <a16:colId xmlns:a16="http://schemas.microsoft.com/office/drawing/2014/main" val="3541625987"/>
                    </a:ext>
                  </a:extLst>
                </a:gridCol>
              </a:tblGrid>
              <a:tr h="297413">
                <a:tc>
                  <a:txBody>
                    <a:bodyPr/>
                    <a:lstStyle/>
                    <a:p>
                      <a:pPr algn="ctr" fontAlgn="b"/>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Initial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478661357"/>
                  </a:ext>
                </a:extLst>
              </a:tr>
              <a:tr h="29741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1" u="none" strike="noStrike" noProof="0" dirty="0">
                          <a:effectLst/>
                        </a:rPr>
                        <a:t>Industry group</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Output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Output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Income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Income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GVA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GVA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819741901"/>
                  </a:ext>
                </a:extLst>
              </a:tr>
              <a:tr h="134361">
                <a:tc>
                  <a:txBody>
                    <a:bodyPr/>
                    <a:lstStyle/>
                    <a:p>
                      <a:pPr algn="l" fontAlgn="b"/>
                      <a:r>
                        <a:rPr lang="en-GB" sz="900" u="none" strike="noStrike" noProof="0" dirty="0">
                          <a:effectLst/>
                        </a:rPr>
                        <a:t>Agriculture, forestry &amp; fishing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1.8</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6027465"/>
                  </a:ext>
                </a:extLst>
              </a:tr>
              <a:tr h="134361">
                <a:tc>
                  <a:txBody>
                    <a:bodyPr/>
                    <a:lstStyle/>
                    <a:p>
                      <a:pPr algn="l" fontAlgn="b"/>
                      <a:r>
                        <a:rPr lang="en-GB" sz="900" u="none" strike="noStrike" noProof="0" dirty="0">
                          <a:effectLst/>
                        </a:rPr>
                        <a:t>Coal and lignite</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945836954"/>
                  </a:ext>
                </a:extLst>
              </a:tr>
              <a:tr h="134361">
                <a:tc>
                  <a:txBody>
                    <a:bodyPr/>
                    <a:lstStyle/>
                    <a:p>
                      <a:pPr algn="l" fontAlgn="b"/>
                      <a:r>
                        <a:rPr lang="en-GB" sz="900" u="none" strike="noStrike" noProof="0" dirty="0">
                          <a:effectLst/>
                        </a:rPr>
                        <a:t>Crude petroleum and natural gas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1.7</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01325000"/>
                  </a:ext>
                </a:extLst>
              </a:tr>
              <a:tr h="134361">
                <a:tc>
                  <a:txBody>
                    <a:bodyPr/>
                    <a:lstStyle/>
                    <a:p>
                      <a:pPr algn="l" fontAlgn="b"/>
                      <a:r>
                        <a:rPr lang="en-GB" sz="900" u="none" strike="noStrike" noProof="0" dirty="0">
                          <a:effectLst/>
                        </a:rPr>
                        <a:t>Metal ores; other mining and quarrying; mining support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543424749"/>
                  </a:ext>
                </a:extLst>
              </a:tr>
              <a:tr h="134361">
                <a:tc>
                  <a:txBody>
                    <a:bodyPr/>
                    <a:lstStyle/>
                    <a:p>
                      <a:pPr algn="l" fontAlgn="b"/>
                      <a:r>
                        <a:rPr lang="en-GB" sz="900" u="none" strike="noStrike" noProof="0" dirty="0">
                          <a:effectLst/>
                        </a:rPr>
                        <a:t>Food products; beverages; tobacco products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4080351888"/>
                  </a:ext>
                </a:extLst>
              </a:tr>
              <a:tr h="134361">
                <a:tc>
                  <a:txBody>
                    <a:bodyPr/>
                    <a:lstStyle/>
                    <a:p>
                      <a:pPr algn="l" fontAlgn="b"/>
                      <a:r>
                        <a:rPr lang="en-GB" sz="900" u="none" strike="noStrike" noProof="0" dirty="0">
                          <a:effectLst/>
                        </a:rPr>
                        <a:t>Textiles; wearing apparel; leather and related products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107022073"/>
                  </a:ext>
                </a:extLst>
              </a:tr>
              <a:tr h="134361">
                <a:tc>
                  <a:txBody>
                    <a:bodyPr/>
                    <a:lstStyle/>
                    <a:p>
                      <a:pPr algn="l" fontAlgn="b"/>
                      <a:r>
                        <a:rPr lang="en-GB" sz="900" u="none" strike="noStrike" noProof="0" dirty="0">
                          <a:effectLst/>
                        </a:rPr>
                        <a:t>Wood &amp; of products of wood &amp; cork, except furniture; articles of straw &amp; plaiting materials; paper &amp; </a:t>
                      </a:r>
                      <a:r>
                        <a:rPr lang="en-GB" sz="900" u="none" strike="noStrike" noProof="0" dirty="0" err="1">
                          <a:effectLst/>
                        </a:rPr>
                        <a:t>papwer</a:t>
                      </a:r>
                      <a:r>
                        <a:rPr lang="en-GB" sz="900" u="none" strike="noStrike" noProof="0" dirty="0">
                          <a:effectLst/>
                        </a:rPr>
                        <a:t> products; printing and recording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999608914"/>
                  </a:ext>
                </a:extLst>
              </a:tr>
              <a:tr h="134361">
                <a:tc>
                  <a:txBody>
                    <a:bodyPr/>
                    <a:lstStyle/>
                    <a:p>
                      <a:pPr algn="l" fontAlgn="b"/>
                      <a:r>
                        <a:rPr lang="en-GB" sz="900" u="none" strike="noStrike" noProof="0" dirty="0">
                          <a:effectLst/>
                        </a:rPr>
                        <a:t>Coke oven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612126718"/>
                  </a:ext>
                </a:extLst>
              </a:tr>
              <a:tr h="134361">
                <a:tc>
                  <a:txBody>
                    <a:bodyPr/>
                    <a:lstStyle/>
                    <a:p>
                      <a:pPr algn="l" fontAlgn="b"/>
                      <a:r>
                        <a:rPr lang="en-GB" sz="900" u="none" strike="noStrike" noProof="0" dirty="0">
                          <a:effectLst/>
                        </a:rPr>
                        <a:t>Refined petroleum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591236747"/>
                  </a:ext>
                </a:extLst>
              </a:tr>
              <a:tr h="134361">
                <a:tc>
                  <a:txBody>
                    <a:bodyPr/>
                    <a:lstStyle/>
                    <a:p>
                      <a:pPr algn="l" fontAlgn="b"/>
                      <a:r>
                        <a:rPr lang="en-GB" sz="900" u="none" strike="noStrike" noProof="0" dirty="0">
                          <a:effectLst/>
                        </a:rPr>
                        <a:t>Chemicals and chemical products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79860100"/>
                  </a:ext>
                </a:extLst>
              </a:tr>
              <a:tr h="134361">
                <a:tc>
                  <a:txBody>
                    <a:bodyPr/>
                    <a:lstStyle/>
                    <a:p>
                      <a:pPr algn="l" fontAlgn="b"/>
                      <a:r>
                        <a:rPr lang="en-GB" sz="900" u="none" strike="noStrike" noProof="0" dirty="0">
                          <a:effectLst/>
                        </a:rPr>
                        <a:t>Basic pharmaceutical products and pharmaceutical preparations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992503455"/>
                  </a:ext>
                </a:extLst>
              </a:tr>
              <a:tr h="134361">
                <a:tc>
                  <a:txBody>
                    <a:bodyPr/>
                    <a:lstStyle/>
                    <a:p>
                      <a:pPr algn="l" fontAlgn="b"/>
                      <a:r>
                        <a:rPr lang="en-GB" sz="900" u="none" strike="noStrike" noProof="0" dirty="0">
                          <a:effectLst/>
                        </a:rPr>
                        <a:t>Rubber &amp; plastic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61395025"/>
                  </a:ext>
                </a:extLst>
              </a:tr>
              <a:tr h="134361">
                <a:tc>
                  <a:txBody>
                    <a:bodyPr/>
                    <a:lstStyle/>
                    <a:p>
                      <a:pPr algn="l" fontAlgn="b"/>
                      <a:r>
                        <a:rPr lang="en-GB" sz="900" u="none" strike="noStrike" noProof="0" dirty="0">
                          <a:effectLst/>
                        </a:rPr>
                        <a:t>Other non-metallic mineral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4.1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4.3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768428464"/>
                  </a:ext>
                </a:extLst>
              </a:tr>
              <a:tr h="134361">
                <a:tc>
                  <a:txBody>
                    <a:bodyPr/>
                    <a:lstStyle/>
                    <a:p>
                      <a:pPr algn="l" fontAlgn="b"/>
                      <a:r>
                        <a:rPr lang="en-GB" sz="900" u="none" strike="noStrike" noProof="0" dirty="0">
                          <a:effectLst/>
                        </a:rPr>
                        <a:t>Basic metals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3.2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3.6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2120682"/>
                  </a:ext>
                </a:extLst>
              </a:tr>
              <a:tr h="134361">
                <a:tc>
                  <a:txBody>
                    <a:bodyPr/>
                    <a:lstStyle/>
                    <a:p>
                      <a:pPr algn="l" fontAlgn="b"/>
                      <a:r>
                        <a:rPr lang="en-GB" sz="900" u="none" strike="noStrike" noProof="0" dirty="0">
                          <a:effectLst/>
                        </a:rPr>
                        <a:t>Fabricated metal products, except machinery and equipment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382040662"/>
                  </a:ext>
                </a:extLst>
              </a:tr>
              <a:tr h="134361">
                <a:tc>
                  <a:txBody>
                    <a:bodyPr/>
                    <a:lstStyle/>
                    <a:p>
                      <a:pPr algn="l" fontAlgn="b"/>
                      <a:r>
                        <a:rPr lang="en-GB" sz="900" u="none" strike="noStrike" noProof="0" dirty="0">
                          <a:effectLst/>
                        </a:rPr>
                        <a:t>Computer, electronic &amp; optical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4277407489"/>
                  </a:ext>
                </a:extLst>
              </a:tr>
              <a:tr h="134361">
                <a:tc>
                  <a:txBody>
                    <a:bodyPr/>
                    <a:lstStyle/>
                    <a:p>
                      <a:pPr algn="l" fontAlgn="b"/>
                      <a:r>
                        <a:rPr lang="en-GB" sz="900" u="none" strike="noStrike" noProof="0" dirty="0">
                          <a:effectLst/>
                        </a:rPr>
                        <a:t>Electrical equipment</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15767959"/>
                  </a:ext>
                </a:extLst>
              </a:tr>
              <a:tr h="134361">
                <a:tc>
                  <a:txBody>
                    <a:bodyPr/>
                    <a:lstStyle/>
                    <a:p>
                      <a:pPr algn="l" fontAlgn="b"/>
                      <a:r>
                        <a:rPr lang="en-GB" sz="900" u="none" strike="noStrike" noProof="0" dirty="0">
                          <a:effectLst/>
                        </a:rPr>
                        <a:t>Machinery and equipment </a:t>
                      </a:r>
                      <a:r>
                        <a:rPr lang="en-GB" sz="900" u="none" strike="noStrike" noProof="0" dirty="0" err="1">
                          <a:effectLst/>
                        </a:rPr>
                        <a:t>n.e.c.</a:t>
                      </a:r>
                      <a:r>
                        <a:rPr lang="en-GB" sz="900" u="none" strike="noStrike" noProof="0" dirty="0">
                          <a:effectLst/>
                        </a:rPr>
                        <a:t>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629116336"/>
                  </a:ext>
                </a:extLst>
              </a:tr>
              <a:tr h="134361">
                <a:tc>
                  <a:txBody>
                    <a:bodyPr/>
                    <a:lstStyle/>
                    <a:p>
                      <a:pPr algn="l" fontAlgn="b"/>
                      <a:r>
                        <a:rPr lang="en-GB" sz="900" u="none" strike="noStrike" noProof="0" dirty="0">
                          <a:effectLst/>
                        </a:rPr>
                        <a:t>Motor vehicles, trailers and semi-trailers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692014136"/>
                  </a:ext>
                </a:extLst>
              </a:tr>
              <a:tr h="134361">
                <a:tc>
                  <a:txBody>
                    <a:bodyPr/>
                    <a:lstStyle/>
                    <a:p>
                      <a:pPr algn="l" fontAlgn="b"/>
                      <a:r>
                        <a:rPr lang="en-GB" sz="900" u="none" strike="noStrike" noProof="0" dirty="0">
                          <a:effectLst/>
                        </a:rPr>
                        <a:t>Other transport equipment</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033228401"/>
                  </a:ext>
                </a:extLst>
              </a:tr>
              <a:tr h="134361">
                <a:tc>
                  <a:txBody>
                    <a:bodyPr/>
                    <a:lstStyle/>
                    <a:p>
                      <a:pPr algn="l" fontAlgn="b"/>
                      <a:r>
                        <a:rPr lang="en-GB" sz="900" u="none" strike="noStrike" noProof="0" dirty="0">
                          <a:effectLst/>
                        </a:rPr>
                        <a:t>Furniture; other manufactured goods; repair &amp; installation of machinery and equipment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613681664"/>
                  </a:ext>
                </a:extLst>
              </a:tr>
              <a:tr h="134361">
                <a:tc>
                  <a:txBody>
                    <a:bodyPr/>
                    <a:lstStyle/>
                    <a:p>
                      <a:pPr algn="l" fontAlgn="b"/>
                      <a:r>
                        <a:rPr lang="en-GB" sz="900" u="none" strike="noStrike" noProof="0" dirty="0">
                          <a:effectLst/>
                        </a:rPr>
                        <a:t>Electricity, gas, steam and air conditioning supply</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3.4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1.0</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872134947"/>
                  </a:ext>
                </a:extLst>
              </a:tr>
              <a:tr h="134361">
                <a:tc>
                  <a:txBody>
                    <a:bodyPr/>
                    <a:lstStyle/>
                    <a:p>
                      <a:pPr algn="l" fontAlgn="b"/>
                      <a:r>
                        <a:rPr lang="en-GB" sz="900" u="none" strike="noStrike" noProof="0" dirty="0">
                          <a:effectLst/>
                        </a:rPr>
                        <a:t>Water supply; sewerage; waste management and remediation</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475339720"/>
                  </a:ext>
                </a:extLst>
              </a:tr>
              <a:tr h="149184">
                <a:tc>
                  <a:txBody>
                    <a:bodyPr/>
                    <a:lstStyle/>
                    <a:p>
                      <a:pPr algn="l" fontAlgn="b"/>
                      <a:r>
                        <a:rPr lang="en-GB" sz="1000" b="1" u="none" strike="noStrike" noProof="0" dirty="0">
                          <a:effectLst/>
                        </a:rPr>
                        <a:t>Construction </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16.5</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26.9</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27.3</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2.7</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2.7</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5.0</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5.1</a:t>
                      </a:r>
                      <a:endParaRPr lang="en-GB" sz="1000" b="1"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074205959"/>
                  </a:ext>
                </a:extLst>
              </a:tr>
              <a:tr h="134361">
                <a:tc>
                  <a:txBody>
                    <a:bodyPr/>
                    <a:lstStyle/>
                    <a:p>
                      <a:pPr algn="l" fontAlgn="b"/>
                      <a:r>
                        <a:rPr lang="en-GB" sz="900" u="none" strike="noStrike" noProof="0" dirty="0">
                          <a:effectLst/>
                        </a:rPr>
                        <a:t>Wholesale and retail trade; repair of motor vehicles and motorcycles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4.5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7.3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3.6</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754708812"/>
                  </a:ext>
                </a:extLst>
              </a:tr>
              <a:tr h="134361">
                <a:tc>
                  <a:txBody>
                    <a:bodyPr/>
                    <a:lstStyle/>
                    <a:p>
                      <a:pPr algn="l" fontAlgn="b"/>
                      <a:r>
                        <a:rPr lang="en-GB" sz="900" u="none" strike="noStrike" noProof="0" dirty="0">
                          <a:effectLst/>
                        </a:rPr>
                        <a:t>Land transport; water transport; air transport; warehousing &amp; transport support</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1.3</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24099139"/>
                  </a:ext>
                </a:extLst>
              </a:tr>
              <a:tr h="134361">
                <a:tc>
                  <a:txBody>
                    <a:bodyPr/>
                    <a:lstStyle/>
                    <a:p>
                      <a:pPr algn="l" fontAlgn="b"/>
                      <a:r>
                        <a:rPr lang="en-GB" sz="900" u="none" strike="noStrike" noProof="0" dirty="0">
                          <a:effectLst/>
                        </a:rPr>
                        <a:t>Postal &amp; courier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220720413"/>
                  </a:ext>
                </a:extLst>
              </a:tr>
              <a:tr h="134361">
                <a:tc>
                  <a:txBody>
                    <a:bodyPr/>
                    <a:lstStyle/>
                    <a:p>
                      <a:pPr algn="l" fontAlgn="b"/>
                      <a:r>
                        <a:rPr lang="en-GB" sz="900" u="none" strike="noStrike" noProof="0" dirty="0">
                          <a:effectLst/>
                        </a:rPr>
                        <a:t>Accommodation; food &amp; beverage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287986476"/>
                  </a:ext>
                </a:extLst>
              </a:tr>
              <a:tr h="134361">
                <a:tc>
                  <a:txBody>
                    <a:bodyPr/>
                    <a:lstStyle/>
                    <a:p>
                      <a:pPr algn="l" fontAlgn="b"/>
                      <a:r>
                        <a:rPr lang="en-GB" sz="900" u="none" strike="noStrike" noProof="0" dirty="0">
                          <a:effectLst/>
                        </a:rPr>
                        <a:t>Publishing; motion picture, video &amp; TV programme production; sound recording, programming and broadcasting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26006389"/>
                  </a:ext>
                </a:extLst>
              </a:tr>
              <a:tr h="134361">
                <a:tc>
                  <a:txBody>
                    <a:bodyPr/>
                    <a:lstStyle/>
                    <a:p>
                      <a:pPr algn="l" fontAlgn="b"/>
                      <a:r>
                        <a:rPr lang="en-GB" sz="900" u="none" strike="noStrike" noProof="0" dirty="0">
                          <a:effectLst/>
                        </a:rPr>
                        <a:t>Telecommunications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07030778"/>
                  </a:ext>
                </a:extLst>
              </a:tr>
              <a:tr h="134361">
                <a:tc>
                  <a:txBody>
                    <a:bodyPr/>
                    <a:lstStyle/>
                    <a:p>
                      <a:pPr algn="l" fontAlgn="b"/>
                      <a:r>
                        <a:rPr lang="en-GB" sz="900" u="none" strike="noStrike" noProof="0" dirty="0">
                          <a:effectLst/>
                        </a:rPr>
                        <a:t>Computer programming &amp; consultancy services; information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955241945"/>
                  </a:ext>
                </a:extLst>
              </a:tr>
              <a:tr h="134361">
                <a:tc>
                  <a:txBody>
                    <a:bodyPr/>
                    <a:lstStyle/>
                    <a:p>
                      <a:pPr algn="l" fontAlgn="b"/>
                      <a:r>
                        <a:rPr lang="en-GB" sz="900" u="none" strike="noStrike" noProof="0" dirty="0">
                          <a:effectLst/>
                        </a:rPr>
                        <a:t>Financial services; insurance, reinsurance and pension funding, excl. compulsory social security; activities auxiliary to financial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250674778"/>
                  </a:ext>
                </a:extLst>
              </a:tr>
              <a:tr h="134361">
                <a:tc>
                  <a:txBody>
                    <a:bodyPr/>
                    <a:lstStyle/>
                    <a:p>
                      <a:pPr algn="l" fontAlgn="b"/>
                      <a:r>
                        <a:rPr lang="en-GB" sz="900" u="none" strike="noStrike" noProof="0" dirty="0">
                          <a:effectLst/>
                        </a:rPr>
                        <a:t>Real estate activities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0.9</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613566537"/>
                  </a:ext>
                </a:extLst>
              </a:tr>
              <a:tr h="134361">
                <a:tc>
                  <a:txBody>
                    <a:bodyPr/>
                    <a:lstStyle/>
                    <a:p>
                      <a:pPr algn="l" fontAlgn="b"/>
                      <a:r>
                        <a:rPr lang="en-GB" sz="900" u="none" strike="noStrike" noProof="0" dirty="0">
                          <a:effectLst/>
                        </a:rPr>
                        <a:t>Legal and accounting services; activities of head offices; management consultancy activities; architectural &amp; engineering services; technical testing &amp; analysis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092373411"/>
                  </a:ext>
                </a:extLst>
              </a:tr>
              <a:tr h="134361">
                <a:tc>
                  <a:txBody>
                    <a:bodyPr/>
                    <a:lstStyle/>
                    <a:p>
                      <a:pPr algn="l" fontAlgn="b"/>
                      <a:r>
                        <a:rPr lang="en-GB" sz="900" u="none" strike="noStrike" noProof="0" dirty="0">
                          <a:effectLst/>
                        </a:rPr>
                        <a:t>Scientific research &amp; development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830153087"/>
                  </a:ext>
                </a:extLst>
              </a:tr>
              <a:tr h="134361">
                <a:tc>
                  <a:txBody>
                    <a:bodyPr/>
                    <a:lstStyle/>
                    <a:p>
                      <a:pPr algn="l" fontAlgn="b"/>
                      <a:r>
                        <a:rPr lang="en-GB" sz="900" u="none" strike="noStrike" noProof="0" dirty="0">
                          <a:effectLst/>
                        </a:rPr>
                        <a:t>Advertising &amp; market research; other professional, scientific and technical services; veterinary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297929087"/>
                  </a:ext>
                </a:extLst>
              </a:tr>
              <a:tr h="267768">
                <a:tc>
                  <a:txBody>
                    <a:bodyPr/>
                    <a:lstStyle/>
                    <a:p>
                      <a:pPr algn="l" fontAlgn="b"/>
                      <a:r>
                        <a:rPr lang="en-GB" sz="900" u="none" strike="noStrike" noProof="0" dirty="0">
                          <a:effectLst/>
                        </a:rPr>
                        <a:t>Administrative and support </a:t>
                      </a:r>
                      <a:br>
                        <a:rPr lang="en-GB" sz="900" u="none" strike="noStrike" noProof="0" dirty="0">
                          <a:effectLst/>
                        </a:rPr>
                      </a:br>
                      <a:r>
                        <a:rPr lang="en-GB" sz="900" u="none" strike="noStrike" noProof="0" dirty="0">
                          <a:effectLst/>
                        </a:rPr>
                        <a:t>service activities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670822262"/>
                  </a:ext>
                </a:extLst>
              </a:tr>
              <a:tr h="134361">
                <a:tc>
                  <a:txBody>
                    <a:bodyPr/>
                    <a:lstStyle/>
                    <a:p>
                      <a:pPr algn="l" fontAlgn="b"/>
                      <a:r>
                        <a:rPr lang="en-GB" sz="900" u="none" strike="noStrike" noProof="0" dirty="0">
                          <a:effectLst/>
                        </a:rPr>
                        <a:t>Public administration and defence; compulsory social security</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441589061"/>
                  </a:ext>
                </a:extLst>
              </a:tr>
              <a:tr h="134361">
                <a:tc>
                  <a:txBody>
                    <a:bodyPr/>
                    <a:lstStyle/>
                    <a:p>
                      <a:pPr algn="l" fontAlgn="b"/>
                      <a:r>
                        <a:rPr lang="en-GB" sz="900" u="none" strike="noStrike" noProof="0" dirty="0">
                          <a:effectLst/>
                        </a:rPr>
                        <a:t>Education</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388749056"/>
                  </a:ext>
                </a:extLst>
              </a:tr>
              <a:tr h="134361">
                <a:tc>
                  <a:txBody>
                    <a:bodyPr/>
                    <a:lstStyle/>
                    <a:p>
                      <a:pPr algn="l" fontAlgn="b"/>
                      <a:r>
                        <a:rPr lang="en-GB" sz="900" u="none" strike="noStrike" noProof="0" dirty="0">
                          <a:effectLst/>
                        </a:rPr>
                        <a:t>Human health and Social Work activities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472668481"/>
                  </a:ext>
                </a:extLst>
              </a:tr>
              <a:tr h="134361">
                <a:tc>
                  <a:txBody>
                    <a:bodyPr/>
                    <a:lstStyle/>
                    <a:p>
                      <a:pPr algn="l" fontAlgn="b"/>
                      <a:r>
                        <a:rPr lang="en-GB" sz="900" u="none" strike="noStrike" noProof="0" dirty="0">
                          <a:effectLst/>
                        </a:rPr>
                        <a:t>Arts, Entertainment and recreation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769064585"/>
                  </a:ext>
                </a:extLst>
              </a:tr>
              <a:tr h="134361">
                <a:tc>
                  <a:txBody>
                    <a:bodyPr/>
                    <a:lstStyle/>
                    <a:p>
                      <a:pPr algn="l" fontAlgn="b"/>
                      <a:r>
                        <a:rPr lang="en-GB" sz="900" u="none" strike="noStrike" noProof="0" dirty="0">
                          <a:effectLst/>
                        </a:rPr>
                        <a:t>Other service activities; activities of households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790442284"/>
                  </a:ext>
                </a:extLst>
              </a:tr>
              <a:tr h="178830">
                <a:tc>
                  <a:txBody>
                    <a:bodyPr/>
                    <a:lstStyle/>
                    <a:p>
                      <a:pPr algn="l" fontAlgn="b"/>
                      <a:r>
                        <a:rPr lang="en-GB" sz="1200" b="1" u="none" strike="noStrike" noProof="0" dirty="0">
                          <a:effectLst/>
                        </a:rPr>
                        <a:t>Total</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16.5</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59.4</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76.7</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7.6</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10.6</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15.9</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22.8</a:t>
                      </a:r>
                      <a:endParaRPr lang="en-GB" sz="1200" b="1"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4196962824"/>
                  </a:ext>
                </a:extLst>
              </a:tr>
            </a:tbl>
          </a:graphicData>
        </a:graphic>
      </p:graphicFrame>
      <p:sp>
        <p:nvSpPr>
          <p:cNvPr id="5" name="TextBox 4">
            <a:extLst>
              <a:ext uri="{FF2B5EF4-FFF2-40B4-BE49-F238E27FC236}">
                <a16:creationId xmlns:a16="http://schemas.microsoft.com/office/drawing/2014/main" id="{10582ABD-8E91-26B4-1F41-59EDE8888C14}"/>
              </a:ext>
            </a:extLst>
          </p:cNvPr>
          <p:cNvSpPr txBox="1"/>
          <p:nvPr/>
        </p:nvSpPr>
        <p:spPr>
          <a:xfrm>
            <a:off x="0" y="27709"/>
            <a:ext cx="8109527" cy="499047"/>
          </a:xfrm>
          <a:prstGeom prst="rect">
            <a:avLst/>
          </a:prstGeom>
          <a:solidFill>
            <a:srgbClr val="002060"/>
          </a:solidFill>
        </p:spPr>
        <p:txBody>
          <a:bodyPr wrap="square">
            <a:spAutoFit/>
          </a:bodyPr>
          <a:lstStyle/>
          <a:p>
            <a:pPr algn="ctr">
              <a:lnSpc>
                <a:spcPct val="115000"/>
              </a:lnSpc>
              <a:spcBef>
                <a:spcPts val="1200"/>
              </a:spcBef>
              <a:spcAft>
                <a:spcPts val="1200"/>
              </a:spcAft>
            </a:pPr>
            <a:r>
              <a:rPr lang="en-GB" sz="1200" noProof="0" dirty="0">
                <a:solidFill>
                  <a:schemeClr val="bg1"/>
                </a:solidFill>
                <a:effectLst/>
                <a:latin typeface="Arial" panose="020B0604020202020204" pitchFamily="34" charset="0"/>
                <a:ea typeface="Arial" panose="020B0604020202020204" pitchFamily="34" charset="0"/>
              </a:rPr>
              <a:t>Applying the multiplier: economic impact of increased US$176.1bn construction demand =  $16.5bn p.a. </a:t>
            </a:r>
            <a:r>
              <a:rPr lang="en-GB" sz="1200" noProof="0" dirty="0">
                <a:solidFill>
                  <a:schemeClr val="bg1"/>
                </a:solidFill>
                <a:latin typeface="Arial" panose="020B0604020202020204" pitchFamily="34" charset="0"/>
                <a:ea typeface="Arial" panose="020B0604020202020204" pitchFamily="34" charset="0"/>
              </a:rPr>
              <a:t>(</a:t>
            </a:r>
            <a:r>
              <a:rPr lang="en-GB" sz="1200" noProof="0" dirty="0">
                <a:solidFill>
                  <a:schemeClr val="bg1"/>
                </a:solidFill>
                <a:effectLst/>
                <a:latin typeface="Arial" panose="020B0604020202020204" pitchFamily="34" charset="0"/>
                <a:ea typeface="Arial" panose="020B0604020202020204" pitchFamily="34" charset="0"/>
              </a:rPr>
              <a:t>$</a:t>
            </a:r>
            <a:r>
              <a:rPr lang="en-GB" sz="1200" noProof="0" dirty="0">
                <a:solidFill>
                  <a:schemeClr val="bg1"/>
                </a:solidFill>
                <a:latin typeface="Arial" panose="020B0604020202020204" pitchFamily="34" charset="0"/>
                <a:ea typeface="Arial" panose="020B0604020202020204" pitchFamily="34" charset="0"/>
              </a:rPr>
              <a:t>176.1</a:t>
            </a:r>
            <a:r>
              <a:rPr lang="en-GB" sz="1200" noProof="0" dirty="0">
                <a:solidFill>
                  <a:schemeClr val="bg1"/>
                </a:solidFill>
                <a:effectLst/>
                <a:latin typeface="Arial" panose="020B0604020202020204" pitchFamily="34" charset="0"/>
                <a:ea typeface="Arial" panose="020B0604020202020204" pitchFamily="34" charset="0"/>
              </a:rPr>
              <a:t>bn minus taxes less subsidies @6.2% in total) for 10 years on average</a:t>
            </a:r>
            <a:endParaRPr lang="en-GB" noProof="0" dirty="0">
              <a:solidFill>
                <a:schemeClr val="bg1"/>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603932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AFB27-BA09-8802-2016-95E2CC3B978A}"/>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D085D4DE-2B92-5379-B6C4-A73486C9C441}"/>
              </a:ext>
            </a:extLst>
          </p:cNvPr>
          <p:cNvGraphicFramePr>
            <a:graphicFrameLocks noGrp="1"/>
          </p:cNvGraphicFramePr>
          <p:nvPr>
            <p:ph idx="1"/>
          </p:nvPr>
        </p:nvGraphicFramePr>
        <p:xfrm>
          <a:off x="0" y="101598"/>
          <a:ext cx="12192001" cy="6749790"/>
        </p:xfrm>
        <a:graphic>
          <a:graphicData uri="http://schemas.openxmlformats.org/drawingml/2006/table">
            <a:tbl>
              <a:tblPr>
                <a:tableStyleId>{69CF1AB2-1976-4502-BF36-3FF5EA218861}</a:tableStyleId>
              </a:tblPr>
              <a:tblGrid>
                <a:gridCol w="8124882">
                  <a:extLst>
                    <a:ext uri="{9D8B030D-6E8A-4147-A177-3AD203B41FA5}">
                      <a16:colId xmlns:a16="http://schemas.microsoft.com/office/drawing/2014/main" val="614565182"/>
                    </a:ext>
                  </a:extLst>
                </a:gridCol>
                <a:gridCol w="581017">
                  <a:extLst>
                    <a:ext uri="{9D8B030D-6E8A-4147-A177-3AD203B41FA5}">
                      <a16:colId xmlns:a16="http://schemas.microsoft.com/office/drawing/2014/main" val="3381045178"/>
                    </a:ext>
                  </a:extLst>
                </a:gridCol>
                <a:gridCol w="581017">
                  <a:extLst>
                    <a:ext uri="{9D8B030D-6E8A-4147-A177-3AD203B41FA5}">
                      <a16:colId xmlns:a16="http://schemas.microsoft.com/office/drawing/2014/main" val="4020997528"/>
                    </a:ext>
                  </a:extLst>
                </a:gridCol>
                <a:gridCol w="581017">
                  <a:extLst>
                    <a:ext uri="{9D8B030D-6E8A-4147-A177-3AD203B41FA5}">
                      <a16:colId xmlns:a16="http://schemas.microsoft.com/office/drawing/2014/main" val="3979641744"/>
                    </a:ext>
                  </a:extLst>
                </a:gridCol>
                <a:gridCol w="581017">
                  <a:extLst>
                    <a:ext uri="{9D8B030D-6E8A-4147-A177-3AD203B41FA5}">
                      <a16:colId xmlns:a16="http://schemas.microsoft.com/office/drawing/2014/main" val="426327544"/>
                    </a:ext>
                  </a:extLst>
                </a:gridCol>
                <a:gridCol w="581017">
                  <a:extLst>
                    <a:ext uri="{9D8B030D-6E8A-4147-A177-3AD203B41FA5}">
                      <a16:colId xmlns:a16="http://schemas.microsoft.com/office/drawing/2014/main" val="3895433381"/>
                    </a:ext>
                  </a:extLst>
                </a:gridCol>
                <a:gridCol w="581017">
                  <a:extLst>
                    <a:ext uri="{9D8B030D-6E8A-4147-A177-3AD203B41FA5}">
                      <a16:colId xmlns:a16="http://schemas.microsoft.com/office/drawing/2014/main" val="2396835798"/>
                    </a:ext>
                  </a:extLst>
                </a:gridCol>
                <a:gridCol w="581017">
                  <a:extLst>
                    <a:ext uri="{9D8B030D-6E8A-4147-A177-3AD203B41FA5}">
                      <a16:colId xmlns:a16="http://schemas.microsoft.com/office/drawing/2014/main" val="3541625987"/>
                    </a:ext>
                  </a:extLst>
                </a:gridCol>
              </a:tblGrid>
              <a:tr h="297413">
                <a:tc>
                  <a:txBody>
                    <a:bodyPr/>
                    <a:lstStyle/>
                    <a:p>
                      <a:pPr algn="ctr" fontAlgn="b"/>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Initial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478661357"/>
                  </a:ext>
                </a:extLst>
              </a:tr>
              <a:tr h="29741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1" u="none" strike="noStrike" noProof="0" dirty="0">
                          <a:effectLst/>
                        </a:rPr>
                        <a:t>Industry group</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Output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Output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Income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Income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GVA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GVA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819741901"/>
                  </a:ext>
                </a:extLst>
              </a:tr>
              <a:tr h="134361">
                <a:tc>
                  <a:txBody>
                    <a:bodyPr/>
                    <a:lstStyle/>
                    <a:p>
                      <a:pPr algn="l" fontAlgn="b"/>
                      <a:r>
                        <a:rPr lang="en-GB" sz="900" u="none" strike="noStrike" noProof="0" dirty="0">
                          <a:effectLst/>
                        </a:rPr>
                        <a:t>Agriculture, forestry &amp; fishing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1.8</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6027465"/>
                  </a:ext>
                </a:extLst>
              </a:tr>
              <a:tr h="134361">
                <a:tc>
                  <a:txBody>
                    <a:bodyPr/>
                    <a:lstStyle/>
                    <a:p>
                      <a:pPr algn="l" fontAlgn="b"/>
                      <a:r>
                        <a:rPr lang="en-GB" sz="900" u="none" strike="noStrike" noProof="0" dirty="0">
                          <a:effectLst/>
                        </a:rPr>
                        <a:t>Coal and lignite</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945836954"/>
                  </a:ext>
                </a:extLst>
              </a:tr>
              <a:tr h="134361">
                <a:tc>
                  <a:txBody>
                    <a:bodyPr/>
                    <a:lstStyle/>
                    <a:p>
                      <a:pPr algn="l" fontAlgn="b"/>
                      <a:r>
                        <a:rPr lang="en-GB" sz="900" u="none" strike="noStrike" noProof="0" dirty="0">
                          <a:effectLst/>
                        </a:rPr>
                        <a:t>Crude petroleum and natural gas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1.7</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01325000"/>
                  </a:ext>
                </a:extLst>
              </a:tr>
              <a:tr h="134361">
                <a:tc>
                  <a:txBody>
                    <a:bodyPr/>
                    <a:lstStyle/>
                    <a:p>
                      <a:pPr algn="l" fontAlgn="b"/>
                      <a:r>
                        <a:rPr lang="en-GB" sz="900" u="none" strike="noStrike" noProof="0" dirty="0">
                          <a:effectLst/>
                        </a:rPr>
                        <a:t>Metal ores; other mining and quarrying; mining support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543424749"/>
                  </a:ext>
                </a:extLst>
              </a:tr>
              <a:tr h="134361">
                <a:tc>
                  <a:txBody>
                    <a:bodyPr/>
                    <a:lstStyle/>
                    <a:p>
                      <a:pPr algn="l" fontAlgn="b"/>
                      <a:r>
                        <a:rPr lang="en-GB" sz="900" u="none" strike="noStrike" noProof="0" dirty="0">
                          <a:effectLst/>
                        </a:rPr>
                        <a:t>Food products; beverages; tobacco products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4080351888"/>
                  </a:ext>
                </a:extLst>
              </a:tr>
              <a:tr h="134361">
                <a:tc>
                  <a:txBody>
                    <a:bodyPr/>
                    <a:lstStyle/>
                    <a:p>
                      <a:pPr algn="l" fontAlgn="b"/>
                      <a:r>
                        <a:rPr lang="en-GB" sz="900" u="none" strike="noStrike" noProof="0" dirty="0">
                          <a:effectLst/>
                        </a:rPr>
                        <a:t>Textiles; wearing apparel; leather and related products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107022073"/>
                  </a:ext>
                </a:extLst>
              </a:tr>
              <a:tr h="134361">
                <a:tc>
                  <a:txBody>
                    <a:bodyPr/>
                    <a:lstStyle/>
                    <a:p>
                      <a:pPr algn="l" fontAlgn="b"/>
                      <a:r>
                        <a:rPr lang="en-GB" sz="900" u="none" strike="noStrike" noProof="0" dirty="0">
                          <a:effectLst/>
                        </a:rPr>
                        <a:t>Wood &amp; of products of wood &amp; cork, except furniture; articles of straw &amp; plaiting materials; paper &amp; </a:t>
                      </a:r>
                      <a:r>
                        <a:rPr lang="en-GB" sz="900" u="none" strike="noStrike" noProof="0" dirty="0" err="1">
                          <a:effectLst/>
                        </a:rPr>
                        <a:t>papwer</a:t>
                      </a:r>
                      <a:r>
                        <a:rPr lang="en-GB" sz="900" u="none" strike="noStrike" noProof="0" dirty="0">
                          <a:effectLst/>
                        </a:rPr>
                        <a:t> products; printing and recording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999608914"/>
                  </a:ext>
                </a:extLst>
              </a:tr>
              <a:tr h="134361">
                <a:tc>
                  <a:txBody>
                    <a:bodyPr/>
                    <a:lstStyle/>
                    <a:p>
                      <a:pPr algn="l" fontAlgn="b"/>
                      <a:r>
                        <a:rPr lang="en-GB" sz="900" u="none" strike="noStrike" noProof="0" dirty="0">
                          <a:effectLst/>
                        </a:rPr>
                        <a:t>Coke oven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612126718"/>
                  </a:ext>
                </a:extLst>
              </a:tr>
              <a:tr h="134361">
                <a:tc>
                  <a:txBody>
                    <a:bodyPr/>
                    <a:lstStyle/>
                    <a:p>
                      <a:pPr algn="l" fontAlgn="b"/>
                      <a:r>
                        <a:rPr lang="en-GB" sz="900" u="none" strike="noStrike" noProof="0" dirty="0">
                          <a:effectLst/>
                        </a:rPr>
                        <a:t>Refined petroleum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591236747"/>
                  </a:ext>
                </a:extLst>
              </a:tr>
              <a:tr h="134361">
                <a:tc>
                  <a:txBody>
                    <a:bodyPr/>
                    <a:lstStyle/>
                    <a:p>
                      <a:pPr algn="l" fontAlgn="b"/>
                      <a:r>
                        <a:rPr lang="en-GB" sz="900" u="none" strike="noStrike" noProof="0" dirty="0">
                          <a:effectLst/>
                        </a:rPr>
                        <a:t>Chemicals and chemical products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79860100"/>
                  </a:ext>
                </a:extLst>
              </a:tr>
              <a:tr h="134361">
                <a:tc>
                  <a:txBody>
                    <a:bodyPr/>
                    <a:lstStyle/>
                    <a:p>
                      <a:pPr algn="l" fontAlgn="b"/>
                      <a:r>
                        <a:rPr lang="en-GB" sz="900" u="none" strike="noStrike" noProof="0" dirty="0">
                          <a:effectLst/>
                        </a:rPr>
                        <a:t>Basic pharmaceutical products and pharmaceutical preparations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992503455"/>
                  </a:ext>
                </a:extLst>
              </a:tr>
              <a:tr h="134361">
                <a:tc>
                  <a:txBody>
                    <a:bodyPr/>
                    <a:lstStyle/>
                    <a:p>
                      <a:pPr algn="l" fontAlgn="b"/>
                      <a:r>
                        <a:rPr lang="en-GB" sz="900" u="none" strike="noStrike" noProof="0" dirty="0">
                          <a:effectLst/>
                        </a:rPr>
                        <a:t>Rubber &amp; plastic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61395025"/>
                  </a:ext>
                </a:extLst>
              </a:tr>
              <a:tr h="134361">
                <a:tc>
                  <a:txBody>
                    <a:bodyPr/>
                    <a:lstStyle/>
                    <a:p>
                      <a:pPr algn="l" fontAlgn="b"/>
                      <a:r>
                        <a:rPr lang="en-GB" sz="900" u="none" strike="noStrike" noProof="0" dirty="0">
                          <a:effectLst/>
                        </a:rPr>
                        <a:t>Other non-metallic mineral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4.1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4.3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768428464"/>
                  </a:ext>
                </a:extLst>
              </a:tr>
              <a:tr h="134361">
                <a:tc>
                  <a:txBody>
                    <a:bodyPr/>
                    <a:lstStyle/>
                    <a:p>
                      <a:pPr algn="l" fontAlgn="b"/>
                      <a:r>
                        <a:rPr lang="en-GB" sz="900" u="none" strike="noStrike" noProof="0" dirty="0">
                          <a:effectLst/>
                        </a:rPr>
                        <a:t>Basic metals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3.2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3.6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2120682"/>
                  </a:ext>
                </a:extLst>
              </a:tr>
              <a:tr h="134361">
                <a:tc>
                  <a:txBody>
                    <a:bodyPr/>
                    <a:lstStyle/>
                    <a:p>
                      <a:pPr algn="l" fontAlgn="b"/>
                      <a:r>
                        <a:rPr lang="en-GB" sz="900" u="none" strike="noStrike" noProof="0" dirty="0">
                          <a:effectLst/>
                        </a:rPr>
                        <a:t>Fabricated metal products, except machinery and equipment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382040662"/>
                  </a:ext>
                </a:extLst>
              </a:tr>
              <a:tr h="134361">
                <a:tc>
                  <a:txBody>
                    <a:bodyPr/>
                    <a:lstStyle/>
                    <a:p>
                      <a:pPr algn="l" fontAlgn="b"/>
                      <a:r>
                        <a:rPr lang="en-GB" sz="900" u="none" strike="noStrike" noProof="0" dirty="0">
                          <a:effectLst/>
                        </a:rPr>
                        <a:t>Computer, electronic &amp; optical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4277407489"/>
                  </a:ext>
                </a:extLst>
              </a:tr>
              <a:tr h="134361">
                <a:tc>
                  <a:txBody>
                    <a:bodyPr/>
                    <a:lstStyle/>
                    <a:p>
                      <a:pPr algn="l" fontAlgn="b"/>
                      <a:r>
                        <a:rPr lang="en-GB" sz="900" u="none" strike="noStrike" noProof="0" dirty="0">
                          <a:effectLst/>
                        </a:rPr>
                        <a:t>Electrical equipment</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15767959"/>
                  </a:ext>
                </a:extLst>
              </a:tr>
              <a:tr h="134361">
                <a:tc>
                  <a:txBody>
                    <a:bodyPr/>
                    <a:lstStyle/>
                    <a:p>
                      <a:pPr algn="l" fontAlgn="b"/>
                      <a:r>
                        <a:rPr lang="en-GB" sz="900" u="none" strike="noStrike" noProof="0" dirty="0">
                          <a:effectLst/>
                        </a:rPr>
                        <a:t>Machinery and equipment </a:t>
                      </a:r>
                      <a:r>
                        <a:rPr lang="en-GB" sz="900" u="none" strike="noStrike" noProof="0" dirty="0" err="1">
                          <a:effectLst/>
                        </a:rPr>
                        <a:t>n.e.c.</a:t>
                      </a:r>
                      <a:r>
                        <a:rPr lang="en-GB" sz="900" u="none" strike="noStrike" noProof="0" dirty="0">
                          <a:effectLst/>
                        </a:rPr>
                        <a:t>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629116336"/>
                  </a:ext>
                </a:extLst>
              </a:tr>
              <a:tr h="134361">
                <a:tc>
                  <a:txBody>
                    <a:bodyPr/>
                    <a:lstStyle/>
                    <a:p>
                      <a:pPr algn="l" fontAlgn="b"/>
                      <a:r>
                        <a:rPr lang="en-GB" sz="900" u="none" strike="noStrike" noProof="0" dirty="0">
                          <a:effectLst/>
                        </a:rPr>
                        <a:t>Motor vehicles, trailers and semi-trailers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692014136"/>
                  </a:ext>
                </a:extLst>
              </a:tr>
              <a:tr h="134361">
                <a:tc>
                  <a:txBody>
                    <a:bodyPr/>
                    <a:lstStyle/>
                    <a:p>
                      <a:pPr algn="l" fontAlgn="b"/>
                      <a:r>
                        <a:rPr lang="en-GB" sz="900" u="none" strike="noStrike" noProof="0" dirty="0">
                          <a:effectLst/>
                        </a:rPr>
                        <a:t>Other transport equipment</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033228401"/>
                  </a:ext>
                </a:extLst>
              </a:tr>
              <a:tr h="134361">
                <a:tc>
                  <a:txBody>
                    <a:bodyPr/>
                    <a:lstStyle/>
                    <a:p>
                      <a:pPr algn="l" fontAlgn="b"/>
                      <a:r>
                        <a:rPr lang="en-GB" sz="900" u="none" strike="noStrike" noProof="0" dirty="0">
                          <a:effectLst/>
                        </a:rPr>
                        <a:t>Furniture; other manufactured goods; repair &amp; installation of machinery and equipment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613681664"/>
                  </a:ext>
                </a:extLst>
              </a:tr>
              <a:tr h="134361">
                <a:tc>
                  <a:txBody>
                    <a:bodyPr/>
                    <a:lstStyle/>
                    <a:p>
                      <a:pPr algn="l" fontAlgn="b"/>
                      <a:r>
                        <a:rPr lang="en-GB" sz="900" u="none" strike="noStrike" noProof="0" dirty="0">
                          <a:effectLst/>
                        </a:rPr>
                        <a:t>Electricity, gas, steam and air conditioning supply</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3.4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1.0</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872134947"/>
                  </a:ext>
                </a:extLst>
              </a:tr>
              <a:tr h="134361">
                <a:tc>
                  <a:txBody>
                    <a:bodyPr/>
                    <a:lstStyle/>
                    <a:p>
                      <a:pPr algn="l" fontAlgn="b"/>
                      <a:r>
                        <a:rPr lang="en-GB" sz="900" u="none" strike="noStrike" noProof="0" dirty="0">
                          <a:effectLst/>
                        </a:rPr>
                        <a:t>Water supply; sewerage; waste management and remediation</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475339720"/>
                  </a:ext>
                </a:extLst>
              </a:tr>
              <a:tr h="149184">
                <a:tc>
                  <a:txBody>
                    <a:bodyPr/>
                    <a:lstStyle/>
                    <a:p>
                      <a:pPr algn="l" fontAlgn="b"/>
                      <a:r>
                        <a:rPr lang="en-GB" sz="1000" b="1" u="none" strike="noStrike" noProof="0" dirty="0">
                          <a:effectLst/>
                        </a:rPr>
                        <a:t>Construction </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16.5</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26.9</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27.3</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2.7</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2.7</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5.0</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5.1</a:t>
                      </a:r>
                      <a:endParaRPr lang="en-GB" sz="1000" b="1"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074205959"/>
                  </a:ext>
                </a:extLst>
              </a:tr>
              <a:tr h="134361">
                <a:tc>
                  <a:txBody>
                    <a:bodyPr/>
                    <a:lstStyle/>
                    <a:p>
                      <a:pPr algn="l" fontAlgn="b"/>
                      <a:r>
                        <a:rPr lang="en-GB" sz="900" u="none" strike="noStrike" noProof="0" dirty="0">
                          <a:effectLst/>
                        </a:rPr>
                        <a:t>Wholesale and retail trade; repair of motor vehicles and motorcycles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4.5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7.3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3.6</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754708812"/>
                  </a:ext>
                </a:extLst>
              </a:tr>
              <a:tr h="134361">
                <a:tc>
                  <a:txBody>
                    <a:bodyPr/>
                    <a:lstStyle/>
                    <a:p>
                      <a:pPr algn="l" fontAlgn="b"/>
                      <a:r>
                        <a:rPr lang="en-GB" sz="900" u="none" strike="noStrike" noProof="0" dirty="0">
                          <a:effectLst/>
                        </a:rPr>
                        <a:t>Land transport; water transport; air transport; warehousing &amp; transport support</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1.3</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24099139"/>
                  </a:ext>
                </a:extLst>
              </a:tr>
              <a:tr h="134361">
                <a:tc>
                  <a:txBody>
                    <a:bodyPr/>
                    <a:lstStyle/>
                    <a:p>
                      <a:pPr algn="l" fontAlgn="b"/>
                      <a:r>
                        <a:rPr lang="en-GB" sz="900" u="none" strike="noStrike" noProof="0" dirty="0">
                          <a:effectLst/>
                        </a:rPr>
                        <a:t>Postal &amp; courier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220720413"/>
                  </a:ext>
                </a:extLst>
              </a:tr>
              <a:tr h="134361">
                <a:tc>
                  <a:txBody>
                    <a:bodyPr/>
                    <a:lstStyle/>
                    <a:p>
                      <a:pPr algn="l" fontAlgn="b"/>
                      <a:r>
                        <a:rPr lang="en-GB" sz="900" u="none" strike="noStrike" noProof="0" dirty="0">
                          <a:effectLst/>
                        </a:rPr>
                        <a:t>Accommodation; food &amp; beverage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287986476"/>
                  </a:ext>
                </a:extLst>
              </a:tr>
              <a:tr h="134361">
                <a:tc>
                  <a:txBody>
                    <a:bodyPr/>
                    <a:lstStyle/>
                    <a:p>
                      <a:pPr algn="l" fontAlgn="b"/>
                      <a:r>
                        <a:rPr lang="en-GB" sz="900" u="none" strike="noStrike" noProof="0" dirty="0">
                          <a:effectLst/>
                        </a:rPr>
                        <a:t>Publishing; motion picture, video &amp; TV programme production; sound recording, programming and broadcasting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26006389"/>
                  </a:ext>
                </a:extLst>
              </a:tr>
              <a:tr h="134361">
                <a:tc>
                  <a:txBody>
                    <a:bodyPr/>
                    <a:lstStyle/>
                    <a:p>
                      <a:pPr algn="l" fontAlgn="b"/>
                      <a:r>
                        <a:rPr lang="en-GB" sz="900" u="none" strike="noStrike" noProof="0" dirty="0">
                          <a:effectLst/>
                        </a:rPr>
                        <a:t>Telecommunications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07030778"/>
                  </a:ext>
                </a:extLst>
              </a:tr>
              <a:tr h="134361">
                <a:tc>
                  <a:txBody>
                    <a:bodyPr/>
                    <a:lstStyle/>
                    <a:p>
                      <a:pPr algn="l" fontAlgn="b"/>
                      <a:r>
                        <a:rPr lang="en-GB" sz="900" u="none" strike="noStrike" noProof="0" dirty="0">
                          <a:effectLst/>
                        </a:rPr>
                        <a:t>Computer programming &amp; consultancy services; information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955241945"/>
                  </a:ext>
                </a:extLst>
              </a:tr>
              <a:tr h="134361">
                <a:tc>
                  <a:txBody>
                    <a:bodyPr/>
                    <a:lstStyle/>
                    <a:p>
                      <a:pPr algn="l" fontAlgn="b"/>
                      <a:r>
                        <a:rPr lang="en-GB" sz="900" u="none" strike="noStrike" noProof="0" dirty="0">
                          <a:effectLst/>
                        </a:rPr>
                        <a:t>Financial services; insurance, reinsurance and pension funding, excl. compulsory social security; activities auxiliary to financial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250674778"/>
                  </a:ext>
                </a:extLst>
              </a:tr>
              <a:tr h="134361">
                <a:tc>
                  <a:txBody>
                    <a:bodyPr/>
                    <a:lstStyle/>
                    <a:p>
                      <a:pPr algn="l" fontAlgn="b"/>
                      <a:r>
                        <a:rPr lang="en-GB" sz="900" u="none" strike="noStrike" noProof="0" dirty="0">
                          <a:effectLst/>
                        </a:rPr>
                        <a:t>Real estate activities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0.9</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613566537"/>
                  </a:ext>
                </a:extLst>
              </a:tr>
              <a:tr h="134361">
                <a:tc>
                  <a:txBody>
                    <a:bodyPr/>
                    <a:lstStyle/>
                    <a:p>
                      <a:pPr algn="l" fontAlgn="b"/>
                      <a:r>
                        <a:rPr lang="en-GB" sz="900" u="none" strike="noStrike" noProof="0" dirty="0">
                          <a:effectLst/>
                        </a:rPr>
                        <a:t>Legal and accounting services; activities of head offices; management consultancy activities; architectural &amp; engineering services; technical testing &amp; analysis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092373411"/>
                  </a:ext>
                </a:extLst>
              </a:tr>
              <a:tr h="134361">
                <a:tc>
                  <a:txBody>
                    <a:bodyPr/>
                    <a:lstStyle/>
                    <a:p>
                      <a:pPr algn="l" fontAlgn="b"/>
                      <a:r>
                        <a:rPr lang="en-GB" sz="900" u="none" strike="noStrike" noProof="0" dirty="0">
                          <a:effectLst/>
                        </a:rPr>
                        <a:t>Scientific research &amp; development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830153087"/>
                  </a:ext>
                </a:extLst>
              </a:tr>
              <a:tr h="134361">
                <a:tc>
                  <a:txBody>
                    <a:bodyPr/>
                    <a:lstStyle/>
                    <a:p>
                      <a:pPr algn="l" fontAlgn="b"/>
                      <a:r>
                        <a:rPr lang="en-GB" sz="900" u="none" strike="noStrike" noProof="0" dirty="0">
                          <a:effectLst/>
                        </a:rPr>
                        <a:t>Advertising &amp; market research; other professional, scientific and technical services; veterinary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297929087"/>
                  </a:ext>
                </a:extLst>
              </a:tr>
              <a:tr h="267768">
                <a:tc>
                  <a:txBody>
                    <a:bodyPr/>
                    <a:lstStyle/>
                    <a:p>
                      <a:pPr algn="l" fontAlgn="b"/>
                      <a:r>
                        <a:rPr lang="en-GB" sz="900" u="none" strike="noStrike" noProof="0" dirty="0">
                          <a:effectLst/>
                        </a:rPr>
                        <a:t>Administrative and support </a:t>
                      </a:r>
                      <a:br>
                        <a:rPr lang="en-GB" sz="900" u="none" strike="noStrike" noProof="0" dirty="0">
                          <a:effectLst/>
                        </a:rPr>
                      </a:br>
                      <a:r>
                        <a:rPr lang="en-GB" sz="900" u="none" strike="noStrike" noProof="0" dirty="0">
                          <a:effectLst/>
                        </a:rPr>
                        <a:t>service activities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670822262"/>
                  </a:ext>
                </a:extLst>
              </a:tr>
              <a:tr h="134361">
                <a:tc>
                  <a:txBody>
                    <a:bodyPr/>
                    <a:lstStyle/>
                    <a:p>
                      <a:pPr algn="l" fontAlgn="b"/>
                      <a:r>
                        <a:rPr lang="en-GB" sz="900" u="none" strike="noStrike" noProof="0" dirty="0">
                          <a:effectLst/>
                        </a:rPr>
                        <a:t>Public administration and defence; compulsory social security</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441589061"/>
                  </a:ext>
                </a:extLst>
              </a:tr>
              <a:tr h="134361">
                <a:tc>
                  <a:txBody>
                    <a:bodyPr/>
                    <a:lstStyle/>
                    <a:p>
                      <a:pPr algn="l" fontAlgn="b"/>
                      <a:r>
                        <a:rPr lang="en-GB" sz="900" u="none" strike="noStrike" noProof="0" dirty="0">
                          <a:effectLst/>
                        </a:rPr>
                        <a:t>Education</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388749056"/>
                  </a:ext>
                </a:extLst>
              </a:tr>
              <a:tr h="134361">
                <a:tc>
                  <a:txBody>
                    <a:bodyPr/>
                    <a:lstStyle/>
                    <a:p>
                      <a:pPr algn="l" fontAlgn="b"/>
                      <a:r>
                        <a:rPr lang="en-GB" sz="900" u="none" strike="noStrike" noProof="0" dirty="0">
                          <a:effectLst/>
                        </a:rPr>
                        <a:t>Human health and Social Work activities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472668481"/>
                  </a:ext>
                </a:extLst>
              </a:tr>
              <a:tr h="134361">
                <a:tc>
                  <a:txBody>
                    <a:bodyPr/>
                    <a:lstStyle/>
                    <a:p>
                      <a:pPr algn="l" fontAlgn="b"/>
                      <a:r>
                        <a:rPr lang="en-GB" sz="900" u="none" strike="noStrike" noProof="0" dirty="0">
                          <a:effectLst/>
                        </a:rPr>
                        <a:t>Arts, Entertainment and recreation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769064585"/>
                  </a:ext>
                </a:extLst>
              </a:tr>
              <a:tr h="134361">
                <a:tc>
                  <a:txBody>
                    <a:bodyPr/>
                    <a:lstStyle/>
                    <a:p>
                      <a:pPr algn="l" fontAlgn="b"/>
                      <a:r>
                        <a:rPr lang="en-GB" sz="900" u="none" strike="noStrike" noProof="0" dirty="0">
                          <a:effectLst/>
                        </a:rPr>
                        <a:t>Other service activities; activities of households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790442284"/>
                  </a:ext>
                </a:extLst>
              </a:tr>
              <a:tr h="178830">
                <a:tc>
                  <a:txBody>
                    <a:bodyPr/>
                    <a:lstStyle/>
                    <a:p>
                      <a:pPr algn="l" fontAlgn="b"/>
                      <a:r>
                        <a:rPr lang="en-GB" sz="1200" b="1" u="none" strike="noStrike" noProof="0" dirty="0">
                          <a:effectLst/>
                        </a:rPr>
                        <a:t>Total</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16.5</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59.4</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76.7</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7.6</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10.6</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15.9</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22.8</a:t>
                      </a:r>
                      <a:endParaRPr lang="en-GB" sz="1200" b="1"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4196962824"/>
                  </a:ext>
                </a:extLst>
              </a:tr>
            </a:tbl>
          </a:graphicData>
        </a:graphic>
      </p:graphicFrame>
      <p:sp>
        <p:nvSpPr>
          <p:cNvPr id="5" name="TextBox 4">
            <a:extLst>
              <a:ext uri="{FF2B5EF4-FFF2-40B4-BE49-F238E27FC236}">
                <a16:creationId xmlns:a16="http://schemas.microsoft.com/office/drawing/2014/main" id="{E9C3D5AC-59E1-0658-B5A3-B844BBC88602}"/>
              </a:ext>
            </a:extLst>
          </p:cNvPr>
          <p:cNvSpPr txBox="1"/>
          <p:nvPr/>
        </p:nvSpPr>
        <p:spPr>
          <a:xfrm>
            <a:off x="0" y="27709"/>
            <a:ext cx="8109527" cy="499047"/>
          </a:xfrm>
          <a:prstGeom prst="rect">
            <a:avLst/>
          </a:prstGeom>
          <a:solidFill>
            <a:srgbClr val="002060"/>
          </a:solidFill>
        </p:spPr>
        <p:txBody>
          <a:bodyPr wrap="square">
            <a:spAutoFit/>
          </a:bodyPr>
          <a:lstStyle/>
          <a:p>
            <a:pPr algn="ctr">
              <a:lnSpc>
                <a:spcPct val="115000"/>
              </a:lnSpc>
              <a:spcBef>
                <a:spcPts val="1200"/>
              </a:spcBef>
              <a:spcAft>
                <a:spcPts val="1200"/>
              </a:spcAft>
            </a:pPr>
            <a:r>
              <a:rPr lang="en-GB" sz="1200" noProof="0" dirty="0">
                <a:solidFill>
                  <a:schemeClr val="bg1"/>
                </a:solidFill>
                <a:effectLst/>
                <a:latin typeface="Arial" panose="020B0604020202020204" pitchFamily="34" charset="0"/>
                <a:ea typeface="Arial" panose="020B0604020202020204" pitchFamily="34" charset="0"/>
              </a:rPr>
              <a:t>Applying the multiplier: economic impact of increased US$176.1bn construction demand =  $16.5bn p.a. </a:t>
            </a:r>
            <a:r>
              <a:rPr lang="en-GB" sz="1200" noProof="0" dirty="0">
                <a:solidFill>
                  <a:schemeClr val="bg1"/>
                </a:solidFill>
                <a:latin typeface="Arial" panose="020B0604020202020204" pitchFamily="34" charset="0"/>
                <a:ea typeface="Arial" panose="020B0604020202020204" pitchFamily="34" charset="0"/>
              </a:rPr>
              <a:t>(</a:t>
            </a:r>
            <a:r>
              <a:rPr lang="en-GB" sz="1200" noProof="0" dirty="0">
                <a:solidFill>
                  <a:schemeClr val="bg1"/>
                </a:solidFill>
                <a:effectLst/>
                <a:latin typeface="Arial" panose="020B0604020202020204" pitchFamily="34" charset="0"/>
                <a:ea typeface="Arial" panose="020B0604020202020204" pitchFamily="34" charset="0"/>
              </a:rPr>
              <a:t>$</a:t>
            </a:r>
            <a:r>
              <a:rPr lang="en-GB" sz="1200" noProof="0" dirty="0">
                <a:solidFill>
                  <a:schemeClr val="bg1"/>
                </a:solidFill>
                <a:latin typeface="Arial" panose="020B0604020202020204" pitchFamily="34" charset="0"/>
                <a:ea typeface="Arial" panose="020B0604020202020204" pitchFamily="34" charset="0"/>
              </a:rPr>
              <a:t>176.1</a:t>
            </a:r>
            <a:r>
              <a:rPr lang="en-GB" sz="1200" noProof="0" dirty="0">
                <a:solidFill>
                  <a:schemeClr val="bg1"/>
                </a:solidFill>
                <a:effectLst/>
                <a:latin typeface="Arial" panose="020B0604020202020204" pitchFamily="34" charset="0"/>
                <a:ea typeface="Arial" panose="020B0604020202020204" pitchFamily="34" charset="0"/>
              </a:rPr>
              <a:t>bn minus taxes less subsidies @6.2% in total) for 10 years on average</a:t>
            </a:r>
            <a:endParaRPr lang="en-GB" noProof="0" dirty="0">
              <a:solidFill>
                <a:schemeClr val="bg1"/>
              </a:solidFill>
              <a:effectLst/>
              <a:latin typeface="Arial" panose="020B0604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CB7968C5-17BF-263F-0630-52546C6B163E}"/>
              </a:ext>
            </a:extLst>
          </p:cNvPr>
          <p:cNvSpPr txBox="1"/>
          <p:nvPr/>
        </p:nvSpPr>
        <p:spPr>
          <a:xfrm>
            <a:off x="274722" y="1952999"/>
            <a:ext cx="11642555" cy="3046988"/>
          </a:xfrm>
          <a:prstGeom prst="rect">
            <a:avLst/>
          </a:prstGeom>
          <a:solidFill>
            <a:schemeClr val="accent1">
              <a:lumMod val="50000"/>
            </a:schemeClr>
          </a:solidFill>
        </p:spPr>
        <p:txBody>
          <a:bodyPr wrap="square">
            <a:spAutoFit/>
          </a:bodyPr>
          <a:lstStyle/>
          <a:p>
            <a:pPr algn="ctr"/>
            <a:r>
              <a:rPr lang="en-GB" sz="2400" noProof="0" dirty="0">
                <a:solidFill>
                  <a:schemeClr val="bg1"/>
                </a:solidFill>
                <a:effectLst/>
                <a:ea typeface="Arial" panose="020B0604020202020204" pitchFamily="34" charset="0"/>
              </a:rPr>
              <a:t>The winners: Ukraine construction sector’s </a:t>
            </a:r>
            <a:r>
              <a:rPr lang="en-GB" sz="2400" b="1" noProof="0" dirty="0">
                <a:solidFill>
                  <a:schemeClr val="bg1"/>
                </a:solidFill>
                <a:effectLst/>
                <a:ea typeface="Arial" panose="020B0604020202020204" pitchFamily="34" charset="0"/>
              </a:rPr>
              <a:t>top </a:t>
            </a:r>
            <a:r>
              <a:rPr lang="en-GB" sz="2400" b="1" noProof="0" dirty="0">
                <a:solidFill>
                  <a:schemeClr val="bg1"/>
                </a:solidFill>
                <a:ea typeface="Arial" panose="020B0604020202020204" pitchFamily="34" charset="0"/>
              </a:rPr>
              <a:t>5</a:t>
            </a:r>
            <a:r>
              <a:rPr lang="en-GB" sz="2400" b="1" noProof="0" dirty="0">
                <a:solidFill>
                  <a:schemeClr val="bg1"/>
                </a:solidFill>
                <a:effectLst/>
                <a:ea typeface="Arial" panose="020B0604020202020204" pitchFamily="34" charset="0"/>
              </a:rPr>
              <a:t> supplier industries</a:t>
            </a:r>
            <a:r>
              <a:rPr lang="en-GB" sz="2400" noProof="0" dirty="0">
                <a:solidFill>
                  <a:schemeClr val="bg1"/>
                </a:solidFill>
                <a:effectLst/>
                <a:ea typeface="Arial" panose="020B0604020202020204" pitchFamily="34" charset="0"/>
              </a:rPr>
              <a:t>:</a:t>
            </a:r>
          </a:p>
          <a:p>
            <a:pPr algn="ctr"/>
            <a:r>
              <a:rPr lang="en-GB" sz="2400" noProof="0" dirty="0">
                <a:solidFill>
                  <a:schemeClr val="bg1"/>
                </a:solidFill>
                <a:effectLst/>
                <a:ea typeface="Arial" panose="020B0604020202020204" pitchFamily="34" charset="0"/>
              </a:rPr>
              <a:t> </a:t>
            </a:r>
          </a:p>
          <a:p>
            <a:pPr marL="457200" indent="-457200">
              <a:buFont typeface="+mj-lt"/>
              <a:buAutoNum type="arabicPeriod"/>
            </a:pPr>
            <a:r>
              <a:rPr lang="en-GB" sz="2400" noProof="0" dirty="0">
                <a:solidFill>
                  <a:schemeClr val="bg1"/>
                </a:solidFill>
                <a:ea typeface="Arial" panose="020B0604020202020204" pitchFamily="34" charset="0"/>
              </a:rPr>
              <a:t>G45-G47 Wholesale and retail trade; repair of motor vehicles and motorcycles</a:t>
            </a:r>
          </a:p>
          <a:p>
            <a:pPr marL="457200" indent="-457200">
              <a:buFont typeface="+mj-lt"/>
              <a:buAutoNum type="arabicPeriod"/>
            </a:pPr>
            <a:r>
              <a:rPr lang="en-GB" sz="2400" noProof="0" dirty="0">
                <a:solidFill>
                  <a:schemeClr val="bg1"/>
                </a:solidFill>
                <a:ea typeface="Arial" panose="020B0604020202020204" pitchFamily="34" charset="0"/>
              </a:rPr>
              <a:t>C23 Other non-metallic mineral products</a:t>
            </a:r>
          </a:p>
          <a:p>
            <a:pPr marL="457200" indent="-457200">
              <a:buFont typeface="+mj-lt"/>
              <a:buAutoNum type="arabicPeriod"/>
            </a:pPr>
            <a:r>
              <a:rPr lang="en-GB" sz="2400" noProof="0" dirty="0">
                <a:solidFill>
                  <a:schemeClr val="bg1"/>
                </a:solidFill>
                <a:ea typeface="Arial" panose="020B0604020202020204" pitchFamily="34" charset="0"/>
              </a:rPr>
              <a:t>C24 Basic metals</a:t>
            </a:r>
          </a:p>
          <a:p>
            <a:pPr marL="457200" indent="-457200">
              <a:buFont typeface="+mj-lt"/>
              <a:buAutoNum type="arabicPeriod"/>
            </a:pPr>
            <a:r>
              <a:rPr lang="en-GB" sz="2400" noProof="0" dirty="0">
                <a:solidFill>
                  <a:schemeClr val="bg1"/>
                </a:solidFill>
                <a:ea typeface="Arial" panose="020B0604020202020204" pitchFamily="34" charset="0"/>
              </a:rPr>
              <a:t>D35 Electricity, gas, steam and air conditioning supply</a:t>
            </a:r>
          </a:p>
          <a:p>
            <a:pPr marL="457200" indent="-457200">
              <a:buFont typeface="+mj-lt"/>
              <a:buAutoNum type="arabicPeriod"/>
            </a:pPr>
            <a:r>
              <a:rPr lang="en-GB" sz="2400" noProof="0" dirty="0">
                <a:solidFill>
                  <a:schemeClr val="bg1"/>
                </a:solidFill>
                <a:ea typeface="Arial" panose="020B0604020202020204" pitchFamily="34" charset="0"/>
              </a:rPr>
              <a:t>H49-H52 Land transport; water transport; air transport; warehousing &amp; transport support</a:t>
            </a:r>
          </a:p>
        </p:txBody>
      </p:sp>
    </p:spTree>
    <p:extLst>
      <p:ext uri="{BB962C8B-B14F-4D97-AF65-F5344CB8AC3E}">
        <p14:creationId xmlns:p14="http://schemas.microsoft.com/office/powerpoint/2010/main" val="24442495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C7824-2756-02AF-F692-D3F4896E697C}"/>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DD03DA6-E670-EAAB-D258-F6C51D7AC086}"/>
              </a:ext>
            </a:extLst>
          </p:cNvPr>
          <p:cNvGraphicFramePr>
            <a:graphicFrameLocks noGrp="1"/>
          </p:cNvGraphicFramePr>
          <p:nvPr>
            <p:ph idx="1"/>
          </p:nvPr>
        </p:nvGraphicFramePr>
        <p:xfrm>
          <a:off x="0" y="101598"/>
          <a:ext cx="12192001" cy="6749790"/>
        </p:xfrm>
        <a:graphic>
          <a:graphicData uri="http://schemas.openxmlformats.org/drawingml/2006/table">
            <a:tbl>
              <a:tblPr>
                <a:tableStyleId>{69CF1AB2-1976-4502-BF36-3FF5EA218861}</a:tableStyleId>
              </a:tblPr>
              <a:tblGrid>
                <a:gridCol w="8124882">
                  <a:extLst>
                    <a:ext uri="{9D8B030D-6E8A-4147-A177-3AD203B41FA5}">
                      <a16:colId xmlns:a16="http://schemas.microsoft.com/office/drawing/2014/main" val="614565182"/>
                    </a:ext>
                  </a:extLst>
                </a:gridCol>
                <a:gridCol w="581017">
                  <a:extLst>
                    <a:ext uri="{9D8B030D-6E8A-4147-A177-3AD203B41FA5}">
                      <a16:colId xmlns:a16="http://schemas.microsoft.com/office/drawing/2014/main" val="3381045178"/>
                    </a:ext>
                  </a:extLst>
                </a:gridCol>
                <a:gridCol w="581017">
                  <a:extLst>
                    <a:ext uri="{9D8B030D-6E8A-4147-A177-3AD203B41FA5}">
                      <a16:colId xmlns:a16="http://schemas.microsoft.com/office/drawing/2014/main" val="4020997528"/>
                    </a:ext>
                  </a:extLst>
                </a:gridCol>
                <a:gridCol w="581017">
                  <a:extLst>
                    <a:ext uri="{9D8B030D-6E8A-4147-A177-3AD203B41FA5}">
                      <a16:colId xmlns:a16="http://schemas.microsoft.com/office/drawing/2014/main" val="3979641744"/>
                    </a:ext>
                  </a:extLst>
                </a:gridCol>
                <a:gridCol w="581017">
                  <a:extLst>
                    <a:ext uri="{9D8B030D-6E8A-4147-A177-3AD203B41FA5}">
                      <a16:colId xmlns:a16="http://schemas.microsoft.com/office/drawing/2014/main" val="426327544"/>
                    </a:ext>
                  </a:extLst>
                </a:gridCol>
                <a:gridCol w="581017">
                  <a:extLst>
                    <a:ext uri="{9D8B030D-6E8A-4147-A177-3AD203B41FA5}">
                      <a16:colId xmlns:a16="http://schemas.microsoft.com/office/drawing/2014/main" val="3895433381"/>
                    </a:ext>
                  </a:extLst>
                </a:gridCol>
                <a:gridCol w="581017">
                  <a:extLst>
                    <a:ext uri="{9D8B030D-6E8A-4147-A177-3AD203B41FA5}">
                      <a16:colId xmlns:a16="http://schemas.microsoft.com/office/drawing/2014/main" val="2396835798"/>
                    </a:ext>
                  </a:extLst>
                </a:gridCol>
                <a:gridCol w="581017">
                  <a:extLst>
                    <a:ext uri="{9D8B030D-6E8A-4147-A177-3AD203B41FA5}">
                      <a16:colId xmlns:a16="http://schemas.microsoft.com/office/drawing/2014/main" val="3541625987"/>
                    </a:ext>
                  </a:extLst>
                </a:gridCol>
              </a:tblGrid>
              <a:tr h="297413">
                <a:tc>
                  <a:txBody>
                    <a:bodyPr/>
                    <a:lstStyle/>
                    <a:p>
                      <a:pPr algn="ctr" fontAlgn="b"/>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Initial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Type II multipliers</a:t>
                      </a:r>
                      <a:endParaRPr lang="en-GB" sz="1000" b="1"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478661357"/>
                  </a:ext>
                </a:extLst>
              </a:tr>
              <a:tr h="297413">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1" u="none" strike="noStrike" noProof="0" dirty="0">
                          <a:effectLst/>
                        </a:rPr>
                        <a:t>Industry group</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Output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Output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Income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Income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GVA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ctr" fontAlgn="b"/>
                      <a:r>
                        <a:rPr lang="en-GB" sz="1000" b="1" u="none" strike="noStrike" noProof="0" dirty="0">
                          <a:effectLst/>
                        </a:rPr>
                        <a:t>GVA effect</a:t>
                      </a:r>
                      <a:endParaRPr lang="en-GB" sz="1000" b="1"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819741901"/>
                  </a:ext>
                </a:extLst>
              </a:tr>
              <a:tr h="134361">
                <a:tc>
                  <a:txBody>
                    <a:bodyPr/>
                    <a:lstStyle/>
                    <a:p>
                      <a:pPr algn="l" fontAlgn="b"/>
                      <a:r>
                        <a:rPr lang="en-GB" sz="900" u="none" strike="noStrike" noProof="0" dirty="0">
                          <a:effectLst/>
                        </a:rPr>
                        <a:t>Agriculture, forestry &amp; fishing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1.8</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6027465"/>
                  </a:ext>
                </a:extLst>
              </a:tr>
              <a:tr h="134361">
                <a:tc>
                  <a:txBody>
                    <a:bodyPr/>
                    <a:lstStyle/>
                    <a:p>
                      <a:pPr algn="l" fontAlgn="b"/>
                      <a:r>
                        <a:rPr lang="en-GB" sz="900" u="none" strike="noStrike" noProof="0" dirty="0">
                          <a:effectLst/>
                        </a:rPr>
                        <a:t>Coal and lignite</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945836954"/>
                  </a:ext>
                </a:extLst>
              </a:tr>
              <a:tr h="134361">
                <a:tc>
                  <a:txBody>
                    <a:bodyPr/>
                    <a:lstStyle/>
                    <a:p>
                      <a:pPr algn="l" fontAlgn="b"/>
                      <a:r>
                        <a:rPr lang="en-GB" sz="900" u="none" strike="noStrike" noProof="0" dirty="0">
                          <a:effectLst/>
                        </a:rPr>
                        <a:t>Crude petroleum and natural gas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1.7</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01325000"/>
                  </a:ext>
                </a:extLst>
              </a:tr>
              <a:tr h="134361">
                <a:tc>
                  <a:txBody>
                    <a:bodyPr/>
                    <a:lstStyle/>
                    <a:p>
                      <a:pPr algn="l" fontAlgn="b"/>
                      <a:r>
                        <a:rPr lang="en-GB" sz="900" u="none" strike="noStrike" noProof="0" dirty="0">
                          <a:effectLst/>
                        </a:rPr>
                        <a:t>Metal ores; other mining and quarrying; mining support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543424749"/>
                  </a:ext>
                </a:extLst>
              </a:tr>
              <a:tr h="134361">
                <a:tc>
                  <a:txBody>
                    <a:bodyPr/>
                    <a:lstStyle/>
                    <a:p>
                      <a:pPr algn="l" fontAlgn="b"/>
                      <a:r>
                        <a:rPr lang="en-GB" sz="900" u="none" strike="noStrike" noProof="0" dirty="0">
                          <a:effectLst/>
                        </a:rPr>
                        <a:t>Food products; beverages; tobacco products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4080351888"/>
                  </a:ext>
                </a:extLst>
              </a:tr>
              <a:tr h="134361">
                <a:tc>
                  <a:txBody>
                    <a:bodyPr/>
                    <a:lstStyle/>
                    <a:p>
                      <a:pPr algn="l" fontAlgn="b"/>
                      <a:r>
                        <a:rPr lang="en-GB" sz="900" u="none" strike="noStrike" noProof="0" dirty="0">
                          <a:effectLst/>
                        </a:rPr>
                        <a:t>Textiles; wearing apparel; leather and related products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107022073"/>
                  </a:ext>
                </a:extLst>
              </a:tr>
              <a:tr h="134361">
                <a:tc>
                  <a:txBody>
                    <a:bodyPr/>
                    <a:lstStyle/>
                    <a:p>
                      <a:pPr algn="l" fontAlgn="b"/>
                      <a:r>
                        <a:rPr lang="en-GB" sz="900" u="none" strike="noStrike" noProof="0" dirty="0">
                          <a:effectLst/>
                        </a:rPr>
                        <a:t>Wood &amp; of products of wood &amp; cork, except furniture; articles of straw &amp; plaiting materials; paper &amp; </a:t>
                      </a:r>
                      <a:r>
                        <a:rPr lang="en-GB" sz="900" u="none" strike="noStrike" noProof="0" dirty="0" err="1">
                          <a:effectLst/>
                        </a:rPr>
                        <a:t>papwer</a:t>
                      </a:r>
                      <a:r>
                        <a:rPr lang="en-GB" sz="900" u="none" strike="noStrike" noProof="0" dirty="0">
                          <a:effectLst/>
                        </a:rPr>
                        <a:t> products; printing and recording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999608914"/>
                  </a:ext>
                </a:extLst>
              </a:tr>
              <a:tr h="134361">
                <a:tc>
                  <a:txBody>
                    <a:bodyPr/>
                    <a:lstStyle/>
                    <a:p>
                      <a:pPr algn="l" fontAlgn="b"/>
                      <a:r>
                        <a:rPr lang="en-GB" sz="900" u="none" strike="noStrike" noProof="0" dirty="0">
                          <a:effectLst/>
                        </a:rPr>
                        <a:t>Coke oven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612126718"/>
                  </a:ext>
                </a:extLst>
              </a:tr>
              <a:tr h="134361">
                <a:tc>
                  <a:txBody>
                    <a:bodyPr/>
                    <a:lstStyle/>
                    <a:p>
                      <a:pPr algn="l" fontAlgn="b"/>
                      <a:r>
                        <a:rPr lang="en-GB" sz="900" u="none" strike="noStrike" noProof="0" dirty="0">
                          <a:effectLst/>
                        </a:rPr>
                        <a:t>Refined petroleum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591236747"/>
                  </a:ext>
                </a:extLst>
              </a:tr>
              <a:tr h="134361">
                <a:tc>
                  <a:txBody>
                    <a:bodyPr/>
                    <a:lstStyle/>
                    <a:p>
                      <a:pPr algn="l" fontAlgn="b"/>
                      <a:r>
                        <a:rPr lang="en-GB" sz="900" u="none" strike="noStrike" noProof="0" dirty="0">
                          <a:effectLst/>
                        </a:rPr>
                        <a:t>Chemicals and chemical products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79860100"/>
                  </a:ext>
                </a:extLst>
              </a:tr>
              <a:tr h="134361">
                <a:tc>
                  <a:txBody>
                    <a:bodyPr/>
                    <a:lstStyle/>
                    <a:p>
                      <a:pPr algn="l" fontAlgn="b"/>
                      <a:r>
                        <a:rPr lang="en-GB" sz="900" u="none" strike="noStrike" noProof="0" dirty="0">
                          <a:effectLst/>
                        </a:rPr>
                        <a:t>Basic pharmaceutical products and pharmaceutical preparations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992503455"/>
                  </a:ext>
                </a:extLst>
              </a:tr>
              <a:tr h="134361">
                <a:tc>
                  <a:txBody>
                    <a:bodyPr/>
                    <a:lstStyle/>
                    <a:p>
                      <a:pPr algn="l" fontAlgn="b"/>
                      <a:r>
                        <a:rPr lang="en-GB" sz="900" u="none" strike="noStrike" noProof="0" dirty="0">
                          <a:effectLst/>
                        </a:rPr>
                        <a:t>Rubber &amp; plastic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61395025"/>
                  </a:ext>
                </a:extLst>
              </a:tr>
              <a:tr h="134361">
                <a:tc>
                  <a:txBody>
                    <a:bodyPr/>
                    <a:lstStyle/>
                    <a:p>
                      <a:pPr algn="l" fontAlgn="b"/>
                      <a:r>
                        <a:rPr lang="en-GB" sz="900" u="none" strike="noStrike" noProof="0" dirty="0">
                          <a:effectLst/>
                        </a:rPr>
                        <a:t>Other non-metallic mineral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4.1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4.3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768428464"/>
                  </a:ext>
                </a:extLst>
              </a:tr>
              <a:tr h="134361">
                <a:tc>
                  <a:txBody>
                    <a:bodyPr/>
                    <a:lstStyle/>
                    <a:p>
                      <a:pPr algn="l" fontAlgn="b"/>
                      <a:r>
                        <a:rPr lang="en-GB" sz="900" u="none" strike="noStrike" noProof="0" dirty="0">
                          <a:effectLst/>
                        </a:rPr>
                        <a:t>Basic metals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3.2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3.6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2120682"/>
                  </a:ext>
                </a:extLst>
              </a:tr>
              <a:tr h="134361">
                <a:tc>
                  <a:txBody>
                    <a:bodyPr/>
                    <a:lstStyle/>
                    <a:p>
                      <a:pPr algn="l" fontAlgn="b"/>
                      <a:r>
                        <a:rPr lang="en-GB" sz="900" u="none" strike="noStrike" noProof="0" dirty="0">
                          <a:effectLst/>
                        </a:rPr>
                        <a:t>Fabricated metal products, except machinery and equipment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382040662"/>
                  </a:ext>
                </a:extLst>
              </a:tr>
              <a:tr h="134361">
                <a:tc>
                  <a:txBody>
                    <a:bodyPr/>
                    <a:lstStyle/>
                    <a:p>
                      <a:pPr algn="l" fontAlgn="b"/>
                      <a:r>
                        <a:rPr lang="en-GB" sz="900" u="none" strike="noStrike" noProof="0" dirty="0">
                          <a:effectLst/>
                        </a:rPr>
                        <a:t>Computer, electronic &amp; optical products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4277407489"/>
                  </a:ext>
                </a:extLst>
              </a:tr>
              <a:tr h="134361">
                <a:tc>
                  <a:txBody>
                    <a:bodyPr/>
                    <a:lstStyle/>
                    <a:p>
                      <a:pPr algn="l" fontAlgn="b"/>
                      <a:r>
                        <a:rPr lang="en-GB" sz="900" u="none" strike="noStrike" noProof="0" dirty="0">
                          <a:effectLst/>
                        </a:rPr>
                        <a:t>Electrical equipment</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15767959"/>
                  </a:ext>
                </a:extLst>
              </a:tr>
              <a:tr h="134361">
                <a:tc>
                  <a:txBody>
                    <a:bodyPr/>
                    <a:lstStyle/>
                    <a:p>
                      <a:pPr algn="l" fontAlgn="b"/>
                      <a:r>
                        <a:rPr lang="en-GB" sz="900" u="none" strike="noStrike" noProof="0" dirty="0">
                          <a:effectLst/>
                        </a:rPr>
                        <a:t>Machinery and equipment </a:t>
                      </a:r>
                      <a:r>
                        <a:rPr lang="en-GB" sz="900" u="none" strike="noStrike" noProof="0" dirty="0" err="1">
                          <a:effectLst/>
                        </a:rPr>
                        <a:t>n.e.c.</a:t>
                      </a:r>
                      <a:r>
                        <a:rPr lang="en-GB" sz="900" u="none" strike="noStrike" noProof="0" dirty="0">
                          <a:effectLst/>
                        </a:rPr>
                        <a:t>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629116336"/>
                  </a:ext>
                </a:extLst>
              </a:tr>
              <a:tr h="134361">
                <a:tc>
                  <a:txBody>
                    <a:bodyPr/>
                    <a:lstStyle/>
                    <a:p>
                      <a:pPr algn="l" fontAlgn="b"/>
                      <a:r>
                        <a:rPr lang="en-GB" sz="900" u="none" strike="noStrike" noProof="0" dirty="0">
                          <a:effectLst/>
                        </a:rPr>
                        <a:t>Motor vehicles, trailers and semi-trailers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692014136"/>
                  </a:ext>
                </a:extLst>
              </a:tr>
              <a:tr h="134361">
                <a:tc>
                  <a:txBody>
                    <a:bodyPr/>
                    <a:lstStyle/>
                    <a:p>
                      <a:pPr algn="l" fontAlgn="b"/>
                      <a:r>
                        <a:rPr lang="en-GB" sz="900" u="none" strike="noStrike" noProof="0" dirty="0">
                          <a:effectLst/>
                        </a:rPr>
                        <a:t>Other transport equipment</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033228401"/>
                  </a:ext>
                </a:extLst>
              </a:tr>
              <a:tr h="134361">
                <a:tc>
                  <a:txBody>
                    <a:bodyPr/>
                    <a:lstStyle/>
                    <a:p>
                      <a:pPr algn="l" fontAlgn="b"/>
                      <a:r>
                        <a:rPr lang="en-GB" sz="900" u="none" strike="noStrike" noProof="0" dirty="0">
                          <a:effectLst/>
                        </a:rPr>
                        <a:t>Furniture; other manufactured goods; repair &amp; installation of machinery and equipment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613681664"/>
                  </a:ext>
                </a:extLst>
              </a:tr>
              <a:tr h="134361">
                <a:tc>
                  <a:txBody>
                    <a:bodyPr/>
                    <a:lstStyle/>
                    <a:p>
                      <a:pPr algn="l" fontAlgn="b"/>
                      <a:r>
                        <a:rPr lang="en-GB" sz="900" u="none" strike="noStrike" noProof="0" dirty="0">
                          <a:effectLst/>
                        </a:rPr>
                        <a:t>Electricity, gas, steam and air conditioning supply</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3.4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1.0</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872134947"/>
                  </a:ext>
                </a:extLst>
              </a:tr>
              <a:tr h="134361">
                <a:tc>
                  <a:txBody>
                    <a:bodyPr/>
                    <a:lstStyle/>
                    <a:p>
                      <a:pPr algn="l" fontAlgn="b"/>
                      <a:r>
                        <a:rPr lang="en-GB" sz="900" u="none" strike="noStrike" noProof="0" dirty="0">
                          <a:effectLst/>
                        </a:rPr>
                        <a:t>Water supply; sewerage; waste management and remediation</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475339720"/>
                  </a:ext>
                </a:extLst>
              </a:tr>
              <a:tr h="149184">
                <a:tc>
                  <a:txBody>
                    <a:bodyPr/>
                    <a:lstStyle/>
                    <a:p>
                      <a:pPr algn="l" fontAlgn="b"/>
                      <a:r>
                        <a:rPr lang="en-GB" sz="1000" b="1" u="none" strike="noStrike" noProof="0" dirty="0">
                          <a:effectLst/>
                        </a:rPr>
                        <a:t>Construction </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16.5</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26.9</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27.3</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2.7</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2.7</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5.0</a:t>
                      </a:r>
                      <a:endParaRPr lang="en-GB" sz="10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000" b="1" u="none" strike="noStrike" noProof="0" dirty="0">
                          <a:effectLst/>
                        </a:rPr>
                        <a:t>5.1</a:t>
                      </a:r>
                      <a:endParaRPr lang="en-GB" sz="1000" b="1"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074205959"/>
                  </a:ext>
                </a:extLst>
              </a:tr>
              <a:tr h="134361">
                <a:tc>
                  <a:txBody>
                    <a:bodyPr/>
                    <a:lstStyle/>
                    <a:p>
                      <a:pPr algn="l" fontAlgn="b"/>
                      <a:r>
                        <a:rPr lang="en-GB" sz="900" u="none" strike="noStrike" noProof="0" dirty="0">
                          <a:effectLst/>
                        </a:rPr>
                        <a:t>Wholesale and retail trade; repair of motor vehicles and motorcycles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4.5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7.3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3.6</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754708812"/>
                  </a:ext>
                </a:extLst>
              </a:tr>
              <a:tr h="134361">
                <a:tc>
                  <a:txBody>
                    <a:bodyPr/>
                    <a:lstStyle/>
                    <a:p>
                      <a:pPr algn="l" fontAlgn="b"/>
                      <a:r>
                        <a:rPr lang="en-GB" sz="900" u="none" strike="noStrike" noProof="0" dirty="0">
                          <a:effectLst/>
                        </a:rPr>
                        <a:t>Land transport; water transport; air transport; warehousing &amp; transport support</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2.9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0.9</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1.3</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124099139"/>
                  </a:ext>
                </a:extLst>
              </a:tr>
              <a:tr h="134361">
                <a:tc>
                  <a:txBody>
                    <a:bodyPr/>
                    <a:lstStyle/>
                    <a:p>
                      <a:pPr algn="l" fontAlgn="b"/>
                      <a:r>
                        <a:rPr lang="en-GB" sz="900" u="none" strike="noStrike" noProof="0" dirty="0">
                          <a:effectLst/>
                        </a:rPr>
                        <a:t>Postal &amp; courier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220720413"/>
                  </a:ext>
                </a:extLst>
              </a:tr>
              <a:tr h="134361">
                <a:tc>
                  <a:txBody>
                    <a:bodyPr/>
                    <a:lstStyle/>
                    <a:p>
                      <a:pPr algn="l" fontAlgn="b"/>
                      <a:r>
                        <a:rPr lang="en-GB" sz="900" u="none" strike="noStrike" noProof="0" dirty="0">
                          <a:effectLst/>
                        </a:rPr>
                        <a:t>Accommodation; food &amp; beverage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287986476"/>
                  </a:ext>
                </a:extLst>
              </a:tr>
              <a:tr h="134361">
                <a:tc>
                  <a:txBody>
                    <a:bodyPr/>
                    <a:lstStyle/>
                    <a:p>
                      <a:pPr algn="l" fontAlgn="b"/>
                      <a:r>
                        <a:rPr lang="en-GB" sz="900" u="none" strike="noStrike" noProof="0" dirty="0">
                          <a:effectLst/>
                        </a:rPr>
                        <a:t>Publishing; motion picture, video &amp; TV programme production; sound recording, programming and broadcasting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26006389"/>
                  </a:ext>
                </a:extLst>
              </a:tr>
              <a:tr h="134361">
                <a:tc>
                  <a:txBody>
                    <a:bodyPr/>
                    <a:lstStyle/>
                    <a:p>
                      <a:pPr algn="l" fontAlgn="b"/>
                      <a:r>
                        <a:rPr lang="en-GB" sz="900" u="none" strike="noStrike" noProof="0" dirty="0">
                          <a:effectLst/>
                        </a:rPr>
                        <a:t>Telecommunications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07030778"/>
                  </a:ext>
                </a:extLst>
              </a:tr>
              <a:tr h="134361">
                <a:tc>
                  <a:txBody>
                    <a:bodyPr/>
                    <a:lstStyle/>
                    <a:p>
                      <a:pPr algn="l" fontAlgn="b"/>
                      <a:r>
                        <a:rPr lang="en-GB" sz="900" u="none" strike="noStrike" noProof="0" dirty="0">
                          <a:effectLst/>
                        </a:rPr>
                        <a:t>Computer programming &amp; consultancy services; information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955241945"/>
                  </a:ext>
                </a:extLst>
              </a:tr>
              <a:tr h="134361">
                <a:tc>
                  <a:txBody>
                    <a:bodyPr/>
                    <a:lstStyle/>
                    <a:p>
                      <a:pPr algn="l" fontAlgn="b"/>
                      <a:r>
                        <a:rPr lang="en-GB" sz="900" u="none" strike="noStrike" noProof="0" dirty="0">
                          <a:effectLst/>
                        </a:rPr>
                        <a:t>Financial services; insurance, reinsurance and pension funding, excl. compulsory social security; activities auxiliary to financial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250674778"/>
                  </a:ext>
                </a:extLst>
              </a:tr>
              <a:tr h="134361">
                <a:tc>
                  <a:txBody>
                    <a:bodyPr/>
                    <a:lstStyle/>
                    <a:p>
                      <a:pPr algn="l" fontAlgn="b"/>
                      <a:r>
                        <a:rPr lang="en-GB" sz="900" u="none" strike="noStrike" noProof="0" dirty="0">
                          <a:effectLst/>
                        </a:rPr>
                        <a:t>Real estate activities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1.2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0.9</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613566537"/>
                  </a:ext>
                </a:extLst>
              </a:tr>
              <a:tr h="134361">
                <a:tc>
                  <a:txBody>
                    <a:bodyPr/>
                    <a:lstStyle/>
                    <a:p>
                      <a:pPr algn="l" fontAlgn="b"/>
                      <a:r>
                        <a:rPr lang="en-GB" sz="900" u="none" strike="noStrike" noProof="0" dirty="0">
                          <a:effectLst/>
                        </a:rPr>
                        <a:t>Legal and accounting services; activities of head offices; management consultancy activities; architectural &amp; engineering services; technical testing &amp; analysis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0.6</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0.8</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092373411"/>
                  </a:ext>
                </a:extLst>
              </a:tr>
              <a:tr h="134361">
                <a:tc>
                  <a:txBody>
                    <a:bodyPr/>
                    <a:lstStyle/>
                    <a:p>
                      <a:pPr algn="l" fontAlgn="b"/>
                      <a:r>
                        <a:rPr lang="en-GB" sz="900" u="none" strike="noStrike" noProof="0" dirty="0">
                          <a:effectLst/>
                        </a:rPr>
                        <a:t>Scientific research &amp; development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830153087"/>
                  </a:ext>
                </a:extLst>
              </a:tr>
              <a:tr h="134361">
                <a:tc>
                  <a:txBody>
                    <a:bodyPr/>
                    <a:lstStyle/>
                    <a:p>
                      <a:pPr algn="l" fontAlgn="b"/>
                      <a:r>
                        <a:rPr lang="en-GB" sz="900" u="none" strike="noStrike" noProof="0" dirty="0">
                          <a:effectLst/>
                        </a:rPr>
                        <a:t>Advertising &amp; market research; other professional, scientific and technical services; veterinary services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0.5</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297929087"/>
                  </a:ext>
                </a:extLst>
              </a:tr>
              <a:tr h="267768">
                <a:tc>
                  <a:txBody>
                    <a:bodyPr/>
                    <a:lstStyle/>
                    <a:p>
                      <a:pPr algn="l" fontAlgn="b"/>
                      <a:r>
                        <a:rPr lang="en-GB" sz="900" u="none" strike="noStrike" noProof="0" dirty="0">
                          <a:effectLst/>
                        </a:rPr>
                        <a:t>Administrative and support </a:t>
                      </a:r>
                      <a:br>
                        <a:rPr lang="en-GB" sz="900" u="none" strike="noStrike" noProof="0" dirty="0">
                          <a:effectLst/>
                        </a:rPr>
                      </a:br>
                      <a:r>
                        <a:rPr lang="en-GB" sz="900" u="none" strike="noStrike" noProof="0" dirty="0">
                          <a:effectLst/>
                        </a:rPr>
                        <a:t>service activities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0.4</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0.7</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0.3</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670822262"/>
                  </a:ext>
                </a:extLst>
              </a:tr>
              <a:tr h="134361">
                <a:tc>
                  <a:txBody>
                    <a:bodyPr/>
                    <a:lstStyle/>
                    <a:p>
                      <a:pPr algn="l" fontAlgn="b"/>
                      <a:r>
                        <a:rPr lang="en-GB" sz="900" u="none" strike="noStrike" noProof="0" dirty="0">
                          <a:effectLst/>
                        </a:rPr>
                        <a:t>Public administration and defence; compulsory social security</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0.2</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441589061"/>
                  </a:ext>
                </a:extLst>
              </a:tr>
              <a:tr h="134361">
                <a:tc>
                  <a:txBody>
                    <a:bodyPr/>
                    <a:lstStyle/>
                    <a:p>
                      <a:pPr algn="l" fontAlgn="b"/>
                      <a:r>
                        <a:rPr lang="en-GB" sz="900" u="none" strike="noStrike" noProof="0" dirty="0">
                          <a:effectLst/>
                        </a:rPr>
                        <a:t>Education</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388749056"/>
                  </a:ext>
                </a:extLst>
              </a:tr>
              <a:tr h="134361">
                <a:tc>
                  <a:txBody>
                    <a:bodyPr/>
                    <a:lstStyle/>
                    <a:p>
                      <a:pPr algn="l" fontAlgn="b"/>
                      <a:r>
                        <a:rPr lang="en-GB" sz="900" u="none" strike="noStrike" noProof="0" dirty="0">
                          <a:effectLst/>
                        </a:rPr>
                        <a:t>Human health and Social Work activities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2472668481"/>
                  </a:ext>
                </a:extLst>
              </a:tr>
              <a:tr h="134361">
                <a:tc>
                  <a:txBody>
                    <a:bodyPr/>
                    <a:lstStyle/>
                    <a:p>
                      <a:pPr algn="l" fontAlgn="b"/>
                      <a:r>
                        <a:rPr lang="en-GB" sz="900" u="none" strike="noStrike" noProof="0" dirty="0">
                          <a:effectLst/>
                        </a:rPr>
                        <a:t>Arts, Entertainment and recreation </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3769064585"/>
                  </a:ext>
                </a:extLst>
              </a:tr>
              <a:tr h="134361">
                <a:tc>
                  <a:txBody>
                    <a:bodyPr/>
                    <a:lstStyle/>
                    <a:p>
                      <a:pPr algn="l" fontAlgn="b"/>
                      <a:r>
                        <a:rPr lang="en-GB" sz="900" u="none" strike="noStrike" noProof="0" dirty="0">
                          <a:effectLst/>
                        </a:rPr>
                        <a:t>Other service activities; activities of households</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0.0</a:t>
                      </a:r>
                      <a:endParaRPr lang="en-GB" sz="900" b="0"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900" u="none" strike="noStrike" noProof="0" dirty="0">
                          <a:effectLst/>
                        </a:rPr>
                        <a:t>0.1</a:t>
                      </a:r>
                      <a:endParaRPr lang="en-GB" sz="900" b="0"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1790442284"/>
                  </a:ext>
                </a:extLst>
              </a:tr>
              <a:tr h="178830">
                <a:tc>
                  <a:txBody>
                    <a:bodyPr/>
                    <a:lstStyle/>
                    <a:p>
                      <a:pPr algn="l" fontAlgn="b"/>
                      <a:r>
                        <a:rPr lang="en-GB" sz="1200" b="1" u="none" strike="noStrike" noProof="0" dirty="0">
                          <a:effectLst/>
                        </a:rPr>
                        <a:t>Total</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16.5</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59.4</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76.7</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7.6</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10.6</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15.9</a:t>
                      </a:r>
                      <a:endParaRPr lang="en-GB" sz="1200" b="1" i="0" u="none" strike="noStrike" noProof="0" dirty="0">
                        <a:solidFill>
                          <a:srgbClr val="000000"/>
                        </a:solidFill>
                        <a:effectLst/>
                        <a:latin typeface="Calibri" panose="020F0502020204030204" pitchFamily="34" charset="0"/>
                      </a:endParaRPr>
                    </a:p>
                  </a:txBody>
                  <a:tcPr marL="982" marR="982" marT="982" marB="0" anchor="b"/>
                </a:tc>
                <a:tc>
                  <a:txBody>
                    <a:bodyPr/>
                    <a:lstStyle/>
                    <a:p>
                      <a:pPr algn="r" fontAlgn="b"/>
                      <a:r>
                        <a:rPr lang="en-GB" sz="1200" b="1" u="none" strike="noStrike" noProof="0" dirty="0">
                          <a:effectLst/>
                        </a:rPr>
                        <a:t>22.8</a:t>
                      </a:r>
                      <a:endParaRPr lang="en-GB" sz="1200" b="1" i="0" u="none" strike="noStrike" noProof="0" dirty="0">
                        <a:solidFill>
                          <a:srgbClr val="000000"/>
                        </a:solidFill>
                        <a:effectLst/>
                        <a:latin typeface="Calibri" panose="020F0502020204030204" pitchFamily="34" charset="0"/>
                      </a:endParaRPr>
                    </a:p>
                  </a:txBody>
                  <a:tcPr marL="982" marR="982" marT="982" marB="0" anchor="b"/>
                </a:tc>
                <a:extLst>
                  <a:ext uri="{0D108BD9-81ED-4DB2-BD59-A6C34878D82A}">
                    <a16:rowId xmlns:a16="http://schemas.microsoft.com/office/drawing/2014/main" val="4196962824"/>
                  </a:ext>
                </a:extLst>
              </a:tr>
            </a:tbl>
          </a:graphicData>
        </a:graphic>
      </p:graphicFrame>
      <p:sp>
        <p:nvSpPr>
          <p:cNvPr id="5" name="TextBox 4">
            <a:extLst>
              <a:ext uri="{FF2B5EF4-FFF2-40B4-BE49-F238E27FC236}">
                <a16:creationId xmlns:a16="http://schemas.microsoft.com/office/drawing/2014/main" id="{710933B4-BDD1-2B3D-B09D-75BD3BED2748}"/>
              </a:ext>
            </a:extLst>
          </p:cNvPr>
          <p:cNvSpPr txBox="1"/>
          <p:nvPr/>
        </p:nvSpPr>
        <p:spPr>
          <a:xfrm>
            <a:off x="0" y="27709"/>
            <a:ext cx="8109527" cy="499047"/>
          </a:xfrm>
          <a:prstGeom prst="rect">
            <a:avLst/>
          </a:prstGeom>
          <a:solidFill>
            <a:srgbClr val="002060"/>
          </a:solidFill>
        </p:spPr>
        <p:txBody>
          <a:bodyPr wrap="square">
            <a:spAutoFit/>
          </a:bodyPr>
          <a:lstStyle/>
          <a:p>
            <a:pPr algn="ctr">
              <a:lnSpc>
                <a:spcPct val="115000"/>
              </a:lnSpc>
              <a:spcBef>
                <a:spcPts val="1200"/>
              </a:spcBef>
              <a:spcAft>
                <a:spcPts val="1200"/>
              </a:spcAft>
            </a:pPr>
            <a:r>
              <a:rPr lang="en-GB" sz="1200" noProof="0" dirty="0">
                <a:solidFill>
                  <a:schemeClr val="bg1"/>
                </a:solidFill>
                <a:effectLst/>
                <a:latin typeface="Arial" panose="020B0604020202020204" pitchFamily="34" charset="0"/>
                <a:ea typeface="Arial" panose="020B0604020202020204" pitchFamily="34" charset="0"/>
              </a:rPr>
              <a:t>Applying the multiplier: economic impact of increased US$176.1bn construction demand =  $16.5bn p.a. </a:t>
            </a:r>
            <a:r>
              <a:rPr lang="en-GB" sz="1200" noProof="0" dirty="0">
                <a:solidFill>
                  <a:schemeClr val="bg1"/>
                </a:solidFill>
                <a:latin typeface="Arial" panose="020B0604020202020204" pitchFamily="34" charset="0"/>
                <a:ea typeface="Arial" panose="020B0604020202020204" pitchFamily="34" charset="0"/>
              </a:rPr>
              <a:t>(</a:t>
            </a:r>
            <a:r>
              <a:rPr lang="en-GB" sz="1200" noProof="0" dirty="0">
                <a:solidFill>
                  <a:schemeClr val="bg1"/>
                </a:solidFill>
                <a:effectLst/>
                <a:latin typeface="Arial" panose="020B0604020202020204" pitchFamily="34" charset="0"/>
                <a:ea typeface="Arial" panose="020B0604020202020204" pitchFamily="34" charset="0"/>
              </a:rPr>
              <a:t>$</a:t>
            </a:r>
            <a:r>
              <a:rPr lang="en-GB" sz="1200" noProof="0" dirty="0">
                <a:solidFill>
                  <a:schemeClr val="bg1"/>
                </a:solidFill>
                <a:latin typeface="Arial" panose="020B0604020202020204" pitchFamily="34" charset="0"/>
                <a:ea typeface="Arial" panose="020B0604020202020204" pitchFamily="34" charset="0"/>
              </a:rPr>
              <a:t>176.1</a:t>
            </a:r>
            <a:r>
              <a:rPr lang="en-GB" sz="1200" noProof="0" dirty="0">
                <a:solidFill>
                  <a:schemeClr val="bg1"/>
                </a:solidFill>
                <a:effectLst/>
                <a:latin typeface="Arial" panose="020B0604020202020204" pitchFamily="34" charset="0"/>
                <a:ea typeface="Arial" panose="020B0604020202020204" pitchFamily="34" charset="0"/>
              </a:rPr>
              <a:t>bn minus taxes less subsidies @6.2% in total) for 10 years on average</a:t>
            </a:r>
            <a:endParaRPr lang="en-GB" noProof="0" dirty="0">
              <a:solidFill>
                <a:schemeClr val="bg1"/>
              </a:solidFill>
              <a:effectLst/>
              <a:latin typeface="Arial" panose="020B0604020202020204" pitchFamily="34" charset="0"/>
              <a:ea typeface="Arial" panose="020B0604020202020204" pitchFamily="34" charset="0"/>
            </a:endParaRPr>
          </a:p>
        </p:txBody>
      </p:sp>
      <p:sp>
        <p:nvSpPr>
          <p:cNvPr id="2" name="TextBox 1">
            <a:extLst>
              <a:ext uri="{FF2B5EF4-FFF2-40B4-BE49-F238E27FC236}">
                <a16:creationId xmlns:a16="http://schemas.microsoft.com/office/drawing/2014/main" id="{8DE6A86A-DEAE-AACC-994B-397D991F784B}"/>
              </a:ext>
            </a:extLst>
          </p:cNvPr>
          <p:cNvSpPr txBox="1"/>
          <p:nvPr/>
        </p:nvSpPr>
        <p:spPr>
          <a:xfrm>
            <a:off x="110836" y="1107516"/>
            <a:ext cx="11642555" cy="1569660"/>
          </a:xfrm>
          <a:prstGeom prst="rect">
            <a:avLst/>
          </a:prstGeom>
          <a:solidFill>
            <a:schemeClr val="accent1">
              <a:lumMod val="50000"/>
            </a:schemeClr>
          </a:solidFill>
        </p:spPr>
        <p:txBody>
          <a:bodyPr wrap="square">
            <a:spAutoFit/>
          </a:bodyPr>
          <a:lstStyle/>
          <a:p>
            <a:r>
              <a:rPr lang="en-GB" sz="2400" b="1" noProof="0" dirty="0">
                <a:solidFill>
                  <a:schemeClr val="bg1"/>
                </a:solidFill>
              </a:rPr>
              <a:t>Just</a:t>
            </a:r>
            <a:r>
              <a:rPr lang="en-GB" sz="2400" noProof="0" dirty="0">
                <a:solidFill>
                  <a:schemeClr val="bg1"/>
                </a:solidFill>
              </a:rPr>
              <a:t> </a:t>
            </a:r>
            <a:r>
              <a:rPr lang="en-GB" sz="2400" b="1" noProof="0" dirty="0">
                <a:solidFill>
                  <a:schemeClr val="bg1"/>
                </a:solidFill>
              </a:rPr>
              <a:t>this level</a:t>
            </a:r>
            <a:r>
              <a:rPr lang="en-GB" sz="2400" noProof="0" dirty="0">
                <a:solidFill>
                  <a:schemeClr val="bg1"/>
                </a:solidFill>
              </a:rPr>
              <a:t> </a:t>
            </a:r>
            <a:r>
              <a:rPr lang="en-GB" sz="2400" b="1" noProof="0" dirty="0">
                <a:solidFill>
                  <a:schemeClr val="bg1"/>
                </a:solidFill>
              </a:rPr>
              <a:t>extra post-war construction</a:t>
            </a:r>
            <a:r>
              <a:rPr lang="en-GB" sz="2400" noProof="0" dirty="0">
                <a:solidFill>
                  <a:schemeClr val="bg1"/>
                </a:solidFill>
              </a:rPr>
              <a:t> demand will generate an </a:t>
            </a:r>
            <a:r>
              <a:rPr lang="en-GB" sz="2400" b="1" i="1" noProof="0" dirty="0">
                <a:solidFill>
                  <a:srgbClr val="FFFF00"/>
                </a:solidFill>
              </a:rPr>
              <a:t>additional</a:t>
            </a:r>
            <a:r>
              <a:rPr lang="en-GB" sz="2400" noProof="0" dirty="0">
                <a:solidFill>
                  <a:srgbClr val="FFFF00"/>
                </a:solidFill>
              </a:rPr>
              <a:t> GDP growth rate of </a:t>
            </a:r>
            <a:r>
              <a:rPr lang="en-GB" sz="2400" b="1" noProof="0" dirty="0">
                <a:solidFill>
                  <a:srgbClr val="FFFF00"/>
                </a:solidFill>
              </a:rPr>
              <a:t>13%</a:t>
            </a:r>
            <a:r>
              <a:rPr lang="en-GB" sz="2400" noProof="0" dirty="0">
                <a:solidFill>
                  <a:srgbClr val="FFFF00"/>
                </a:solidFill>
              </a:rPr>
              <a:t> for each year</a:t>
            </a:r>
            <a:r>
              <a:rPr lang="en-GB" sz="2400" noProof="0" dirty="0">
                <a:solidFill>
                  <a:schemeClr val="bg1"/>
                </a:solidFill>
              </a:rPr>
              <a:t> of Ukraine’s post-war reconstruction period, thus, totalling to an extra $273bn of GDP over the ten years, </a:t>
            </a:r>
            <a:r>
              <a:rPr lang="en-GB" sz="2400" b="1" noProof="0" dirty="0">
                <a:solidFill>
                  <a:srgbClr val="FFFF00"/>
                </a:solidFill>
              </a:rPr>
              <a:t>more than doubling </a:t>
            </a:r>
            <a:r>
              <a:rPr lang="en-GB" sz="2400" noProof="0" dirty="0">
                <a:solidFill>
                  <a:srgbClr val="FFFF00"/>
                </a:solidFill>
              </a:rPr>
              <a:t>the size of Ukrainian economy </a:t>
            </a:r>
            <a:r>
              <a:rPr lang="en-GB" sz="2400" noProof="0" dirty="0">
                <a:solidFill>
                  <a:schemeClr val="bg1"/>
                </a:solidFill>
              </a:rPr>
              <a:t>to</a:t>
            </a:r>
            <a:r>
              <a:rPr lang="en-GB" sz="2400" b="1" noProof="0" dirty="0">
                <a:solidFill>
                  <a:schemeClr val="bg1"/>
                </a:solidFill>
              </a:rPr>
              <a:t> $478bn</a:t>
            </a:r>
            <a:r>
              <a:rPr lang="en-GB" sz="2400" noProof="0" dirty="0">
                <a:solidFill>
                  <a:schemeClr val="bg1"/>
                </a:solidFill>
              </a:rPr>
              <a:t> post-reconstruction &amp; </a:t>
            </a:r>
            <a:r>
              <a:rPr lang="en-GB" sz="2400" noProof="0" dirty="0">
                <a:solidFill>
                  <a:srgbClr val="FFFF00"/>
                </a:solidFill>
              </a:rPr>
              <a:t>GDP per head to </a:t>
            </a:r>
            <a:r>
              <a:rPr lang="en-GB" sz="2400" i="1" noProof="0" dirty="0">
                <a:solidFill>
                  <a:srgbClr val="FFFF00"/>
                </a:solidFill>
              </a:rPr>
              <a:t>c.</a:t>
            </a:r>
            <a:r>
              <a:rPr lang="en-GB" sz="2400" noProof="0" dirty="0">
                <a:solidFill>
                  <a:srgbClr val="FFFF00"/>
                </a:solidFill>
              </a:rPr>
              <a:t> </a:t>
            </a:r>
            <a:r>
              <a:rPr lang="en-GB" sz="2400" b="1" noProof="0" dirty="0">
                <a:solidFill>
                  <a:srgbClr val="FFFF00"/>
                </a:solidFill>
              </a:rPr>
              <a:t>$14.6k</a:t>
            </a:r>
            <a:r>
              <a:rPr lang="en-GB" sz="2400" noProof="0" dirty="0">
                <a:solidFill>
                  <a:srgbClr val="FFFF00"/>
                </a:solidFill>
              </a:rPr>
              <a:t> by 2035</a:t>
            </a:r>
            <a:r>
              <a:rPr lang="en-GB" sz="2400" noProof="0" dirty="0">
                <a:solidFill>
                  <a:schemeClr val="bg1"/>
                </a:solidFill>
              </a:rPr>
              <a:t>… </a:t>
            </a:r>
            <a:endParaRPr lang="en-GB" sz="2400" i="1" noProof="0" dirty="0">
              <a:solidFill>
                <a:schemeClr val="bg1"/>
              </a:solidFill>
            </a:endParaRPr>
          </a:p>
        </p:txBody>
      </p:sp>
      <p:sp>
        <p:nvSpPr>
          <p:cNvPr id="3" name="TextBox 2">
            <a:extLst>
              <a:ext uri="{FF2B5EF4-FFF2-40B4-BE49-F238E27FC236}">
                <a16:creationId xmlns:a16="http://schemas.microsoft.com/office/drawing/2014/main" id="{12F52D40-E997-4E9B-437D-230930041513}"/>
              </a:ext>
            </a:extLst>
          </p:cNvPr>
          <p:cNvSpPr txBox="1"/>
          <p:nvPr/>
        </p:nvSpPr>
        <p:spPr>
          <a:xfrm>
            <a:off x="491301" y="3194622"/>
            <a:ext cx="11541907" cy="1569660"/>
          </a:xfrm>
          <a:prstGeom prst="rect">
            <a:avLst/>
          </a:prstGeom>
          <a:solidFill>
            <a:schemeClr val="accent1">
              <a:lumMod val="50000"/>
            </a:schemeClr>
          </a:solidFill>
        </p:spPr>
        <p:txBody>
          <a:bodyPr wrap="square">
            <a:spAutoFit/>
          </a:bodyPr>
          <a:lstStyle/>
          <a:p>
            <a:r>
              <a:rPr lang="en-GB" sz="2400" u="none" strike="noStrike" noProof="0" dirty="0">
                <a:solidFill>
                  <a:srgbClr val="FFFF00"/>
                </a:solidFill>
                <a:effectLst/>
              </a:rPr>
              <a:t>If </a:t>
            </a:r>
            <a:r>
              <a:rPr lang="en-GB" sz="2400" noProof="0" dirty="0">
                <a:solidFill>
                  <a:srgbClr val="FFFF00"/>
                </a:solidFill>
              </a:rPr>
              <a:t>one adds </a:t>
            </a:r>
            <a:r>
              <a:rPr lang="en-GB" sz="2400" b="1" u="none" strike="noStrike" noProof="0" dirty="0">
                <a:solidFill>
                  <a:srgbClr val="FFFF00"/>
                </a:solidFill>
                <a:effectLst/>
              </a:rPr>
              <a:t>other - non-reconstruction - economic activities </a:t>
            </a:r>
            <a:r>
              <a:rPr lang="en-GB" sz="2400" u="none" strike="noStrike" noProof="0" dirty="0">
                <a:solidFill>
                  <a:schemeClr val="bg1"/>
                </a:solidFill>
                <a:effectLst/>
              </a:rPr>
              <a:t>to be continuing long-term (IMF 2025-2030 forecast for Ukraine = 4% p.a.), generating output on top of the projected real GDP growth rate of 13.2% for each year of Ukraine’s post-war reconstruction period, the national economy may reach</a:t>
            </a:r>
            <a:r>
              <a:rPr lang="en-GB" sz="2400" b="1" u="none" strike="noStrike" noProof="0" dirty="0">
                <a:solidFill>
                  <a:schemeClr val="bg1"/>
                </a:solidFill>
                <a:effectLst/>
              </a:rPr>
              <a:t> $670bn </a:t>
            </a:r>
            <a:r>
              <a:rPr lang="en-GB" sz="2400" u="none" strike="noStrike" noProof="0" dirty="0">
                <a:solidFill>
                  <a:schemeClr val="bg1"/>
                </a:solidFill>
                <a:effectLst/>
              </a:rPr>
              <a:t>by </a:t>
            </a:r>
            <a:r>
              <a:rPr lang="en-GB" sz="2400" u="none" strike="noStrike" noProof="0" dirty="0">
                <a:solidFill>
                  <a:srgbClr val="FFFF00"/>
                </a:solidFill>
                <a:effectLst/>
              </a:rPr>
              <a:t>2035 / </a:t>
            </a:r>
            <a:r>
              <a:rPr lang="en-GB" sz="2400" b="1" u="none" strike="noStrike" noProof="0" dirty="0">
                <a:solidFill>
                  <a:srgbClr val="FFFF00"/>
                </a:solidFill>
                <a:effectLst/>
              </a:rPr>
              <a:t>$19.7k</a:t>
            </a:r>
            <a:r>
              <a:rPr lang="en-GB" sz="2400" u="none" strike="noStrike" noProof="0" dirty="0">
                <a:solidFill>
                  <a:srgbClr val="FFFF00"/>
                </a:solidFill>
                <a:effectLst/>
              </a:rPr>
              <a:t> p.c</a:t>
            </a:r>
            <a:r>
              <a:rPr lang="en-GB" sz="2400" noProof="0" dirty="0">
                <a:solidFill>
                  <a:schemeClr val="bg1"/>
                </a:solidFill>
              </a:rPr>
              <a:t>. …</a:t>
            </a:r>
          </a:p>
        </p:txBody>
      </p:sp>
      <p:sp>
        <p:nvSpPr>
          <p:cNvPr id="6" name="TextBox 5">
            <a:extLst>
              <a:ext uri="{FF2B5EF4-FFF2-40B4-BE49-F238E27FC236}">
                <a16:creationId xmlns:a16="http://schemas.microsoft.com/office/drawing/2014/main" id="{CED13241-C396-64BF-5243-D7B884E42281}"/>
              </a:ext>
            </a:extLst>
          </p:cNvPr>
          <p:cNvSpPr txBox="1"/>
          <p:nvPr/>
        </p:nvSpPr>
        <p:spPr>
          <a:xfrm>
            <a:off x="886691" y="5309618"/>
            <a:ext cx="11305309" cy="1200329"/>
          </a:xfrm>
          <a:prstGeom prst="rect">
            <a:avLst/>
          </a:prstGeom>
          <a:solidFill>
            <a:schemeClr val="accent1">
              <a:lumMod val="50000"/>
            </a:schemeClr>
          </a:solidFill>
        </p:spPr>
        <p:txBody>
          <a:bodyPr wrap="square">
            <a:spAutoFit/>
          </a:bodyPr>
          <a:lstStyle/>
          <a:p>
            <a:r>
              <a:rPr lang="en-GB" sz="2400" i="1" dirty="0">
                <a:solidFill>
                  <a:schemeClr val="bg1"/>
                </a:solidFill>
              </a:rPr>
              <a:t>… and what about those remaining $348bn of Ukraine’s miscellaneous “reconstruction &amp; recovery needs”: more investment + production + consumption still = a $1tn economy?!</a:t>
            </a:r>
          </a:p>
          <a:p>
            <a:pPr marL="342900" indent="-342900">
              <a:buFont typeface="Wingdings" panose="05000000000000000000" pitchFamily="2" charset="2"/>
              <a:buChar char="Ø"/>
            </a:pPr>
            <a:r>
              <a:rPr lang="en-GB" sz="2400" i="1" noProof="0" dirty="0">
                <a:solidFill>
                  <a:schemeClr val="bg1"/>
                </a:solidFill>
              </a:rPr>
              <a:t>Cf.</a:t>
            </a:r>
            <a:r>
              <a:rPr lang="en-GB" sz="2400" noProof="0" dirty="0">
                <a:solidFill>
                  <a:schemeClr val="bg1"/>
                </a:solidFill>
              </a:rPr>
              <a:t> 2025 GDP p.c.: </a:t>
            </a:r>
            <a:r>
              <a:rPr lang="en-GB" sz="2400" noProof="0" dirty="0" err="1">
                <a:solidFill>
                  <a:schemeClr val="bg1"/>
                </a:solidFill>
              </a:rPr>
              <a:t>BGR</a:t>
            </a:r>
            <a:r>
              <a:rPr lang="en-GB" sz="2400" noProof="0" dirty="0">
                <a:solidFill>
                  <a:schemeClr val="bg1"/>
                </a:solidFill>
              </a:rPr>
              <a:t> $18.5k, ROU $21.4k, HUN $24.8k, POL $26.8k, </a:t>
            </a:r>
            <a:r>
              <a:rPr lang="en-GB" sz="2400" noProof="0" dirty="0" err="1">
                <a:solidFill>
                  <a:schemeClr val="bg1"/>
                </a:solidFill>
              </a:rPr>
              <a:t>SVK</a:t>
            </a:r>
            <a:r>
              <a:rPr lang="en-GB" sz="2400" noProof="0" dirty="0">
                <a:solidFill>
                  <a:schemeClr val="bg1"/>
                </a:solidFill>
              </a:rPr>
              <a:t> $27.1k.</a:t>
            </a:r>
          </a:p>
        </p:txBody>
      </p:sp>
    </p:spTree>
    <p:extLst>
      <p:ext uri="{BB962C8B-B14F-4D97-AF65-F5344CB8AC3E}">
        <p14:creationId xmlns:p14="http://schemas.microsoft.com/office/powerpoint/2010/main" val="173612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background with white text&#10;&#10;AI-generated content may be incorrect.">
            <a:extLst>
              <a:ext uri="{FF2B5EF4-FFF2-40B4-BE49-F238E27FC236}">
                <a16:creationId xmlns:a16="http://schemas.microsoft.com/office/drawing/2014/main" id="{8D1FBD60-7B13-A081-367A-36679286D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99" y="220906"/>
            <a:ext cx="4214546" cy="637853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9F05C4D4-2F57-0E08-0918-BBC09883AFFD}"/>
              </a:ext>
            </a:extLst>
          </p:cNvPr>
          <p:cNvSpPr txBox="1"/>
          <p:nvPr/>
        </p:nvSpPr>
        <p:spPr>
          <a:xfrm>
            <a:off x="4697439" y="6322444"/>
            <a:ext cx="6096000" cy="276999"/>
          </a:xfrm>
          <a:prstGeom prst="rect">
            <a:avLst/>
          </a:prstGeom>
          <a:noFill/>
        </p:spPr>
        <p:txBody>
          <a:bodyPr wrap="square">
            <a:spAutoFit/>
          </a:bodyPr>
          <a:lstStyle/>
          <a:p>
            <a:r>
              <a:rPr lang="en-GB" sz="1200" dirty="0">
                <a:hlinkClick r:id="rId3"/>
              </a:rPr>
              <a:t>https://discovery.ucl.ac.uk/id/eprint/10209359/1/IGP_Bridges_Ukraine_DIGITAL.pdf</a:t>
            </a:r>
            <a:r>
              <a:rPr lang="en-GB" sz="1200" dirty="0"/>
              <a:t> </a:t>
            </a:r>
          </a:p>
        </p:txBody>
      </p:sp>
      <p:pic>
        <p:nvPicPr>
          <p:cNvPr id="9" name="Picture 8" descr="A close-up of a logo&#10;&#10;AI-generated content may be incorrect.">
            <a:extLst>
              <a:ext uri="{FF2B5EF4-FFF2-40B4-BE49-F238E27FC236}">
                <a16:creationId xmlns:a16="http://schemas.microsoft.com/office/drawing/2014/main" id="{BA653E88-6FDB-F799-7140-1B2C5243E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7439" y="1510611"/>
            <a:ext cx="7373198" cy="3799126"/>
          </a:xfrm>
          <a:prstGeom prst="rect">
            <a:avLst/>
          </a:prstGeom>
        </p:spPr>
      </p:pic>
    </p:spTree>
    <p:extLst>
      <p:ext uri="{BB962C8B-B14F-4D97-AF65-F5344CB8AC3E}">
        <p14:creationId xmlns:p14="http://schemas.microsoft.com/office/powerpoint/2010/main" val="4200316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76524-8014-521B-E59F-09FDA8AC573F}"/>
              </a:ext>
            </a:extLst>
          </p:cNvPr>
          <p:cNvSpPr>
            <a:spLocks noGrp="1"/>
          </p:cNvSpPr>
          <p:nvPr>
            <p:ph type="title"/>
          </p:nvPr>
        </p:nvSpPr>
        <p:spPr/>
        <p:txBody>
          <a:bodyPr>
            <a:normAutofit/>
          </a:bodyPr>
          <a:lstStyle/>
          <a:p>
            <a:r>
              <a:rPr lang="en-GB" sz="4400" b="1" noProof="0" dirty="0">
                <a:solidFill>
                  <a:srgbClr val="002060"/>
                </a:solidFill>
              </a:rPr>
              <a:t>Building Back Better</a:t>
            </a:r>
            <a:endParaRPr lang="en-GB" dirty="0"/>
          </a:p>
        </p:txBody>
      </p:sp>
      <p:sp>
        <p:nvSpPr>
          <p:cNvPr id="4" name="Text Placeholder 3">
            <a:extLst>
              <a:ext uri="{FF2B5EF4-FFF2-40B4-BE49-F238E27FC236}">
                <a16:creationId xmlns:a16="http://schemas.microsoft.com/office/drawing/2014/main" id="{58A1F059-9679-D8FE-2D48-288541FA221E}"/>
              </a:ext>
            </a:extLst>
          </p:cNvPr>
          <p:cNvSpPr>
            <a:spLocks noGrp="1"/>
          </p:cNvSpPr>
          <p:nvPr>
            <p:ph type="body" idx="1"/>
          </p:nvPr>
        </p:nvSpPr>
        <p:spPr/>
        <p:txBody>
          <a:bodyPr/>
          <a:lstStyle/>
          <a:p>
            <a:r>
              <a:rPr lang="en-GB" b="1" dirty="0">
                <a:solidFill>
                  <a:srgbClr val="002060"/>
                </a:solidFill>
              </a:rPr>
              <a:t>Towards a clean energy transformation of  Ukraine’s steel industry</a:t>
            </a:r>
            <a:endParaRPr lang="en-GB" dirty="0"/>
          </a:p>
        </p:txBody>
      </p:sp>
    </p:spTree>
    <p:extLst>
      <p:ext uri="{BB962C8B-B14F-4D97-AF65-F5344CB8AC3E}">
        <p14:creationId xmlns:p14="http://schemas.microsoft.com/office/powerpoint/2010/main" val="369846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DC76-BA72-4904-862F-500ED6C94843}"/>
              </a:ext>
            </a:extLst>
          </p:cNvPr>
          <p:cNvSpPr>
            <a:spLocks noGrp="1"/>
          </p:cNvSpPr>
          <p:nvPr>
            <p:ph type="title"/>
          </p:nvPr>
        </p:nvSpPr>
        <p:spPr>
          <a:xfrm>
            <a:off x="211121" y="115668"/>
            <a:ext cx="4222177" cy="908049"/>
          </a:xfrm>
        </p:spPr>
        <p:txBody>
          <a:bodyPr>
            <a:normAutofit/>
          </a:bodyPr>
          <a:lstStyle/>
          <a:p>
            <a:r>
              <a:rPr lang="en-GB" sz="4000" b="1" noProof="0" dirty="0">
                <a:solidFill>
                  <a:srgbClr val="002060"/>
                </a:solidFill>
              </a:rPr>
              <a:t>Outline</a:t>
            </a:r>
          </a:p>
        </p:txBody>
      </p:sp>
      <p:sp>
        <p:nvSpPr>
          <p:cNvPr id="3" name="Content Placeholder 2">
            <a:extLst>
              <a:ext uri="{FF2B5EF4-FFF2-40B4-BE49-F238E27FC236}">
                <a16:creationId xmlns:a16="http://schemas.microsoft.com/office/drawing/2014/main" id="{8290B433-B5BE-462C-8124-995536C51CD2}"/>
              </a:ext>
            </a:extLst>
          </p:cNvPr>
          <p:cNvSpPr>
            <a:spLocks noGrp="1"/>
          </p:cNvSpPr>
          <p:nvPr>
            <p:ph idx="1"/>
          </p:nvPr>
        </p:nvSpPr>
        <p:spPr>
          <a:xfrm>
            <a:off x="211122" y="1385455"/>
            <a:ext cx="4134778" cy="5246254"/>
          </a:xfrm>
        </p:spPr>
        <p:txBody>
          <a:bodyPr>
            <a:normAutofit/>
          </a:bodyPr>
          <a:lstStyle/>
          <a:p>
            <a:pPr marL="514350" indent="-514350">
              <a:buFont typeface="+mj-lt"/>
              <a:buAutoNum type="arabicPeriod"/>
            </a:pPr>
            <a:r>
              <a:rPr lang="en-GB" sz="2600" noProof="0" dirty="0"/>
              <a:t>The context: the ongoing war and its aftermath</a:t>
            </a:r>
          </a:p>
          <a:p>
            <a:pPr marL="514350" indent="-514350">
              <a:buFont typeface="+mj-lt"/>
              <a:buAutoNum type="arabicPeriod"/>
            </a:pPr>
            <a:r>
              <a:rPr lang="en-GB" sz="2600" noProof="0" dirty="0"/>
              <a:t>How to plan &amp; forecast post-war economic futures? The input-output approach</a:t>
            </a:r>
          </a:p>
          <a:p>
            <a:pPr marL="514350" indent="-514350">
              <a:buFont typeface="+mj-lt"/>
              <a:buAutoNum type="arabicPeriod"/>
            </a:pPr>
            <a:r>
              <a:rPr lang="en-GB" sz="2600" b="1" dirty="0"/>
              <a:t>Towards a new industrial policy</a:t>
            </a:r>
            <a:r>
              <a:rPr lang="en-GB" sz="2600" b="1" noProof="0" dirty="0"/>
              <a:t>: future drivers of sustainable growth</a:t>
            </a:r>
          </a:p>
        </p:txBody>
      </p:sp>
      <p:sp>
        <p:nvSpPr>
          <p:cNvPr id="5" name="TextBox 4">
            <a:extLst>
              <a:ext uri="{FF2B5EF4-FFF2-40B4-BE49-F238E27FC236}">
                <a16:creationId xmlns:a16="http://schemas.microsoft.com/office/drawing/2014/main" id="{9F8AE62A-A0FA-933A-B515-200FDA50D938}"/>
              </a:ext>
            </a:extLst>
          </p:cNvPr>
          <p:cNvSpPr txBox="1"/>
          <p:nvPr/>
        </p:nvSpPr>
        <p:spPr>
          <a:xfrm>
            <a:off x="6007030" y="6096001"/>
            <a:ext cx="6096000" cy="646331"/>
          </a:xfrm>
          <a:prstGeom prst="rect">
            <a:avLst/>
          </a:prstGeom>
          <a:noFill/>
        </p:spPr>
        <p:txBody>
          <a:bodyPr wrap="square">
            <a:spAutoFit/>
          </a:bodyPr>
          <a:lstStyle/>
          <a:p>
            <a:pPr algn="r"/>
            <a:r>
              <a:rPr lang="en-GB" noProof="0" dirty="0"/>
              <a:t>An aerial photo of Irpin taken on 29 April 2022, shows the devastation wrought on civilian areas by Russian forces.</a:t>
            </a:r>
          </a:p>
        </p:txBody>
      </p:sp>
      <p:pic>
        <p:nvPicPr>
          <p:cNvPr id="1026" name="Picture 2">
            <a:extLst>
              <a:ext uri="{FF2B5EF4-FFF2-40B4-BE49-F238E27FC236}">
                <a16:creationId xmlns:a16="http://schemas.microsoft.com/office/drawing/2014/main" id="{26A30D0B-842A-93ED-0A85-8931A098B8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3299" y="921936"/>
            <a:ext cx="7758702" cy="517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623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Ukraine loses contact with troops in 'heavy fighting' at Azovstal steel  plant">
            <a:extLst>
              <a:ext uri="{FF2B5EF4-FFF2-40B4-BE49-F238E27FC236}">
                <a16:creationId xmlns:a16="http://schemas.microsoft.com/office/drawing/2014/main" id="{EEB02513-29B8-408F-B59E-1845011CFF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B466A0-ED81-494D-A72D-CB8A6516716E}"/>
              </a:ext>
            </a:extLst>
          </p:cNvPr>
          <p:cNvSpPr txBox="1"/>
          <p:nvPr/>
        </p:nvSpPr>
        <p:spPr>
          <a:xfrm>
            <a:off x="10287000" y="2551837"/>
            <a:ext cx="1905000" cy="2585323"/>
          </a:xfrm>
          <a:prstGeom prst="rect">
            <a:avLst/>
          </a:prstGeom>
          <a:noFill/>
        </p:spPr>
        <p:txBody>
          <a:bodyPr wrap="square">
            <a:spAutoFit/>
          </a:bodyPr>
          <a:lstStyle/>
          <a:p>
            <a:pPr algn="r"/>
            <a:r>
              <a:rPr lang="en-GB" dirty="0"/>
              <a:t>Smoke rises over the devastated </a:t>
            </a:r>
            <a:r>
              <a:rPr lang="en-GB" dirty="0" err="1"/>
              <a:t>Azovstal</a:t>
            </a:r>
            <a:r>
              <a:rPr lang="en-GB" dirty="0"/>
              <a:t> plant in Mariupol, 4 May 2022.</a:t>
            </a:r>
          </a:p>
          <a:p>
            <a:pPr algn="r"/>
            <a:endParaRPr lang="en-GB" dirty="0"/>
          </a:p>
          <a:p>
            <a:pPr algn="r"/>
            <a:r>
              <a:rPr lang="en-GB" dirty="0"/>
              <a:t>Photo: Alexey </a:t>
            </a:r>
            <a:r>
              <a:rPr lang="en-GB" dirty="0" err="1"/>
              <a:t>Kudenko</a:t>
            </a:r>
            <a:r>
              <a:rPr lang="en-GB" dirty="0"/>
              <a:t> via NBC News</a:t>
            </a:r>
          </a:p>
        </p:txBody>
      </p:sp>
      <p:sp>
        <p:nvSpPr>
          <p:cNvPr id="10" name="TextBox 9">
            <a:extLst>
              <a:ext uri="{FF2B5EF4-FFF2-40B4-BE49-F238E27FC236}">
                <a16:creationId xmlns:a16="http://schemas.microsoft.com/office/drawing/2014/main" id="{CD7D200B-C12A-4EB4-A459-9BD44E99A152}"/>
              </a:ext>
            </a:extLst>
          </p:cNvPr>
          <p:cNvSpPr txBox="1"/>
          <p:nvPr/>
        </p:nvSpPr>
        <p:spPr>
          <a:xfrm>
            <a:off x="10287000" y="5137160"/>
            <a:ext cx="1905000" cy="938719"/>
          </a:xfrm>
          <a:prstGeom prst="rect">
            <a:avLst/>
          </a:prstGeom>
          <a:noFill/>
        </p:spPr>
        <p:txBody>
          <a:bodyPr wrap="square">
            <a:spAutoFit/>
          </a:bodyPr>
          <a:lstStyle/>
          <a:p>
            <a:pPr algn="r"/>
            <a:r>
              <a:rPr lang="en-GB" sz="1100" dirty="0">
                <a:hlinkClick r:id="rId3"/>
              </a:rPr>
              <a:t>https://www.nbcnews.com/news/world/ukraine-loses-contact-troops-heavy-fighting-azovstal-steel-plant-rcna27249</a:t>
            </a:r>
            <a:r>
              <a:rPr lang="en-GB" sz="1100" dirty="0"/>
              <a:t> </a:t>
            </a:r>
          </a:p>
        </p:txBody>
      </p:sp>
    </p:spTree>
    <p:extLst>
      <p:ext uri="{BB962C8B-B14F-4D97-AF65-F5344CB8AC3E}">
        <p14:creationId xmlns:p14="http://schemas.microsoft.com/office/powerpoint/2010/main" val="3344139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0F135-A1BC-F584-22B5-A9688CB0B13B}"/>
              </a:ext>
            </a:extLst>
          </p:cNvPr>
          <p:cNvSpPr>
            <a:spLocks noGrp="1"/>
          </p:cNvSpPr>
          <p:nvPr>
            <p:ph type="title"/>
          </p:nvPr>
        </p:nvSpPr>
        <p:spPr>
          <a:xfrm>
            <a:off x="341712" y="457200"/>
            <a:ext cx="4430314" cy="1600200"/>
          </a:xfrm>
        </p:spPr>
        <p:txBody>
          <a:bodyPr anchor="b">
            <a:normAutofit/>
          </a:bodyPr>
          <a:lstStyle/>
          <a:p>
            <a:r>
              <a:rPr lang="en-GB" sz="3600" b="1" dirty="0">
                <a:solidFill>
                  <a:srgbClr val="002060"/>
                </a:solidFill>
              </a:rPr>
              <a:t>Ukraine’s post-war reconstruction: Building Back Better</a:t>
            </a:r>
          </a:p>
        </p:txBody>
      </p:sp>
      <p:pic>
        <p:nvPicPr>
          <p:cNvPr id="6" name="Picture 2" descr="Ilyich Iron and Steel Works of Mariupol — Information about Ukrainian iron  and steel producers — GMK Center">
            <a:extLst>
              <a:ext uri="{FF2B5EF4-FFF2-40B4-BE49-F238E27FC236}">
                <a16:creationId xmlns:a16="http://schemas.microsoft.com/office/drawing/2014/main" id="{7BFD39EF-1B56-0A84-A46F-B19A7A823A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32" r="27781" b="1"/>
          <a:stretch>
            <a:fillRect/>
          </a:stretch>
        </p:blipFill>
        <p:spPr bwMode="auto">
          <a:xfrm>
            <a:off x="5183188" y="987425"/>
            <a:ext cx="6473994" cy="5111924"/>
          </a:xfrm>
          <a:prstGeom prst="rect">
            <a:avLst/>
          </a:prstGeom>
          <a:ln>
            <a:noFill/>
          </a:ln>
          <a:effectLst>
            <a:outerShdw blurRad="292100" dist="139700" dir="2700000" algn="tl" rotWithShape="0">
              <a:srgbClr val="333333">
                <a:alpha val="65000"/>
              </a:srgbClr>
            </a:outerShdw>
          </a:effectLst>
        </p:spPr>
      </p:pic>
      <p:sp>
        <p:nvSpPr>
          <p:cNvPr id="5" name="Text Placeholder 4">
            <a:extLst>
              <a:ext uri="{FF2B5EF4-FFF2-40B4-BE49-F238E27FC236}">
                <a16:creationId xmlns:a16="http://schemas.microsoft.com/office/drawing/2014/main" id="{D8EEA06E-C847-7DC4-8BB7-349B68CF2F45}"/>
              </a:ext>
            </a:extLst>
          </p:cNvPr>
          <p:cNvSpPr>
            <a:spLocks noGrp="1"/>
          </p:cNvSpPr>
          <p:nvPr>
            <p:ph type="body" sz="half" idx="2"/>
          </p:nvPr>
        </p:nvSpPr>
        <p:spPr>
          <a:xfrm>
            <a:off x="341711" y="2057400"/>
            <a:ext cx="4664397" cy="3811588"/>
          </a:xfrm>
        </p:spPr>
        <p:txBody>
          <a:bodyPr>
            <a:normAutofit/>
          </a:bodyPr>
          <a:lstStyle/>
          <a:p>
            <a:r>
              <a:rPr lang="en-GB" sz="1800" b="1" dirty="0"/>
              <a:t>Towards a clean energy transformation of  Ukraine’s iron and steel industry</a:t>
            </a:r>
          </a:p>
          <a:p>
            <a:r>
              <a:rPr lang="en-GB" sz="1800" dirty="0">
                <a:solidFill>
                  <a:srgbClr val="002060"/>
                </a:solidFill>
                <a:latin typeface="StevieSansBook" panose="02000503000000020004" pitchFamily="50" charset="0"/>
              </a:rPr>
              <a:t>2021 Stats:</a:t>
            </a:r>
          </a:p>
          <a:p>
            <a:pPr marL="285750" indent="-285750">
              <a:buFont typeface="Arial" panose="020B0604020202020204" pitchFamily="34" charset="0"/>
              <a:buChar char="•"/>
            </a:pPr>
            <a:r>
              <a:rPr lang="en-GB" sz="1800" dirty="0">
                <a:solidFill>
                  <a:srgbClr val="002060"/>
                </a:solidFill>
                <a:latin typeface="StevieSansBook" panose="02000503000000020004" pitchFamily="50" charset="0"/>
              </a:rPr>
              <a:t>21.4Mt steel output (global #14)</a:t>
            </a:r>
          </a:p>
          <a:p>
            <a:pPr marL="285750" indent="-285750">
              <a:buFont typeface="Arial" panose="020B0604020202020204" pitchFamily="34" charset="0"/>
              <a:buChar char="•"/>
            </a:pPr>
            <a:r>
              <a:rPr lang="en-GB" sz="1800" dirty="0">
                <a:solidFill>
                  <a:srgbClr val="002060"/>
                </a:solidFill>
                <a:latin typeface="StevieSansBook" panose="02000503000000020004" pitchFamily="50" charset="0"/>
              </a:rPr>
              <a:t>15.7 Mt steel exported (global #9)</a:t>
            </a:r>
          </a:p>
          <a:p>
            <a:pPr marL="285750" indent="-285750">
              <a:buFont typeface="Arial" panose="020B0604020202020204" pitchFamily="34" charset="0"/>
              <a:buChar char="•"/>
            </a:pPr>
            <a:r>
              <a:rPr lang="en-US" sz="1800" dirty="0">
                <a:solidFill>
                  <a:srgbClr val="002060"/>
                </a:solidFill>
                <a:latin typeface="StevieSansBook" panose="02000503000000020004" pitchFamily="50" charset="0"/>
              </a:rPr>
              <a:t>Iron &amp; steel sector accounted for 2.3% of Ukraine’s GDP and 14.5% of Ukraine’s industrial output</a:t>
            </a:r>
          </a:p>
          <a:p>
            <a:pPr marL="285750" indent="-285750">
              <a:buFont typeface="Arial" panose="020B0604020202020204" pitchFamily="34" charset="0"/>
              <a:buChar char="•"/>
            </a:pPr>
            <a:r>
              <a:rPr lang="en-US" sz="1800" dirty="0">
                <a:solidFill>
                  <a:srgbClr val="002060"/>
                </a:solidFill>
                <a:latin typeface="StevieSansBook" panose="02000503000000020004" pitchFamily="50" charset="0"/>
              </a:rPr>
              <a:t>Steel companies paid $3.5bn in taxes to the State budget</a:t>
            </a:r>
            <a:endParaRPr lang="en-GB" sz="1800" dirty="0">
              <a:solidFill>
                <a:srgbClr val="002060"/>
              </a:solidFill>
              <a:latin typeface="StevieSansBook" panose="02000503000000020004" pitchFamily="50" charset="0"/>
            </a:endParaRPr>
          </a:p>
        </p:txBody>
      </p:sp>
      <p:sp>
        <p:nvSpPr>
          <p:cNvPr id="7" name="TextBox 8">
            <a:extLst>
              <a:ext uri="{FF2B5EF4-FFF2-40B4-BE49-F238E27FC236}">
                <a16:creationId xmlns:a16="http://schemas.microsoft.com/office/drawing/2014/main" id="{D085B884-0574-E9CE-1070-6D96E5DD90A1}"/>
              </a:ext>
            </a:extLst>
          </p:cNvPr>
          <p:cNvSpPr txBox="1"/>
          <p:nvPr/>
        </p:nvSpPr>
        <p:spPr>
          <a:xfrm>
            <a:off x="5546896" y="6217641"/>
            <a:ext cx="6110286" cy="307777"/>
          </a:xfrm>
          <a:prstGeom prst="rect">
            <a:avLst/>
          </a:prstGeom>
          <a:noFill/>
        </p:spPr>
        <p:txBody>
          <a:bodyPr wrap="square">
            <a:spAutoFit/>
          </a:bodyPr>
          <a:lstStyle/>
          <a:p>
            <a:pPr algn="r"/>
            <a:r>
              <a:rPr lang="en-GB" sz="1400" i="1" noProof="0" dirty="0">
                <a:solidFill>
                  <a:schemeClr val="tx2">
                    <a:lumMod val="75000"/>
                  </a:schemeClr>
                </a:solidFill>
                <a:latin typeface="StevieSansBook" panose="02000503000000020004" pitchFamily="50" charset="0"/>
              </a:rPr>
              <a:t>Ilyich Iron and Steel Works of Mariupol, pre-2022</a:t>
            </a:r>
          </a:p>
        </p:txBody>
      </p:sp>
    </p:spTree>
    <p:extLst>
      <p:ext uri="{BB962C8B-B14F-4D97-AF65-F5344CB8AC3E}">
        <p14:creationId xmlns:p14="http://schemas.microsoft.com/office/powerpoint/2010/main" val="302619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wipe(down)">
                                      <p:cBhvr>
                                        <p:cTn id="10" dur="500"/>
                                        <p:tgtEl>
                                          <p:spTgt spid="5">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wipe(down)">
                                      <p:cBhvr>
                                        <p:cTn id="13" dur="500"/>
                                        <p:tgtEl>
                                          <p:spTgt spid="5">
                                            <p:txEl>
                                              <p:pRg st="3" end="3"/>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wipe(down)">
                                      <p:cBhvr>
                                        <p:cTn id="16" dur="500"/>
                                        <p:tgtEl>
                                          <p:spTgt spid="5">
                                            <p:txEl>
                                              <p:pRg st="4" end="4"/>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wipe(down)">
                                      <p:cBhvr>
                                        <p:cTn id="19"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A8C3D0A-6C6C-40DF-86E5-20929061DEE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36049"/>
            <a:ext cx="6364285" cy="3960000"/>
          </a:xfrm>
        </p:spPr>
      </p:pic>
      <p:pic>
        <p:nvPicPr>
          <p:cNvPr id="1026" name="Picture 2" descr="Steel Finishing">
            <a:extLst>
              <a:ext uri="{FF2B5EF4-FFF2-40B4-BE49-F238E27FC236}">
                <a16:creationId xmlns:a16="http://schemas.microsoft.com/office/drawing/2014/main" id="{CD2430B3-3A62-4F07-89AA-AA88F251E7B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9694" y="1336049"/>
            <a:ext cx="5858627" cy="396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0A1B33B-DB92-492B-9EC0-F49696B1980E}"/>
              </a:ext>
            </a:extLst>
          </p:cNvPr>
          <p:cNvSpPr txBox="1"/>
          <p:nvPr/>
        </p:nvSpPr>
        <p:spPr>
          <a:xfrm>
            <a:off x="269764" y="325800"/>
            <a:ext cx="7054313" cy="400110"/>
          </a:xfrm>
          <a:prstGeom prst="rect">
            <a:avLst/>
          </a:prstGeom>
          <a:noFill/>
        </p:spPr>
        <p:txBody>
          <a:bodyPr wrap="square">
            <a:spAutoFit/>
          </a:bodyPr>
          <a:lstStyle/>
          <a:p>
            <a:pPr algn="l"/>
            <a:r>
              <a:rPr lang="en-GB" sz="2000" b="1" i="0" dirty="0">
                <a:solidFill>
                  <a:srgbClr val="002060"/>
                </a:solidFill>
                <a:effectLst/>
              </a:rPr>
              <a:t>Steel Flowlines </a:t>
            </a:r>
            <a:r>
              <a:rPr lang="en-GB" sz="2000" i="0" dirty="0">
                <a:solidFill>
                  <a:srgbClr val="002060"/>
                </a:solidFill>
                <a:effectLst/>
              </a:rPr>
              <a:t>(American Iron and Steel Institute, 2023)</a:t>
            </a:r>
          </a:p>
        </p:txBody>
      </p:sp>
      <p:sp>
        <p:nvSpPr>
          <p:cNvPr id="10" name="TextBox 9">
            <a:extLst>
              <a:ext uri="{FF2B5EF4-FFF2-40B4-BE49-F238E27FC236}">
                <a16:creationId xmlns:a16="http://schemas.microsoft.com/office/drawing/2014/main" id="{BC2FD277-A0D5-4801-9E94-3E6F89D06F34}"/>
              </a:ext>
            </a:extLst>
          </p:cNvPr>
          <p:cNvSpPr txBox="1"/>
          <p:nvPr/>
        </p:nvSpPr>
        <p:spPr>
          <a:xfrm>
            <a:off x="83680" y="5906188"/>
            <a:ext cx="12108320" cy="800219"/>
          </a:xfrm>
          <a:prstGeom prst="rect">
            <a:avLst/>
          </a:prstGeom>
          <a:noFill/>
        </p:spPr>
        <p:txBody>
          <a:bodyPr wrap="square">
            <a:spAutoFit/>
          </a:bodyPr>
          <a:lstStyle/>
          <a:p>
            <a:pPr marL="285750" indent="-285750">
              <a:buFont typeface="Wingdings" panose="05000000000000000000" pitchFamily="2" charset="2"/>
              <a:buChar char="Ø"/>
            </a:pPr>
            <a:r>
              <a:rPr lang="en-GB" sz="1400" dirty="0"/>
              <a:t>Steel is an alloy of iron and carbon containing less than 2% carbon and 1% manganese and small amounts of silicon, phosphorus, sulphur and oxygen. </a:t>
            </a:r>
            <a:r>
              <a:rPr lang="en-GB" sz="1600" b="1" dirty="0"/>
              <a:t>Steel is the world's most important engineering and construction material.</a:t>
            </a:r>
          </a:p>
          <a:p>
            <a:pPr marL="285750" indent="-285750">
              <a:buFont typeface="Wingdings" panose="05000000000000000000" pitchFamily="2" charset="2"/>
              <a:buChar char="Ø"/>
            </a:pPr>
            <a:r>
              <a:rPr lang="en-GB" sz="1400" dirty="0"/>
              <a:t>Steel is primarily produced using one of two methods: the </a:t>
            </a:r>
            <a:r>
              <a:rPr lang="en-GB" sz="1400" b="1" dirty="0"/>
              <a:t>Blast Furnace – Basic Oxygen Furnace </a:t>
            </a:r>
            <a:r>
              <a:rPr lang="en-GB" sz="1400" dirty="0"/>
              <a:t>(BF-BOF) route or the </a:t>
            </a:r>
            <a:r>
              <a:rPr lang="en-GB" sz="1400" b="1" dirty="0"/>
              <a:t>Electric Arc Furnace </a:t>
            </a:r>
            <a:r>
              <a:rPr lang="en-GB" sz="1400" dirty="0"/>
              <a:t>route.</a:t>
            </a:r>
          </a:p>
        </p:txBody>
      </p:sp>
    </p:spTree>
    <p:extLst>
      <p:ext uri="{BB962C8B-B14F-4D97-AF65-F5344CB8AC3E}">
        <p14:creationId xmlns:p14="http://schemas.microsoft.com/office/powerpoint/2010/main" val="653017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FA91-4C06-4BA0-B20E-471F882DC58D}"/>
              </a:ext>
            </a:extLst>
          </p:cNvPr>
          <p:cNvSpPr>
            <a:spLocks noGrp="1"/>
          </p:cNvSpPr>
          <p:nvPr>
            <p:ph type="title"/>
          </p:nvPr>
        </p:nvSpPr>
        <p:spPr>
          <a:xfrm>
            <a:off x="762000" y="327212"/>
            <a:ext cx="8148918" cy="573741"/>
          </a:xfrm>
        </p:spPr>
        <p:txBody>
          <a:bodyPr>
            <a:noAutofit/>
          </a:bodyPr>
          <a:lstStyle/>
          <a:p>
            <a:r>
              <a:rPr lang="en-GB" sz="2800" b="1" dirty="0">
                <a:solidFill>
                  <a:srgbClr val="002060"/>
                </a:solidFill>
                <a:latin typeface="Tenso Black" panose="02000000000000000000" pitchFamily="50" charset="0"/>
              </a:rPr>
              <a:t>Ukraine’s coal &amp; steel production (Mt, 1913-2021)</a:t>
            </a:r>
          </a:p>
        </p:txBody>
      </p:sp>
      <p:graphicFrame>
        <p:nvGraphicFramePr>
          <p:cNvPr id="4" name="Content Placeholder 3">
            <a:extLst>
              <a:ext uri="{FF2B5EF4-FFF2-40B4-BE49-F238E27FC236}">
                <a16:creationId xmlns:a16="http://schemas.microsoft.com/office/drawing/2014/main" id="{6FF1FD34-36FF-43D0-99CA-9518621073DB}"/>
              </a:ext>
            </a:extLst>
          </p:cNvPr>
          <p:cNvGraphicFramePr>
            <a:graphicFrameLocks noGrp="1"/>
          </p:cNvGraphicFramePr>
          <p:nvPr>
            <p:ph idx="1"/>
          </p:nvPr>
        </p:nvGraphicFramePr>
        <p:xfrm>
          <a:off x="482414" y="990600"/>
          <a:ext cx="9289116" cy="57508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2515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53468-E5DE-467E-AA63-49FB4EB6DC0C}"/>
              </a:ext>
            </a:extLst>
          </p:cNvPr>
          <p:cNvSpPr>
            <a:spLocks noGrp="1"/>
          </p:cNvSpPr>
          <p:nvPr>
            <p:ph type="title"/>
          </p:nvPr>
        </p:nvSpPr>
        <p:spPr>
          <a:xfrm>
            <a:off x="8280999" y="695389"/>
            <a:ext cx="3401961" cy="3494790"/>
          </a:xfrm>
        </p:spPr>
        <p:txBody>
          <a:bodyPr vert="horz" lIns="91440" tIns="45720" rIns="91440" bIns="45720" rtlCol="0" anchor="b">
            <a:normAutofit/>
          </a:bodyPr>
          <a:lstStyle/>
          <a:p>
            <a:r>
              <a:rPr lang="en-US" sz="3200" b="1" dirty="0">
                <a:solidFill>
                  <a:srgbClr val="002060"/>
                </a:solidFill>
                <a:latin typeface="Tenso Black" panose="02000000000000000000" pitchFamily="50" charset="0"/>
                <a:ea typeface="+mn-ea"/>
                <a:cs typeface="+mn-cs"/>
              </a:rPr>
              <a:t>Current &amp; emerging steel production routes</a:t>
            </a:r>
          </a:p>
        </p:txBody>
      </p:sp>
      <p:pic>
        <p:nvPicPr>
          <p:cNvPr id="7" name="Picture 6" descr="Diagram&#10;&#10;Description automatically generated">
            <a:extLst>
              <a:ext uri="{FF2B5EF4-FFF2-40B4-BE49-F238E27FC236}">
                <a16:creationId xmlns:a16="http://schemas.microsoft.com/office/drawing/2014/main" id="{8BD29331-7ACB-444C-9AEA-62CFA545EB9E}"/>
              </a:ext>
            </a:extLst>
          </p:cNvPr>
          <p:cNvPicPr>
            <a:picLocks noChangeAspect="1"/>
          </p:cNvPicPr>
          <p:nvPr/>
        </p:nvPicPr>
        <p:blipFill>
          <a:blip r:embed="rId3"/>
          <a:stretch>
            <a:fillRect/>
          </a:stretch>
        </p:blipFill>
        <p:spPr>
          <a:xfrm>
            <a:off x="98836" y="209152"/>
            <a:ext cx="8184869" cy="6036341"/>
          </a:xfrm>
          <a:prstGeom prst="rect">
            <a:avLst/>
          </a:prstGeom>
        </p:spPr>
      </p:pic>
      <p:sp>
        <p:nvSpPr>
          <p:cNvPr id="9" name="TextBox 8">
            <a:extLst>
              <a:ext uri="{FF2B5EF4-FFF2-40B4-BE49-F238E27FC236}">
                <a16:creationId xmlns:a16="http://schemas.microsoft.com/office/drawing/2014/main" id="{F8E18BCC-507F-40F3-8060-BF858C6F8259}"/>
              </a:ext>
            </a:extLst>
          </p:cNvPr>
          <p:cNvSpPr txBox="1"/>
          <p:nvPr/>
        </p:nvSpPr>
        <p:spPr>
          <a:xfrm>
            <a:off x="294055" y="6455825"/>
            <a:ext cx="1769010" cy="338554"/>
          </a:xfrm>
          <a:prstGeom prst="rect">
            <a:avLst/>
          </a:prstGeom>
          <a:solidFill>
            <a:srgbClr val="262626"/>
          </a:solidFill>
        </p:spPr>
        <p:txBody>
          <a:bodyPr wrap="none" rtlCol="0">
            <a:spAutoFit/>
          </a:bodyPr>
          <a:lstStyle/>
          <a:p>
            <a:pPr>
              <a:spcAft>
                <a:spcPts val="600"/>
              </a:spcAft>
              <a:defRPr/>
            </a:pPr>
            <a:r>
              <a:rPr lang="en-GB" sz="1600" dirty="0">
                <a:solidFill>
                  <a:prstClr val="white"/>
                </a:solidFill>
                <a:latin typeface="StevieSansBook" panose="02000503000000020004" pitchFamily="50" charset="0"/>
                <a:cs typeface="Calibri" panose="020F0502020204030204" pitchFamily="34" charset="0"/>
                <a:sym typeface="Arial" panose="020B0604020202020204" pitchFamily="34" charset="0"/>
              </a:rPr>
              <a:t>~2.4 t CO</a:t>
            </a:r>
            <a:r>
              <a:rPr lang="en-GB" sz="1600" baseline="-25000" dirty="0">
                <a:solidFill>
                  <a:prstClr val="white"/>
                </a:solidFill>
                <a:latin typeface="StevieSansBook" panose="02000503000000020004" pitchFamily="50" charset="0"/>
                <a:cs typeface="Calibri" panose="020F0502020204030204" pitchFamily="34" charset="0"/>
                <a:sym typeface="Arial" panose="020B0604020202020204" pitchFamily="34" charset="0"/>
              </a:rPr>
              <a:t>2</a:t>
            </a:r>
            <a:r>
              <a:rPr lang="en-GB" sz="1600" dirty="0">
                <a:solidFill>
                  <a:prstClr val="white"/>
                </a:solidFill>
                <a:latin typeface="StevieSansBook" panose="02000503000000020004" pitchFamily="50" charset="0"/>
                <a:cs typeface="Calibri" panose="020F0502020204030204" pitchFamily="34" charset="0"/>
                <a:sym typeface="Arial" panose="020B0604020202020204" pitchFamily="34" charset="0"/>
              </a:rPr>
              <a:t>/t steel</a:t>
            </a:r>
          </a:p>
        </p:txBody>
      </p:sp>
      <p:sp>
        <p:nvSpPr>
          <p:cNvPr id="19" name="TextBox 18">
            <a:extLst>
              <a:ext uri="{FF2B5EF4-FFF2-40B4-BE49-F238E27FC236}">
                <a16:creationId xmlns:a16="http://schemas.microsoft.com/office/drawing/2014/main" id="{B4E547B7-9D63-4F43-892B-8E5DF0813466}"/>
              </a:ext>
            </a:extLst>
          </p:cNvPr>
          <p:cNvSpPr txBox="1"/>
          <p:nvPr/>
        </p:nvSpPr>
        <p:spPr>
          <a:xfrm>
            <a:off x="6255572" y="6455825"/>
            <a:ext cx="1753942" cy="338554"/>
          </a:xfrm>
          <a:prstGeom prst="rect">
            <a:avLst/>
          </a:prstGeom>
          <a:solidFill>
            <a:srgbClr val="262626"/>
          </a:solidFill>
        </p:spPr>
        <p:txBody>
          <a:bodyPr wrap="none" rtlCol="0">
            <a:spAutoFit/>
          </a:bodyPr>
          <a:lstStyle/>
          <a:p>
            <a:pPr>
              <a:spcAft>
                <a:spcPts val="600"/>
              </a:spcAft>
              <a:defRPr/>
            </a:pPr>
            <a:r>
              <a:rPr lang="en-GB" sz="1600" dirty="0">
                <a:solidFill>
                  <a:prstClr val="white"/>
                </a:solidFill>
                <a:latin typeface="StevieSansBook" panose="02000503000000020004" pitchFamily="50" charset="0"/>
                <a:cs typeface="Calibri" panose="020F0502020204030204" pitchFamily="34" charset="0"/>
                <a:sym typeface="Arial" panose="020B0604020202020204" pitchFamily="34" charset="0"/>
              </a:rPr>
              <a:t>~0.1 t CO</a:t>
            </a:r>
            <a:r>
              <a:rPr lang="en-GB" sz="1600" baseline="-25000" dirty="0">
                <a:solidFill>
                  <a:prstClr val="white"/>
                </a:solidFill>
                <a:latin typeface="StevieSansBook" panose="02000503000000020004" pitchFamily="50" charset="0"/>
                <a:cs typeface="Calibri" panose="020F0502020204030204" pitchFamily="34" charset="0"/>
                <a:sym typeface="Arial" panose="020B0604020202020204" pitchFamily="34" charset="0"/>
              </a:rPr>
              <a:t>2</a:t>
            </a:r>
            <a:r>
              <a:rPr lang="en-GB" sz="1600" dirty="0">
                <a:solidFill>
                  <a:prstClr val="white"/>
                </a:solidFill>
                <a:latin typeface="StevieSansBook" panose="02000503000000020004" pitchFamily="50" charset="0"/>
                <a:cs typeface="Calibri" panose="020F0502020204030204" pitchFamily="34" charset="0"/>
                <a:sym typeface="Arial" panose="020B0604020202020204" pitchFamily="34" charset="0"/>
              </a:rPr>
              <a:t>/t steel</a:t>
            </a:r>
          </a:p>
        </p:txBody>
      </p:sp>
      <p:grpSp>
        <p:nvGrpSpPr>
          <p:cNvPr id="13" name="Group 12">
            <a:extLst>
              <a:ext uri="{FF2B5EF4-FFF2-40B4-BE49-F238E27FC236}">
                <a16:creationId xmlns:a16="http://schemas.microsoft.com/office/drawing/2014/main" id="{3159AB30-2BD9-CC9B-0D01-603A3E77BCF1}"/>
              </a:ext>
            </a:extLst>
          </p:cNvPr>
          <p:cNvGrpSpPr/>
          <p:nvPr/>
        </p:nvGrpSpPr>
        <p:grpSpPr>
          <a:xfrm>
            <a:off x="2474349" y="126661"/>
            <a:ext cx="5728927" cy="5998242"/>
            <a:chOff x="2480378" y="143242"/>
            <a:chExt cx="5728927" cy="5998242"/>
          </a:xfrm>
        </p:grpSpPr>
        <p:sp>
          <p:nvSpPr>
            <p:cNvPr id="5" name="Rectangle 4">
              <a:extLst>
                <a:ext uri="{FF2B5EF4-FFF2-40B4-BE49-F238E27FC236}">
                  <a16:creationId xmlns:a16="http://schemas.microsoft.com/office/drawing/2014/main" id="{130052FC-018A-E062-3A9E-1139A5D6399D}"/>
                </a:ext>
              </a:extLst>
            </p:cNvPr>
            <p:cNvSpPr/>
            <p:nvPr/>
          </p:nvSpPr>
          <p:spPr>
            <a:xfrm>
              <a:off x="3733800" y="3822699"/>
              <a:ext cx="192656" cy="10047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agona Book" panose="020F0502020204030204"/>
                <a:sym typeface="Arial" panose="020B0604020202020204" pitchFamily="34" charset="0"/>
              </a:endParaRPr>
            </a:p>
          </p:txBody>
        </p:sp>
        <p:sp>
          <p:nvSpPr>
            <p:cNvPr id="10" name="Rectangle 9">
              <a:extLst>
                <a:ext uri="{FF2B5EF4-FFF2-40B4-BE49-F238E27FC236}">
                  <a16:creationId xmlns:a16="http://schemas.microsoft.com/office/drawing/2014/main" id="{51A54BB4-C647-C9E3-27AB-AD4137ECDF24}"/>
                </a:ext>
              </a:extLst>
            </p:cNvPr>
            <p:cNvSpPr/>
            <p:nvPr/>
          </p:nvSpPr>
          <p:spPr>
            <a:xfrm>
              <a:off x="2480378" y="143242"/>
              <a:ext cx="2506843" cy="37722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agona Book" panose="020F0502020204030204"/>
                <a:sym typeface="Arial" panose="020B0604020202020204" pitchFamily="34" charset="0"/>
              </a:endParaRPr>
            </a:p>
          </p:txBody>
        </p:sp>
        <p:sp>
          <p:nvSpPr>
            <p:cNvPr id="11" name="Rectangle 10">
              <a:extLst>
                <a:ext uri="{FF2B5EF4-FFF2-40B4-BE49-F238E27FC236}">
                  <a16:creationId xmlns:a16="http://schemas.microsoft.com/office/drawing/2014/main" id="{F2CDA6C2-E81D-B3D5-FBC3-9392928D3DC9}"/>
                </a:ext>
              </a:extLst>
            </p:cNvPr>
            <p:cNvSpPr/>
            <p:nvPr/>
          </p:nvSpPr>
          <p:spPr>
            <a:xfrm>
              <a:off x="5531331" y="143242"/>
              <a:ext cx="2677974" cy="59982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agona Book" panose="020F0502020204030204"/>
                <a:sym typeface="Arial" panose="020B0604020202020204" pitchFamily="34" charset="0"/>
              </a:endParaRPr>
            </a:p>
          </p:txBody>
        </p:sp>
        <p:sp>
          <p:nvSpPr>
            <p:cNvPr id="12" name="Rectangle 11">
              <a:extLst>
                <a:ext uri="{FF2B5EF4-FFF2-40B4-BE49-F238E27FC236}">
                  <a16:creationId xmlns:a16="http://schemas.microsoft.com/office/drawing/2014/main" id="{D06F8959-5436-CD56-62A2-06D8AA3894A9}"/>
                </a:ext>
              </a:extLst>
            </p:cNvPr>
            <p:cNvSpPr/>
            <p:nvPr/>
          </p:nvSpPr>
          <p:spPr>
            <a:xfrm>
              <a:off x="4707551" y="1180801"/>
              <a:ext cx="1948841" cy="16350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agona Book" panose="020F0502020204030204"/>
                <a:sym typeface="Arial" panose="020B0604020202020204" pitchFamily="34" charset="0"/>
              </a:endParaRPr>
            </a:p>
          </p:txBody>
        </p:sp>
      </p:grpSp>
      <p:sp>
        <p:nvSpPr>
          <p:cNvPr id="14" name="TextBox 13">
            <a:extLst>
              <a:ext uri="{FF2B5EF4-FFF2-40B4-BE49-F238E27FC236}">
                <a16:creationId xmlns:a16="http://schemas.microsoft.com/office/drawing/2014/main" id="{EFCB7A96-D057-D637-C686-2145601139D5}"/>
              </a:ext>
            </a:extLst>
          </p:cNvPr>
          <p:cNvSpPr txBox="1"/>
          <p:nvPr/>
        </p:nvSpPr>
        <p:spPr>
          <a:xfrm>
            <a:off x="3223814" y="6427824"/>
            <a:ext cx="1760995" cy="338554"/>
          </a:xfrm>
          <a:prstGeom prst="rect">
            <a:avLst/>
          </a:prstGeom>
          <a:solidFill>
            <a:srgbClr val="262626"/>
          </a:solidFill>
        </p:spPr>
        <p:txBody>
          <a:bodyPr wrap="none" rtlCol="0">
            <a:spAutoFit/>
          </a:bodyPr>
          <a:lstStyle/>
          <a:p>
            <a:pPr>
              <a:spcAft>
                <a:spcPts val="600"/>
              </a:spcAft>
              <a:defRPr/>
            </a:pPr>
            <a:r>
              <a:rPr lang="en-GB" sz="1600" dirty="0">
                <a:solidFill>
                  <a:prstClr val="white"/>
                </a:solidFill>
                <a:latin typeface="StevieSansBook" panose="02000503000000020004" pitchFamily="50" charset="0"/>
                <a:cs typeface="Calibri" panose="020F0502020204030204" pitchFamily="34" charset="0"/>
                <a:sym typeface="Arial" panose="020B0604020202020204" pitchFamily="34" charset="0"/>
              </a:rPr>
              <a:t>~0.7 t CO</a:t>
            </a:r>
            <a:r>
              <a:rPr lang="en-GB" sz="1600" baseline="-25000" dirty="0">
                <a:solidFill>
                  <a:prstClr val="white"/>
                </a:solidFill>
                <a:latin typeface="StevieSansBook" panose="02000503000000020004" pitchFamily="50" charset="0"/>
                <a:cs typeface="Calibri" panose="020F0502020204030204" pitchFamily="34" charset="0"/>
                <a:sym typeface="Arial" panose="020B0604020202020204" pitchFamily="34" charset="0"/>
              </a:rPr>
              <a:t>2</a:t>
            </a:r>
            <a:r>
              <a:rPr lang="en-GB" sz="1600" dirty="0">
                <a:solidFill>
                  <a:prstClr val="white"/>
                </a:solidFill>
                <a:latin typeface="StevieSansBook" panose="02000503000000020004" pitchFamily="50" charset="0"/>
                <a:cs typeface="Calibri" panose="020F0502020204030204" pitchFamily="34" charset="0"/>
                <a:sym typeface="Arial" panose="020B0604020202020204" pitchFamily="34" charset="0"/>
              </a:rPr>
              <a:t>/t steel</a:t>
            </a:r>
          </a:p>
        </p:txBody>
      </p:sp>
      <p:sp>
        <p:nvSpPr>
          <p:cNvPr id="18" name="TextBox 17">
            <a:extLst>
              <a:ext uri="{FF2B5EF4-FFF2-40B4-BE49-F238E27FC236}">
                <a16:creationId xmlns:a16="http://schemas.microsoft.com/office/drawing/2014/main" id="{FDCA5C47-EB3B-42AE-B6F7-7BF628B2F386}"/>
              </a:ext>
            </a:extLst>
          </p:cNvPr>
          <p:cNvSpPr txBox="1"/>
          <p:nvPr/>
        </p:nvSpPr>
        <p:spPr>
          <a:xfrm>
            <a:off x="3231266" y="6464362"/>
            <a:ext cx="1781834" cy="338554"/>
          </a:xfrm>
          <a:prstGeom prst="rect">
            <a:avLst/>
          </a:prstGeom>
          <a:solidFill>
            <a:srgbClr val="262626"/>
          </a:solidFill>
        </p:spPr>
        <p:txBody>
          <a:bodyPr wrap="none" rtlCol="0">
            <a:spAutoFit/>
          </a:bodyPr>
          <a:lstStyle/>
          <a:p>
            <a:pPr>
              <a:spcAft>
                <a:spcPts val="600"/>
              </a:spcAft>
              <a:defRPr/>
            </a:pPr>
            <a:r>
              <a:rPr lang="en-GB" sz="1600" dirty="0">
                <a:solidFill>
                  <a:prstClr val="white"/>
                </a:solidFill>
                <a:latin typeface="StevieSansBook" panose="02000503000000020004" pitchFamily="50" charset="0"/>
                <a:cs typeface="Calibri" panose="020F0502020204030204" pitchFamily="34" charset="0"/>
                <a:sym typeface="Arial" panose="020B0604020202020204" pitchFamily="34" charset="0"/>
              </a:rPr>
              <a:t>~0.9 t CO</a:t>
            </a:r>
            <a:r>
              <a:rPr lang="en-GB" sz="1600" baseline="-25000" dirty="0">
                <a:solidFill>
                  <a:prstClr val="white"/>
                </a:solidFill>
                <a:latin typeface="StevieSansBook" panose="02000503000000020004" pitchFamily="50" charset="0"/>
                <a:cs typeface="Calibri" panose="020F0502020204030204" pitchFamily="34" charset="0"/>
                <a:sym typeface="Arial" panose="020B0604020202020204" pitchFamily="34" charset="0"/>
              </a:rPr>
              <a:t>2</a:t>
            </a:r>
            <a:r>
              <a:rPr lang="en-GB" sz="1600" dirty="0">
                <a:solidFill>
                  <a:prstClr val="white"/>
                </a:solidFill>
                <a:latin typeface="StevieSansBook" panose="02000503000000020004" pitchFamily="50" charset="0"/>
                <a:cs typeface="Calibri" panose="020F0502020204030204" pitchFamily="34" charset="0"/>
                <a:sym typeface="Arial" panose="020B0604020202020204" pitchFamily="34" charset="0"/>
              </a:rPr>
              <a:t>/t steel</a:t>
            </a:r>
          </a:p>
        </p:txBody>
      </p:sp>
      <p:sp>
        <p:nvSpPr>
          <p:cNvPr id="15" name="TextBox 14">
            <a:extLst>
              <a:ext uri="{FF2B5EF4-FFF2-40B4-BE49-F238E27FC236}">
                <a16:creationId xmlns:a16="http://schemas.microsoft.com/office/drawing/2014/main" id="{BD9944BB-B2C5-4F46-AFD4-4F873777A4C1}"/>
              </a:ext>
            </a:extLst>
          </p:cNvPr>
          <p:cNvSpPr txBox="1"/>
          <p:nvPr/>
        </p:nvSpPr>
        <p:spPr>
          <a:xfrm>
            <a:off x="3718219" y="442967"/>
            <a:ext cx="1365182" cy="307777"/>
          </a:xfrm>
          <a:prstGeom prst="rect">
            <a:avLst/>
          </a:prstGeom>
          <a:noFill/>
        </p:spPr>
        <p:txBody>
          <a:bodyPr wrap="none" rtlCol="0">
            <a:spAutoFit/>
          </a:bodyPr>
          <a:lstStyle/>
          <a:p>
            <a:r>
              <a:rPr lang="en-GB" sz="1400" b="1" dirty="0">
                <a:solidFill>
                  <a:prstClr val="black"/>
                </a:solidFill>
                <a:latin typeface="Calibri" panose="020F0502020204030204" pitchFamily="34" charset="0"/>
                <a:cs typeface="Calibri" panose="020F0502020204030204" pitchFamily="34" charset="0"/>
                <a:sym typeface="Arial" panose="020B0604020202020204" pitchFamily="34" charset="0"/>
              </a:rPr>
              <a:t>Scrap-EAF route</a:t>
            </a:r>
          </a:p>
        </p:txBody>
      </p:sp>
      <p:sp>
        <p:nvSpPr>
          <p:cNvPr id="17" name="Rectangle 16">
            <a:extLst>
              <a:ext uri="{FF2B5EF4-FFF2-40B4-BE49-F238E27FC236}">
                <a16:creationId xmlns:a16="http://schemas.microsoft.com/office/drawing/2014/main" id="{0DEB3F66-5C5C-37BF-F0E8-06CF1AE6A7E8}"/>
              </a:ext>
            </a:extLst>
          </p:cNvPr>
          <p:cNvSpPr/>
          <p:nvPr/>
        </p:nvSpPr>
        <p:spPr>
          <a:xfrm>
            <a:off x="3592825" y="516200"/>
            <a:ext cx="1427228" cy="2660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Sagona Book" panose="020F0502020204030204"/>
              <a:sym typeface="Arial" panose="020B0604020202020204" pitchFamily="34" charset="0"/>
            </a:endParaRPr>
          </a:p>
        </p:txBody>
      </p:sp>
    </p:spTree>
    <p:extLst>
      <p:ext uri="{BB962C8B-B14F-4D97-AF65-F5344CB8AC3E}">
        <p14:creationId xmlns:p14="http://schemas.microsoft.com/office/powerpoint/2010/main" val="363438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14" grpId="0" animBg="1"/>
      <p:bldP spid="18"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E992467-87C1-4474-8F4D-EBD7834A22CB}"/>
              </a:ext>
            </a:extLst>
          </p:cNvPr>
          <p:cNvSpPr>
            <a:spLocks noGrp="1"/>
          </p:cNvSpPr>
          <p:nvPr>
            <p:ph type="body" sz="half" idx="2"/>
          </p:nvPr>
        </p:nvSpPr>
        <p:spPr>
          <a:xfrm>
            <a:off x="66676" y="1251751"/>
            <a:ext cx="4061440" cy="5462303"/>
          </a:xfrm>
        </p:spPr>
        <p:txBody>
          <a:bodyPr>
            <a:noAutofit/>
          </a:bodyPr>
          <a:lstStyle/>
          <a:p>
            <a:pPr marL="342900" indent="-342900">
              <a:buFont typeface="+mj-lt"/>
              <a:buAutoNum type="arabicPeriod"/>
            </a:pPr>
            <a:r>
              <a:rPr lang="en-GB" sz="2000" b="1" dirty="0">
                <a:solidFill>
                  <a:srgbClr val="7030A0"/>
                </a:solidFill>
              </a:rPr>
              <a:t>Electric arc furnaces are one option</a:t>
            </a:r>
            <a:r>
              <a:rPr lang="en-GB" sz="1800" dirty="0"/>
              <a:t>: </a:t>
            </a:r>
            <a:r>
              <a:rPr lang="en-GB" sz="1800" b="1" dirty="0"/>
              <a:t>must be powered by renewable sources </a:t>
            </a:r>
            <a:r>
              <a:rPr lang="en-GB" sz="1800" dirty="0"/>
              <a:t>to produce ‘green’ steel.</a:t>
            </a:r>
          </a:p>
          <a:p>
            <a:pPr marL="342900" indent="-342900">
              <a:buFont typeface="+mj-lt"/>
              <a:buAutoNum type="arabicPeriod"/>
            </a:pPr>
            <a:r>
              <a:rPr lang="en-GB" sz="1800" b="1" dirty="0">
                <a:solidFill>
                  <a:srgbClr val="00B050"/>
                </a:solidFill>
              </a:rPr>
              <a:t>‘G</a:t>
            </a:r>
            <a:r>
              <a:rPr lang="en-GB" sz="2000" b="1" dirty="0">
                <a:solidFill>
                  <a:srgbClr val="00B050"/>
                </a:solidFill>
              </a:rPr>
              <a:t>reen hydrogen’</a:t>
            </a:r>
            <a:r>
              <a:rPr lang="en-GB" sz="1800" dirty="0"/>
              <a:t> </a:t>
            </a:r>
            <a:r>
              <a:rPr lang="en-GB" sz="2000" b="1" dirty="0">
                <a:solidFill>
                  <a:srgbClr val="7030A0"/>
                </a:solidFill>
              </a:rPr>
              <a:t>is another solution</a:t>
            </a:r>
            <a:r>
              <a:rPr lang="en-GB" sz="1800" dirty="0"/>
              <a:t> that could help reduce the steel industry’s carbon footprint:</a:t>
            </a:r>
          </a:p>
        </p:txBody>
      </p:sp>
      <p:sp>
        <p:nvSpPr>
          <p:cNvPr id="9" name="TextBox 8">
            <a:extLst>
              <a:ext uri="{FF2B5EF4-FFF2-40B4-BE49-F238E27FC236}">
                <a16:creationId xmlns:a16="http://schemas.microsoft.com/office/drawing/2014/main" id="{3ECCAD6A-79D9-4420-8A27-B16D436666EE}"/>
              </a:ext>
            </a:extLst>
          </p:cNvPr>
          <p:cNvSpPr txBox="1"/>
          <p:nvPr/>
        </p:nvSpPr>
        <p:spPr>
          <a:xfrm>
            <a:off x="4048124" y="5241925"/>
            <a:ext cx="7991875" cy="1015663"/>
          </a:xfrm>
          <a:prstGeom prst="rect">
            <a:avLst/>
          </a:prstGeom>
          <a:noFill/>
        </p:spPr>
        <p:txBody>
          <a:bodyPr wrap="square">
            <a:spAutoFit/>
          </a:bodyPr>
          <a:lstStyle/>
          <a:p>
            <a:pPr algn="r"/>
            <a:r>
              <a:rPr lang="en-GB" sz="2000" b="1" dirty="0"/>
              <a:t>“The real roadblock for green steel is simply the availability of low-carbon hydrogen</a:t>
            </a:r>
            <a:r>
              <a:rPr lang="en-GB" sz="2000" dirty="0"/>
              <a:t>. </a:t>
            </a:r>
            <a:r>
              <a:rPr lang="en-GB" sz="2000" b="1" dirty="0">
                <a:solidFill>
                  <a:srgbClr val="0070C0"/>
                </a:solidFill>
              </a:rPr>
              <a:t>Blue</a:t>
            </a:r>
            <a:r>
              <a:rPr lang="en-GB" sz="2000" dirty="0"/>
              <a:t> and </a:t>
            </a:r>
            <a:r>
              <a:rPr lang="en-GB" sz="2000" b="1" dirty="0">
                <a:solidFill>
                  <a:srgbClr val="00B050"/>
                </a:solidFill>
              </a:rPr>
              <a:t>green</a:t>
            </a:r>
            <a:r>
              <a:rPr lang="en-GB" sz="2000" dirty="0"/>
              <a:t> hydrogen can help reduce or eliminate CO</a:t>
            </a:r>
            <a:r>
              <a:rPr lang="en-GB" sz="2000" baseline="-25000" dirty="0"/>
              <a:t>2</a:t>
            </a:r>
            <a:r>
              <a:rPr lang="en-GB" sz="2000" dirty="0"/>
              <a:t> emissions” (WEF, 2023)</a:t>
            </a:r>
          </a:p>
        </p:txBody>
      </p:sp>
      <p:pic>
        <p:nvPicPr>
          <p:cNvPr id="10242" name="Picture 2" descr="The real roadblock for green steel is simply the availability of low-carbon hydrogen. Blue and green hydrogen can help reduce or eliminate CO2 emissions. ">
            <a:extLst>
              <a:ext uri="{FF2B5EF4-FFF2-40B4-BE49-F238E27FC236}">
                <a16:creationId xmlns:a16="http://schemas.microsoft.com/office/drawing/2014/main" id="{1AD46DB8-AD8F-4A44-8AB8-BF7B3DBEF5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92" b="-1"/>
          <a:stretch/>
        </p:blipFill>
        <p:spPr bwMode="auto">
          <a:xfrm>
            <a:off x="4048124" y="1352550"/>
            <a:ext cx="8077200" cy="377595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E1105E9-D927-4BCA-9BFA-AEB4729EE026}"/>
              </a:ext>
            </a:extLst>
          </p:cNvPr>
          <p:cNvSpPr txBox="1"/>
          <p:nvPr/>
        </p:nvSpPr>
        <p:spPr>
          <a:xfrm>
            <a:off x="599279" y="296346"/>
            <a:ext cx="8649495" cy="646331"/>
          </a:xfrm>
          <a:prstGeom prst="rect">
            <a:avLst/>
          </a:prstGeom>
          <a:noFill/>
        </p:spPr>
        <p:txBody>
          <a:bodyPr wrap="square">
            <a:spAutoFit/>
          </a:bodyPr>
          <a:lstStyle/>
          <a:p>
            <a:r>
              <a:rPr lang="en-GB" sz="3600" b="1" dirty="0">
                <a:solidFill>
                  <a:srgbClr val="00B050"/>
                </a:solidFill>
              </a:rPr>
              <a:t>Green steel </a:t>
            </a:r>
            <a:r>
              <a:rPr lang="en-GB" sz="3600" dirty="0">
                <a:solidFill>
                  <a:srgbClr val="002060"/>
                </a:solidFill>
              </a:rPr>
              <a:t>production: two routes forwards</a:t>
            </a:r>
          </a:p>
        </p:txBody>
      </p:sp>
      <p:sp>
        <p:nvSpPr>
          <p:cNvPr id="16" name="TextBox 15">
            <a:extLst>
              <a:ext uri="{FF2B5EF4-FFF2-40B4-BE49-F238E27FC236}">
                <a16:creationId xmlns:a16="http://schemas.microsoft.com/office/drawing/2014/main" id="{2E477FCF-57DD-4D9A-A8AB-0D0ACC171DDF}"/>
              </a:ext>
            </a:extLst>
          </p:cNvPr>
          <p:cNvSpPr txBox="1"/>
          <p:nvPr/>
        </p:nvSpPr>
        <p:spPr>
          <a:xfrm>
            <a:off x="4799409" y="6406277"/>
            <a:ext cx="7258841" cy="307777"/>
          </a:xfrm>
          <a:prstGeom prst="rect">
            <a:avLst/>
          </a:prstGeom>
          <a:noFill/>
        </p:spPr>
        <p:txBody>
          <a:bodyPr wrap="square">
            <a:spAutoFit/>
          </a:bodyPr>
          <a:lstStyle/>
          <a:p>
            <a:pPr algn="r"/>
            <a:r>
              <a:rPr lang="en-GB" sz="1400" dirty="0">
                <a:hlinkClick r:id="rId3"/>
              </a:rPr>
              <a:t>https://www.weforum.org/agenda/2022/07/green-steel-emissions-net-zero/</a:t>
            </a:r>
            <a:endParaRPr lang="en-GB" sz="1400" dirty="0"/>
          </a:p>
        </p:txBody>
      </p:sp>
    </p:spTree>
    <p:extLst>
      <p:ext uri="{BB962C8B-B14F-4D97-AF65-F5344CB8AC3E}">
        <p14:creationId xmlns:p14="http://schemas.microsoft.com/office/powerpoint/2010/main" val="331840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288AA-AA0F-280C-0845-F61F5C286D33}"/>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EDAF72F1-8FB8-CA1A-848E-583C40DC0EB2}"/>
              </a:ext>
            </a:extLst>
          </p:cNvPr>
          <p:cNvSpPr txBox="1"/>
          <p:nvPr/>
        </p:nvSpPr>
        <p:spPr>
          <a:xfrm>
            <a:off x="815787" y="437817"/>
            <a:ext cx="9099178" cy="1077218"/>
          </a:xfrm>
          <a:prstGeom prst="rect">
            <a:avLst/>
          </a:prstGeom>
          <a:noFill/>
        </p:spPr>
        <p:txBody>
          <a:bodyPr wrap="square">
            <a:spAutoFit/>
          </a:bodyPr>
          <a:lstStyle/>
          <a:p>
            <a:r>
              <a:rPr lang="en-GB" sz="3200" b="1" noProof="0" dirty="0">
                <a:solidFill>
                  <a:srgbClr val="002060"/>
                </a:solidFill>
                <a:latin typeface="Tenso Black" panose="02000000000000000000" pitchFamily="50" charset="0"/>
              </a:rPr>
              <a:t>An opportunity to optimise local iron ore and renewable energy resources </a:t>
            </a:r>
            <a:endParaRPr lang="en-GB" sz="2800" b="1" noProof="0" dirty="0">
              <a:solidFill>
                <a:srgbClr val="002060"/>
              </a:solidFill>
              <a:latin typeface="Tenso Black" panose="02000000000000000000" pitchFamily="50" charset="0"/>
            </a:endParaRPr>
          </a:p>
        </p:txBody>
      </p:sp>
      <p:pic>
        <p:nvPicPr>
          <p:cNvPr id="1026" name="Picture 2" descr="Fig. 2">
            <a:extLst>
              <a:ext uri="{FF2B5EF4-FFF2-40B4-BE49-F238E27FC236}">
                <a16:creationId xmlns:a16="http://schemas.microsoft.com/office/drawing/2014/main" id="{51BFB92B-399E-45A5-65AC-FAF0F834FF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9020"/>
          <a:stretch/>
        </p:blipFill>
        <p:spPr bwMode="auto">
          <a:xfrm>
            <a:off x="1417358" y="1812323"/>
            <a:ext cx="8675181" cy="46885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EE00B365-9D82-4A78-2D73-75F851C351A3}"/>
              </a:ext>
            </a:extLst>
          </p:cNvPr>
          <p:cNvSpPr/>
          <p:nvPr/>
        </p:nvSpPr>
        <p:spPr>
          <a:xfrm>
            <a:off x="3361765" y="2097741"/>
            <a:ext cx="457200" cy="4322442"/>
          </a:xfrm>
          <a:prstGeom prst="rect">
            <a:avLst/>
          </a:prstGeom>
          <a:solidFill>
            <a:srgbClr val="FFD96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TextBox 8">
            <a:extLst>
              <a:ext uri="{FF2B5EF4-FFF2-40B4-BE49-F238E27FC236}">
                <a16:creationId xmlns:a16="http://schemas.microsoft.com/office/drawing/2014/main" id="{67A27814-D69B-49FA-9C53-2C563A3137FE}"/>
              </a:ext>
            </a:extLst>
          </p:cNvPr>
          <p:cNvSpPr txBox="1"/>
          <p:nvPr/>
        </p:nvSpPr>
        <p:spPr>
          <a:xfrm>
            <a:off x="9384326" y="6266294"/>
            <a:ext cx="1958053" cy="307777"/>
          </a:xfrm>
          <a:prstGeom prst="rect">
            <a:avLst/>
          </a:prstGeom>
          <a:noFill/>
        </p:spPr>
        <p:txBody>
          <a:bodyPr wrap="square">
            <a:spAutoFit/>
          </a:bodyPr>
          <a:lstStyle/>
          <a:p>
            <a:pPr algn="r"/>
            <a:r>
              <a:rPr lang="en-GB" sz="1400" i="1" noProof="0" dirty="0">
                <a:solidFill>
                  <a:schemeClr val="tx2">
                    <a:lumMod val="75000"/>
                  </a:schemeClr>
                </a:solidFill>
                <a:latin typeface="StevieSansBook" panose="02000503000000020004" pitchFamily="50" charset="0"/>
              </a:rPr>
              <a:t>Devlin et al. (2023)</a:t>
            </a:r>
          </a:p>
        </p:txBody>
      </p:sp>
    </p:spTree>
    <p:extLst>
      <p:ext uri="{BB962C8B-B14F-4D97-AF65-F5344CB8AC3E}">
        <p14:creationId xmlns:p14="http://schemas.microsoft.com/office/powerpoint/2010/main" val="17008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45CDD-1FBE-10C2-CC54-F33B0EECC996}"/>
            </a:ext>
          </a:extLst>
        </p:cNvPr>
        <p:cNvGrpSpPr/>
        <p:nvPr/>
      </p:nvGrpSpPr>
      <p:grpSpPr>
        <a:xfrm>
          <a:off x="0" y="0"/>
          <a:ext cx="0" cy="0"/>
          <a:chOff x="0" y="0"/>
          <a:chExt cx="0" cy="0"/>
        </a:xfrm>
      </p:grpSpPr>
      <p:sp>
        <p:nvSpPr>
          <p:cNvPr id="6" name="TextBox 6">
            <a:extLst>
              <a:ext uri="{FF2B5EF4-FFF2-40B4-BE49-F238E27FC236}">
                <a16:creationId xmlns:a16="http://schemas.microsoft.com/office/drawing/2014/main" id="{7B29B3CC-FB5A-E043-087D-42BC5EA80DA6}"/>
              </a:ext>
            </a:extLst>
          </p:cNvPr>
          <p:cNvSpPr txBox="1"/>
          <p:nvPr/>
        </p:nvSpPr>
        <p:spPr>
          <a:xfrm>
            <a:off x="753035" y="188260"/>
            <a:ext cx="9260541" cy="1015663"/>
          </a:xfrm>
          <a:prstGeom prst="rect">
            <a:avLst/>
          </a:prstGeom>
          <a:noFill/>
        </p:spPr>
        <p:txBody>
          <a:bodyPr wrap="square">
            <a:spAutoFit/>
          </a:bodyPr>
          <a:lstStyle/>
          <a:p>
            <a:r>
              <a:rPr lang="en-GB" sz="3200" b="1" dirty="0">
                <a:solidFill>
                  <a:srgbClr val="002060"/>
                </a:solidFill>
                <a:latin typeface="Tenso Black" panose="02000000000000000000" pitchFamily="50" charset="0"/>
              </a:rPr>
              <a:t>Methodology Overview</a:t>
            </a:r>
            <a:endParaRPr lang="en-GB" dirty="0">
              <a:solidFill>
                <a:srgbClr val="002060"/>
              </a:solidFill>
              <a:latin typeface="StevieSansBook" panose="02000503000000020004" pitchFamily="50" charset="0"/>
            </a:endParaRPr>
          </a:p>
          <a:p>
            <a:endParaRPr lang="en-GB" sz="2800" b="1" dirty="0">
              <a:solidFill>
                <a:srgbClr val="002060"/>
              </a:solidFill>
              <a:latin typeface="Tenso Black" panose="02000000000000000000" pitchFamily="50" charset="0"/>
            </a:endParaRPr>
          </a:p>
        </p:txBody>
      </p:sp>
      <p:pic>
        <p:nvPicPr>
          <p:cNvPr id="1028" name="Picture 4">
            <a:extLst>
              <a:ext uri="{FF2B5EF4-FFF2-40B4-BE49-F238E27FC236}">
                <a16:creationId xmlns:a16="http://schemas.microsoft.com/office/drawing/2014/main" id="{8A441046-F67F-BE7E-B61E-9682D9BEEA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715" y="1033277"/>
            <a:ext cx="10214261" cy="5636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469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867CA67-C670-4FB3-977E-D51924589C0D}"/>
              </a:ext>
            </a:extLst>
          </p:cNvPr>
          <p:cNvGrpSpPr>
            <a:grpSpLocks noChangeAspect="1"/>
          </p:cNvGrpSpPr>
          <p:nvPr/>
        </p:nvGrpSpPr>
        <p:grpSpPr>
          <a:xfrm>
            <a:off x="713870" y="1849348"/>
            <a:ext cx="9360000" cy="4685823"/>
            <a:chOff x="-3885966" y="644790"/>
            <a:chExt cx="5695137" cy="2740291"/>
          </a:xfrm>
        </p:grpSpPr>
        <p:grpSp>
          <p:nvGrpSpPr>
            <p:cNvPr id="14" name="Group 13">
              <a:extLst>
                <a:ext uri="{FF2B5EF4-FFF2-40B4-BE49-F238E27FC236}">
                  <a16:creationId xmlns:a16="http://schemas.microsoft.com/office/drawing/2014/main" id="{47D8800D-2EE7-4899-87A6-B3A6008BBBB8}"/>
                </a:ext>
              </a:extLst>
            </p:cNvPr>
            <p:cNvGrpSpPr/>
            <p:nvPr/>
          </p:nvGrpSpPr>
          <p:grpSpPr>
            <a:xfrm>
              <a:off x="-3885966" y="644790"/>
              <a:ext cx="5695137" cy="2740291"/>
              <a:chOff x="-4429157" y="652067"/>
              <a:chExt cx="6148662" cy="2802370"/>
            </a:xfrm>
          </p:grpSpPr>
          <p:sp>
            <p:nvSpPr>
              <p:cNvPr id="15" name="Text Box 2">
                <a:extLst>
                  <a:ext uri="{FF2B5EF4-FFF2-40B4-BE49-F238E27FC236}">
                    <a16:creationId xmlns:a16="http://schemas.microsoft.com/office/drawing/2014/main" id="{359C6AAB-77B6-4C5B-B85A-35D514FFC191}"/>
                  </a:ext>
                </a:extLst>
              </p:cNvPr>
              <p:cNvSpPr txBox="1">
                <a:spLocks noChangeArrowheads="1"/>
              </p:cNvSpPr>
              <p:nvPr/>
            </p:nvSpPr>
            <p:spPr bwMode="auto">
              <a:xfrm rot="5400000">
                <a:off x="1249606" y="1825424"/>
                <a:ext cx="687704" cy="25209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15000"/>
                  </a:lnSpc>
                </a:pPr>
                <a:r>
                  <a:rPr lang="en-GB" sz="1050" noProof="0" dirty="0">
                    <a:effectLst/>
                    <a:latin typeface="Arial" panose="020B0604020202020204" pitchFamily="34" charset="0"/>
                    <a:ea typeface="Arial" panose="020B0604020202020204" pitchFamily="34" charset="0"/>
                  </a:rPr>
                  <a:t>$ / MWh</a:t>
                </a:r>
                <a:endParaRPr lang="en-GB" sz="1100" noProof="0" dirty="0">
                  <a:effectLst/>
                  <a:latin typeface="Arial" panose="020B0604020202020204" pitchFamily="34" charset="0"/>
                  <a:ea typeface="Arial" panose="020B0604020202020204" pitchFamily="34" charset="0"/>
                </a:endParaRPr>
              </a:p>
            </p:txBody>
          </p:sp>
          <p:pic>
            <p:nvPicPr>
              <p:cNvPr id="16" name="Content Placeholder 4" descr="A screenshot of a map&#10;&#10;Description automatically generated">
                <a:extLst>
                  <a:ext uri="{FF2B5EF4-FFF2-40B4-BE49-F238E27FC236}">
                    <a16:creationId xmlns:a16="http://schemas.microsoft.com/office/drawing/2014/main" id="{E9330F9C-B4E9-4D17-AB5B-5B060D26E2F1}"/>
                  </a:ext>
                </a:extLst>
              </p:cNvPr>
              <p:cNvPicPr>
                <a:picLocks noGrp="1" noChangeAspect="1"/>
              </p:cNvPicPr>
              <p:nvPr/>
            </p:nvPicPr>
            <p:blipFill rotWithShape="1">
              <a:blip r:embed="rId3" cstate="print">
                <a:extLst>
                  <a:ext uri="{28A0092B-C50C-407E-A947-70E740481C1C}">
                    <a14:useLocalDpi xmlns:a14="http://schemas.microsoft.com/office/drawing/2010/main" val="0"/>
                  </a:ext>
                </a:extLst>
              </a:blip>
              <a:srcRect l="11090" t="25077" r="17261" b="24793"/>
              <a:stretch/>
            </p:blipFill>
            <p:spPr>
              <a:xfrm>
                <a:off x="-4429157" y="652067"/>
                <a:ext cx="6000252" cy="2802370"/>
              </a:xfrm>
              <a:prstGeom prst="rect">
                <a:avLst/>
              </a:prstGeom>
            </p:spPr>
          </p:pic>
        </p:grpSp>
        <p:sp>
          <p:nvSpPr>
            <p:cNvPr id="10" name="TextBox 7">
              <a:extLst>
                <a:ext uri="{FF2B5EF4-FFF2-40B4-BE49-F238E27FC236}">
                  <a16:creationId xmlns:a16="http://schemas.microsoft.com/office/drawing/2014/main" id="{F2EC8901-7817-4D19-B30A-E1B932512FE6}"/>
                </a:ext>
              </a:extLst>
            </p:cNvPr>
            <p:cNvSpPr txBox="1"/>
            <p:nvPr/>
          </p:nvSpPr>
          <p:spPr>
            <a:xfrm>
              <a:off x="0" y="2778826"/>
              <a:ext cx="278296" cy="238539"/>
            </a:xfrm>
            <a:prstGeom prst="rect">
              <a:avLst/>
            </a:prstGeom>
            <a:noFill/>
          </p:spPr>
          <p:txBody>
            <a:bodyPr wrap="square" rtlCol="0">
              <a:noAutofit/>
            </a:bodyPr>
            <a:lstStyle/>
            <a:p>
              <a:pPr algn="just">
                <a:lnSpc>
                  <a:spcPct val="115000"/>
                </a:lnSpc>
              </a:pPr>
              <a:r>
                <a:rPr lang="en-GB" sz="1000" b="1" noProof="0" dirty="0">
                  <a:effectLst/>
                  <a:latin typeface="Arial" panose="020B0604020202020204" pitchFamily="34" charset="0"/>
                  <a:ea typeface="Arial" panose="020B0604020202020204" pitchFamily="34" charset="0"/>
                </a:rPr>
                <a:t>b</a:t>
              </a:r>
              <a:endParaRPr lang="en-GB" sz="1000" noProof="0" dirty="0">
                <a:effectLst/>
                <a:latin typeface="Arial" panose="020B0604020202020204" pitchFamily="34" charset="0"/>
                <a:ea typeface="Arial" panose="020B0604020202020204" pitchFamily="34" charset="0"/>
              </a:endParaRPr>
            </a:p>
          </p:txBody>
        </p:sp>
      </p:grpSp>
      <p:sp>
        <p:nvSpPr>
          <p:cNvPr id="6" name="TextBox 6">
            <a:extLst>
              <a:ext uri="{FF2B5EF4-FFF2-40B4-BE49-F238E27FC236}">
                <a16:creationId xmlns:a16="http://schemas.microsoft.com/office/drawing/2014/main" id="{0128CCDE-C4E0-CC7F-682F-3F2AA4FD7522}"/>
              </a:ext>
            </a:extLst>
          </p:cNvPr>
          <p:cNvSpPr txBox="1"/>
          <p:nvPr/>
        </p:nvSpPr>
        <p:spPr>
          <a:xfrm>
            <a:off x="601870" y="329250"/>
            <a:ext cx="9528449" cy="553998"/>
          </a:xfrm>
          <a:prstGeom prst="rect">
            <a:avLst/>
          </a:prstGeom>
          <a:noFill/>
        </p:spPr>
        <p:txBody>
          <a:bodyPr wrap="square">
            <a:spAutoFit/>
          </a:bodyPr>
          <a:lstStyle/>
          <a:p>
            <a:r>
              <a:rPr lang="en-GB" sz="3000" b="1" noProof="0" dirty="0">
                <a:solidFill>
                  <a:srgbClr val="002060"/>
                </a:solidFill>
                <a:latin typeface="Tenso Black" panose="02000000000000000000" pitchFamily="50" charset="0"/>
              </a:rPr>
              <a:t>Results: Ukraine’s onshore renewable energy potential </a:t>
            </a:r>
          </a:p>
        </p:txBody>
      </p:sp>
      <p:sp>
        <p:nvSpPr>
          <p:cNvPr id="17" name="Text Placeholder 4">
            <a:extLst>
              <a:ext uri="{FF2B5EF4-FFF2-40B4-BE49-F238E27FC236}">
                <a16:creationId xmlns:a16="http://schemas.microsoft.com/office/drawing/2014/main" id="{DD5D29CD-7C31-EA36-633C-F636BED6C39D}"/>
              </a:ext>
            </a:extLst>
          </p:cNvPr>
          <p:cNvSpPr txBox="1">
            <a:spLocks/>
          </p:cNvSpPr>
          <p:nvPr/>
        </p:nvSpPr>
        <p:spPr>
          <a:xfrm>
            <a:off x="713871" y="934198"/>
            <a:ext cx="9786317" cy="93532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GB" b="1" noProof="0" dirty="0" err="1">
                <a:solidFill>
                  <a:schemeClr val="tx2">
                    <a:lumMod val="75000"/>
                  </a:schemeClr>
                </a:solidFill>
                <a:latin typeface="StevieSansBook" panose="02000503000000020004" pitchFamily="50" charset="0"/>
              </a:rPr>
              <a:t>Levelised</a:t>
            </a:r>
            <a:r>
              <a:rPr lang="en-GB" b="1" noProof="0" dirty="0">
                <a:solidFill>
                  <a:schemeClr val="tx2">
                    <a:lumMod val="75000"/>
                  </a:schemeClr>
                </a:solidFill>
                <a:latin typeface="StevieSansBook" panose="02000503000000020004" pitchFamily="50" charset="0"/>
              </a:rPr>
              <a:t> cost of </a:t>
            </a:r>
            <a:r>
              <a:rPr lang="en-GB" b="1" dirty="0">
                <a:solidFill>
                  <a:schemeClr val="tx2">
                    <a:lumMod val="75000"/>
                  </a:schemeClr>
                </a:solidFill>
                <a:latin typeface="StevieSansBook" panose="02000503000000020004" pitchFamily="50" charset="0"/>
              </a:rPr>
              <a:t>electricity</a:t>
            </a:r>
            <a:r>
              <a:rPr lang="en-GB" b="1" noProof="0" dirty="0">
                <a:solidFill>
                  <a:schemeClr val="tx2">
                    <a:lumMod val="75000"/>
                  </a:schemeClr>
                </a:solidFill>
                <a:latin typeface="StevieSansBook" panose="02000503000000020004" pitchFamily="50" charset="0"/>
              </a:rPr>
              <a:t> for continuous electricity supply</a:t>
            </a:r>
          </a:p>
          <a:p>
            <a:r>
              <a:rPr lang="en-GB" noProof="0" dirty="0">
                <a:solidFill>
                  <a:schemeClr val="tx2">
                    <a:lumMod val="75000"/>
                  </a:schemeClr>
                </a:solidFill>
                <a:latin typeface="StevieSansBook" panose="02000503000000020004" pitchFamily="50" charset="0"/>
              </a:rPr>
              <a:t>Onshore hybrid solar and wind plant energy, installed in 2050. </a:t>
            </a:r>
          </a:p>
          <a:p>
            <a:r>
              <a:rPr lang="en-GB" noProof="0" dirty="0">
                <a:solidFill>
                  <a:schemeClr val="tx2">
                    <a:lumMod val="75000"/>
                  </a:schemeClr>
                </a:solidFill>
                <a:latin typeface="StevieSansBook" panose="02000503000000020004" pitchFamily="50" charset="0"/>
              </a:rPr>
              <a:t>1° x 1° grid spatial resolution, about 111 km (latitude) x 73 km (longitude)</a:t>
            </a:r>
          </a:p>
        </p:txBody>
      </p:sp>
    </p:spTree>
    <p:extLst>
      <p:ext uri="{BB962C8B-B14F-4D97-AF65-F5344CB8AC3E}">
        <p14:creationId xmlns:p14="http://schemas.microsoft.com/office/powerpoint/2010/main" val="39107956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A331C-DE3A-9DB9-C27F-8F269E73699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2681238-582D-10CE-E917-8533181A5E36}"/>
              </a:ext>
            </a:extLst>
          </p:cNvPr>
          <p:cNvSpPr>
            <a:spLocks noGrp="1"/>
          </p:cNvSpPr>
          <p:nvPr>
            <p:ph type="body" sz="half" idx="2"/>
          </p:nvPr>
        </p:nvSpPr>
        <p:spPr>
          <a:xfrm>
            <a:off x="713871" y="934198"/>
            <a:ext cx="9786317" cy="935323"/>
          </a:xfrm>
        </p:spPr>
        <p:txBody>
          <a:bodyPr>
            <a:normAutofit fontScale="92500" lnSpcReduction="10000"/>
          </a:bodyPr>
          <a:lstStyle/>
          <a:p>
            <a:r>
              <a:rPr lang="en-GB" b="1" noProof="0" dirty="0" err="1">
                <a:solidFill>
                  <a:schemeClr val="tx2">
                    <a:lumMod val="75000"/>
                  </a:schemeClr>
                </a:solidFill>
                <a:latin typeface="StevieSansBook" panose="02000503000000020004" pitchFamily="50" charset="0"/>
              </a:rPr>
              <a:t>Levelised</a:t>
            </a:r>
            <a:r>
              <a:rPr lang="en-GB" b="1" noProof="0" dirty="0">
                <a:solidFill>
                  <a:schemeClr val="tx2">
                    <a:lumMod val="75000"/>
                  </a:schemeClr>
                </a:solidFill>
                <a:latin typeface="StevieSansBook" panose="02000503000000020004" pitchFamily="50" charset="0"/>
              </a:rPr>
              <a:t> cost of hydrogen for continuous H</a:t>
            </a:r>
            <a:r>
              <a:rPr lang="en-GB" b="1" baseline="-25000" noProof="0" dirty="0">
                <a:solidFill>
                  <a:schemeClr val="tx2">
                    <a:lumMod val="75000"/>
                  </a:schemeClr>
                </a:solidFill>
                <a:latin typeface="StevieSansBook" panose="02000503000000020004" pitchFamily="50" charset="0"/>
              </a:rPr>
              <a:t>2</a:t>
            </a:r>
            <a:r>
              <a:rPr lang="en-GB" b="1" noProof="0" dirty="0">
                <a:solidFill>
                  <a:schemeClr val="tx2">
                    <a:lumMod val="75000"/>
                  </a:schemeClr>
                </a:solidFill>
                <a:latin typeface="StevieSansBook" panose="02000503000000020004" pitchFamily="50" charset="0"/>
              </a:rPr>
              <a:t> supply</a:t>
            </a:r>
          </a:p>
          <a:p>
            <a:r>
              <a:rPr lang="en-GB" noProof="0" dirty="0">
                <a:solidFill>
                  <a:schemeClr val="tx2">
                    <a:lumMod val="75000"/>
                  </a:schemeClr>
                </a:solidFill>
                <a:latin typeface="StevieSansBook" panose="02000503000000020004" pitchFamily="50" charset="0"/>
              </a:rPr>
              <a:t>Electrolysis using hybrid solar and wind electricity and battery storage, installed in 2050</a:t>
            </a:r>
          </a:p>
          <a:p>
            <a:r>
              <a:rPr lang="en-GB" noProof="0" dirty="0">
                <a:solidFill>
                  <a:schemeClr val="tx2">
                    <a:lumMod val="75000"/>
                  </a:schemeClr>
                </a:solidFill>
                <a:latin typeface="StevieSansBook" panose="02000503000000020004" pitchFamily="50" charset="0"/>
              </a:rPr>
              <a:t>1° x 1° grid spatial resolution</a:t>
            </a:r>
          </a:p>
        </p:txBody>
      </p:sp>
      <p:sp>
        <p:nvSpPr>
          <p:cNvPr id="6" name="TextBox 6">
            <a:extLst>
              <a:ext uri="{FF2B5EF4-FFF2-40B4-BE49-F238E27FC236}">
                <a16:creationId xmlns:a16="http://schemas.microsoft.com/office/drawing/2014/main" id="{2F2384B2-5DA3-E44D-3570-882B03A3784E}"/>
              </a:ext>
            </a:extLst>
          </p:cNvPr>
          <p:cNvSpPr txBox="1"/>
          <p:nvPr/>
        </p:nvSpPr>
        <p:spPr>
          <a:xfrm>
            <a:off x="601870" y="329250"/>
            <a:ext cx="9528449" cy="584775"/>
          </a:xfrm>
          <a:prstGeom prst="rect">
            <a:avLst/>
          </a:prstGeom>
          <a:noFill/>
        </p:spPr>
        <p:txBody>
          <a:bodyPr wrap="square">
            <a:spAutoFit/>
          </a:bodyPr>
          <a:lstStyle/>
          <a:p>
            <a:r>
              <a:rPr lang="en-GB" sz="3000" b="1" noProof="0" dirty="0">
                <a:solidFill>
                  <a:srgbClr val="002060"/>
                </a:solidFill>
                <a:latin typeface="Tenso Black" panose="02000000000000000000" pitchFamily="50" charset="0"/>
              </a:rPr>
              <a:t>Results: Ukraine’s onshore </a:t>
            </a:r>
            <a:r>
              <a:rPr lang="en-GB" sz="3200" b="1" noProof="0" dirty="0">
                <a:solidFill>
                  <a:srgbClr val="002060"/>
                </a:solidFill>
                <a:latin typeface="Tenso Black" panose="02000000000000000000" pitchFamily="50" charset="0"/>
              </a:rPr>
              <a:t>green H</a:t>
            </a:r>
            <a:r>
              <a:rPr lang="en-GB" sz="3200" b="1" baseline="-25000" noProof="0" dirty="0">
                <a:solidFill>
                  <a:srgbClr val="002060"/>
                </a:solidFill>
                <a:latin typeface="Tenso Black" panose="02000000000000000000" pitchFamily="50" charset="0"/>
              </a:rPr>
              <a:t>2</a:t>
            </a:r>
            <a:r>
              <a:rPr lang="en-GB" sz="3200" b="1" noProof="0" dirty="0">
                <a:solidFill>
                  <a:srgbClr val="002060"/>
                </a:solidFill>
                <a:latin typeface="Tenso Black" panose="02000000000000000000" pitchFamily="50" charset="0"/>
              </a:rPr>
              <a:t> potential</a:t>
            </a:r>
            <a:endParaRPr lang="en-GB" sz="3000" b="1" noProof="0" dirty="0">
              <a:solidFill>
                <a:srgbClr val="002060"/>
              </a:solidFill>
              <a:latin typeface="Tenso Black" panose="02000000000000000000" pitchFamily="50" charset="0"/>
            </a:endParaRPr>
          </a:p>
        </p:txBody>
      </p:sp>
      <p:grpSp>
        <p:nvGrpSpPr>
          <p:cNvPr id="7" name="Group 12">
            <a:extLst>
              <a:ext uri="{FF2B5EF4-FFF2-40B4-BE49-F238E27FC236}">
                <a16:creationId xmlns:a16="http://schemas.microsoft.com/office/drawing/2014/main" id="{23D5DD04-9A3B-924D-0741-178AD0142A9C}"/>
              </a:ext>
            </a:extLst>
          </p:cNvPr>
          <p:cNvGrpSpPr>
            <a:grpSpLocks noChangeAspect="1"/>
          </p:cNvGrpSpPr>
          <p:nvPr/>
        </p:nvGrpSpPr>
        <p:grpSpPr>
          <a:xfrm>
            <a:off x="817118" y="1889690"/>
            <a:ext cx="9360000" cy="4693888"/>
            <a:chOff x="0" y="0"/>
            <a:chExt cx="6183716" cy="2745105"/>
          </a:xfrm>
        </p:grpSpPr>
        <p:sp>
          <p:nvSpPr>
            <p:cNvPr id="11" name="Text Box 2">
              <a:extLst>
                <a:ext uri="{FF2B5EF4-FFF2-40B4-BE49-F238E27FC236}">
                  <a16:creationId xmlns:a16="http://schemas.microsoft.com/office/drawing/2014/main" id="{950B9B44-0694-4968-D7DA-CA919DE8151F}"/>
                </a:ext>
              </a:extLst>
            </p:cNvPr>
            <p:cNvSpPr txBox="1">
              <a:spLocks noChangeArrowheads="1"/>
            </p:cNvSpPr>
            <p:nvPr/>
          </p:nvSpPr>
          <p:spPr bwMode="auto">
            <a:xfrm rot="5400000">
              <a:off x="5548161" y="1378123"/>
              <a:ext cx="917488" cy="35362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15000"/>
                </a:lnSpc>
              </a:pPr>
              <a:r>
                <a:rPr lang="en-GB" sz="900" noProof="0" dirty="0">
                  <a:effectLst/>
                  <a:latin typeface="Arial" panose="020B0604020202020204" pitchFamily="34" charset="0"/>
                  <a:ea typeface="Arial" panose="020B0604020202020204" pitchFamily="34" charset="0"/>
                </a:rPr>
                <a:t>$ / kg H2</a:t>
              </a:r>
              <a:endParaRPr lang="en-GB" sz="1000" noProof="0" dirty="0">
                <a:effectLst/>
                <a:latin typeface="Arial" panose="020B0604020202020204" pitchFamily="34" charset="0"/>
                <a:ea typeface="Arial" panose="020B0604020202020204" pitchFamily="34" charset="0"/>
              </a:endParaRPr>
            </a:p>
          </p:txBody>
        </p:sp>
        <p:pic>
          <p:nvPicPr>
            <p:cNvPr id="12" name="Picture 17" descr="A map of ukraine with a black background&#10;&#10;Description automatically generated">
              <a:extLst>
                <a:ext uri="{FF2B5EF4-FFF2-40B4-BE49-F238E27FC236}">
                  <a16:creationId xmlns:a16="http://schemas.microsoft.com/office/drawing/2014/main" id="{20E04B0E-CFF5-EBEC-BA62-1A367A27E0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759" t="24861" r="17870" b="25695"/>
            <a:stretch/>
          </p:blipFill>
          <p:spPr bwMode="auto">
            <a:xfrm>
              <a:off x="0" y="0"/>
              <a:ext cx="5861685" cy="2745105"/>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690016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D26CB5-EBBC-4EAF-AB38-C86F12AEAD4B}"/>
              </a:ext>
            </a:extLst>
          </p:cNvPr>
          <p:cNvSpPr txBox="1"/>
          <p:nvPr/>
        </p:nvSpPr>
        <p:spPr>
          <a:xfrm>
            <a:off x="8081818" y="2880755"/>
            <a:ext cx="4110181" cy="3970318"/>
          </a:xfrm>
          <a:prstGeom prst="rect">
            <a:avLst/>
          </a:prstGeom>
          <a:solidFill>
            <a:schemeClr val="bg2"/>
          </a:solidFill>
        </p:spPr>
        <p:txBody>
          <a:bodyPr wrap="square">
            <a:spAutoFit/>
          </a:bodyPr>
          <a:lstStyle/>
          <a:p>
            <a:pPr marL="285750" indent="-285750">
              <a:buFont typeface="Wingdings" panose="05000000000000000000" pitchFamily="2" charset="2"/>
              <a:buChar char="Ø"/>
            </a:pPr>
            <a:r>
              <a:rPr lang="en-GB" i="0" u="none" strike="noStrike" baseline="0" noProof="0" dirty="0">
                <a:solidFill>
                  <a:srgbClr val="000000"/>
                </a:solidFill>
                <a:latin typeface="Calibri" panose="020F0502020204030204" pitchFamily="34" charset="0"/>
              </a:rPr>
              <a:t>As of December 31, 2024, </a:t>
            </a:r>
            <a:r>
              <a:rPr lang="en-GB" b="1" i="0" u="none" strike="noStrike" baseline="0" noProof="0" dirty="0">
                <a:solidFill>
                  <a:srgbClr val="FF0000"/>
                </a:solidFill>
                <a:latin typeface="Calibri" panose="020F0502020204030204" pitchFamily="34" charset="0"/>
              </a:rPr>
              <a:t>direct damage </a:t>
            </a:r>
            <a:r>
              <a:rPr lang="en-GB" i="0" u="none" strike="noStrike" baseline="0" noProof="0" dirty="0">
                <a:solidFill>
                  <a:srgbClr val="000000"/>
                </a:solidFill>
                <a:latin typeface="Calibri" panose="020F0502020204030204" pitchFamily="34" charset="0"/>
              </a:rPr>
              <a:t>has reached almost </a:t>
            </a:r>
            <a:r>
              <a:rPr lang="en-GB" b="1" i="0" u="none" strike="noStrike" baseline="0" noProof="0" dirty="0">
                <a:solidFill>
                  <a:srgbClr val="000000"/>
                </a:solidFill>
                <a:latin typeface="Calibri" panose="020F0502020204030204" pitchFamily="34" charset="0"/>
              </a:rPr>
              <a:t>US$176 billion</a:t>
            </a:r>
            <a:r>
              <a:rPr lang="en-GB" i="0" u="none" strike="noStrike" baseline="0" noProof="0" dirty="0">
                <a:solidFill>
                  <a:srgbClr val="000000"/>
                </a:solidFill>
                <a:latin typeface="Calibri" panose="020F0502020204030204" pitchFamily="34" charset="0"/>
              </a:rPr>
              <a:t>, concentrating in the housing, energy and extractives, transport, commerce and industry, and agriculture sectors</a:t>
            </a:r>
            <a:r>
              <a:rPr lang="en-GB" b="0" i="0" u="none" strike="noStrike" baseline="0" noProof="0" dirty="0">
                <a:solidFill>
                  <a:srgbClr val="000000"/>
                </a:solidFill>
                <a:latin typeface="Calibri" panose="020F0502020204030204" pitchFamily="34" charset="0"/>
              </a:rPr>
              <a:t>.</a:t>
            </a:r>
            <a:endParaRPr lang="en-GB" b="1" i="0" u="none" strike="noStrike" baseline="0" noProof="0" dirty="0">
              <a:solidFill>
                <a:srgbClr val="FF0000"/>
              </a:solidFill>
              <a:latin typeface="Calibri" panose="020F0502020204030204" pitchFamily="34" charset="0"/>
            </a:endParaRPr>
          </a:p>
          <a:p>
            <a:pPr marL="285750" indent="-285750">
              <a:buFont typeface="Wingdings" panose="05000000000000000000" pitchFamily="2" charset="2"/>
              <a:buChar char="Ø"/>
            </a:pPr>
            <a:r>
              <a:rPr lang="en-GB" noProof="0" dirty="0">
                <a:solidFill>
                  <a:srgbClr val="000000"/>
                </a:solidFill>
                <a:latin typeface="Calibri" panose="020F0502020204030204" pitchFamily="34" charset="0"/>
              </a:rPr>
              <a:t>D</a:t>
            </a:r>
            <a:r>
              <a:rPr lang="en-GB" b="0" i="0" u="none" strike="noStrike" baseline="0" noProof="0" dirty="0">
                <a:solidFill>
                  <a:srgbClr val="000000"/>
                </a:solidFill>
                <a:latin typeface="Calibri" panose="020F0502020204030204" pitchFamily="34" charset="0"/>
              </a:rPr>
              <a:t>isruptions to economic flows and production, along with additional costs associated with the invasion, are measured as </a:t>
            </a:r>
            <a:r>
              <a:rPr lang="en-GB" b="1" i="0" u="none" strike="noStrike" baseline="0" noProof="0" dirty="0">
                <a:solidFill>
                  <a:srgbClr val="FF0000"/>
                </a:solidFill>
                <a:latin typeface="Calibri" panose="020F0502020204030204" pitchFamily="34" charset="0"/>
              </a:rPr>
              <a:t>economic loss</a:t>
            </a:r>
            <a:r>
              <a:rPr lang="en-GB" b="0" i="0" u="none" strike="noStrike" baseline="0" noProof="0" dirty="0">
                <a:solidFill>
                  <a:srgbClr val="000000"/>
                </a:solidFill>
                <a:latin typeface="Calibri" panose="020F0502020204030204" pitchFamily="34" charset="0"/>
              </a:rPr>
              <a:t> amounting to over </a:t>
            </a:r>
            <a:r>
              <a:rPr lang="en-GB" b="1" i="0" u="none" strike="noStrike" baseline="0" noProof="0" dirty="0">
                <a:latin typeface="Calibri" panose="020F0502020204030204" pitchFamily="34" charset="0"/>
              </a:rPr>
              <a:t>US $</a:t>
            </a:r>
            <a:r>
              <a:rPr lang="en-GB" b="1" noProof="0" dirty="0">
                <a:latin typeface="Calibri" panose="020F0502020204030204" pitchFamily="34" charset="0"/>
              </a:rPr>
              <a:t>58</a:t>
            </a:r>
            <a:r>
              <a:rPr lang="en-GB" b="1" i="0" u="none" strike="noStrike" baseline="0" noProof="0" dirty="0">
                <a:latin typeface="Calibri" panose="020F0502020204030204" pitchFamily="34" charset="0"/>
              </a:rPr>
              <a:t>9bn</a:t>
            </a:r>
            <a:r>
              <a:rPr lang="en-GB" b="1" i="0" u="none" strike="noStrike" baseline="0" noProof="0" dirty="0">
                <a:solidFill>
                  <a:srgbClr val="000000"/>
                </a:solidFill>
                <a:latin typeface="Calibri" panose="020F0502020204030204" pitchFamily="34" charset="0"/>
              </a:rPr>
              <a:t>.</a:t>
            </a:r>
            <a:endParaRPr lang="en-GB" noProof="0" dirty="0">
              <a:solidFill>
                <a:srgbClr val="000000"/>
              </a:solidFill>
              <a:latin typeface="Calibri" panose="020F0502020204030204" pitchFamily="34" charset="0"/>
            </a:endParaRPr>
          </a:p>
          <a:p>
            <a:pPr marL="285750" indent="-285750">
              <a:buFont typeface="Wingdings" panose="05000000000000000000" pitchFamily="2" charset="2"/>
              <a:buChar char="Ø"/>
            </a:pPr>
            <a:r>
              <a:rPr lang="en-GB" b="1" i="0" u="none" strike="noStrike" baseline="0" noProof="0" dirty="0">
                <a:solidFill>
                  <a:srgbClr val="FF0000"/>
                </a:solidFill>
                <a:latin typeface="Calibri" panose="020F0502020204030204" pitchFamily="34" charset="0"/>
              </a:rPr>
              <a:t>Reconstruction and recovery needs </a:t>
            </a:r>
            <a:r>
              <a:rPr lang="en-GB" b="0" i="0" u="none" strike="noStrike" baseline="0" noProof="0" dirty="0">
                <a:solidFill>
                  <a:srgbClr val="000000"/>
                </a:solidFill>
                <a:latin typeface="Calibri" panose="020F0502020204030204" pitchFamily="34" charset="0"/>
              </a:rPr>
              <a:t>are currently estimated at </a:t>
            </a:r>
            <a:r>
              <a:rPr lang="en-GB" b="1" i="0" u="none" strike="noStrike" baseline="0" noProof="0" dirty="0">
                <a:latin typeface="Calibri" panose="020F0502020204030204" pitchFamily="34" charset="0"/>
              </a:rPr>
              <a:t>US $</a:t>
            </a:r>
            <a:r>
              <a:rPr lang="en-GB" b="1" noProof="0" dirty="0">
                <a:latin typeface="Calibri" panose="020F0502020204030204" pitchFamily="34" charset="0"/>
              </a:rPr>
              <a:t>524bn</a:t>
            </a:r>
            <a:r>
              <a:rPr lang="en-GB" b="1" i="0" u="none" strike="noStrike" baseline="0" noProof="0" dirty="0">
                <a:latin typeface="Calibri" panose="020F0502020204030204" pitchFamily="34" charset="0"/>
              </a:rPr>
              <a:t> </a:t>
            </a:r>
            <a:r>
              <a:rPr lang="en-GB" i="0" u="none" strike="noStrike" baseline="0" noProof="0" dirty="0">
                <a:latin typeface="Calibri" panose="020F0502020204030204" pitchFamily="34" charset="0"/>
              </a:rPr>
              <a:t>(= x 2.8 Ukraine’s 2024 GDP).</a:t>
            </a:r>
            <a:endParaRPr lang="en-GB" noProof="0" dirty="0">
              <a:solidFill>
                <a:srgbClr val="FF0000"/>
              </a:solidFill>
            </a:endParaRPr>
          </a:p>
        </p:txBody>
      </p:sp>
      <p:pic>
        <p:nvPicPr>
          <p:cNvPr id="3074" name="Picture 2">
            <a:extLst>
              <a:ext uri="{FF2B5EF4-FFF2-40B4-BE49-F238E27FC236}">
                <a16:creationId xmlns:a16="http://schemas.microsoft.com/office/drawing/2014/main" id="{CCD6B8FB-2859-D24B-2FEC-7FB7C80265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281"/>
            <a:ext cx="8081819" cy="5911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9088C0-FD5B-9231-1E86-C0FC8BCEBA86}"/>
              </a:ext>
            </a:extLst>
          </p:cNvPr>
          <p:cNvSpPr txBox="1"/>
          <p:nvPr/>
        </p:nvSpPr>
        <p:spPr>
          <a:xfrm>
            <a:off x="0" y="6459805"/>
            <a:ext cx="7929418" cy="369332"/>
          </a:xfrm>
          <a:prstGeom prst="rect">
            <a:avLst/>
          </a:prstGeom>
          <a:noFill/>
        </p:spPr>
        <p:txBody>
          <a:bodyPr wrap="square">
            <a:spAutoFit/>
          </a:bodyPr>
          <a:lstStyle/>
          <a:p>
            <a:r>
              <a:rPr lang="en-GB" noProof="0" dirty="0"/>
              <a:t>A Russian tank loaded with loot drives through Popasna (Luhan oblast)</a:t>
            </a:r>
            <a:r>
              <a:rPr lang="en-GB" dirty="0"/>
              <a:t>, </a:t>
            </a:r>
            <a:r>
              <a:rPr lang="en-GB" noProof="0" dirty="0"/>
              <a:t>May 2022.</a:t>
            </a:r>
          </a:p>
        </p:txBody>
      </p:sp>
      <p:sp>
        <p:nvSpPr>
          <p:cNvPr id="12" name="TextBox 11">
            <a:extLst>
              <a:ext uri="{FF2B5EF4-FFF2-40B4-BE49-F238E27FC236}">
                <a16:creationId xmlns:a16="http://schemas.microsoft.com/office/drawing/2014/main" id="{7459414E-B6DB-D3F7-6674-953A324AEEEF}"/>
              </a:ext>
            </a:extLst>
          </p:cNvPr>
          <p:cNvSpPr txBox="1"/>
          <p:nvPr/>
        </p:nvSpPr>
        <p:spPr>
          <a:xfrm>
            <a:off x="267855" y="0"/>
            <a:ext cx="11924146" cy="830997"/>
          </a:xfrm>
          <a:prstGeom prst="rect">
            <a:avLst/>
          </a:prstGeom>
          <a:solidFill>
            <a:schemeClr val="bg1">
              <a:lumMod val="95000"/>
            </a:schemeClr>
          </a:solidFill>
        </p:spPr>
        <p:txBody>
          <a:bodyPr wrap="square">
            <a:spAutoFit/>
          </a:bodyPr>
          <a:lstStyle/>
          <a:p>
            <a:pPr algn="r"/>
            <a:r>
              <a:rPr lang="en-GB" sz="2400" b="1" noProof="0" dirty="0">
                <a:solidFill>
                  <a:srgbClr val="002060"/>
                </a:solidFill>
              </a:rPr>
              <a:t>The 2022-2024 damage assessment finds $524 billion needed for recovery in Ukraine over next decade</a:t>
            </a:r>
          </a:p>
        </p:txBody>
      </p:sp>
      <p:pic>
        <p:nvPicPr>
          <p:cNvPr id="16" name="Picture 15">
            <a:extLst>
              <a:ext uri="{FF2B5EF4-FFF2-40B4-BE49-F238E27FC236}">
                <a16:creationId xmlns:a16="http://schemas.microsoft.com/office/drawing/2014/main" id="{AD198B1E-9098-26CB-B197-C6E0EA9BF707}"/>
              </a:ext>
            </a:extLst>
          </p:cNvPr>
          <p:cNvPicPr>
            <a:picLocks noChangeAspect="1"/>
          </p:cNvPicPr>
          <p:nvPr/>
        </p:nvPicPr>
        <p:blipFill>
          <a:blip r:embed="rId3"/>
          <a:stretch>
            <a:fillRect/>
          </a:stretch>
        </p:blipFill>
        <p:spPr>
          <a:xfrm>
            <a:off x="8494296" y="830997"/>
            <a:ext cx="3575125" cy="1231312"/>
          </a:xfrm>
          <a:prstGeom prst="rect">
            <a:avLst/>
          </a:prstGeom>
        </p:spPr>
      </p:pic>
      <p:pic>
        <p:nvPicPr>
          <p:cNvPr id="17" name="Picture 16">
            <a:extLst>
              <a:ext uri="{FF2B5EF4-FFF2-40B4-BE49-F238E27FC236}">
                <a16:creationId xmlns:a16="http://schemas.microsoft.com/office/drawing/2014/main" id="{A8FE764B-1B99-9C31-EC0E-7F42D05D6BEB}"/>
              </a:ext>
            </a:extLst>
          </p:cNvPr>
          <p:cNvPicPr>
            <a:picLocks noChangeAspect="1"/>
          </p:cNvPicPr>
          <p:nvPr/>
        </p:nvPicPr>
        <p:blipFill>
          <a:blip r:embed="rId4"/>
          <a:stretch>
            <a:fillRect/>
          </a:stretch>
        </p:blipFill>
        <p:spPr>
          <a:xfrm>
            <a:off x="8349346" y="2062309"/>
            <a:ext cx="3575124" cy="577668"/>
          </a:xfrm>
          <a:prstGeom prst="rect">
            <a:avLst/>
          </a:prstGeom>
        </p:spPr>
      </p:pic>
    </p:spTree>
    <p:extLst>
      <p:ext uri="{BB962C8B-B14F-4D97-AF65-F5344CB8AC3E}">
        <p14:creationId xmlns:p14="http://schemas.microsoft.com/office/powerpoint/2010/main" val="11936849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97487-EC17-ADB7-C57C-02AC2F9B127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A37481D-452B-784C-CC91-A31FFA3422D3}"/>
              </a:ext>
            </a:extLst>
          </p:cNvPr>
          <p:cNvSpPr>
            <a:spLocks noGrp="1"/>
          </p:cNvSpPr>
          <p:nvPr>
            <p:ph type="body" sz="half" idx="2"/>
          </p:nvPr>
        </p:nvSpPr>
        <p:spPr>
          <a:xfrm>
            <a:off x="713871" y="934198"/>
            <a:ext cx="9786317" cy="935323"/>
          </a:xfrm>
        </p:spPr>
        <p:txBody>
          <a:bodyPr>
            <a:normAutofit fontScale="92500" lnSpcReduction="10000"/>
          </a:bodyPr>
          <a:lstStyle/>
          <a:p>
            <a:r>
              <a:rPr lang="en-GB" b="1" noProof="0" dirty="0" err="1">
                <a:solidFill>
                  <a:schemeClr val="tx2">
                    <a:lumMod val="75000"/>
                  </a:schemeClr>
                </a:solidFill>
                <a:latin typeface="StevieSansBook" panose="02000503000000020004" pitchFamily="50" charset="0"/>
              </a:rPr>
              <a:t>Levelised</a:t>
            </a:r>
            <a:r>
              <a:rPr lang="en-GB" b="1" noProof="0" dirty="0">
                <a:solidFill>
                  <a:schemeClr val="tx2">
                    <a:lumMod val="75000"/>
                  </a:schemeClr>
                </a:solidFill>
                <a:latin typeface="StevieSansBook" panose="02000503000000020004" pitchFamily="50" charset="0"/>
              </a:rPr>
              <a:t> cost </a:t>
            </a:r>
            <a:r>
              <a:rPr lang="en-GB" b="1" dirty="0">
                <a:solidFill>
                  <a:schemeClr val="tx2">
                    <a:lumMod val="75000"/>
                  </a:schemeClr>
                </a:solidFill>
                <a:latin typeface="StevieSansBook" panose="02000503000000020004" pitchFamily="50" charset="0"/>
              </a:rPr>
              <a:t>of ammonia </a:t>
            </a:r>
            <a:r>
              <a:rPr lang="en-GB" b="1" noProof="0" dirty="0">
                <a:solidFill>
                  <a:schemeClr val="tx2">
                    <a:lumMod val="75000"/>
                  </a:schemeClr>
                </a:solidFill>
                <a:latin typeface="StevieSansBook" panose="02000503000000020004" pitchFamily="50" charset="0"/>
              </a:rPr>
              <a:t>for continuous NH</a:t>
            </a:r>
            <a:r>
              <a:rPr lang="en-GB" b="1" baseline="-25000" noProof="0" dirty="0">
                <a:solidFill>
                  <a:schemeClr val="tx2">
                    <a:lumMod val="75000"/>
                  </a:schemeClr>
                </a:solidFill>
                <a:latin typeface="StevieSansBook" panose="02000503000000020004" pitchFamily="50" charset="0"/>
              </a:rPr>
              <a:t>3</a:t>
            </a:r>
            <a:r>
              <a:rPr lang="en-GB" b="1" noProof="0" dirty="0">
                <a:solidFill>
                  <a:schemeClr val="tx2">
                    <a:lumMod val="75000"/>
                  </a:schemeClr>
                </a:solidFill>
                <a:latin typeface="StevieSansBook" panose="02000503000000020004" pitchFamily="50" charset="0"/>
              </a:rPr>
              <a:t> supply</a:t>
            </a:r>
          </a:p>
          <a:p>
            <a:r>
              <a:rPr lang="en-GB" noProof="0" dirty="0">
                <a:solidFill>
                  <a:schemeClr val="tx2">
                    <a:lumMod val="75000"/>
                  </a:schemeClr>
                </a:solidFill>
                <a:latin typeface="StevieSansBook" panose="02000503000000020004" pitchFamily="50" charset="0"/>
              </a:rPr>
              <a:t>Synthesis using green H</a:t>
            </a:r>
            <a:r>
              <a:rPr lang="en-GB" baseline="-25000" noProof="0" dirty="0">
                <a:solidFill>
                  <a:schemeClr val="tx2">
                    <a:lumMod val="75000"/>
                  </a:schemeClr>
                </a:solidFill>
                <a:latin typeface="StevieSansBook" panose="02000503000000020004" pitchFamily="50" charset="0"/>
              </a:rPr>
              <a:t>2</a:t>
            </a:r>
            <a:r>
              <a:rPr lang="en-GB" noProof="0" dirty="0">
                <a:solidFill>
                  <a:schemeClr val="tx2">
                    <a:lumMod val="75000"/>
                  </a:schemeClr>
                </a:solidFill>
                <a:latin typeface="StevieSansBook" panose="02000503000000020004" pitchFamily="50" charset="0"/>
              </a:rPr>
              <a:t>, installed in 2050</a:t>
            </a:r>
          </a:p>
          <a:p>
            <a:r>
              <a:rPr lang="en-GB" noProof="0" dirty="0">
                <a:solidFill>
                  <a:schemeClr val="tx2">
                    <a:lumMod val="75000"/>
                  </a:schemeClr>
                </a:solidFill>
                <a:latin typeface="StevieSansBook" panose="02000503000000020004" pitchFamily="50" charset="0"/>
              </a:rPr>
              <a:t>1° x 1° grid spatial resolution</a:t>
            </a:r>
          </a:p>
        </p:txBody>
      </p:sp>
      <p:sp>
        <p:nvSpPr>
          <p:cNvPr id="6" name="TextBox 6">
            <a:extLst>
              <a:ext uri="{FF2B5EF4-FFF2-40B4-BE49-F238E27FC236}">
                <a16:creationId xmlns:a16="http://schemas.microsoft.com/office/drawing/2014/main" id="{3236A3AF-C6BF-EDFB-E08F-8D15CC813DFB}"/>
              </a:ext>
            </a:extLst>
          </p:cNvPr>
          <p:cNvSpPr txBox="1"/>
          <p:nvPr/>
        </p:nvSpPr>
        <p:spPr>
          <a:xfrm>
            <a:off x="601870" y="329250"/>
            <a:ext cx="9528449" cy="584775"/>
          </a:xfrm>
          <a:prstGeom prst="rect">
            <a:avLst/>
          </a:prstGeom>
          <a:noFill/>
        </p:spPr>
        <p:txBody>
          <a:bodyPr wrap="square">
            <a:spAutoFit/>
          </a:bodyPr>
          <a:lstStyle/>
          <a:p>
            <a:r>
              <a:rPr lang="en-GB" sz="3000" b="1" noProof="0" dirty="0">
                <a:solidFill>
                  <a:srgbClr val="002060"/>
                </a:solidFill>
                <a:latin typeface="Tenso Black" panose="02000000000000000000" pitchFamily="50" charset="0"/>
              </a:rPr>
              <a:t>Results: Ukraine’s onshore </a:t>
            </a:r>
            <a:r>
              <a:rPr lang="en-GB" sz="3200" b="1" noProof="0" dirty="0">
                <a:solidFill>
                  <a:srgbClr val="002060"/>
                </a:solidFill>
                <a:latin typeface="Tenso Black" panose="02000000000000000000" pitchFamily="50" charset="0"/>
              </a:rPr>
              <a:t>green NH</a:t>
            </a:r>
            <a:r>
              <a:rPr lang="en-GB" sz="3200" b="1" baseline="-25000" noProof="0" dirty="0">
                <a:solidFill>
                  <a:srgbClr val="002060"/>
                </a:solidFill>
                <a:latin typeface="Tenso Black" panose="02000000000000000000" pitchFamily="50" charset="0"/>
              </a:rPr>
              <a:t>3</a:t>
            </a:r>
            <a:r>
              <a:rPr lang="en-GB" sz="3200" b="1" noProof="0" dirty="0">
                <a:solidFill>
                  <a:srgbClr val="002060"/>
                </a:solidFill>
                <a:latin typeface="Tenso Black" panose="02000000000000000000" pitchFamily="50" charset="0"/>
              </a:rPr>
              <a:t> potential</a:t>
            </a:r>
            <a:endParaRPr lang="en-GB" sz="3000" b="1" noProof="0" dirty="0">
              <a:solidFill>
                <a:srgbClr val="002060"/>
              </a:solidFill>
              <a:latin typeface="Tenso Black" panose="02000000000000000000" pitchFamily="50" charset="0"/>
            </a:endParaRPr>
          </a:p>
        </p:txBody>
      </p:sp>
      <p:grpSp>
        <p:nvGrpSpPr>
          <p:cNvPr id="4" name="Group 11">
            <a:extLst>
              <a:ext uri="{FF2B5EF4-FFF2-40B4-BE49-F238E27FC236}">
                <a16:creationId xmlns:a16="http://schemas.microsoft.com/office/drawing/2014/main" id="{73B082D0-1701-4C37-BD6B-1E3412D14024}"/>
              </a:ext>
            </a:extLst>
          </p:cNvPr>
          <p:cNvGrpSpPr>
            <a:grpSpLocks noChangeAspect="1"/>
          </p:cNvGrpSpPr>
          <p:nvPr/>
        </p:nvGrpSpPr>
        <p:grpSpPr>
          <a:xfrm>
            <a:off x="518662" y="2018019"/>
            <a:ext cx="9360000" cy="4543066"/>
            <a:chOff x="0" y="-51125"/>
            <a:chExt cx="6422936" cy="2881630"/>
          </a:xfrm>
        </p:grpSpPr>
        <p:sp>
          <p:nvSpPr>
            <p:cNvPr id="19" name="Text Box 2">
              <a:extLst>
                <a:ext uri="{FF2B5EF4-FFF2-40B4-BE49-F238E27FC236}">
                  <a16:creationId xmlns:a16="http://schemas.microsoft.com/office/drawing/2014/main" id="{F9654432-E254-4C11-AE30-B4E63BD73E96}"/>
                </a:ext>
              </a:extLst>
            </p:cNvPr>
            <p:cNvSpPr txBox="1">
              <a:spLocks noChangeArrowheads="1"/>
            </p:cNvSpPr>
            <p:nvPr/>
          </p:nvSpPr>
          <p:spPr bwMode="auto">
            <a:xfrm rot="16200000" flipV="1">
              <a:off x="5857633" y="1205631"/>
              <a:ext cx="842184" cy="28842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lnSpc>
                  <a:spcPct val="115000"/>
                </a:lnSpc>
              </a:pPr>
              <a:r>
                <a:rPr lang="en-GB" sz="1000" noProof="0" dirty="0">
                  <a:effectLst/>
                  <a:latin typeface="Arial" panose="020B0604020202020204" pitchFamily="34" charset="0"/>
                  <a:ea typeface="Arial" panose="020B0604020202020204" pitchFamily="34" charset="0"/>
                </a:rPr>
                <a:t>$ / t NH3</a:t>
              </a:r>
              <a:endParaRPr lang="en-GB" sz="1050" noProof="0" dirty="0">
                <a:effectLst/>
                <a:latin typeface="Arial" panose="020B0604020202020204" pitchFamily="34" charset="0"/>
                <a:ea typeface="Arial" panose="020B0604020202020204" pitchFamily="34" charset="0"/>
              </a:endParaRPr>
            </a:p>
          </p:txBody>
        </p:sp>
        <p:pic>
          <p:nvPicPr>
            <p:cNvPr id="20" name="Content Placeholder 4" descr="A map of ukraine with different colors&#10;&#10;Description automatically generated">
              <a:extLst>
                <a:ext uri="{FF2B5EF4-FFF2-40B4-BE49-F238E27FC236}">
                  <a16:creationId xmlns:a16="http://schemas.microsoft.com/office/drawing/2014/main" id="{FACC0C24-F5E8-48B4-94A7-72D8471A3DF4}"/>
                </a:ext>
              </a:extLst>
            </p:cNvPr>
            <p:cNvPicPr>
              <a:picLocks noGrp="1" noChangeAspect="1"/>
            </p:cNvPicPr>
            <p:nvPr/>
          </p:nvPicPr>
          <p:blipFill rotWithShape="1">
            <a:blip r:embed="rId3" cstate="print">
              <a:extLst>
                <a:ext uri="{28A0092B-C50C-407E-A947-70E740481C1C}">
                  <a14:useLocalDpi xmlns:a14="http://schemas.microsoft.com/office/drawing/2010/main" val="0"/>
                </a:ext>
              </a:extLst>
            </a:blip>
            <a:srcRect l="10496" t="25197" r="16428" b="24200"/>
            <a:stretch/>
          </p:blipFill>
          <p:spPr bwMode="auto">
            <a:xfrm>
              <a:off x="0" y="-51125"/>
              <a:ext cx="6242050" cy="288163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214266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A14DDB-FB69-4806-A34D-1B9574C74928}"/>
              </a:ext>
            </a:extLst>
          </p:cNvPr>
          <p:cNvSpPr txBox="1"/>
          <p:nvPr/>
        </p:nvSpPr>
        <p:spPr>
          <a:xfrm>
            <a:off x="601871" y="2135527"/>
            <a:ext cx="5943600" cy="2308324"/>
          </a:xfrm>
          <a:prstGeom prst="rect">
            <a:avLst/>
          </a:prstGeom>
          <a:noFill/>
        </p:spPr>
        <p:txBody>
          <a:bodyPr wrap="square">
            <a:spAutoFit/>
          </a:bodyPr>
          <a:lstStyle/>
          <a:p>
            <a:r>
              <a:rPr lang="en-GB" u="none" strike="noStrike" baseline="0" noProof="0" dirty="0">
                <a:solidFill>
                  <a:schemeClr val="tx2">
                    <a:lumMod val="75000"/>
                  </a:schemeClr>
                </a:solidFill>
                <a:latin typeface="StevieSansBook" panose="02000503000000020004" pitchFamily="50" charset="0"/>
              </a:rPr>
              <a:t>Locations with water depths</a:t>
            </a:r>
            <a:r>
              <a:rPr lang="en-GB" noProof="0" dirty="0">
                <a:solidFill>
                  <a:schemeClr val="tx2">
                    <a:lumMod val="75000"/>
                  </a:schemeClr>
                </a:solidFill>
                <a:latin typeface="StevieSansBook" panose="02000503000000020004" pitchFamily="50" charset="0"/>
              </a:rPr>
              <a:t>…</a:t>
            </a:r>
            <a:endParaRPr lang="en-GB" u="none" strike="noStrike" baseline="0" noProof="0" dirty="0">
              <a:solidFill>
                <a:schemeClr val="tx2">
                  <a:lumMod val="75000"/>
                </a:schemeClr>
              </a:solidFill>
              <a:latin typeface="StevieSansBook" panose="02000503000000020004" pitchFamily="50" charset="0"/>
            </a:endParaRPr>
          </a:p>
          <a:p>
            <a:r>
              <a:rPr lang="en-GB" u="none" strike="noStrike" baseline="0" noProof="0" dirty="0">
                <a:solidFill>
                  <a:schemeClr val="tx2">
                    <a:lumMod val="75000"/>
                  </a:schemeClr>
                </a:solidFill>
                <a:latin typeface="StevieSansBook" panose="02000503000000020004" pitchFamily="50" charset="0"/>
              </a:rPr>
              <a:t>&lt;50m utilise fixed turbines</a:t>
            </a:r>
            <a:endParaRPr lang="en-GB" noProof="0" dirty="0">
              <a:solidFill>
                <a:schemeClr val="tx2">
                  <a:lumMod val="75000"/>
                </a:schemeClr>
              </a:solidFill>
              <a:latin typeface="StevieSansBook" panose="02000503000000020004" pitchFamily="50" charset="0"/>
            </a:endParaRPr>
          </a:p>
          <a:p>
            <a:r>
              <a:rPr lang="en-GB" u="none" strike="noStrike" baseline="0" noProof="0" dirty="0">
                <a:solidFill>
                  <a:schemeClr val="tx2">
                    <a:lumMod val="75000"/>
                  </a:schemeClr>
                </a:solidFill>
                <a:latin typeface="StevieSansBook" panose="02000503000000020004" pitchFamily="50" charset="0"/>
              </a:rPr>
              <a:t>&lt;1000m utilise floating turbines </a:t>
            </a:r>
          </a:p>
          <a:p>
            <a:r>
              <a:rPr lang="en-GB" u="none" strike="noStrike" baseline="0" noProof="0" dirty="0">
                <a:solidFill>
                  <a:schemeClr val="tx2">
                    <a:lumMod val="75000"/>
                  </a:schemeClr>
                </a:solidFill>
                <a:latin typeface="StevieSansBook" panose="02000503000000020004" pitchFamily="50" charset="0"/>
              </a:rPr>
              <a:t>&gt;1000m not assessed </a:t>
            </a:r>
          </a:p>
          <a:p>
            <a:endParaRPr lang="en-GB" noProof="0" dirty="0">
              <a:solidFill>
                <a:schemeClr val="tx2">
                  <a:lumMod val="75000"/>
                </a:schemeClr>
              </a:solidFill>
              <a:latin typeface="StevieSansBook" panose="02000503000000020004" pitchFamily="50" charset="0"/>
            </a:endParaRPr>
          </a:p>
          <a:p>
            <a:r>
              <a:rPr lang="en-GB" u="none" strike="noStrike" baseline="0" noProof="0" dirty="0">
                <a:solidFill>
                  <a:schemeClr val="tx2">
                    <a:lumMod val="75000"/>
                  </a:schemeClr>
                </a:solidFill>
                <a:latin typeface="StevieSansBook" panose="02000503000000020004" pitchFamily="50" charset="0"/>
              </a:rPr>
              <a:t>Fourteen grids sat at least partially within Ukraine's exclusive marine economic zone within the Black and Azov Seas, and with sea depths less than 1000m. </a:t>
            </a:r>
            <a:endParaRPr lang="en-GB" noProof="0" dirty="0">
              <a:solidFill>
                <a:schemeClr val="tx2">
                  <a:lumMod val="75000"/>
                </a:schemeClr>
              </a:solidFill>
              <a:latin typeface="StevieSansBook" panose="02000503000000020004" pitchFamily="50" charset="0"/>
            </a:endParaRPr>
          </a:p>
        </p:txBody>
      </p:sp>
      <p:pic>
        <p:nvPicPr>
          <p:cNvPr id="5" name="Picture 4">
            <a:extLst>
              <a:ext uri="{FF2B5EF4-FFF2-40B4-BE49-F238E27FC236}">
                <a16:creationId xmlns:a16="http://schemas.microsoft.com/office/drawing/2014/main" id="{286031D2-B571-4C5B-A0F4-B2AD3D73099B}"/>
              </a:ext>
            </a:extLst>
          </p:cNvPr>
          <p:cNvPicPr>
            <a:picLocks noChangeAspect="1"/>
          </p:cNvPicPr>
          <p:nvPr/>
        </p:nvPicPr>
        <p:blipFill>
          <a:blip r:embed="rId2"/>
          <a:stretch>
            <a:fillRect/>
          </a:stretch>
        </p:blipFill>
        <p:spPr>
          <a:xfrm>
            <a:off x="6456043" y="0"/>
            <a:ext cx="5735957" cy="6858000"/>
          </a:xfrm>
          <a:prstGeom prst="rect">
            <a:avLst/>
          </a:prstGeom>
        </p:spPr>
      </p:pic>
      <p:sp>
        <p:nvSpPr>
          <p:cNvPr id="2" name="TextBox 6">
            <a:extLst>
              <a:ext uri="{FF2B5EF4-FFF2-40B4-BE49-F238E27FC236}">
                <a16:creationId xmlns:a16="http://schemas.microsoft.com/office/drawing/2014/main" id="{BD3282B2-548D-36C9-E13A-250AD09C5139}"/>
              </a:ext>
            </a:extLst>
          </p:cNvPr>
          <p:cNvSpPr txBox="1"/>
          <p:nvPr/>
        </p:nvSpPr>
        <p:spPr>
          <a:xfrm>
            <a:off x="601871" y="329250"/>
            <a:ext cx="5758922" cy="1538883"/>
          </a:xfrm>
          <a:prstGeom prst="rect">
            <a:avLst/>
          </a:prstGeom>
          <a:noFill/>
        </p:spPr>
        <p:txBody>
          <a:bodyPr wrap="square">
            <a:spAutoFit/>
          </a:bodyPr>
          <a:lstStyle/>
          <a:p>
            <a:r>
              <a:rPr lang="en-GB" sz="3000" b="1" noProof="0" dirty="0">
                <a:solidFill>
                  <a:srgbClr val="002060"/>
                </a:solidFill>
                <a:latin typeface="Tenso Black" panose="02000000000000000000" pitchFamily="50" charset="0"/>
              </a:rPr>
              <a:t>Results: Ukraine’s offshore renewable energy, green H</a:t>
            </a:r>
            <a:r>
              <a:rPr lang="en-GB" sz="3000" b="1" baseline="-25000" noProof="0" dirty="0">
                <a:solidFill>
                  <a:srgbClr val="002060"/>
                </a:solidFill>
                <a:latin typeface="Tenso Black" panose="02000000000000000000" pitchFamily="50" charset="0"/>
              </a:rPr>
              <a:t>2</a:t>
            </a:r>
            <a:r>
              <a:rPr lang="en-GB" sz="3000" b="1" noProof="0" dirty="0">
                <a:solidFill>
                  <a:srgbClr val="002060"/>
                </a:solidFill>
                <a:latin typeface="Tenso Black" panose="02000000000000000000" pitchFamily="50" charset="0"/>
              </a:rPr>
              <a:t> &amp;</a:t>
            </a:r>
            <a:r>
              <a:rPr lang="en-GB" sz="3200" b="1" noProof="0" dirty="0">
                <a:solidFill>
                  <a:srgbClr val="002060"/>
                </a:solidFill>
                <a:latin typeface="Tenso Black" panose="02000000000000000000" pitchFamily="50" charset="0"/>
              </a:rPr>
              <a:t> NH</a:t>
            </a:r>
            <a:r>
              <a:rPr lang="en-GB" sz="3200" b="1" baseline="-25000" noProof="0" dirty="0">
                <a:solidFill>
                  <a:srgbClr val="002060"/>
                </a:solidFill>
                <a:latin typeface="Tenso Black" panose="02000000000000000000" pitchFamily="50" charset="0"/>
              </a:rPr>
              <a:t>3</a:t>
            </a:r>
            <a:r>
              <a:rPr lang="en-GB" sz="3200" b="1" noProof="0" dirty="0">
                <a:solidFill>
                  <a:srgbClr val="002060"/>
                </a:solidFill>
                <a:latin typeface="Tenso Black" panose="02000000000000000000" pitchFamily="50" charset="0"/>
              </a:rPr>
              <a:t> potential</a:t>
            </a:r>
            <a:endParaRPr lang="en-GB" sz="3000" b="1" noProof="0" dirty="0">
              <a:solidFill>
                <a:srgbClr val="002060"/>
              </a:solidFill>
              <a:latin typeface="Tenso Black" panose="02000000000000000000" pitchFamily="50" charset="0"/>
            </a:endParaRPr>
          </a:p>
        </p:txBody>
      </p:sp>
    </p:spTree>
    <p:extLst>
      <p:ext uri="{BB962C8B-B14F-4D97-AF65-F5344CB8AC3E}">
        <p14:creationId xmlns:p14="http://schemas.microsoft.com/office/powerpoint/2010/main" val="4098717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91AA32-47AC-4D71-B870-D7E0D7DEA8D3}"/>
              </a:ext>
            </a:extLst>
          </p:cNvPr>
          <p:cNvSpPr txBox="1"/>
          <p:nvPr/>
        </p:nvSpPr>
        <p:spPr>
          <a:xfrm>
            <a:off x="817316" y="279009"/>
            <a:ext cx="6096000" cy="523220"/>
          </a:xfrm>
          <a:prstGeom prst="rect">
            <a:avLst/>
          </a:prstGeom>
          <a:noFill/>
        </p:spPr>
        <p:txBody>
          <a:bodyPr wrap="square">
            <a:spAutoFit/>
          </a:bodyPr>
          <a:lstStyle/>
          <a:p>
            <a:pPr algn="l"/>
            <a:r>
              <a:rPr lang="en-GB" sz="2800" b="1" i="0" u="none" strike="noStrike" baseline="0" noProof="0" dirty="0">
                <a:solidFill>
                  <a:srgbClr val="002060"/>
                </a:solidFill>
                <a:latin typeface="Tenso Black" panose="02000000000000000000" pitchFamily="50" charset="0"/>
              </a:rPr>
              <a:t>Production and Trade </a:t>
            </a:r>
            <a:r>
              <a:rPr lang="en-GB" sz="2800" b="1" noProof="0" dirty="0">
                <a:solidFill>
                  <a:srgbClr val="002060"/>
                </a:solidFill>
                <a:latin typeface="Tenso Black" panose="02000000000000000000" pitchFamily="50" charset="0"/>
              </a:rPr>
              <a:t>O</a:t>
            </a:r>
            <a:r>
              <a:rPr lang="en-GB" sz="2800" b="1" i="0" u="none" strike="noStrike" baseline="0" noProof="0" dirty="0">
                <a:solidFill>
                  <a:srgbClr val="002060"/>
                </a:solidFill>
                <a:latin typeface="Tenso Black" panose="02000000000000000000" pitchFamily="50" charset="0"/>
              </a:rPr>
              <a:t>ptimisation</a:t>
            </a:r>
          </a:p>
        </p:txBody>
      </p:sp>
      <p:pic>
        <p:nvPicPr>
          <p:cNvPr id="13" name="Picture 12">
            <a:extLst>
              <a:ext uri="{FF2B5EF4-FFF2-40B4-BE49-F238E27FC236}">
                <a16:creationId xmlns:a16="http://schemas.microsoft.com/office/drawing/2014/main" id="{C36DC4A5-7EB9-49BF-BA53-866C946C08D8}"/>
              </a:ext>
            </a:extLst>
          </p:cNvPr>
          <p:cNvPicPr>
            <a:picLocks noChangeAspect="1"/>
          </p:cNvPicPr>
          <p:nvPr/>
        </p:nvPicPr>
        <p:blipFill>
          <a:blip r:embed="rId2"/>
          <a:stretch>
            <a:fillRect/>
          </a:stretch>
        </p:blipFill>
        <p:spPr>
          <a:xfrm>
            <a:off x="817316" y="1448560"/>
            <a:ext cx="8065450" cy="5253542"/>
          </a:xfrm>
          <a:prstGeom prst="rect">
            <a:avLst/>
          </a:prstGeom>
        </p:spPr>
      </p:pic>
      <p:sp>
        <p:nvSpPr>
          <p:cNvPr id="15" name="TextBox 14">
            <a:extLst>
              <a:ext uri="{FF2B5EF4-FFF2-40B4-BE49-F238E27FC236}">
                <a16:creationId xmlns:a16="http://schemas.microsoft.com/office/drawing/2014/main" id="{F7635ACC-65DF-454F-BA21-897C8E7D0407}"/>
              </a:ext>
            </a:extLst>
          </p:cNvPr>
          <p:cNvSpPr txBox="1"/>
          <p:nvPr/>
        </p:nvSpPr>
        <p:spPr>
          <a:xfrm>
            <a:off x="817316" y="802229"/>
            <a:ext cx="10093839" cy="646331"/>
          </a:xfrm>
          <a:prstGeom prst="rect">
            <a:avLst/>
          </a:prstGeom>
          <a:noFill/>
        </p:spPr>
        <p:txBody>
          <a:bodyPr wrap="square">
            <a:spAutoFit/>
          </a:bodyPr>
          <a:lstStyle/>
          <a:p>
            <a:r>
              <a:rPr lang="en-GB" noProof="0" dirty="0">
                <a:solidFill>
                  <a:schemeClr val="tx2">
                    <a:lumMod val="75000"/>
                  </a:schemeClr>
                </a:solidFill>
                <a:latin typeface="StevieSansBook" panose="02000503000000020004" pitchFamily="50" charset="0"/>
              </a:rPr>
              <a:t>Iron and steel supply chain asset map, illustrating the location of relevant mines, established nuclear and hydropower plants, and critical transportation nodes for exports</a:t>
            </a:r>
            <a:endParaRPr lang="en-GB" u="none" strike="noStrike" baseline="0" noProof="0" dirty="0">
              <a:solidFill>
                <a:srgbClr val="000000"/>
              </a:solidFill>
            </a:endParaRPr>
          </a:p>
        </p:txBody>
      </p:sp>
      <p:sp>
        <p:nvSpPr>
          <p:cNvPr id="2" name="TextBox 14">
            <a:extLst>
              <a:ext uri="{FF2B5EF4-FFF2-40B4-BE49-F238E27FC236}">
                <a16:creationId xmlns:a16="http://schemas.microsoft.com/office/drawing/2014/main" id="{19330371-785C-C69B-A21F-378A26B3DD11}"/>
              </a:ext>
            </a:extLst>
          </p:cNvPr>
          <p:cNvSpPr txBox="1"/>
          <p:nvPr/>
        </p:nvSpPr>
        <p:spPr>
          <a:xfrm>
            <a:off x="9482149" y="2268091"/>
            <a:ext cx="2709851" cy="2308324"/>
          </a:xfrm>
          <a:prstGeom prst="rect">
            <a:avLst/>
          </a:prstGeom>
          <a:noFill/>
        </p:spPr>
        <p:txBody>
          <a:bodyPr wrap="square">
            <a:spAutoFit/>
          </a:bodyPr>
          <a:lstStyle/>
          <a:p>
            <a:r>
              <a:rPr lang="en-GB" noProof="0">
                <a:solidFill>
                  <a:schemeClr val="tx2">
                    <a:lumMod val="75000"/>
                  </a:schemeClr>
                </a:solidFill>
                <a:latin typeface="StevieSansBook" panose="02000503000000020004" pitchFamily="50" charset="0"/>
              </a:rPr>
              <a:t>Significant iron ore reserves</a:t>
            </a:r>
          </a:p>
          <a:p>
            <a:endParaRPr lang="en-GB" noProof="0" dirty="0">
              <a:solidFill>
                <a:schemeClr val="tx2">
                  <a:lumMod val="75000"/>
                </a:schemeClr>
              </a:solidFill>
              <a:latin typeface="StevieSansBook" panose="02000503000000020004" pitchFamily="50" charset="0"/>
            </a:endParaRPr>
          </a:p>
          <a:p>
            <a:r>
              <a:rPr lang="en-GB" noProof="0" dirty="0">
                <a:solidFill>
                  <a:schemeClr val="tx2">
                    <a:lumMod val="75000"/>
                  </a:schemeClr>
                </a:solidFill>
                <a:latin typeface="StevieSansBook" panose="02000503000000020004" pitchFamily="50" charset="0"/>
              </a:rPr>
              <a:t>High renewable energy potential</a:t>
            </a:r>
          </a:p>
          <a:p>
            <a:endParaRPr lang="en-GB" noProof="0" dirty="0">
              <a:solidFill>
                <a:schemeClr val="tx2">
                  <a:lumMod val="75000"/>
                </a:schemeClr>
              </a:solidFill>
              <a:latin typeface="StevieSansBook" panose="02000503000000020004" pitchFamily="50" charset="0"/>
            </a:endParaRPr>
          </a:p>
          <a:p>
            <a:r>
              <a:rPr lang="en-GB" noProof="0" dirty="0">
                <a:solidFill>
                  <a:schemeClr val="tx2">
                    <a:lumMod val="75000"/>
                  </a:schemeClr>
                </a:solidFill>
                <a:latin typeface="StevieSansBook" panose="02000503000000020004" pitchFamily="50" charset="0"/>
              </a:rPr>
              <a:t>Access to EU markets via rail and sea</a:t>
            </a:r>
          </a:p>
        </p:txBody>
      </p:sp>
      <p:pic>
        <p:nvPicPr>
          <p:cNvPr id="1026" name="Picture 2" descr="Check mark vector icon. Checkmark right symbol tick sign. Ok button ...">
            <a:extLst>
              <a:ext uri="{FF2B5EF4-FFF2-40B4-BE49-F238E27FC236}">
                <a16:creationId xmlns:a16="http://schemas.microsoft.com/office/drawing/2014/main" id="{38A01419-C227-E60A-37FB-20019EE7C9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82" t="16757" r="12222" b="18919"/>
          <a:stretch/>
        </p:blipFill>
        <p:spPr bwMode="auto">
          <a:xfrm>
            <a:off x="9064760" y="2268091"/>
            <a:ext cx="417389" cy="3514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heck mark vector icon. Checkmark right symbol tick sign. Ok button ...">
            <a:extLst>
              <a:ext uri="{FF2B5EF4-FFF2-40B4-BE49-F238E27FC236}">
                <a16:creationId xmlns:a16="http://schemas.microsoft.com/office/drawing/2014/main" id="{34511144-81AE-B1CC-1602-BF5594817D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82" t="16757" r="12222" b="18919"/>
          <a:stretch/>
        </p:blipFill>
        <p:spPr bwMode="auto">
          <a:xfrm>
            <a:off x="9064759" y="3193904"/>
            <a:ext cx="417389" cy="3514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heck mark vector icon. Checkmark right symbol tick sign. Ok button ...">
            <a:extLst>
              <a:ext uri="{FF2B5EF4-FFF2-40B4-BE49-F238E27FC236}">
                <a16:creationId xmlns:a16="http://schemas.microsoft.com/office/drawing/2014/main" id="{B2E805E8-DFB1-13DA-8EEC-583F8F0E90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382" t="16757" r="12222" b="18919"/>
          <a:stretch/>
        </p:blipFill>
        <p:spPr bwMode="auto">
          <a:xfrm>
            <a:off x="9064759" y="4075331"/>
            <a:ext cx="417389" cy="351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1739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A884A6-89DB-4F6D-9E71-4D230BD3C568}"/>
              </a:ext>
            </a:extLst>
          </p:cNvPr>
          <p:cNvSpPr txBox="1"/>
          <p:nvPr/>
        </p:nvSpPr>
        <p:spPr>
          <a:xfrm>
            <a:off x="6617455" y="1492179"/>
            <a:ext cx="5331389" cy="4770537"/>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tx2">
                    <a:lumMod val="75000"/>
                  </a:schemeClr>
                </a:solidFill>
                <a:latin typeface="StevieSansBook" panose="02000503000000020004" pitchFamily="50" charset="0"/>
              </a:rPr>
              <a:t>Green sectorial growth is underpinned by strong regional demand and product market competitiveness</a:t>
            </a:r>
          </a:p>
          <a:p>
            <a:pPr marL="285750" indent="-285750">
              <a:buFont typeface="Arial" panose="020B0604020202020204" pitchFamily="34" charset="0"/>
              <a:buChar char="•"/>
            </a:pPr>
            <a:endParaRPr lang="en-US" sz="1600" dirty="0">
              <a:solidFill>
                <a:schemeClr val="tx2">
                  <a:lumMod val="75000"/>
                </a:schemeClr>
              </a:solidFill>
              <a:latin typeface="StevieSansBook" panose="02000503000000020004" pitchFamily="50" charset="0"/>
            </a:endParaRPr>
          </a:p>
          <a:p>
            <a:pPr marL="285750" indent="-285750" algn="l">
              <a:buFont typeface="Arial" panose="020B0604020202020204" pitchFamily="34" charset="0"/>
              <a:buChar char="•"/>
            </a:pPr>
            <a:r>
              <a:rPr lang="en-GB" sz="1600" dirty="0">
                <a:solidFill>
                  <a:schemeClr val="tx2">
                    <a:lumMod val="75000"/>
                  </a:schemeClr>
                </a:solidFill>
                <a:latin typeface="StevieSansBook" panose="02000503000000020004" pitchFamily="50" charset="0"/>
              </a:rPr>
              <a:t>Ukraine steel demand projections, inclusive of exports, domestic consumption, and additional reconstruction needs</a:t>
            </a:r>
          </a:p>
          <a:p>
            <a:pPr marL="285750" indent="-285750" algn="l">
              <a:buFont typeface="Arial" panose="020B0604020202020204" pitchFamily="34" charset="0"/>
              <a:buChar char="•"/>
            </a:pPr>
            <a:endParaRPr lang="en-GB" sz="1600" dirty="0">
              <a:solidFill>
                <a:schemeClr val="tx2">
                  <a:lumMod val="75000"/>
                </a:schemeClr>
              </a:solidFill>
              <a:latin typeface="StevieSansBook" panose="02000503000000020004" pitchFamily="50" charset="0"/>
            </a:endParaRPr>
          </a:p>
          <a:p>
            <a:pPr marL="285750" indent="-285750" algn="l">
              <a:buFont typeface="Arial" panose="020B0604020202020204" pitchFamily="34" charset="0"/>
              <a:buChar char="•"/>
            </a:pPr>
            <a:r>
              <a:rPr lang="en-GB" sz="1600" dirty="0">
                <a:solidFill>
                  <a:schemeClr val="tx2">
                    <a:lumMod val="75000"/>
                  </a:schemeClr>
                </a:solidFill>
                <a:latin typeface="StevieSansBook" panose="02000503000000020004" pitchFamily="50" charset="0"/>
              </a:rPr>
              <a:t>Exports are a combination of green semi-finished steel and green HBI, allocated evenly across these two key product types (expressed as steel equivalents, with 0.9t HBI/t steel considering 14% scrap charging for steelmaking)</a:t>
            </a:r>
          </a:p>
          <a:p>
            <a:pPr marL="285750" indent="-285750" algn="l">
              <a:buFont typeface="Arial" panose="020B0604020202020204" pitchFamily="34" charset="0"/>
              <a:buChar char="•"/>
            </a:pPr>
            <a:endParaRPr lang="en-GB" sz="1600" dirty="0">
              <a:solidFill>
                <a:schemeClr val="tx2">
                  <a:lumMod val="75000"/>
                </a:schemeClr>
              </a:solidFill>
              <a:latin typeface="StevieSansBook" panose="02000503000000020004" pitchFamily="50" charset="0"/>
            </a:endParaRPr>
          </a:p>
          <a:p>
            <a:pPr marL="285750" indent="-285750" algn="l">
              <a:buFont typeface="Arial" panose="020B0604020202020204" pitchFamily="34" charset="0"/>
              <a:buChar char="•"/>
            </a:pPr>
            <a:r>
              <a:rPr lang="en-GB" sz="1600" dirty="0">
                <a:solidFill>
                  <a:schemeClr val="tx2">
                    <a:lumMod val="75000"/>
                  </a:schemeClr>
                </a:solidFill>
                <a:latin typeface="StevieSansBook" panose="02000503000000020004" pitchFamily="50" charset="0"/>
              </a:rPr>
              <a:t>HBI can be produced using DR-grade or BF-grade ore, and the demand of each sub-product is a function of the relative existing BF-BOF and EAF capacities in each importing country given by Global Energy Monitor (2023)</a:t>
            </a:r>
          </a:p>
        </p:txBody>
      </p:sp>
      <p:pic>
        <p:nvPicPr>
          <p:cNvPr id="7" name="Picture 6">
            <a:extLst>
              <a:ext uri="{FF2B5EF4-FFF2-40B4-BE49-F238E27FC236}">
                <a16:creationId xmlns:a16="http://schemas.microsoft.com/office/drawing/2014/main" id="{FECFA0D8-82F7-4208-A318-10FFB2A20984}"/>
              </a:ext>
            </a:extLst>
          </p:cNvPr>
          <p:cNvPicPr>
            <a:picLocks noChangeAspect="1"/>
          </p:cNvPicPr>
          <p:nvPr/>
        </p:nvPicPr>
        <p:blipFill>
          <a:blip r:embed="rId2"/>
          <a:srcRect l="2551"/>
          <a:stretch/>
        </p:blipFill>
        <p:spPr>
          <a:xfrm>
            <a:off x="339047" y="1129172"/>
            <a:ext cx="6278408" cy="5449819"/>
          </a:xfrm>
          <a:prstGeom prst="rect">
            <a:avLst/>
          </a:prstGeom>
        </p:spPr>
      </p:pic>
      <p:sp>
        <p:nvSpPr>
          <p:cNvPr id="2" name="TextBox 2">
            <a:extLst>
              <a:ext uri="{FF2B5EF4-FFF2-40B4-BE49-F238E27FC236}">
                <a16:creationId xmlns:a16="http://schemas.microsoft.com/office/drawing/2014/main" id="{D68A871D-3AA6-878E-E66B-5D23F9C3DB00}"/>
              </a:ext>
            </a:extLst>
          </p:cNvPr>
          <p:cNvSpPr txBox="1"/>
          <p:nvPr/>
        </p:nvSpPr>
        <p:spPr>
          <a:xfrm>
            <a:off x="817316" y="279009"/>
            <a:ext cx="8747924" cy="523220"/>
          </a:xfrm>
          <a:prstGeom prst="rect">
            <a:avLst/>
          </a:prstGeom>
          <a:noFill/>
        </p:spPr>
        <p:txBody>
          <a:bodyPr wrap="square">
            <a:spAutoFit/>
          </a:bodyPr>
          <a:lstStyle/>
          <a:p>
            <a:pPr algn="l"/>
            <a:r>
              <a:rPr lang="en-GB" sz="2800" b="1" i="0" u="none" strike="noStrike" baseline="0" dirty="0">
                <a:solidFill>
                  <a:srgbClr val="002060"/>
                </a:solidFill>
                <a:latin typeface="Tenso Black" panose="02000000000000000000" pitchFamily="50" charset="0"/>
              </a:rPr>
              <a:t>Two Key Growth Scenarios: Slow &amp; Strong Recovery</a:t>
            </a:r>
          </a:p>
        </p:txBody>
      </p:sp>
    </p:spTree>
    <p:extLst>
      <p:ext uri="{BB962C8B-B14F-4D97-AF65-F5344CB8AC3E}">
        <p14:creationId xmlns:p14="http://schemas.microsoft.com/office/powerpoint/2010/main" val="23301558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BD1CF2BD-C147-6564-73AB-E2BBE747254F}"/>
              </a:ext>
            </a:extLst>
          </p:cNvPr>
          <p:cNvSpPr txBox="1"/>
          <p:nvPr/>
        </p:nvSpPr>
        <p:spPr>
          <a:xfrm>
            <a:off x="600567" y="225870"/>
            <a:ext cx="9934574" cy="553998"/>
          </a:xfrm>
          <a:prstGeom prst="rect">
            <a:avLst/>
          </a:prstGeom>
          <a:noFill/>
        </p:spPr>
        <p:txBody>
          <a:bodyPr wrap="square">
            <a:spAutoFit/>
          </a:bodyPr>
          <a:lstStyle/>
          <a:p>
            <a:r>
              <a:rPr lang="en-GB" sz="3000" b="1" dirty="0">
                <a:solidFill>
                  <a:srgbClr val="002060"/>
                </a:solidFill>
                <a:latin typeface="Tenso Black" panose="02000000000000000000" pitchFamily="50" charset="0"/>
              </a:rPr>
              <a:t>EU Trade for the Slow Recovery Scenario</a:t>
            </a:r>
          </a:p>
        </p:txBody>
      </p:sp>
      <p:pic>
        <p:nvPicPr>
          <p:cNvPr id="4" name="Imagen 3">
            <a:extLst>
              <a:ext uri="{FF2B5EF4-FFF2-40B4-BE49-F238E27FC236}">
                <a16:creationId xmlns:a16="http://schemas.microsoft.com/office/drawing/2014/main" id="{1AF2B991-8690-D65E-BC42-8BD7B4C18049}"/>
              </a:ext>
            </a:extLst>
          </p:cNvPr>
          <p:cNvPicPr>
            <a:picLocks noChangeAspect="1"/>
          </p:cNvPicPr>
          <p:nvPr/>
        </p:nvPicPr>
        <p:blipFill>
          <a:blip r:embed="rId2"/>
          <a:stretch>
            <a:fillRect/>
          </a:stretch>
        </p:blipFill>
        <p:spPr>
          <a:xfrm>
            <a:off x="600567" y="1396221"/>
            <a:ext cx="9621849" cy="5351522"/>
          </a:xfrm>
          <a:prstGeom prst="rect">
            <a:avLst/>
          </a:prstGeom>
        </p:spPr>
      </p:pic>
      <p:sp>
        <p:nvSpPr>
          <p:cNvPr id="5" name="TextBox 14">
            <a:extLst>
              <a:ext uri="{FF2B5EF4-FFF2-40B4-BE49-F238E27FC236}">
                <a16:creationId xmlns:a16="http://schemas.microsoft.com/office/drawing/2014/main" id="{B87D6966-D1B6-D461-0D72-F8412FAA3CEE}"/>
              </a:ext>
            </a:extLst>
          </p:cNvPr>
          <p:cNvSpPr txBox="1"/>
          <p:nvPr/>
        </p:nvSpPr>
        <p:spPr>
          <a:xfrm>
            <a:off x="600567" y="749890"/>
            <a:ext cx="10093839" cy="646331"/>
          </a:xfrm>
          <a:prstGeom prst="rect">
            <a:avLst/>
          </a:prstGeom>
          <a:noFill/>
        </p:spPr>
        <p:txBody>
          <a:bodyPr wrap="square">
            <a:spAutoFit/>
          </a:bodyPr>
          <a:lstStyle/>
          <a:p>
            <a:r>
              <a:rPr lang="en-US" dirty="0">
                <a:solidFill>
                  <a:schemeClr val="tx2">
                    <a:lumMod val="75000"/>
                  </a:schemeClr>
                </a:solidFill>
                <a:latin typeface="StevieSansBook" panose="02000503000000020004" pitchFamily="50" charset="0"/>
              </a:rPr>
              <a:t>Domestic steel demand and steel/HBI export flows in 2050. HBI and steel exports are compounded as steel equivalents (given 0.9 t HBI/t steel with 14% scrap charge). </a:t>
            </a:r>
            <a:endParaRPr lang="en-GB" u="none" strike="noStrike" baseline="0" dirty="0">
              <a:solidFill>
                <a:srgbClr val="000000"/>
              </a:solidFill>
            </a:endParaRPr>
          </a:p>
        </p:txBody>
      </p:sp>
    </p:spTree>
    <p:extLst>
      <p:ext uri="{BB962C8B-B14F-4D97-AF65-F5344CB8AC3E}">
        <p14:creationId xmlns:p14="http://schemas.microsoft.com/office/powerpoint/2010/main" val="2652526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6EAD7B-3A45-4CC8-BA03-36D7C37B5793}"/>
              </a:ext>
            </a:extLst>
          </p:cNvPr>
          <p:cNvSpPr txBox="1"/>
          <p:nvPr/>
        </p:nvSpPr>
        <p:spPr>
          <a:xfrm>
            <a:off x="237261" y="5549646"/>
            <a:ext cx="11928263" cy="1261884"/>
          </a:xfrm>
          <a:prstGeom prst="rect">
            <a:avLst/>
          </a:prstGeom>
          <a:noFill/>
        </p:spPr>
        <p:txBody>
          <a:bodyPr wrap="square">
            <a:spAutoFit/>
          </a:bodyPr>
          <a:lstStyle/>
          <a:p>
            <a:r>
              <a:rPr lang="en-GB" sz="2000" u="none" strike="noStrike" baseline="0" dirty="0">
                <a:solidFill>
                  <a:srgbClr val="000000"/>
                </a:solidFill>
              </a:rPr>
              <a:t>a) capacity of iron and steel production assets (marker diameter indicates rated capacity, concentric circles are not additive), and (b) domestic supply chain flows (straight-line distances shown, line thickness indicates trade volume) including transportation of green steel exports to ports. </a:t>
            </a:r>
            <a:r>
              <a:rPr lang="en-GB" sz="1600" u="none" strike="noStrike" baseline="0" dirty="0">
                <a:solidFill>
                  <a:srgbClr val="000000"/>
                </a:solidFill>
              </a:rPr>
              <a:t>The geospatial data for Russian-occupied regions are given by Deep State UA (2023), accurate as of April 2023. </a:t>
            </a:r>
            <a:endParaRPr lang="en-GB" sz="2000" dirty="0"/>
          </a:p>
        </p:txBody>
      </p:sp>
      <p:sp>
        <p:nvSpPr>
          <p:cNvPr id="13" name="TextBox 12">
            <a:extLst>
              <a:ext uri="{FF2B5EF4-FFF2-40B4-BE49-F238E27FC236}">
                <a16:creationId xmlns:a16="http://schemas.microsoft.com/office/drawing/2014/main" id="{40F3BD16-CCBD-4177-8E06-68AB4D1BB6CD}"/>
              </a:ext>
            </a:extLst>
          </p:cNvPr>
          <p:cNvSpPr txBox="1"/>
          <p:nvPr/>
        </p:nvSpPr>
        <p:spPr>
          <a:xfrm>
            <a:off x="237261" y="145783"/>
            <a:ext cx="9934574" cy="954107"/>
          </a:xfrm>
          <a:prstGeom prst="rect">
            <a:avLst/>
          </a:prstGeom>
          <a:noFill/>
        </p:spPr>
        <p:txBody>
          <a:bodyPr wrap="square">
            <a:spAutoFit/>
          </a:bodyPr>
          <a:lstStyle/>
          <a:p>
            <a:r>
              <a:rPr lang="en-GB" sz="2800" u="none" strike="noStrike" baseline="0" dirty="0">
                <a:solidFill>
                  <a:srgbClr val="002060"/>
                </a:solidFill>
              </a:rPr>
              <a:t>Optimised steel supply chains in 2050 under the </a:t>
            </a:r>
            <a:r>
              <a:rPr lang="en-GB" sz="2800" b="1" u="none" strike="noStrike" baseline="0" dirty="0">
                <a:solidFill>
                  <a:srgbClr val="002060"/>
                </a:solidFill>
              </a:rPr>
              <a:t>Slow Recovery – Partial Liberation</a:t>
            </a:r>
            <a:r>
              <a:rPr lang="en-GB" sz="2800" u="none" strike="noStrike" baseline="0" dirty="0">
                <a:solidFill>
                  <a:srgbClr val="002060"/>
                </a:solidFill>
              </a:rPr>
              <a:t> scenario</a:t>
            </a:r>
            <a:r>
              <a:rPr lang="en-GB" sz="2800" dirty="0">
                <a:solidFill>
                  <a:srgbClr val="002060"/>
                </a:solidFill>
              </a:rPr>
              <a:t>:</a:t>
            </a:r>
            <a:r>
              <a:rPr lang="en-GB" sz="2800" u="none" strike="noStrike" baseline="0" dirty="0">
                <a:solidFill>
                  <a:srgbClr val="002060"/>
                </a:solidFill>
              </a:rPr>
              <a:t> </a:t>
            </a:r>
            <a:r>
              <a:rPr lang="en-GB" sz="2800" b="1" u="none" strike="noStrike" baseline="0" dirty="0">
                <a:solidFill>
                  <a:srgbClr val="002060"/>
                </a:solidFill>
              </a:rPr>
              <a:t>14.8 Mt</a:t>
            </a:r>
            <a:r>
              <a:rPr lang="en-GB" sz="2800" u="none" strike="noStrike" baseline="0" dirty="0">
                <a:solidFill>
                  <a:srgbClr val="002060"/>
                </a:solidFill>
              </a:rPr>
              <a:t> steel p.a. Total cost </a:t>
            </a:r>
            <a:r>
              <a:rPr lang="en-GB" sz="2800" b="1" u="none" strike="noStrike" baseline="0" dirty="0">
                <a:solidFill>
                  <a:srgbClr val="002060"/>
                </a:solidFill>
              </a:rPr>
              <a:t>$29bn</a:t>
            </a:r>
            <a:r>
              <a:rPr lang="en-GB" sz="2800" u="none" strike="noStrike" baseline="0" dirty="0">
                <a:solidFill>
                  <a:srgbClr val="002060"/>
                </a:solidFill>
              </a:rPr>
              <a:t>.</a:t>
            </a:r>
            <a:endParaRPr lang="en-GB" sz="2800" dirty="0">
              <a:solidFill>
                <a:srgbClr val="002060"/>
              </a:solidFill>
            </a:endParaRPr>
          </a:p>
        </p:txBody>
      </p:sp>
      <p:pic>
        <p:nvPicPr>
          <p:cNvPr id="4" name="Picture 3">
            <a:extLst>
              <a:ext uri="{FF2B5EF4-FFF2-40B4-BE49-F238E27FC236}">
                <a16:creationId xmlns:a16="http://schemas.microsoft.com/office/drawing/2014/main" id="{4BCAD144-149E-4E5B-8656-BAB9EF90A0B0}"/>
              </a:ext>
            </a:extLst>
          </p:cNvPr>
          <p:cNvPicPr>
            <a:picLocks noChangeAspect="1"/>
          </p:cNvPicPr>
          <p:nvPr/>
        </p:nvPicPr>
        <p:blipFill>
          <a:blip r:embed="rId2"/>
          <a:stretch>
            <a:fillRect/>
          </a:stretch>
        </p:blipFill>
        <p:spPr>
          <a:xfrm>
            <a:off x="23812" y="1308353"/>
            <a:ext cx="6120000" cy="4241293"/>
          </a:xfrm>
          <a:prstGeom prst="rect">
            <a:avLst/>
          </a:prstGeom>
        </p:spPr>
      </p:pic>
      <p:pic>
        <p:nvPicPr>
          <p:cNvPr id="6" name="Picture 5">
            <a:extLst>
              <a:ext uri="{FF2B5EF4-FFF2-40B4-BE49-F238E27FC236}">
                <a16:creationId xmlns:a16="http://schemas.microsoft.com/office/drawing/2014/main" id="{067621E7-3125-4A87-94DA-CE4485DA78F3}"/>
              </a:ext>
            </a:extLst>
          </p:cNvPr>
          <p:cNvPicPr>
            <a:picLocks noChangeAspect="1"/>
          </p:cNvPicPr>
          <p:nvPr/>
        </p:nvPicPr>
        <p:blipFill>
          <a:blip r:embed="rId3"/>
          <a:stretch>
            <a:fillRect/>
          </a:stretch>
        </p:blipFill>
        <p:spPr>
          <a:xfrm>
            <a:off x="6081525" y="1308353"/>
            <a:ext cx="6084000" cy="4248407"/>
          </a:xfrm>
          <a:prstGeom prst="rect">
            <a:avLst/>
          </a:prstGeom>
        </p:spPr>
      </p:pic>
    </p:spTree>
    <p:extLst>
      <p:ext uri="{BB962C8B-B14F-4D97-AF65-F5344CB8AC3E}">
        <p14:creationId xmlns:p14="http://schemas.microsoft.com/office/powerpoint/2010/main" val="3410921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7761B-EA4F-FA12-F6D2-D964EA67CC95}"/>
            </a:ext>
          </a:extLst>
        </p:cNvPr>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8DFC1772-AB3F-4A21-97F0-1046205B2520}"/>
              </a:ext>
            </a:extLst>
          </p:cNvPr>
          <p:cNvGraphicFramePr>
            <a:graphicFrameLocks/>
          </p:cNvGraphicFramePr>
          <p:nvPr/>
        </p:nvGraphicFramePr>
        <p:xfrm>
          <a:off x="108857" y="847149"/>
          <a:ext cx="8280000" cy="5832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1EBBADF5-F031-F44C-256B-A2C89A58BA86}"/>
              </a:ext>
            </a:extLst>
          </p:cNvPr>
          <p:cNvSpPr txBox="1"/>
          <p:nvPr/>
        </p:nvSpPr>
        <p:spPr>
          <a:xfrm>
            <a:off x="7434943" y="5047933"/>
            <a:ext cx="4648200" cy="1631216"/>
          </a:xfrm>
          <a:prstGeom prst="rect">
            <a:avLst/>
          </a:prstGeom>
          <a:noFill/>
        </p:spPr>
        <p:txBody>
          <a:bodyPr wrap="square">
            <a:spAutoFit/>
          </a:bodyPr>
          <a:lstStyle/>
          <a:p>
            <a:pPr algn="r"/>
            <a:r>
              <a:rPr lang="en-GB" sz="2000" u="none" strike="noStrike" baseline="0" noProof="0" dirty="0">
                <a:solidFill>
                  <a:srgbClr val="000000"/>
                </a:solidFill>
                <a:latin typeface="StevieSansBook" panose="02000503000000020004" pitchFamily="50" charset="0"/>
              </a:rPr>
              <a:t>The </a:t>
            </a:r>
            <a:r>
              <a:rPr lang="en-GB" sz="2000" b="1" u="none" strike="noStrike" baseline="0" noProof="0" dirty="0">
                <a:solidFill>
                  <a:srgbClr val="000000"/>
                </a:solidFill>
                <a:latin typeface="StevieSansBook" panose="02000503000000020004" pitchFamily="50" charset="0"/>
              </a:rPr>
              <a:t>macroeconomic effects of steel production totalling </a:t>
            </a:r>
            <a:r>
              <a:rPr lang="en-GB" sz="2000" b="1" u="none" strike="noStrike" baseline="0" noProof="0" dirty="0">
                <a:latin typeface="StevieSansBook" panose="02000503000000020004" pitchFamily="50" charset="0"/>
              </a:rPr>
              <a:t>14.</a:t>
            </a:r>
            <a:r>
              <a:rPr lang="en-GB" sz="2000" b="1" u="none" strike="noStrike" baseline="0" dirty="0">
                <a:latin typeface="StevieSansBook" panose="02000503000000020004" pitchFamily="50" charset="0"/>
              </a:rPr>
              <a:t>8</a:t>
            </a:r>
            <a:r>
              <a:rPr lang="en-GB" sz="2000" b="1" u="none" strike="noStrike" baseline="0" noProof="0" dirty="0">
                <a:solidFill>
                  <a:srgbClr val="000000"/>
                </a:solidFill>
                <a:latin typeface="StevieSansBook" panose="02000503000000020004" pitchFamily="50" charset="0"/>
              </a:rPr>
              <a:t> Mtpa</a:t>
            </a:r>
            <a:r>
              <a:rPr lang="en-GB" sz="2000" u="none" strike="noStrike" baseline="0" noProof="0" dirty="0">
                <a:solidFill>
                  <a:srgbClr val="000000"/>
                </a:solidFill>
                <a:latin typeface="StevieSansBook" panose="02000503000000020004" pitchFamily="50" charset="0"/>
              </a:rPr>
              <a:t>, quantified in terms of output, income and GVA multipliers for steel output over a 20-year project lifetime</a:t>
            </a:r>
            <a:r>
              <a:rPr lang="en-GB" sz="2000" noProof="0" dirty="0">
                <a:solidFill>
                  <a:srgbClr val="000000"/>
                </a:solidFill>
                <a:latin typeface="StevieSansBook" panose="02000503000000020004" pitchFamily="50" charset="0"/>
              </a:rPr>
              <a:t>.</a:t>
            </a:r>
            <a:endParaRPr lang="en-GB" sz="2000" u="none" strike="noStrike" baseline="0" noProof="0" dirty="0">
              <a:solidFill>
                <a:srgbClr val="000000"/>
              </a:solidFill>
              <a:latin typeface="StevieSansBook" panose="02000503000000020004" pitchFamily="50" charset="0"/>
            </a:endParaRPr>
          </a:p>
        </p:txBody>
      </p:sp>
      <p:sp>
        <p:nvSpPr>
          <p:cNvPr id="2" name="TextBox 12">
            <a:extLst>
              <a:ext uri="{FF2B5EF4-FFF2-40B4-BE49-F238E27FC236}">
                <a16:creationId xmlns:a16="http://schemas.microsoft.com/office/drawing/2014/main" id="{6D4D4736-80DF-0C3C-A1FE-298873437488}"/>
              </a:ext>
            </a:extLst>
          </p:cNvPr>
          <p:cNvSpPr txBox="1"/>
          <p:nvPr/>
        </p:nvSpPr>
        <p:spPr>
          <a:xfrm>
            <a:off x="205210" y="223284"/>
            <a:ext cx="10069031" cy="523220"/>
          </a:xfrm>
          <a:prstGeom prst="rect">
            <a:avLst/>
          </a:prstGeom>
          <a:noFill/>
        </p:spPr>
        <p:txBody>
          <a:bodyPr wrap="square">
            <a:spAutoFit/>
          </a:bodyPr>
          <a:lstStyle/>
          <a:p>
            <a:r>
              <a:rPr lang="en-GB" sz="2800" b="1" noProof="0" dirty="0">
                <a:solidFill>
                  <a:srgbClr val="002060"/>
                </a:solidFill>
                <a:latin typeface="Tenso Black" panose="02000000000000000000" pitchFamily="50" charset="0"/>
              </a:rPr>
              <a:t>Results: Economic input-output analysis - </a:t>
            </a:r>
            <a:r>
              <a:rPr lang="en-GB" sz="2800" noProof="0" dirty="0">
                <a:solidFill>
                  <a:srgbClr val="002060"/>
                </a:solidFill>
                <a:latin typeface="Tenso Black" panose="02000000000000000000" pitchFamily="50" charset="0"/>
              </a:rPr>
              <a:t>Slow Recovery, 2050</a:t>
            </a:r>
          </a:p>
        </p:txBody>
      </p:sp>
      <p:sp>
        <p:nvSpPr>
          <p:cNvPr id="8" name="TextBox 7">
            <a:extLst>
              <a:ext uri="{FF2B5EF4-FFF2-40B4-BE49-F238E27FC236}">
                <a16:creationId xmlns:a16="http://schemas.microsoft.com/office/drawing/2014/main" id="{956D2C1C-F48F-DE00-9680-F786D3950A59}"/>
              </a:ext>
            </a:extLst>
          </p:cNvPr>
          <p:cNvSpPr txBox="1"/>
          <p:nvPr/>
        </p:nvSpPr>
        <p:spPr>
          <a:xfrm>
            <a:off x="3205315" y="3040681"/>
            <a:ext cx="707064" cy="369332"/>
          </a:xfrm>
          <a:prstGeom prst="rect">
            <a:avLst/>
          </a:prstGeom>
          <a:noFill/>
        </p:spPr>
        <p:txBody>
          <a:bodyPr wrap="square">
            <a:spAutoFit/>
          </a:bodyPr>
          <a:lstStyle/>
          <a:p>
            <a:r>
              <a:rPr lang="en-GB" b="1" noProof="0" dirty="0">
                <a:solidFill>
                  <a:srgbClr val="00B050"/>
                </a:solidFill>
              </a:rPr>
              <a:t>$287</a:t>
            </a:r>
          </a:p>
        </p:txBody>
      </p:sp>
      <p:sp>
        <p:nvSpPr>
          <p:cNvPr id="10" name="TextBox 9">
            <a:extLst>
              <a:ext uri="{FF2B5EF4-FFF2-40B4-BE49-F238E27FC236}">
                <a16:creationId xmlns:a16="http://schemas.microsoft.com/office/drawing/2014/main" id="{BA907776-E01E-1B6D-CCB9-12FE57876146}"/>
              </a:ext>
            </a:extLst>
          </p:cNvPr>
          <p:cNvSpPr txBox="1"/>
          <p:nvPr/>
        </p:nvSpPr>
        <p:spPr>
          <a:xfrm>
            <a:off x="6066329" y="4018237"/>
            <a:ext cx="653902" cy="369332"/>
          </a:xfrm>
          <a:prstGeom prst="rect">
            <a:avLst/>
          </a:prstGeom>
          <a:noFill/>
        </p:spPr>
        <p:txBody>
          <a:bodyPr wrap="square">
            <a:spAutoFit/>
          </a:bodyPr>
          <a:lstStyle/>
          <a:p>
            <a:r>
              <a:rPr lang="en-GB" b="1" noProof="0" dirty="0">
                <a:solidFill>
                  <a:schemeClr val="accent2">
                    <a:lumMod val="50000"/>
                  </a:schemeClr>
                </a:solidFill>
              </a:rPr>
              <a:t>$155</a:t>
            </a:r>
          </a:p>
        </p:txBody>
      </p:sp>
      <p:sp>
        <p:nvSpPr>
          <p:cNvPr id="11" name="TextBox 10">
            <a:extLst>
              <a:ext uri="{FF2B5EF4-FFF2-40B4-BE49-F238E27FC236}">
                <a16:creationId xmlns:a16="http://schemas.microsoft.com/office/drawing/2014/main" id="{92E40E69-F514-CF8A-8A1E-062FDA029081}"/>
              </a:ext>
            </a:extLst>
          </p:cNvPr>
          <p:cNvSpPr txBox="1"/>
          <p:nvPr/>
        </p:nvSpPr>
        <p:spPr>
          <a:xfrm>
            <a:off x="7434943" y="811149"/>
            <a:ext cx="4648200" cy="1200329"/>
          </a:xfrm>
          <a:prstGeom prst="rect">
            <a:avLst/>
          </a:prstGeom>
          <a:noFill/>
        </p:spPr>
        <p:txBody>
          <a:bodyPr wrap="square">
            <a:spAutoFit/>
          </a:bodyPr>
          <a:lstStyle/>
          <a:p>
            <a:pPr algn="r"/>
            <a:r>
              <a:rPr lang="en-GB" sz="2400" b="1" noProof="0" dirty="0">
                <a:solidFill>
                  <a:srgbClr val="002060"/>
                </a:solidFill>
                <a:latin typeface="StevieSansBook" panose="02000503000000020004" pitchFamily="50" charset="0"/>
              </a:rPr>
              <a:t>S</a:t>
            </a:r>
            <a:r>
              <a:rPr lang="en-GB" sz="2400" b="1" i="0" u="none" strike="noStrike" baseline="0" noProof="0" dirty="0">
                <a:solidFill>
                  <a:srgbClr val="002060"/>
                </a:solidFill>
                <a:latin typeface="StevieSansBook" panose="02000503000000020004" pitchFamily="50" charset="0"/>
              </a:rPr>
              <a:t>trong correlation between steel sector investment </a:t>
            </a:r>
            <a:r>
              <a:rPr lang="en-GB" sz="2400" i="0" u="none" strike="noStrike" baseline="0" noProof="0" dirty="0">
                <a:solidFill>
                  <a:srgbClr val="002060"/>
                </a:solidFill>
                <a:latin typeface="StevieSansBook" panose="02000503000000020004" pitchFamily="50" charset="0"/>
              </a:rPr>
              <a:t>($29bn) </a:t>
            </a:r>
            <a:r>
              <a:rPr lang="en-GB" sz="2400" b="1" i="0" u="none" strike="noStrike" baseline="0" noProof="0" dirty="0">
                <a:solidFill>
                  <a:srgbClr val="002060"/>
                </a:solidFill>
                <a:latin typeface="StevieSansBook" panose="02000503000000020004" pitchFamily="50" charset="0"/>
              </a:rPr>
              <a:t>sand faster post-war economic growth </a:t>
            </a:r>
          </a:p>
        </p:txBody>
      </p:sp>
    </p:spTree>
    <p:extLst>
      <p:ext uri="{BB962C8B-B14F-4D97-AF65-F5344CB8AC3E}">
        <p14:creationId xmlns:p14="http://schemas.microsoft.com/office/powerpoint/2010/main" val="2940173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6EAD7B-3A45-4CC8-BA03-36D7C37B5793}"/>
              </a:ext>
            </a:extLst>
          </p:cNvPr>
          <p:cNvSpPr txBox="1"/>
          <p:nvPr/>
        </p:nvSpPr>
        <p:spPr>
          <a:xfrm>
            <a:off x="304800" y="5700245"/>
            <a:ext cx="11813100" cy="1015663"/>
          </a:xfrm>
          <a:prstGeom prst="rect">
            <a:avLst/>
          </a:prstGeom>
          <a:noFill/>
        </p:spPr>
        <p:txBody>
          <a:bodyPr wrap="square">
            <a:spAutoFit/>
          </a:bodyPr>
          <a:lstStyle/>
          <a:p>
            <a:r>
              <a:rPr lang="en-GB" sz="2000" u="none" strike="noStrike" baseline="0" dirty="0">
                <a:solidFill>
                  <a:srgbClr val="000000"/>
                </a:solidFill>
              </a:rPr>
              <a:t>(a) capacity of iron and steel production assets (marker diameter indicates rated capacity, concentric circles are not additive), and (b) domestic supply chain flows (straight-line distances shown, line thickness indicates trade volume) including transportation of green steel exports to ports. </a:t>
            </a:r>
            <a:endParaRPr lang="en-GB" sz="2000" dirty="0"/>
          </a:p>
        </p:txBody>
      </p:sp>
      <p:pic>
        <p:nvPicPr>
          <p:cNvPr id="9" name="Picture 8">
            <a:extLst>
              <a:ext uri="{FF2B5EF4-FFF2-40B4-BE49-F238E27FC236}">
                <a16:creationId xmlns:a16="http://schemas.microsoft.com/office/drawing/2014/main" id="{AF603665-5E20-4DDF-8626-5C15330FFF3E}"/>
              </a:ext>
            </a:extLst>
          </p:cNvPr>
          <p:cNvPicPr>
            <a:picLocks noChangeAspect="1"/>
          </p:cNvPicPr>
          <p:nvPr/>
        </p:nvPicPr>
        <p:blipFill>
          <a:blip r:embed="rId2"/>
          <a:stretch>
            <a:fillRect/>
          </a:stretch>
        </p:blipFill>
        <p:spPr>
          <a:xfrm>
            <a:off x="0" y="1439772"/>
            <a:ext cx="6300000" cy="3978456"/>
          </a:xfrm>
          <a:prstGeom prst="rect">
            <a:avLst/>
          </a:prstGeom>
        </p:spPr>
      </p:pic>
      <p:pic>
        <p:nvPicPr>
          <p:cNvPr id="11" name="Picture 10">
            <a:extLst>
              <a:ext uri="{FF2B5EF4-FFF2-40B4-BE49-F238E27FC236}">
                <a16:creationId xmlns:a16="http://schemas.microsoft.com/office/drawing/2014/main" id="{E925A96F-3C88-4A4B-84FE-80666DC15103}"/>
              </a:ext>
            </a:extLst>
          </p:cNvPr>
          <p:cNvPicPr>
            <a:picLocks noChangeAspect="1"/>
          </p:cNvPicPr>
          <p:nvPr/>
        </p:nvPicPr>
        <p:blipFill>
          <a:blip r:embed="rId3"/>
          <a:stretch>
            <a:fillRect/>
          </a:stretch>
        </p:blipFill>
        <p:spPr>
          <a:xfrm>
            <a:off x="6213900" y="1439772"/>
            <a:ext cx="5904000" cy="4067774"/>
          </a:xfrm>
          <a:prstGeom prst="rect">
            <a:avLst/>
          </a:prstGeom>
        </p:spPr>
      </p:pic>
      <p:sp>
        <p:nvSpPr>
          <p:cNvPr id="13" name="TextBox 12">
            <a:extLst>
              <a:ext uri="{FF2B5EF4-FFF2-40B4-BE49-F238E27FC236}">
                <a16:creationId xmlns:a16="http://schemas.microsoft.com/office/drawing/2014/main" id="{40F3BD16-CCBD-4177-8E06-68AB4D1BB6CD}"/>
              </a:ext>
            </a:extLst>
          </p:cNvPr>
          <p:cNvSpPr txBox="1"/>
          <p:nvPr/>
        </p:nvSpPr>
        <p:spPr>
          <a:xfrm>
            <a:off x="304800" y="292966"/>
            <a:ext cx="9934574" cy="954107"/>
          </a:xfrm>
          <a:prstGeom prst="rect">
            <a:avLst/>
          </a:prstGeom>
          <a:noFill/>
        </p:spPr>
        <p:txBody>
          <a:bodyPr wrap="square">
            <a:spAutoFit/>
          </a:bodyPr>
          <a:lstStyle/>
          <a:p>
            <a:r>
              <a:rPr lang="en-GB" sz="2800" u="none" strike="noStrike" baseline="0" dirty="0">
                <a:solidFill>
                  <a:srgbClr val="002060"/>
                </a:solidFill>
              </a:rPr>
              <a:t>Optimised steel supply chains in 2050 under the </a:t>
            </a:r>
            <a:r>
              <a:rPr lang="en-GB" sz="2800" b="1" u="none" strike="noStrike" baseline="0" dirty="0">
                <a:solidFill>
                  <a:srgbClr val="002060"/>
                </a:solidFill>
              </a:rPr>
              <a:t>Strong Recovery – Full Liberation</a:t>
            </a:r>
            <a:r>
              <a:rPr lang="en-GB" sz="2800" u="none" strike="noStrike" baseline="0" dirty="0">
                <a:solidFill>
                  <a:srgbClr val="002060"/>
                </a:solidFill>
              </a:rPr>
              <a:t> scenario</a:t>
            </a:r>
            <a:r>
              <a:rPr lang="en-GB" sz="2800" dirty="0">
                <a:solidFill>
                  <a:srgbClr val="002060"/>
                </a:solidFill>
              </a:rPr>
              <a:t>: </a:t>
            </a:r>
            <a:r>
              <a:rPr lang="en-GB" sz="2800" b="1" dirty="0">
                <a:solidFill>
                  <a:srgbClr val="002060"/>
                </a:solidFill>
              </a:rPr>
              <a:t>22.5 Mt </a:t>
            </a:r>
            <a:r>
              <a:rPr lang="en-GB" sz="2800" dirty="0">
                <a:solidFill>
                  <a:srgbClr val="002060"/>
                </a:solidFill>
              </a:rPr>
              <a:t>steel p.a. Total cost </a:t>
            </a:r>
            <a:r>
              <a:rPr lang="en-GB" sz="2800" b="1" dirty="0">
                <a:solidFill>
                  <a:srgbClr val="002060"/>
                </a:solidFill>
              </a:rPr>
              <a:t>$62bn</a:t>
            </a:r>
            <a:r>
              <a:rPr lang="en-GB" sz="2800" dirty="0">
                <a:solidFill>
                  <a:srgbClr val="002060"/>
                </a:solidFill>
              </a:rPr>
              <a:t>.</a:t>
            </a:r>
          </a:p>
        </p:txBody>
      </p:sp>
    </p:spTree>
    <p:extLst>
      <p:ext uri="{BB962C8B-B14F-4D97-AF65-F5344CB8AC3E}">
        <p14:creationId xmlns:p14="http://schemas.microsoft.com/office/powerpoint/2010/main" val="21123569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F535B04B-A4E7-FAED-CB16-35C2A8A7ED09}"/>
              </a:ext>
            </a:extLst>
          </p:cNvPr>
          <p:cNvSpPr txBox="1"/>
          <p:nvPr/>
        </p:nvSpPr>
        <p:spPr>
          <a:xfrm>
            <a:off x="205210" y="223284"/>
            <a:ext cx="10069031" cy="523220"/>
          </a:xfrm>
          <a:prstGeom prst="rect">
            <a:avLst/>
          </a:prstGeom>
          <a:noFill/>
        </p:spPr>
        <p:txBody>
          <a:bodyPr wrap="square">
            <a:spAutoFit/>
          </a:bodyPr>
          <a:lstStyle/>
          <a:p>
            <a:r>
              <a:rPr lang="en-GB" sz="2800" b="1" noProof="0" dirty="0">
                <a:solidFill>
                  <a:srgbClr val="002060"/>
                </a:solidFill>
                <a:latin typeface="Tenso Black" panose="02000000000000000000" pitchFamily="50" charset="0"/>
              </a:rPr>
              <a:t>Results: Economic input-output analysis </a:t>
            </a:r>
            <a:r>
              <a:rPr lang="en-GB" sz="2800" noProof="0" dirty="0">
                <a:solidFill>
                  <a:srgbClr val="002060"/>
                </a:solidFill>
                <a:latin typeface="Tenso Black" panose="02000000000000000000" pitchFamily="50" charset="0"/>
              </a:rPr>
              <a:t>- Strong Recovery, 2050</a:t>
            </a:r>
          </a:p>
        </p:txBody>
      </p:sp>
      <p:graphicFrame>
        <p:nvGraphicFramePr>
          <p:cNvPr id="4" name="Chart 3">
            <a:extLst>
              <a:ext uri="{FF2B5EF4-FFF2-40B4-BE49-F238E27FC236}">
                <a16:creationId xmlns:a16="http://schemas.microsoft.com/office/drawing/2014/main" id="{68391BE8-8779-6AA7-3A3C-824091FCC135}"/>
              </a:ext>
            </a:extLst>
          </p:cNvPr>
          <p:cNvGraphicFramePr>
            <a:graphicFrameLocks/>
          </p:cNvGraphicFramePr>
          <p:nvPr/>
        </p:nvGraphicFramePr>
        <p:xfrm>
          <a:off x="108856" y="811149"/>
          <a:ext cx="8280000" cy="5868000"/>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DB9B161E-ADAE-CA03-6D8C-B8073EB57466}"/>
              </a:ext>
            </a:extLst>
          </p:cNvPr>
          <p:cNvSpPr txBox="1"/>
          <p:nvPr/>
        </p:nvSpPr>
        <p:spPr>
          <a:xfrm>
            <a:off x="3224704" y="3111426"/>
            <a:ext cx="707064" cy="369332"/>
          </a:xfrm>
          <a:prstGeom prst="rect">
            <a:avLst/>
          </a:prstGeom>
          <a:noFill/>
        </p:spPr>
        <p:txBody>
          <a:bodyPr wrap="square">
            <a:spAutoFit/>
          </a:bodyPr>
          <a:lstStyle/>
          <a:p>
            <a:r>
              <a:rPr lang="en-GB" b="1" noProof="0" dirty="0">
                <a:solidFill>
                  <a:srgbClr val="00B050"/>
                </a:solidFill>
              </a:rPr>
              <a:t>$415</a:t>
            </a:r>
          </a:p>
        </p:txBody>
      </p:sp>
      <p:sp>
        <p:nvSpPr>
          <p:cNvPr id="10" name="TextBox 9">
            <a:extLst>
              <a:ext uri="{FF2B5EF4-FFF2-40B4-BE49-F238E27FC236}">
                <a16:creationId xmlns:a16="http://schemas.microsoft.com/office/drawing/2014/main" id="{700DB1DC-3BB6-3642-8E49-580DFC480E98}"/>
              </a:ext>
            </a:extLst>
          </p:cNvPr>
          <p:cNvSpPr txBox="1"/>
          <p:nvPr/>
        </p:nvSpPr>
        <p:spPr>
          <a:xfrm>
            <a:off x="6116881" y="3910260"/>
            <a:ext cx="653902" cy="369332"/>
          </a:xfrm>
          <a:prstGeom prst="rect">
            <a:avLst/>
          </a:prstGeom>
          <a:noFill/>
        </p:spPr>
        <p:txBody>
          <a:bodyPr wrap="square">
            <a:spAutoFit/>
          </a:bodyPr>
          <a:lstStyle/>
          <a:p>
            <a:r>
              <a:rPr lang="en-GB" b="1" noProof="0" dirty="0">
                <a:solidFill>
                  <a:schemeClr val="accent2">
                    <a:lumMod val="50000"/>
                  </a:schemeClr>
                </a:solidFill>
              </a:rPr>
              <a:t>$251</a:t>
            </a:r>
          </a:p>
        </p:txBody>
      </p:sp>
      <p:sp>
        <p:nvSpPr>
          <p:cNvPr id="11" name="TextBox 10">
            <a:extLst>
              <a:ext uri="{FF2B5EF4-FFF2-40B4-BE49-F238E27FC236}">
                <a16:creationId xmlns:a16="http://schemas.microsoft.com/office/drawing/2014/main" id="{426C3BD8-0D33-DD53-049A-2DD1025BC1DD}"/>
              </a:ext>
            </a:extLst>
          </p:cNvPr>
          <p:cNvSpPr txBox="1"/>
          <p:nvPr/>
        </p:nvSpPr>
        <p:spPr>
          <a:xfrm>
            <a:off x="7434943" y="811149"/>
            <a:ext cx="4648200" cy="1200329"/>
          </a:xfrm>
          <a:prstGeom prst="rect">
            <a:avLst/>
          </a:prstGeom>
          <a:noFill/>
        </p:spPr>
        <p:txBody>
          <a:bodyPr wrap="square">
            <a:spAutoFit/>
          </a:bodyPr>
          <a:lstStyle/>
          <a:p>
            <a:pPr algn="r"/>
            <a:r>
              <a:rPr lang="en-GB" sz="2400" b="1" noProof="0" dirty="0">
                <a:solidFill>
                  <a:srgbClr val="002060"/>
                </a:solidFill>
                <a:latin typeface="StevieSansBook" panose="02000503000000020004" pitchFamily="50" charset="0"/>
              </a:rPr>
              <a:t>S</a:t>
            </a:r>
            <a:r>
              <a:rPr lang="en-GB" sz="2400" b="1" i="0" u="none" strike="noStrike" baseline="0" noProof="0" dirty="0">
                <a:solidFill>
                  <a:srgbClr val="002060"/>
                </a:solidFill>
                <a:latin typeface="StevieSansBook" panose="02000503000000020004" pitchFamily="50" charset="0"/>
              </a:rPr>
              <a:t>trong correlation between steel sector investment </a:t>
            </a:r>
            <a:r>
              <a:rPr lang="en-GB" sz="2400" i="0" u="none" strike="noStrike" baseline="0" noProof="0" dirty="0">
                <a:solidFill>
                  <a:srgbClr val="002060"/>
                </a:solidFill>
                <a:latin typeface="StevieSansBook" panose="02000503000000020004" pitchFamily="50" charset="0"/>
              </a:rPr>
              <a:t>($62bn)</a:t>
            </a:r>
            <a:r>
              <a:rPr lang="en-GB" sz="2400" b="1" i="0" u="none" strike="noStrike" baseline="0" noProof="0" dirty="0">
                <a:solidFill>
                  <a:srgbClr val="002060"/>
                </a:solidFill>
                <a:latin typeface="StevieSansBook" panose="02000503000000020004" pitchFamily="50" charset="0"/>
              </a:rPr>
              <a:t> and faster post-war economic growth </a:t>
            </a:r>
          </a:p>
        </p:txBody>
      </p:sp>
      <p:sp>
        <p:nvSpPr>
          <p:cNvPr id="12" name="TextBox 11">
            <a:extLst>
              <a:ext uri="{FF2B5EF4-FFF2-40B4-BE49-F238E27FC236}">
                <a16:creationId xmlns:a16="http://schemas.microsoft.com/office/drawing/2014/main" id="{7EF6E370-669C-8DC1-4FF0-914DC810D508}"/>
              </a:ext>
            </a:extLst>
          </p:cNvPr>
          <p:cNvSpPr txBox="1"/>
          <p:nvPr/>
        </p:nvSpPr>
        <p:spPr>
          <a:xfrm>
            <a:off x="7434943" y="5047933"/>
            <a:ext cx="4648200" cy="1631216"/>
          </a:xfrm>
          <a:prstGeom prst="rect">
            <a:avLst/>
          </a:prstGeom>
          <a:noFill/>
        </p:spPr>
        <p:txBody>
          <a:bodyPr wrap="square">
            <a:spAutoFit/>
          </a:bodyPr>
          <a:lstStyle/>
          <a:p>
            <a:pPr algn="r"/>
            <a:r>
              <a:rPr lang="en-GB" sz="2000" u="none" strike="noStrike" baseline="0" noProof="0" dirty="0">
                <a:solidFill>
                  <a:srgbClr val="000000"/>
                </a:solidFill>
                <a:latin typeface="StevieSansBook" panose="02000503000000020004" pitchFamily="50" charset="0"/>
              </a:rPr>
              <a:t>The </a:t>
            </a:r>
            <a:r>
              <a:rPr lang="en-GB" sz="2000" b="1" u="none" strike="noStrike" baseline="0" noProof="0" dirty="0">
                <a:solidFill>
                  <a:srgbClr val="000000"/>
                </a:solidFill>
                <a:latin typeface="StevieSansBook" panose="02000503000000020004" pitchFamily="50" charset="0"/>
              </a:rPr>
              <a:t>macroeconomic effects of steel production totalling 22</a:t>
            </a:r>
            <a:r>
              <a:rPr lang="en-GB" sz="2000" b="1" u="none" strike="noStrike" baseline="0" noProof="0" dirty="0">
                <a:latin typeface="StevieSansBook" panose="02000503000000020004" pitchFamily="50" charset="0"/>
              </a:rPr>
              <a:t>.5</a:t>
            </a:r>
            <a:r>
              <a:rPr lang="en-GB" sz="2000" b="1" u="none" strike="noStrike" baseline="0" noProof="0" dirty="0">
                <a:solidFill>
                  <a:srgbClr val="000000"/>
                </a:solidFill>
                <a:latin typeface="StevieSansBook" panose="02000503000000020004" pitchFamily="50" charset="0"/>
              </a:rPr>
              <a:t> Mtpa</a:t>
            </a:r>
            <a:r>
              <a:rPr lang="en-GB" sz="2000" u="none" strike="noStrike" baseline="0" noProof="0" dirty="0">
                <a:solidFill>
                  <a:srgbClr val="000000"/>
                </a:solidFill>
                <a:latin typeface="StevieSansBook" panose="02000503000000020004" pitchFamily="50" charset="0"/>
              </a:rPr>
              <a:t>, quantified in terms of output, income and GVA multipliers for steel output over a 20-year project lifetime</a:t>
            </a:r>
            <a:r>
              <a:rPr lang="en-GB" sz="2000" noProof="0" dirty="0">
                <a:solidFill>
                  <a:srgbClr val="000000"/>
                </a:solidFill>
                <a:latin typeface="StevieSansBook" panose="02000503000000020004" pitchFamily="50" charset="0"/>
              </a:rPr>
              <a:t>.</a:t>
            </a:r>
            <a:endParaRPr lang="en-GB" sz="2000" u="none" strike="noStrike" baseline="0" noProof="0" dirty="0">
              <a:solidFill>
                <a:srgbClr val="000000"/>
              </a:solidFill>
              <a:latin typeface="StevieSansBook" panose="02000503000000020004" pitchFamily="50" charset="0"/>
            </a:endParaRPr>
          </a:p>
        </p:txBody>
      </p:sp>
    </p:spTree>
    <p:extLst>
      <p:ext uri="{BB962C8B-B14F-4D97-AF65-F5344CB8AC3E}">
        <p14:creationId xmlns:p14="http://schemas.microsoft.com/office/powerpoint/2010/main" val="467184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740044-146B-4D5D-9ECB-A951329FF1FA}"/>
              </a:ext>
            </a:extLst>
          </p:cNvPr>
          <p:cNvSpPr txBox="1"/>
          <p:nvPr/>
        </p:nvSpPr>
        <p:spPr>
          <a:xfrm>
            <a:off x="264042" y="917912"/>
            <a:ext cx="11663915" cy="5647700"/>
          </a:xfrm>
          <a:prstGeom prst="rect">
            <a:avLst/>
          </a:prstGeom>
          <a:noFill/>
        </p:spPr>
        <p:txBody>
          <a:bodyPr wrap="square">
            <a:spAutoFit/>
          </a:bodyPr>
          <a:lstStyle/>
          <a:p>
            <a:pPr marL="285750" indent="-285750" algn="l">
              <a:buFont typeface="Wingdings" panose="05000000000000000000" pitchFamily="2" charset="2"/>
              <a:buChar char="§"/>
            </a:pPr>
            <a:r>
              <a:rPr lang="en-GB" sz="1900" b="0" i="0" u="none" strike="noStrike" baseline="0" noProof="0" dirty="0">
                <a:solidFill>
                  <a:schemeClr val="tx1">
                    <a:lumMod val="65000"/>
                    <a:lumOff val="35000"/>
                  </a:schemeClr>
                </a:solidFill>
                <a:latin typeface="StevieSansBook" panose="02000503000000020004" pitchFamily="50" charset="0"/>
              </a:rPr>
              <a:t>After the war, between </a:t>
            </a:r>
            <a:r>
              <a:rPr lang="en-GB" sz="1900" b="1" noProof="0" dirty="0">
                <a:solidFill>
                  <a:schemeClr val="accent2"/>
                </a:solidFill>
                <a:latin typeface="StevieSansBook" panose="02000503000000020004" pitchFamily="50" charset="0"/>
              </a:rPr>
              <a:t>$29bn </a:t>
            </a:r>
            <a:r>
              <a:rPr lang="en-GB" sz="1900" noProof="0" dirty="0">
                <a:solidFill>
                  <a:schemeClr val="tx1">
                    <a:lumMod val="65000"/>
                    <a:lumOff val="35000"/>
                  </a:schemeClr>
                </a:solidFill>
                <a:latin typeface="StevieSansBook" panose="02000503000000020004" pitchFamily="50" charset="0"/>
              </a:rPr>
              <a:t>[Slow recovery] </a:t>
            </a:r>
            <a:r>
              <a:rPr lang="en-GB" sz="1900" b="0" i="0" u="none" strike="noStrike" baseline="0" noProof="0" dirty="0">
                <a:solidFill>
                  <a:schemeClr val="tx1">
                    <a:lumMod val="65000"/>
                    <a:lumOff val="35000"/>
                  </a:schemeClr>
                </a:solidFill>
                <a:latin typeface="StevieSansBook" panose="02000503000000020004" pitchFamily="50" charset="0"/>
              </a:rPr>
              <a:t>to </a:t>
            </a:r>
            <a:r>
              <a:rPr lang="en-GB" sz="1900" b="1" i="0" u="none" strike="noStrike" baseline="0" noProof="0" dirty="0">
                <a:solidFill>
                  <a:schemeClr val="accent2"/>
                </a:solidFill>
                <a:latin typeface="StevieSansBook" panose="02000503000000020004" pitchFamily="50" charset="0"/>
              </a:rPr>
              <a:t>$</a:t>
            </a:r>
            <a:r>
              <a:rPr lang="en-GB" sz="1900" b="1" noProof="0" dirty="0">
                <a:solidFill>
                  <a:schemeClr val="accent2"/>
                </a:solidFill>
                <a:latin typeface="StevieSansBook" panose="02000503000000020004" pitchFamily="50" charset="0"/>
              </a:rPr>
              <a:t>62</a:t>
            </a:r>
            <a:r>
              <a:rPr lang="en-GB" sz="1900" b="1" i="0" u="none" strike="noStrike" baseline="0" noProof="0" dirty="0">
                <a:solidFill>
                  <a:schemeClr val="accent2"/>
                </a:solidFill>
                <a:latin typeface="StevieSansBook" panose="02000503000000020004" pitchFamily="50" charset="0"/>
              </a:rPr>
              <a:t>bn </a:t>
            </a:r>
            <a:r>
              <a:rPr lang="en-GB" sz="1900" noProof="0" dirty="0">
                <a:solidFill>
                  <a:schemeClr val="tx1">
                    <a:lumMod val="65000"/>
                    <a:lumOff val="35000"/>
                  </a:schemeClr>
                </a:solidFill>
                <a:latin typeface="StevieSansBook" panose="02000503000000020004" pitchFamily="50" charset="0"/>
              </a:rPr>
              <a:t>[Strong recovery] in </a:t>
            </a:r>
            <a:r>
              <a:rPr lang="en-GB" sz="1900" i="0" u="none" strike="noStrike" baseline="0" noProof="0" dirty="0">
                <a:solidFill>
                  <a:schemeClr val="tx1">
                    <a:lumMod val="65000"/>
                    <a:lumOff val="35000"/>
                  </a:schemeClr>
                </a:solidFill>
                <a:latin typeface="StevieSansBook" panose="02000503000000020004" pitchFamily="50" charset="0"/>
              </a:rPr>
              <a:t>total will be needed </a:t>
            </a:r>
            <a:r>
              <a:rPr lang="en-GB" sz="1900" b="1" i="0" u="none" strike="noStrike" baseline="0" noProof="0" dirty="0">
                <a:solidFill>
                  <a:schemeClr val="accent2"/>
                </a:solidFill>
                <a:latin typeface="StevieSansBook" panose="02000503000000020004" pitchFamily="50" charset="0"/>
              </a:rPr>
              <a:t>by 2050 </a:t>
            </a:r>
            <a:r>
              <a:rPr lang="en-GB" sz="1900" i="0" u="none" strike="noStrike" baseline="0" noProof="0" dirty="0">
                <a:solidFill>
                  <a:schemeClr val="tx1">
                    <a:lumMod val="65000"/>
                    <a:lumOff val="35000"/>
                  </a:schemeClr>
                </a:solidFill>
                <a:latin typeface="StevieSansBook" panose="02000503000000020004" pitchFamily="50" charset="0"/>
              </a:rPr>
              <a:t>to rebuild steel production to </a:t>
            </a:r>
            <a:r>
              <a:rPr lang="en-GB" sz="1900" b="1" i="0" u="none" strike="noStrike" baseline="0" noProof="0" dirty="0">
                <a:solidFill>
                  <a:schemeClr val="tx1">
                    <a:lumMod val="65000"/>
                    <a:lumOff val="35000"/>
                  </a:schemeClr>
                </a:solidFill>
                <a:latin typeface="StevieSansBook" panose="02000503000000020004" pitchFamily="50" charset="0"/>
              </a:rPr>
              <a:t>between 2/3</a:t>
            </a:r>
            <a:r>
              <a:rPr lang="en-GB" sz="1900" b="1" i="0" u="none" strike="noStrike" baseline="30000" noProof="0" dirty="0">
                <a:solidFill>
                  <a:schemeClr val="tx1">
                    <a:lumMod val="65000"/>
                    <a:lumOff val="35000"/>
                  </a:schemeClr>
                </a:solidFill>
                <a:latin typeface="StevieSansBook" panose="02000503000000020004" pitchFamily="50" charset="0"/>
              </a:rPr>
              <a:t>rd</a:t>
            </a:r>
            <a:r>
              <a:rPr lang="en-GB" sz="1900" b="1" i="0" u="none" strike="noStrike" baseline="0" noProof="0" dirty="0">
                <a:solidFill>
                  <a:schemeClr val="tx1">
                    <a:lumMod val="65000"/>
                    <a:lumOff val="35000"/>
                  </a:schemeClr>
                </a:solidFill>
                <a:latin typeface="StevieSansBook" panose="02000503000000020004" pitchFamily="50" charset="0"/>
              </a:rPr>
              <a:t> to full pre-war </a:t>
            </a:r>
            <a:r>
              <a:rPr lang="en-GB" sz="1900" i="0" u="none" strike="noStrike" baseline="0" noProof="0" dirty="0">
                <a:solidFill>
                  <a:schemeClr val="tx1">
                    <a:lumMod val="65000"/>
                    <a:lumOff val="35000"/>
                  </a:schemeClr>
                </a:solidFill>
                <a:latin typeface="StevieSansBook" panose="02000503000000020004" pitchFamily="50" charset="0"/>
              </a:rPr>
              <a:t>levels, respectively, and simultaneously decarbonise the industry.</a:t>
            </a:r>
          </a:p>
          <a:p>
            <a:pPr marL="742950" lvl="1" indent="-285750">
              <a:buFont typeface="Courier New" panose="02070309020205020404" pitchFamily="49" charset="0"/>
              <a:buChar char="o"/>
            </a:pPr>
            <a:r>
              <a:rPr lang="en-GB" sz="1900" i="0" noProof="0" dirty="0">
                <a:ln w="0"/>
                <a:solidFill>
                  <a:schemeClr val="tx1">
                    <a:lumMod val="65000"/>
                    <a:lumOff val="35000"/>
                  </a:schemeClr>
                </a:solidFill>
                <a:effectLst>
                  <a:outerShdw blurRad="38100" dist="19050" dir="2700000" algn="tl" rotWithShape="0">
                    <a:schemeClr val="dk1">
                      <a:alpha val="40000"/>
                    </a:schemeClr>
                  </a:outerShdw>
                </a:effectLst>
                <a:latin typeface="StevieSansBook" panose="02000503000000020004" pitchFamily="50" charset="0"/>
              </a:rPr>
              <a:t>$19.0 [slow] - $45.9 [strong] billion for </a:t>
            </a:r>
            <a:r>
              <a:rPr lang="en-GB" sz="1900" i="0" noProof="0" dirty="0">
                <a:ln w="0"/>
                <a:solidFill>
                  <a:schemeClr val="accent2"/>
                </a:solidFill>
                <a:effectLst>
                  <a:outerShdw blurRad="38100" dist="19050" dir="2700000" algn="tl" rotWithShape="0">
                    <a:schemeClr val="dk1">
                      <a:alpha val="40000"/>
                    </a:schemeClr>
                  </a:outerShdw>
                </a:effectLst>
                <a:latin typeface="StevieSansBook" panose="02000503000000020004" pitchFamily="50" charset="0"/>
              </a:rPr>
              <a:t>renewable energy infrastructure</a:t>
            </a:r>
            <a:endParaRPr lang="en-GB" sz="1900" noProof="0" dirty="0">
              <a:ln w="0"/>
              <a:solidFill>
                <a:schemeClr val="accent2"/>
              </a:solidFill>
              <a:effectLst>
                <a:outerShdw blurRad="38100" dist="19050" dir="2700000" algn="tl" rotWithShape="0">
                  <a:schemeClr val="dk1">
                    <a:alpha val="40000"/>
                  </a:schemeClr>
                </a:outerShdw>
              </a:effectLst>
              <a:latin typeface="StevieSansBook" panose="02000503000000020004" pitchFamily="50" charset="0"/>
            </a:endParaRPr>
          </a:p>
          <a:p>
            <a:pPr marL="742950" lvl="1" indent="-285750">
              <a:buFont typeface="Courier New" panose="02070309020205020404" pitchFamily="49" charset="0"/>
              <a:buChar char="o"/>
            </a:pPr>
            <a:r>
              <a:rPr lang="en-GB" sz="1900" i="0" noProof="0" dirty="0">
                <a:ln w="0"/>
                <a:solidFill>
                  <a:schemeClr val="tx1">
                    <a:lumMod val="65000"/>
                    <a:lumOff val="35000"/>
                  </a:schemeClr>
                </a:solidFill>
                <a:effectLst>
                  <a:outerShdw blurRad="38100" dist="19050" dir="2700000" algn="tl" rotWithShape="0">
                    <a:schemeClr val="dk1">
                      <a:alpha val="40000"/>
                    </a:schemeClr>
                  </a:outerShdw>
                </a:effectLst>
                <a:latin typeface="StevieSansBook" panose="02000503000000020004" pitchFamily="50" charset="0"/>
              </a:rPr>
              <a:t>$3.2 [slow] - $6.6 [strong] billion for </a:t>
            </a:r>
            <a:r>
              <a:rPr lang="en-GB" sz="1900" i="0" noProof="0" dirty="0">
                <a:ln w="0"/>
                <a:solidFill>
                  <a:schemeClr val="accent2"/>
                </a:solidFill>
                <a:effectLst>
                  <a:outerShdw blurRad="38100" dist="19050" dir="2700000" algn="tl" rotWithShape="0">
                    <a:schemeClr val="dk1">
                      <a:alpha val="40000"/>
                    </a:schemeClr>
                  </a:outerShdw>
                </a:effectLst>
                <a:latin typeface="StevieSansBook" panose="02000503000000020004" pitchFamily="50" charset="0"/>
              </a:rPr>
              <a:t>energy storage</a:t>
            </a:r>
            <a:endParaRPr lang="en-GB" sz="1900" noProof="0" dirty="0">
              <a:ln w="0"/>
              <a:solidFill>
                <a:schemeClr val="accent2"/>
              </a:solidFill>
              <a:effectLst>
                <a:outerShdw blurRad="38100" dist="19050" dir="2700000" algn="tl" rotWithShape="0">
                  <a:schemeClr val="dk1">
                    <a:alpha val="40000"/>
                  </a:schemeClr>
                </a:outerShdw>
              </a:effectLst>
              <a:latin typeface="StevieSansBook" panose="02000503000000020004" pitchFamily="50" charset="0"/>
            </a:endParaRPr>
          </a:p>
          <a:p>
            <a:pPr marL="742950" lvl="1" indent="-285750">
              <a:buFont typeface="Courier New" panose="02070309020205020404" pitchFamily="49" charset="0"/>
              <a:buChar char="o"/>
            </a:pPr>
            <a:r>
              <a:rPr lang="en-GB" sz="1900" i="0" noProof="0" dirty="0">
                <a:ln w="0"/>
                <a:solidFill>
                  <a:schemeClr val="tx1">
                    <a:lumMod val="65000"/>
                    <a:lumOff val="35000"/>
                  </a:schemeClr>
                </a:solidFill>
                <a:effectLst>
                  <a:outerShdw blurRad="38100" dist="19050" dir="2700000" algn="tl" rotWithShape="0">
                    <a:schemeClr val="dk1">
                      <a:alpha val="40000"/>
                    </a:schemeClr>
                  </a:outerShdw>
                </a:effectLst>
                <a:latin typeface="StevieSansBook" panose="02000503000000020004" pitchFamily="50" charset="0"/>
              </a:rPr>
              <a:t>$6.3 [slow] - $9.5 [strong] billion for </a:t>
            </a:r>
            <a:r>
              <a:rPr lang="en-GB" sz="1900" i="0" noProof="0" dirty="0">
                <a:ln w="0"/>
                <a:solidFill>
                  <a:schemeClr val="accent2"/>
                </a:solidFill>
                <a:effectLst>
                  <a:outerShdw blurRad="38100" dist="19050" dir="2700000" algn="tl" rotWithShape="0">
                    <a:schemeClr val="dk1">
                      <a:alpha val="40000"/>
                    </a:schemeClr>
                  </a:outerShdw>
                </a:effectLst>
                <a:latin typeface="StevieSansBook" panose="02000503000000020004" pitchFamily="50" charset="0"/>
              </a:rPr>
              <a:t>iron and steelmaking furnaces</a:t>
            </a:r>
          </a:p>
          <a:p>
            <a:pPr marL="285750" indent="-285750">
              <a:buFont typeface="Wingdings" panose="05000000000000000000" pitchFamily="2" charset="2"/>
              <a:buChar char="§"/>
            </a:pPr>
            <a:endParaRPr lang="en-GB" sz="1900" noProof="0" dirty="0">
              <a:ln w="0"/>
              <a:solidFill>
                <a:schemeClr val="tx1">
                  <a:lumMod val="65000"/>
                  <a:lumOff val="35000"/>
                </a:schemeClr>
              </a:solidFill>
              <a:effectLst>
                <a:outerShdw blurRad="38100" dist="19050" dir="2700000" algn="tl" rotWithShape="0">
                  <a:schemeClr val="dk1">
                    <a:alpha val="40000"/>
                  </a:schemeClr>
                </a:outerShdw>
              </a:effectLst>
              <a:highlight>
                <a:srgbClr val="FFFF00"/>
              </a:highlight>
              <a:latin typeface="StevieSansBook" panose="02000503000000020004" pitchFamily="50" charset="0"/>
            </a:endParaRPr>
          </a:p>
          <a:p>
            <a:pPr marL="285750" indent="-285750" algn="l">
              <a:buFont typeface="Wingdings" panose="05000000000000000000" pitchFamily="2" charset="2"/>
              <a:buChar char="§"/>
            </a:pPr>
            <a:r>
              <a:rPr lang="en-GB" sz="2000" b="1" noProof="0" dirty="0">
                <a:solidFill>
                  <a:schemeClr val="tx1">
                    <a:lumMod val="65000"/>
                    <a:lumOff val="35000"/>
                  </a:schemeClr>
                </a:solidFill>
                <a:latin typeface="StevieSansBook" panose="02000503000000020004" pitchFamily="50" charset="0"/>
              </a:rPr>
              <a:t>I</a:t>
            </a:r>
            <a:r>
              <a:rPr lang="en-GB" sz="2000" b="1" i="0" u="none" strike="noStrike" baseline="0" noProof="0" dirty="0">
                <a:solidFill>
                  <a:schemeClr val="tx1">
                    <a:lumMod val="65000"/>
                    <a:lumOff val="35000"/>
                  </a:schemeClr>
                </a:solidFill>
                <a:latin typeface="StevieSansBook" panose="02000503000000020004" pitchFamily="50" charset="0"/>
              </a:rPr>
              <a:t>mmense </a:t>
            </a:r>
            <a:r>
              <a:rPr lang="en-GB" sz="2000" b="1" i="0" u="none" strike="noStrike" baseline="0" noProof="0" dirty="0">
                <a:solidFill>
                  <a:schemeClr val="accent2"/>
                </a:solidFill>
                <a:latin typeface="StevieSansBook" panose="02000503000000020004" pitchFamily="50" charset="0"/>
              </a:rPr>
              <a:t>returns on the investment</a:t>
            </a:r>
            <a:r>
              <a:rPr lang="en-GB" sz="2000" b="1" i="0" u="none" strike="noStrike" baseline="0" noProof="0" dirty="0">
                <a:solidFill>
                  <a:schemeClr val="tx1">
                    <a:lumMod val="65000"/>
                    <a:lumOff val="35000"/>
                  </a:schemeClr>
                </a:solidFill>
                <a:latin typeface="StevieSansBook" panose="02000503000000020004" pitchFamily="50" charset="0"/>
              </a:rPr>
              <a:t>: over the 20-year project lifetime, the green steel sector’s estimated GVA contribution is between $287bn [slow] to $415bn [strong]:</a:t>
            </a:r>
            <a:r>
              <a:rPr lang="en-GB" sz="2000" b="1" i="0" u="none" strike="noStrike" noProof="0" dirty="0">
                <a:solidFill>
                  <a:schemeClr val="tx1">
                    <a:lumMod val="65000"/>
                    <a:lumOff val="35000"/>
                  </a:schemeClr>
                </a:solidFill>
                <a:latin typeface="StevieSansBook" panose="02000503000000020004" pitchFamily="50" charset="0"/>
              </a:rPr>
              <a:t> </a:t>
            </a:r>
            <a:r>
              <a:rPr lang="en-GB" sz="2000" b="1" i="0" u="none" strike="noStrike" noProof="0" dirty="0">
                <a:solidFill>
                  <a:schemeClr val="accent2"/>
                </a:solidFill>
                <a:latin typeface="StevieSansBook" panose="02000503000000020004" pitchFamily="50" charset="0"/>
              </a:rPr>
              <a:t>$131bn - $164bn or</a:t>
            </a:r>
            <a:r>
              <a:rPr lang="en-GB" sz="2000" b="1" i="0" u="none" strike="noStrike" baseline="0" noProof="0" dirty="0">
                <a:solidFill>
                  <a:schemeClr val="accent2"/>
                </a:solidFill>
                <a:latin typeface="StevieSansBook" panose="02000503000000020004" pitchFamily="50" charset="0"/>
              </a:rPr>
              <a:t> 1.8 - 1.7-times greater than </a:t>
            </a:r>
            <a:r>
              <a:rPr lang="en-GB" sz="2000" b="1" i="0" u="none" strike="noStrike" baseline="0" noProof="0" dirty="0">
                <a:solidFill>
                  <a:schemeClr val="tx1">
                    <a:lumMod val="65000"/>
                    <a:lumOff val="35000"/>
                  </a:schemeClr>
                </a:solidFill>
                <a:latin typeface="StevieSansBook" panose="02000503000000020004" pitchFamily="50" charset="0"/>
              </a:rPr>
              <a:t>the </a:t>
            </a:r>
            <a:r>
              <a:rPr lang="en-GB" sz="2000" b="1" i="0" u="none" strike="noStrike" baseline="0" noProof="0" dirty="0">
                <a:solidFill>
                  <a:schemeClr val="accent2"/>
                </a:solidFill>
                <a:latin typeface="StevieSansBook" panose="02000503000000020004" pitchFamily="50" charset="0"/>
              </a:rPr>
              <a:t>coal-based </a:t>
            </a:r>
            <a:r>
              <a:rPr lang="en-GB" sz="2000" b="1" i="0" u="none" strike="noStrike" baseline="0" noProof="0" dirty="0">
                <a:solidFill>
                  <a:schemeClr val="tx1">
                    <a:lumMod val="65000"/>
                    <a:lumOff val="35000"/>
                  </a:schemeClr>
                </a:solidFill>
                <a:latin typeface="StevieSansBook" panose="02000503000000020004" pitchFamily="50" charset="0"/>
              </a:rPr>
              <a:t>steel sector equivalent, respectively of the two scenarios. </a:t>
            </a:r>
          </a:p>
          <a:p>
            <a:pPr marL="285750" indent="-285750" algn="l">
              <a:buFont typeface="Wingdings" panose="05000000000000000000" pitchFamily="2" charset="2"/>
              <a:buChar char="§"/>
            </a:pPr>
            <a:endParaRPr lang="en-GB" sz="1900" noProof="0" dirty="0">
              <a:solidFill>
                <a:schemeClr val="tx1">
                  <a:lumMod val="65000"/>
                  <a:lumOff val="35000"/>
                </a:schemeClr>
              </a:solidFill>
              <a:highlight>
                <a:srgbClr val="FFFF00"/>
              </a:highlight>
              <a:latin typeface="StevieSansBook" panose="02000503000000020004" pitchFamily="50" charset="0"/>
            </a:endParaRPr>
          </a:p>
          <a:p>
            <a:pPr marL="285750" indent="-285750">
              <a:buFont typeface="Wingdings" panose="05000000000000000000" pitchFamily="2" charset="2"/>
              <a:buChar char="§"/>
            </a:pPr>
            <a:r>
              <a:rPr lang="en-GB" sz="1900" noProof="0" dirty="0">
                <a:solidFill>
                  <a:schemeClr val="tx1">
                    <a:lumMod val="65000"/>
                    <a:lumOff val="35000"/>
                  </a:schemeClr>
                </a:solidFill>
                <a:latin typeface="StevieSansBook" panose="02000503000000020004" pitchFamily="50" charset="0"/>
              </a:rPr>
              <a:t>Taking advantage of </a:t>
            </a:r>
            <a:r>
              <a:rPr lang="en-GB" sz="1900" b="1" noProof="0" dirty="0">
                <a:solidFill>
                  <a:schemeClr val="accent2"/>
                </a:solidFill>
                <a:latin typeface="StevieSansBook" panose="02000503000000020004" pitchFamily="50" charset="0"/>
              </a:rPr>
              <a:t>early investments </a:t>
            </a:r>
            <a:r>
              <a:rPr lang="en-GB" sz="1900" noProof="0" dirty="0">
                <a:solidFill>
                  <a:schemeClr val="tx1">
                    <a:lumMod val="65000"/>
                    <a:lumOff val="35000"/>
                  </a:schemeClr>
                </a:solidFill>
                <a:latin typeface="StevieSansBook" panose="02000503000000020004" pitchFamily="50" charset="0"/>
              </a:rPr>
              <a:t>in steel production, especially in Northwestern parts of the nation, will support local steel supply in the reconstruction efforts</a:t>
            </a:r>
          </a:p>
          <a:p>
            <a:pPr marL="285750" indent="-285750">
              <a:buFont typeface="Wingdings" panose="05000000000000000000" pitchFamily="2" charset="2"/>
              <a:buChar char="§"/>
            </a:pPr>
            <a:endParaRPr lang="en-GB" sz="1900" noProof="0" dirty="0">
              <a:solidFill>
                <a:schemeClr val="tx1">
                  <a:lumMod val="65000"/>
                  <a:lumOff val="35000"/>
                </a:schemeClr>
              </a:solidFill>
              <a:latin typeface="StevieSansBook" panose="02000503000000020004" pitchFamily="50" charset="0"/>
            </a:endParaRPr>
          </a:p>
          <a:p>
            <a:pPr marL="285750" indent="-285750">
              <a:buFont typeface="Wingdings" panose="05000000000000000000" pitchFamily="2" charset="2"/>
              <a:buChar char="§"/>
            </a:pPr>
            <a:r>
              <a:rPr lang="en-GB" sz="1900" noProof="0" dirty="0">
                <a:solidFill>
                  <a:schemeClr val="tx1">
                    <a:lumMod val="65000"/>
                    <a:lumOff val="35000"/>
                  </a:schemeClr>
                </a:solidFill>
                <a:latin typeface="StevieSansBook" panose="02000503000000020004" pitchFamily="50" charset="0"/>
              </a:rPr>
              <a:t>Prospective </a:t>
            </a:r>
            <a:r>
              <a:rPr lang="en-GB" sz="1900" b="1" noProof="0" dirty="0">
                <a:solidFill>
                  <a:schemeClr val="accent2"/>
                </a:solidFill>
                <a:latin typeface="StevieSansBook" panose="02000503000000020004" pitchFamily="50" charset="0"/>
              </a:rPr>
              <a:t>EU accession </a:t>
            </a:r>
            <a:r>
              <a:rPr lang="en-GB" sz="1900" noProof="0" dirty="0">
                <a:solidFill>
                  <a:schemeClr val="tx1">
                    <a:lumMod val="65000"/>
                    <a:lumOff val="35000"/>
                  </a:schemeClr>
                </a:solidFill>
                <a:latin typeface="StevieSansBook" panose="02000503000000020004" pitchFamily="50" charset="0"/>
              </a:rPr>
              <a:t>makes steel decarbonisation non-negotiable, whilst opening critical green export markets. </a:t>
            </a:r>
          </a:p>
          <a:p>
            <a:pPr marL="285750" indent="-285750">
              <a:buFont typeface="Wingdings" panose="05000000000000000000" pitchFamily="2" charset="2"/>
              <a:buChar char="§"/>
            </a:pPr>
            <a:endParaRPr lang="en-GB" sz="1900" noProof="0" dirty="0">
              <a:solidFill>
                <a:schemeClr val="tx1">
                  <a:lumMod val="65000"/>
                  <a:lumOff val="35000"/>
                </a:schemeClr>
              </a:solidFill>
              <a:latin typeface="StevieSansBook" panose="02000503000000020004" pitchFamily="50" charset="0"/>
            </a:endParaRPr>
          </a:p>
          <a:p>
            <a:pPr marL="285750" indent="-285750" algn="l">
              <a:buFont typeface="Wingdings" panose="05000000000000000000" pitchFamily="2" charset="2"/>
              <a:buChar char="§"/>
            </a:pPr>
            <a:r>
              <a:rPr lang="en-GB" sz="1900" b="0" i="0" u="none" strike="noStrike" baseline="0" noProof="0" dirty="0">
                <a:solidFill>
                  <a:schemeClr val="tx1">
                    <a:lumMod val="65000"/>
                    <a:lumOff val="35000"/>
                  </a:schemeClr>
                </a:solidFill>
                <a:latin typeface="StevieSansBook" panose="02000503000000020004" pitchFamily="50" charset="0"/>
              </a:rPr>
              <a:t>The fundamental shift of Ukraine’s steel sector to a green economy will support </a:t>
            </a:r>
            <a:r>
              <a:rPr lang="en-GB" sz="1900" b="1" i="0" u="none" strike="noStrike" baseline="0" noProof="0" dirty="0">
                <a:solidFill>
                  <a:schemeClr val="accent2"/>
                </a:solidFill>
                <a:latin typeface="StevieSansBook" panose="02000503000000020004" pitchFamily="50" charset="0"/>
              </a:rPr>
              <a:t>national prosperity </a:t>
            </a:r>
            <a:r>
              <a:rPr lang="en-GB" sz="1900" b="0" i="0" u="none" strike="noStrike" baseline="0" noProof="0" dirty="0">
                <a:solidFill>
                  <a:schemeClr val="tx1">
                    <a:lumMod val="65000"/>
                    <a:lumOff val="35000"/>
                  </a:schemeClr>
                </a:solidFill>
                <a:latin typeface="StevieSansBook" panose="02000503000000020004" pitchFamily="50" charset="0"/>
              </a:rPr>
              <a:t>and regional </a:t>
            </a:r>
            <a:r>
              <a:rPr lang="en-GB" sz="1900" b="1" i="0" u="none" strike="noStrike" baseline="0" noProof="0" dirty="0">
                <a:solidFill>
                  <a:schemeClr val="accent2"/>
                </a:solidFill>
                <a:latin typeface="StevieSansBook" panose="02000503000000020004" pitchFamily="50" charset="0"/>
              </a:rPr>
              <a:t>energy security</a:t>
            </a:r>
            <a:r>
              <a:rPr lang="en-GB" sz="1900" b="0" i="0" u="none" strike="noStrike" baseline="0" noProof="0" dirty="0">
                <a:solidFill>
                  <a:schemeClr val="tx1">
                    <a:lumMod val="65000"/>
                    <a:lumOff val="35000"/>
                  </a:schemeClr>
                </a:solidFill>
                <a:latin typeface="StevieSansBook" panose="02000503000000020004" pitchFamily="50" charset="0"/>
              </a:rPr>
              <a:t>.</a:t>
            </a:r>
            <a:endParaRPr lang="en-GB" sz="1900" b="0" i="0" u="none" strike="noStrike" baseline="0" noProof="0" dirty="0">
              <a:solidFill>
                <a:srgbClr val="000000"/>
              </a:solidFill>
              <a:latin typeface="StevieSansBook" panose="02000503000000020004" pitchFamily="50" charset="0"/>
            </a:endParaRPr>
          </a:p>
        </p:txBody>
      </p:sp>
      <p:sp>
        <p:nvSpPr>
          <p:cNvPr id="7" name="TextBox 6">
            <a:extLst>
              <a:ext uri="{FF2B5EF4-FFF2-40B4-BE49-F238E27FC236}">
                <a16:creationId xmlns:a16="http://schemas.microsoft.com/office/drawing/2014/main" id="{454798ED-5183-4A48-AB6B-BBFB8D1D9B55}"/>
              </a:ext>
            </a:extLst>
          </p:cNvPr>
          <p:cNvSpPr txBox="1"/>
          <p:nvPr/>
        </p:nvSpPr>
        <p:spPr>
          <a:xfrm>
            <a:off x="446880" y="355084"/>
            <a:ext cx="8192543" cy="523220"/>
          </a:xfrm>
          <a:prstGeom prst="rect">
            <a:avLst/>
          </a:prstGeom>
          <a:noFill/>
        </p:spPr>
        <p:txBody>
          <a:bodyPr wrap="square">
            <a:spAutoFit/>
          </a:bodyPr>
          <a:lstStyle/>
          <a:p>
            <a:r>
              <a:rPr lang="en-GB" sz="2800" b="1" noProof="0" dirty="0">
                <a:solidFill>
                  <a:srgbClr val="002060"/>
                </a:solidFill>
                <a:latin typeface="Tenso Black" panose="02000000000000000000" pitchFamily="50" charset="0"/>
              </a:rPr>
              <a:t>Ukraine’s evolving iron &amp; steel landscape post-war</a:t>
            </a:r>
          </a:p>
        </p:txBody>
      </p:sp>
    </p:spTree>
    <p:extLst>
      <p:ext uri="{BB962C8B-B14F-4D97-AF65-F5344CB8AC3E}">
        <p14:creationId xmlns:p14="http://schemas.microsoft.com/office/powerpoint/2010/main" val="2107325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FEA0703-E53C-6972-C49A-D7ACBA897977}"/>
              </a:ext>
            </a:extLst>
          </p:cNvPr>
          <p:cNvSpPr>
            <a:spLocks noGrp="1"/>
          </p:cNvSpPr>
          <p:nvPr>
            <p:ph type="title"/>
          </p:nvPr>
        </p:nvSpPr>
        <p:spPr>
          <a:xfrm>
            <a:off x="0" y="434338"/>
            <a:ext cx="7793438" cy="946727"/>
          </a:xfrm>
        </p:spPr>
        <p:txBody>
          <a:bodyPr>
            <a:noAutofit/>
          </a:bodyPr>
          <a:lstStyle/>
          <a:p>
            <a:pPr algn="ctr"/>
            <a:r>
              <a:rPr lang="en-GB" b="1" noProof="0" dirty="0">
                <a:solidFill>
                  <a:srgbClr val="002060"/>
                </a:solidFill>
              </a:rPr>
              <a:t>How to plan &amp; forecast post-war economic futures? The input-output approach</a:t>
            </a:r>
          </a:p>
        </p:txBody>
      </p:sp>
      <p:pic>
        <p:nvPicPr>
          <p:cNvPr id="4098" name="Picture 2">
            <a:extLst>
              <a:ext uri="{FF2B5EF4-FFF2-40B4-BE49-F238E27FC236}">
                <a16:creationId xmlns:a16="http://schemas.microsoft.com/office/drawing/2014/main" id="{087A5484-421E-B707-7DAF-A7369B6FE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3438" y="0"/>
            <a:ext cx="4398562" cy="24741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FD09EF3-0F29-0E18-8647-123BF714D582}"/>
              </a:ext>
            </a:extLst>
          </p:cNvPr>
          <p:cNvPicPr>
            <a:picLocks noChangeAspect="1"/>
          </p:cNvPicPr>
          <p:nvPr/>
        </p:nvPicPr>
        <p:blipFill>
          <a:blip r:embed="rId3"/>
          <a:stretch>
            <a:fillRect/>
          </a:stretch>
        </p:blipFill>
        <p:spPr>
          <a:xfrm>
            <a:off x="385463" y="1619431"/>
            <a:ext cx="4796137" cy="774959"/>
          </a:xfrm>
          <a:prstGeom prst="rect">
            <a:avLst/>
          </a:prstGeom>
        </p:spPr>
      </p:pic>
      <p:pic>
        <p:nvPicPr>
          <p:cNvPr id="10" name="Picture 9">
            <a:extLst>
              <a:ext uri="{FF2B5EF4-FFF2-40B4-BE49-F238E27FC236}">
                <a16:creationId xmlns:a16="http://schemas.microsoft.com/office/drawing/2014/main" id="{3C43BC51-4F96-889A-E8E1-65853CDA90C5}"/>
              </a:ext>
            </a:extLst>
          </p:cNvPr>
          <p:cNvPicPr>
            <a:picLocks noChangeAspect="1"/>
          </p:cNvPicPr>
          <p:nvPr/>
        </p:nvPicPr>
        <p:blipFill>
          <a:blip r:embed="rId4"/>
          <a:stretch>
            <a:fillRect/>
          </a:stretch>
        </p:blipFill>
        <p:spPr>
          <a:xfrm>
            <a:off x="1254901" y="2765417"/>
            <a:ext cx="7853397" cy="3236786"/>
          </a:xfrm>
          <a:prstGeom prst="rect">
            <a:avLst/>
          </a:prstGeom>
        </p:spPr>
      </p:pic>
      <p:sp>
        <p:nvSpPr>
          <p:cNvPr id="12" name="TextBox 11">
            <a:extLst>
              <a:ext uri="{FF2B5EF4-FFF2-40B4-BE49-F238E27FC236}">
                <a16:creationId xmlns:a16="http://schemas.microsoft.com/office/drawing/2014/main" id="{8B31DF35-AB87-99DE-D377-0169A7F972A9}"/>
              </a:ext>
            </a:extLst>
          </p:cNvPr>
          <p:cNvSpPr txBox="1"/>
          <p:nvPr/>
        </p:nvSpPr>
        <p:spPr>
          <a:xfrm>
            <a:off x="725056" y="6418815"/>
            <a:ext cx="11314544" cy="307777"/>
          </a:xfrm>
          <a:prstGeom prst="rect">
            <a:avLst/>
          </a:prstGeom>
          <a:noFill/>
        </p:spPr>
        <p:txBody>
          <a:bodyPr wrap="square">
            <a:spAutoFit/>
          </a:bodyPr>
          <a:lstStyle/>
          <a:p>
            <a:pPr algn="r"/>
            <a:r>
              <a:rPr lang="en-GB" sz="1400" noProof="0" dirty="0">
                <a:hlinkClick r:id="rId5"/>
              </a:rPr>
              <a:t>https://reliefweb.int/report/ukraine/ukraine-fourth-rapid-damage-and-needs-assessment-rdna4-february-2022-december-2024-english</a:t>
            </a:r>
            <a:r>
              <a:rPr lang="en-GB" sz="1400" noProof="0" dirty="0"/>
              <a:t> </a:t>
            </a:r>
          </a:p>
        </p:txBody>
      </p:sp>
      <p:pic>
        <p:nvPicPr>
          <p:cNvPr id="14" name="Graphic 13" descr="Architecture with solid fill">
            <a:extLst>
              <a:ext uri="{FF2B5EF4-FFF2-40B4-BE49-F238E27FC236}">
                <a16:creationId xmlns:a16="http://schemas.microsoft.com/office/drawing/2014/main" id="{BDC0E76D-152D-0359-0FAB-EEE47B1302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10435" y="3374736"/>
            <a:ext cx="2018147" cy="2018147"/>
          </a:xfrm>
          <a:prstGeom prst="rect">
            <a:avLst/>
          </a:prstGeom>
        </p:spPr>
      </p:pic>
    </p:spTree>
    <p:extLst>
      <p:ext uri="{BB962C8B-B14F-4D97-AF65-F5344CB8AC3E}">
        <p14:creationId xmlns:p14="http://schemas.microsoft.com/office/powerpoint/2010/main" val="33165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7A26D22E-D699-E5DE-2D46-99FA257AD98E}"/>
              </a:ext>
            </a:extLst>
          </p:cNvPr>
          <p:cNvSpPr txBox="1"/>
          <p:nvPr/>
        </p:nvSpPr>
        <p:spPr>
          <a:xfrm>
            <a:off x="618566" y="507999"/>
            <a:ext cx="9566834" cy="523220"/>
          </a:xfrm>
          <a:prstGeom prst="rect">
            <a:avLst/>
          </a:prstGeom>
          <a:noFill/>
        </p:spPr>
        <p:txBody>
          <a:bodyPr wrap="square">
            <a:spAutoFit/>
          </a:bodyPr>
          <a:lstStyle/>
          <a:p>
            <a:r>
              <a:rPr lang="en-GB" sz="2800" b="1" dirty="0">
                <a:solidFill>
                  <a:srgbClr val="002060"/>
                </a:solidFill>
                <a:latin typeface="Tenso Black" panose="02000000000000000000" pitchFamily="50" charset="0"/>
              </a:rPr>
              <a:t>Key considerations, beyond techno-economic optimisation</a:t>
            </a:r>
          </a:p>
        </p:txBody>
      </p:sp>
      <p:sp>
        <p:nvSpPr>
          <p:cNvPr id="3" name="TextBox 2">
            <a:extLst>
              <a:ext uri="{FF2B5EF4-FFF2-40B4-BE49-F238E27FC236}">
                <a16:creationId xmlns:a16="http://schemas.microsoft.com/office/drawing/2014/main" id="{6CDAC235-2D9D-EAED-9F28-8D88BB39ACC1}"/>
              </a:ext>
            </a:extLst>
          </p:cNvPr>
          <p:cNvSpPr txBox="1"/>
          <p:nvPr/>
        </p:nvSpPr>
        <p:spPr>
          <a:xfrm>
            <a:off x="233082" y="1356777"/>
            <a:ext cx="11725835" cy="5078313"/>
          </a:xfrm>
          <a:prstGeom prst="rect">
            <a:avLst/>
          </a:prstGeom>
          <a:noFill/>
        </p:spPr>
        <p:txBody>
          <a:bodyPr wrap="square">
            <a:spAutoFit/>
          </a:bodyPr>
          <a:lstStyle/>
          <a:p>
            <a:pPr marL="342900" indent="-342900" algn="l">
              <a:buFont typeface="Wingdings" panose="05000000000000000000" pitchFamily="2" charset="2"/>
              <a:buChar char="§"/>
            </a:pPr>
            <a:r>
              <a:rPr lang="en-GB" b="1" noProof="0" dirty="0">
                <a:solidFill>
                  <a:schemeClr val="accent2"/>
                </a:solidFill>
                <a:latin typeface="StevieSansBook" panose="02000503000000020004" pitchFamily="50" charset="0"/>
              </a:rPr>
              <a:t>Political and economic stability </a:t>
            </a:r>
            <a:r>
              <a:rPr lang="en-GB" noProof="0" dirty="0">
                <a:solidFill>
                  <a:srgbClr val="000000"/>
                </a:solidFill>
                <a:latin typeface="StevieSansBook" panose="02000503000000020004" pitchFamily="50" charset="0"/>
              </a:rPr>
              <a:t>is a pre-requisite for the steel sector´s clean energy transition due to the </a:t>
            </a:r>
            <a:r>
              <a:rPr lang="en-GB" dirty="0">
                <a:solidFill>
                  <a:srgbClr val="000000"/>
                </a:solidFill>
                <a:latin typeface="StevieSansBook" panose="02000503000000020004" pitchFamily="50" charset="0"/>
              </a:rPr>
              <a:t>multi-billion-dollar </a:t>
            </a:r>
            <a:r>
              <a:rPr lang="en-GB" noProof="0" dirty="0">
                <a:solidFill>
                  <a:srgbClr val="000000"/>
                </a:solidFill>
                <a:latin typeface="StevieSansBook" panose="02000503000000020004" pitchFamily="50" charset="0"/>
              </a:rPr>
              <a:t>capital expenditure involved, and ongoing high operational expenditures</a:t>
            </a:r>
          </a:p>
          <a:p>
            <a:pPr marL="342900" indent="-342900" algn="l">
              <a:buFont typeface="Wingdings" panose="05000000000000000000" pitchFamily="2" charset="2"/>
              <a:buChar char="§"/>
            </a:pPr>
            <a:endParaRPr lang="en-GB" noProof="0" dirty="0">
              <a:solidFill>
                <a:srgbClr val="000000"/>
              </a:solidFill>
              <a:latin typeface="StevieSansBook" panose="02000503000000020004" pitchFamily="50" charset="0"/>
            </a:endParaRPr>
          </a:p>
          <a:p>
            <a:pPr marL="342900" indent="-342900" algn="l">
              <a:buFont typeface="Wingdings" panose="05000000000000000000" pitchFamily="2" charset="2"/>
              <a:buChar char="§"/>
            </a:pPr>
            <a:r>
              <a:rPr lang="en-GB" b="1" dirty="0">
                <a:solidFill>
                  <a:schemeClr val="accent2"/>
                </a:solidFill>
                <a:latin typeface="StevieSansBook" panose="02000503000000020004" pitchFamily="50" charset="0"/>
              </a:rPr>
              <a:t>Co-location of renewable energy and iron-making plants is priority </a:t>
            </a:r>
            <a:r>
              <a:rPr lang="en-GB" dirty="0">
                <a:solidFill>
                  <a:srgbClr val="000000"/>
                </a:solidFill>
                <a:latin typeface="StevieSansBook" panose="02000503000000020004" pitchFamily="50" charset="0"/>
              </a:rPr>
              <a:t>– significant energy losses occur in long distance transmission lines, and H</a:t>
            </a:r>
            <a:r>
              <a:rPr lang="en-GB" baseline="-25000" dirty="0">
                <a:solidFill>
                  <a:srgbClr val="000000"/>
                </a:solidFill>
                <a:latin typeface="StevieSansBook" panose="02000503000000020004" pitchFamily="50" charset="0"/>
              </a:rPr>
              <a:t>2</a:t>
            </a:r>
            <a:r>
              <a:rPr lang="en-GB" dirty="0">
                <a:solidFill>
                  <a:srgbClr val="000000"/>
                </a:solidFill>
                <a:latin typeface="StevieSansBook" panose="02000503000000020004" pitchFamily="50" charset="0"/>
              </a:rPr>
              <a:t> carriers such as LH</a:t>
            </a:r>
            <a:r>
              <a:rPr lang="en-GB" baseline="-25000" dirty="0">
                <a:solidFill>
                  <a:srgbClr val="000000"/>
                </a:solidFill>
                <a:latin typeface="StevieSansBook" panose="02000503000000020004" pitchFamily="50" charset="0"/>
              </a:rPr>
              <a:t>2</a:t>
            </a:r>
            <a:r>
              <a:rPr lang="en-GB" dirty="0">
                <a:solidFill>
                  <a:srgbClr val="000000"/>
                </a:solidFill>
                <a:latin typeface="StevieSansBook" panose="02000503000000020004" pitchFamily="50" charset="0"/>
              </a:rPr>
              <a:t> and NH</a:t>
            </a:r>
            <a:r>
              <a:rPr lang="en-GB" baseline="-25000" dirty="0">
                <a:solidFill>
                  <a:srgbClr val="000000"/>
                </a:solidFill>
                <a:latin typeface="StevieSansBook" panose="02000503000000020004" pitchFamily="50" charset="0"/>
              </a:rPr>
              <a:t>3</a:t>
            </a:r>
            <a:r>
              <a:rPr lang="en-GB" dirty="0">
                <a:solidFill>
                  <a:srgbClr val="000000"/>
                </a:solidFill>
                <a:latin typeface="StevieSansBook" panose="02000503000000020004" pitchFamily="50" charset="0"/>
              </a:rPr>
              <a:t> are relatively inefficient for storage and transportation (although better return on investment if H2 used directly as chemical reductant rather than for electric energy production)</a:t>
            </a:r>
          </a:p>
          <a:p>
            <a:pPr marL="342900" indent="-342900" algn="l">
              <a:buFont typeface="Wingdings" panose="05000000000000000000" pitchFamily="2" charset="2"/>
              <a:buChar char="§"/>
            </a:pPr>
            <a:endParaRPr lang="en-GB" dirty="0">
              <a:solidFill>
                <a:srgbClr val="000000"/>
              </a:solidFill>
              <a:latin typeface="StevieSansBook" panose="02000503000000020004" pitchFamily="50" charset="0"/>
            </a:endParaRPr>
          </a:p>
          <a:p>
            <a:pPr marL="342900" indent="-342900" algn="l">
              <a:buFont typeface="Wingdings" panose="05000000000000000000" pitchFamily="2" charset="2"/>
              <a:buChar char="§"/>
            </a:pPr>
            <a:r>
              <a:rPr lang="en-GB" b="1" noProof="0" dirty="0">
                <a:solidFill>
                  <a:schemeClr val="accent2"/>
                </a:solidFill>
                <a:latin typeface="StevieSansBook" panose="02000503000000020004" pitchFamily="50" charset="0"/>
              </a:rPr>
              <a:t>Timing is critical</a:t>
            </a:r>
            <a:r>
              <a:rPr lang="en-GB" b="1" dirty="0">
                <a:solidFill>
                  <a:srgbClr val="000000"/>
                </a:solidFill>
                <a:latin typeface="StevieSansBook" panose="02000503000000020004" pitchFamily="50" charset="0"/>
              </a:rPr>
              <a:t> -</a:t>
            </a:r>
            <a:r>
              <a:rPr lang="en-GB" noProof="0" dirty="0">
                <a:solidFill>
                  <a:srgbClr val="000000"/>
                </a:solidFill>
                <a:latin typeface="StevieSansBook" panose="02000503000000020004" pitchFamily="50" charset="0"/>
              </a:rPr>
              <a:t> building steelmaking assets early so that they can produce steel for reconstruction of the built environment, especially considering long lead times from FID to operation</a:t>
            </a:r>
          </a:p>
          <a:p>
            <a:pPr marL="342900" indent="-342900" algn="l">
              <a:buFont typeface="Wingdings" panose="05000000000000000000" pitchFamily="2" charset="2"/>
              <a:buChar char="§"/>
            </a:pPr>
            <a:endParaRPr lang="en-GB" noProof="0" dirty="0">
              <a:solidFill>
                <a:srgbClr val="000000"/>
              </a:solidFill>
              <a:latin typeface="StevieSansBook" panose="02000503000000020004" pitchFamily="50" charset="0"/>
            </a:endParaRPr>
          </a:p>
          <a:p>
            <a:pPr marL="342900" indent="-342900">
              <a:buFont typeface="Wingdings" panose="05000000000000000000" pitchFamily="2" charset="2"/>
              <a:buChar char="§"/>
            </a:pPr>
            <a:r>
              <a:rPr lang="en-GB" b="1" dirty="0">
                <a:solidFill>
                  <a:schemeClr val="accent2"/>
                </a:solidFill>
                <a:latin typeface="StevieSansBook" panose="02000503000000020004" pitchFamily="50" charset="0"/>
              </a:rPr>
              <a:t>Major potential physical and financial blockages</a:t>
            </a:r>
            <a:r>
              <a:rPr lang="en-GB" dirty="0">
                <a:solidFill>
                  <a:srgbClr val="000000"/>
                </a:solidFill>
                <a:latin typeface="StevieSansBook" panose="02000503000000020004" pitchFamily="50" charset="0"/>
              </a:rPr>
              <a:t> - infrastructure pipeline (DRI shaft furnaces, EAFs, electrolysers), access to sea and rail for freight transportation, access to capital, etc. </a:t>
            </a:r>
          </a:p>
          <a:p>
            <a:pPr marL="342900" indent="-342900" algn="l">
              <a:buFont typeface="Wingdings" panose="05000000000000000000" pitchFamily="2" charset="2"/>
              <a:buChar char="§"/>
            </a:pPr>
            <a:endParaRPr lang="en-GB" dirty="0">
              <a:solidFill>
                <a:srgbClr val="000000"/>
              </a:solidFill>
              <a:latin typeface="StevieSansBook" panose="02000503000000020004" pitchFamily="50" charset="0"/>
            </a:endParaRPr>
          </a:p>
          <a:p>
            <a:pPr marL="342900" indent="-342900" algn="l">
              <a:buFont typeface="Wingdings" panose="05000000000000000000" pitchFamily="2" charset="2"/>
              <a:buChar char="§"/>
            </a:pPr>
            <a:r>
              <a:rPr lang="en-GB" b="1" i="0" u="none" strike="noStrike" baseline="0" noProof="0" dirty="0">
                <a:solidFill>
                  <a:schemeClr val="accent2"/>
                </a:solidFill>
                <a:latin typeface="StevieSansBook" panose="02000503000000020004" pitchFamily="50" charset="0"/>
              </a:rPr>
              <a:t>Resiliency in the steel sector</a:t>
            </a:r>
            <a:r>
              <a:rPr lang="en-GB" b="1" i="0" u="none" strike="noStrike" baseline="0" noProof="0" dirty="0">
                <a:solidFill>
                  <a:srgbClr val="000000"/>
                </a:solidFill>
                <a:latin typeface="StevieSansBook" panose="02000503000000020004" pitchFamily="50" charset="0"/>
              </a:rPr>
              <a:t> </a:t>
            </a:r>
            <a:r>
              <a:rPr lang="en-GB" b="0" i="0" u="none" strike="noStrike" baseline="0" noProof="0" dirty="0">
                <a:solidFill>
                  <a:srgbClr val="000000"/>
                </a:solidFill>
                <a:latin typeface="StevieSansBook" panose="02000503000000020004" pitchFamily="50" charset="0"/>
              </a:rPr>
              <a:t>is underpinned by stable climate policies that support the clean energy transition, installation of near zero emissions compatible infrastructure which can work flexibly with renewables, reduced fossil fuel dependency in the near-term, and optimisation of local scrap resources</a:t>
            </a:r>
            <a:r>
              <a:rPr lang="en-GB" dirty="0">
                <a:solidFill>
                  <a:srgbClr val="000000"/>
                </a:solidFill>
                <a:latin typeface="StevieSansBook" panose="02000503000000020004" pitchFamily="50" charset="0"/>
              </a:rPr>
              <a:t>.</a:t>
            </a:r>
            <a:endParaRPr lang="en-GB" b="0" i="0" u="none" strike="noStrike" baseline="0" noProof="0" dirty="0">
              <a:solidFill>
                <a:srgbClr val="000000"/>
              </a:solidFill>
              <a:latin typeface="StevieSansBook" panose="02000503000000020004" pitchFamily="50" charset="0"/>
            </a:endParaRPr>
          </a:p>
          <a:p>
            <a:pPr marL="342900" indent="-342900" algn="l">
              <a:buFont typeface="Wingdings" panose="05000000000000000000" pitchFamily="2" charset="2"/>
              <a:buChar char="§"/>
            </a:pPr>
            <a:endParaRPr lang="en-GB" b="0" i="0" u="none" strike="noStrike" baseline="0" noProof="0" dirty="0">
              <a:solidFill>
                <a:srgbClr val="000000"/>
              </a:solidFill>
              <a:latin typeface="StevieSansBook" panose="02000503000000020004" pitchFamily="50" charset="0"/>
            </a:endParaRPr>
          </a:p>
          <a:p>
            <a:pPr marL="342900" indent="-342900" algn="l">
              <a:buFont typeface="Wingdings" panose="05000000000000000000" pitchFamily="2" charset="2"/>
              <a:buChar char="§"/>
            </a:pPr>
            <a:r>
              <a:rPr lang="en-GB" b="1" dirty="0">
                <a:solidFill>
                  <a:schemeClr val="accent2"/>
                </a:solidFill>
                <a:latin typeface="StevieSansBook" panose="02000503000000020004" pitchFamily="50" charset="0"/>
              </a:rPr>
              <a:t>Labour shortages </a:t>
            </a:r>
            <a:r>
              <a:rPr lang="en-GB" dirty="0">
                <a:solidFill>
                  <a:srgbClr val="000000"/>
                </a:solidFill>
                <a:latin typeface="StevieSansBook" panose="02000503000000020004" pitchFamily="50" charset="0"/>
              </a:rPr>
              <a:t>will be a serious challenge in the rebuilding efforts and restoration of a significant industry. </a:t>
            </a:r>
          </a:p>
        </p:txBody>
      </p:sp>
    </p:spTree>
    <p:extLst>
      <p:ext uri="{BB962C8B-B14F-4D97-AF65-F5344CB8AC3E}">
        <p14:creationId xmlns:p14="http://schemas.microsoft.com/office/powerpoint/2010/main" val="1235861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E5680A49-445F-4E99-AD53-EEE2DC6B91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99"/>
          <a:stretch/>
        </p:blipFill>
        <p:spPr bwMode="auto">
          <a:xfrm>
            <a:off x="67118" y="114993"/>
            <a:ext cx="3953988" cy="2994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21A51613-4777-44CF-8B59-3E1174DAF2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850"/>
          <a:stretch/>
        </p:blipFill>
        <p:spPr bwMode="auto">
          <a:xfrm>
            <a:off x="67118" y="3325380"/>
            <a:ext cx="3953988" cy="29946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68A146CE-83E1-47A2-B065-F2352DFA29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382"/>
          <a:stretch/>
        </p:blipFill>
        <p:spPr bwMode="auto">
          <a:xfrm>
            <a:off x="4088610" y="3325379"/>
            <a:ext cx="3978004" cy="29946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2452ECF-5743-47BF-9AC6-0273E47B27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799"/>
          <a:stretch/>
        </p:blipFill>
        <p:spPr bwMode="auto">
          <a:xfrm>
            <a:off x="4057882" y="96805"/>
            <a:ext cx="3978003" cy="30128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9CE8BBA-8368-4915-BBD2-647AB47D3B47}"/>
              </a:ext>
            </a:extLst>
          </p:cNvPr>
          <p:cNvSpPr txBox="1"/>
          <p:nvPr/>
        </p:nvSpPr>
        <p:spPr>
          <a:xfrm>
            <a:off x="2197510" y="330720"/>
            <a:ext cx="284052" cy="307777"/>
          </a:xfrm>
          <a:prstGeom prst="rect">
            <a:avLst/>
          </a:prstGeom>
          <a:noFill/>
        </p:spPr>
        <p:txBody>
          <a:bodyPr wrap="none" rtlCol="0">
            <a:spAutoFit/>
          </a:bodyPr>
          <a:lstStyle/>
          <a:p>
            <a:r>
              <a:rPr lang="en-GB" sz="1400" noProof="0" dirty="0">
                <a:latin typeface="Arial" panose="020B0604020202020204" pitchFamily="34" charset="0"/>
                <a:cs typeface="Arial" panose="020B0604020202020204" pitchFamily="34" charset="0"/>
              </a:rPr>
              <a:t>a</a:t>
            </a:r>
          </a:p>
        </p:txBody>
      </p:sp>
      <p:sp>
        <p:nvSpPr>
          <p:cNvPr id="9" name="TextBox 8">
            <a:extLst>
              <a:ext uri="{FF2B5EF4-FFF2-40B4-BE49-F238E27FC236}">
                <a16:creationId xmlns:a16="http://schemas.microsoft.com/office/drawing/2014/main" id="{FA7FE319-7DE8-4EFF-82A4-6F6A2BC09BF2}"/>
              </a:ext>
            </a:extLst>
          </p:cNvPr>
          <p:cNvSpPr txBox="1"/>
          <p:nvPr/>
        </p:nvSpPr>
        <p:spPr>
          <a:xfrm>
            <a:off x="6151498" y="348909"/>
            <a:ext cx="274434" cy="307777"/>
          </a:xfrm>
          <a:prstGeom prst="rect">
            <a:avLst/>
          </a:prstGeom>
          <a:noFill/>
        </p:spPr>
        <p:txBody>
          <a:bodyPr wrap="none" rtlCol="0">
            <a:spAutoFit/>
          </a:bodyPr>
          <a:lstStyle/>
          <a:p>
            <a:r>
              <a:rPr lang="en-GB" sz="1400" noProof="0" dirty="0">
                <a:latin typeface="Arial" panose="020B0604020202020204" pitchFamily="34" charset="0"/>
                <a:cs typeface="Arial" panose="020B0604020202020204" pitchFamily="34" charset="0"/>
              </a:rPr>
              <a:t>c</a:t>
            </a:r>
          </a:p>
        </p:txBody>
      </p:sp>
      <p:sp>
        <p:nvSpPr>
          <p:cNvPr id="10" name="TextBox 9">
            <a:extLst>
              <a:ext uri="{FF2B5EF4-FFF2-40B4-BE49-F238E27FC236}">
                <a16:creationId xmlns:a16="http://schemas.microsoft.com/office/drawing/2014/main" id="{F1C1C666-6768-4E68-B19C-9E6EC04E9FF0}"/>
              </a:ext>
            </a:extLst>
          </p:cNvPr>
          <p:cNvSpPr txBox="1"/>
          <p:nvPr/>
        </p:nvSpPr>
        <p:spPr>
          <a:xfrm>
            <a:off x="2197510" y="3371531"/>
            <a:ext cx="284052" cy="307777"/>
          </a:xfrm>
          <a:prstGeom prst="rect">
            <a:avLst/>
          </a:prstGeom>
          <a:noFill/>
        </p:spPr>
        <p:txBody>
          <a:bodyPr wrap="none" rtlCol="0">
            <a:spAutoFit/>
          </a:bodyPr>
          <a:lstStyle/>
          <a:p>
            <a:r>
              <a:rPr lang="en-GB" sz="1400" noProof="0" dirty="0">
                <a:latin typeface="Arial" panose="020B0604020202020204" pitchFamily="34" charset="0"/>
                <a:cs typeface="Arial" panose="020B0604020202020204" pitchFamily="34" charset="0"/>
              </a:rPr>
              <a:t>b</a:t>
            </a:r>
          </a:p>
        </p:txBody>
      </p:sp>
      <p:sp>
        <p:nvSpPr>
          <p:cNvPr id="11" name="TextBox 10">
            <a:extLst>
              <a:ext uri="{FF2B5EF4-FFF2-40B4-BE49-F238E27FC236}">
                <a16:creationId xmlns:a16="http://schemas.microsoft.com/office/drawing/2014/main" id="{09593A5B-628A-4AEA-BE80-532DFA48967A}"/>
              </a:ext>
            </a:extLst>
          </p:cNvPr>
          <p:cNvSpPr txBox="1"/>
          <p:nvPr/>
        </p:nvSpPr>
        <p:spPr>
          <a:xfrm>
            <a:off x="6151498" y="3371531"/>
            <a:ext cx="284052" cy="307777"/>
          </a:xfrm>
          <a:prstGeom prst="rect">
            <a:avLst/>
          </a:prstGeom>
          <a:noFill/>
        </p:spPr>
        <p:txBody>
          <a:bodyPr wrap="none" rtlCol="0">
            <a:spAutoFit/>
          </a:bodyPr>
          <a:lstStyle/>
          <a:p>
            <a:r>
              <a:rPr lang="en-GB" sz="1400" noProof="0" dirty="0">
                <a:latin typeface="Arial" panose="020B0604020202020204" pitchFamily="34" charset="0"/>
                <a:cs typeface="Arial" panose="020B0604020202020204" pitchFamily="34" charset="0"/>
              </a:rPr>
              <a:t>d</a:t>
            </a:r>
          </a:p>
        </p:txBody>
      </p:sp>
      <p:pic>
        <p:nvPicPr>
          <p:cNvPr id="12" name="Picture 11" descr="A screenshot of a website&#10;&#10;AI-generated content may be incorrect.">
            <a:extLst>
              <a:ext uri="{FF2B5EF4-FFF2-40B4-BE49-F238E27FC236}">
                <a16:creationId xmlns:a16="http://schemas.microsoft.com/office/drawing/2014/main" id="{B8F837C9-49BE-213D-5F6E-2D43F401C6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7848" y="2724177"/>
            <a:ext cx="4043308" cy="1910262"/>
          </a:xfrm>
          <a:prstGeom prst="rect">
            <a:avLst/>
          </a:prstGeom>
        </p:spPr>
      </p:pic>
      <p:sp>
        <p:nvSpPr>
          <p:cNvPr id="13" name="TextBox 2">
            <a:extLst>
              <a:ext uri="{FF2B5EF4-FFF2-40B4-BE49-F238E27FC236}">
                <a16:creationId xmlns:a16="http://schemas.microsoft.com/office/drawing/2014/main" id="{4F917395-63C4-5656-01F5-802C509AAFF0}"/>
              </a:ext>
            </a:extLst>
          </p:cNvPr>
          <p:cNvSpPr txBox="1"/>
          <p:nvPr/>
        </p:nvSpPr>
        <p:spPr>
          <a:xfrm>
            <a:off x="8035885" y="802923"/>
            <a:ext cx="4115271" cy="646331"/>
          </a:xfrm>
          <a:prstGeom prst="rect">
            <a:avLst/>
          </a:prstGeom>
          <a:noFill/>
        </p:spPr>
        <p:txBody>
          <a:bodyPr wrap="square">
            <a:spAutoFit/>
          </a:bodyPr>
          <a:lstStyle/>
          <a:p>
            <a:pPr algn="ctr"/>
            <a:r>
              <a:rPr lang="en-GB" sz="3600" b="1" i="0" u="none" strike="noStrike" baseline="0" noProof="0" dirty="0">
                <a:solidFill>
                  <a:srgbClr val="FFC000"/>
                </a:solidFill>
                <a:latin typeface="Tenso Black" panose="02000000000000000000" pitchFamily="50" charset="0"/>
              </a:rPr>
              <a:t>For all the details…</a:t>
            </a:r>
          </a:p>
        </p:txBody>
      </p:sp>
      <p:sp>
        <p:nvSpPr>
          <p:cNvPr id="14" name="TextBox 13">
            <a:extLst>
              <a:ext uri="{FF2B5EF4-FFF2-40B4-BE49-F238E27FC236}">
                <a16:creationId xmlns:a16="http://schemas.microsoft.com/office/drawing/2014/main" id="{96D56041-97F5-586C-504A-C31D710E8B32}"/>
              </a:ext>
            </a:extLst>
          </p:cNvPr>
          <p:cNvSpPr txBox="1"/>
          <p:nvPr/>
        </p:nvSpPr>
        <p:spPr>
          <a:xfrm>
            <a:off x="8107848" y="5222153"/>
            <a:ext cx="4057882" cy="646331"/>
          </a:xfrm>
          <a:prstGeom prst="rect">
            <a:avLst/>
          </a:prstGeom>
          <a:noFill/>
        </p:spPr>
        <p:txBody>
          <a:bodyPr wrap="square">
            <a:spAutoFit/>
          </a:bodyPr>
          <a:lstStyle/>
          <a:p>
            <a:r>
              <a:rPr lang="en-GB" b="0" i="0" u="none" strike="noStrike" noProof="0" dirty="0">
                <a:solidFill>
                  <a:srgbClr val="0272B1"/>
                </a:solidFill>
                <a:effectLst/>
                <a:latin typeface="ElsevierSans"/>
                <a:hlinkClick r:id="rId7" tooltip="Persistent link using digital object identifier"/>
              </a:rPr>
              <a:t>https://doi.org/10.1016/j.jclepro.2024.142675</a:t>
            </a:r>
            <a:endParaRPr lang="en-GB" noProof="0" dirty="0"/>
          </a:p>
        </p:txBody>
      </p:sp>
      <p:pic>
        <p:nvPicPr>
          <p:cNvPr id="16" name="Graphic 15" descr="Binoculars with solid fill">
            <a:extLst>
              <a:ext uri="{FF2B5EF4-FFF2-40B4-BE49-F238E27FC236}">
                <a16:creationId xmlns:a16="http://schemas.microsoft.com/office/drawing/2014/main" id="{38030743-20A5-AC13-28E8-A2A0125290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72302" y="1629515"/>
            <a:ext cx="914400" cy="914400"/>
          </a:xfrm>
          <a:prstGeom prst="rect">
            <a:avLst/>
          </a:prstGeom>
        </p:spPr>
      </p:pic>
    </p:spTree>
    <p:extLst>
      <p:ext uri="{BB962C8B-B14F-4D97-AF65-F5344CB8AC3E}">
        <p14:creationId xmlns:p14="http://schemas.microsoft.com/office/powerpoint/2010/main" val="1340511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14AC8E-16B2-D236-0636-A84E0854C2BA}"/>
              </a:ext>
            </a:extLst>
          </p:cNvPr>
          <p:cNvPicPr>
            <a:picLocks noChangeAspect="1"/>
          </p:cNvPicPr>
          <p:nvPr/>
        </p:nvPicPr>
        <p:blipFill>
          <a:blip r:embed="rId2"/>
          <a:stretch>
            <a:fillRect/>
          </a:stretch>
        </p:blipFill>
        <p:spPr>
          <a:xfrm>
            <a:off x="7273033" y="-103925"/>
            <a:ext cx="4918967" cy="6961925"/>
          </a:xfrm>
          <a:prstGeom prst="rect">
            <a:avLst/>
          </a:prstGeom>
        </p:spPr>
      </p:pic>
      <p:sp>
        <p:nvSpPr>
          <p:cNvPr id="6" name="Title 5">
            <a:extLst>
              <a:ext uri="{FF2B5EF4-FFF2-40B4-BE49-F238E27FC236}">
                <a16:creationId xmlns:a16="http://schemas.microsoft.com/office/drawing/2014/main" id="{5E4DF96C-317E-E7C5-C561-E1E8FC6E2490}"/>
              </a:ext>
            </a:extLst>
          </p:cNvPr>
          <p:cNvSpPr>
            <a:spLocks noGrp="1"/>
          </p:cNvSpPr>
          <p:nvPr>
            <p:ph type="ctrTitle"/>
          </p:nvPr>
        </p:nvSpPr>
        <p:spPr>
          <a:xfrm>
            <a:off x="596348" y="3061252"/>
            <a:ext cx="6429789" cy="1844158"/>
          </a:xfrm>
        </p:spPr>
        <p:txBody>
          <a:bodyPr/>
          <a:lstStyle/>
          <a:p>
            <a:r>
              <a:rPr lang="uk-UA" sz="2000" dirty="0" err="1"/>
              <a:t>Девлін</a:t>
            </a:r>
            <a:r>
              <a:rPr lang="uk-UA" sz="2000" dirty="0"/>
              <a:t> А., </a:t>
            </a:r>
            <a:r>
              <a:rPr lang="uk-UA" sz="2000" dirty="0" err="1"/>
              <a:t>Михненко</a:t>
            </a:r>
            <a:r>
              <a:rPr lang="uk-UA" sz="2000" dirty="0"/>
              <a:t> В, </a:t>
            </a:r>
            <a:r>
              <a:rPr lang="uk-UA" sz="2000" dirty="0" err="1"/>
              <a:t>Загоруйчик</a:t>
            </a:r>
            <a:r>
              <a:rPr lang="uk-UA" sz="2000" dirty="0"/>
              <a:t> А., </a:t>
            </a:r>
            <a:r>
              <a:rPr lang="uk-UA" sz="2000" dirty="0" err="1"/>
              <a:t>Салмон</a:t>
            </a:r>
            <a:r>
              <a:rPr lang="uk-UA" sz="2000" dirty="0"/>
              <a:t> Н., Солдак М. Зелена металургія повоєнної України. </a:t>
            </a:r>
            <a:r>
              <a:rPr lang="uk-UA" sz="2000" b="1" i="1" dirty="0"/>
              <a:t>Вісник економічної науки України</a:t>
            </a:r>
            <a:r>
              <a:rPr lang="uk-UA" sz="2000" dirty="0"/>
              <a:t>. 2025. № 1 (48). С. 215-239.</a:t>
            </a:r>
            <a:endParaRPr lang="en-GB" sz="2000" dirty="0"/>
          </a:p>
        </p:txBody>
      </p:sp>
      <p:sp>
        <p:nvSpPr>
          <p:cNvPr id="9" name="TextBox 8">
            <a:extLst>
              <a:ext uri="{FF2B5EF4-FFF2-40B4-BE49-F238E27FC236}">
                <a16:creationId xmlns:a16="http://schemas.microsoft.com/office/drawing/2014/main" id="{C6B516B0-7B7F-0424-6A7B-C39C7BBE499A}"/>
              </a:ext>
            </a:extLst>
          </p:cNvPr>
          <p:cNvSpPr txBox="1"/>
          <p:nvPr/>
        </p:nvSpPr>
        <p:spPr>
          <a:xfrm>
            <a:off x="596348" y="5230071"/>
            <a:ext cx="5499652" cy="338554"/>
          </a:xfrm>
          <a:prstGeom prst="rect">
            <a:avLst/>
          </a:prstGeom>
          <a:noFill/>
        </p:spPr>
        <p:txBody>
          <a:bodyPr wrap="square">
            <a:spAutoFit/>
          </a:bodyPr>
          <a:lstStyle/>
          <a:p>
            <a:r>
              <a:rPr lang="en-GB" sz="1600" dirty="0">
                <a:hlinkClick r:id="rId3"/>
              </a:rPr>
              <a:t>http://www.venu-journal.org/download/2025/1/33-Devlin.pdf</a:t>
            </a:r>
            <a:r>
              <a:rPr lang="en-GB" sz="1600" dirty="0"/>
              <a:t> </a:t>
            </a:r>
          </a:p>
        </p:txBody>
      </p:sp>
      <p:sp>
        <p:nvSpPr>
          <p:cNvPr id="10" name="TextBox 2">
            <a:extLst>
              <a:ext uri="{FF2B5EF4-FFF2-40B4-BE49-F238E27FC236}">
                <a16:creationId xmlns:a16="http://schemas.microsoft.com/office/drawing/2014/main" id="{FEEA9A5F-C508-631F-95BB-59F1263F41F3}"/>
              </a:ext>
            </a:extLst>
          </p:cNvPr>
          <p:cNvSpPr txBox="1"/>
          <p:nvPr/>
        </p:nvSpPr>
        <p:spPr>
          <a:xfrm>
            <a:off x="4458159" y="1423932"/>
            <a:ext cx="4115271" cy="1200329"/>
          </a:xfrm>
          <a:prstGeom prst="rect">
            <a:avLst/>
          </a:prstGeom>
          <a:noFill/>
        </p:spPr>
        <p:txBody>
          <a:bodyPr wrap="square">
            <a:spAutoFit/>
          </a:bodyPr>
          <a:lstStyle/>
          <a:p>
            <a:pPr algn="ctr"/>
            <a:r>
              <a:rPr lang="uk-UA" sz="3600" b="1" dirty="0">
                <a:solidFill>
                  <a:srgbClr val="FFC000"/>
                </a:solidFill>
                <a:latin typeface="Tenso Black" panose="02000000000000000000" pitchFamily="50" charset="0"/>
              </a:rPr>
              <a:t>За усіма подробицями</a:t>
            </a:r>
            <a:endParaRPr lang="en-GB" sz="3600" b="1" dirty="0">
              <a:solidFill>
                <a:srgbClr val="FFC000"/>
              </a:solidFill>
              <a:latin typeface="Tenso Black" panose="02000000000000000000" pitchFamily="50" charset="0"/>
            </a:endParaRPr>
          </a:p>
        </p:txBody>
      </p:sp>
    </p:spTree>
    <p:extLst>
      <p:ext uri="{BB962C8B-B14F-4D97-AF65-F5344CB8AC3E}">
        <p14:creationId xmlns:p14="http://schemas.microsoft.com/office/powerpoint/2010/main" val="313557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ndefined">
            <a:extLst>
              <a:ext uri="{FF2B5EF4-FFF2-40B4-BE49-F238E27FC236}">
                <a16:creationId xmlns:a16="http://schemas.microsoft.com/office/drawing/2014/main" id="{135A5AC7-2F82-4A77-8358-612D4E8AF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6926"/>
            <a:ext cx="7857653" cy="57641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8558D4-ADC0-43C1-8353-E05474EFBE1E}"/>
              </a:ext>
            </a:extLst>
          </p:cNvPr>
          <p:cNvSpPr txBox="1"/>
          <p:nvPr/>
        </p:nvSpPr>
        <p:spPr>
          <a:xfrm>
            <a:off x="4207310" y="5932505"/>
            <a:ext cx="3648075" cy="369332"/>
          </a:xfrm>
          <a:prstGeom prst="rect">
            <a:avLst/>
          </a:prstGeom>
          <a:noFill/>
        </p:spPr>
        <p:txBody>
          <a:bodyPr wrap="square">
            <a:spAutoFit/>
          </a:bodyPr>
          <a:lstStyle/>
          <a:p>
            <a:pPr algn="r"/>
            <a:r>
              <a:rPr lang="en-GB" noProof="0" dirty="0">
                <a:solidFill>
                  <a:schemeClr val="bg1"/>
                </a:solidFill>
              </a:rPr>
              <a:t>M3 “General Lee” tank, June 1942</a:t>
            </a:r>
          </a:p>
        </p:txBody>
      </p:sp>
      <p:sp>
        <p:nvSpPr>
          <p:cNvPr id="8" name="TextBox 7">
            <a:extLst>
              <a:ext uri="{FF2B5EF4-FFF2-40B4-BE49-F238E27FC236}">
                <a16:creationId xmlns:a16="http://schemas.microsoft.com/office/drawing/2014/main" id="{71397A4C-5863-4B09-A24E-C1E30FBF3877}"/>
              </a:ext>
            </a:extLst>
          </p:cNvPr>
          <p:cNvSpPr txBox="1"/>
          <p:nvPr/>
        </p:nvSpPr>
        <p:spPr>
          <a:xfrm>
            <a:off x="7891226" y="4270512"/>
            <a:ext cx="4267200" cy="2031325"/>
          </a:xfrm>
          <a:prstGeom prst="rect">
            <a:avLst/>
          </a:prstGeom>
          <a:noFill/>
        </p:spPr>
        <p:txBody>
          <a:bodyPr wrap="square">
            <a:spAutoFit/>
          </a:bodyPr>
          <a:lstStyle/>
          <a:p>
            <a:pPr marL="285750" indent="-285750" algn="r">
              <a:buFont typeface="Wingdings" panose="05000000000000000000" pitchFamily="2" charset="2"/>
              <a:buChar char="Ø"/>
            </a:pPr>
            <a:r>
              <a:rPr lang="en-GB" sz="1800" b="0" i="0" u="none" strike="noStrike" baseline="0" noProof="0" dirty="0">
                <a:solidFill>
                  <a:srgbClr val="000000"/>
                </a:solidFill>
                <a:latin typeface="AdvTT5843c571"/>
              </a:rPr>
              <a:t>The </a:t>
            </a:r>
            <a:r>
              <a:rPr lang="en-GB" sz="1800" b="0" i="0" u="none" strike="noStrike" baseline="0" noProof="0" dirty="0">
                <a:solidFill>
                  <a:srgbClr val="000000"/>
                </a:solidFill>
                <a:latin typeface="AdvTT5843c571+fb"/>
              </a:rPr>
              <a:t>ﬁrst </a:t>
            </a:r>
            <a:r>
              <a:rPr lang="en-GB" sz="1800" b="0" i="0" u="none" strike="noStrike" baseline="0" noProof="0" dirty="0">
                <a:solidFill>
                  <a:srgbClr val="000000"/>
                </a:solidFill>
                <a:latin typeface="AdvTT5843c571"/>
              </a:rPr>
              <a:t>ofﬁcial US input–output table </a:t>
            </a:r>
            <a:r>
              <a:rPr lang="en-GB" sz="1800" b="0" i="0" u="none" strike="noStrike" baseline="0" noProof="0" dirty="0">
                <a:solidFill>
                  <a:srgbClr val="000000"/>
                </a:solidFill>
                <a:latin typeface="AdvTT5843c571+20"/>
              </a:rPr>
              <a:t>– </a:t>
            </a:r>
            <a:r>
              <a:rPr lang="en-GB" sz="1800" b="0" i="0" u="none" strike="noStrike" baseline="0" noProof="0" dirty="0">
                <a:solidFill>
                  <a:srgbClr val="000000"/>
                </a:solidFill>
                <a:latin typeface="AdvTT5843c571"/>
              </a:rPr>
              <a:t>for the year 1939, compiled for the </a:t>
            </a:r>
            <a:r>
              <a:rPr lang="en-GB" sz="1800" i="0" u="none" strike="noStrike" baseline="0" noProof="0" dirty="0">
                <a:solidFill>
                  <a:srgbClr val="000000"/>
                </a:solidFill>
                <a:latin typeface="AdvTT5843c571"/>
              </a:rPr>
              <a:t>US Bureau of Labour Statistics (1941)</a:t>
            </a:r>
            <a:r>
              <a:rPr lang="en-GB" sz="1800" b="1" i="0" u="none" strike="noStrike" baseline="0" noProof="0" dirty="0">
                <a:solidFill>
                  <a:srgbClr val="000000"/>
                </a:solidFill>
                <a:latin typeface="AdvTT5843c571"/>
              </a:rPr>
              <a:t> </a:t>
            </a:r>
            <a:r>
              <a:rPr lang="en-GB" sz="1800" b="0" i="0" u="none" strike="noStrike" baseline="0" noProof="0" dirty="0">
                <a:solidFill>
                  <a:srgbClr val="000000"/>
                </a:solidFill>
                <a:latin typeface="AdvTT5843c571+20"/>
              </a:rPr>
              <a:t>– </a:t>
            </a:r>
            <a:r>
              <a:rPr lang="en-GB" sz="1800" b="1" i="0" u="none" strike="noStrike" baseline="0" noProof="0" dirty="0">
                <a:solidFill>
                  <a:srgbClr val="00B050"/>
                </a:solidFill>
                <a:latin typeface="AdvTT5843c571+20"/>
              </a:rPr>
              <a:t>c</a:t>
            </a:r>
            <a:r>
              <a:rPr lang="en-GB" sz="1800" b="1" i="0" u="none" strike="noStrike" baseline="0" noProof="0" dirty="0">
                <a:solidFill>
                  <a:srgbClr val="00B050"/>
                </a:solidFill>
                <a:latin typeface="AdvTT5843c571"/>
              </a:rPr>
              <a:t>orrectly predicted serious steel shortages, instead of large surpluses </a:t>
            </a:r>
            <a:r>
              <a:rPr lang="en-GB" sz="1800" b="0" i="0" u="none" strike="noStrike" baseline="0" noProof="0" dirty="0">
                <a:solidFill>
                  <a:srgbClr val="000000"/>
                </a:solidFill>
                <a:latin typeface="AdvTT5843c571"/>
              </a:rPr>
              <a:t>anticipated by leading economic and industry experts. </a:t>
            </a:r>
            <a:endParaRPr lang="en-GB" noProof="0" dirty="0"/>
          </a:p>
        </p:txBody>
      </p:sp>
      <p:pic>
        <p:nvPicPr>
          <p:cNvPr id="2" name="Picture 1">
            <a:extLst>
              <a:ext uri="{FF2B5EF4-FFF2-40B4-BE49-F238E27FC236}">
                <a16:creationId xmlns:a16="http://schemas.microsoft.com/office/drawing/2014/main" id="{92CBDA27-D686-EE2B-40A3-0C040C2F5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5385" y="55416"/>
            <a:ext cx="4334347" cy="3592945"/>
          </a:xfrm>
          <a:prstGeom prst="rect">
            <a:avLst/>
          </a:prstGeom>
        </p:spPr>
      </p:pic>
    </p:spTree>
    <p:extLst>
      <p:ext uri="{BB962C8B-B14F-4D97-AF65-F5344CB8AC3E}">
        <p14:creationId xmlns:p14="http://schemas.microsoft.com/office/powerpoint/2010/main" val="3812624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put Output And Regional Economics - Harry W. Richardson - copertina">
            <a:extLst>
              <a:ext uri="{FF2B5EF4-FFF2-40B4-BE49-F238E27FC236}">
                <a16:creationId xmlns:a16="http://schemas.microsoft.com/office/drawing/2014/main" id="{DC3D425D-A70D-4D99-9ACD-2D7F4510F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7555" y="2289009"/>
            <a:ext cx="2129340" cy="342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A8037BD-F038-4EAA-B4C9-CFF7EA06AE47}"/>
              </a:ext>
            </a:extLst>
          </p:cNvPr>
          <p:cNvSpPr txBox="1"/>
          <p:nvPr/>
        </p:nvSpPr>
        <p:spPr>
          <a:xfrm>
            <a:off x="6257259" y="5147958"/>
            <a:ext cx="2241410" cy="523220"/>
          </a:xfrm>
          <a:prstGeom prst="rect">
            <a:avLst/>
          </a:prstGeom>
          <a:noFill/>
        </p:spPr>
        <p:txBody>
          <a:bodyPr wrap="square">
            <a:spAutoFit/>
          </a:bodyPr>
          <a:lstStyle/>
          <a:p>
            <a:pPr marR="0" algn="r"/>
            <a:r>
              <a:rPr lang="en-GB" sz="1400" noProof="0" dirty="0">
                <a:solidFill>
                  <a:schemeClr val="bg1"/>
                </a:solidFill>
              </a:rPr>
              <a:t>Weidenfeld &amp; Nicolson, 1972</a:t>
            </a:r>
          </a:p>
        </p:txBody>
      </p:sp>
      <p:pic>
        <p:nvPicPr>
          <p:cNvPr id="1028" name="Picture 4" descr="Input-Output Economics | Amazon.com.br">
            <a:extLst>
              <a:ext uri="{FF2B5EF4-FFF2-40B4-BE49-F238E27FC236}">
                <a16:creationId xmlns:a16="http://schemas.microsoft.com/office/drawing/2014/main" id="{0D7A8D97-6D08-4FD0-AA8B-6F898E11F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877" y="18472"/>
            <a:ext cx="2275852" cy="342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442AC23-2CAC-44E0-A9A2-698BD1CAE4E0}"/>
              </a:ext>
            </a:extLst>
          </p:cNvPr>
          <p:cNvSpPr txBox="1"/>
          <p:nvPr/>
        </p:nvSpPr>
        <p:spPr>
          <a:xfrm>
            <a:off x="4036275" y="2631156"/>
            <a:ext cx="2275852" cy="307777"/>
          </a:xfrm>
          <a:prstGeom prst="rect">
            <a:avLst/>
          </a:prstGeom>
          <a:noFill/>
        </p:spPr>
        <p:txBody>
          <a:bodyPr wrap="square">
            <a:spAutoFit/>
          </a:bodyPr>
          <a:lstStyle/>
          <a:p>
            <a:pPr algn="r"/>
            <a:r>
              <a:rPr lang="en-GB" sz="1400" noProof="0" dirty="0">
                <a:solidFill>
                  <a:schemeClr val="bg1"/>
                </a:solidFill>
              </a:rPr>
              <a:t>OUP</a:t>
            </a:r>
            <a:r>
              <a:rPr lang="en-GB" sz="1400" b="0" i="0" noProof="0" dirty="0">
                <a:solidFill>
                  <a:schemeClr val="bg1"/>
                </a:solidFill>
                <a:effectLst/>
              </a:rPr>
              <a:t>, 1966 &amp; 1986</a:t>
            </a:r>
            <a:endParaRPr lang="en-GB" sz="1400" noProof="0" dirty="0">
              <a:solidFill>
                <a:schemeClr val="bg1"/>
              </a:solidFill>
            </a:endParaRPr>
          </a:p>
        </p:txBody>
      </p:sp>
      <p:pic>
        <p:nvPicPr>
          <p:cNvPr id="1030" name="Picture 6" descr="The Economics of Input-Output Analysis By Thijs ten Raa (Universiteit van Tilburg, The Netherlands)">
            <a:extLst>
              <a:ext uri="{FF2B5EF4-FFF2-40B4-BE49-F238E27FC236}">
                <a16:creationId xmlns:a16="http://schemas.microsoft.com/office/drawing/2014/main" id="{D8C33378-21C3-4FBD-99EE-D835D23FB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4245" y="3448719"/>
            <a:ext cx="2380320" cy="342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93D711B-B17B-4682-B094-DEC1F608FDF4}"/>
              </a:ext>
            </a:extLst>
          </p:cNvPr>
          <p:cNvSpPr txBox="1"/>
          <p:nvPr/>
        </p:nvSpPr>
        <p:spPr>
          <a:xfrm>
            <a:off x="4558035" y="6233763"/>
            <a:ext cx="596530" cy="307777"/>
          </a:xfrm>
          <a:prstGeom prst="rect">
            <a:avLst/>
          </a:prstGeom>
          <a:noFill/>
        </p:spPr>
        <p:txBody>
          <a:bodyPr wrap="square">
            <a:spAutoFit/>
          </a:bodyPr>
          <a:lstStyle/>
          <a:p>
            <a:pPr algn="r"/>
            <a:r>
              <a:rPr lang="en-GB" sz="1400" noProof="0" dirty="0">
                <a:solidFill>
                  <a:schemeClr val="bg1"/>
                </a:solidFill>
              </a:rPr>
              <a:t>2005 </a:t>
            </a:r>
          </a:p>
        </p:txBody>
      </p:sp>
      <p:pic>
        <p:nvPicPr>
          <p:cNvPr id="1032" name="Picture 8" descr="Input-Output Analysis">
            <a:extLst>
              <a:ext uri="{FF2B5EF4-FFF2-40B4-BE49-F238E27FC236}">
                <a16:creationId xmlns:a16="http://schemas.microsoft.com/office/drawing/2014/main" id="{B96F1110-A688-4A05-83CE-3242420C18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53532"/>
            <a:ext cx="2411936" cy="342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4CD4E4CB-2E6F-4E4C-A501-0CAF315BA8BA}"/>
              </a:ext>
            </a:extLst>
          </p:cNvPr>
          <p:cNvSpPr txBox="1"/>
          <p:nvPr/>
        </p:nvSpPr>
        <p:spPr>
          <a:xfrm>
            <a:off x="971324" y="6541540"/>
            <a:ext cx="1400453" cy="307777"/>
          </a:xfrm>
          <a:prstGeom prst="rect">
            <a:avLst/>
          </a:prstGeom>
          <a:noFill/>
        </p:spPr>
        <p:txBody>
          <a:bodyPr wrap="square">
            <a:spAutoFit/>
          </a:bodyPr>
          <a:lstStyle/>
          <a:p>
            <a:pPr marR="0" algn="r"/>
            <a:r>
              <a:rPr lang="en-GB" sz="1400" noProof="0" dirty="0">
                <a:solidFill>
                  <a:schemeClr val="bg1"/>
                </a:solidFill>
              </a:rPr>
              <a:t>1985 &amp; 2009</a:t>
            </a:r>
          </a:p>
        </p:txBody>
      </p:sp>
      <p:pic>
        <p:nvPicPr>
          <p:cNvPr id="3" name="Picture 2" descr="A close up of a logo&#10;&#10;AI-generated content may be incorrect.">
            <a:extLst>
              <a:ext uri="{FF2B5EF4-FFF2-40B4-BE49-F238E27FC236}">
                <a16:creationId xmlns:a16="http://schemas.microsoft.com/office/drawing/2014/main" id="{D0F74748-5186-B18F-86AC-940429B238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3487" y="8999"/>
            <a:ext cx="5378513" cy="1075703"/>
          </a:xfrm>
          <a:prstGeom prst="rect">
            <a:avLst/>
          </a:prstGeom>
        </p:spPr>
      </p:pic>
      <p:pic>
        <p:nvPicPr>
          <p:cNvPr id="5122" name="Picture 2" descr="Who Was Wassily Leontief and What Was His Paradox?">
            <a:extLst>
              <a:ext uri="{FF2B5EF4-FFF2-40B4-BE49-F238E27FC236}">
                <a16:creationId xmlns:a16="http://schemas.microsoft.com/office/drawing/2014/main" id="{73FBBF4E-DBC4-3F5D-C037-C329742FA9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16" y="0"/>
            <a:ext cx="4100445" cy="344871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6A9209F-CAB2-4D74-8915-A7D167CEF9D9}"/>
              </a:ext>
            </a:extLst>
          </p:cNvPr>
          <p:cNvSpPr txBox="1"/>
          <p:nvPr/>
        </p:nvSpPr>
        <p:spPr>
          <a:xfrm>
            <a:off x="5163801" y="5719256"/>
            <a:ext cx="7018494" cy="1077218"/>
          </a:xfrm>
          <a:prstGeom prst="rect">
            <a:avLst/>
          </a:prstGeom>
          <a:noFill/>
        </p:spPr>
        <p:txBody>
          <a:bodyPr wrap="square">
            <a:spAutoFit/>
          </a:bodyPr>
          <a:lstStyle/>
          <a:p>
            <a:pPr algn="r" fontAlgn="base"/>
            <a:r>
              <a:rPr lang="en-GB" sz="1600" b="1" noProof="0" dirty="0">
                <a:solidFill>
                  <a:srgbClr val="002060"/>
                </a:solidFill>
              </a:rPr>
              <a:t>“</a:t>
            </a:r>
            <a:r>
              <a:rPr lang="en-GB" sz="1600" b="0" i="0" noProof="0" dirty="0">
                <a:solidFill>
                  <a:srgbClr val="002060"/>
                </a:solidFill>
                <a:effectLst/>
              </a:rPr>
              <a:t>Wassily Leontief created the input-output analysis, which describes the interdependence in the production system as a network of deliveries between the various sectors of production. The method provided tools for a systematic analysis of the complicated inter-industrial transactions in an economy.”</a:t>
            </a:r>
          </a:p>
        </p:txBody>
      </p:sp>
      <p:pic>
        <p:nvPicPr>
          <p:cNvPr id="1034" name="Picture 10">
            <a:extLst>
              <a:ext uri="{FF2B5EF4-FFF2-40B4-BE49-F238E27FC236}">
                <a16:creationId xmlns:a16="http://schemas.microsoft.com/office/drawing/2014/main" id="{25C07003-CC93-4392-92D0-D83F7340FF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5612" y="699714"/>
            <a:ext cx="3268458" cy="495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55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10768-969B-4CE3-A4F5-59C4164126D5}"/>
              </a:ext>
            </a:extLst>
          </p:cNvPr>
          <p:cNvPicPr>
            <a:picLocks noChangeAspect="1"/>
          </p:cNvPicPr>
          <p:nvPr/>
        </p:nvPicPr>
        <p:blipFill rotWithShape="1">
          <a:blip r:embed="rId2">
            <a:extLst>
              <a:ext uri="{28A0092B-C50C-407E-A947-70E740481C1C}">
                <a14:useLocalDpi xmlns:a14="http://schemas.microsoft.com/office/drawing/2010/main" val="0"/>
              </a:ext>
            </a:extLst>
          </a:blip>
          <a:srcRect l="2719" b="15728"/>
          <a:stretch/>
        </p:blipFill>
        <p:spPr>
          <a:xfrm>
            <a:off x="0" y="3438000"/>
            <a:ext cx="2525718" cy="3420000"/>
          </a:xfrm>
          <a:prstGeom prst="rect">
            <a:avLst/>
          </a:prstGeom>
        </p:spPr>
      </p:pic>
      <p:sp>
        <p:nvSpPr>
          <p:cNvPr id="7" name="TextBox 6">
            <a:extLst>
              <a:ext uri="{FF2B5EF4-FFF2-40B4-BE49-F238E27FC236}">
                <a16:creationId xmlns:a16="http://schemas.microsoft.com/office/drawing/2014/main" id="{CCD798B1-9888-42FE-9517-5C609EFB982D}"/>
              </a:ext>
            </a:extLst>
          </p:cNvPr>
          <p:cNvSpPr txBox="1"/>
          <p:nvPr/>
        </p:nvSpPr>
        <p:spPr>
          <a:xfrm>
            <a:off x="85443" y="5332805"/>
            <a:ext cx="2354832" cy="307777"/>
          </a:xfrm>
          <a:prstGeom prst="rect">
            <a:avLst/>
          </a:prstGeom>
          <a:noFill/>
        </p:spPr>
        <p:txBody>
          <a:bodyPr wrap="square">
            <a:spAutoFit/>
          </a:bodyPr>
          <a:lstStyle/>
          <a:p>
            <a:pPr algn="r"/>
            <a:r>
              <a:rPr lang="en-GB" sz="1400" b="0" i="0" noProof="0" dirty="0">
                <a:solidFill>
                  <a:schemeClr val="bg1"/>
                </a:solidFill>
                <a:effectLst/>
              </a:rPr>
              <a:t>Palgrave Macmillan, 2005 </a:t>
            </a:r>
            <a:endParaRPr lang="en-GB" sz="1400" noProof="0" dirty="0">
              <a:solidFill>
                <a:schemeClr val="bg1"/>
              </a:solidFill>
            </a:endParaRPr>
          </a:p>
        </p:txBody>
      </p:sp>
      <p:pic>
        <p:nvPicPr>
          <p:cNvPr id="9" name="Picture 8">
            <a:extLst>
              <a:ext uri="{FF2B5EF4-FFF2-40B4-BE49-F238E27FC236}">
                <a16:creationId xmlns:a16="http://schemas.microsoft.com/office/drawing/2014/main" id="{44935562-1476-43C6-AD7F-8FA3E502B971}"/>
              </a:ext>
            </a:extLst>
          </p:cNvPr>
          <p:cNvPicPr>
            <a:picLocks noChangeAspect="1"/>
          </p:cNvPicPr>
          <p:nvPr/>
        </p:nvPicPr>
        <p:blipFill>
          <a:blip r:embed="rId3"/>
          <a:stretch>
            <a:fillRect/>
          </a:stretch>
        </p:blipFill>
        <p:spPr>
          <a:xfrm>
            <a:off x="0" y="0"/>
            <a:ext cx="2503108" cy="3420000"/>
          </a:xfrm>
          <a:prstGeom prst="rect">
            <a:avLst/>
          </a:prstGeom>
        </p:spPr>
      </p:pic>
      <p:sp>
        <p:nvSpPr>
          <p:cNvPr id="11" name="TextBox 10">
            <a:extLst>
              <a:ext uri="{FF2B5EF4-FFF2-40B4-BE49-F238E27FC236}">
                <a16:creationId xmlns:a16="http://schemas.microsoft.com/office/drawing/2014/main" id="{2F3970FB-36A8-47BE-9268-72A8427E06B1}"/>
              </a:ext>
            </a:extLst>
          </p:cNvPr>
          <p:cNvSpPr txBox="1"/>
          <p:nvPr/>
        </p:nvSpPr>
        <p:spPr>
          <a:xfrm>
            <a:off x="486073" y="2731648"/>
            <a:ext cx="2039645" cy="276999"/>
          </a:xfrm>
          <a:prstGeom prst="rect">
            <a:avLst/>
          </a:prstGeom>
          <a:noFill/>
        </p:spPr>
        <p:txBody>
          <a:bodyPr wrap="square">
            <a:spAutoFit/>
          </a:bodyPr>
          <a:lstStyle/>
          <a:p>
            <a:pPr algn="r"/>
            <a:r>
              <a:rPr lang="en-GB" sz="1200" noProof="0" dirty="0">
                <a:latin typeface="Segoe UI" panose="020B0502040204020203" pitchFamily="34" charset="0"/>
              </a:rPr>
              <a:t>World Bank, 1992 </a:t>
            </a:r>
            <a:endParaRPr lang="en-GB" sz="1200" noProof="0" dirty="0"/>
          </a:p>
        </p:txBody>
      </p:sp>
      <p:pic>
        <p:nvPicPr>
          <p:cNvPr id="13" name="Picture 12">
            <a:extLst>
              <a:ext uri="{FF2B5EF4-FFF2-40B4-BE49-F238E27FC236}">
                <a16:creationId xmlns:a16="http://schemas.microsoft.com/office/drawing/2014/main" id="{295ADC52-3948-4C39-B762-84E453A6C5D9}"/>
              </a:ext>
            </a:extLst>
          </p:cNvPr>
          <p:cNvPicPr>
            <a:picLocks noChangeAspect="1"/>
          </p:cNvPicPr>
          <p:nvPr/>
        </p:nvPicPr>
        <p:blipFill>
          <a:blip r:embed="rId4"/>
          <a:stretch>
            <a:fillRect/>
          </a:stretch>
        </p:blipFill>
        <p:spPr>
          <a:xfrm>
            <a:off x="2525718" y="9000"/>
            <a:ext cx="3576955" cy="3420000"/>
          </a:xfrm>
          <a:prstGeom prst="rect">
            <a:avLst/>
          </a:prstGeom>
        </p:spPr>
      </p:pic>
      <p:sp>
        <p:nvSpPr>
          <p:cNvPr id="17" name="TextBox 16">
            <a:extLst>
              <a:ext uri="{FF2B5EF4-FFF2-40B4-BE49-F238E27FC236}">
                <a16:creationId xmlns:a16="http://schemas.microsoft.com/office/drawing/2014/main" id="{F87F0ACB-269C-4874-ACDE-2750BD6A331F}"/>
              </a:ext>
            </a:extLst>
          </p:cNvPr>
          <p:cNvSpPr txBox="1"/>
          <p:nvPr/>
        </p:nvSpPr>
        <p:spPr>
          <a:xfrm>
            <a:off x="3846251" y="1580500"/>
            <a:ext cx="1542495" cy="276999"/>
          </a:xfrm>
          <a:prstGeom prst="rect">
            <a:avLst/>
          </a:prstGeom>
          <a:noFill/>
        </p:spPr>
        <p:txBody>
          <a:bodyPr wrap="square">
            <a:spAutoFit/>
          </a:bodyPr>
          <a:lstStyle/>
          <a:p>
            <a:r>
              <a:rPr lang="en-GB" sz="1200" noProof="0" dirty="0">
                <a:latin typeface="Segoe UI" panose="020B0502040204020203" pitchFamily="34" charset="0"/>
              </a:rPr>
              <a:t>26/04/1995 </a:t>
            </a:r>
            <a:endParaRPr lang="en-GB" sz="1200" noProof="0" dirty="0"/>
          </a:p>
        </p:txBody>
      </p:sp>
      <p:pic>
        <p:nvPicPr>
          <p:cNvPr id="19" name="Picture 18">
            <a:extLst>
              <a:ext uri="{FF2B5EF4-FFF2-40B4-BE49-F238E27FC236}">
                <a16:creationId xmlns:a16="http://schemas.microsoft.com/office/drawing/2014/main" id="{BB18F982-8808-42DD-B547-16947FF63BE5}"/>
              </a:ext>
            </a:extLst>
          </p:cNvPr>
          <p:cNvPicPr>
            <a:picLocks noChangeAspect="1"/>
          </p:cNvPicPr>
          <p:nvPr/>
        </p:nvPicPr>
        <p:blipFill>
          <a:blip r:embed="rId5"/>
          <a:stretch>
            <a:fillRect/>
          </a:stretch>
        </p:blipFill>
        <p:spPr>
          <a:xfrm>
            <a:off x="6125283" y="9000"/>
            <a:ext cx="4071675" cy="2797285"/>
          </a:xfrm>
          <a:prstGeom prst="rect">
            <a:avLst/>
          </a:prstGeom>
        </p:spPr>
      </p:pic>
      <p:pic>
        <p:nvPicPr>
          <p:cNvPr id="21" name="Picture 20">
            <a:extLst>
              <a:ext uri="{FF2B5EF4-FFF2-40B4-BE49-F238E27FC236}">
                <a16:creationId xmlns:a16="http://schemas.microsoft.com/office/drawing/2014/main" id="{163E3F04-5EFB-4625-ADE2-565BDE2DA3CD}"/>
              </a:ext>
            </a:extLst>
          </p:cNvPr>
          <p:cNvPicPr>
            <a:picLocks noChangeAspect="1"/>
          </p:cNvPicPr>
          <p:nvPr/>
        </p:nvPicPr>
        <p:blipFill>
          <a:blip r:embed="rId6"/>
          <a:stretch>
            <a:fillRect/>
          </a:stretch>
        </p:blipFill>
        <p:spPr>
          <a:xfrm>
            <a:off x="8420856" y="46828"/>
            <a:ext cx="3771143" cy="3126081"/>
          </a:xfrm>
          <a:prstGeom prst="rect">
            <a:avLst/>
          </a:prstGeom>
        </p:spPr>
      </p:pic>
      <p:pic>
        <p:nvPicPr>
          <p:cNvPr id="23" name="Picture 22">
            <a:extLst>
              <a:ext uri="{FF2B5EF4-FFF2-40B4-BE49-F238E27FC236}">
                <a16:creationId xmlns:a16="http://schemas.microsoft.com/office/drawing/2014/main" id="{BEE5AC7E-3CF8-460A-A442-D8C0A16F5E7B}"/>
              </a:ext>
            </a:extLst>
          </p:cNvPr>
          <p:cNvPicPr>
            <a:picLocks noChangeAspect="1"/>
          </p:cNvPicPr>
          <p:nvPr/>
        </p:nvPicPr>
        <p:blipFill>
          <a:blip r:embed="rId7"/>
          <a:stretch>
            <a:fillRect/>
          </a:stretch>
        </p:blipFill>
        <p:spPr>
          <a:xfrm>
            <a:off x="4925257" y="2924696"/>
            <a:ext cx="2525718" cy="3924304"/>
          </a:xfrm>
          <a:prstGeom prst="rect">
            <a:avLst/>
          </a:prstGeom>
        </p:spPr>
      </p:pic>
      <p:pic>
        <p:nvPicPr>
          <p:cNvPr id="25" name="Picture 24">
            <a:extLst>
              <a:ext uri="{FF2B5EF4-FFF2-40B4-BE49-F238E27FC236}">
                <a16:creationId xmlns:a16="http://schemas.microsoft.com/office/drawing/2014/main" id="{05EA952D-E327-40D8-8AE7-6FC69BD90ED3}"/>
              </a:ext>
            </a:extLst>
          </p:cNvPr>
          <p:cNvPicPr>
            <a:picLocks noChangeAspect="1"/>
          </p:cNvPicPr>
          <p:nvPr/>
        </p:nvPicPr>
        <p:blipFill>
          <a:blip r:embed="rId8"/>
          <a:stretch>
            <a:fillRect/>
          </a:stretch>
        </p:blipFill>
        <p:spPr>
          <a:xfrm>
            <a:off x="10042189" y="3208650"/>
            <a:ext cx="2126056" cy="3002780"/>
          </a:xfrm>
          <a:prstGeom prst="rect">
            <a:avLst/>
          </a:prstGeom>
        </p:spPr>
      </p:pic>
      <p:pic>
        <p:nvPicPr>
          <p:cNvPr id="12" name="Picture 11">
            <a:extLst>
              <a:ext uri="{FF2B5EF4-FFF2-40B4-BE49-F238E27FC236}">
                <a16:creationId xmlns:a16="http://schemas.microsoft.com/office/drawing/2014/main" id="{EF207239-2F46-422E-B6CB-7F9D2F273780}"/>
              </a:ext>
            </a:extLst>
          </p:cNvPr>
          <p:cNvPicPr>
            <a:picLocks noChangeAspect="1"/>
          </p:cNvPicPr>
          <p:nvPr/>
        </p:nvPicPr>
        <p:blipFill>
          <a:blip r:embed="rId9"/>
          <a:stretch>
            <a:fillRect/>
          </a:stretch>
        </p:blipFill>
        <p:spPr>
          <a:xfrm>
            <a:off x="2509909" y="3454594"/>
            <a:ext cx="2391946" cy="3091811"/>
          </a:xfrm>
          <a:prstGeom prst="rect">
            <a:avLst/>
          </a:prstGeom>
        </p:spPr>
      </p:pic>
      <p:pic>
        <p:nvPicPr>
          <p:cNvPr id="14" name="Picture 13">
            <a:extLst>
              <a:ext uri="{FF2B5EF4-FFF2-40B4-BE49-F238E27FC236}">
                <a16:creationId xmlns:a16="http://schemas.microsoft.com/office/drawing/2014/main" id="{8906FB2B-99B5-454B-9F5A-BB2D99A8C1AA}"/>
              </a:ext>
            </a:extLst>
          </p:cNvPr>
          <p:cNvPicPr>
            <a:picLocks noChangeAspect="1"/>
          </p:cNvPicPr>
          <p:nvPr/>
        </p:nvPicPr>
        <p:blipFill>
          <a:blip r:embed="rId10"/>
          <a:stretch>
            <a:fillRect/>
          </a:stretch>
        </p:blipFill>
        <p:spPr>
          <a:xfrm>
            <a:off x="8353887" y="5040395"/>
            <a:ext cx="3752670" cy="1756765"/>
          </a:xfrm>
          <a:prstGeom prst="rect">
            <a:avLst/>
          </a:prstGeom>
        </p:spPr>
      </p:pic>
      <p:sp>
        <p:nvSpPr>
          <p:cNvPr id="18" name="TextBox 17">
            <a:extLst>
              <a:ext uri="{FF2B5EF4-FFF2-40B4-BE49-F238E27FC236}">
                <a16:creationId xmlns:a16="http://schemas.microsoft.com/office/drawing/2014/main" id="{60477BA1-4241-4325-B7B6-4F88852A5926}"/>
              </a:ext>
            </a:extLst>
          </p:cNvPr>
          <p:cNvSpPr txBox="1"/>
          <p:nvPr/>
        </p:nvSpPr>
        <p:spPr>
          <a:xfrm>
            <a:off x="8384731" y="6057542"/>
            <a:ext cx="3752670" cy="307777"/>
          </a:xfrm>
          <a:prstGeom prst="rect">
            <a:avLst/>
          </a:prstGeom>
          <a:noFill/>
        </p:spPr>
        <p:txBody>
          <a:bodyPr wrap="square">
            <a:spAutoFit/>
          </a:bodyPr>
          <a:lstStyle/>
          <a:p>
            <a:r>
              <a:rPr lang="en-GB" sz="1400" noProof="0" dirty="0">
                <a:solidFill>
                  <a:schemeClr val="bg1"/>
                </a:solidFill>
              </a:rPr>
              <a:t>Northern Ireland Statistics and Research Agency</a:t>
            </a:r>
          </a:p>
        </p:txBody>
      </p:sp>
      <p:pic>
        <p:nvPicPr>
          <p:cNvPr id="6" name="Picture 5">
            <a:extLst>
              <a:ext uri="{FF2B5EF4-FFF2-40B4-BE49-F238E27FC236}">
                <a16:creationId xmlns:a16="http://schemas.microsoft.com/office/drawing/2014/main" id="{4901DDD6-8793-4797-B270-F9CB04C7F1ED}"/>
              </a:ext>
            </a:extLst>
          </p:cNvPr>
          <p:cNvPicPr>
            <a:picLocks noChangeAspect="1"/>
          </p:cNvPicPr>
          <p:nvPr/>
        </p:nvPicPr>
        <p:blipFill>
          <a:blip r:embed="rId11"/>
          <a:stretch>
            <a:fillRect/>
          </a:stretch>
        </p:blipFill>
        <p:spPr>
          <a:xfrm>
            <a:off x="6721742" y="3378262"/>
            <a:ext cx="3343734" cy="1789132"/>
          </a:xfrm>
          <a:prstGeom prst="rect">
            <a:avLst/>
          </a:prstGeom>
        </p:spPr>
      </p:pic>
      <p:sp>
        <p:nvSpPr>
          <p:cNvPr id="22" name="TextBox 21">
            <a:extLst>
              <a:ext uri="{FF2B5EF4-FFF2-40B4-BE49-F238E27FC236}">
                <a16:creationId xmlns:a16="http://schemas.microsoft.com/office/drawing/2014/main" id="{29D131D7-09B2-4F0D-98AE-55E18AA176D5}"/>
              </a:ext>
            </a:extLst>
          </p:cNvPr>
          <p:cNvSpPr txBox="1"/>
          <p:nvPr/>
        </p:nvSpPr>
        <p:spPr>
          <a:xfrm>
            <a:off x="7301394" y="4673771"/>
            <a:ext cx="2740795" cy="461665"/>
          </a:xfrm>
          <a:prstGeom prst="rect">
            <a:avLst/>
          </a:prstGeom>
          <a:noFill/>
        </p:spPr>
        <p:txBody>
          <a:bodyPr wrap="square">
            <a:spAutoFit/>
          </a:bodyPr>
          <a:lstStyle/>
          <a:p>
            <a:pPr algn="r"/>
            <a:r>
              <a:rPr lang="en-GB" sz="1200" b="1" noProof="0" dirty="0">
                <a:solidFill>
                  <a:schemeClr val="bg1"/>
                </a:solidFill>
              </a:rPr>
              <a:t>Input Output Tables for Wales 2007 </a:t>
            </a:r>
          </a:p>
          <a:p>
            <a:pPr algn="r"/>
            <a:r>
              <a:rPr lang="en-GB" sz="1200" noProof="0" dirty="0">
                <a:solidFill>
                  <a:schemeClr val="bg1"/>
                </a:solidFill>
              </a:rPr>
              <a:t>Welsh Economy Research Unit July 2010</a:t>
            </a:r>
          </a:p>
        </p:txBody>
      </p:sp>
      <p:pic>
        <p:nvPicPr>
          <p:cNvPr id="6146" name="Picture 2" descr="Flag of the United Nations - Wikipedia">
            <a:extLst>
              <a:ext uri="{FF2B5EF4-FFF2-40B4-BE49-F238E27FC236}">
                <a16:creationId xmlns:a16="http://schemas.microsoft.com/office/drawing/2014/main" id="{B2F50712-E897-8600-2A0B-4C0F0E9B74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0975" y="2247608"/>
            <a:ext cx="861617" cy="574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081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28D1A1-9C66-4A71-94CE-330972A24E65}"/>
              </a:ext>
            </a:extLst>
          </p:cNvPr>
          <p:cNvPicPr>
            <a:picLocks noChangeAspect="1"/>
          </p:cNvPicPr>
          <p:nvPr/>
        </p:nvPicPr>
        <p:blipFill>
          <a:blip r:embed="rId2"/>
          <a:stretch>
            <a:fillRect/>
          </a:stretch>
        </p:blipFill>
        <p:spPr>
          <a:xfrm>
            <a:off x="144262" y="0"/>
            <a:ext cx="4864122" cy="6858000"/>
          </a:xfrm>
          <a:prstGeom prst="rect">
            <a:avLst/>
          </a:prstGeom>
        </p:spPr>
      </p:pic>
      <p:pic>
        <p:nvPicPr>
          <p:cNvPr id="11" name="Picture 10">
            <a:extLst>
              <a:ext uri="{FF2B5EF4-FFF2-40B4-BE49-F238E27FC236}">
                <a16:creationId xmlns:a16="http://schemas.microsoft.com/office/drawing/2014/main" id="{71BD5E44-5A6F-4068-B1BF-8ADA622FB328}"/>
              </a:ext>
            </a:extLst>
          </p:cNvPr>
          <p:cNvPicPr>
            <a:picLocks noChangeAspect="1"/>
          </p:cNvPicPr>
          <p:nvPr/>
        </p:nvPicPr>
        <p:blipFill>
          <a:blip r:embed="rId3"/>
          <a:stretch>
            <a:fillRect/>
          </a:stretch>
        </p:blipFill>
        <p:spPr>
          <a:xfrm>
            <a:off x="7316391" y="0"/>
            <a:ext cx="4875609" cy="6858000"/>
          </a:xfrm>
          <a:prstGeom prst="rect">
            <a:avLst/>
          </a:prstGeom>
        </p:spPr>
      </p:pic>
      <p:sp>
        <p:nvSpPr>
          <p:cNvPr id="5" name="TextBox 4">
            <a:extLst>
              <a:ext uri="{FF2B5EF4-FFF2-40B4-BE49-F238E27FC236}">
                <a16:creationId xmlns:a16="http://schemas.microsoft.com/office/drawing/2014/main" id="{3D582ADD-D3CB-4F73-B9DD-B122E3D13000}"/>
              </a:ext>
            </a:extLst>
          </p:cNvPr>
          <p:cNvSpPr txBox="1"/>
          <p:nvPr/>
        </p:nvSpPr>
        <p:spPr>
          <a:xfrm>
            <a:off x="2681058" y="3790764"/>
            <a:ext cx="8034290" cy="523220"/>
          </a:xfrm>
          <a:prstGeom prst="rect">
            <a:avLst/>
          </a:prstGeom>
          <a:noFill/>
        </p:spPr>
        <p:txBody>
          <a:bodyPr wrap="square">
            <a:spAutoFit/>
          </a:bodyPr>
          <a:lstStyle/>
          <a:p>
            <a:pPr algn="ctr"/>
            <a:r>
              <a:rPr lang="en-GB" sz="1400" b="1" i="0" u="none" strike="noStrike" baseline="0" noProof="0" dirty="0">
                <a:solidFill>
                  <a:srgbClr val="FF0000"/>
                </a:solidFill>
                <a:latin typeface="Verdana" panose="020B0604030504040204" pitchFamily="34" charset="0"/>
              </a:rPr>
              <a:t>Basic principles of Input-Output methodology and calculation of Input-Output multipliers</a:t>
            </a:r>
          </a:p>
        </p:txBody>
      </p:sp>
    </p:spTree>
    <p:extLst>
      <p:ext uri="{BB962C8B-B14F-4D97-AF65-F5344CB8AC3E}">
        <p14:creationId xmlns:p14="http://schemas.microsoft.com/office/powerpoint/2010/main" val="3555078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2B2605-C987-46AF-BC21-7E67FE1FEB7D}"/>
              </a:ext>
            </a:extLst>
          </p:cNvPr>
          <p:cNvPicPr>
            <a:picLocks noChangeAspect="1"/>
          </p:cNvPicPr>
          <p:nvPr/>
        </p:nvPicPr>
        <p:blipFill>
          <a:blip r:embed="rId2"/>
          <a:stretch>
            <a:fillRect/>
          </a:stretch>
        </p:blipFill>
        <p:spPr>
          <a:xfrm>
            <a:off x="0" y="6091137"/>
            <a:ext cx="12192000" cy="766863"/>
          </a:xfrm>
          <a:prstGeom prst="rect">
            <a:avLst/>
          </a:prstGeom>
        </p:spPr>
      </p:pic>
      <p:sp>
        <p:nvSpPr>
          <p:cNvPr id="5" name="TextBox 4">
            <a:extLst>
              <a:ext uri="{FF2B5EF4-FFF2-40B4-BE49-F238E27FC236}">
                <a16:creationId xmlns:a16="http://schemas.microsoft.com/office/drawing/2014/main" id="{E08DDDBC-16FC-49EA-808C-AA70A9E322C2}"/>
              </a:ext>
            </a:extLst>
          </p:cNvPr>
          <p:cNvSpPr txBox="1"/>
          <p:nvPr/>
        </p:nvSpPr>
        <p:spPr>
          <a:xfrm>
            <a:off x="0" y="171974"/>
            <a:ext cx="10678266" cy="892552"/>
          </a:xfrm>
          <a:prstGeom prst="rect">
            <a:avLst/>
          </a:prstGeom>
          <a:noFill/>
        </p:spPr>
        <p:txBody>
          <a:bodyPr wrap="square">
            <a:spAutoFit/>
          </a:bodyPr>
          <a:lstStyle/>
          <a:p>
            <a:pPr algn="ctr"/>
            <a:r>
              <a:rPr lang="en-GB" sz="2400" b="1" i="0" u="none" strike="noStrike" baseline="0" noProof="0" dirty="0">
                <a:solidFill>
                  <a:srgbClr val="002060"/>
                </a:solidFill>
              </a:rPr>
              <a:t>For example, let’s assume there is a $1 million </a:t>
            </a:r>
            <a:r>
              <a:rPr lang="en-GB" sz="2800" b="1" i="0" u="none" strike="noStrike" baseline="0" noProof="0" dirty="0">
                <a:solidFill>
                  <a:srgbClr val="002060"/>
                </a:solidFill>
              </a:rPr>
              <a:t>increase in final demand</a:t>
            </a:r>
            <a:r>
              <a:rPr lang="en-GB" sz="2400" b="1" i="0" u="none" strike="noStrike" baseline="0" noProof="0" dirty="0">
                <a:solidFill>
                  <a:srgbClr val="002060"/>
                </a:solidFill>
              </a:rPr>
              <a:t> for computers (=the ‘computer and peripheral equipment’ industry)…</a:t>
            </a:r>
            <a:endParaRPr lang="en-GB" sz="2400" b="1" noProof="0" dirty="0">
              <a:solidFill>
                <a:srgbClr val="002060"/>
              </a:solidFill>
            </a:endParaRPr>
          </a:p>
        </p:txBody>
      </p:sp>
      <p:pic>
        <p:nvPicPr>
          <p:cNvPr id="7" name="Picture 6">
            <a:extLst>
              <a:ext uri="{FF2B5EF4-FFF2-40B4-BE49-F238E27FC236}">
                <a16:creationId xmlns:a16="http://schemas.microsoft.com/office/drawing/2014/main" id="{CDB56628-6967-4465-9D1A-15C42F1819A1}"/>
              </a:ext>
            </a:extLst>
          </p:cNvPr>
          <p:cNvPicPr>
            <a:picLocks noChangeAspect="1"/>
          </p:cNvPicPr>
          <p:nvPr/>
        </p:nvPicPr>
        <p:blipFill>
          <a:blip r:embed="rId3"/>
          <a:stretch>
            <a:fillRect/>
          </a:stretch>
        </p:blipFill>
        <p:spPr>
          <a:xfrm>
            <a:off x="994143" y="1239080"/>
            <a:ext cx="10203714" cy="4379840"/>
          </a:xfrm>
          <a:prstGeom prst="rect">
            <a:avLst/>
          </a:prstGeom>
        </p:spPr>
      </p:pic>
    </p:spTree>
    <p:extLst>
      <p:ext uri="{BB962C8B-B14F-4D97-AF65-F5344CB8AC3E}">
        <p14:creationId xmlns:p14="http://schemas.microsoft.com/office/powerpoint/2010/main" val="3936134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757FFC2553744CA19A2AD939B3796C" ma:contentTypeVersion="14" ma:contentTypeDescription="Create a new document." ma:contentTypeScope="" ma:versionID="ef90f889f1fb48e58070e9f6bac1c22a">
  <xsd:schema xmlns:xsd="http://www.w3.org/2001/XMLSchema" xmlns:xs="http://www.w3.org/2001/XMLSchema" xmlns:p="http://schemas.microsoft.com/office/2006/metadata/properties" xmlns:ns3="806c6bdd-7d56-497f-8c15-d66a616d7979" xmlns:ns4="641202a8-18f6-4faa-9da8-f648e5c71310" targetNamespace="http://schemas.microsoft.com/office/2006/metadata/properties" ma:root="true" ma:fieldsID="c6eb2c6973752d6d45a118855c147e03" ns3:_="" ns4:_="">
    <xsd:import namespace="806c6bdd-7d56-497f-8c15-d66a616d7979"/>
    <xsd:import namespace="641202a8-18f6-4faa-9da8-f648e5c7131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6c6bdd-7d56-497f-8c15-d66a616d79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1202a8-18f6-4faa-9da8-f648e5c7131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1DDEAB1-03FA-4B81-9793-D0E9950B70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6c6bdd-7d56-497f-8c15-d66a616d7979"/>
    <ds:schemaRef ds:uri="641202a8-18f6-4faa-9da8-f648e5c713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8325B19-2CE6-40F7-B8B3-55EFC1BF6AA1}">
  <ds:schemaRefs>
    <ds:schemaRef ds:uri="http://schemas.microsoft.com/sharepoint/v3/contenttype/forms"/>
  </ds:schemaRefs>
</ds:datastoreItem>
</file>

<file path=customXml/itemProps3.xml><?xml version="1.0" encoding="utf-8"?>
<ds:datastoreItem xmlns:ds="http://schemas.openxmlformats.org/officeDocument/2006/customXml" ds:itemID="{00D96734-81E0-4985-9A2A-58B4FD99456A}">
  <ds:schemaRefs>
    <ds:schemaRef ds:uri="http://purl.org/dc/elements/1.1/"/>
    <ds:schemaRef ds:uri="http://purl.org/dc/terms/"/>
    <ds:schemaRef ds:uri="http://schemas.microsoft.com/office/2006/metadata/propertie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806c6bdd-7d56-497f-8c15-d66a616d7979"/>
    <ds:schemaRef ds:uri="641202a8-18f6-4faa-9da8-f648e5c7131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979</TotalTime>
  <Words>4735</Words>
  <Application>Microsoft Office PowerPoint</Application>
  <PresentationFormat>Widescreen</PresentationFormat>
  <Paragraphs>1315</Paragraphs>
  <Slides>42</Slides>
  <Notes>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42</vt:i4>
      </vt:variant>
    </vt:vector>
  </HeadingPairs>
  <TitlesOfParts>
    <vt:vector size="58" baseType="lpstr">
      <vt:lpstr>AdvTT5843c571</vt:lpstr>
      <vt:lpstr>AdvTT5843c571+20</vt:lpstr>
      <vt:lpstr>AdvTT5843c571+fb</vt:lpstr>
      <vt:lpstr>Aptos</vt:lpstr>
      <vt:lpstr>Arial</vt:lpstr>
      <vt:lpstr>Calibri</vt:lpstr>
      <vt:lpstr>Calibri Light</vt:lpstr>
      <vt:lpstr>Courier New</vt:lpstr>
      <vt:lpstr>ElsevierSans</vt:lpstr>
      <vt:lpstr>Sagona Book</vt:lpstr>
      <vt:lpstr>Segoe UI</vt:lpstr>
      <vt:lpstr>StevieSansBook</vt:lpstr>
      <vt:lpstr>Tenso Black</vt:lpstr>
      <vt:lpstr>Verdana</vt:lpstr>
      <vt:lpstr>Wingdings</vt:lpstr>
      <vt:lpstr>Office Theme</vt:lpstr>
      <vt:lpstr>Inclusive development strategies for Ukraine’s recovery and reconstruction</vt:lpstr>
      <vt:lpstr>Outline</vt:lpstr>
      <vt:lpstr>PowerPoint Presentation</vt:lpstr>
      <vt:lpstr>How to plan &amp; forecast post-war economic futures? The input-output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Building Back Better</vt:lpstr>
      <vt:lpstr>PowerPoint Presentation</vt:lpstr>
      <vt:lpstr>Ukraine’s post-war reconstruction: Building Back Better</vt:lpstr>
      <vt:lpstr>PowerPoint Presentation</vt:lpstr>
      <vt:lpstr>Ukraine’s coal &amp; steel production (Mt, 1913-2021)</vt:lpstr>
      <vt:lpstr>Current &amp; emerging steel production routes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Девлін А., Михненко В, Загоруйчик А., Салмон Н., Солдак М. Зелена металургія повоєнної України. Вісник економічної науки України. 2025. № 1 (48). С. 215-239.</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Vlad Mykhnenko</dc:creator>
  <cp:lastModifiedBy>Vlad Mykhnenko</cp:lastModifiedBy>
  <cp:revision>97</cp:revision>
  <dcterms:created xsi:type="dcterms:W3CDTF">2022-05-05T15:52:45Z</dcterms:created>
  <dcterms:modified xsi:type="dcterms:W3CDTF">2026-02-22T19:43:54Z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0x010100F6757FFC2553744CA19A2AD939B3796C</vt:lpwstr>
  </property>
</Properties>
</file>