
<file path=[Content_Types].xml><?xml version="1.0" encoding="utf-8"?>
<Types xmlns="http://schemas.openxmlformats.org/package/2006/content-types">
  <Default Extension="png" ContentType="image/png"/>
  <Default Extension="jpeg" ContentType="image/jpeg"/>
  <Default Extension="com"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Lst>
  <p:notesMasterIdLst>
    <p:notesMasterId r:id="rId25"/>
  </p:notesMasterIdLst>
  <p:sldIdLst>
    <p:sldId id="298" r:id="rId3"/>
    <p:sldId id="30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00" r:id="rId23"/>
    <p:sldId id="305" r:id="rId24"/>
  </p:sldIdLst>
  <p:sldSz cx="9144000" cy="5715000" type="screen16x1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Oppenheim" initials="C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784" autoAdjust="0"/>
  </p:normalViewPr>
  <p:slideViewPr>
    <p:cSldViewPr>
      <p:cViewPr varScale="1">
        <p:scale>
          <a:sx n="83" d="100"/>
          <a:sy n="83" d="100"/>
        </p:scale>
        <p:origin x="60" y="294"/>
      </p:cViewPr>
      <p:guideLst>
        <p:guide orient="horz" pos="1800"/>
        <p:guide pos="2880"/>
      </p:guideLst>
    </p:cSldViewPr>
  </p:slideViewPr>
  <p:outlineViewPr>
    <p:cViewPr>
      <p:scale>
        <a:sx n="33" d="100"/>
        <a:sy n="33" d="100"/>
      </p:scale>
      <p:origin x="0" y="-3184"/>
    </p:cViewPr>
  </p:outlineViewPr>
  <p:notesTextViewPr>
    <p:cViewPr>
      <p:scale>
        <a:sx n="1" d="1"/>
        <a:sy n="1" d="1"/>
      </p:scale>
      <p:origin x="0" y="0"/>
    </p:cViewPr>
  </p:notesTextViewPr>
  <p:sorterViewPr>
    <p:cViewPr>
      <p:scale>
        <a:sx n="100" d="100"/>
        <a:sy n="100" d="100"/>
      </p:scale>
      <p:origin x="0" y="0"/>
    </p:cViewPr>
  </p:sorterViewPr>
  <p:notesViewPr>
    <p:cSldViewPr>
      <p:cViewPr>
        <p:scale>
          <a:sx n="134" d="100"/>
          <a:sy n="134" d="100"/>
        </p:scale>
        <p:origin x="932" y="-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4061B5-5816-43A9-A5DA-05437FF99A90}" type="datetimeFigureOut">
              <a:rPr lang="en-GB" smtClean="0"/>
              <a:t>25/11/2019</a:t>
            </a:fld>
            <a:endParaRPr lang="en-GB"/>
          </a:p>
        </p:txBody>
      </p:sp>
      <p:sp>
        <p:nvSpPr>
          <p:cNvPr id="4" name="Slide Image Placeholder 3"/>
          <p:cNvSpPr>
            <a:spLocks noGrp="1" noRot="1" noChangeAspect="1"/>
          </p:cNvSpPr>
          <p:nvPr>
            <p:ph type="sldImg" idx="2"/>
          </p:nvPr>
        </p:nvSpPr>
        <p:spPr>
          <a:xfrm>
            <a:off x="423863" y="746125"/>
            <a:ext cx="59594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B39924E-830B-424E-BEAF-2CEBBE11DC89}" type="slidenum">
              <a:rPr lang="en-GB" smtClean="0"/>
              <a:t>‹#›</a:t>
            </a:fld>
            <a:endParaRPr lang="en-GB"/>
          </a:p>
        </p:txBody>
      </p:sp>
    </p:spTree>
    <p:extLst>
      <p:ext uri="{BB962C8B-B14F-4D97-AF65-F5344CB8AC3E}">
        <p14:creationId xmlns:p14="http://schemas.microsoft.com/office/powerpoint/2010/main" val="250808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4568963"/>
          </a:xfrm>
        </p:spPr>
        <p:txBody>
          <a:bodyPr/>
          <a:lstStyle/>
          <a:p>
            <a:pPr marL="285750" indent="-285750">
              <a:buFont typeface="Arial" panose="020B0604020202020204" pitchFamily="34" charset="0"/>
              <a:buChar char="•"/>
            </a:pPr>
            <a:r>
              <a:rPr lang="en-GB" sz="1400" dirty="0"/>
              <a:t>Thank you to John, Aaron, Liza &amp; JRF for their support, hosting us at the International Inequalities Institute. The book draws on the work of others – LSE/CASE/, IFS, EIF, NF and insights of many others who work in the field – our thanks to you.</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When Naomi asked me to write this book with her – a key motivation for us both was the decision in 2015 to abandon the statutory targets to eradicate child poverty in a generation – which had had cross-party support. </a:t>
            </a:r>
          </a:p>
          <a:p>
            <a:endParaRPr lang="en-GB" sz="1400" dirty="0"/>
          </a:p>
          <a:p>
            <a:pPr marL="285750" indent="-285750">
              <a:buFont typeface="Arial" panose="020B0604020202020204" pitchFamily="34" charset="0"/>
              <a:buChar char="•"/>
            </a:pPr>
            <a:r>
              <a:rPr lang="en-GB" sz="1400" dirty="0"/>
              <a:t>Also personal journey – an opportunity to reflect on the last 2 decades of family policy – a period that we were both involved in delivering/developing policy</a:t>
            </a:r>
          </a:p>
          <a:p>
            <a:endParaRPr lang="en-GB" sz="1400" dirty="0"/>
          </a:p>
          <a:p>
            <a:pPr marL="285750" indent="-285750">
              <a:buFont typeface="Arial" panose="020B0604020202020204" pitchFamily="34" charset="0"/>
              <a:buChar char="•"/>
            </a:pPr>
            <a:r>
              <a:rPr lang="en-GB" sz="1400" dirty="0"/>
              <a:t>I am going to look at the context in which family policy was formed &amp; some of the evidence of what makes a difference – Naomi will talk about the policies and lessons we can draw from the last 20 years</a:t>
            </a:r>
          </a:p>
          <a:p>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3</a:t>
            </a:fld>
            <a:endParaRPr lang="en-GB"/>
          </a:p>
        </p:txBody>
      </p:sp>
    </p:spTree>
    <p:extLst>
      <p:ext uri="{BB962C8B-B14F-4D97-AF65-F5344CB8AC3E}">
        <p14:creationId xmlns:p14="http://schemas.microsoft.com/office/powerpoint/2010/main" val="256810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12</a:t>
            </a:fld>
            <a:endParaRPr lang="en-GB"/>
          </a:p>
        </p:txBody>
      </p:sp>
    </p:spTree>
    <p:extLst>
      <p:ext uri="{BB962C8B-B14F-4D97-AF65-F5344CB8AC3E}">
        <p14:creationId xmlns:p14="http://schemas.microsoft.com/office/powerpoint/2010/main" val="411450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Key differences – austerity/economic context, shift away from families with children, families at risk;  continuities: early intervention, childcare, work-life balance, minimum wage</a:t>
            </a:r>
          </a:p>
        </p:txBody>
      </p:sp>
      <p:sp>
        <p:nvSpPr>
          <p:cNvPr id="4" name="Slide Number Placeholder 3"/>
          <p:cNvSpPr>
            <a:spLocks noGrp="1"/>
          </p:cNvSpPr>
          <p:nvPr>
            <p:ph type="sldNum" sz="quarter" idx="5"/>
          </p:nvPr>
        </p:nvSpPr>
        <p:spPr/>
        <p:txBody>
          <a:bodyPr/>
          <a:lstStyle/>
          <a:p>
            <a:fld id="{5237AF03-9523-4A2D-8218-0083C257CA9A}" type="slidenum">
              <a:rPr lang="en-GB" smtClean="0"/>
              <a:t>13</a:t>
            </a:fld>
            <a:endParaRPr lang="en-GB"/>
          </a:p>
        </p:txBody>
      </p:sp>
    </p:spTree>
    <p:extLst>
      <p:ext uri="{BB962C8B-B14F-4D97-AF65-F5344CB8AC3E}">
        <p14:creationId xmlns:p14="http://schemas.microsoft.com/office/powerpoint/2010/main" val="10918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14</a:t>
            </a:fld>
            <a:endParaRPr lang="en-GB"/>
          </a:p>
        </p:txBody>
      </p:sp>
    </p:spTree>
    <p:extLst>
      <p:ext uri="{BB962C8B-B14F-4D97-AF65-F5344CB8AC3E}">
        <p14:creationId xmlns:p14="http://schemas.microsoft.com/office/powerpoint/2010/main" val="164831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15</a:t>
            </a:fld>
            <a:endParaRPr lang="en-GB"/>
          </a:p>
        </p:txBody>
      </p:sp>
    </p:spTree>
    <p:extLst>
      <p:ext uri="{BB962C8B-B14F-4D97-AF65-F5344CB8AC3E}">
        <p14:creationId xmlns:p14="http://schemas.microsoft.com/office/powerpoint/2010/main" val="160734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But now there are questions about what the ingredients of quality are</a:t>
            </a:r>
          </a:p>
        </p:txBody>
      </p:sp>
      <p:sp>
        <p:nvSpPr>
          <p:cNvPr id="4" name="Slide Number Placeholder 3"/>
          <p:cNvSpPr>
            <a:spLocks noGrp="1"/>
          </p:cNvSpPr>
          <p:nvPr>
            <p:ph type="sldNum" sz="quarter" idx="5"/>
          </p:nvPr>
        </p:nvSpPr>
        <p:spPr/>
        <p:txBody>
          <a:bodyPr/>
          <a:lstStyle/>
          <a:p>
            <a:fld id="{AB39924E-830B-424E-BEAF-2CEBBE11DC89}" type="slidenum">
              <a:rPr lang="en-GB" smtClean="0"/>
              <a:t>16</a:t>
            </a:fld>
            <a:endParaRPr lang="en-GB"/>
          </a:p>
        </p:txBody>
      </p:sp>
    </p:spTree>
    <p:extLst>
      <p:ext uri="{BB962C8B-B14F-4D97-AF65-F5344CB8AC3E}">
        <p14:creationId xmlns:p14="http://schemas.microsoft.com/office/powerpoint/2010/main" val="339042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17</a:t>
            </a:fld>
            <a:endParaRPr lang="en-GB"/>
          </a:p>
        </p:txBody>
      </p:sp>
    </p:spTree>
    <p:extLst>
      <p:ext uri="{BB962C8B-B14F-4D97-AF65-F5344CB8AC3E}">
        <p14:creationId xmlns:p14="http://schemas.microsoft.com/office/powerpoint/2010/main" val="353692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18</a:t>
            </a:fld>
            <a:endParaRPr lang="en-GB"/>
          </a:p>
        </p:txBody>
      </p:sp>
    </p:spTree>
    <p:extLst>
      <p:ext uri="{BB962C8B-B14F-4D97-AF65-F5344CB8AC3E}">
        <p14:creationId xmlns:p14="http://schemas.microsoft.com/office/powerpoint/2010/main" val="277501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19</a:t>
            </a:fld>
            <a:endParaRPr lang="en-GB"/>
          </a:p>
        </p:txBody>
      </p:sp>
    </p:spTree>
    <p:extLst>
      <p:ext uri="{BB962C8B-B14F-4D97-AF65-F5344CB8AC3E}">
        <p14:creationId xmlns:p14="http://schemas.microsoft.com/office/powerpoint/2010/main" val="29680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20</a:t>
            </a:fld>
            <a:endParaRPr lang="en-GB"/>
          </a:p>
        </p:txBody>
      </p:sp>
    </p:spTree>
    <p:extLst>
      <p:ext uri="{BB962C8B-B14F-4D97-AF65-F5344CB8AC3E}">
        <p14:creationId xmlns:p14="http://schemas.microsoft.com/office/powerpoint/2010/main" val="314972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6"/>
            <a:ext cx="5445760" cy="4424947"/>
          </a:xfrm>
        </p:spPr>
        <p:txBody>
          <a:bodyPr/>
          <a:lstStyle/>
          <a:p>
            <a:pPr marL="285750" indent="-285750">
              <a:buFont typeface="Arial" panose="020B0604020202020204" pitchFamily="34" charset="0"/>
              <a:buChar char="•"/>
            </a:pPr>
            <a:r>
              <a:rPr lang="en-GB" dirty="0"/>
              <a:t>In the book we focus on the last 2 decades. We analyse the attempts of successive govts to improve children’s lives and outcomes through the lens of poverty. </a:t>
            </a:r>
          </a:p>
          <a:p>
            <a:endParaRPr lang="en-GB" dirty="0"/>
          </a:p>
          <a:p>
            <a:pPr marL="285750" indent="-285750">
              <a:buFont typeface="Arial" panose="020B0604020202020204" pitchFamily="34" charset="0"/>
              <a:buChar char="•"/>
            </a:pPr>
            <a:r>
              <a:rPr lang="en-GB" dirty="0"/>
              <a:t>Public policy essentially does this in two ways -  reducing pressures  on families and increasing their capabilities (Axel </a:t>
            </a:r>
            <a:r>
              <a:rPr lang="en-GB" dirty="0" err="1"/>
              <a:t>Heitmueller</a:t>
            </a:r>
            <a:r>
              <a:rPr lang="en-GB" dirty="0"/>
              <a:t>) – use this framework throughout the book.</a:t>
            </a:r>
          </a:p>
          <a:p>
            <a:endParaRPr lang="en-GB" dirty="0"/>
          </a:p>
          <a:p>
            <a:pPr marL="285750" indent="-285750">
              <a:buFont typeface="Arial" panose="020B0604020202020204" pitchFamily="34" charset="0"/>
              <a:buChar char="•"/>
            </a:pPr>
            <a:r>
              <a:rPr lang="en-GB" dirty="0"/>
              <a:t>Reducing pressures – for example – policies to increase income – employment/benefit/tax credits; rights to maternity/paternity leave, childcare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Increasing capabilities – for example – midwife/health visitor support, parenting programme – or in the case of families with multiple risks – TF programme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third role is to safeguard children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this period –  marked change in role of the state – from being largely confined to intervening when there is a danger of harm to the child – to having a growing role in family life to </a:t>
            </a:r>
            <a:r>
              <a:rPr lang="en-GB" b="1" dirty="0"/>
              <a:t>both </a:t>
            </a:r>
            <a:r>
              <a:rPr lang="en-GB" dirty="0"/>
              <a:t>support parents and parenting (in practice mostly mothers) </a:t>
            </a:r>
          </a:p>
          <a:p>
            <a:endParaRPr lang="en-GB"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4</a:t>
            </a:fld>
            <a:endParaRPr lang="en-GB" dirty="0"/>
          </a:p>
        </p:txBody>
      </p:sp>
    </p:spTree>
    <p:extLst>
      <p:ext uri="{BB962C8B-B14F-4D97-AF65-F5344CB8AC3E}">
        <p14:creationId xmlns:p14="http://schemas.microsoft.com/office/powerpoint/2010/main" val="23761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t>Briefly look at the context – the changing landscape - in which the last 2 decades of family policy has taken place </a:t>
            </a:r>
          </a:p>
          <a:p>
            <a:endParaRPr lang="en-GB" sz="1400" dirty="0"/>
          </a:p>
          <a:p>
            <a:pPr marL="285750" indent="-285750">
              <a:buFont typeface="Arial" panose="020B0604020202020204" pitchFamily="34" charset="0"/>
              <a:buChar char="•"/>
            </a:pPr>
            <a:r>
              <a:rPr lang="en-GB" sz="1400" dirty="0"/>
              <a:t>First – the economy –charts like this will be familiar to you – it tracks GDP per head over the period - what we see is that New Labour built on growing economy latter days of Major govt – until the run into the financial crash (largest since 1930) – slow climb out – but still low rates of growth – big risk in current context (IFS forecasts this week). </a:t>
            </a:r>
          </a:p>
          <a:p>
            <a:endParaRPr lang="en-GB" sz="1400" dirty="0"/>
          </a:p>
          <a:p>
            <a:pPr marL="285750" indent="-285750">
              <a:buFont typeface="Arial" panose="020B0604020202020204" pitchFamily="34" charset="0"/>
              <a:buChar char="•"/>
            </a:pPr>
            <a:r>
              <a:rPr lang="en-GB" sz="1400" dirty="0"/>
              <a:t>Major changes in public spending over the period reflecting changing economic circumstances and political choices.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Critical backdrop to the scope and kinds of family policy that different administrations pursued </a:t>
            </a:r>
          </a:p>
        </p:txBody>
      </p:sp>
      <p:sp>
        <p:nvSpPr>
          <p:cNvPr id="4" name="Slide Number Placeholder 3"/>
          <p:cNvSpPr>
            <a:spLocks noGrp="1"/>
          </p:cNvSpPr>
          <p:nvPr>
            <p:ph type="sldNum" sz="quarter" idx="5"/>
          </p:nvPr>
        </p:nvSpPr>
        <p:spPr/>
        <p:txBody>
          <a:bodyPr/>
          <a:lstStyle/>
          <a:p>
            <a:fld id="{AB39924E-830B-424E-BEAF-2CEBBE11DC89}" type="slidenum">
              <a:rPr lang="en-GB" smtClean="0"/>
              <a:t>5</a:t>
            </a:fld>
            <a:endParaRPr lang="en-GB"/>
          </a:p>
        </p:txBody>
      </p:sp>
    </p:spTree>
    <p:extLst>
      <p:ext uri="{BB962C8B-B14F-4D97-AF65-F5344CB8AC3E}">
        <p14:creationId xmlns:p14="http://schemas.microsoft.com/office/powerpoint/2010/main" val="7906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1"/>
          </a:xfrm>
        </p:spPr>
        <p:txBody>
          <a:bodyPr/>
          <a:lstStyle/>
          <a:p>
            <a:pPr marL="171450" indent="-171450">
              <a:buFont typeface="Arial" panose="020B0604020202020204" pitchFamily="34" charset="0"/>
              <a:buChar char="•"/>
            </a:pPr>
            <a:r>
              <a:rPr lang="en-GB" sz="1400" dirty="0"/>
              <a:t>Second changing landscape: greater diversity of families: continuation of long term trends – increases in divorce, separation, cohabitation and re-partnering. Reflects changes in attitudes, greater gender equality, the law.</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table – 1997-2017 decline in married couples with children, doubling of cohabiting families – stabilising % of lone parent families at around 1 in 4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Increasing no of gay/lesbian families with children but still small as a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Families are dynamic – movement in and out of different types – re-partnering - and growth of ‘blended families’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2 key things to hold on: </a:t>
            </a:r>
            <a:r>
              <a:rPr lang="en-GB" sz="1400" b="1" dirty="0"/>
              <a:t>first</a:t>
            </a:r>
            <a:r>
              <a:rPr lang="en-GB" sz="1400" dirty="0"/>
              <a:t> - the risk of poverty is higher for some groups of families – lone parents and cohabiting parents. </a:t>
            </a:r>
            <a:r>
              <a:rPr lang="en-GB" sz="1400" b="1" dirty="0"/>
              <a:t>Second</a:t>
            </a:r>
            <a:r>
              <a:rPr lang="en-GB" sz="1400" dirty="0"/>
              <a:t>, parents, children &amp; extended families are negotiating more complex families – implications for work/care and emotional well-being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Family policies have changed to reflect these changes – but are still playing catch up  - future policy needs to focus less on the </a:t>
            </a:r>
            <a:r>
              <a:rPr lang="en-GB" sz="1400" b="1" dirty="0"/>
              <a:t>type </a:t>
            </a:r>
            <a:r>
              <a:rPr lang="en-GB" sz="1400" dirty="0"/>
              <a:t>of family and more on how to support the </a:t>
            </a:r>
            <a:r>
              <a:rPr lang="en-GB" sz="1400" b="1" dirty="0"/>
              <a:t>quality of the relationship in all kinds of families</a:t>
            </a:r>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6</a:t>
            </a:fld>
            <a:endParaRPr lang="en-GB" dirty="0"/>
          </a:p>
        </p:txBody>
      </p:sp>
    </p:spTree>
    <p:extLst>
      <p:ext uri="{BB962C8B-B14F-4D97-AF65-F5344CB8AC3E}">
        <p14:creationId xmlns:p14="http://schemas.microsoft.com/office/powerpoint/2010/main" val="322653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Third - rises in employment rate of all parents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Major change in the employment patterns of women in particular lone parents – has helped to reduce child poverty rates for children in LP families.  </a:t>
            </a:r>
            <a:r>
              <a:rPr lang="en-GB" sz="1400" b="1" dirty="0"/>
              <a:t>This shift to working when children are under the age of 5.</a:t>
            </a:r>
          </a:p>
          <a:p>
            <a:endParaRPr lang="en-GB" sz="1400" dirty="0"/>
          </a:p>
          <a:p>
            <a:pPr marL="171450" indent="-171450">
              <a:buFont typeface="Arial" panose="020B0604020202020204" pitchFamily="34" charset="0"/>
              <a:buChar char="•"/>
            </a:pPr>
            <a:r>
              <a:rPr lang="en-GB" sz="1400" dirty="0"/>
              <a:t>Implication - high proportions of young  children in childcare – nurseries – importance of the quality of that care – </a:t>
            </a:r>
            <a:r>
              <a:rPr lang="en-GB" sz="1400" dirty="0" err="1"/>
              <a:t>esp</a:t>
            </a:r>
            <a:r>
              <a:rPr lang="en-GB" sz="1400" dirty="0"/>
              <a:t> for poorer children</a:t>
            </a:r>
          </a:p>
        </p:txBody>
      </p:sp>
      <p:sp>
        <p:nvSpPr>
          <p:cNvPr id="4" name="Slide Number Placeholder 3"/>
          <p:cNvSpPr>
            <a:spLocks noGrp="1"/>
          </p:cNvSpPr>
          <p:nvPr>
            <p:ph type="sldNum" sz="quarter" idx="5"/>
          </p:nvPr>
        </p:nvSpPr>
        <p:spPr/>
        <p:txBody>
          <a:bodyPr/>
          <a:lstStyle/>
          <a:p>
            <a:fld id="{AB39924E-830B-424E-BEAF-2CEBBE11DC89}" type="slidenum">
              <a:rPr lang="en-GB" smtClean="0"/>
              <a:t>7</a:t>
            </a:fld>
            <a:endParaRPr lang="en-GB"/>
          </a:p>
        </p:txBody>
      </p:sp>
    </p:spTree>
    <p:extLst>
      <p:ext uri="{BB962C8B-B14F-4D97-AF65-F5344CB8AC3E}">
        <p14:creationId xmlns:p14="http://schemas.microsoft.com/office/powerpoint/2010/main" val="342335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4719461"/>
          </a:xfrm>
        </p:spPr>
        <p:txBody>
          <a:bodyPr/>
          <a:lstStyle/>
          <a:p>
            <a:pPr marL="171450" indent="-171450">
              <a:buFont typeface="Arial" panose="020B0604020202020204" pitchFamily="34" charset="0"/>
              <a:buChar char="•"/>
            </a:pPr>
            <a:r>
              <a:rPr lang="en-GB" sz="1400" dirty="0"/>
              <a:t>Child poverty has fluctuated over the period – going down in early years of Lab – now on the rise – benefit/tax credit changes.</a:t>
            </a:r>
          </a:p>
          <a:p>
            <a:endParaRPr lang="en-GB" sz="1400" dirty="0"/>
          </a:p>
          <a:p>
            <a:pPr marL="171450" indent="-171450">
              <a:buFont typeface="Arial" panose="020B0604020202020204" pitchFamily="34" charset="0"/>
              <a:buChar char="•"/>
            </a:pPr>
            <a:r>
              <a:rPr lang="en-GB" sz="1400" dirty="0"/>
              <a:t>This table sheds a light on the changing drivers of child poverty – from unemployment/workless – to in-work poverty.</a:t>
            </a:r>
            <a:r>
              <a:rPr lang="en-GB" sz="1400" b="1" dirty="0"/>
              <a:t>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 2017 – 2/3 of poor children were growing up in homes where a parent/adult is </a:t>
            </a:r>
            <a:r>
              <a:rPr lang="en-GB" sz="1400" b="1" dirty="0"/>
              <a:t>in work but still poor. </a:t>
            </a:r>
          </a:p>
          <a:p>
            <a:endParaRPr lang="en-GB" sz="1400" dirty="0"/>
          </a:p>
          <a:p>
            <a:pPr marL="171450" indent="-171450">
              <a:buFont typeface="Arial" panose="020B0604020202020204" pitchFamily="34" charset="0"/>
              <a:buChar char="•"/>
            </a:pPr>
            <a:r>
              <a:rPr lang="en-GB" sz="1400" dirty="0"/>
              <a:t>Raises critical question about the changing job market, gig economy, self-employment – not being able to lift people out of poverty  - challenge that poses to what the role of the state should be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Children growing up in Black, Asian and Minority ethnic families – children are more likely to be in persistent poverty (a reflection of lower paid jobs and discrimination in the labour market, despite the educational success of most children from BAME backgrounds – which has surpassed that of white children).  </a:t>
            </a:r>
          </a:p>
          <a:p>
            <a:endParaRPr lang="en-GB" sz="1400"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8</a:t>
            </a:fld>
            <a:endParaRPr lang="en-GB"/>
          </a:p>
        </p:txBody>
      </p:sp>
    </p:spTree>
    <p:extLst>
      <p:ext uri="{BB962C8B-B14F-4D97-AF65-F5344CB8AC3E}">
        <p14:creationId xmlns:p14="http://schemas.microsoft.com/office/powerpoint/2010/main" val="232148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Why these beautiful but very different gardens? Alison Gopnik – a well-known developmental psychologist wrote a recent book ‘The Gardener and the carpenter’ – a challenge to current notions/discourse on parenting.  She argues that we have become too focused on parenting as a job – like a carpenter –  trying to craft a perfect human being.  Instead, we should think about parent describing a fundamental relationship between you and your child. More like a gardener where you create the conditions, the soil for the child to grow/flourish.</a:t>
            </a:r>
          </a:p>
          <a:p>
            <a:endParaRPr lang="en-GB" sz="1400" dirty="0"/>
          </a:p>
          <a:p>
            <a:pPr marL="171450" indent="-171450">
              <a:buFont typeface="Arial" panose="020B0604020202020204" pitchFamily="34" charset="0"/>
              <a:buChar char="•"/>
            </a:pPr>
            <a:r>
              <a:rPr lang="en-GB" sz="1400" dirty="0"/>
              <a:t>The gardening metaphor doesn’t imply that parenting doesn’t involve hard work and dedication – but that it is more akin to creating a English country garden with space for wild flowers to grow than a French formal garden (parterre).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Nor does it imply that support/classes to support how you parent/practice are not effective – but it is a useful corrective to the some of the narrative about parenting – can feel pressurising/obsessive. </a:t>
            </a:r>
          </a:p>
        </p:txBody>
      </p:sp>
      <p:sp>
        <p:nvSpPr>
          <p:cNvPr id="4" name="Slide Number Placeholder 3"/>
          <p:cNvSpPr>
            <a:spLocks noGrp="1"/>
          </p:cNvSpPr>
          <p:nvPr>
            <p:ph type="sldNum" sz="quarter" idx="5"/>
          </p:nvPr>
        </p:nvSpPr>
        <p:spPr/>
        <p:txBody>
          <a:bodyPr/>
          <a:lstStyle/>
          <a:p>
            <a:fld id="{AB39924E-830B-424E-BEAF-2CEBBE11DC89}" type="slidenum">
              <a:rPr lang="en-GB" smtClean="0"/>
              <a:t>9</a:t>
            </a:fld>
            <a:endParaRPr lang="en-GB"/>
          </a:p>
        </p:txBody>
      </p:sp>
    </p:spTree>
    <p:extLst>
      <p:ext uri="{BB962C8B-B14F-4D97-AF65-F5344CB8AC3E}">
        <p14:creationId xmlns:p14="http://schemas.microsoft.com/office/powerpoint/2010/main" val="183252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423862" y="4609629"/>
            <a:ext cx="5959476" cy="5184576"/>
          </a:xfrm>
        </p:spPr>
        <p:txBody>
          <a:bodyPr/>
          <a:lstStyle/>
          <a:p>
            <a:pPr marL="171450" indent="-171450">
              <a:buFont typeface="Arial" panose="020B0604020202020204" pitchFamily="34" charset="0"/>
              <a:buChar char="•"/>
            </a:pPr>
            <a:r>
              <a:rPr lang="en-GB" sz="1250" dirty="0"/>
              <a:t>Draw on large body of evidence and research to explore what makes a difference to children’s outcomes – cognitive and s &amp; e development – long term consequences . </a:t>
            </a:r>
          </a:p>
          <a:p>
            <a:endParaRPr lang="en-GB" sz="1250" dirty="0"/>
          </a:p>
          <a:p>
            <a:pPr marL="171450" indent="-171450">
              <a:buFont typeface="Arial" panose="020B0604020202020204" pitchFamily="34" charset="0"/>
              <a:buChar char="•"/>
            </a:pPr>
            <a:r>
              <a:rPr lang="en-GB" sz="1250" dirty="0"/>
              <a:t>Family resources – parental income (poverty/</a:t>
            </a:r>
            <a:r>
              <a:rPr lang="en-GB" sz="1250" dirty="0" err="1"/>
              <a:t>depriv</a:t>
            </a:r>
            <a:r>
              <a:rPr lang="en-GB" sz="1250" dirty="0"/>
              <a:t>) and socio-economic status (parental education, occupation &amp; social class) – each matters for different outcomes.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Social gradient – look at the relationship between family resources and outcomes – there is not a simple cut off – in relation to many outcomes (health, education etc) – we see that the bottom fifth (quintile) does worst, the second slightly better but worse than the third fifth and so on.  [Important implications for policy]</a:t>
            </a:r>
          </a:p>
          <a:p>
            <a:endParaRPr lang="en-GB" sz="1250" dirty="0"/>
          </a:p>
          <a:p>
            <a:pPr marL="171450" indent="-171450">
              <a:buFont typeface="Arial" panose="020B0604020202020204" pitchFamily="34" charset="0"/>
              <a:buChar char="•"/>
            </a:pPr>
            <a:r>
              <a:rPr lang="en-GB" sz="1250" dirty="0"/>
              <a:t>Early childhood – critical phase - laying the building blocks for later development – and inequalities from the age of 2-3.  Persist/widen – though not for all groups  (Minority ethnic groups: white – bigger but narrows) .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Important that while early childhood vital period – no golden bullet – don’t subscribe to the view that it is all over by 5.  Each phase of childhood – brings milestones – opportunities/risks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10</a:t>
            </a:fld>
            <a:endParaRPr lang="en-GB"/>
          </a:p>
        </p:txBody>
      </p:sp>
    </p:spTree>
    <p:extLst>
      <p:ext uri="{BB962C8B-B14F-4D97-AF65-F5344CB8AC3E}">
        <p14:creationId xmlns:p14="http://schemas.microsoft.com/office/powerpoint/2010/main" val="87276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2"/>
          </a:xfrm>
        </p:spPr>
        <p:txBody>
          <a:bodyPr/>
          <a:lstStyle/>
          <a:p>
            <a:pPr marL="171450" indent="-171450">
              <a:buFont typeface="Arial" panose="020B0604020202020204" pitchFamily="34" charset="0"/>
              <a:buChar char="•"/>
            </a:pPr>
            <a:r>
              <a:rPr lang="en-GB" sz="1300" b="1" dirty="0"/>
              <a:t>Importance of  income </a:t>
            </a:r>
            <a:r>
              <a:rPr lang="en-GB" sz="1300" dirty="0"/>
              <a:t>– work done here at LSE by K Cooper and K Stewart (over 60 robust studies RCTs/QEDs/</a:t>
            </a:r>
            <a:r>
              <a:rPr lang="en-GB" sz="1300" dirty="0" err="1"/>
              <a:t>longit</a:t>
            </a:r>
            <a:r>
              <a:rPr lang="en-GB" sz="1300" dirty="0"/>
              <a:t>) shows that household income has an independent impact on children’s outcomes ‘money in itself matters’ [effect size is similar to schools/early education interventions]</a:t>
            </a:r>
          </a:p>
          <a:p>
            <a:endParaRPr lang="en-GB" sz="1300" dirty="0"/>
          </a:p>
          <a:p>
            <a:pPr marL="171450" indent="-171450">
              <a:buFont typeface="Arial" panose="020B0604020202020204" pitchFamily="34" charset="0"/>
              <a:buChar char="•"/>
            </a:pPr>
            <a:r>
              <a:rPr lang="en-GB" sz="1300" b="1" dirty="0"/>
              <a:t>Poverty impact directly</a:t>
            </a:r>
            <a:r>
              <a:rPr lang="en-GB" sz="1300" dirty="0"/>
              <a:t> – buy goods/services/experience  </a:t>
            </a:r>
            <a:r>
              <a:rPr lang="en-GB" sz="1300" b="1" dirty="0"/>
              <a:t>Indirectly </a:t>
            </a:r>
            <a:r>
              <a:rPr lang="en-GB" sz="1300" dirty="0"/>
              <a:t>– low income &amp; economic stress impacts on relationships within the family – between parents and parent &amp; child – affects how children fare (Family Stress Model).  (EIF/GH) </a:t>
            </a:r>
          </a:p>
          <a:p>
            <a:endParaRPr lang="en-GB" sz="1300" b="1" dirty="0"/>
          </a:p>
          <a:p>
            <a:pPr marL="171450" indent="-171450">
              <a:buFont typeface="Arial" panose="020B0604020202020204" pitchFamily="34" charset="0"/>
              <a:buChar char="•"/>
            </a:pPr>
            <a:r>
              <a:rPr lang="en-GB" sz="1300" b="1" dirty="0"/>
              <a:t>Importance of parents </a:t>
            </a:r>
            <a:r>
              <a:rPr lang="en-GB" sz="1300" dirty="0"/>
              <a:t>We know that relationship between parent and child &amp; their interaction has a deep and lasting impact on children’s development. (K. Sylva)  Good HLE – singing, reading, park, bedtimes/routine – greater influence on child outcomes than income/SES.  </a:t>
            </a:r>
          </a:p>
          <a:p>
            <a:endParaRPr lang="en-GB" sz="1300" b="1" dirty="0"/>
          </a:p>
          <a:p>
            <a:pPr marL="171450" indent="-171450">
              <a:buFont typeface="Arial" panose="020B0604020202020204" pitchFamily="34" charset="0"/>
              <a:buChar char="•"/>
            </a:pPr>
            <a:r>
              <a:rPr lang="en-GB" sz="1300" b="1" dirty="0"/>
              <a:t>Mental health/educational background </a:t>
            </a:r>
            <a:r>
              <a:rPr lang="en-GB" sz="1300" b="1" dirty="0" err="1"/>
              <a:t>esp</a:t>
            </a:r>
            <a:r>
              <a:rPr lang="en-GB" sz="1300" b="1" dirty="0"/>
              <a:t> mother – </a:t>
            </a:r>
          </a:p>
          <a:p>
            <a:endParaRPr lang="en-GB" sz="1300" b="1" dirty="0"/>
          </a:p>
          <a:p>
            <a:pPr marL="171450" indent="-171450">
              <a:buFont typeface="Arial" panose="020B0604020202020204" pitchFamily="34" charset="0"/>
              <a:buChar char="•"/>
            </a:pPr>
            <a:r>
              <a:rPr lang="en-GB" sz="1300" b="1" dirty="0"/>
              <a:t>Quality of relationships matter – </a:t>
            </a:r>
            <a:r>
              <a:rPr lang="en-GB" sz="1300" dirty="0"/>
              <a:t>not only between the parent and the child but also between parents – EIF/GH – whether they are together/separated</a:t>
            </a:r>
          </a:p>
          <a:p>
            <a:endParaRPr lang="en-GB" sz="1300" b="1" dirty="0"/>
          </a:p>
          <a:p>
            <a:pPr marL="171450" indent="-171450">
              <a:buFont typeface="Arial" panose="020B0604020202020204" pitchFamily="34" charset="0"/>
              <a:buChar char="•"/>
            </a:pPr>
            <a:r>
              <a:rPr lang="en-GB" sz="1300" b="1" dirty="0"/>
              <a:t>Great potential to make a difference - both through policies to address income/parental education – or more directly – through EI within family/education settings.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11</a:t>
            </a:fld>
            <a:endParaRPr lang="en-GB" dirty="0"/>
          </a:p>
        </p:txBody>
      </p:sp>
    </p:spTree>
    <p:extLst>
      <p:ext uri="{BB962C8B-B14F-4D97-AF65-F5344CB8AC3E}">
        <p14:creationId xmlns:p14="http://schemas.microsoft.com/office/powerpoint/2010/main" val="273145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E1128F-7F0E-446B-B29A-79BFBFAB313B}"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53994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BE7212-A1C1-40EB-9EBF-EB5517AD3831}"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09487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94A26-6E34-4D43-A408-577061AB440B}"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8111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60110"/>
      </p:ext>
    </p:extLst>
  </p:cSld>
  <p:clrMapOvr>
    <a:masterClrMapping/>
  </p:clrMapOvr>
  <p:extLst mod="1">
    <p:ext uri="{DCECCB84-F9BA-43D5-87BE-67443E8EF086}">
      <p15:sldGuideLst xmlns:p15="http://schemas.microsoft.com/office/powerpoint/2012/main">
        <p15:guide id="1" pos="3840">
          <p15:clr>
            <a:srgbClr val="FBAE40"/>
          </p15:clr>
        </p15:guide>
        <p15:guide id="2" pos="5927">
          <p15:clr>
            <a:srgbClr val="FBAE40"/>
          </p15:clr>
        </p15:guide>
        <p15:guide id="3" pos="3727">
          <p15:clr>
            <a:srgbClr val="FBAE40"/>
          </p15:clr>
        </p15:guide>
        <p15:guide id="4" orient="horz" pos="1820">
          <p15:clr>
            <a:srgbClr val="FBAE40"/>
          </p15:clr>
        </p15:guide>
        <p15:guide id="5" orient="horz" pos="2160">
          <p15:clr>
            <a:srgbClr val="FBAE40"/>
          </p15:clr>
        </p15:guide>
        <p15:guide id="6" orient="horz" pos="2387">
          <p15:clr>
            <a:srgbClr val="FBAE40"/>
          </p15:clr>
        </p15:guide>
        <p15:guide id="7" orient="horz" pos="2727">
          <p15:clr>
            <a:srgbClr val="FBAE40"/>
          </p15:clr>
        </p15:guide>
        <p15:guide id="8" pos="2819">
          <p15:clr>
            <a:srgbClr val="FBAE40"/>
          </p15:clr>
        </p15:guide>
        <p15:guide id="9" pos="4861">
          <p15:clr>
            <a:srgbClr val="FBAE40"/>
          </p15:clr>
        </p15:guide>
        <p15:guide id="10" pos="2638">
          <p15:clr>
            <a:srgbClr val="FBAE40"/>
          </p15:clr>
        </p15:guide>
        <p15:guide id="11" pos="5042">
          <p15:clr>
            <a:srgbClr val="FBAE40"/>
          </p15:clr>
        </p15:guide>
        <p15:guide id="12" pos="1731">
          <p15:clr>
            <a:srgbClr val="FBAE40"/>
          </p15:clr>
        </p15:guide>
        <p15:guide id="13"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89" y="1443406"/>
            <a:ext cx="8508023" cy="534864"/>
          </a:xfrm>
          <a:prstGeom prst="rect">
            <a:avLst/>
          </a:prstGeom>
        </p:spPr>
        <p:txBody>
          <a:bodyPr lIns="0" tIns="0" rIns="0" bIns="0" anchor="t" anchorCtr="0"/>
          <a:lstStyle>
            <a:lvl1pPr algn="l">
              <a:defRPr sz="2833" baseline="0"/>
            </a:lvl1pPr>
          </a:lstStyle>
          <a:p>
            <a:r>
              <a:rPr lang="en-US" dirty="0" smtClean="0"/>
              <a:t>Event Title. Reduce size of text if it doesn’t fit</a:t>
            </a:r>
            <a:endParaRPr lang="en-US" dirty="0"/>
          </a:p>
        </p:txBody>
      </p:sp>
      <p:sp>
        <p:nvSpPr>
          <p:cNvPr id="3" name="Subtitle 2"/>
          <p:cNvSpPr>
            <a:spLocks noGrp="1"/>
          </p:cNvSpPr>
          <p:nvPr>
            <p:ph type="subTitle" idx="1" hasCustomPrompt="1"/>
          </p:nvPr>
        </p:nvSpPr>
        <p:spPr>
          <a:xfrm>
            <a:off x="317989" y="2080847"/>
            <a:ext cx="8508023" cy="219808"/>
          </a:xfrm>
          <a:prstGeom prst="rect">
            <a:avLst/>
          </a:prstGeom>
        </p:spPr>
        <p:txBody>
          <a:bodyPr lIns="0" tIns="0" rIns="0" bIns="0"/>
          <a:lstStyle>
            <a:lvl1pPr marL="0" indent="0" algn="l">
              <a:buNone/>
              <a:defRPr sz="1333" b="1" i="0">
                <a:latin typeface="Roboto" charset="0"/>
                <a:ea typeface="Roboto" charset="0"/>
                <a:cs typeface="Roboto"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Event hashtag</a:t>
            </a:r>
            <a:endParaRPr lang="en-US" dirty="0"/>
          </a:p>
        </p:txBody>
      </p:sp>
      <p:sp>
        <p:nvSpPr>
          <p:cNvPr id="8" name="Content Placeholder 7"/>
          <p:cNvSpPr>
            <a:spLocks noGrp="1"/>
          </p:cNvSpPr>
          <p:nvPr>
            <p:ph sz="quarter" idx="10" hasCustomPrompt="1"/>
          </p:nvPr>
        </p:nvSpPr>
        <p:spPr>
          <a:xfrm>
            <a:off x="317989" y="2417885"/>
            <a:ext cx="8508023" cy="241789"/>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12" name="Text Placeholder 11"/>
          <p:cNvSpPr>
            <a:spLocks noGrp="1"/>
          </p:cNvSpPr>
          <p:nvPr>
            <p:ph type="body" sz="quarter" idx="11" hasCustomPrompt="1"/>
          </p:nvPr>
        </p:nvSpPr>
        <p:spPr>
          <a:xfrm>
            <a:off x="317989" y="2711369"/>
            <a:ext cx="8508023" cy="607728"/>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5" name="Text Placeholder 14"/>
          <p:cNvSpPr>
            <a:spLocks noGrp="1"/>
          </p:cNvSpPr>
          <p:nvPr>
            <p:ph type="body" sz="quarter" idx="12" hasCustomPrompt="1"/>
          </p:nvPr>
        </p:nvSpPr>
        <p:spPr>
          <a:xfrm>
            <a:off x="317989" y="3501761"/>
            <a:ext cx="8508023" cy="249624"/>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7" name="Text Placeholder 16"/>
          <p:cNvSpPr>
            <a:spLocks noGrp="1"/>
          </p:cNvSpPr>
          <p:nvPr>
            <p:ph type="body" sz="quarter" idx="13" hasCustomPrompt="1"/>
          </p:nvPr>
        </p:nvSpPr>
        <p:spPr>
          <a:xfrm>
            <a:off x="317989" y="3809389"/>
            <a:ext cx="8508023" cy="58676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9" name="Text Placeholder 18"/>
          <p:cNvSpPr>
            <a:spLocks noGrp="1"/>
          </p:cNvSpPr>
          <p:nvPr>
            <p:ph type="body" sz="quarter" idx="14" hasCustomPrompt="1"/>
          </p:nvPr>
        </p:nvSpPr>
        <p:spPr>
          <a:xfrm>
            <a:off x="317990" y="4689231"/>
            <a:ext cx="4054719" cy="388123"/>
          </a:xfrm>
          <a:prstGeom prst="rect">
            <a:avLst/>
          </a:prstGeom>
        </p:spPr>
        <p:txBody>
          <a:bodyPr lIns="0" tIns="0" rIns="0" bIns="0"/>
          <a:lstStyle>
            <a:lvl1pPr>
              <a:defRPr sz="833" b="0" i="1" baseline="0">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5" name="Content Placeholder 4"/>
          <p:cNvSpPr>
            <a:spLocks noGrp="1"/>
          </p:cNvSpPr>
          <p:nvPr>
            <p:ph sz="quarter" idx="15" hasCustomPrompt="1"/>
          </p:nvPr>
        </p:nvSpPr>
        <p:spPr>
          <a:xfrm>
            <a:off x="4737589" y="4680858"/>
            <a:ext cx="4088423" cy="388775"/>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317947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25291"/>
            <a:ext cx="8508023" cy="523671"/>
          </a:xfrm>
          <a:prstGeom prst="rect">
            <a:avLst/>
          </a:prstGeom>
        </p:spPr>
        <p:txBody>
          <a:bodyPr lIns="0" tIns="0" rIns="0" bIns="0"/>
          <a:lstStyle>
            <a:lvl1pPr>
              <a:defRPr/>
            </a:lvl1pPr>
          </a:lstStyle>
          <a:p>
            <a:r>
              <a:rPr lang="en-US" dirty="0" smtClean="0"/>
              <a:t>Event Title. Reduce size of text if it doesn’t fit</a:t>
            </a:r>
            <a:endParaRPr lang="en-US" dirty="0"/>
          </a:p>
        </p:txBody>
      </p:sp>
      <p:sp>
        <p:nvSpPr>
          <p:cNvPr id="5" name="Text Placeholder 4"/>
          <p:cNvSpPr>
            <a:spLocks noGrp="1"/>
          </p:cNvSpPr>
          <p:nvPr>
            <p:ph type="body" sz="quarter" idx="10" hasCustomPrompt="1"/>
          </p:nvPr>
        </p:nvSpPr>
        <p:spPr>
          <a:xfrm>
            <a:off x="317989" y="1948962"/>
            <a:ext cx="8508023" cy="234462"/>
          </a:xfrm>
          <a:prstGeom prst="rect">
            <a:avLst/>
          </a:prstGeom>
        </p:spPr>
        <p:txBody>
          <a:bodyPr lIns="0" tIns="0" rIns="0" bIns="0"/>
          <a:lstStyle/>
          <a:p>
            <a:pPr lvl="0"/>
            <a:r>
              <a:rPr lang="en-US" dirty="0" smtClean="0"/>
              <a:t>Event hashtag</a:t>
            </a:r>
          </a:p>
        </p:txBody>
      </p:sp>
      <p:sp>
        <p:nvSpPr>
          <p:cNvPr id="7" name="Text Placeholder 6"/>
          <p:cNvSpPr>
            <a:spLocks noGrp="1"/>
          </p:cNvSpPr>
          <p:nvPr>
            <p:ph type="body" sz="quarter" idx="11" hasCustomPrompt="1"/>
          </p:nvPr>
        </p:nvSpPr>
        <p:spPr>
          <a:xfrm>
            <a:off x="317989" y="2352146"/>
            <a:ext cx="4054719" cy="226931"/>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0" name="Text Placeholder 9"/>
          <p:cNvSpPr>
            <a:spLocks noGrp="1"/>
          </p:cNvSpPr>
          <p:nvPr>
            <p:ph type="body" sz="quarter" idx="12" hasCustomPrompt="1"/>
          </p:nvPr>
        </p:nvSpPr>
        <p:spPr>
          <a:xfrm>
            <a:off x="317989" y="2637693"/>
            <a:ext cx="4054718" cy="703384"/>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baseline="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2" name="Text Placeholder 11"/>
          <p:cNvSpPr>
            <a:spLocks noGrp="1"/>
          </p:cNvSpPr>
          <p:nvPr>
            <p:ph type="body" sz="quarter" idx="13" hasCustomPrompt="1"/>
          </p:nvPr>
        </p:nvSpPr>
        <p:spPr>
          <a:xfrm>
            <a:off x="317989" y="3516313"/>
            <a:ext cx="4054719" cy="235073"/>
          </a:xfrm>
          <a:prstGeom prst="rect">
            <a:avLst/>
          </a:prstGeom>
        </p:spPr>
        <p:txBody>
          <a:bodyPr lIns="0" tIns="0" rIns="0" bIns="0"/>
          <a:lstStyle>
            <a:lvl1pPr>
              <a:defRPr sz="1417" baseline="0">
                <a:solidFill>
                  <a:schemeClr val="tx1"/>
                </a:solidFill>
              </a:defRPr>
            </a:lvl1pPr>
          </a:lstStyle>
          <a:p>
            <a:pPr lvl="0"/>
            <a:r>
              <a:rPr lang="en-US" smtClean="0"/>
              <a:t>Speaker Name</a:t>
            </a:r>
            <a:endParaRPr lang="en-US" dirty="0" smtClean="0"/>
          </a:p>
        </p:txBody>
      </p:sp>
      <p:sp>
        <p:nvSpPr>
          <p:cNvPr id="14" name="Text Placeholder 13"/>
          <p:cNvSpPr>
            <a:spLocks noGrp="1"/>
          </p:cNvSpPr>
          <p:nvPr>
            <p:ph type="body" sz="quarter" idx="14" hasCustomPrompt="1"/>
          </p:nvPr>
        </p:nvSpPr>
        <p:spPr>
          <a:xfrm>
            <a:off x="317989" y="3817938"/>
            <a:ext cx="4054719" cy="710101"/>
          </a:xfrm>
          <a:prstGeom prst="rect">
            <a:avLst/>
          </a:prstGeom>
        </p:spPr>
        <p:txBody>
          <a:bodyPr lIns="0" tIns="0" rIns="0" bIns="0"/>
          <a:lstStyle>
            <a:lvl1pPr>
              <a:defRPr sz="1083" b="0" i="0">
                <a:solidFill>
                  <a:schemeClr val="tx1"/>
                </a:solidFill>
                <a:latin typeface="Roboto" charset="0"/>
                <a:ea typeface="Roboto" charset="0"/>
                <a:cs typeface="Roboto" charset="0"/>
              </a:defRPr>
            </a:lvl1pPr>
          </a:lstStyle>
          <a:p>
            <a:pPr lvl="0"/>
            <a:r>
              <a:rPr lang="en-US" dirty="0" smtClean="0"/>
              <a:t>Positions and affiliations. Positions and affiliations. Positions and affiliations. Positions and affiliations. Positions and affiliations. Positions and affiliations. Positions and affiliations</a:t>
            </a:r>
          </a:p>
        </p:txBody>
      </p:sp>
      <p:sp>
        <p:nvSpPr>
          <p:cNvPr id="16" name="Text Placeholder 15"/>
          <p:cNvSpPr>
            <a:spLocks noGrp="1"/>
          </p:cNvSpPr>
          <p:nvPr>
            <p:ph type="body" sz="quarter" idx="15" hasCustomPrompt="1"/>
          </p:nvPr>
        </p:nvSpPr>
        <p:spPr>
          <a:xfrm>
            <a:off x="4737589" y="2346854"/>
            <a:ext cx="4088423" cy="239550"/>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8" name="Text Placeholder 17"/>
          <p:cNvSpPr>
            <a:spLocks noGrp="1"/>
          </p:cNvSpPr>
          <p:nvPr>
            <p:ph type="body" sz="quarter" idx="16" hasCustomPrompt="1"/>
          </p:nvPr>
        </p:nvSpPr>
        <p:spPr>
          <a:xfrm>
            <a:off x="4737589" y="2647157"/>
            <a:ext cx="4088423" cy="679267"/>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0" name="Text Placeholder 19"/>
          <p:cNvSpPr>
            <a:spLocks noGrp="1"/>
          </p:cNvSpPr>
          <p:nvPr>
            <p:ph type="body" sz="quarter" idx="17" hasCustomPrompt="1"/>
          </p:nvPr>
        </p:nvSpPr>
        <p:spPr>
          <a:xfrm>
            <a:off x="4737589" y="3517636"/>
            <a:ext cx="4088423" cy="233749"/>
          </a:xfrm>
          <a:prstGeom prst="rect">
            <a:avLst/>
          </a:prstGeom>
        </p:spPr>
        <p:txBody>
          <a:bodyPr lIns="0" tIns="0" rIns="0" bIns="0"/>
          <a:lstStyle>
            <a:lvl1pPr>
              <a:defRPr sz="1417" b="1" i="0">
                <a:solidFill>
                  <a:schemeClr val="tx1"/>
                </a:solidFill>
                <a:latin typeface="Roboto" charset="0"/>
                <a:ea typeface="Roboto" charset="0"/>
                <a:cs typeface="Roboto" charset="0"/>
              </a:defRPr>
            </a:lvl1pPr>
          </a:lstStyle>
          <a:p>
            <a:pPr lvl="0"/>
            <a:r>
              <a:rPr lang="en-US" dirty="0" smtClean="0"/>
              <a:t>Speaker Name</a:t>
            </a:r>
          </a:p>
        </p:txBody>
      </p:sp>
      <p:sp>
        <p:nvSpPr>
          <p:cNvPr id="22" name="Text Placeholder 21"/>
          <p:cNvSpPr>
            <a:spLocks noGrp="1"/>
          </p:cNvSpPr>
          <p:nvPr>
            <p:ph type="body" sz="quarter" idx="18" hasCustomPrompt="1"/>
          </p:nvPr>
        </p:nvSpPr>
        <p:spPr>
          <a:xfrm>
            <a:off x="4737589" y="3817937"/>
            <a:ext cx="4088423" cy="688120"/>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4" name="Text Placeholder 23"/>
          <p:cNvSpPr>
            <a:spLocks noGrp="1"/>
          </p:cNvSpPr>
          <p:nvPr>
            <p:ph type="body" sz="quarter" idx="19" hasCustomPrompt="1"/>
          </p:nvPr>
        </p:nvSpPr>
        <p:spPr>
          <a:xfrm>
            <a:off x="317990" y="4711211"/>
            <a:ext cx="4054719" cy="388633"/>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4" name="Content Placeholder 3"/>
          <p:cNvSpPr>
            <a:spLocks noGrp="1"/>
          </p:cNvSpPr>
          <p:nvPr>
            <p:ph sz="quarter" idx="20" hasCustomPrompt="1"/>
          </p:nvPr>
        </p:nvSpPr>
        <p:spPr>
          <a:xfrm>
            <a:off x="4737589" y="4704183"/>
            <a:ext cx="4090606" cy="3810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289550718"/>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659">
          <p15:clr>
            <a:srgbClr val="FBAE40"/>
          </p15:clr>
        </p15:guide>
        <p15:guide id="4" orient="horz" pos="28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69253"/>
            <a:ext cx="8508023" cy="428421"/>
          </a:xfrm>
          <a:prstGeom prst="rect">
            <a:avLst/>
          </a:prstGeom>
        </p:spPr>
        <p:txBody>
          <a:bodyPr lIns="0" tIns="0" rIns="0" bIns="0"/>
          <a:lstStyle/>
          <a:p>
            <a:r>
              <a:rPr lang="en-US" dirty="0" smtClean="0"/>
              <a:t>Event Title. Reduce size of text if it doesn’t fit</a:t>
            </a:r>
            <a:endParaRPr lang="en-US" dirty="0"/>
          </a:p>
        </p:txBody>
      </p:sp>
      <p:sp>
        <p:nvSpPr>
          <p:cNvPr id="4" name="Text Placeholder 3"/>
          <p:cNvSpPr>
            <a:spLocks noGrp="1"/>
          </p:cNvSpPr>
          <p:nvPr>
            <p:ph type="body" sz="quarter" idx="10" hasCustomPrompt="1"/>
          </p:nvPr>
        </p:nvSpPr>
        <p:spPr>
          <a:xfrm>
            <a:off x="317989" y="1993026"/>
            <a:ext cx="8508023" cy="212379"/>
          </a:xfrm>
          <a:prstGeom prst="rect">
            <a:avLst/>
          </a:prstGeom>
        </p:spPr>
        <p:txBody>
          <a:bodyPr lIns="0" tIns="0" rIns="0" bIns="0"/>
          <a:lstStyle/>
          <a:p>
            <a:pPr lvl="0"/>
            <a:r>
              <a:rPr lang="en-US" smtClean="0"/>
              <a:t>Event hashtag</a:t>
            </a:r>
            <a:endParaRPr lang="en-US" dirty="0" smtClean="0"/>
          </a:p>
        </p:txBody>
      </p:sp>
      <p:sp>
        <p:nvSpPr>
          <p:cNvPr id="6" name="Text Placeholder 5"/>
          <p:cNvSpPr>
            <a:spLocks noGrp="1"/>
          </p:cNvSpPr>
          <p:nvPr>
            <p:ph type="body" sz="quarter" idx="11" hasCustomPrompt="1"/>
          </p:nvPr>
        </p:nvSpPr>
        <p:spPr>
          <a:xfrm>
            <a:off x="317989" y="2344209"/>
            <a:ext cx="4054719" cy="220215"/>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8" name="Text Placeholder 7"/>
          <p:cNvSpPr>
            <a:spLocks noGrp="1"/>
          </p:cNvSpPr>
          <p:nvPr>
            <p:ph type="body" sz="quarter" idx="12" hasCustomPrompt="1"/>
          </p:nvPr>
        </p:nvSpPr>
        <p:spPr>
          <a:xfrm>
            <a:off x="317989" y="2637897"/>
            <a:ext cx="4054719" cy="344162"/>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0" name="Text Placeholder 9"/>
          <p:cNvSpPr>
            <a:spLocks noGrp="1"/>
          </p:cNvSpPr>
          <p:nvPr>
            <p:ph type="body" sz="quarter" idx="13" hasCustomPrompt="1"/>
          </p:nvPr>
        </p:nvSpPr>
        <p:spPr>
          <a:xfrm>
            <a:off x="317989" y="3128698"/>
            <a:ext cx="4054719" cy="241687"/>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2" name="Text Placeholder 11"/>
          <p:cNvSpPr>
            <a:spLocks noGrp="1"/>
          </p:cNvSpPr>
          <p:nvPr>
            <p:ph type="body" sz="quarter" idx="14" hasCustomPrompt="1"/>
          </p:nvPr>
        </p:nvSpPr>
        <p:spPr>
          <a:xfrm>
            <a:off x="317989" y="3406511"/>
            <a:ext cx="4054719" cy="3522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4" name="Text Placeholder 13"/>
          <p:cNvSpPr>
            <a:spLocks noGrp="1"/>
          </p:cNvSpPr>
          <p:nvPr>
            <p:ph type="body" sz="quarter" idx="15" hasCustomPrompt="1"/>
          </p:nvPr>
        </p:nvSpPr>
        <p:spPr>
          <a:xfrm>
            <a:off x="317989" y="3877470"/>
            <a:ext cx="4054719" cy="248606"/>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6" name="Text Placeholder 15"/>
          <p:cNvSpPr>
            <a:spLocks noGrp="1"/>
          </p:cNvSpPr>
          <p:nvPr>
            <p:ph type="body" sz="quarter" idx="16" hasCustomPrompt="1"/>
          </p:nvPr>
        </p:nvSpPr>
        <p:spPr>
          <a:xfrm>
            <a:off x="317989" y="4177771"/>
            <a:ext cx="4054719" cy="43086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8" name="Text Placeholder 17"/>
          <p:cNvSpPr>
            <a:spLocks noGrp="1"/>
          </p:cNvSpPr>
          <p:nvPr>
            <p:ph type="body" sz="quarter" idx="17" hasCustomPrompt="1"/>
          </p:nvPr>
        </p:nvSpPr>
        <p:spPr>
          <a:xfrm>
            <a:off x="317990" y="4762500"/>
            <a:ext cx="4054719" cy="35189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a:p>
            <a:pPr lvl="0"/>
            <a:endParaRPr lang="en-US" dirty="0" smtClean="0"/>
          </a:p>
        </p:txBody>
      </p:sp>
      <p:sp>
        <p:nvSpPr>
          <p:cNvPr id="20" name="Text Placeholder 19"/>
          <p:cNvSpPr>
            <a:spLocks noGrp="1"/>
          </p:cNvSpPr>
          <p:nvPr>
            <p:ph type="body" sz="quarter" idx="18" hasCustomPrompt="1"/>
          </p:nvPr>
        </p:nvSpPr>
        <p:spPr>
          <a:xfrm>
            <a:off x="4737589" y="2346854"/>
            <a:ext cx="4088423" cy="239448"/>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2" name="Text Placeholder 21"/>
          <p:cNvSpPr>
            <a:spLocks noGrp="1"/>
          </p:cNvSpPr>
          <p:nvPr>
            <p:ph type="body" sz="quarter" idx="19" hasCustomPrompt="1"/>
          </p:nvPr>
        </p:nvSpPr>
        <p:spPr>
          <a:xfrm>
            <a:off x="4737589" y="3127375"/>
            <a:ext cx="4088423" cy="213702"/>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24" name="Text Placeholder 23"/>
          <p:cNvSpPr>
            <a:spLocks noGrp="1"/>
          </p:cNvSpPr>
          <p:nvPr>
            <p:ph type="body" sz="quarter" idx="20" hasCustomPrompt="1"/>
          </p:nvPr>
        </p:nvSpPr>
        <p:spPr>
          <a:xfrm>
            <a:off x="4737589" y="3877469"/>
            <a:ext cx="4088423" cy="247385"/>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6" name="Text Placeholder 25"/>
          <p:cNvSpPr>
            <a:spLocks noGrp="1"/>
          </p:cNvSpPr>
          <p:nvPr>
            <p:ph type="body" sz="quarter" idx="21" hasCustomPrompt="1"/>
          </p:nvPr>
        </p:nvSpPr>
        <p:spPr>
          <a:xfrm>
            <a:off x="4737589" y="2647157"/>
            <a:ext cx="4088423" cy="40084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28" name="Text Placeholder 27"/>
          <p:cNvSpPr>
            <a:spLocks noGrp="1"/>
          </p:cNvSpPr>
          <p:nvPr>
            <p:ph type="body" sz="quarter" idx="22" hasCustomPrompt="1"/>
          </p:nvPr>
        </p:nvSpPr>
        <p:spPr>
          <a:xfrm>
            <a:off x="4737589" y="3397250"/>
            <a:ext cx="4088423" cy="40481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30" name="Text Placeholder 29"/>
          <p:cNvSpPr>
            <a:spLocks noGrp="1"/>
          </p:cNvSpPr>
          <p:nvPr>
            <p:ph type="body" sz="quarter" idx="23" hasCustomPrompt="1"/>
          </p:nvPr>
        </p:nvSpPr>
        <p:spPr>
          <a:xfrm>
            <a:off x="4737589" y="4177771"/>
            <a:ext cx="4088423" cy="65087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a:t>
            </a:r>
            <a:r>
              <a:rPr lang="en-US" smtClean="0"/>
              <a:t>Positions and affiliations. </a:t>
            </a:r>
            <a:endParaRPr lang="en-US" dirty="0" smtClean="0"/>
          </a:p>
        </p:txBody>
      </p:sp>
      <p:sp>
        <p:nvSpPr>
          <p:cNvPr id="7" name="Content Placeholder 6"/>
          <p:cNvSpPr>
            <a:spLocks noGrp="1"/>
          </p:cNvSpPr>
          <p:nvPr>
            <p:ph sz="quarter" idx="24" hasCustomPrompt="1"/>
          </p:nvPr>
        </p:nvSpPr>
        <p:spPr>
          <a:xfrm>
            <a:off x="4737589" y="4766901"/>
            <a:ext cx="4088422" cy="341609"/>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559232051"/>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364">
          <p15:clr>
            <a:srgbClr val="FBAE40"/>
          </p15:clr>
        </p15:guide>
        <p15:guide id="4" orient="horz" pos="2568">
          <p15:clr>
            <a:srgbClr val="FBAE40"/>
          </p15:clr>
        </p15:guide>
        <p15:guide id="5" orient="horz" pos="2931">
          <p15:clr>
            <a:srgbClr val="FBAE40"/>
          </p15:clr>
        </p15:guide>
        <p15:guide id="6" orient="horz" pos="3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2CE1128F-7F0E-446B-B29A-79BFBFAB313B}" type="datetime1">
              <a:rPr lang="en-GB" smtClean="0"/>
              <a:t>25/11/2019</a:t>
            </a:fld>
            <a:endParaRPr lang="en-GB"/>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262857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42030EFF-7FF8-4DBB-8FE8-CF7576DACA63}" type="datetime1">
              <a:rPr lang="en-GB" smtClean="0"/>
              <a:t>25/11/2019</a:t>
            </a:fld>
            <a:endParaRPr lang="en-GB"/>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2876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9F1FBFD-D812-43EA-907F-5A11FD0481D8}" type="datetime1">
              <a:rPr lang="en-GB" smtClean="0"/>
              <a:t>25/11/2019</a:t>
            </a:fld>
            <a:endParaRPr lang="en-GB"/>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6538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F1FBFD-D812-43EA-907F-5A11FD0481D8}"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2925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B9829-0A3C-447F-8C56-4C904DFB17C3}"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07211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030EFF-7FF8-4DBB-8FE8-CF7576DACA63}"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4408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068856-E023-4632-A54B-16D979ED07AD}" type="datetime1">
              <a:rPr lang="en-GB" smtClean="0"/>
              <a:t>25/11/2019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3667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D1B99D-464A-4CC8-91F4-A0DF9CFCD898}" type="datetime1">
              <a:rPr lang="en-GB" smtClean="0"/>
              <a:t>25/11/2019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76470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7550-3BCB-430A-86DD-05819F5C61D4}" type="datetime1">
              <a:rPr lang="en-GB" smtClean="0"/>
              <a:t>25/11/2019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40858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1CD163-7E6F-433D-A97C-8CE114856A83}"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265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EEDDEE-14A2-41A8-A2AF-79B7B4E1B189}"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4585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C8B55843-CFB9-40B2-B430-D036A7B05362}" type="datetime1">
              <a:rPr lang="en-GB" smtClean="0"/>
              <a:t>25/11/2019</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67BB022-3B30-410A-970D-E4B5CDF08844}" type="slidenum">
              <a:rPr lang="en-GB" smtClean="0"/>
              <a:t>‹#›</a:t>
            </a:fld>
            <a:endParaRPr lang="en-GB"/>
          </a:p>
        </p:txBody>
      </p:sp>
    </p:spTree>
    <p:extLst>
      <p:ext uri="{BB962C8B-B14F-4D97-AF65-F5344CB8AC3E}">
        <p14:creationId xmlns:p14="http://schemas.microsoft.com/office/powerpoint/2010/main" val="26387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715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defTabSz="761970" rtl="0" eaLnBrk="1" latinLnBrk="0" hangingPunct="1">
        <a:lnSpc>
          <a:spcPct val="90000"/>
        </a:lnSpc>
        <a:spcBef>
          <a:spcPct val="0"/>
        </a:spcBef>
        <a:buNone/>
        <a:defRPr sz="2833" b="0" i="0" kern="1200">
          <a:solidFill>
            <a:srgbClr val="FF0000"/>
          </a:solidFill>
          <a:latin typeface="Roboto" charset="0"/>
          <a:ea typeface="Roboto" charset="0"/>
          <a:cs typeface="Roboto" charset="0"/>
        </a:defRPr>
      </a:lvl1pPr>
    </p:titleStyle>
    <p:body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F26B43"/>
          </p15:clr>
        </p15:guide>
        <p15:guide id="2" pos="217">
          <p15:clr>
            <a:srgbClr val="F26B43"/>
          </p15:clr>
        </p15:guide>
        <p15:guide id="3" pos="2984">
          <p15:clr>
            <a:srgbClr val="F26B43"/>
          </p15:clr>
        </p15:guide>
        <p15:guide id="4" pos="3233">
          <p15:clr>
            <a:srgbClr val="F26B43"/>
          </p15:clr>
        </p15:guide>
        <p15:guide id="5" pos="60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co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771800" y="2713484"/>
            <a:ext cx="3818065" cy="936104"/>
          </a:xfrm>
          <a:prstGeom prst="rect">
            <a:avLst/>
          </a:prstGeom>
          <a:ln>
            <a:solidFill>
              <a:schemeClr val="tx1"/>
            </a:solidFill>
          </a:ln>
        </p:spPr>
      </p:pic>
    </p:spTree>
    <p:extLst>
      <p:ext uri="{BB962C8B-B14F-4D97-AF65-F5344CB8AC3E}">
        <p14:creationId xmlns:p14="http://schemas.microsoft.com/office/powerpoint/2010/main" val="2764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465436" y="1440466"/>
            <a:ext cx="8229600" cy="952500"/>
          </a:xfrm>
        </p:spPr>
        <p:txBody>
          <a:bodyPr>
            <a:normAutofit/>
          </a:bodyPr>
          <a:lstStyle/>
          <a:p>
            <a:r>
              <a:rPr lang="en-GB" dirty="0"/>
              <a:t>What do children need?</a:t>
            </a:r>
          </a:p>
        </p:txBody>
      </p:sp>
      <p:sp>
        <p:nvSpPr>
          <p:cNvPr id="3" name="Content Placeholder 2">
            <a:extLst>
              <a:ext uri="{FF2B5EF4-FFF2-40B4-BE49-F238E27FC236}">
                <a16:creationId xmlns="" xmlns:a16="http://schemas.microsoft.com/office/drawing/2014/main" id="{A63EE796-CFD5-4FA9-ACE3-594F19E8AE71}"/>
              </a:ext>
            </a:extLst>
          </p:cNvPr>
          <p:cNvSpPr>
            <a:spLocks noGrp="1"/>
          </p:cNvSpPr>
          <p:nvPr>
            <p:ph idx="1"/>
          </p:nvPr>
        </p:nvSpPr>
        <p:spPr>
          <a:xfrm>
            <a:off x="1451572" y="2065412"/>
            <a:ext cx="6257328" cy="3387122"/>
          </a:xfrm>
        </p:spPr>
        <p:txBody>
          <a:bodyPr>
            <a:normAutofit/>
          </a:bodyPr>
          <a:lstStyle/>
          <a:p>
            <a:r>
              <a:rPr lang="en-GB" sz="1700" dirty="0"/>
              <a:t>Focus is on children’s cognitive, social-emotional development</a:t>
            </a:r>
          </a:p>
          <a:p>
            <a:r>
              <a:rPr lang="en-GB" sz="1700" dirty="0"/>
              <a:t>Relationship between family resources (income, education, occupation, class) and child outcomes </a:t>
            </a:r>
          </a:p>
          <a:p>
            <a:r>
              <a:rPr lang="en-GB" sz="1700" i="1" dirty="0"/>
              <a:t>Early </a:t>
            </a:r>
            <a:r>
              <a:rPr lang="en-GB" sz="1700" dirty="0"/>
              <a:t>childhood matters </a:t>
            </a:r>
          </a:p>
          <a:p>
            <a:r>
              <a:rPr lang="en-GB" sz="1700" dirty="0"/>
              <a:t>Inequalities in development by socio-economic group emerge early</a:t>
            </a:r>
          </a:p>
          <a:p>
            <a:r>
              <a:rPr lang="en-GB" sz="1700" dirty="0"/>
              <a:t>Each phase of childhood/adolescence has key milestones, risks, opportunities </a:t>
            </a:r>
          </a:p>
        </p:txBody>
      </p:sp>
      <p:cxnSp>
        <p:nvCxnSpPr>
          <p:cNvPr id="5" name="Straight Connector 4"/>
          <p:cNvCxnSpPr/>
          <p:nvPr/>
        </p:nvCxnSpPr>
        <p:spPr>
          <a:xfrm flipV="1">
            <a:off x="762000" y="997293"/>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10</a:t>
            </a:fld>
            <a:endParaRPr lang="en-GB"/>
          </a:p>
        </p:txBody>
      </p:sp>
    </p:spTree>
    <p:extLst>
      <p:ext uri="{BB962C8B-B14F-4D97-AF65-F5344CB8AC3E}">
        <p14:creationId xmlns:p14="http://schemas.microsoft.com/office/powerpoint/2010/main" val="11849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251520" y="1201316"/>
            <a:ext cx="8229600" cy="628121"/>
          </a:xfrm>
        </p:spPr>
        <p:txBody>
          <a:bodyPr>
            <a:normAutofit/>
          </a:bodyPr>
          <a:lstStyle/>
          <a:p>
            <a:r>
              <a:rPr lang="en-GB" dirty="0"/>
              <a:t>What makes a difference?</a:t>
            </a:r>
          </a:p>
        </p:txBody>
      </p:sp>
      <p:sp>
        <p:nvSpPr>
          <p:cNvPr id="3" name="Content Placeholder 2">
            <a:extLst>
              <a:ext uri="{FF2B5EF4-FFF2-40B4-BE49-F238E27FC236}">
                <a16:creationId xmlns="" xmlns:a16="http://schemas.microsoft.com/office/drawing/2014/main" id="{A63EE796-CFD5-4FA9-ACE3-594F19E8AE71}"/>
              </a:ext>
            </a:extLst>
          </p:cNvPr>
          <p:cNvSpPr>
            <a:spLocks noGrp="1"/>
          </p:cNvSpPr>
          <p:nvPr>
            <p:ph idx="1"/>
          </p:nvPr>
        </p:nvSpPr>
        <p:spPr>
          <a:xfrm>
            <a:off x="1443336" y="2094313"/>
            <a:ext cx="6257328" cy="2955074"/>
          </a:xfrm>
        </p:spPr>
        <p:txBody>
          <a:bodyPr>
            <a:normAutofit fontScale="85000" lnSpcReduction="10000"/>
          </a:bodyPr>
          <a:lstStyle/>
          <a:p>
            <a:pPr lvl="0"/>
            <a:r>
              <a:rPr lang="en-GB" sz="2000" dirty="0"/>
              <a:t>Income poverty – directly in terms of ability to buy goods, services &amp; indirectly - low income increases stress </a:t>
            </a:r>
          </a:p>
          <a:p>
            <a:pPr lvl="0"/>
            <a:r>
              <a:rPr lang="en-GB" sz="2000" dirty="0"/>
              <a:t>Parents matter at least as much as money.  A good home learning environment is associated more strongly with child outcomes than income, education or class.</a:t>
            </a:r>
          </a:p>
          <a:p>
            <a:pPr lvl="0"/>
            <a:r>
              <a:rPr lang="en-GB" sz="2000" dirty="0"/>
              <a:t>Parents’ - especially mothers’ - educational background and their mental health - particularly important for how children fare. </a:t>
            </a:r>
          </a:p>
          <a:p>
            <a:pPr lvl="0"/>
            <a:r>
              <a:rPr lang="en-GB" sz="2000" dirty="0"/>
              <a:t>Relationships matter, not only parent – child – but between parents. Good relationships between parents in intact or separated families is a protective factor for children. </a:t>
            </a:r>
          </a:p>
          <a:p>
            <a:endParaRPr lang="en-GB" dirty="0"/>
          </a:p>
        </p:txBody>
      </p:sp>
      <p:cxnSp>
        <p:nvCxnSpPr>
          <p:cNvPr id="5" name="Straight Connector 4"/>
          <p:cNvCxnSpPr/>
          <p:nvPr/>
        </p:nvCxnSpPr>
        <p:spPr>
          <a:xfrm flipV="1">
            <a:off x="762000" y="997293"/>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11</a:t>
            </a:fld>
            <a:endParaRPr lang="en-GB"/>
          </a:p>
        </p:txBody>
      </p:sp>
    </p:spTree>
    <p:extLst>
      <p:ext uri="{BB962C8B-B14F-4D97-AF65-F5344CB8AC3E}">
        <p14:creationId xmlns:p14="http://schemas.microsoft.com/office/powerpoint/2010/main" val="149380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812921" y="744798"/>
            <a:ext cx="8229600" cy="556113"/>
          </a:xfrm>
        </p:spPr>
        <p:txBody>
          <a:bodyPr>
            <a:normAutofit/>
          </a:bodyPr>
          <a:lstStyle/>
          <a:p>
            <a:r>
              <a:rPr lang="en-GB" dirty="0"/>
              <a:t>What has government done?</a:t>
            </a:r>
          </a:p>
        </p:txBody>
      </p:sp>
      <p:sp>
        <p:nvSpPr>
          <p:cNvPr id="10" name="Content Placeholder 2">
            <a:extLst>
              <a:ext uri="{FF2B5EF4-FFF2-40B4-BE49-F238E27FC236}">
                <a16:creationId xmlns="" xmlns:a16="http://schemas.microsoft.com/office/drawing/2014/main" id="{E805526D-5137-4466-990D-460D6204DE65}"/>
              </a:ext>
            </a:extLst>
          </p:cNvPr>
          <p:cNvSpPr>
            <a:spLocks noGrp="1"/>
          </p:cNvSpPr>
          <p:nvPr>
            <p:ph idx="1"/>
          </p:nvPr>
        </p:nvSpPr>
        <p:spPr>
          <a:xfrm>
            <a:off x="831673" y="1273323"/>
            <a:ext cx="2331947" cy="3852689"/>
          </a:xfrm>
          <a:solidFill>
            <a:srgbClr val="FF0000"/>
          </a:solidFill>
          <a:ln>
            <a:solidFill>
              <a:schemeClr val="tx1"/>
            </a:solidFill>
          </a:ln>
        </p:spPr>
        <p:txBody>
          <a:bodyPr>
            <a:normAutofit fontScale="77500" lnSpcReduction="20000"/>
          </a:bodyPr>
          <a:lstStyle/>
          <a:p>
            <a:pPr marL="0" indent="0" fontAlgn="t">
              <a:buNone/>
            </a:pPr>
            <a:r>
              <a:rPr lang="en-GB" sz="3200" b="1" dirty="0" smtClean="0">
                <a:solidFill>
                  <a:schemeClr val="tx1"/>
                </a:solidFill>
              </a:rPr>
              <a:t>Labour</a:t>
            </a:r>
          </a:p>
          <a:p>
            <a:pPr marL="0" indent="0" fontAlgn="t">
              <a:buNone/>
            </a:pPr>
            <a:endParaRPr lang="en-GB" dirty="0">
              <a:solidFill>
                <a:schemeClr val="tx1"/>
              </a:solidFill>
            </a:endParaRPr>
          </a:p>
          <a:p>
            <a:pPr marL="342900" indent="-342900" fontAlgn="t">
              <a:buFont typeface="Arial" panose="020B0604020202020204" pitchFamily="34" charset="0"/>
              <a:buChar char="•"/>
            </a:pPr>
            <a:r>
              <a:rPr lang="en-GB" sz="2333" dirty="0">
                <a:solidFill>
                  <a:schemeClr val="tx1"/>
                </a:solidFill>
              </a:rPr>
              <a:t>Childcare and Early Education</a:t>
            </a:r>
          </a:p>
          <a:p>
            <a:pPr marL="342900" indent="-342900" fontAlgn="t">
              <a:buFont typeface="Arial" panose="020B0604020202020204" pitchFamily="34" charset="0"/>
              <a:buChar char="•"/>
            </a:pPr>
            <a:r>
              <a:rPr lang="en-GB" sz="2333" dirty="0">
                <a:solidFill>
                  <a:schemeClr val="tx1"/>
                </a:solidFill>
              </a:rPr>
              <a:t>Sure Start</a:t>
            </a:r>
          </a:p>
          <a:p>
            <a:pPr marL="342900" indent="-342900" fontAlgn="t">
              <a:buFont typeface="Arial" panose="020B0604020202020204" pitchFamily="34" charset="0"/>
              <a:buChar char="•"/>
            </a:pPr>
            <a:r>
              <a:rPr lang="en-GB" sz="2333" dirty="0">
                <a:solidFill>
                  <a:schemeClr val="tx1"/>
                </a:solidFill>
              </a:rPr>
              <a:t>Every Child Matters</a:t>
            </a:r>
          </a:p>
          <a:p>
            <a:pPr marL="342900" indent="-342900" fontAlgn="t">
              <a:buFont typeface="Arial" panose="020B0604020202020204" pitchFamily="34" charset="0"/>
              <a:buChar char="•"/>
            </a:pPr>
            <a:r>
              <a:rPr lang="en-GB" sz="2333" dirty="0">
                <a:solidFill>
                  <a:schemeClr val="tx1"/>
                </a:solidFill>
              </a:rPr>
              <a:t>Children’s Fund</a:t>
            </a:r>
          </a:p>
          <a:p>
            <a:pPr marL="342900" indent="-342900" fontAlgn="t">
              <a:buFont typeface="Arial" panose="020B0604020202020204" pitchFamily="34" charset="0"/>
              <a:buChar char="•"/>
            </a:pPr>
            <a:r>
              <a:rPr lang="en-GB" sz="2333" dirty="0">
                <a:solidFill>
                  <a:schemeClr val="tx1"/>
                </a:solidFill>
              </a:rPr>
              <a:t>Connexions</a:t>
            </a:r>
          </a:p>
          <a:p>
            <a:pPr marL="342900" indent="-342900" fontAlgn="t">
              <a:buFont typeface="Arial" panose="020B0604020202020204" pitchFamily="34" charset="0"/>
              <a:buChar char="•"/>
            </a:pPr>
            <a:r>
              <a:rPr lang="en-GB" sz="2333" dirty="0">
                <a:solidFill>
                  <a:schemeClr val="tx1"/>
                </a:solidFill>
              </a:rPr>
              <a:t>Child poverty targets </a:t>
            </a:r>
          </a:p>
          <a:p>
            <a:pPr marL="342900" indent="-342900" fontAlgn="t">
              <a:buFont typeface="Arial" panose="020B0604020202020204" pitchFamily="34" charset="0"/>
              <a:buChar char="•"/>
            </a:pPr>
            <a:r>
              <a:rPr lang="en-GB" sz="2333" dirty="0">
                <a:solidFill>
                  <a:schemeClr val="tx1"/>
                </a:solidFill>
              </a:rPr>
              <a:t>Tax credits</a:t>
            </a:r>
          </a:p>
          <a:p>
            <a:pPr marL="342900" indent="-342900" fontAlgn="t">
              <a:buFont typeface="Arial" panose="020B0604020202020204" pitchFamily="34" charset="0"/>
              <a:buChar char="•"/>
            </a:pPr>
            <a:r>
              <a:rPr lang="en-GB" sz="2333" dirty="0">
                <a:solidFill>
                  <a:schemeClr val="tx1"/>
                </a:solidFill>
              </a:rPr>
              <a:t>Minimum wage </a:t>
            </a:r>
          </a:p>
        </p:txBody>
      </p:sp>
      <p:sp>
        <p:nvSpPr>
          <p:cNvPr id="11" name="Content Placeholder 2">
            <a:extLst>
              <a:ext uri="{FF2B5EF4-FFF2-40B4-BE49-F238E27FC236}">
                <a16:creationId xmlns="" xmlns:a16="http://schemas.microsoft.com/office/drawing/2014/main" id="{6644D3FA-67CD-4ECA-BBD0-7BD0660BC4C9}"/>
              </a:ext>
            </a:extLst>
          </p:cNvPr>
          <p:cNvSpPr txBox="1">
            <a:spLocks/>
          </p:cNvSpPr>
          <p:nvPr/>
        </p:nvSpPr>
        <p:spPr>
          <a:xfrm>
            <a:off x="3337107" y="1273324"/>
            <a:ext cx="2331947" cy="3849730"/>
          </a:xfrm>
          <a:prstGeom prst="rect">
            <a:avLst/>
          </a:prstGeom>
          <a:solidFill>
            <a:srgbClr val="FFC000"/>
          </a:solidFill>
          <a:ln>
            <a:solidFill>
              <a:schemeClr val="tx1"/>
            </a:solidFill>
          </a:ln>
        </p:spPr>
        <p:txBody>
          <a:bodyPr vert="horz" lIns="76200" tIns="38100" rIns="76200" bIns="3810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GB" sz="3583" b="1" dirty="0"/>
              <a:t>Coalition</a:t>
            </a:r>
          </a:p>
          <a:p>
            <a:pPr fontAlgn="t"/>
            <a:r>
              <a:rPr lang="en-GB" sz="2833" dirty="0"/>
              <a:t>Improvements in flexibility of parental leave</a:t>
            </a:r>
          </a:p>
          <a:p>
            <a:pPr fontAlgn="t"/>
            <a:r>
              <a:rPr lang="en-GB" sz="2833" dirty="0"/>
              <a:t>Pupil premium</a:t>
            </a:r>
          </a:p>
          <a:p>
            <a:pPr fontAlgn="t"/>
            <a:r>
              <a:rPr lang="en-GB" sz="2833" dirty="0"/>
              <a:t>Troubled Families</a:t>
            </a:r>
          </a:p>
          <a:p>
            <a:pPr fontAlgn="t"/>
            <a:r>
              <a:rPr lang="en-GB" sz="2833" dirty="0"/>
              <a:t>Early Intervention Foundation</a:t>
            </a:r>
          </a:p>
          <a:p>
            <a:pPr fontAlgn="t"/>
            <a:r>
              <a:rPr lang="en-GB" sz="2833" dirty="0"/>
              <a:t>Education Endowment Fund</a:t>
            </a:r>
          </a:p>
          <a:p>
            <a:pPr fontAlgn="t"/>
            <a:r>
              <a:rPr lang="en-GB" sz="2833" dirty="0"/>
              <a:t>Universal Credit</a:t>
            </a:r>
          </a:p>
          <a:p>
            <a:pPr fontAlgn="t"/>
            <a:r>
              <a:rPr lang="en-GB" sz="2833" b="1" dirty="0"/>
              <a:t>Austerity</a:t>
            </a:r>
            <a:endParaRPr lang="en-GB" sz="2833" dirty="0"/>
          </a:p>
          <a:p>
            <a:pPr marL="0" indent="0" fontAlgn="t">
              <a:buNone/>
            </a:pPr>
            <a:endParaRPr lang="en-GB" sz="2667" b="1" dirty="0"/>
          </a:p>
        </p:txBody>
      </p:sp>
      <p:sp>
        <p:nvSpPr>
          <p:cNvPr id="12" name="Content Placeholder 2">
            <a:extLst>
              <a:ext uri="{FF2B5EF4-FFF2-40B4-BE49-F238E27FC236}">
                <a16:creationId xmlns="" xmlns:a16="http://schemas.microsoft.com/office/drawing/2014/main" id="{A249D561-FA85-404C-9B9C-901C41ADA975}"/>
              </a:ext>
            </a:extLst>
          </p:cNvPr>
          <p:cNvSpPr txBox="1">
            <a:spLocks/>
          </p:cNvSpPr>
          <p:nvPr/>
        </p:nvSpPr>
        <p:spPr>
          <a:xfrm>
            <a:off x="5847807" y="1273323"/>
            <a:ext cx="2464520" cy="3924437"/>
          </a:xfrm>
          <a:prstGeom prst="rect">
            <a:avLst/>
          </a:prstGeom>
          <a:solidFill>
            <a:srgbClr val="00B0F0"/>
          </a:solidFill>
          <a:ln>
            <a:solidFill>
              <a:schemeClr val="tx1"/>
            </a:solidFill>
          </a:ln>
        </p:spPr>
        <p:txBody>
          <a:bodyPr vert="horz" lIns="76200" tIns="38100" rIns="76200" bIns="3810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GB" sz="10000" b="1" dirty="0"/>
              <a:t>Conservatives</a:t>
            </a:r>
          </a:p>
          <a:p>
            <a:pPr fontAlgn="t"/>
            <a:r>
              <a:rPr lang="en-GB" sz="8000" dirty="0"/>
              <a:t>Expansion of childcare </a:t>
            </a:r>
          </a:p>
          <a:p>
            <a:pPr fontAlgn="t"/>
            <a:r>
              <a:rPr lang="en-GB" sz="8000" dirty="0"/>
              <a:t>WW Centre- Children’s Social Care</a:t>
            </a:r>
          </a:p>
          <a:p>
            <a:pPr fontAlgn="t"/>
            <a:r>
              <a:rPr lang="en-GB" sz="8000" dirty="0"/>
              <a:t>Investment in CAMHs &amp; relationship support</a:t>
            </a:r>
          </a:p>
          <a:p>
            <a:pPr fontAlgn="t"/>
            <a:r>
              <a:rPr lang="en-GB" sz="8000" dirty="0"/>
              <a:t>Focus on workless families impact on child outcomes</a:t>
            </a:r>
          </a:p>
          <a:p>
            <a:pPr fontAlgn="t"/>
            <a:r>
              <a:rPr lang="en-GB" sz="8000" dirty="0"/>
              <a:t>Universal Credit </a:t>
            </a:r>
          </a:p>
          <a:p>
            <a:pPr fontAlgn="t"/>
            <a:r>
              <a:rPr lang="en-GB" sz="8000" b="1" dirty="0"/>
              <a:t>Austerity</a:t>
            </a:r>
            <a:endParaRPr lang="en-GB" sz="8000" dirty="0"/>
          </a:p>
          <a:p>
            <a:pPr marL="0" indent="0" fontAlgn="t">
              <a:buNone/>
            </a:pPr>
            <a:endParaRPr lang="en-GB" sz="2333" b="1" dirty="0"/>
          </a:p>
          <a:p>
            <a:pPr marL="0" indent="0" fontAlgn="t">
              <a:buNone/>
            </a:pPr>
            <a:endParaRPr lang="en-GB" sz="2667" b="1" dirty="0"/>
          </a:p>
        </p:txBody>
      </p:sp>
      <p:sp>
        <p:nvSpPr>
          <p:cNvPr id="3" name="Slide Number Placeholder 2"/>
          <p:cNvSpPr>
            <a:spLocks noGrp="1"/>
          </p:cNvSpPr>
          <p:nvPr>
            <p:ph type="sldNum" sz="quarter" idx="12"/>
          </p:nvPr>
        </p:nvSpPr>
        <p:spPr/>
        <p:txBody>
          <a:bodyPr/>
          <a:lstStyle/>
          <a:p>
            <a:fld id="{D67BB022-3B30-410A-970D-E4B5CDF08844}" type="slidenum">
              <a:rPr lang="en-GB" smtClean="0"/>
              <a:t>12</a:t>
            </a:fld>
            <a:endParaRPr lang="en-GB"/>
          </a:p>
        </p:txBody>
      </p:sp>
    </p:spTree>
    <p:extLst>
      <p:ext uri="{BB962C8B-B14F-4D97-AF65-F5344CB8AC3E}">
        <p14:creationId xmlns:p14="http://schemas.microsoft.com/office/powerpoint/2010/main" val="279253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611560" y="1091807"/>
            <a:ext cx="8229600" cy="952500"/>
          </a:xfrm>
        </p:spPr>
        <p:txBody>
          <a:bodyPr>
            <a:normAutofit/>
          </a:bodyPr>
          <a:lstStyle/>
          <a:p>
            <a:r>
              <a:rPr lang="en-GB" dirty="0"/>
              <a:t>Key features </a:t>
            </a:r>
          </a:p>
        </p:txBody>
      </p:sp>
      <p:cxnSp>
        <p:nvCxnSpPr>
          <p:cNvPr id="5" name="Straight Connector 4"/>
          <p:cNvCxnSpPr/>
          <p:nvPr/>
        </p:nvCxnSpPr>
        <p:spPr>
          <a:xfrm flipV="1">
            <a:off x="762000" y="997293"/>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 xmlns:a16="http://schemas.microsoft.com/office/drawing/2014/main" id="{F4FEFFDF-C6AD-4878-9159-495F4F2F2533}"/>
              </a:ext>
            </a:extLst>
          </p:cNvPr>
          <p:cNvSpPr txBox="1">
            <a:spLocks/>
          </p:cNvSpPr>
          <p:nvPr/>
        </p:nvSpPr>
        <p:spPr>
          <a:xfrm>
            <a:off x="1270000" y="1460500"/>
            <a:ext cx="6482353" cy="3771636"/>
          </a:xfrm>
          <a:prstGeom prst="rect">
            <a:avLst/>
          </a:prstGeom>
        </p:spPr>
        <p:txBody>
          <a:bodyPr vert="horz" lIns="76200" tIns="38100" rIns="76200" bIns="3810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67" dirty="0"/>
              <a:t>Labour:</a:t>
            </a:r>
          </a:p>
          <a:p>
            <a:pPr lvl="1"/>
            <a:r>
              <a:rPr lang="en-GB" sz="2333" dirty="0"/>
              <a:t>reducing pressures &amp; increasing capabilities </a:t>
            </a:r>
          </a:p>
          <a:p>
            <a:pPr lvl="1"/>
            <a:r>
              <a:rPr lang="en-GB" sz="2333" dirty="0"/>
              <a:t>growing economy until 2008</a:t>
            </a:r>
          </a:p>
          <a:p>
            <a:pPr lvl="1"/>
            <a:r>
              <a:rPr lang="en-GB" sz="2333" dirty="0"/>
              <a:t>focus on children &amp; families </a:t>
            </a:r>
          </a:p>
          <a:p>
            <a:r>
              <a:rPr lang="en-GB" sz="2667" dirty="0"/>
              <a:t>Coalition &amp; Conservatives:</a:t>
            </a:r>
          </a:p>
          <a:p>
            <a:pPr lvl="1"/>
            <a:r>
              <a:rPr lang="en-GB" sz="2333" dirty="0"/>
              <a:t>increasing capabilities while increasing pressures</a:t>
            </a:r>
          </a:p>
          <a:p>
            <a:pPr lvl="1"/>
            <a:r>
              <a:rPr lang="en-GB" sz="2333" dirty="0"/>
              <a:t>austerity</a:t>
            </a:r>
          </a:p>
          <a:p>
            <a:pPr lvl="1"/>
            <a:r>
              <a:rPr lang="en-GB" sz="2333" dirty="0"/>
              <a:t>focus on pensioners, schools, health</a:t>
            </a:r>
          </a:p>
          <a:p>
            <a:pPr marL="380985" lvl="1" indent="0">
              <a:buNone/>
            </a:pPr>
            <a:endParaRPr lang="en-GB" sz="2333" dirty="0"/>
          </a:p>
          <a:p>
            <a:pPr lvl="1"/>
            <a:endParaRPr lang="en-GB" sz="2333" dirty="0"/>
          </a:p>
          <a:p>
            <a:endParaRPr lang="en-GB" sz="2667" dirty="0"/>
          </a:p>
          <a:p>
            <a:pPr marL="0" indent="0">
              <a:buNone/>
            </a:pPr>
            <a:endParaRPr lang="en-GB" sz="2667" dirty="0"/>
          </a:p>
        </p:txBody>
      </p:sp>
      <p:sp>
        <p:nvSpPr>
          <p:cNvPr id="3" name="Slide Number Placeholder 2"/>
          <p:cNvSpPr>
            <a:spLocks noGrp="1"/>
          </p:cNvSpPr>
          <p:nvPr>
            <p:ph type="sldNum" sz="quarter" idx="12"/>
          </p:nvPr>
        </p:nvSpPr>
        <p:spPr/>
        <p:txBody>
          <a:bodyPr/>
          <a:lstStyle/>
          <a:p>
            <a:fld id="{D67BB022-3B30-410A-970D-E4B5CDF08844}" type="slidenum">
              <a:rPr lang="en-GB" smtClean="0"/>
              <a:t>13</a:t>
            </a:fld>
            <a:endParaRPr lang="en-GB"/>
          </a:p>
        </p:txBody>
      </p:sp>
    </p:spTree>
    <p:extLst>
      <p:ext uri="{BB962C8B-B14F-4D97-AF65-F5344CB8AC3E}">
        <p14:creationId xmlns:p14="http://schemas.microsoft.com/office/powerpoint/2010/main" val="89907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395536" y="1360468"/>
            <a:ext cx="8229600" cy="952500"/>
          </a:xfrm>
        </p:spPr>
        <p:txBody>
          <a:bodyPr>
            <a:normAutofit/>
          </a:bodyPr>
          <a:lstStyle/>
          <a:p>
            <a:r>
              <a:rPr lang="en-GB" dirty="0"/>
              <a:t>Growing role of state in family life</a:t>
            </a:r>
          </a:p>
        </p:txBody>
      </p:sp>
      <p:cxnSp>
        <p:nvCxnSpPr>
          <p:cNvPr id="5" name="Straight Connector 4"/>
          <p:cNvCxnSpPr/>
          <p:nvPr/>
        </p:nvCxnSpPr>
        <p:spPr>
          <a:xfrm flipV="1">
            <a:off x="762000" y="997293"/>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 xmlns:a16="http://schemas.microsoft.com/office/drawing/2014/main" id="{F4FEFFDF-C6AD-4878-9159-495F4F2F2533}"/>
              </a:ext>
            </a:extLst>
          </p:cNvPr>
          <p:cNvSpPr txBox="1">
            <a:spLocks/>
          </p:cNvSpPr>
          <p:nvPr/>
        </p:nvSpPr>
        <p:spPr>
          <a:xfrm>
            <a:off x="1270000" y="1460500"/>
            <a:ext cx="6858000" cy="3771636"/>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0985" lvl="1" indent="0">
              <a:buNone/>
            </a:pPr>
            <a:endParaRPr lang="en-GB" sz="2333" dirty="0"/>
          </a:p>
          <a:p>
            <a:pPr lvl="1"/>
            <a:endParaRPr lang="en-GB" sz="2333" dirty="0"/>
          </a:p>
          <a:p>
            <a:endParaRPr lang="en-GB" sz="2667" dirty="0"/>
          </a:p>
          <a:p>
            <a:pPr marL="0" indent="0">
              <a:buNone/>
            </a:pPr>
            <a:endParaRPr lang="en-GB" sz="2667" dirty="0"/>
          </a:p>
        </p:txBody>
      </p:sp>
      <p:sp>
        <p:nvSpPr>
          <p:cNvPr id="6" name="Content Placeholder 2">
            <a:extLst>
              <a:ext uri="{FF2B5EF4-FFF2-40B4-BE49-F238E27FC236}">
                <a16:creationId xmlns="" xmlns:a16="http://schemas.microsoft.com/office/drawing/2014/main" id="{0187F4B4-4C32-4009-A086-B65B03CB8E69}"/>
              </a:ext>
            </a:extLst>
          </p:cNvPr>
          <p:cNvSpPr>
            <a:spLocks noGrp="1"/>
          </p:cNvSpPr>
          <p:nvPr>
            <p:ph idx="1"/>
          </p:nvPr>
        </p:nvSpPr>
        <p:spPr>
          <a:xfrm>
            <a:off x="457200" y="2281436"/>
            <a:ext cx="7543800" cy="3123734"/>
          </a:xfrm>
        </p:spPr>
        <p:txBody>
          <a:bodyPr>
            <a:normAutofit/>
          </a:bodyPr>
          <a:lstStyle/>
          <a:p>
            <a:pPr marL="285750" indent="-285750">
              <a:buFont typeface="Arial" panose="020B0604020202020204" pitchFamily="34" charset="0"/>
              <a:buChar char="•"/>
            </a:pPr>
            <a:r>
              <a:rPr lang="en-GB" sz="1500" dirty="0"/>
              <a:t>Conservative 1997 Manifesto: minimize unnecessary interference in family life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 Conservative ex-Secretary of State for Education, Damian Hinds, 2019: </a:t>
            </a:r>
          </a:p>
          <a:p>
            <a:pPr marL="0" indent="0">
              <a:buNone/>
            </a:pPr>
            <a:r>
              <a:rPr lang="en-GB" sz="1500" dirty="0"/>
              <a:t>‘If we are serious about social mobility …we have to care about the home learning environment because it is going to determine the futures of a lot of those children.’</a:t>
            </a:r>
          </a:p>
          <a:p>
            <a:pPr marL="0" indent="0">
              <a:buNone/>
            </a:pPr>
            <a:endParaRPr lang="en-GB" sz="1500" dirty="0"/>
          </a:p>
          <a:p>
            <a:pPr marL="0" indent="0">
              <a:buNone/>
            </a:pPr>
            <a:r>
              <a:rPr lang="en-GB" sz="1500" dirty="0"/>
              <a:t>  (Guardian 17</a:t>
            </a:r>
            <a:r>
              <a:rPr lang="en-GB" sz="1500" baseline="30000" dirty="0"/>
              <a:t>th</a:t>
            </a:r>
            <a:r>
              <a:rPr lang="en-GB" sz="1500" dirty="0"/>
              <a:t> June 2019)</a:t>
            </a:r>
          </a:p>
          <a:p>
            <a:endParaRPr lang="en-GB" sz="1500" dirty="0"/>
          </a:p>
        </p:txBody>
      </p:sp>
      <p:sp>
        <p:nvSpPr>
          <p:cNvPr id="3" name="Slide Number Placeholder 2"/>
          <p:cNvSpPr>
            <a:spLocks noGrp="1"/>
          </p:cNvSpPr>
          <p:nvPr>
            <p:ph type="sldNum" sz="quarter" idx="12"/>
          </p:nvPr>
        </p:nvSpPr>
        <p:spPr/>
        <p:txBody>
          <a:bodyPr/>
          <a:lstStyle/>
          <a:p>
            <a:fld id="{D67BB022-3B30-410A-970D-E4B5CDF08844}" type="slidenum">
              <a:rPr lang="en-GB" smtClean="0"/>
              <a:t>14</a:t>
            </a:fld>
            <a:endParaRPr lang="en-GB"/>
          </a:p>
        </p:txBody>
      </p:sp>
    </p:spTree>
    <p:extLst>
      <p:ext uri="{BB962C8B-B14F-4D97-AF65-F5344CB8AC3E}">
        <p14:creationId xmlns:p14="http://schemas.microsoft.com/office/powerpoint/2010/main" val="118771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17" y="1226925"/>
            <a:ext cx="8229600" cy="952500"/>
          </a:xfrm>
        </p:spPr>
        <p:txBody>
          <a:bodyPr>
            <a:noAutofit/>
          </a:bodyPr>
          <a:lstStyle/>
          <a:p>
            <a:r>
              <a:rPr lang="en-GB" sz="2333" dirty="0" smtClean="0"/>
              <a:t>But </a:t>
            </a:r>
            <a:r>
              <a:rPr lang="en-GB" sz="2333" dirty="0"/>
              <a:t>different views on causes,</a:t>
            </a:r>
            <a:br>
              <a:rPr lang="en-GB" sz="2333" dirty="0"/>
            </a:br>
            <a:r>
              <a:rPr lang="en-GB" sz="2333" dirty="0"/>
              <a:t>measuring high risk – poverty + disadvantages</a:t>
            </a:r>
          </a:p>
        </p:txBody>
      </p:sp>
      <p:sp>
        <p:nvSpPr>
          <p:cNvPr id="3" name="Content Placeholder 2"/>
          <p:cNvSpPr>
            <a:spLocks noGrp="1"/>
          </p:cNvSpPr>
          <p:nvPr>
            <p:ph idx="1"/>
          </p:nvPr>
        </p:nvSpPr>
        <p:spPr>
          <a:xfrm>
            <a:off x="457200" y="2281436"/>
            <a:ext cx="8229600" cy="2823700"/>
          </a:xfrm>
        </p:spPr>
        <p:txBody>
          <a:bodyPr>
            <a:normAutofit/>
          </a:bodyPr>
          <a:lstStyle/>
          <a:p>
            <a:r>
              <a:rPr lang="en-GB" sz="1500" i="1" dirty="0"/>
              <a:t>Social Exclusion Task Force</a:t>
            </a:r>
            <a:r>
              <a:rPr lang="en-GB" sz="1500" dirty="0"/>
              <a:t>: money, housing, mothers mental health</a:t>
            </a:r>
          </a:p>
          <a:p>
            <a:r>
              <a:rPr lang="en-GB" sz="1500" i="1" dirty="0"/>
              <a:t>DWP:</a:t>
            </a:r>
            <a:r>
              <a:rPr lang="en-GB" sz="1500" dirty="0"/>
              <a:t> workless families, family breakdown, problem debt, substance misuse</a:t>
            </a:r>
          </a:p>
          <a:p>
            <a:r>
              <a:rPr lang="en-GB" sz="1500" i="1" dirty="0"/>
              <a:t>Adverse Childhood Experiences</a:t>
            </a:r>
            <a:r>
              <a:rPr lang="en-GB" sz="1500" dirty="0"/>
              <a:t>: retrospective; experiences in childhood influence adult outcomes </a:t>
            </a:r>
          </a:p>
          <a:p>
            <a:r>
              <a:rPr lang="en-GB" sz="1500" dirty="0"/>
              <a:t>Children’s Commissioner vulnerability measures</a:t>
            </a:r>
          </a:p>
          <a:p>
            <a:pPr marL="0" indent="0">
              <a:buNone/>
            </a:pPr>
            <a:endParaRPr lang="en-GB" sz="1500" dirty="0"/>
          </a:p>
          <a:p>
            <a:pPr marL="0" indent="0">
              <a:buNone/>
            </a:pPr>
            <a:r>
              <a:rPr lang="en-GB" sz="1500" dirty="0"/>
              <a:t>Move from mix of systems and behavioural problems to greater emphasis on behavioural problems;</a:t>
            </a:r>
          </a:p>
          <a:p>
            <a:pPr marL="0" indent="0">
              <a:buNone/>
            </a:pPr>
            <a:r>
              <a:rPr lang="en-GB" sz="1500" dirty="0"/>
              <a:t>All useful for service planning but can be unhelpful for individual assessment.</a:t>
            </a:r>
          </a:p>
        </p:txBody>
      </p:sp>
      <p:cxnSp>
        <p:nvCxnSpPr>
          <p:cNvPr id="5" name="Straight Connector 4"/>
          <p:cNvCxnSpPr/>
          <p:nvPr/>
        </p:nvCxnSpPr>
        <p:spPr>
          <a:xfrm>
            <a:off x="457200" y="2077413"/>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15</a:t>
            </a:fld>
            <a:endParaRPr lang="en-GB"/>
          </a:p>
        </p:txBody>
      </p:sp>
    </p:spTree>
    <p:extLst>
      <p:ext uri="{BB962C8B-B14F-4D97-AF65-F5344CB8AC3E}">
        <p14:creationId xmlns:p14="http://schemas.microsoft.com/office/powerpoint/2010/main" val="296232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340"/>
            <a:ext cx="8229600" cy="952500"/>
          </a:xfrm>
        </p:spPr>
        <p:txBody>
          <a:bodyPr/>
          <a:lstStyle/>
          <a:p>
            <a:r>
              <a:rPr lang="en-GB" dirty="0"/>
              <a:t>Some policies do work…..</a:t>
            </a:r>
          </a:p>
        </p:txBody>
      </p:sp>
      <p:sp>
        <p:nvSpPr>
          <p:cNvPr id="3" name="Content Placeholder 2"/>
          <p:cNvSpPr>
            <a:spLocks noGrp="1"/>
          </p:cNvSpPr>
          <p:nvPr>
            <p:ph idx="1"/>
          </p:nvPr>
        </p:nvSpPr>
        <p:spPr>
          <a:xfrm>
            <a:off x="457200" y="2209428"/>
            <a:ext cx="8229600" cy="2895708"/>
          </a:xfrm>
        </p:spPr>
        <p:txBody>
          <a:bodyPr>
            <a:normAutofit/>
          </a:bodyPr>
          <a:lstStyle/>
          <a:p>
            <a:r>
              <a:rPr lang="en-GB" sz="1500" dirty="0"/>
              <a:t>Consistent evidence on benefits of high quality early education </a:t>
            </a:r>
          </a:p>
          <a:p>
            <a:r>
              <a:rPr lang="en-GB" sz="1500" dirty="0"/>
              <a:t>Consistent evidence that mothers and fathers spend more time with their children (although SES gap in time spent remains)</a:t>
            </a:r>
          </a:p>
          <a:p>
            <a:r>
              <a:rPr lang="en-GB" sz="1500" dirty="0"/>
              <a:t>Education attainment gap narrowing, but at a very slow rate</a:t>
            </a:r>
          </a:p>
          <a:p>
            <a:r>
              <a:rPr lang="en-GB" sz="1500" dirty="0"/>
              <a:t>Most minority groups doing well at school but continuing employment penalty</a:t>
            </a:r>
          </a:p>
          <a:p>
            <a:r>
              <a:rPr lang="en-GB" sz="1500" dirty="0"/>
              <a:t>Some effective early intervention programmes – challenge of replication</a:t>
            </a:r>
          </a:p>
          <a:p>
            <a:r>
              <a:rPr lang="en-GB" sz="1500" dirty="0"/>
              <a:t>Income transfers reduced child poverty;  benefit cuts increase child poverty</a:t>
            </a:r>
          </a:p>
          <a:p>
            <a:endParaRPr lang="en-GB" sz="1500" dirty="0"/>
          </a:p>
        </p:txBody>
      </p:sp>
      <p:cxnSp>
        <p:nvCxnSpPr>
          <p:cNvPr id="7" name="Straight Connector 6"/>
          <p:cNvCxnSpPr/>
          <p:nvPr/>
        </p:nvCxnSpPr>
        <p:spPr>
          <a:xfrm>
            <a:off x="762000" y="1117307"/>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16</a:t>
            </a:fld>
            <a:endParaRPr lang="en-GB"/>
          </a:p>
        </p:txBody>
      </p:sp>
    </p:spTree>
    <p:extLst>
      <p:ext uri="{BB962C8B-B14F-4D97-AF65-F5344CB8AC3E}">
        <p14:creationId xmlns:p14="http://schemas.microsoft.com/office/powerpoint/2010/main" val="80855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80" y="1571703"/>
            <a:ext cx="8229600" cy="952500"/>
          </a:xfrm>
        </p:spPr>
        <p:txBody>
          <a:bodyPr/>
          <a:lstStyle/>
          <a:p>
            <a:r>
              <a:rPr lang="en-GB" dirty="0"/>
              <a:t>Tensions to be managed</a:t>
            </a:r>
          </a:p>
        </p:txBody>
      </p:sp>
      <p:sp>
        <p:nvSpPr>
          <p:cNvPr id="3" name="Content Placeholder 2"/>
          <p:cNvSpPr>
            <a:spLocks noGrp="1"/>
          </p:cNvSpPr>
          <p:nvPr>
            <p:ph idx="1"/>
          </p:nvPr>
        </p:nvSpPr>
        <p:spPr>
          <a:xfrm>
            <a:off x="428784" y="2745585"/>
            <a:ext cx="8105616" cy="2319644"/>
          </a:xfrm>
        </p:spPr>
        <p:txBody>
          <a:bodyPr/>
          <a:lstStyle/>
          <a:p>
            <a:r>
              <a:rPr lang="en-GB" sz="1500" dirty="0"/>
              <a:t>Understanding a problem is not solving it;  implementation is much harder than design</a:t>
            </a:r>
          </a:p>
          <a:p>
            <a:r>
              <a:rPr lang="en-GB" sz="1500" dirty="0"/>
              <a:t>UK, National, local, neighbourhood?  Top down or bottom up?</a:t>
            </a:r>
          </a:p>
          <a:p>
            <a:r>
              <a:rPr lang="en-GB" sz="1500" dirty="0"/>
              <a:t>Targeting, open-access or universal services? </a:t>
            </a:r>
          </a:p>
          <a:p>
            <a:r>
              <a:rPr lang="en-GB" sz="1500" dirty="0"/>
              <a:t>Behavioural interventions and/or systems reform? </a:t>
            </a:r>
          </a:p>
          <a:p>
            <a:endParaRPr lang="en-GB" sz="1500" dirty="0"/>
          </a:p>
        </p:txBody>
      </p:sp>
      <p:cxnSp>
        <p:nvCxnSpPr>
          <p:cNvPr id="5" name="Straight Connector 4"/>
          <p:cNvCxnSpPr/>
          <p:nvPr/>
        </p:nvCxnSpPr>
        <p:spPr>
          <a:xfrm>
            <a:off x="762000" y="1117307"/>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17</a:t>
            </a:fld>
            <a:endParaRPr lang="en-GB"/>
          </a:p>
        </p:txBody>
      </p:sp>
    </p:spTree>
    <p:extLst>
      <p:ext uri="{BB962C8B-B14F-4D97-AF65-F5344CB8AC3E}">
        <p14:creationId xmlns:p14="http://schemas.microsoft.com/office/powerpoint/2010/main" val="178013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BDD3C6-CA49-4E7E-ABAD-A4996F452295}"/>
              </a:ext>
            </a:extLst>
          </p:cNvPr>
          <p:cNvSpPr>
            <a:spLocks noGrp="1"/>
          </p:cNvSpPr>
          <p:nvPr>
            <p:ph type="title"/>
          </p:nvPr>
        </p:nvSpPr>
        <p:spPr>
          <a:xfrm>
            <a:off x="502416" y="1561356"/>
            <a:ext cx="8229600" cy="952500"/>
          </a:xfrm>
        </p:spPr>
        <p:txBody>
          <a:bodyPr/>
          <a:lstStyle/>
          <a:p>
            <a:r>
              <a:rPr lang="en-GB" dirty="0"/>
              <a:t>Where next? </a:t>
            </a:r>
          </a:p>
        </p:txBody>
      </p:sp>
      <p:sp>
        <p:nvSpPr>
          <p:cNvPr id="3" name="Content Placeholder 2">
            <a:extLst>
              <a:ext uri="{FF2B5EF4-FFF2-40B4-BE49-F238E27FC236}">
                <a16:creationId xmlns="" xmlns:a16="http://schemas.microsoft.com/office/drawing/2014/main" id="{03F4AD7C-6097-44B7-A12C-247281303C8E}"/>
              </a:ext>
            </a:extLst>
          </p:cNvPr>
          <p:cNvSpPr>
            <a:spLocks noGrp="1"/>
          </p:cNvSpPr>
          <p:nvPr>
            <p:ph idx="1"/>
          </p:nvPr>
        </p:nvSpPr>
        <p:spPr>
          <a:xfrm>
            <a:off x="457200" y="2353444"/>
            <a:ext cx="8229600" cy="2751692"/>
          </a:xfrm>
        </p:spPr>
        <p:txBody>
          <a:bodyPr>
            <a:normAutofit/>
          </a:bodyPr>
          <a:lstStyle/>
          <a:p>
            <a:r>
              <a:rPr lang="en-GB" sz="1500" dirty="0"/>
              <a:t>Reduce child poverty &amp; grow capabilities </a:t>
            </a:r>
          </a:p>
          <a:p>
            <a:r>
              <a:rPr lang="en-GB" sz="1500" dirty="0"/>
              <a:t>Key entitlements: what every child, family, individual can expect from the state </a:t>
            </a:r>
          </a:p>
          <a:p>
            <a:r>
              <a:rPr lang="en-GB" sz="1500" dirty="0"/>
              <a:t>A public health approach: prevention, early intervention &amp; tailored responses to high risk</a:t>
            </a:r>
          </a:p>
          <a:p>
            <a:r>
              <a:rPr lang="en-GB" sz="1500" dirty="0"/>
              <a:t>Flexibility to respond to dynamic nature of family life over life course </a:t>
            </a:r>
          </a:p>
          <a:p>
            <a:r>
              <a:rPr lang="en-GB" sz="1500" dirty="0"/>
              <a:t>Transparent &amp; regular data collection to learn &amp; respond</a:t>
            </a:r>
          </a:p>
        </p:txBody>
      </p:sp>
      <p:cxnSp>
        <p:nvCxnSpPr>
          <p:cNvPr id="5" name="Straight Connector 4"/>
          <p:cNvCxnSpPr/>
          <p:nvPr/>
        </p:nvCxnSpPr>
        <p:spPr>
          <a:xfrm>
            <a:off x="762000" y="1177313"/>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67BB022-3B30-410A-970D-E4B5CDF08844}" type="slidenum">
              <a:rPr lang="en-GB" smtClean="0"/>
              <a:t>18</a:t>
            </a:fld>
            <a:endParaRPr lang="en-GB"/>
          </a:p>
        </p:txBody>
      </p:sp>
    </p:spTree>
    <p:extLst>
      <p:ext uri="{BB962C8B-B14F-4D97-AF65-F5344CB8AC3E}">
        <p14:creationId xmlns:p14="http://schemas.microsoft.com/office/powerpoint/2010/main" val="123485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16" y="1593065"/>
            <a:ext cx="8229600" cy="952500"/>
          </a:xfrm>
        </p:spPr>
        <p:txBody>
          <a:bodyPr/>
          <a:lstStyle/>
          <a:p>
            <a:r>
              <a:rPr lang="en-GB" dirty="0"/>
              <a:t>Where next?</a:t>
            </a:r>
          </a:p>
        </p:txBody>
      </p:sp>
      <p:sp>
        <p:nvSpPr>
          <p:cNvPr id="3" name="Content Placeholder 2"/>
          <p:cNvSpPr>
            <a:spLocks noGrp="1"/>
          </p:cNvSpPr>
          <p:nvPr>
            <p:ph idx="1"/>
          </p:nvPr>
        </p:nvSpPr>
        <p:spPr>
          <a:xfrm>
            <a:off x="457200" y="2641476"/>
            <a:ext cx="8229600" cy="2463660"/>
          </a:xfrm>
        </p:spPr>
        <p:txBody>
          <a:bodyPr>
            <a:normAutofit/>
          </a:bodyPr>
          <a:lstStyle/>
          <a:p>
            <a:r>
              <a:rPr lang="en-GB" sz="1500" dirty="0"/>
              <a:t>Finding the right balance:  service interventions, income transfers and employment/labour market </a:t>
            </a:r>
          </a:p>
          <a:p>
            <a:r>
              <a:rPr lang="en-GB" sz="1500" dirty="0"/>
              <a:t>Solutions that address inequality as well as poverty</a:t>
            </a:r>
          </a:p>
          <a:p>
            <a:r>
              <a:rPr lang="en-GB" sz="1500" dirty="0"/>
              <a:t>Understanding the new realities for today’s children and young people</a:t>
            </a:r>
          </a:p>
          <a:p>
            <a:r>
              <a:rPr lang="en-GB" sz="1500" dirty="0"/>
              <a:t>Creating a future as good for the next generation as was done for me</a:t>
            </a:r>
          </a:p>
        </p:txBody>
      </p:sp>
      <p:cxnSp>
        <p:nvCxnSpPr>
          <p:cNvPr id="5" name="Straight Connector 4"/>
          <p:cNvCxnSpPr/>
          <p:nvPr/>
        </p:nvCxnSpPr>
        <p:spPr>
          <a:xfrm>
            <a:off x="762000" y="1177313"/>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19</a:t>
            </a:fld>
            <a:endParaRPr lang="en-GB"/>
          </a:p>
        </p:txBody>
      </p:sp>
    </p:spTree>
    <p:extLst>
      <p:ext uri="{BB962C8B-B14F-4D97-AF65-F5344CB8AC3E}">
        <p14:creationId xmlns:p14="http://schemas.microsoft.com/office/powerpoint/2010/main" val="244589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Parents, Poverty and the State</a:t>
            </a:r>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LSECare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Naomi </a:t>
            </a:r>
            <a:r>
              <a:rPr lang="en-GB" dirty="0" err="1"/>
              <a:t>Eisenstadt</a:t>
            </a:r>
            <a:endParaRPr lang="en-GB" dirty="0"/>
          </a:p>
        </p:txBody>
      </p:sp>
      <p:sp>
        <p:nvSpPr>
          <p:cNvPr id="5" name="Text Placeholder 4"/>
          <p:cNvSpPr>
            <a:spLocks noGrp="1"/>
          </p:cNvSpPr>
          <p:nvPr>
            <p:ph type="body" sz="quarter" idx="11"/>
          </p:nvPr>
        </p:nvSpPr>
        <p:spPr>
          <a:xfrm>
            <a:off x="731568" y="2436257"/>
            <a:ext cx="7680854" cy="189335"/>
          </a:xfrm>
        </p:spPr>
        <p:txBody>
          <a:bodyPr/>
          <a:lstStyle/>
          <a:p>
            <a:r>
              <a:rPr lang="en-GB" dirty="0" smtClean="0"/>
              <a:t>JRF Practitioner Fellow at </a:t>
            </a:r>
            <a:r>
              <a:rPr lang="en-GB" dirty="0"/>
              <a:t>the International Inequalities </a:t>
            </a:r>
            <a:r>
              <a:rPr lang="en-GB" dirty="0" smtClean="0"/>
              <a:t>Institute.</a:t>
            </a:r>
            <a:endParaRPr lang="en-GB" dirty="0"/>
          </a:p>
        </p:txBody>
      </p:sp>
      <p:sp>
        <p:nvSpPr>
          <p:cNvPr id="6" name="Text Placeholder 5"/>
          <p:cNvSpPr>
            <a:spLocks noGrp="1"/>
          </p:cNvSpPr>
          <p:nvPr>
            <p:ph type="body" sz="quarter" idx="12"/>
          </p:nvPr>
        </p:nvSpPr>
        <p:spPr>
          <a:xfrm>
            <a:off x="731568" y="2686697"/>
            <a:ext cx="7680854" cy="249624"/>
          </a:xfrm>
        </p:spPr>
        <p:txBody>
          <a:bodyPr/>
          <a:lstStyle/>
          <a:p>
            <a:r>
              <a:rPr lang="en-GB" dirty="0" smtClean="0"/>
              <a:t>Carey </a:t>
            </a:r>
            <a:r>
              <a:rPr lang="en-GB" dirty="0"/>
              <a:t>Oppenheim</a:t>
            </a:r>
          </a:p>
        </p:txBody>
      </p:sp>
      <p:sp>
        <p:nvSpPr>
          <p:cNvPr id="7" name="Text Placeholder 6"/>
          <p:cNvSpPr>
            <a:spLocks noGrp="1"/>
          </p:cNvSpPr>
          <p:nvPr>
            <p:ph type="body" sz="quarter" idx="13"/>
          </p:nvPr>
        </p:nvSpPr>
        <p:spPr>
          <a:xfrm>
            <a:off x="731568" y="2927060"/>
            <a:ext cx="7680854" cy="256005"/>
          </a:xfrm>
        </p:spPr>
        <p:txBody>
          <a:bodyPr/>
          <a:lstStyle/>
          <a:p>
            <a:r>
              <a:rPr lang="en-GB" dirty="0"/>
              <a:t>JRF Practitioner Fellow at the International Inequalities Institute.</a:t>
            </a:r>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
        <p:nvSpPr>
          <p:cNvPr id="12" name="Content Placeholder 3"/>
          <p:cNvSpPr txBox="1">
            <a:spLocks/>
          </p:cNvSpPr>
          <p:nvPr/>
        </p:nvSpPr>
        <p:spPr>
          <a:xfrm>
            <a:off x="731568" y="3128020"/>
            <a:ext cx="7680854" cy="241789"/>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17" dirty="0">
                <a:solidFill>
                  <a:prstClr val="black"/>
                </a:solidFill>
              </a:rPr>
              <a:t>Ryan </a:t>
            </a:r>
            <a:r>
              <a:rPr lang="en-GB" sz="1417" dirty="0" err="1">
                <a:solidFill>
                  <a:prstClr val="black"/>
                </a:solidFill>
              </a:rPr>
              <a:t>Shorthouse</a:t>
            </a:r>
            <a:endParaRPr lang="en-GB" sz="1417" dirty="0">
              <a:solidFill>
                <a:prstClr val="black"/>
              </a:solidFill>
            </a:endParaRPr>
          </a:p>
        </p:txBody>
      </p:sp>
      <p:sp>
        <p:nvSpPr>
          <p:cNvPr id="13" name="Text Placeholder 6"/>
          <p:cNvSpPr txBox="1">
            <a:spLocks/>
          </p:cNvSpPr>
          <p:nvPr/>
        </p:nvSpPr>
        <p:spPr>
          <a:xfrm>
            <a:off x="716368" y="3386828"/>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Director of Bright Blue</a:t>
            </a:r>
            <a:endParaRPr lang="en-GB" sz="1083" dirty="0">
              <a:solidFill>
                <a:prstClr val="black"/>
              </a:solidFill>
            </a:endParaRPr>
          </a:p>
        </p:txBody>
      </p:sp>
      <p:sp>
        <p:nvSpPr>
          <p:cNvPr id="14" name="Content Placeholder 3"/>
          <p:cNvSpPr txBox="1">
            <a:spLocks/>
          </p:cNvSpPr>
          <p:nvPr/>
        </p:nvSpPr>
        <p:spPr>
          <a:xfrm>
            <a:off x="722376" y="3611368"/>
            <a:ext cx="7680854" cy="241789"/>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17" dirty="0">
                <a:solidFill>
                  <a:prstClr val="black"/>
                </a:solidFill>
              </a:rPr>
              <a:t>Matthew Taylor</a:t>
            </a:r>
          </a:p>
        </p:txBody>
      </p:sp>
      <p:sp>
        <p:nvSpPr>
          <p:cNvPr id="15" name="Text Placeholder 6"/>
          <p:cNvSpPr txBox="1">
            <a:spLocks/>
          </p:cNvSpPr>
          <p:nvPr/>
        </p:nvSpPr>
        <p:spPr>
          <a:xfrm>
            <a:off x="716368" y="3850199"/>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Chief Exec of RSA</a:t>
            </a:r>
          </a:p>
          <a:p>
            <a:endParaRPr lang="en-GB" sz="1083" dirty="0">
              <a:solidFill>
                <a:prstClr val="black"/>
              </a:solidFill>
            </a:endParaRPr>
          </a:p>
        </p:txBody>
      </p:sp>
      <p:sp>
        <p:nvSpPr>
          <p:cNvPr id="16" name="Content Placeholder 3"/>
          <p:cNvSpPr txBox="1">
            <a:spLocks/>
          </p:cNvSpPr>
          <p:nvPr/>
        </p:nvSpPr>
        <p:spPr>
          <a:xfrm>
            <a:off x="716368" y="4084988"/>
            <a:ext cx="8508023" cy="241789"/>
          </a:xfrm>
          <a:prstGeom prst="rect">
            <a:avLst/>
          </a:prstGeom>
        </p:spPr>
        <p:txBody>
          <a:bodyPr lIns="0" tIns="0" rIns="0" bIns="0"/>
          <a:lstStyle>
            <a:lvl1pPr marL="0" indent="0" algn="l" defTabSz="761970" rtl="0" eaLnBrk="1" latinLnBrk="0" hangingPunct="1">
              <a:lnSpc>
                <a:spcPct val="90000"/>
              </a:lnSpc>
              <a:spcBef>
                <a:spcPts val="833"/>
              </a:spcBef>
              <a:buFontTx/>
              <a:buNone/>
              <a:defRPr sz="1417" b="1" i="0" kern="1200" baseline="0">
                <a:solidFill>
                  <a:schemeClr val="tx1"/>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GB" dirty="0" smtClean="0"/>
              <a:t>Chair: Professor John Hills</a:t>
            </a:r>
            <a:endParaRPr lang="en-GB" dirty="0"/>
          </a:p>
        </p:txBody>
      </p:sp>
      <p:sp>
        <p:nvSpPr>
          <p:cNvPr id="17" name="Text Placeholder 6"/>
          <p:cNvSpPr txBox="1">
            <a:spLocks/>
          </p:cNvSpPr>
          <p:nvPr/>
        </p:nvSpPr>
        <p:spPr>
          <a:xfrm>
            <a:off x="731568" y="4318270"/>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Richard </a:t>
            </a:r>
            <a:r>
              <a:rPr lang="en-GB" sz="1083" dirty="0" err="1">
                <a:solidFill>
                  <a:srgbClr val="3A3D3F"/>
                </a:solidFill>
                <a:latin typeface="Roboto"/>
              </a:rPr>
              <a:t>Titmuss</a:t>
            </a:r>
            <a:r>
              <a:rPr lang="en-GB" sz="1083" dirty="0">
                <a:solidFill>
                  <a:srgbClr val="3A3D3F"/>
                </a:solidFill>
                <a:latin typeface="Roboto"/>
              </a:rPr>
              <a:t> Professor of Social Policy Department of Social Policy</a:t>
            </a:r>
            <a:endParaRPr lang="en-GB" sz="1083" dirty="0">
              <a:solidFill>
                <a:prstClr val="black"/>
              </a:solidFill>
            </a:endParaRPr>
          </a:p>
        </p:txBody>
      </p:sp>
    </p:spTree>
    <p:extLst>
      <p:ext uri="{BB962C8B-B14F-4D97-AF65-F5344CB8AC3E}">
        <p14:creationId xmlns:p14="http://schemas.microsoft.com/office/powerpoint/2010/main" val="224189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5F1F29-ED82-4806-B93E-ED341E5C9425}"/>
              </a:ext>
            </a:extLst>
          </p:cNvPr>
          <p:cNvSpPr>
            <a:spLocks noGrp="1"/>
          </p:cNvSpPr>
          <p:nvPr>
            <p:ph type="title"/>
          </p:nvPr>
        </p:nvSpPr>
        <p:spPr>
          <a:xfrm>
            <a:off x="457200" y="769268"/>
            <a:ext cx="8229600" cy="412096"/>
          </a:xfrm>
        </p:spPr>
        <p:txBody>
          <a:bodyPr/>
          <a:lstStyle/>
          <a:p>
            <a:r>
              <a:rPr lang="en-GB" dirty="0"/>
              <a:t>Join us for a drink at</a:t>
            </a:r>
          </a:p>
        </p:txBody>
      </p:sp>
      <p:sp>
        <p:nvSpPr>
          <p:cNvPr id="4" name="Slide Number Placeholder 3">
            <a:extLst>
              <a:ext uri="{FF2B5EF4-FFF2-40B4-BE49-F238E27FC236}">
                <a16:creationId xmlns="" xmlns:a16="http://schemas.microsoft.com/office/drawing/2014/main" id="{1950EA8B-27C2-4086-B0BA-21621E01D231}"/>
              </a:ext>
            </a:extLst>
          </p:cNvPr>
          <p:cNvSpPr>
            <a:spLocks noGrp="1"/>
          </p:cNvSpPr>
          <p:nvPr>
            <p:ph type="sldNum" sz="quarter" idx="12"/>
          </p:nvPr>
        </p:nvSpPr>
        <p:spPr/>
        <p:txBody>
          <a:bodyPr/>
          <a:lstStyle/>
          <a:p>
            <a:fld id="{D67BB022-3B30-410A-970D-E4B5CDF08844}" type="slidenum">
              <a:rPr lang="en-GB" smtClean="0"/>
              <a:t>20</a:t>
            </a:fld>
            <a:endParaRPr lang="en-GB"/>
          </a:p>
        </p:txBody>
      </p:sp>
      <p:pic>
        <p:nvPicPr>
          <p:cNvPr id="1028" name="Picture 4" descr="Image result for Glass of wine">
            <a:extLst>
              <a:ext uri="{FF2B5EF4-FFF2-40B4-BE49-F238E27FC236}">
                <a16:creationId xmlns="" xmlns:a16="http://schemas.microsoft.com/office/drawing/2014/main" id="{9A1DFF5B-729C-4000-9BFC-AA3C4281B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181366"/>
            <a:ext cx="6750327" cy="4363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6979C84B-19DE-497B-AC1D-C1DF84A16EE4}"/>
              </a:ext>
            </a:extLst>
          </p:cNvPr>
          <p:cNvSpPr txBox="1"/>
          <p:nvPr/>
        </p:nvSpPr>
        <p:spPr>
          <a:xfrm>
            <a:off x="1451653" y="1269409"/>
            <a:ext cx="2520280" cy="2246962"/>
          </a:xfrm>
          <a:prstGeom prst="rect">
            <a:avLst/>
          </a:prstGeom>
          <a:solidFill>
            <a:schemeClr val="bg1"/>
          </a:solidFill>
        </p:spPr>
        <p:txBody>
          <a:bodyPr wrap="square" rtlCol="0">
            <a:spAutoFit/>
          </a:bodyPr>
          <a:lstStyle/>
          <a:p>
            <a:r>
              <a:rPr lang="en-GB" sz="2667" dirty="0"/>
              <a:t>Basement </a:t>
            </a:r>
          </a:p>
          <a:p>
            <a:r>
              <a:rPr lang="en-GB" sz="2667" dirty="0"/>
              <a:t>LSE Garrick Café</a:t>
            </a:r>
          </a:p>
          <a:p>
            <a:r>
              <a:rPr lang="en-GB" sz="2667" dirty="0"/>
              <a:t>Houghton Street</a:t>
            </a:r>
          </a:p>
          <a:p>
            <a:endParaRPr lang="en-GB" sz="1500" dirty="0"/>
          </a:p>
          <a:p>
            <a:endParaRPr lang="en-GB" sz="1500" dirty="0"/>
          </a:p>
          <a:p>
            <a:endParaRPr lang="en-GB" sz="1500" dirty="0"/>
          </a:p>
          <a:p>
            <a:endParaRPr lang="en-GB" sz="1500" dirty="0"/>
          </a:p>
        </p:txBody>
      </p:sp>
    </p:spTree>
    <p:extLst>
      <p:ext uri="{BB962C8B-B14F-4D97-AF65-F5344CB8AC3E}">
        <p14:creationId xmlns:p14="http://schemas.microsoft.com/office/powerpoint/2010/main" val="353915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843808" y="2713484"/>
            <a:ext cx="3818065" cy="936104"/>
          </a:xfrm>
          <a:prstGeom prst="rect">
            <a:avLst/>
          </a:prstGeom>
          <a:ln>
            <a:solidFill>
              <a:schemeClr val="tx1"/>
            </a:solidFill>
          </a:ln>
        </p:spPr>
      </p:pic>
    </p:spTree>
    <p:extLst>
      <p:ext uri="{BB962C8B-B14F-4D97-AF65-F5344CB8AC3E}">
        <p14:creationId xmlns:p14="http://schemas.microsoft.com/office/powerpoint/2010/main" val="132183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Parents, Poverty and the State</a:t>
            </a:r>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LSECare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Naomi </a:t>
            </a:r>
            <a:r>
              <a:rPr lang="en-GB" dirty="0" err="1"/>
              <a:t>Eisenstadt</a:t>
            </a:r>
            <a:endParaRPr lang="en-GB" dirty="0"/>
          </a:p>
        </p:txBody>
      </p:sp>
      <p:sp>
        <p:nvSpPr>
          <p:cNvPr id="5" name="Text Placeholder 4"/>
          <p:cNvSpPr>
            <a:spLocks noGrp="1"/>
          </p:cNvSpPr>
          <p:nvPr>
            <p:ph type="body" sz="quarter" idx="11"/>
          </p:nvPr>
        </p:nvSpPr>
        <p:spPr>
          <a:xfrm>
            <a:off x="731568" y="2436257"/>
            <a:ext cx="7680854" cy="189335"/>
          </a:xfrm>
        </p:spPr>
        <p:txBody>
          <a:bodyPr/>
          <a:lstStyle/>
          <a:p>
            <a:r>
              <a:rPr lang="en-GB" dirty="0" smtClean="0"/>
              <a:t>JRF Practitioner Fellow at </a:t>
            </a:r>
            <a:r>
              <a:rPr lang="en-GB" dirty="0"/>
              <a:t>the International Inequalities </a:t>
            </a:r>
            <a:r>
              <a:rPr lang="en-GB" dirty="0" smtClean="0"/>
              <a:t>Institute.</a:t>
            </a:r>
            <a:endParaRPr lang="en-GB" dirty="0"/>
          </a:p>
        </p:txBody>
      </p:sp>
      <p:sp>
        <p:nvSpPr>
          <p:cNvPr id="6" name="Text Placeholder 5"/>
          <p:cNvSpPr>
            <a:spLocks noGrp="1"/>
          </p:cNvSpPr>
          <p:nvPr>
            <p:ph type="body" sz="quarter" idx="12"/>
          </p:nvPr>
        </p:nvSpPr>
        <p:spPr>
          <a:xfrm>
            <a:off x="731568" y="2686697"/>
            <a:ext cx="7680854" cy="249624"/>
          </a:xfrm>
        </p:spPr>
        <p:txBody>
          <a:bodyPr/>
          <a:lstStyle/>
          <a:p>
            <a:r>
              <a:rPr lang="en-GB" dirty="0" smtClean="0"/>
              <a:t>Carey </a:t>
            </a:r>
            <a:r>
              <a:rPr lang="en-GB" dirty="0"/>
              <a:t>Oppenheim</a:t>
            </a:r>
          </a:p>
        </p:txBody>
      </p:sp>
      <p:sp>
        <p:nvSpPr>
          <p:cNvPr id="7" name="Text Placeholder 6"/>
          <p:cNvSpPr>
            <a:spLocks noGrp="1"/>
          </p:cNvSpPr>
          <p:nvPr>
            <p:ph type="body" sz="quarter" idx="13"/>
          </p:nvPr>
        </p:nvSpPr>
        <p:spPr>
          <a:xfrm>
            <a:off x="731568" y="2927060"/>
            <a:ext cx="7680854" cy="256005"/>
          </a:xfrm>
        </p:spPr>
        <p:txBody>
          <a:bodyPr/>
          <a:lstStyle/>
          <a:p>
            <a:r>
              <a:rPr lang="en-GB" dirty="0"/>
              <a:t>JRF Practitioner Fellow at the International Inequalities Institute.</a:t>
            </a:r>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
        <p:nvSpPr>
          <p:cNvPr id="12" name="Content Placeholder 3"/>
          <p:cNvSpPr txBox="1">
            <a:spLocks/>
          </p:cNvSpPr>
          <p:nvPr/>
        </p:nvSpPr>
        <p:spPr>
          <a:xfrm>
            <a:off x="731568" y="3128020"/>
            <a:ext cx="7680854" cy="241789"/>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17" dirty="0">
                <a:solidFill>
                  <a:prstClr val="black"/>
                </a:solidFill>
              </a:rPr>
              <a:t>Ryan </a:t>
            </a:r>
            <a:r>
              <a:rPr lang="en-GB" sz="1417" dirty="0" err="1">
                <a:solidFill>
                  <a:prstClr val="black"/>
                </a:solidFill>
              </a:rPr>
              <a:t>Shorthouse</a:t>
            </a:r>
            <a:endParaRPr lang="en-GB" sz="1417" dirty="0">
              <a:solidFill>
                <a:prstClr val="black"/>
              </a:solidFill>
            </a:endParaRPr>
          </a:p>
        </p:txBody>
      </p:sp>
      <p:sp>
        <p:nvSpPr>
          <p:cNvPr id="13" name="Text Placeholder 6"/>
          <p:cNvSpPr txBox="1">
            <a:spLocks/>
          </p:cNvSpPr>
          <p:nvPr/>
        </p:nvSpPr>
        <p:spPr>
          <a:xfrm>
            <a:off x="716368" y="3386828"/>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Director of Bright Blue</a:t>
            </a:r>
            <a:endParaRPr lang="en-GB" sz="1083" dirty="0">
              <a:solidFill>
                <a:prstClr val="black"/>
              </a:solidFill>
            </a:endParaRPr>
          </a:p>
        </p:txBody>
      </p:sp>
      <p:sp>
        <p:nvSpPr>
          <p:cNvPr id="14" name="Content Placeholder 3"/>
          <p:cNvSpPr txBox="1">
            <a:spLocks/>
          </p:cNvSpPr>
          <p:nvPr/>
        </p:nvSpPr>
        <p:spPr>
          <a:xfrm>
            <a:off x="722376" y="3611368"/>
            <a:ext cx="7680854" cy="241789"/>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17" dirty="0">
                <a:solidFill>
                  <a:prstClr val="black"/>
                </a:solidFill>
              </a:rPr>
              <a:t>Matthew Taylor</a:t>
            </a:r>
          </a:p>
        </p:txBody>
      </p:sp>
      <p:sp>
        <p:nvSpPr>
          <p:cNvPr id="15" name="Text Placeholder 6"/>
          <p:cNvSpPr txBox="1">
            <a:spLocks/>
          </p:cNvSpPr>
          <p:nvPr/>
        </p:nvSpPr>
        <p:spPr>
          <a:xfrm>
            <a:off x="716368" y="3850199"/>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Chief Exec of RSA</a:t>
            </a:r>
          </a:p>
          <a:p>
            <a:endParaRPr lang="en-GB" sz="1083" dirty="0">
              <a:solidFill>
                <a:prstClr val="black"/>
              </a:solidFill>
            </a:endParaRPr>
          </a:p>
        </p:txBody>
      </p:sp>
      <p:sp>
        <p:nvSpPr>
          <p:cNvPr id="16" name="Content Placeholder 3"/>
          <p:cNvSpPr txBox="1">
            <a:spLocks/>
          </p:cNvSpPr>
          <p:nvPr/>
        </p:nvSpPr>
        <p:spPr>
          <a:xfrm>
            <a:off x="716368" y="4084988"/>
            <a:ext cx="8508023" cy="241789"/>
          </a:xfrm>
          <a:prstGeom prst="rect">
            <a:avLst/>
          </a:prstGeom>
        </p:spPr>
        <p:txBody>
          <a:bodyPr lIns="0" tIns="0" rIns="0" bIns="0"/>
          <a:lstStyle>
            <a:lvl1pPr marL="0" indent="0" algn="l" defTabSz="761970" rtl="0" eaLnBrk="1" latinLnBrk="0" hangingPunct="1">
              <a:lnSpc>
                <a:spcPct val="90000"/>
              </a:lnSpc>
              <a:spcBef>
                <a:spcPts val="833"/>
              </a:spcBef>
              <a:buFontTx/>
              <a:buNone/>
              <a:defRPr sz="1417" b="1" i="0" kern="1200" baseline="0">
                <a:solidFill>
                  <a:schemeClr val="tx1"/>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GB" dirty="0" smtClean="0">
                <a:solidFill>
                  <a:prstClr val="black"/>
                </a:solidFill>
              </a:rPr>
              <a:t>Chair: Professor John Hills</a:t>
            </a:r>
            <a:endParaRPr lang="en-GB" dirty="0">
              <a:solidFill>
                <a:prstClr val="black"/>
              </a:solidFill>
            </a:endParaRPr>
          </a:p>
        </p:txBody>
      </p:sp>
      <p:sp>
        <p:nvSpPr>
          <p:cNvPr id="17" name="Text Placeholder 6"/>
          <p:cNvSpPr txBox="1">
            <a:spLocks/>
          </p:cNvSpPr>
          <p:nvPr/>
        </p:nvSpPr>
        <p:spPr>
          <a:xfrm>
            <a:off x="731568" y="4298941"/>
            <a:ext cx="7680854" cy="25600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kern="1200" baseline="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83" dirty="0">
                <a:solidFill>
                  <a:srgbClr val="3A3D3F"/>
                </a:solidFill>
                <a:latin typeface="Roboto"/>
              </a:rPr>
              <a:t>Richard </a:t>
            </a:r>
            <a:r>
              <a:rPr lang="en-GB" sz="1083" dirty="0" err="1">
                <a:solidFill>
                  <a:srgbClr val="3A3D3F"/>
                </a:solidFill>
                <a:latin typeface="Roboto"/>
              </a:rPr>
              <a:t>Titmuss</a:t>
            </a:r>
            <a:r>
              <a:rPr lang="en-GB" sz="1083" dirty="0">
                <a:solidFill>
                  <a:srgbClr val="3A3D3F"/>
                </a:solidFill>
                <a:latin typeface="Roboto"/>
              </a:rPr>
              <a:t> Professor of Social Policy Department of Social Policy</a:t>
            </a:r>
            <a:endParaRPr lang="en-GB" sz="1083" dirty="0">
              <a:solidFill>
                <a:prstClr val="black"/>
              </a:solidFill>
            </a:endParaRPr>
          </a:p>
        </p:txBody>
      </p:sp>
    </p:spTree>
    <p:extLst>
      <p:ext uri="{BB962C8B-B14F-4D97-AF65-F5344CB8AC3E}">
        <p14:creationId xmlns:p14="http://schemas.microsoft.com/office/powerpoint/2010/main" val="148019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Parents, Poverty and the State</a:t>
            </a:r>
          </a:p>
        </p:txBody>
      </p:sp>
      <p:sp>
        <p:nvSpPr>
          <p:cNvPr id="3" name="Subtitle 2"/>
          <p:cNvSpPr>
            <a:spLocks noGrp="1"/>
          </p:cNvSpPr>
          <p:nvPr>
            <p:ph type="subTitle" idx="1"/>
          </p:nvPr>
        </p:nvSpPr>
        <p:spPr>
          <a:solidFill>
            <a:srgbClr val="00B0F0"/>
          </a:solidFill>
        </p:spPr>
        <p:txBody>
          <a:bodyPr>
            <a:normAutofit/>
          </a:bodyPr>
          <a:lstStyle/>
          <a:p>
            <a:r>
              <a:rPr lang="en-GB" dirty="0">
                <a:solidFill>
                  <a:schemeClr val="tx1"/>
                </a:solidFill>
              </a:rPr>
              <a:t>Government’s role?</a:t>
            </a:r>
          </a:p>
          <a:p>
            <a:r>
              <a:rPr lang="en-GB" dirty="0">
                <a:solidFill>
                  <a:schemeClr val="tx1"/>
                </a:solidFill>
              </a:rPr>
              <a:t>Naomi Eisenstadt and Carey Oppenheim </a:t>
            </a:r>
          </a:p>
          <a:p>
            <a:r>
              <a:rPr lang="en-GB" dirty="0">
                <a:solidFill>
                  <a:schemeClr val="tx1"/>
                </a:solidFill>
              </a:rPr>
              <a:t>LSE 10</a:t>
            </a:r>
            <a:r>
              <a:rPr lang="en-GB" baseline="30000" dirty="0">
                <a:solidFill>
                  <a:schemeClr val="tx1"/>
                </a:solidFill>
              </a:rPr>
              <a:t>th</a:t>
            </a:r>
            <a:r>
              <a:rPr lang="en-GB" dirty="0">
                <a:solidFill>
                  <a:schemeClr val="tx1"/>
                </a:solidFill>
              </a:rPr>
              <a:t> October 2019 </a:t>
            </a:r>
          </a:p>
          <a:p>
            <a:endParaRPr lang="en-GB" dirty="0"/>
          </a:p>
          <a:p>
            <a:endParaRPr lang="en-GB" dirty="0"/>
          </a:p>
        </p:txBody>
      </p:sp>
      <p:cxnSp>
        <p:nvCxnSpPr>
          <p:cNvPr id="5" name="Straight Connector 4"/>
          <p:cNvCxnSpPr/>
          <p:nvPr/>
        </p:nvCxnSpPr>
        <p:spPr>
          <a:xfrm>
            <a:off x="762000" y="3037520"/>
            <a:ext cx="765042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3</a:t>
            </a:fld>
            <a:endParaRPr lang="en-GB"/>
          </a:p>
        </p:txBody>
      </p:sp>
    </p:spTree>
    <p:extLst>
      <p:ext uri="{BB962C8B-B14F-4D97-AF65-F5344CB8AC3E}">
        <p14:creationId xmlns:p14="http://schemas.microsoft.com/office/powerpoint/2010/main" val="186452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1153534"/>
            <a:ext cx="8382000" cy="695854"/>
          </a:xfrm>
        </p:spPr>
        <p:txBody>
          <a:bodyPr>
            <a:noAutofit/>
          </a:bodyPr>
          <a:lstStyle/>
          <a:p>
            <a:pPr eaLnBrk="1" hangingPunct="1"/>
            <a:r>
              <a:rPr lang="en-GB" altLang="en-US" sz="2333" dirty="0"/>
              <a:t>Growing role of government in family </a:t>
            </a:r>
            <a:r>
              <a:rPr lang="en-GB" altLang="en-US" sz="2333" dirty="0" smtClean="0"/>
              <a:t>life: supporting </a:t>
            </a:r>
            <a:r>
              <a:rPr lang="en-GB" altLang="en-US" sz="2333" dirty="0"/>
              <a:t>parents </a:t>
            </a:r>
            <a:r>
              <a:rPr lang="en-GB" altLang="en-US" sz="2333" u="sng" dirty="0"/>
              <a:t>and</a:t>
            </a:r>
            <a:r>
              <a:rPr lang="en-GB" altLang="en-US" sz="2333" dirty="0"/>
              <a:t> </a:t>
            </a:r>
            <a:r>
              <a:rPr lang="en-GB" altLang="en-US" sz="2333" i="1" dirty="0"/>
              <a:t>parenting</a:t>
            </a:r>
          </a:p>
        </p:txBody>
      </p:sp>
      <p:sp>
        <p:nvSpPr>
          <p:cNvPr id="12291" name="Rectangle 4"/>
          <p:cNvSpPr>
            <a:spLocks noGrp="1" noChangeArrowheads="1"/>
          </p:cNvSpPr>
          <p:nvPr>
            <p:ph type="body" sz="half" idx="1"/>
          </p:nvPr>
        </p:nvSpPr>
        <p:spPr>
          <a:xfrm>
            <a:off x="982175" y="2214955"/>
            <a:ext cx="2739157" cy="2160530"/>
          </a:xfrm>
        </p:spPr>
        <p:txBody>
          <a:bodyPr>
            <a:normAutofit fontScale="70000" lnSpcReduction="20000"/>
          </a:bodyPr>
          <a:lstStyle/>
          <a:p>
            <a:pPr eaLnBrk="1" hangingPunct="1">
              <a:buFontTx/>
              <a:buNone/>
            </a:pPr>
            <a:r>
              <a:rPr lang="en-GB" altLang="en-US" sz="2000" b="1" u="sng" dirty="0"/>
              <a:t>Reduce pressures</a:t>
            </a:r>
            <a:r>
              <a:rPr lang="en-GB" altLang="en-US" sz="2000" dirty="0"/>
              <a:t> </a:t>
            </a:r>
            <a:r>
              <a:rPr lang="en-GB" altLang="en-US" sz="1167" dirty="0"/>
              <a:t>	</a:t>
            </a:r>
          </a:p>
          <a:p>
            <a:pPr eaLnBrk="1" hangingPunct="1"/>
            <a:r>
              <a:rPr lang="en-GB" altLang="en-US" sz="2000" dirty="0"/>
              <a:t>Rights and legal protection</a:t>
            </a:r>
          </a:p>
          <a:p>
            <a:pPr eaLnBrk="1" hangingPunct="1"/>
            <a:r>
              <a:rPr lang="en-GB" altLang="en-US" sz="2000" dirty="0"/>
              <a:t>Financial support</a:t>
            </a:r>
          </a:p>
          <a:p>
            <a:pPr eaLnBrk="1" hangingPunct="1"/>
            <a:r>
              <a:rPr lang="en-GB" altLang="en-US" sz="2000" dirty="0"/>
              <a:t>Support in kind</a:t>
            </a:r>
          </a:p>
          <a:p>
            <a:pPr eaLnBrk="1" hangingPunct="1"/>
            <a:r>
              <a:rPr lang="en-GB" altLang="en-US" sz="2000" dirty="0"/>
              <a:t>Access to maternity and paternity leave</a:t>
            </a:r>
          </a:p>
          <a:p>
            <a:pPr eaLnBrk="1" hangingPunct="1"/>
            <a:r>
              <a:rPr lang="en-GB" altLang="en-US" sz="2000" dirty="0"/>
              <a:t>Flexible working and childcare</a:t>
            </a:r>
          </a:p>
          <a:p>
            <a:pPr eaLnBrk="1" hangingPunct="1"/>
            <a:r>
              <a:rPr lang="en-GB" altLang="en-US" sz="2000" dirty="0"/>
              <a:t>Targeted benefits</a:t>
            </a:r>
          </a:p>
        </p:txBody>
      </p:sp>
      <p:sp>
        <p:nvSpPr>
          <p:cNvPr id="12292" name="Rectangle 5"/>
          <p:cNvSpPr>
            <a:spLocks noGrp="1" noChangeArrowheads="1"/>
          </p:cNvSpPr>
          <p:nvPr>
            <p:ph type="body" sz="half" idx="2"/>
          </p:nvPr>
        </p:nvSpPr>
        <p:spPr>
          <a:xfrm>
            <a:off x="4072136" y="1633364"/>
            <a:ext cx="4962128" cy="3101353"/>
          </a:xfrm>
        </p:spPr>
        <p:txBody>
          <a:bodyPr>
            <a:noAutofit/>
          </a:bodyPr>
          <a:lstStyle/>
          <a:p>
            <a:pPr eaLnBrk="1" hangingPunct="1">
              <a:lnSpc>
                <a:spcPct val="100000"/>
              </a:lnSpc>
              <a:buFontTx/>
              <a:buNone/>
            </a:pPr>
            <a:r>
              <a:rPr lang="en-GB" altLang="en-US" sz="1300" b="1" u="sng" dirty="0"/>
              <a:t>Enhance capabilities</a:t>
            </a:r>
          </a:p>
          <a:p>
            <a:pPr eaLnBrk="1" hangingPunct="1">
              <a:lnSpc>
                <a:spcPct val="100000"/>
              </a:lnSpc>
            </a:pPr>
            <a:r>
              <a:rPr lang="en-GB" altLang="en-US" sz="1300" dirty="0"/>
              <a:t>Information and guidance</a:t>
            </a:r>
          </a:p>
          <a:p>
            <a:pPr eaLnBrk="1" hangingPunct="1">
              <a:lnSpc>
                <a:spcPct val="100000"/>
              </a:lnSpc>
            </a:pPr>
            <a:r>
              <a:rPr lang="en-GB" altLang="en-US" sz="1300" dirty="0"/>
              <a:t>Skills and training</a:t>
            </a:r>
          </a:p>
          <a:p>
            <a:pPr eaLnBrk="1" hangingPunct="1">
              <a:lnSpc>
                <a:spcPct val="100000"/>
              </a:lnSpc>
            </a:pPr>
            <a:r>
              <a:rPr lang="en-GB" altLang="en-US" sz="1300" dirty="0"/>
              <a:t>Intervention</a:t>
            </a:r>
          </a:p>
          <a:p>
            <a:pPr eaLnBrk="1" hangingPunct="1">
              <a:lnSpc>
                <a:spcPct val="100000"/>
              </a:lnSpc>
              <a:buFontTx/>
              <a:buNone/>
            </a:pPr>
            <a:r>
              <a:rPr lang="en-GB" altLang="en-US" sz="1300" i="1" dirty="0"/>
              <a:t>All families</a:t>
            </a:r>
          </a:p>
          <a:p>
            <a:pPr eaLnBrk="1" hangingPunct="1">
              <a:lnSpc>
                <a:spcPct val="100000"/>
              </a:lnSpc>
            </a:pPr>
            <a:r>
              <a:rPr lang="en-GB" altLang="en-US" sz="1300" dirty="0"/>
              <a:t>Before and after birth, midwife and </a:t>
            </a:r>
            <a:r>
              <a:rPr lang="en-GB" altLang="en-US" sz="1300" dirty="0" smtClean="0"/>
              <a:t>health </a:t>
            </a:r>
            <a:r>
              <a:rPr lang="en-GB" altLang="en-US" sz="1300" dirty="0"/>
              <a:t>visitor support</a:t>
            </a:r>
          </a:p>
          <a:p>
            <a:pPr eaLnBrk="1" hangingPunct="1">
              <a:lnSpc>
                <a:spcPct val="100000"/>
              </a:lnSpc>
            </a:pPr>
            <a:r>
              <a:rPr lang="en-GB" altLang="en-US" sz="1300" dirty="0"/>
              <a:t>early years provision </a:t>
            </a:r>
          </a:p>
          <a:p>
            <a:pPr eaLnBrk="1" hangingPunct="1">
              <a:lnSpc>
                <a:spcPct val="100000"/>
              </a:lnSpc>
              <a:buFontTx/>
              <a:buNone/>
            </a:pPr>
            <a:r>
              <a:rPr lang="en-GB" altLang="en-US" sz="1300" i="1" dirty="0"/>
              <a:t>Some families who seek help</a:t>
            </a:r>
          </a:p>
          <a:p>
            <a:pPr eaLnBrk="1" hangingPunct="1">
              <a:lnSpc>
                <a:spcPct val="100000"/>
              </a:lnSpc>
            </a:pPr>
            <a:r>
              <a:rPr lang="en-GB" altLang="en-US" sz="1300" dirty="0"/>
              <a:t>Parenting initiatives</a:t>
            </a:r>
          </a:p>
          <a:p>
            <a:pPr eaLnBrk="1" hangingPunct="1">
              <a:lnSpc>
                <a:spcPct val="100000"/>
              </a:lnSpc>
              <a:buFontTx/>
              <a:buNone/>
            </a:pPr>
            <a:r>
              <a:rPr lang="en-GB" altLang="en-US" sz="1300" i="1" dirty="0"/>
              <a:t>Highest Risk Families</a:t>
            </a:r>
          </a:p>
          <a:p>
            <a:pPr eaLnBrk="1" hangingPunct="1">
              <a:lnSpc>
                <a:spcPct val="100000"/>
              </a:lnSpc>
            </a:pPr>
            <a:r>
              <a:rPr lang="en-GB" altLang="en-US" sz="1300" dirty="0"/>
              <a:t>Troubled families programme</a:t>
            </a:r>
          </a:p>
          <a:p>
            <a:pPr eaLnBrk="1" hangingPunct="1">
              <a:lnSpc>
                <a:spcPct val="100000"/>
              </a:lnSpc>
            </a:pPr>
            <a:r>
              <a:rPr lang="en-GB" altLang="en-US" sz="1300" dirty="0"/>
              <a:t> Family Nurse Partnerships</a:t>
            </a:r>
          </a:p>
          <a:p>
            <a:pPr eaLnBrk="1" hangingPunct="1">
              <a:lnSpc>
                <a:spcPct val="100000"/>
              </a:lnSpc>
            </a:pPr>
            <a:endParaRPr lang="en-GB" altLang="en-US" sz="1300" b="1" dirty="0"/>
          </a:p>
          <a:p>
            <a:pPr eaLnBrk="1" hangingPunct="1">
              <a:lnSpc>
                <a:spcPct val="100000"/>
              </a:lnSpc>
            </a:pPr>
            <a:endParaRPr lang="en-GB" altLang="en-US" sz="1300" b="1" dirty="0"/>
          </a:p>
        </p:txBody>
      </p:sp>
      <p:sp>
        <p:nvSpPr>
          <p:cNvPr id="12293" name="Text Box 10"/>
          <p:cNvSpPr txBox="1">
            <a:spLocks noChangeArrowheads="1"/>
          </p:cNvSpPr>
          <p:nvPr/>
        </p:nvSpPr>
        <p:spPr bwMode="auto">
          <a:xfrm>
            <a:off x="2471869" y="5255825"/>
            <a:ext cx="4200261" cy="386538"/>
          </a:xfrm>
          <a:prstGeom prst="rect">
            <a:avLst/>
          </a:prstGeom>
          <a:solidFill>
            <a:srgbClr val="00B0F0"/>
          </a:solidFill>
          <a:ln>
            <a:noFill/>
          </a:ln>
        </p:spPr>
        <p:txBody>
          <a:bodyPr lIns="75000" tIns="39000" rIns="75000" bIns="39000">
            <a:spAutoFit/>
          </a:bodyPr>
          <a:lstStyle>
            <a:lvl1pPr eaLnBrk="0" hangingPunct="0">
              <a:spcBef>
                <a:spcPct val="40000"/>
              </a:spcBef>
              <a:buChar char="•"/>
              <a:defRPr sz="1600">
                <a:solidFill>
                  <a:schemeClr val="tx1"/>
                </a:solidFill>
                <a:latin typeface="Arial" charset="0"/>
              </a:defRPr>
            </a:lvl1pPr>
            <a:lvl2pPr marL="742950" indent="-285750" eaLnBrk="0" hangingPunct="0">
              <a:spcBef>
                <a:spcPct val="40000"/>
              </a:spcBef>
              <a:buChar char="–"/>
              <a:defRPr sz="1600">
                <a:solidFill>
                  <a:schemeClr val="tx1"/>
                </a:solidFill>
                <a:latin typeface="Arial" charset="0"/>
              </a:defRPr>
            </a:lvl2pPr>
            <a:lvl3pPr marL="1143000" indent="-228600" eaLnBrk="0" hangingPunct="0">
              <a:spcBef>
                <a:spcPct val="40000"/>
              </a:spcBef>
              <a:buChar char="•"/>
              <a:defRPr sz="16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u="sng" dirty="0"/>
              <a:t>Intervening to safeguard children</a:t>
            </a:r>
          </a:p>
        </p:txBody>
      </p:sp>
      <p:cxnSp>
        <p:nvCxnSpPr>
          <p:cNvPr id="3" name="Straight Connector 2"/>
          <p:cNvCxnSpPr/>
          <p:nvPr/>
        </p:nvCxnSpPr>
        <p:spPr>
          <a:xfrm>
            <a:off x="762000" y="1117307"/>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67BB022-3B30-410A-970D-E4B5CDF08844}" type="slidenum">
              <a:rPr lang="en-GB" smtClean="0"/>
              <a:t>4</a:t>
            </a:fld>
            <a:endParaRPr lang="en-GB"/>
          </a:p>
        </p:txBody>
      </p:sp>
    </p:spTree>
    <p:extLst>
      <p:ext uri="{BB962C8B-B14F-4D97-AF65-F5344CB8AC3E}">
        <p14:creationId xmlns:p14="http://schemas.microsoft.com/office/powerpoint/2010/main" val="11417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44111-0651-4C78-B6C3-31495C270D97}"/>
              </a:ext>
            </a:extLst>
          </p:cNvPr>
          <p:cNvSpPr>
            <a:spLocks noGrp="1"/>
          </p:cNvSpPr>
          <p:nvPr>
            <p:ph type="title"/>
          </p:nvPr>
        </p:nvSpPr>
        <p:spPr>
          <a:xfrm>
            <a:off x="1691680" y="689971"/>
            <a:ext cx="5373215" cy="352433"/>
          </a:xfrm>
        </p:spPr>
        <p:txBody>
          <a:bodyPr/>
          <a:lstStyle/>
          <a:p>
            <a:r>
              <a:rPr lang="en-GB" dirty="0"/>
              <a:t>Changing landscape: economy </a:t>
            </a:r>
          </a:p>
        </p:txBody>
      </p:sp>
      <p:pic>
        <p:nvPicPr>
          <p:cNvPr id="8" name="Picture 7">
            <a:extLst>
              <a:ext uri="{FF2B5EF4-FFF2-40B4-BE49-F238E27FC236}">
                <a16:creationId xmlns="" xmlns:a16="http://schemas.microsoft.com/office/drawing/2014/main" id="{EFD8E7F8-0C22-4AD1-8D32-589DA464D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97" y="1117307"/>
            <a:ext cx="6349206" cy="4232804"/>
          </a:xfrm>
          <a:prstGeom prst="rect">
            <a:avLst/>
          </a:prstGeom>
        </p:spPr>
      </p:pic>
      <p:sp>
        <p:nvSpPr>
          <p:cNvPr id="4" name="Slide Number Placeholder 3"/>
          <p:cNvSpPr>
            <a:spLocks noGrp="1"/>
          </p:cNvSpPr>
          <p:nvPr>
            <p:ph type="sldNum" sz="quarter" idx="12"/>
          </p:nvPr>
        </p:nvSpPr>
        <p:spPr/>
        <p:txBody>
          <a:bodyPr/>
          <a:lstStyle/>
          <a:p>
            <a:fld id="{D67BB022-3B30-410A-970D-E4B5CDF08844}" type="slidenum">
              <a:rPr lang="en-GB" smtClean="0"/>
              <a:t>5</a:t>
            </a:fld>
            <a:endParaRPr lang="en-GB"/>
          </a:p>
        </p:txBody>
      </p:sp>
    </p:spTree>
    <p:extLst>
      <p:ext uri="{BB962C8B-B14F-4D97-AF65-F5344CB8AC3E}">
        <p14:creationId xmlns:p14="http://schemas.microsoft.com/office/powerpoint/2010/main" val="284587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3688" y="633569"/>
            <a:ext cx="8229600" cy="556113"/>
          </a:xfrm>
        </p:spPr>
        <p:txBody>
          <a:bodyPr>
            <a:normAutofit/>
          </a:bodyPr>
          <a:lstStyle/>
          <a:p>
            <a:r>
              <a:rPr lang="en-GB" dirty="0"/>
              <a:t>Changing landscape: families</a:t>
            </a:r>
          </a:p>
        </p:txBody>
      </p:sp>
      <p:cxnSp>
        <p:nvCxnSpPr>
          <p:cNvPr id="9" name="Straight Connector 8"/>
          <p:cNvCxnSpPr/>
          <p:nvPr/>
        </p:nvCxnSpPr>
        <p:spPr>
          <a:xfrm>
            <a:off x="762000" y="1117307"/>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7" name="Table 4">
            <a:extLst>
              <a:ext uri="{FF2B5EF4-FFF2-40B4-BE49-F238E27FC236}">
                <a16:creationId xmlns="" xmlns:a16="http://schemas.microsoft.com/office/drawing/2014/main" id="{8F8A6BB9-2415-49EE-8055-EDF55DAF79A4}"/>
              </a:ext>
            </a:extLst>
          </p:cNvPr>
          <p:cNvGraphicFramePr>
            <a:graphicFrameLocks noGrp="1"/>
          </p:cNvGraphicFramePr>
          <p:nvPr>
            <p:ph idx="1"/>
            <p:extLst/>
          </p:nvPr>
        </p:nvGraphicFramePr>
        <p:xfrm>
          <a:off x="1142999" y="1163870"/>
          <a:ext cx="6549348" cy="2932978"/>
        </p:xfrm>
        <a:graphic>
          <a:graphicData uri="http://schemas.openxmlformats.org/drawingml/2006/table">
            <a:tbl>
              <a:tblPr firstRow="1" bandRow="1">
                <a:tableStyleId>{5940675A-B579-460E-94D1-54222C63F5DA}</a:tableStyleId>
              </a:tblPr>
              <a:tblGrid>
                <a:gridCol w="2183116">
                  <a:extLst>
                    <a:ext uri="{9D8B030D-6E8A-4147-A177-3AD203B41FA5}">
                      <a16:colId xmlns="" xmlns:a16="http://schemas.microsoft.com/office/drawing/2014/main" val="2417966767"/>
                    </a:ext>
                  </a:extLst>
                </a:gridCol>
                <a:gridCol w="2183116">
                  <a:extLst>
                    <a:ext uri="{9D8B030D-6E8A-4147-A177-3AD203B41FA5}">
                      <a16:colId xmlns="" xmlns:a16="http://schemas.microsoft.com/office/drawing/2014/main" val="795781968"/>
                    </a:ext>
                  </a:extLst>
                </a:gridCol>
                <a:gridCol w="2183116">
                  <a:extLst>
                    <a:ext uri="{9D8B030D-6E8A-4147-A177-3AD203B41FA5}">
                      <a16:colId xmlns="" xmlns:a16="http://schemas.microsoft.com/office/drawing/2014/main" val="3869211468"/>
                    </a:ext>
                  </a:extLst>
                </a:gridCol>
              </a:tblGrid>
              <a:tr h="685800">
                <a:tc>
                  <a:txBody>
                    <a:bodyPr/>
                    <a:lstStyle/>
                    <a:p>
                      <a:r>
                        <a:rPr lang="en-GB" sz="2000" b="1" dirty="0"/>
                        <a:t>Family type with children </a:t>
                      </a:r>
                    </a:p>
                  </a:txBody>
                  <a:tcPr marL="76200" marR="76200" marT="38100" marB="38100"/>
                </a:tc>
                <a:tc>
                  <a:txBody>
                    <a:bodyPr/>
                    <a:lstStyle/>
                    <a:p>
                      <a:r>
                        <a:rPr lang="en-GB" sz="2000" b="1" dirty="0"/>
                        <a:t>1997</a:t>
                      </a:r>
                    </a:p>
                  </a:txBody>
                  <a:tcPr marL="76200" marR="76200" marT="38100" marB="38100"/>
                </a:tc>
                <a:tc>
                  <a:txBody>
                    <a:bodyPr/>
                    <a:lstStyle/>
                    <a:p>
                      <a:r>
                        <a:rPr lang="en-GB" sz="2000" b="1" dirty="0"/>
                        <a:t>2017</a:t>
                      </a:r>
                    </a:p>
                  </a:txBody>
                  <a:tcPr marL="76200" marR="76200" marT="38100" marB="38100"/>
                </a:tc>
                <a:extLst>
                  <a:ext uri="{0D108BD9-81ED-4DB2-BD59-A6C34878D82A}">
                    <a16:rowId xmlns="" xmlns:a16="http://schemas.microsoft.com/office/drawing/2014/main" val="3259468669"/>
                  </a:ext>
                </a:extLst>
              </a:tr>
              <a:tr h="1020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Opposite sex married couple</a:t>
                      </a:r>
                    </a:p>
                    <a:p>
                      <a:endParaRPr lang="en-GB" sz="2000" dirty="0"/>
                    </a:p>
                  </a:txBody>
                  <a:tcPr marL="76200" marR="76200" marT="38100" marB="38100"/>
                </a:tc>
                <a:tc>
                  <a:txBody>
                    <a:bodyPr/>
                    <a:lstStyle/>
                    <a:p>
                      <a:r>
                        <a:rPr lang="en-GB" sz="2000" dirty="0"/>
                        <a:t>70%</a:t>
                      </a:r>
                    </a:p>
                  </a:txBody>
                  <a:tcPr marL="76200" marR="76200" marT="38100" marB="38100"/>
                </a:tc>
                <a:tc>
                  <a:txBody>
                    <a:bodyPr/>
                    <a:lstStyle/>
                    <a:p>
                      <a:r>
                        <a:rPr lang="en-GB" sz="2000" dirty="0"/>
                        <a:t>62%</a:t>
                      </a:r>
                    </a:p>
                  </a:txBody>
                  <a:tcPr marL="76200" marR="76200" marT="38100" marB="38100"/>
                </a:tc>
                <a:extLst>
                  <a:ext uri="{0D108BD9-81ED-4DB2-BD59-A6C34878D82A}">
                    <a16:rowId xmlns="" xmlns:a16="http://schemas.microsoft.com/office/drawing/2014/main" val="3297272407"/>
                  </a:ext>
                </a:extLst>
              </a:tr>
              <a:tr h="685800">
                <a:tc>
                  <a:txBody>
                    <a:bodyPr/>
                    <a:lstStyle/>
                    <a:p>
                      <a:r>
                        <a:rPr lang="en-GB" sz="2000" dirty="0"/>
                        <a:t>Cohabiting couple family</a:t>
                      </a:r>
                    </a:p>
                  </a:txBody>
                  <a:tcPr marL="76200" marR="76200" marT="38100" marB="38100"/>
                </a:tc>
                <a:tc>
                  <a:txBody>
                    <a:bodyPr/>
                    <a:lstStyle/>
                    <a:p>
                      <a:r>
                        <a:rPr lang="en-GB" sz="2000" dirty="0"/>
                        <a:t>8%</a:t>
                      </a:r>
                    </a:p>
                  </a:txBody>
                  <a:tcPr marL="76200" marR="76200" marT="38100" marB="38100"/>
                </a:tc>
                <a:tc>
                  <a:txBody>
                    <a:bodyPr/>
                    <a:lstStyle/>
                    <a:p>
                      <a:r>
                        <a:rPr lang="en-GB" sz="2000" dirty="0"/>
                        <a:t>16%</a:t>
                      </a:r>
                    </a:p>
                  </a:txBody>
                  <a:tcPr marL="76200" marR="76200" marT="38100" marB="38100"/>
                </a:tc>
                <a:extLst>
                  <a:ext uri="{0D108BD9-81ED-4DB2-BD59-A6C34878D82A}">
                    <a16:rowId xmlns="" xmlns:a16="http://schemas.microsoft.com/office/drawing/2014/main" val="2545875285"/>
                  </a:ext>
                </a:extLst>
              </a:tr>
              <a:tr h="540477">
                <a:tc>
                  <a:txBody>
                    <a:bodyPr/>
                    <a:lstStyle/>
                    <a:p>
                      <a:r>
                        <a:rPr lang="en-GB" sz="2000" dirty="0"/>
                        <a:t>Lone parent family </a:t>
                      </a:r>
                    </a:p>
                  </a:txBody>
                  <a:tcPr marL="76200" marR="76200" marT="38100" marB="38100"/>
                </a:tc>
                <a:tc>
                  <a:txBody>
                    <a:bodyPr/>
                    <a:lstStyle/>
                    <a:p>
                      <a:r>
                        <a:rPr lang="en-GB" sz="2000" dirty="0"/>
                        <a:t>22% </a:t>
                      </a:r>
                    </a:p>
                  </a:txBody>
                  <a:tcPr marL="76200" marR="76200" marT="38100" marB="38100"/>
                </a:tc>
                <a:tc>
                  <a:txBody>
                    <a:bodyPr/>
                    <a:lstStyle/>
                    <a:p>
                      <a:r>
                        <a:rPr lang="en-GB" sz="2000" dirty="0"/>
                        <a:t>22%</a:t>
                      </a:r>
                    </a:p>
                  </a:txBody>
                  <a:tcPr marL="76200" marR="76200" marT="38100" marB="38100"/>
                </a:tc>
                <a:extLst>
                  <a:ext uri="{0D108BD9-81ED-4DB2-BD59-A6C34878D82A}">
                    <a16:rowId xmlns="" xmlns:a16="http://schemas.microsoft.com/office/drawing/2014/main" val="2734287626"/>
                  </a:ext>
                </a:extLst>
              </a:tr>
            </a:tbl>
          </a:graphicData>
        </a:graphic>
      </p:graphicFrame>
      <p:sp>
        <p:nvSpPr>
          <p:cNvPr id="2" name="TextBox 1">
            <a:extLst>
              <a:ext uri="{FF2B5EF4-FFF2-40B4-BE49-F238E27FC236}">
                <a16:creationId xmlns="" xmlns:a16="http://schemas.microsoft.com/office/drawing/2014/main" id="{14AB78BB-AF1A-4769-9A4A-D48A3AFC6607}"/>
              </a:ext>
            </a:extLst>
          </p:cNvPr>
          <p:cNvSpPr txBox="1"/>
          <p:nvPr/>
        </p:nvSpPr>
        <p:spPr>
          <a:xfrm>
            <a:off x="1331640" y="4551130"/>
            <a:ext cx="6120680" cy="707886"/>
          </a:xfrm>
          <a:prstGeom prst="rect">
            <a:avLst/>
          </a:prstGeom>
          <a:solidFill>
            <a:srgbClr val="00B0F0"/>
          </a:solidFill>
        </p:spPr>
        <p:txBody>
          <a:bodyPr wrap="square" rtlCol="0">
            <a:spAutoFit/>
          </a:bodyPr>
          <a:lstStyle/>
          <a:p>
            <a:r>
              <a:rPr lang="en-GB" sz="2000" dirty="0"/>
              <a:t>Increasing but still small numbers of gay &amp; lesbian parent families, increasing numbers of blended families</a:t>
            </a:r>
          </a:p>
        </p:txBody>
      </p:sp>
      <p:sp>
        <p:nvSpPr>
          <p:cNvPr id="3" name="Slide Number Placeholder 2"/>
          <p:cNvSpPr>
            <a:spLocks noGrp="1"/>
          </p:cNvSpPr>
          <p:nvPr>
            <p:ph type="sldNum" sz="quarter" idx="12"/>
          </p:nvPr>
        </p:nvSpPr>
        <p:spPr/>
        <p:txBody>
          <a:bodyPr/>
          <a:lstStyle/>
          <a:p>
            <a:fld id="{D67BB022-3B30-410A-970D-E4B5CDF08844}" type="slidenum">
              <a:rPr lang="en-GB" smtClean="0"/>
              <a:t>6</a:t>
            </a:fld>
            <a:endParaRPr lang="en-GB"/>
          </a:p>
        </p:txBody>
      </p:sp>
    </p:spTree>
    <p:extLst>
      <p:ext uri="{BB962C8B-B14F-4D97-AF65-F5344CB8AC3E}">
        <p14:creationId xmlns:p14="http://schemas.microsoft.com/office/powerpoint/2010/main" val="4626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755576" y="1273324"/>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 xmlns:a16="http://schemas.microsoft.com/office/drawing/2014/main" id="{20B67014-3333-4FC2-9443-A8A9B9CFFC9A}"/>
              </a:ext>
            </a:extLst>
          </p:cNvPr>
          <p:cNvSpPr txBox="1">
            <a:spLocks noGrp="1"/>
          </p:cNvSpPr>
          <p:nvPr>
            <p:ph type="title"/>
          </p:nvPr>
        </p:nvSpPr>
        <p:spPr>
          <a:xfrm>
            <a:off x="1165211" y="758846"/>
            <a:ext cx="6347116" cy="444049"/>
          </a:xfrm>
        </p:spPr>
        <p:txBody>
          <a:bodyPr>
            <a:normAutofit fontScale="90000"/>
          </a:bodyPr>
          <a:lstStyle/>
          <a:p>
            <a:pPr lvl="0"/>
            <a:r>
              <a:rPr lang="en-GB" dirty="0"/>
              <a:t>Changing landscape: growing employment</a:t>
            </a:r>
          </a:p>
        </p:txBody>
      </p:sp>
      <p:graphicFrame>
        <p:nvGraphicFramePr>
          <p:cNvPr id="10" name="Content Placeholder 3">
            <a:extLst>
              <a:ext uri="{FF2B5EF4-FFF2-40B4-BE49-F238E27FC236}">
                <a16:creationId xmlns="" xmlns:a16="http://schemas.microsoft.com/office/drawing/2014/main" id="{BC6B3E0E-CDF1-42B0-87D9-EC58D4929AE6}"/>
              </a:ext>
            </a:extLst>
          </p:cNvPr>
          <p:cNvGraphicFramePr>
            <a:graphicFrameLocks/>
          </p:cNvGraphicFramePr>
          <p:nvPr>
            <p:extLst/>
          </p:nvPr>
        </p:nvGraphicFramePr>
        <p:xfrm>
          <a:off x="1271633" y="1361977"/>
          <a:ext cx="6060675" cy="3016628"/>
        </p:xfrm>
        <a:graphic>
          <a:graphicData uri="http://schemas.openxmlformats.org/drawingml/2006/table">
            <a:tbl>
              <a:tblPr firstRow="1" bandRow="1">
                <a:tableStyleId>{5940675A-B579-460E-94D1-54222C63F5DA}</a:tableStyleId>
              </a:tblPr>
              <a:tblGrid>
                <a:gridCol w="2020225">
                  <a:extLst>
                    <a:ext uri="{9D8B030D-6E8A-4147-A177-3AD203B41FA5}">
                      <a16:colId xmlns="" xmlns:a16="http://schemas.microsoft.com/office/drawing/2014/main" val="20000"/>
                    </a:ext>
                  </a:extLst>
                </a:gridCol>
                <a:gridCol w="2020225">
                  <a:extLst>
                    <a:ext uri="{9D8B030D-6E8A-4147-A177-3AD203B41FA5}">
                      <a16:colId xmlns="" xmlns:a16="http://schemas.microsoft.com/office/drawing/2014/main" val="20001"/>
                    </a:ext>
                  </a:extLst>
                </a:gridCol>
                <a:gridCol w="2020225">
                  <a:extLst>
                    <a:ext uri="{9D8B030D-6E8A-4147-A177-3AD203B41FA5}">
                      <a16:colId xmlns="" xmlns:a16="http://schemas.microsoft.com/office/drawing/2014/main" val="20002"/>
                    </a:ext>
                  </a:extLst>
                </a:gridCol>
              </a:tblGrid>
              <a:tr h="418976">
                <a:tc>
                  <a:txBody>
                    <a:bodyPr/>
                    <a:lstStyle/>
                    <a:p>
                      <a:endParaRPr lang="en-GB" sz="2000" dirty="0"/>
                    </a:p>
                  </a:txBody>
                  <a:tcPr marL="76200" marR="76200" marT="38100" marB="38100">
                    <a:noFill/>
                  </a:tcPr>
                </a:tc>
                <a:tc>
                  <a:txBody>
                    <a:bodyPr/>
                    <a:lstStyle/>
                    <a:p>
                      <a:pPr algn="r"/>
                      <a:r>
                        <a:rPr lang="en-GB" sz="2000" dirty="0"/>
                        <a:t>1997</a:t>
                      </a:r>
                    </a:p>
                  </a:txBody>
                  <a:tcPr marL="76200" marR="76200" marT="38100" marB="38100">
                    <a:noFill/>
                  </a:tcPr>
                </a:tc>
                <a:tc>
                  <a:txBody>
                    <a:bodyPr/>
                    <a:lstStyle/>
                    <a:p>
                      <a:pPr algn="r"/>
                      <a:r>
                        <a:rPr lang="en-GB" sz="2000" dirty="0"/>
                        <a:t>2017</a:t>
                      </a:r>
                    </a:p>
                  </a:txBody>
                  <a:tcPr marL="76200" marR="76200" marT="38100" marB="38100">
                    <a:noFill/>
                  </a:tcPr>
                </a:tc>
                <a:extLst>
                  <a:ext uri="{0D108BD9-81ED-4DB2-BD59-A6C34878D82A}">
                    <a16:rowId xmlns="" xmlns:a16="http://schemas.microsoft.com/office/drawing/2014/main" val="10000"/>
                  </a:ext>
                </a:extLst>
              </a:tr>
              <a:tr h="754157">
                <a:tc>
                  <a:txBody>
                    <a:bodyPr/>
                    <a:lstStyle/>
                    <a:p>
                      <a:r>
                        <a:rPr lang="en-GB" sz="2000" dirty="0"/>
                        <a:t>Fathers in couple family in work</a:t>
                      </a:r>
                    </a:p>
                  </a:txBody>
                  <a:tcPr marL="76200" marR="76200" marT="38100" marB="38100">
                    <a:noFill/>
                  </a:tcPr>
                </a:tc>
                <a:tc>
                  <a:txBody>
                    <a:bodyPr/>
                    <a:lstStyle/>
                    <a:p>
                      <a:pPr algn="r"/>
                      <a:r>
                        <a:rPr lang="en-GB" sz="2000" dirty="0"/>
                        <a:t>88%</a:t>
                      </a:r>
                    </a:p>
                  </a:txBody>
                  <a:tcPr marL="76200" marR="76200" marT="38100" marB="38100">
                    <a:noFill/>
                  </a:tcPr>
                </a:tc>
                <a:tc>
                  <a:txBody>
                    <a:bodyPr/>
                    <a:lstStyle/>
                    <a:p>
                      <a:pPr algn="r"/>
                      <a:r>
                        <a:rPr lang="en-GB" sz="2000" dirty="0"/>
                        <a:t>92%</a:t>
                      </a:r>
                    </a:p>
                  </a:txBody>
                  <a:tcPr marL="76200" marR="76200" marT="38100" marB="38100">
                    <a:noFill/>
                  </a:tcPr>
                </a:tc>
                <a:extLst>
                  <a:ext uri="{0D108BD9-81ED-4DB2-BD59-A6C34878D82A}">
                    <a16:rowId xmlns="" xmlns:a16="http://schemas.microsoft.com/office/drawing/2014/main" val="10001"/>
                  </a:ext>
                </a:extLst>
              </a:tr>
              <a:tr h="1089338">
                <a:tc>
                  <a:txBody>
                    <a:bodyPr/>
                    <a:lstStyle/>
                    <a:p>
                      <a:r>
                        <a:rPr lang="en-GB" sz="2000" dirty="0"/>
                        <a:t>Mothers in couple family in work</a:t>
                      </a:r>
                    </a:p>
                  </a:txBody>
                  <a:tcPr marL="76200" marR="76200" marT="38100" marB="38100">
                    <a:noFill/>
                  </a:tcPr>
                </a:tc>
                <a:tc>
                  <a:txBody>
                    <a:bodyPr/>
                    <a:lstStyle/>
                    <a:p>
                      <a:pPr algn="r"/>
                      <a:r>
                        <a:rPr lang="en-GB" sz="2000" dirty="0"/>
                        <a:t>68%</a:t>
                      </a:r>
                    </a:p>
                  </a:txBody>
                  <a:tcPr marL="76200" marR="76200" marT="38100" marB="38100">
                    <a:noFill/>
                  </a:tcPr>
                </a:tc>
                <a:tc>
                  <a:txBody>
                    <a:bodyPr/>
                    <a:lstStyle/>
                    <a:p>
                      <a:pPr algn="r"/>
                      <a:r>
                        <a:rPr lang="en-GB" sz="2000" dirty="0"/>
                        <a:t>74%</a:t>
                      </a:r>
                    </a:p>
                  </a:txBody>
                  <a:tcPr marL="76200" marR="76200" marT="38100" marB="38100">
                    <a:noFill/>
                  </a:tcPr>
                </a:tc>
                <a:extLst>
                  <a:ext uri="{0D108BD9-81ED-4DB2-BD59-A6C34878D82A}">
                    <a16:rowId xmlns="" xmlns:a16="http://schemas.microsoft.com/office/drawing/2014/main" val="10002"/>
                  </a:ext>
                </a:extLst>
              </a:tr>
              <a:tr h="754157">
                <a:tc>
                  <a:txBody>
                    <a:bodyPr/>
                    <a:lstStyle/>
                    <a:p>
                      <a:r>
                        <a:rPr lang="en-GB" sz="2000" dirty="0"/>
                        <a:t>Lone</a:t>
                      </a:r>
                      <a:r>
                        <a:rPr lang="en-GB" sz="2000" baseline="0" dirty="0"/>
                        <a:t> parents in work </a:t>
                      </a:r>
                      <a:endParaRPr lang="en-GB" sz="2000" dirty="0"/>
                    </a:p>
                  </a:txBody>
                  <a:tcPr marL="76200" marR="76200" marT="38100" marB="38100">
                    <a:noFill/>
                  </a:tcPr>
                </a:tc>
                <a:tc>
                  <a:txBody>
                    <a:bodyPr/>
                    <a:lstStyle/>
                    <a:p>
                      <a:pPr algn="r"/>
                      <a:r>
                        <a:rPr lang="en-GB" sz="2000" dirty="0"/>
                        <a:t>45%</a:t>
                      </a:r>
                    </a:p>
                  </a:txBody>
                  <a:tcPr marL="76200" marR="76200" marT="38100" marB="38100">
                    <a:noFill/>
                  </a:tcPr>
                </a:tc>
                <a:tc>
                  <a:txBody>
                    <a:bodyPr/>
                    <a:lstStyle/>
                    <a:p>
                      <a:pPr algn="r"/>
                      <a:r>
                        <a:rPr lang="en-GB" sz="2000" dirty="0"/>
                        <a:t>68%</a:t>
                      </a:r>
                    </a:p>
                  </a:txBody>
                  <a:tcPr marL="76200" marR="76200" marT="38100" marB="38100">
                    <a:noFill/>
                  </a:tcPr>
                </a:tc>
                <a:extLst>
                  <a:ext uri="{0D108BD9-81ED-4DB2-BD59-A6C34878D82A}">
                    <a16:rowId xmlns="" xmlns:a16="http://schemas.microsoft.com/office/drawing/2014/main" val="10003"/>
                  </a:ext>
                </a:extLst>
              </a:tr>
            </a:tbl>
          </a:graphicData>
        </a:graphic>
      </p:graphicFrame>
      <p:sp>
        <p:nvSpPr>
          <p:cNvPr id="11" name="Content Placeholder 6">
            <a:extLst>
              <a:ext uri="{FF2B5EF4-FFF2-40B4-BE49-F238E27FC236}">
                <a16:creationId xmlns="" xmlns:a16="http://schemas.microsoft.com/office/drawing/2014/main" id="{0CAAA254-5840-4027-A22C-A30C4D4C57BE}"/>
              </a:ext>
            </a:extLst>
          </p:cNvPr>
          <p:cNvSpPr txBox="1">
            <a:spLocks noGrp="1"/>
          </p:cNvSpPr>
          <p:nvPr>
            <p:ph idx="1"/>
          </p:nvPr>
        </p:nvSpPr>
        <p:spPr>
          <a:xfrm>
            <a:off x="1165211" y="4537687"/>
            <a:ext cx="6540727" cy="841625"/>
          </a:xfrm>
          <a:solidFill>
            <a:srgbClr val="00B0F0"/>
          </a:solidFill>
          <a:ln>
            <a:solidFill>
              <a:srgbClr val="00B050"/>
            </a:solidFill>
          </a:ln>
        </p:spPr>
        <p:txBody>
          <a:bodyPr>
            <a:normAutofit/>
          </a:bodyPr>
          <a:lstStyle/>
          <a:p>
            <a:pPr marL="0" indent="0">
              <a:buNone/>
            </a:pPr>
            <a:r>
              <a:rPr lang="en-GB" dirty="0"/>
              <a:t>Increasingly both parents working when children are under 5</a:t>
            </a:r>
          </a:p>
        </p:txBody>
      </p:sp>
      <p:sp>
        <p:nvSpPr>
          <p:cNvPr id="2" name="Slide Number Placeholder 1"/>
          <p:cNvSpPr>
            <a:spLocks noGrp="1"/>
          </p:cNvSpPr>
          <p:nvPr>
            <p:ph type="sldNum" sz="quarter" idx="12"/>
          </p:nvPr>
        </p:nvSpPr>
        <p:spPr/>
        <p:txBody>
          <a:bodyPr/>
          <a:lstStyle/>
          <a:p>
            <a:fld id="{D67BB022-3B30-410A-970D-E4B5CDF08844}" type="slidenum">
              <a:rPr lang="en-GB" smtClean="0"/>
              <a:t>7</a:t>
            </a:fld>
            <a:endParaRPr lang="en-GB"/>
          </a:p>
        </p:txBody>
      </p:sp>
    </p:spTree>
    <p:extLst>
      <p:ext uri="{BB962C8B-B14F-4D97-AF65-F5344CB8AC3E}">
        <p14:creationId xmlns:p14="http://schemas.microsoft.com/office/powerpoint/2010/main" val="201059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03" y="912915"/>
            <a:ext cx="6969393" cy="586674"/>
          </a:xfrm>
        </p:spPr>
        <p:txBody>
          <a:bodyPr>
            <a:normAutofit/>
          </a:bodyPr>
          <a:lstStyle/>
          <a:p>
            <a:r>
              <a:rPr lang="en-GB" dirty="0"/>
              <a:t>Changing landscape: in work but still poor</a:t>
            </a:r>
          </a:p>
        </p:txBody>
      </p:sp>
      <p:cxnSp>
        <p:nvCxnSpPr>
          <p:cNvPr id="7" name="Straight Connector 6"/>
          <p:cNvCxnSpPr/>
          <p:nvPr/>
        </p:nvCxnSpPr>
        <p:spPr>
          <a:xfrm>
            <a:off x="762000" y="159736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DD3A1EF-50C3-410C-A0A3-2B2C2943F630}"/>
              </a:ext>
            </a:extLst>
          </p:cNvPr>
          <p:cNvSpPr>
            <a:spLocks noGrp="1"/>
          </p:cNvSpPr>
          <p:nvPr>
            <p:ph idx="1"/>
          </p:nvPr>
        </p:nvSpPr>
        <p:spPr/>
        <p:txBody>
          <a:bodyPr>
            <a:normAutofit/>
          </a:bodyPr>
          <a:lstStyle/>
          <a:p>
            <a:pPr fontAlgn="t"/>
            <a:endParaRPr lang="en-GB" dirty="0"/>
          </a:p>
          <a:p>
            <a:pPr marL="0" indent="0">
              <a:buNone/>
            </a:pPr>
            <a:endParaRPr lang="en-GB" dirty="0"/>
          </a:p>
        </p:txBody>
      </p:sp>
      <p:sp>
        <p:nvSpPr>
          <p:cNvPr id="5" name="Rectangle 4">
            <a:extLst>
              <a:ext uri="{FF2B5EF4-FFF2-40B4-BE49-F238E27FC236}">
                <a16:creationId xmlns="" xmlns:a16="http://schemas.microsoft.com/office/drawing/2014/main" id="{C585A4CA-06E0-4ADF-B837-1A20EE57C9D9}"/>
              </a:ext>
            </a:extLst>
          </p:cNvPr>
          <p:cNvSpPr/>
          <p:nvPr/>
        </p:nvSpPr>
        <p:spPr>
          <a:xfrm>
            <a:off x="1143000" y="4661338"/>
            <a:ext cx="6858000" cy="707886"/>
          </a:xfrm>
          <a:prstGeom prst="rect">
            <a:avLst/>
          </a:prstGeom>
          <a:solidFill>
            <a:srgbClr val="00B0F0"/>
          </a:solidFill>
          <a:ln>
            <a:noFill/>
          </a:ln>
        </p:spPr>
        <p:txBody>
          <a:bodyPr wrap="square">
            <a:spAutoFit/>
          </a:bodyPr>
          <a:lstStyle/>
          <a:p>
            <a:r>
              <a:rPr lang="en-GB" sz="2000" dirty="0"/>
              <a:t>Black and minority ethnic groups – higher rates of poverty and poorer employment prospects</a:t>
            </a:r>
          </a:p>
        </p:txBody>
      </p:sp>
      <p:graphicFrame>
        <p:nvGraphicFramePr>
          <p:cNvPr id="10" name="Content Placeholder 3">
            <a:extLst>
              <a:ext uri="{FF2B5EF4-FFF2-40B4-BE49-F238E27FC236}">
                <a16:creationId xmlns="" xmlns:a16="http://schemas.microsoft.com/office/drawing/2014/main" id="{ADD14E20-E721-47AC-8728-253097A6D89A}"/>
              </a:ext>
            </a:extLst>
          </p:cNvPr>
          <p:cNvGraphicFramePr>
            <a:graphicFrameLocks/>
          </p:cNvGraphicFramePr>
          <p:nvPr>
            <p:extLst/>
          </p:nvPr>
        </p:nvGraphicFramePr>
        <p:xfrm>
          <a:off x="1143000" y="1748549"/>
          <a:ext cx="7089408" cy="2617778"/>
        </p:xfrm>
        <a:graphic>
          <a:graphicData uri="http://schemas.openxmlformats.org/drawingml/2006/table">
            <a:tbl>
              <a:tblPr firstRow="1" bandRow="1">
                <a:tableStyleId>{5940675A-B579-460E-94D1-54222C63F5DA}</a:tableStyleId>
              </a:tblPr>
              <a:tblGrid>
                <a:gridCol w="2363136">
                  <a:extLst>
                    <a:ext uri="{9D8B030D-6E8A-4147-A177-3AD203B41FA5}">
                      <a16:colId xmlns="" xmlns:a16="http://schemas.microsoft.com/office/drawing/2014/main" val="20000"/>
                    </a:ext>
                  </a:extLst>
                </a:gridCol>
                <a:gridCol w="2363136">
                  <a:extLst>
                    <a:ext uri="{9D8B030D-6E8A-4147-A177-3AD203B41FA5}">
                      <a16:colId xmlns="" xmlns:a16="http://schemas.microsoft.com/office/drawing/2014/main" val="20001"/>
                    </a:ext>
                  </a:extLst>
                </a:gridCol>
                <a:gridCol w="2363136">
                  <a:extLst>
                    <a:ext uri="{9D8B030D-6E8A-4147-A177-3AD203B41FA5}">
                      <a16:colId xmlns="" xmlns:a16="http://schemas.microsoft.com/office/drawing/2014/main" val="20002"/>
                    </a:ext>
                  </a:extLst>
                </a:gridCol>
              </a:tblGrid>
              <a:tr h="1049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 of poor children in households by economic status </a:t>
                      </a:r>
                    </a:p>
                  </a:txBody>
                  <a:tcPr marL="76200" marR="76200" marT="38100" marB="38100">
                    <a:noFill/>
                  </a:tcPr>
                </a:tc>
                <a:tc>
                  <a:txBody>
                    <a:bodyPr/>
                    <a:lstStyle/>
                    <a:p>
                      <a:pPr algn="ctr"/>
                      <a:r>
                        <a:rPr lang="en-GB" sz="2000" b="1" dirty="0"/>
                        <a:t>1997</a:t>
                      </a:r>
                    </a:p>
                  </a:txBody>
                  <a:tcPr marL="76200" marR="76200" marT="38100" marB="38100">
                    <a:noFill/>
                  </a:tcPr>
                </a:tc>
                <a:tc>
                  <a:txBody>
                    <a:bodyPr/>
                    <a:lstStyle/>
                    <a:p>
                      <a:pPr algn="ctr"/>
                      <a:r>
                        <a:rPr lang="en-GB" sz="2000" b="1" dirty="0"/>
                        <a:t>2017</a:t>
                      </a:r>
                    </a:p>
                  </a:txBody>
                  <a:tcPr marL="76200" marR="76200" marT="38100" marB="38100">
                    <a:noFill/>
                  </a:tcPr>
                </a:tc>
                <a:extLst>
                  <a:ext uri="{0D108BD9-81ED-4DB2-BD59-A6C34878D82A}">
                    <a16:rowId xmlns="" xmlns:a16="http://schemas.microsoft.com/office/drawing/2014/main" val="10000"/>
                  </a:ext>
                </a:extLst>
              </a:tr>
              <a:tr h="685800">
                <a:tc>
                  <a:txBody>
                    <a:bodyPr/>
                    <a:lstStyle/>
                    <a:p>
                      <a:pPr algn="ctr"/>
                      <a:r>
                        <a:rPr lang="en-GB" sz="2000" dirty="0"/>
                        <a:t>At least 1 adult in work</a:t>
                      </a:r>
                    </a:p>
                  </a:txBody>
                  <a:tcPr marL="76200" marR="76200" marT="38100" marB="38100">
                    <a:noFill/>
                  </a:tcPr>
                </a:tc>
                <a:tc>
                  <a:txBody>
                    <a:bodyPr/>
                    <a:lstStyle/>
                    <a:p>
                      <a:pPr algn="ctr"/>
                      <a:r>
                        <a:rPr lang="en-GB" sz="2000" dirty="0"/>
                        <a:t>44%</a:t>
                      </a:r>
                    </a:p>
                  </a:txBody>
                  <a:tcPr marL="76200" marR="76200" marT="38100" marB="38100">
                    <a:noFill/>
                  </a:tcPr>
                </a:tc>
                <a:tc>
                  <a:txBody>
                    <a:bodyPr/>
                    <a:lstStyle/>
                    <a:p>
                      <a:pPr algn="ctr"/>
                      <a:r>
                        <a:rPr lang="en-GB" sz="2000" dirty="0"/>
                        <a:t>67%</a:t>
                      </a:r>
                    </a:p>
                  </a:txBody>
                  <a:tcPr marL="76200" marR="76200" marT="38100" marB="38100">
                    <a:noFill/>
                  </a:tcPr>
                </a:tc>
                <a:extLst>
                  <a:ext uri="{0D108BD9-81ED-4DB2-BD59-A6C34878D82A}">
                    <a16:rowId xmlns="" xmlns:a16="http://schemas.microsoft.com/office/drawing/2014/main" val="10001"/>
                  </a:ext>
                </a:extLst>
              </a:tr>
              <a:tr h="882519">
                <a:tc>
                  <a:txBody>
                    <a:bodyPr/>
                    <a:lstStyle/>
                    <a:p>
                      <a:pPr algn="ctr"/>
                      <a:r>
                        <a:rPr lang="en-GB" sz="2000" dirty="0"/>
                        <a:t>Workless </a:t>
                      </a:r>
                    </a:p>
                  </a:txBody>
                  <a:tcPr marL="76200" marR="76200" marT="38100" marB="38100">
                    <a:noFill/>
                  </a:tcPr>
                </a:tc>
                <a:tc>
                  <a:txBody>
                    <a:bodyPr/>
                    <a:lstStyle/>
                    <a:p>
                      <a:pPr algn="ctr"/>
                      <a:r>
                        <a:rPr lang="en-GB" sz="2000" dirty="0"/>
                        <a:t>56%</a:t>
                      </a:r>
                    </a:p>
                  </a:txBody>
                  <a:tcPr marL="76200" marR="76200" marT="38100" marB="38100">
                    <a:noFill/>
                  </a:tcPr>
                </a:tc>
                <a:tc>
                  <a:txBody>
                    <a:bodyPr/>
                    <a:lstStyle/>
                    <a:p>
                      <a:pPr algn="ctr"/>
                      <a:r>
                        <a:rPr lang="en-GB" sz="2000" dirty="0"/>
                        <a:t>33%</a:t>
                      </a:r>
                    </a:p>
                  </a:txBody>
                  <a:tcPr marL="76200" marR="76200" marT="38100" marB="38100">
                    <a:noFill/>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D67BB022-3B30-410A-970D-E4B5CDF08844}" type="slidenum">
              <a:rPr lang="en-GB" smtClean="0"/>
              <a:t>8</a:t>
            </a:fld>
            <a:endParaRPr lang="en-GB"/>
          </a:p>
        </p:txBody>
      </p:sp>
    </p:spTree>
    <p:extLst>
      <p:ext uri="{BB962C8B-B14F-4D97-AF65-F5344CB8AC3E}">
        <p14:creationId xmlns:p14="http://schemas.microsoft.com/office/powerpoint/2010/main" val="318507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87CA47-57A2-4ECC-9703-7BD325CF4BAE}"/>
              </a:ext>
            </a:extLst>
          </p:cNvPr>
          <p:cNvSpPr>
            <a:spLocks noGrp="1"/>
          </p:cNvSpPr>
          <p:nvPr>
            <p:ph type="title"/>
          </p:nvPr>
        </p:nvSpPr>
        <p:spPr>
          <a:xfrm>
            <a:off x="520700" y="743480"/>
            <a:ext cx="8229600" cy="952500"/>
          </a:xfrm>
        </p:spPr>
        <p:txBody>
          <a:bodyPr>
            <a:normAutofit/>
          </a:bodyPr>
          <a:lstStyle/>
          <a:p>
            <a:r>
              <a:rPr lang="en-GB" dirty="0"/>
              <a:t>Parenting</a:t>
            </a:r>
          </a:p>
        </p:txBody>
      </p:sp>
      <p:pic>
        <p:nvPicPr>
          <p:cNvPr id="6" name="Picture 2" descr="Related image">
            <a:extLst>
              <a:ext uri="{FF2B5EF4-FFF2-40B4-BE49-F238E27FC236}">
                <a16:creationId xmlns="" xmlns:a16="http://schemas.microsoft.com/office/drawing/2014/main" id="{04678588-D294-4EEA-97C9-A6CCDAA9BE5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181365"/>
            <a:ext cx="4400997" cy="45336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67BB022-3B30-410A-970D-E4B5CDF08844}" type="slidenum">
              <a:rPr lang="en-GB" smtClean="0"/>
              <a:t>9</a:t>
            </a:fld>
            <a:endParaRPr lang="en-GB"/>
          </a:p>
        </p:txBody>
      </p:sp>
      <p:sp>
        <p:nvSpPr>
          <p:cNvPr id="4" name="Content Placeholder 3">
            <a:extLst>
              <a:ext uri="{FF2B5EF4-FFF2-40B4-BE49-F238E27FC236}">
                <a16:creationId xmlns="" xmlns:a16="http://schemas.microsoft.com/office/drawing/2014/main" id="{095A25D8-A039-4C13-85E9-CEFF991D4FFC}"/>
              </a:ext>
            </a:extLst>
          </p:cNvPr>
          <p:cNvSpPr>
            <a:spLocks noGrp="1"/>
          </p:cNvSpPr>
          <p:nvPr>
            <p:ph sz="half" idx="2"/>
          </p:nvPr>
        </p:nvSpPr>
        <p:spPr/>
        <p:txBody>
          <a:bodyPr/>
          <a:lstStyle/>
          <a:p>
            <a:endParaRPr lang="en-GB"/>
          </a:p>
        </p:txBody>
      </p:sp>
      <p:pic>
        <p:nvPicPr>
          <p:cNvPr id="8" name="Picture 7" descr="Inline image">
            <a:extLst>
              <a:ext uri="{FF2B5EF4-FFF2-40B4-BE49-F238E27FC236}">
                <a16:creationId xmlns="" xmlns:a16="http://schemas.microsoft.com/office/drawing/2014/main" id="{9BADC9AF-40A0-46EB-B7C8-588BDDEED6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35500" y="1181366"/>
            <a:ext cx="4356100" cy="4533634"/>
          </a:xfrm>
          <a:prstGeom prst="rect">
            <a:avLst/>
          </a:prstGeom>
          <a:noFill/>
          <a:ln>
            <a:noFill/>
          </a:ln>
        </p:spPr>
      </p:pic>
    </p:spTree>
    <p:extLst>
      <p:ext uri="{BB962C8B-B14F-4D97-AF65-F5344CB8AC3E}">
        <p14:creationId xmlns:p14="http://schemas.microsoft.com/office/powerpoint/2010/main" val="229580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2543</Words>
  <Application>Microsoft Office PowerPoint</Application>
  <PresentationFormat>On-screen Show (16:10)</PresentationFormat>
  <Paragraphs>302</Paragraphs>
  <Slides>22</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Roboto</vt:lpstr>
      <vt:lpstr>Office Theme</vt:lpstr>
      <vt:lpstr>1_Office Theme</vt:lpstr>
      <vt:lpstr>PowerPoint Presentation</vt:lpstr>
      <vt:lpstr>Parents, Poverty and the State</vt:lpstr>
      <vt:lpstr>Parents, Poverty and the State</vt:lpstr>
      <vt:lpstr>Growing role of government in family life: supporting parents and parenting</vt:lpstr>
      <vt:lpstr>Changing landscape: economy </vt:lpstr>
      <vt:lpstr>Changing landscape: families</vt:lpstr>
      <vt:lpstr>Changing landscape: growing employment</vt:lpstr>
      <vt:lpstr>Changing landscape: in work but still poor</vt:lpstr>
      <vt:lpstr>Parenting</vt:lpstr>
      <vt:lpstr>What do children need?</vt:lpstr>
      <vt:lpstr>What makes a difference?</vt:lpstr>
      <vt:lpstr>What has government done?</vt:lpstr>
      <vt:lpstr>Key features </vt:lpstr>
      <vt:lpstr>Growing role of state in family life</vt:lpstr>
      <vt:lpstr>But different views on causes, measuring high risk – poverty + disadvantages</vt:lpstr>
      <vt:lpstr>Some policies do work…..</vt:lpstr>
      <vt:lpstr>Tensions to be managed</vt:lpstr>
      <vt:lpstr>Where next? </vt:lpstr>
      <vt:lpstr>Where next?</vt:lpstr>
      <vt:lpstr>Join us for a drink at</vt:lpstr>
      <vt:lpstr>PowerPoint Presentation</vt:lpstr>
      <vt:lpstr>Parents, Poverty and the State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Poverty and the State</dc:title>
  <dc:creator>naomi</dc:creator>
  <cp:lastModifiedBy>Erlam,NV</cp:lastModifiedBy>
  <cp:revision>115</cp:revision>
  <cp:lastPrinted>2019-10-06T18:56:36Z</cp:lastPrinted>
  <dcterms:created xsi:type="dcterms:W3CDTF">2019-01-31T10:53:25Z</dcterms:created>
  <dcterms:modified xsi:type="dcterms:W3CDTF">2019-11-25T13:10:32Z</dcterms:modified>
</cp:coreProperties>
</file>