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70" r:id="rId2"/>
    <p:sldId id="282" r:id="rId3"/>
    <p:sldId id="280" r:id="rId4"/>
    <p:sldId id="289" r:id="rId5"/>
    <p:sldId id="292" r:id="rId6"/>
    <p:sldId id="281" r:id="rId7"/>
    <p:sldId id="293" r:id="rId8"/>
    <p:sldId id="274" r:id="rId9"/>
    <p:sldId id="25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4"/>
    <p:restoredTop sz="80804"/>
  </p:normalViewPr>
  <p:slideViewPr>
    <p:cSldViewPr snapToGrid="0" snapToObjects="1">
      <p:cViewPr varScale="1">
        <p:scale>
          <a:sx n="83" d="100"/>
          <a:sy n="83" d="100"/>
        </p:scale>
        <p:origin x="240" y="400"/>
      </p:cViewPr>
      <p:guideLst/>
    </p:cSldViewPr>
  </p:slideViewPr>
  <p:outlineViewPr>
    <p:cViewPr>
      <p:scale>
        <a:sx n="33" d="100"/>
        <a:sy n="33" d="100"/>
      </p:scale>
      <p:origin x="0" y="-92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81E2D-7814-0D41-955D-BD808F57456D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058CB-FFD2-5246-AD7F-86C2591D9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45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F9DA1-31CA-4E3B-A8EC-E5C45F02A49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08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058CB-FFD2-5246-AD7F-86C2591D97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58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058CB-FFD2-5246-AD7F-86C2591D97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80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058CB-FFD2-5246-AD7F-86C2591D97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01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058CB-FFD2-5246-AD7F-86C2591D97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99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058CB-FFD2-5246-AD7F-86C2591D97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17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058CB-FFD2-5246-AD7F-86C2591D97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89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058CB-FFD2-5246-AD7F-86C2591D97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14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058CB-FFD2-5246-AD7F-86C2591D97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40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058CB-FFD2-5246-AD7F-86C2591D97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1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2D91-67CC-814B-A1E7-10444ECCE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FC49C-DFCF-7042-9A4A-AD3F122A7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EA82B-3264-FE46-825C-A11163B8D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B6B57-6A3F-034A-A5DD-F0C551537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201C4-1C82-594D-AC2F-D27114D3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62DF4-7D78-654C-9AAE-D4D105B4D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6E600F-8F58-2340-B6F3-D0F579126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A3E97-9ACD-FC4A-B27D-934290CA5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FCA1E-B8E3-F442-9679-3A4C5B2AF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33CE-5F03-114B-8BD5-4B88EAE1C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5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36BB1A-2CA6-4745-A5FA-4D65684E80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8F60BE-C356-E34A-B147-7F330BF28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D37AB-9513-E148-80AF-030173EF8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8050D-B3C1-7C43-A836-860A30809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1C68D-7DC9-7441-9C52-17AB0F7E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4F256-F104-2443-9103-766DCF6A4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1C12B-3167-8541-B6B7-4E5740765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D8692-7F27-8440-BCCA-E0F614B9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E9C55-E542-EA46-80E9-9FF493D1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F6384-ADD8-3A45-BBBF-0450015B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2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71AC-F86C-3D48-9BC4-E382900E2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15561-0824-7D44-AA25-12D1DBF8A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9E5B2-F32D-B04A-87FB-344279DA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B37D2-477F-344D-BA41-8B5A95A64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E1963-4A93-EF41-B0F4-2F4AC633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3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1C815-006B-E445-BE5F-35FAA3445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2EE90-01FB-0147-9EB3-F08211706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2F27F-244B-2D40-88D6-18EC3EFEC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2098F-8C7E-3E46-A480-7EAA36C1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21EC0-F91D-F042-B040-E24EEFA6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7BAD2-7CB0-D646-B1EE-B314D225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7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764B9-900D-1746-A02C-26934D6B3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8514C-B735-2746-B47B-161A624AC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8BC1E8-7E99-594A-BB5B-6AFA25B77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DF3C0F-92E4-1845-9AB5-219A87229A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3018BB-056B-F546-9250-B039411BE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19524F-B2C4-0248-A41C-EF6D2CCB3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F7283B-79A7-084E-AE30-53A73E2A5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609512-89BB-0746-B000-20C38894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8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82068-E892-5F40-B99B-E6C35F9F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8740FD-5B4B-7F4B-A9A0-6A34CAE38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920E82-B2AF-F046-AFD4-B7EB03BD2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3B2AA-7950-6E45-B63A-2B314B1C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6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A6422F-4C2D-6642-A8F8-8120ACDB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B2D48F-9643-E140-8EC1-44642A6C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BE923-28ED-1F4B-9DAF-26FBF82CC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0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24CFB-7041-764E-AF4D-5649C76C1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542A3-EAAA-1D4C-AA87-DD8761501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9C44D8-3F43-5C4F-BDF9-30BB75863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89C44-E27C-3641-89A3-88F57A08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88780-F997-C24B-9FD7-D2AD37BAD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39955-55A5-E14D-80BF-D273215B0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3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40CAB-2754-7743-AA0F-426CEC60B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D220B-F635-9C41-83A9-EEAC9EB4A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991B4D-2135-CA42-A005-EF7ED758F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A2279-BE9D-9E4E-93A6-95FF2A0CC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8C510-A577-CD4B-9B31-EC2F7195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CC90F-F7B6-F642-8831-70A3B1033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1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047D5B-7E4E-E942-9457-D371378B0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05D48-D6FF-C344-B727-E537B9669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A1C68-CF55-814F-AFA4-E5B595804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6EEAA-9B40-6746-BEAD-E1EC2DFA0D2E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1E01F-2E9C-F44D-BDF1-AD2065CD5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6ED90-0140-C548-952E-E31C2B3D5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3A627-198C-3E43-AF22-A776F9397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llcomecollection.org/works/ffbx664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hyperlink" Target="https://creativecommons.org/licenses/by/4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va_weNzIsA?feature=oembed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youtu.be/Yva_weNzI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7395" y="257076"/>
            <a:ext cx="10323815" cy="1682936"/>
          </a:xfrm>
        </p:spPr>
        <p:txBody>
          <a:bodyPr>
            <a:normAutofit/>
          </a:bodyPr>
          <a:lstStyle/>
          <a:p>
            <a:pPr algn="ctr"/>
            <a:r>
              <a:rPr lang="en-GB" b="1"/>
              <a:t>The War </a:t>
            </a:r>
            <a:r>
              <a:rPr lang="en-GB" b="1" dirty="0"/>
              <a:t>and the Flu 1918-19: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7052" y="4732638"/>
            <a:ext cx="4383157" cy="1393526"/>
          </a:xfrm>
        </p:spPr>
        <p:txBody>
          <a:bodyPr>
            <a:normAutofit fontScale="70000" lnSpcReduction="20000"/>
          </a:bodyPr>
          <a:lstStyle/>
          <a:p>
            <a:endParaRPr lang="en-GB" b="1" dirty="0">
              <a:solidFill>
                <a:srgbClr val="FF0000"/>
              </a:solidFill>
            </a:endParaRPr>
          </a:p>
          <a:p>
            <a:endParaRPr lang="en-GB" b="1" dirty="0">
              <a:solidFill>
                <a:srgbClr val="FF0000"/>
              </a:solidFill>
            </a:endParaRPr>
          </a:p>
          <a:p>
            <a:endParaRPr lang="en-GB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b="1" dirty="0" err="1">
                <a:solidFill>
                  <a:srgbClr val="FF0000"/>
                </a:solidFill>
              </a:rPr>
              <a:t>Endell</a:t>
            </a:r>
            <a:r>
              <a:rPr lang="en-GB" b="1" dirty="0">
                <a:solidFill>
                  <a:srgbClr val="FF0000"/>
                </a:solidFill>
              </a:rPr>
              <a:t> Street Military Hospital – Staff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671" y="257075"/>
            <a:ext cx="1244986" cy="4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A group picture of the Endell Street Military Hospital Staff. ">
            <a:extLst>
              <a:ext uri="{FF2B5EF4-FFF2-40B4-BE49-F238E27FC236}">
                <a16:creationId xmlns:a16="http://schemas.microsoft.com/office/drawing/2014/main" id="{D4360B8F-03C0-9040-AD5A-988B62F7C7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671" y="1866832"/>
            <a:ext cx="11822593" cy="3580811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E0DE5E68-C958-0F4C-942E-F177BDABB82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52744" y="257075"/>
            <a:ext cx="1080272" cy="118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4"/>
    </mc:Choice>
    <mc:Fallback xmlns="">
      <p:transition spd="slow" advTm="855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AE40D-61FB-9545-A488-9D43E48F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47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Activity: Interview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FB943-11C5-F04C-971F-A77E1C8C5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139" y="1389888"/>
            <a:ext cx="5778062" cy="4787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This lesson has included interviews with people who are experts or accounts from people who were there at the time.</a:t>
            </a:r>
          </a:p>
          <a:p>
            <a:pPr marL="0" indent="0">
              <a:buNone/>
            </a:pPr>
            <a:r>
              <a:rPr lang="en-US" sz="3200" dirty="0"/>
              <a:t>There will be very view survivors of the Spanish flu alive now – they would have to be over 100 years old.</a:t>
            </a:r>
          </a:p>
          <a:p>
            <a:pPr marL="0" indent="0">
              <a:buNone/>
            </a:pPr>
            <a:r>
              <a:rPr lang="en-US" sz="3200" dirty="0"/>
              <a:t>However, we can imagine that we can go back a few years in time and interview them.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520E8-BEB3-8D47-9842-783452792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2331" y="1389888"/>
            <a:ext cx="5083014" cy="4933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Who would you like to interview from 1918/19? Choose one:</a:t>
            </a:r>
          </a:p>
          <a:p>
            <a:pPr marL="514350" indent="-514350">
              <a:buAutoNum type="alphaLcParenR"/>
            </a:pPr>
            <a:r>
              <a:rPr lang="en-US" dirty="0"/>
              <a:t>A doctor who treated people with the flu</a:t>
            </a:r>
          </a:p>
          <a:p>
            <a:pPr marL="514350" indent="-514350">
              <a:buAutoNum type="alphaLcParenR"/>
            </a:pPr>
            <a:r>
              <a:rPr lang="en-US" dirty="0"/>
              <a:t>A child your age who had the flu </a:t>
            </a:r>
          </a:p>
          <a:p>
            <a:pPr marL="514350" indent="-514350">
              <a:buAutoNum type="alphaLcParenR"/>
            </a:pPr>
            <a:r>
              <a:rPr lang="en-US" dirty="0"/>
              <a:t>A relative of someone who died from the flu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Think about what questions you would ask and write an interview sheet. Make sure you include questions asking about how they felt and their emotions.</a:t>
            </a:r>
          </a:p>
        </p:txBody>
      </p:sp>
    </p:spTree>
    <p:extLst>
      <p:ext uri="{BB962C8B-B14F-4D97-AF65-F5344CB8AC3E}">
        <p14:creationId xmlns:p14="http://schemas.microsoft.com/office/powerpoint/2010/main" val="32592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CD754-7FDD-194A-8F40-D71014BA8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Spanish Flu - Recap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E96D5-36D5-A84C-BDBA-9EEE78632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891" y="1690688"/>
            <a:ext cx="5827370" cy="480218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The flu in 1918-1919 was known as the ‘Spanish flu’ simply because it was reported in Spain.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Now we know it was a virus that was  spread by being breathed in (called a respiratory infection).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A virus is a tiny germ you can’t see. Scientists call the Spanish flu H1N1. There are different flu viruses with scientific names.</a:t>
            </a:r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221C02E-2DE3-D84D-9987-DB6F8290C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3983" y="642551"/>
            <a:ext cx="4976126" cy="1048137"/>
          </a:xfrm>
        </p:spPr>
        <p:txBody>
          <a:bodyPr>
            <a:normAutofit/>
          </a:bodyPr>
          <a:lstStyle/>
          <a:p>
            <a:r>
              <a:rPr lang="en-GB" sz="2000" b="0" dirty="0"/>
              <a:t>Image: Drawing of the 1918 Influenza. Credit: </a:t>
            </a:r>
            <a:r>
              <a:rPr lang="en-GB" sz="2000" b="0" u="sng" dirty="0">
                <a:hlinkClick r:id="rId3"/>
              </a:rPr>
              <a:t>Wellcome Collection</a:t>
            </a:r>
            <a:r>
              <a:rPr lang="en-GB" sz="2000" b="0" dirty="0"/>
              <a:t>. </a:t>
            </a:r>
            <a:r>
              <a:rPr lang="en-GB" sz="2000" b="0" u="sng" dirty="0">
                <a:hlinkClick r:id="rId4"/>
              </a:rPr>
              <a:t>Attribution 4.0 International (CC BY 4.0)</a:t>
            </a:r>
            <a:endParaRPr lang="en-US" sz="2000" dirty="0"/>
          </a:p>
        </p:txBody>
      </p:sp>
      <p:pic>
        <p:nvPicPr>
          <p:cNvPr id="13" name="Content Placeholder 12" descr="A set of drawings of the influenza virus with handwritten text under each one. There are 3 in total.">
            <a:extLst>
              <a:ext uri="{FF2B5EF4-FFF2-40B4-BE49-F238E27FC236}">
                <a16:creationId xmlns:a16="http://schemas.microsoft.com/office/drawing/2014/main" id="{A67C8823-F6FA-AC4C-958C-7C1C3533FB8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5"/>
          <a:stretch>
            <a:fillRect/>
          </a:stretch>
        </p:blipFill>
        <p:spPr>
          <a:xfrm>
            <a:off x="6169283" y="2216258"/>
            <a:ext cx="5799850" cy="3859078"/>
          </a:xfrm>
        </p:spPr>
      </p:pic>
    </p:spTree>
    <p:extLst>
      <p:ext uri="{BB962C8B-B14F-4D97-AF65-F5344CB8AC3E}">
        <p14:creationId xmlns:p14="http://schemas.microsoft.com/office/powerpoint/2010/main" val="4057128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7DB0-5DC0-FC4F-862C-2E2A1FCA9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6849686" y="365125"/>
            <a:ext cx="505413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The Influenza Pandemic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FF1D6-4DF5-F648-926F-17810CFF49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7899" y="498764"/>
            <a:ext cx="5735782" cy="599411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The ‘flu’ has always been around but it was not dangerous to healthy people. Older people, young children or those sick with something else get very ill with the flu.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With the Spanish flu, people aged between 25 to 40 years old were more likely to get complications, like pneumonia and get very ill or die.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The flu was a pandemic – this means that it was a disease that people got all around the world, like COVID-19 is today.</a:t>
            </a:r>
          </a:p>
        </p:txBody>
      </p:sp>
      <p:pic>
        <p:nvPicPr>
          <p:cNvPr id="6" name="Content Placeholder 5" descr="A leaflet giving advice on Influenza.">
            <a:extLst>
              <a:ext uri="{FF2B5EF4-FFF2-40B4-BE49-F238E27FC236}">
                <a16:creationId xmlns:a16="http://schemas.microsoft.com/office/drawing/2014/main" id="{BAEF8C03-3C69-8146-BB7E-C8689374154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38104" y="1661593"/>
            <a:ext cx="3860279" cy="4802187"/>
          </a:xfrm>
        </p:spPr>
      </p:pic>
    </p:spTree>
    <p:extLst>
      <p:ext uri="{BB962C8B-B14F-4D97-AF65-F5344CB8AC3E}">
        <p14:creationId xmlns:p14="http://schemas.microsoft.com/office/powerpoint/2010/main" val="4232248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6304396-0A95-104E-B9A9-7F15967BF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445444" cy="96926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A Survivor’s Account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01F005B-5C72-A24F-8A11-D5C7D3C29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26464"/>
            <a:ext cx="5762180" cy="49283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This account is from a TV </a:t>
            </a:r>
            <a:r>
              <a:rPr lang="en-US" sz="2800" dirty="0" err="1"/>
              <a:t>programme</a:t>
            </a:r>
            <a:r>
              <a:rPr lang="en-US" sz="2800" dirty="0"/>
              <a:t> ‘In Search of the Spanish Flu’, broadcast in 2009.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In this </a:t>
            </a:r>
            <a:r>
              <a:rPr lang="en-US" sz="2800" dirty="0" err="1"/>
              <a:t>programme</a:t>
            </a:r>
            <a:r>
              <a:rPr lang="en-US" sz="2800" dirty="0"/>
              <a:t> scientists look at the body of a politician who died of the ‘Spanish Flu’ in 1919 in order to learn more about the disease.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Florence Herrington is 104 years old and got the flu when she was 13. She recalls people getting the flu around her and how she felt.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ED180-16D5-FD4A-A89B-CFC139941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5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D06C9F-D338-6244-ACC7-D7C8CE7BD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365125"/>
            <a:ext cx="10768584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memories of Florence Herrington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E5C4FC-0EFE-A745-BC87-7AD3F4AFD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216" y="1690688"/>
            <a:ext cx="11137392" cy="480218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“We knew it was coming, yes, we knew...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We were sort of waiting for it, yes.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It was all over the place. Everybody was going down with it.</a:t>
            </a:r>
            <a:endParaRPr lang="en-GB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Every house would go down with it, all the people.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They couldn’t get away from it. People were dying in the village, the undertakers, well they were kept busy,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you know. They were very, very busy were the undertakers, and the doctors,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but the most they could do for you in those days was "Stay in bed, keep warm”.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You started feeling poorly, you started feeling hot, and you started aching in every joint.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Your head ached, sometimes you were cold and sometimes you were hot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and all you wanted to do was just creep away, just to be left.</a:t>
            </a:r>
            <a:endParaRPr lang="en-GB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Oh, yes, every one of them [In the household got it]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all except the </a:t>
            </a:r>
            <a:r>
              <a:rPr lang="en-GB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newborn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 baby - the </a:t>
            </a:r>
            <a:r>
              <a:rPr lang="en-GB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newborn</a:t>
            </a:r>
            <a:r>
              <a:rPr lang="en-GB" sz="9600" i="1" dirty="0">
                <a:latin typeface="Arial" panose="020B0604020202020204" pitchFamily="34" charset="0"/>
                <a:cs typeface="Arial" panose="020B0604020202020204" pitchFamily="34" charset="0"/>
              </a:rPr>
              <a:t> baby didn’t.”</a:t>
            </a:r>
            <a:endParaRPr lang="en-GB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12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E6159DE-0AA3-0943-B79B-86817B0A8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Academic Martin </a:t>
            </a:r>
            <a:r>
              <a:rPr lang="en-US" b="1" dirty="0" err="1">
                <a:solidFill>
                  <a:srgbClr val="FF0000"/>
                </a:solidFill>
              </a:rPr>
              <a:t>Bayly</a:t>
            </a:r>
            <a:r>
              <a:rPr lang="en-US" b="1" dirty="0">
                <a:solidFill>
                  <a:srgbClr val="FF0000"/>
                </a:solidFill>
              </a:rPr>
              <a:t> talks to Debbie Challis about the Spanish Flu in 1918-19 </a:t>
            </a:r>
            <a:r>
              <a:rPr lang="en-US" sz="2200" b="1" dirty="0">
                <a:solidFill>
                  <a:srgbClr val="FF0000"/>
                </a:solidFill>
                <a:hlinkClick r:id="rId4"/>
              </a:rPr>
              <a:t>https://youtu.be/Yva_weNzIsA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6" name="Online Media 5" descr="Martin Bayly on the importance of remembering the Influenza Pandemic.">
            <a:hlinkClick r:id="" action="ppaction://media"/>
            <a:extLst>
              <a:ext uri="{FF2B5EF4-FFF2-40B4-BE49-F238E27FC236}">
                <a16:creationId xmlns:a16="http://schemas.microsoft.com/office/drawing/2014/main" id="{1B327E10-532B-674C-809C-7D9B6ADFD6A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633227" y="1825625"/>
            <a:ext cx="8925546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9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1">
            <a:extLst>
              <a:ext uri="{FF2B5EF4-FFF2-40B4-BE49-F238E27FC236}">
                <a16:creationId xmlns:a16="http://schemas.microsoft.com/office/drawing/2014/main" id="{80DF40B2-80F7-4E71-B46C-284163F3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D4DCED-1C8D-5748-A072-5E2510AF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304" y="0"/>
            <a:ext cx="5738646" cy="127700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          </a:t>
            </a:r>
            <a:r>
              <a:rPr lang="en-US" sz="4000" b="1" dirty="0">
                <a:solidFill>
                  <a:srgbClr val="FF0000"/>
                </a:solidFill>
              </a:rPr>
              <a:t>‘War Weary’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079EF6-1930-BD46-BB46-AECB07850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5828" y="375891"/>
            <a:ext cx="5918848" cy="5630771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600" dirty="0"/>
              <a:t>A major difference between the current COVID 19 pandemic and the flu in 1918 is the First World War. </a:t>
            </a:r>
          </a:p>
          <a:p>
            <a:r>
              <a:rPr lang="en-US" sz="2600" dirty="0"/>
              <a:t>People had been fighting for four years (1914-18) and many had died. Mostly soldiers in battles but some people in air raid attacks on towns.</a:t>
            </a:r>
          </a:p>
          <a:p>
            <a:r>
              <a:rPr lang="en-US" sz="2600" dirty="0"/>
              <a:t>Martin (on the video) has found that the number of people dying of the flu was not treated as a shock in 1918 and 1919. Due to the war, people were more used to sudden death.  Although, this did not mean they did not get upset. </a:t>
            </a:r>
          </a:p>
          <a:p>
            <a:r>
              <a:rPr lang="en-US" sz="2600" dirty="0"/>
              <a:t>People were also more used to people dying of illnesses as they did not have the medicine we have today.</a:t>
            </a:r>
          </a:p>
        </p:txBody>
      </p:sp>
      <p:pic>
        <p:nvPicPr>
          <p:cNvPr id="7" name="Content Placeholder 6" descr="A group of women standing on a corner all wearing masks and looking outwards.">
            <a:extLst>
              <a:ext uri="{FF2B5EF4-FFF2-40B4-BE49-F238E27FC236}">
                <a16:creationId xmlns:a16="http://schemas.microsoft.com/office/drawing/2014/main" id="{3FB4E7D2-4A0A-9042-9332-47E932977F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6274676" y="1089603"/>
            <a:ext cx="5738647" cy="563077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83657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7"/>
            <a:ext cx="4556760" cy="640715"/>
          </a:xfrm>
        </p:spPr>
        <p:txBody>
          <a:bodyPr anchor="b"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  <a:cs typeface="Georgia"/>
              </a:rPr>
              <a:t>Nina Last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" y="1609344"/>
            <a:ext cx="6967728" cy="4956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cs typeface="Georgia"/>
              </a:rPr>
              <a:t>Do you remember Nina Last?</a:t>
            </a:r>
          </a:p>
          <a:p>
            <a:r>
              <a:rPr lang="en-US" sz="2400" dirty="0">
                <a:cs typeface="Georgia"/>
              </a:rPr>
              <a:t>She worked as a hospital orderly and her uniform is in the Women’s Library at LSE.</a:t>
            </a:r>
          </a:p>
          <a:p>
            <a:r>
              <a:rPr lang="en-US" sz="2400" dirty="0">
                <a:cs typeface="Georgia"/>
              </a:rPr>
              <a:t>22 members of staff got the flu at </a:t>
            </a:r>
            <a:r>
              <a:rPr lang="en-US" sz="2400" dirty="0" err="1">
                <a:cs typeface="Georgia"/>
              </a:rPr>
              <a:t>Endell</a:t>
            </a:r>
            <a:r>
              <a:rPr lang="en-US" sz="2400" dirty="0">
                <a:cs typeface="Georgia"/>
              </a:rPr>
              <a:t> Street Military Hospital, including Nina.</a:t>
            </a:r>
          </a:p>
          <a:p>
            <a:r>
              <a:rPr lang="en-US" sz="2400" dirty="0">
                <a:cs typeface="Georgia"/>
              </a:rPr>
              <a:t>Nina was very ill but got better.</a:t>
            </a:r>
          </a:p>
          <a:p>
            <a:r>
              <a:rPr lang="en-US" sz="2400" dirty="0">
                <a:cs typeface="Georgia"/>
              </a:rPr>
              <a:t>She wrote an account of her time at </a:t>
            </a:r>
            <a:r>
              <a:rPr lang="en-US" sz="2400" dirty="0" err="1">
                <a:cs typeface="Georgia"/>
              </a:rPr>
              <a:t>Endell</a:t>
            </a:r>
            <a:r>
              <a:rPr lang="en-US" sz="2400" dirty="0">
                <a:cs typeface="Georgia"/>
              </a:rPr>
              <a:t> Street, including having influenza in early 1919. </a:t>
            </a:r>
          </a:p>
          <a:p>
            <a:r>
              <a:rPr lang="en-US" sz="2400" dirty="0">
                <a:cs typeface="Georgia"/>
              </a:rPr>
              <a:t>After the nursing orderly Joan </a:t>
            </a:r>
            <a:r>
              <a:rPr lang="en-US" sz="2400" dirty="0" err="1">
                <a:cs typeface="Georgia"/>
              </a:rPr>
              <a:t>Palmes</a:t>
            </a:r>
            <a:r>
              <a:rPr lang="en-US" sz="2400" dirty="0">
                <a:cs typeface="Georgia"/>
              </a:rPr>
              <a:t> died in February 1919, Nina wrote that ‘last week was the saddest this hospital has ever seen’.</a:t>
            </a:r>
            <a:endParaRPr lang="en-US" sz="2000" dirty="0">
              <a:cs typeface="Georgia"/>
            </a:endParaRPr>
          </a:p>
        </p:txBody>
      </p:sp>
      <p:pic>
        <p:nvPicPr>
          <p:cNvPr id="7" name="Content Placeholder 6" descr="A portrait photograph of Nina Last.">
            <a:extLst>
              <a:ext uri="{FF2B5EF4-FFF2-40B4-BE49-F238E27FC236}">
                <a16:creationId xmlns:a16="http://schemas.microsoft.com/office/drawing/2014/main" id="{C6541D22-56B8-3347-B994-FA4E64C18A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1204" y="1"/>
            <a:ext cx="4610796" cy="6858000"/>
          </a:xfrm>
        </p:spPr>
      </p:pic>
    </p:spTree>
    <p:extLst>
      <p:ext uri="{BB962C8B-B14F-4D97-AF65-F5344CB8AC3E}">
        <p14:creationId xmlns:p14="http://schemas.microsoft.com/office/powerpoint/2010/main" val="2213478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7F18081-9EE8-AA42-9607-4B901A570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61" y="487017"/>
            <a:ext cx="10849939" cy="13417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b="1" dirty="0">
                <a:solidFill>
                  <a:srgbClr val="FF0000"/>
                </a:solidFill>
              </a:rPr>
              <a:t>How did people feel?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27855E-BF9F-1A4D-A39E-BAD6313E0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861" y="1825625"/>
            <a:ext cx="5366587" cy="444596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0000"/>
                </a:solidFill>
              </a:rPr>
              <a:t>Nina Last described the week in which Joan </a:t>
            </a:r>
            <a:r>
              <a:rPr lang="en-US" dirty="0" err="1">
                <a:solidFill>
                  <a:srgbClr val="000000"/>
                </a:solidFill>
              </a:rPr>
              <a:t>Palmes</a:t>
            </a:r>
            <a:r>
              <a:rPr lang="en-US" dirty="0">
                <a:solidFill>
                  <a:srgbClr val="000000"/>
                </a:solidFill>
              </a:rPr>
              <a:t> died as the ‘saddest’ in the hospital’s history. The hospital had treated soldiers for three years but in the influenza pandemic, five staff died.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0000"/>
                </a:solidFill>
              </a:rPr>
              <a:t>Why do you think people were sad?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0000"/>
                </a:solidFill>
              </a:rPr>
              <a:t>Can you think of other words to describe feeling sad?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7EDD1D5-C06A-614C-80DE-1CE7C85A1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4309" y="969264"/>
            <a:ext cx="5088277" cy="540171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face would you draw to describe Nina’s feelings?</a:t>
            </a:r>
          </a:p>
        </p:txBody>
      </p:sp>
    </p:spTree>
    <p:extLst>
      <p:ext uri="{BB962C8B-B14F-4D97-AF65-F5344CB8AC3E}">
        <p14:creationId xmlns:p14="http://schemas.microsoft.com/office/powerpoint/2010/main" val="217301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920</Words>
  <Application>Microsoft Macintosh PowerPoint</Application>
  <PresentationFormat>Widescreen</PresentationFormat>
  <Paragraphs>61</Paragraphs>
  <Slides>10</Slides>
  <Notes>10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The War and the Flu 1918-19: 3</vt:lpstr>
      <vt:lpstr>The Spanish Flu - Recap</vt:lpstr>
      <vt:lpstr>The Influenza Pandemic</vt:lpstr>
      <vt:lpstr>A Survivor’s Account</vt:lpstr>
      <vt:lpstr>The memories of Florence Herrington</vt:lpstr>
      <vt:lpstr>Academic Martin Bayly talks to Debbie Challis about the Spanish Flu in 1918-19 https://youtu.be/Yva_weNzIsA </vt:lpstr>
      <vt:lpstr>          ‘War Weary’</vt:lpstr>
      <vt:lpstr>Nina Last</vt:lpstr>
      <vt:lpstr>How did people feel?</vt:lpstr>
      <vt:lpstr>Activity: Interview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 and the Flu 1918-19</dc:title>
  <dc:subject/>
  <dc:creator>Challis,D</dc:creator>
  <cp:keywords/>
  <dc:description/>
  <cp:lastModifiedBy>Microsoft Office User</cp:lastModifiedBy>
  <cp:revision>14</cp:revision>
  <dcterms:created xsi:type="dcterms:W3CDTF">2020-11-04T10:42:50Z</dcterms:created>
  <dcterms:modified xsi:type="dcterms:W3CDTF">2021-02-19T22:56:36Z</dcterms:modified>
  <cp:category/>
</cp:coreProperties>
</file>