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5"/>
  </p:handoutMasterIdLst>
  <p:sldIdLst>
    <p:sldId id="256" r:id="rId2"/>
    <p:sldId id="278" r:id="rId3"/>
    <p:sldId id="259" r:id="rId4"/>
    <p:sldId id="261" r:id="rId5"/>
    <p:sldId id="262" r:id="rId6"/>
    <p:sldId id="264" r:id="rId7"/>
    <p:sldId id="276" r:id="rId8"/>
    <p:sldId id="279" r:id="rId9"/>
    <p:sldId id="266" r:id="rId10"/>
    <p:sldId id="268" r:id="rId11"/>
    <p:sldId id="280" r:id="rId12"/>
    <p:sldId id="272" r:id="rId13"/>
    <p:sldId id="275" r:id="rId1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1" d="100"/>
          <a:sy n="91" d="100"/>
        </p:scale>
        <p:origin x="-1210" y="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CE6E74-D431-4084-8FEA-B79B0D1EC43C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29C56A-BAA9-4337-9FFE-7A445B8C56E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6748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339429-E0A5-43DE-A2CC-91786354EC37}" type="datetimeFigureOut">
              <a:rPr lang="en-GB" smtClean="0"/>
              <a:pPr/>
              <a:t>27/02/2017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ED745-EA59-432C-ACF8-7479D3358002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u-russia.eu/" TargetMode="External"/><Relationship Id="rId2" Type="http://schemas.openxmlformats.org/officeDocument/2006/relationships/hyperlink" Target="http://www.crees.bham.ac.u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6632"/>
            <a:ext cx="7772400" cy="3744416"/>
          </a:xfrm>
        </p:spPr>
        <p:txBody>
          <a:bodyPr>
            <a:normAutofit fontScale="90000"/>
          </a:bodyPr>
          <a:lstStyle/>
          <a:p>
            <a: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  <a:t/>
            </a:r>
            <a:br>
              <a:rPr lang="en-GB" sz="3200" b="1" dirty="0" smtClean="0">
                <a:solidFill>
                  <a:schemeClr val="accent4">
                    <a:lumMod val="75000"/>
                  </a:schemeClr>
                </a:solidFill>
              </a:rPr>
            </a:br>
            <a:r>
              <a:rPr lang="en-GB" sz="3200" b="1" dirty="0" smtClean="0">
                <a:solidFill>
                  <a:schemeClr val="accent3"/>
                </a:solidFill>
              </a:rPr>
              <a:t>Roundtable on EU foreign policy</a:t>
            </a:r>
            <a:br>
              <a:rPr lang="en-GB" sz="3200" b="1" dirty="0" smtClean="0">
                <a:solidFill>
                  <a:schemeClr val="accent3"/>
                </a:solidFill>
              </a:rPr>
            </a:br>
            <a:r>
              <a:rPr lang="en-GB" sz="3200" b="1" dirty="0" smtClean="0">
                <a:solidFill>
                  <a:schemeClr val="accent3"/>
                </a:solidFill>
              </a:rPr>
              <a:t>London School of Economics, 30 April 2012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/>
            </a:r>
            <a:br>
              <a:rPr lang="en-GB" dirty="0" smtClean="0"/>
            </a:br>
            <a:r>
              <a:rPr lang="en-GB" sz="4900" b="1" i="1" dirty="0">
                <a:solidFill>
                  <a:srgbClr val="C00000"/>
                </a:solidFill>
              </a:rPr>
              <a:t>Russia and the EU: poles apart?</a:t>
            </a:r>
            <a:r>
              <a:rPr lang="en-GB" sz="4900" dirty="0">
                <a:solidFill>
                  <a:srgbClr val="C00000"/>
                </a:solidFill>
              </a:rPr>
              <a:t/>
            </a:r>
            <a:br>
              <a:rPr lang="en-GB" sz="4900" dirty="0">
                <a:solidFill>
                  <a:srgbClr val="C00000"/>
                </a:solidFill>
              </a:rPr>
            </a:br>
            <a:endParaRPr lang="en-GB" sz="4900" dirty="0">
              <a:solidFill>
                <a:srgbClr val="C0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2664296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tx1"/>
                </a:solidFill>
              </a:rPr>
              <a:t>Dr Derek Averre</a:t>
            </a:r>
          </a:p>
          <a:p>
            <a:r>
              <a:rPr lang="en-GB" sz="2400" b="1" dirty="0" smtClean="0">
                <a:solidFill>
                  <a:schemeClr val="tx1"/>
                </a:solidFill>
              </a:rPr>
              <a:t>Centre </a:t>
            </a:r>
            <a:r>
              <a:rPr lang="en-GB" sz="2400" b="1" dirty="0">
                <a:solidFill>
                  <a:schemeClr val="tx1"/>
                </a:solidFill>
              </a:rPr>
              <a:t>for Russian and East European </a:t>
            </a:r>
            <a:r>
              <a:rPr lang="en-GB" sz="2400" b="1" dirty="0" smtClean="0">
                <a:solidFill>
                  <a:schemeClr val="tx1"/>
                </a:solidFill>
              </a:rPr>
              <a:t>Studies</a:t>
            </a:r>
          </a:p>
          <a:p>
            <a:r>
              <a:rPr lang="en-GB" sz="2400" b="1" dirty="0" smtClean="0">
                <a:solidFill>
                  <a:schemeClr val="tx1"/>
                </a:solidFill>
              </a:rPr>
              <a:t>University of Birmingham</a:t>
            </a:r>
          </a:p>
          <a:p>
            <a:r>
              <a:rPr lang="en-GB" sz="2400" dirty="0" smtClean="0">
                <a:solidFill>
                  <a:schemeClr val="tx2"/>
                </a:solidFill>
                <a:hlinkClick r:id="rId2"/>
              </a:rPr>
              <a:t>www.crees.bham.ac.uk</a:t>
            </a:r>
            <a:endParaRPr lang="en-GB" sz="2400" dirty="0" smtClean="0">
              <a:solidFill>
                <a:schemeClr val="tx2"/>
              </a:solidFill>
            </a:endParaRPr>
          </a:p>
          <a:p>
            <a:r>
              <a:rPr lang="en-GB" sz="2400" dirty="0" smtClean="0">
                <a:solidFill>
                  <a:schemeClr val="tx2"/>
                </a:solidFill>
                <a:hlinkClick r:id="rId3"/>
              </a:rPr>
              <a:t>www.eu-russia.eu</a:t>
            </a:r>
            <a:r>
              <a:rPr lang="en-GB" sz="2400" dirty="0" smtClean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Putin’s vision: a ‘Eurasian union’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484784"/>
            <a:ext cx="8712968" cy="5184576"/>
          </a:xfrm>
        </p:spPr>
        <p:txBody>
          <a:bodyPr>
            <a:normAutofit fontScale="40000" lnSpcReduction="20000"/>
          </a:bodyPr>
          <a:lstStyle/>
          <a:p>
            <a:r>
              <a:rPr lang="en-GB" sz="8000" dirty="0" smtClean="0"/>
              <a:t>(Pre-election) </a:t>
            </a:r>
            <a:r>
              <a:rPr lang="en-GB" sz="8000" i="1" dirty="0" err="1" smtClean="0"/>
              <a:t>Izvestiya</a:t>
            </a:r>
            <a:r>
              <a:rPr lang="en-GB" sz="8000" i="1" dirty="0" smtClean="0"/>
              <a:t> </a:t>
            </a:r>
            <a:r>
              <a:rPr lang="en-GB" sz="8000" dirty="0" smtClean="0"/>
              <a:t>article: ‘A </a:t>
            </a:r>
            <a:r>
              <a:rPr lang="en-GB" sz="8000" dirty="0"/>
              <a:t>new integration project for Eurasia – the future being born today</a:t>
            </a:r>
            <a:r>
              <a:rPr lang="en-GB" sz="8000" dirty="0" smtClean="0"/>
              <a:t>’</a:t>
            </a:r>
          </a:p>
          <a:p>
            <a:r>
              <a:rPr lang="en-GB" sz="8000" dirty="0" smtClean="0"/>
              <a:t>‘Common strategic interests’ of post-Soviet states</a:t>
            </a:r>
          </a:p>
          <a:p>
            <a:r>
              <a:rPr lang="en-GB" sz="8000" dirty="0" smtClean="0"/>
              <a:t>… but emphasis on </a:t>
            </a:r>
            <a:r>
              <a:rPr lang="en-GB" sz="8000" dirty="0"/>
              <a:t>global processes and </a:t>
            </a:r>
            <a:r>
              <a:rPr lang="en-GB" sz="8000" dirty="0" smtClean="0"/>
              <a:t>regional challenges – ‘no </a:t>
            </a:r>
            <a:r>
              <a:rPr lang="en-GB" sz="8000" dirty="0"/>
              <a:t>question of recreating the </a:t>
            </a:r>
            <a:r>
              <a:rPr lang="en-GB" sz="8000" dirty="0" smtClean="0"/>
              <a:t>USSR’</a:t>
            </a:r>
          </a:p>
          <a:p>
            <a:r>
              <a:rPr lang="en-GB" sz="8000" dirty="0"/>
              <a:t>A</a:t>
            </a:r>
            <a:r>
              <a:rPr lang="en-GB" sz="8000" dirty="0" smtClean="0"/>
              <a:t> </a:t>
            </a:r>
            <a:r>
              <a:rPr lang="en-GB" sz="8000" dirty="0"/>
              <a:t>‘supranational association’ </a:t>
            </a:r>
            <a:r>
              <a:rPr lang="en-GB" sz="8000" dirty="0" smtClean="0"/>
              <a:t>with ‘integration </a:t>
            </a:r>
            <a:r>
              <a:rPr lang="en-GB" sz="8000" dirty="0"/>
              <a:t>on a new values, political and economic basis</a:t>
            </a:r>
            <a:r>
              <a:rPr lang="en-GB" sz="8000" dirty="0" smtClean="0"/>
              <a:t>’ (read: a prototype EU, some ceding of sovereignty but no political conditionality)</a:t>
            </a:r>
          </a:p>
          <a:p>
            <a:r>
              <a:rPr lang="en-GB" sz="8000" dirty="0" smtClean="0"/>
              <a:t>A ‘parallel integration mechanism’ alongside EU </a:t>
            </a:r>
          </a:p>
          <a:p>
            <a:r>
              <a:rPr lang="en-GB" sz="8000" b="1" dirty="0" smtClean="0"/>
              <a:t>A </a:t>
            </a:r>
            <a:r>
              <a:rPr lang="en-GB" sz="8000" b="1" u="sng" dirty="0"/>
              <a:t>normative</a:t>
            </a:r>
            <a:r>
              <a:rPr lang="en-GB" sz="8000" b="1" dirty="0"/>
              <a:t> challenge to the </a:t>
            </a:r>
            <a:r>
              <a:rPr lang="en-GB" sz="8000" b="1" dirty="0" smtClean="0"/>
              <a:t>EU</a:t>
            </a:r>
            <a:r>
              <a:rPr lang="en-GB" sz="8000" dirty="0" smtClean="0"/>
              <a:t> 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Russia-EU relations: </a:t>
            </a:r>
            <a:r>
              <a:rPr lang="en-GB" sz="3600" b="1" dirty="0"/>
              <a:t>i</a:t>
            </a:r>
            <a:r>
              <a:rPr lang="en-GB" sz="3600" b="1" dirty="0" smtClean="0"/>
              <a:t>nertia or evolution?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8" cy="5112568"/>
          </a:xfrm>
        </p:spPr>
        <p:txBody>
          <a:bodyPr>
            <a:noAutofit/>
          </a:bodyPr>
          <a:lstStyle/>
          <a:p>
            <a:r>
              <a:rPr lang="en-GB" sz="2800" dirty="0" smtClean="0"/>
              <a:t>Constraints on Moscow’s regional policy: fragmenting neighbourhood, diversifying trade and security links</a:t>
            </a:r>
          </a:p>
          <a:p>
            <a:r>
              <a:rPr lang="en-GB" sz="2800" dirty="0"/>
              <a:t>Constraints on </a:t>
            </a:r>
            <a:r>
              <a:rPr lang="en-GB" sz="2800" dirty="0" smtClean="0"/>
              <a:t>Brussels’ </a:t>
            </a:r>
            <a:r>
              <a:rPr lang="en-GB" sz="2800" dirty="0" err="1" smtClean="0"/>
              <a:t>EaP</a:t>
            </a:r>
            <a:r>
              <a:rPr lang="en-GB" sz="2800" dirty="0" smtClean="0"/>
              <a:t>: weak attraction for partner countries, limited resources, limited security presence</a:t>
            </a:r>
          </a:p>
          <a:p>
            <a:r>
              <a:rPr lang="en-GB" sz="2800" dirty="0" err="1" smtClean="0"/>
              <a:t>EaP</a:t>
            </a:r>
            <a:r>
              <a:rPr lang="en-GB" sz="2800" dirty="0" smtClean="0"/>
              <a:t> : a ‘shared commitment… </a:t>
            </a:r>
            <a:r>
              <a:rPr lang="en-GB" sz="2800" dirty="0"/>
              <a:t>‘to stability, security and prosperity of </a:t>
            </a:r>
            <a:r>
              <a:rPr lang="en-GB" sz="2800" i="1" dirty="0" smtClean="0"/>
              <a:t>the </a:t>
            </a:r>
            <a:r>
              <a:rPr lang="en-GB" sz="2800" i="1" dirty="0"/>
              <a:t>entire European continent</a:t>
            </a:r>
            <a:r>
              <a:rPr lang="en-GB" sz="2800" dirty="0" smtClean="0"/>
              <a:t>’ – to achieve this need to involve Russia in regional initiatives but without a </a:t>
            </a:r>
            <a:r>
              <a:rPr lang="en-GB" sz="2800" i="1" dirty="0" err="1" smtClean="0"/>
              <a:t>droit</a:t>
            </a:r>
            <a:r>
              <a:rPr lang="en-GB" sz="2800" i="1" dirty="0" smtClean="0"/>
              <a:t> de regard</a:t>
            </a:r>
            <a:endParaRPr lang="en-GB" sz="2800" dirty="0" smtClean="0"/>
          </a:p>
          <a:p>
            <a:r>
              <a:rPr lang="en-GB" sz="2800" b="1" dirty="0" smtClean="0"/>
              <a:t>Geopolitical and normative rivalry – or new narratives of ‘</a:t>
            </a:r>
            <a:r>
              <a:rPr lang="en-GB" sz="2800" b="1" dirty="0"/>
              <a:t>security through </a:t>
            </a:r>
            <a:r>
              <a:rPr lang="en-GB" sz="2800" b="1" dirty="0" smtClean="0"/>
              <a:t>development’, Russia’s inclusion in a shared ‘community of practice’?</a:t>
            </a:r>
            <a:endParaRPr lang="en-GB" sz="2800" b="1" dirty="0"/>
          </a:p>
        </p:txBody>
      </p:sp>
    </p:spTree>
    <p:extLst>
      <p:ext uri="{BB962C8B-B14F-4D97-AF65-F5344CB8AC3E}">
        <p14:creationId xmlns:p14="http://schemas.microsoft.com/office/powerpoint/2010/main" val="16798107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/>
              <a:t>Russia’s domestic </a:t>
            </a:r>
            <a:r>
              <a:rPr lang="en-GB" sz="3600" b="1" dirty="0" smtClean="0"/>
              <a:t>governance is key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824536"/>
          </a:xfrm>
        </p:spPr>
        <p:txBody>
          <a:bodyPr>
            <a:normAutofit fontScale="92500" lnSpcReduction="20000"/>
          </a:bodyPr>
          <a:lstStyle/>
          <a:p>
            <a:r>
              <a:rPr lang="en-GB" dirty="0" smtClean="0"/>
              <a:t>Scepticism over ‘modernisation’ programme which </a:t>
            </a:r>
            <a:r>
              <a:rPr lang="en-GB" dirty="0"/>
              <a:t>allows Moscow to talk the ‘values’ language of the EU with little real </a:t>
            </a:r>
            <a:r>
              <a:rPr lang="en-GB" dirty="0" smtClean="0"/>
              <a:t>substance...</a:t>
            </a:r>
          </a:p>
          <a:p>
            <a:r>
              <a:rPr lang="en-GB" dirty="0" smtClean="0"/>
              <a:t>... and emphasis shifting from political and social modernisation </a:t>
            </a:r>
            <a:r>
              <a:rPr lang="en-GB" dirty="0"/>
              <a:t>towards </a:t>
            </a:r>
            <a:r>
              <a:rPr lang="en-GB" dirty="0" smtClean="0"/>
              <a:t>technological innovation</a:t>
            </a:r>
          </a:p>
          <a:p>
            <a:r>
              <a:rPr lang="en-GB" dirty="0" smtClean="0"/>
              <a:t>Medvedev opened up space for debate on Russia’s political, economic and social system...</a:t>
            </a:r>
          </a:p>
          <a:p>
            <a:r>
              <a:rPr lang="en-GB" dirty="0" smtClean="0"/>
              <a:t>...but liberal ‘epistemic communities’ sympathetic to deeper engagement with EU are marginal</a:t>
            </a:r>
          </a:p>
          <a:p>
            <a:r>
              <a:rPr lang="en-GB" b="1" dirty="0" smtClean="0"/>
              <a:t>Debate has moved away from idea of a genuine common European space</a:t>
            </a:r>
            <a:endParaRPr lang="en-GB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608512"/>
          </a:xfrm>
        </p:spPr>
        <p:txBody>
          <a:bodyPr>
            <a:normAutofit fontScale="92500"/>
          </a:bodyPr>
          <a:lstStyle/>
          <a:p>
            <a:r>
              <a:rPr lang="en-GB" dirty="0" smtClean="0"/>
              <a:t>Incremental progress on trade, investment, energy regulation, mobility, </a:t>
            </a:r>
            <a:r>
              <a:rPr lang="en-GB" dirty="0" err="1" smtClean="0"/>
              <a:t>PfM</a:t>
            </a:r>
            <a:r>
              <a:rPr lang="en-GB" dirty="0" smtClean="0"/>
              <a:t>...</a:t>
            </a:r>
          </a:p>
          <a:p>
            <a:r>
              <a:rPr lang="en-GB" dirty="0" smtClean="0"/>
              <a:t>... and limited renegotiation and redefinition of common interests, values, rule of law</a:t>
            </a:r>
          </a:p>
          <a:p>
            <a:r>
              <a:rPr lang="en-GB" dirty="0" smtClean="0"/>
              <a:t>Pragmatic relations – Putin an ‘arch-pragmatist’</a:t>
            </a:r>
          </a:p>
          <a:p>
            <a:r>
              <a:rPr lang="en-GB" dirty="0"/>
              <a:t>S</a:t>
            </a:r>
            <a:r>
              <a:rPr lang="en-GB" dirty="0" smtClean="0"/>
              <a:t>hared neighbourhood will remain contested in a pluralist wider Europe but no Eurasian Union</a:t>
            </a:r>
          </a:p>
          <a:p>
            <a:r>
              <a:rPr lang="en-GB" b="1" dirty="0" smtClean="0"/>
              <a:t>Beyond Putin: prospects for political and social renewal?</a:t>
            </a:r>
            <a:endParaRPr lang="en-GB" b="1" u="sng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16632"/>
            <a:ext cx="26003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/>
              <a:t>‘Reset’… or pause?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The </a:t>
            </a:r>
            <a:r>
              <a:rPr lang="en-GB" dirty="0" smtClean="0"/>
              <a:t>Russia-Georgia conflict August 2008: EU (Sarkozy) mediation</a:t>
            </a:r>
            <a:endParaRPr lang="en-GB" dirty="0"/>
          </a:p>
          <a:p>
            <a:r>
              <a:rPr lang="en-GB" dirty="0" smtClean="0"/>
              <a:t>The </a:t>
            </a:r>
            <a:r>
              <a:rPr lang="en-GB" dirty="0"/>
              <a:t>Eastern Partnership (</a:t>
            </a:r>
            <a:r>
              <a:rPr lang="en-GB" dirty="0" err="1"/>
              <a:t>EaP</a:t>
            </a:r>
            <a:r>
              <a:rPr lang="en-GB" dirty="0" smtClean="0"/>
              <a:t>): introduce May 2008, inaugurated May 2009</a:t>
            </a:r>
            <a:endParaRPr lang="en-GB" dirty="0"/>
          </a:p>
          <a:p>
            <a:r>
              <a:rPr lang="en-GB" dirty="0"/>
              <a:t>The </a:t>
            </a:r>
            <a:r>
              <a:rPr lang="en-GB" dirty="0" smtClean="0"/>
              <a:t>Lisbon Treaty: signed December 2007, in force December 2009</a:t>
            </a:r>
          </a:p>
          <a:p>
            <a:r>
              <a:rPr lang="en-GB" b="1" dirty="0" smtClean="0"/>
              <a:t>2010 – 2012: no breakthroughs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216315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52736"/>
          </a:xfrm>
        </p:spPr>
        <p:txBody>
          <a:bodyPr>
            <a:normAutofit/>
          </a:bodyPr>
          <a:lstStyle/>
          <a:p>
            <a:r>
              <a:rPr lang="en-GB" sz="3600" b="1" dirty="0"/>
              <a:t>Key drivers of the relationship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328592"/>
          </a:xfrm>
        </p:spPr>
        <p:txBody>
          <a:bodyPr>
            <a:noAutofit/>
          </a:bodyPr>
          <a:lstStyle/>
          <a:p>
            <a:r>
              <a:rPr lang="en-GB" dirty="0" smtClean="0"/>
              <a:t>For </a:t>
            </a:r>
            <a:r>
              <a:rPr lang="en-GB" dirty="0"/>
              <a:t>Brussels, </a:t>
            </a:r>
            <a:r>
              <a:rPr lang="en-GB" dirty="0" smtClean="0"/>
              <a:t>binding </a:t>
            </a:r>
            <a:r>
              <a:rPr lang="en-GB" dirty="0"/>
              <a:t>Russian commitments on </a:t>
            </a:r>
            <a:r>
              <a:rPr lang="en-GB" dirty="0" smtClean="0"/>
              <a:t>energy, trade &amp; investment regulation, security and rule of law, enshrined in a substantial and comprehensive </a:t>
            </a:r>
            <a:r>
              <a:rPr lang="en-GB" dirty="0"/>
              <a:t>new EU-Russia </a:t>
            </a:r>
            <a:r>
              <a:rPr lang="en-GB" dirty="0" smtClean="0"/>
              <a:t>agreement</a:t>
            </a:r>
          </a:p>
          <a:p>
            <a:r>
              <a:rPr lang="en-GB" dirty="0" smtClean="0"/>
              <a:t>For Moscow, EU’s </a:t>
            </a:r>
            <a:r>
              <a:rPr lang="en-GB" dirty="0"/>
              <a:t>contribution to </a:t>
            </a:r>
            <a:r>
              <a:rPr lang="en-GB" dirty="0" smtClean="0"/>
              <a:t>the Partnership for Modernisation, access for Russia to </a:t>
            </a:r>
            <a:r>
              <a:rPr lang="en-GB" dirty="0"/>
              <a:t>European financial, </a:t>
            </a:r>
            <a:r>
              <a:rPr lang="en-GB" dirty="0" smtClean="0"/>
              <a:t>industrial and </a:t>
            </a:r>
            <a:r>
              <a:rPr lang="en-GB" dirty="0"/>
              <a:t>energy </a:t>
            </a:r>
            <a:r>
              <a:rPr lang="en-GB" dirty="0" smtClean="0"/>
              <a:t>markets, and visa-free travel, in a short framework agreement with separate </a:t>
            </a:r>
            <a:r>
              <a:rPr lang="en-GB" dirty="0" err="1" smtClean="0"/>
              <a:t>sectoral</a:t>
            </a:r>
            <a:r>
              <a:rPr lang="en-GB" dirty="0" smtClean="0"/>
              <a:t> documents</a:t>
            </a:r>
          </a:p>
          <a:p>
            <a:r>
              <a:rPr lang="en-GB" b="1" dirty="0" smtClean="0"/>
              <a:t>Transactions - no genuine ‘strategic partnership’</a:t>
            </a:r>
            <a:endParaRPr lang="en-GB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</p:spPr>
        <p:txBody>
          <a:bodyPr>
            <a:normAutofit/>
          </a:bodyPr>
          <a:lstStyle/>
          <a:p>
            <a:r>
              <a:rPr lang="en-GB" sz="3600" b="1" dirty="0"/>
              <a:t>Political </a:t>
            </a:r>
            <a:r>
              <a:rPr lang="en-GB" sz="3600" b="1" dirty="0" smtClean="0"/>
              <a:t>relations: rhetoric and reality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6584"/>
          </a:xfrm>
        </p:spPr>
        <p:txBody>
          <a:bodyPr>
            <a:noAutofit/>
          </a:bodyPr>
          <a:lstStyle/>
          <a:p>
            <a:r>
              <a:rPr lang="en-GB" sz="2600" dirty="0" smtClean="0"/>
              <a:t>Rhetoric: EU-Russia ‘a cornerstone of stability and prosperity in era of globalisation and interdependence’… ‘broad shared values’</a:t>
            </a:r>
          </a:p>
          <a:p>
            <a:r>
              <a:rPr lang="en-GB" sz="2600" dirty="0" smtClean="0"/>
              <a:t>Reality: concerns </a:t>
            </a:r>
            <a:r>
              <a:rPr lang="en-GB" sz="2600" dirty="0"/>
              <a:t>over </a:t>
            </a:r>
            <a:r>
              <a:rPr lang="en-GB" sz="2600" dirty="0" smtClean="0"/>
              <a:t>Russia’s domestic governance: </a:t>
            </a:r>
            <a:r>
              <a:rPr lang="en-GB" sz="2600" dirty="0"/>
              <a:t>freedom of </a:t>
            </a:r>
            <a:r>
              <a:rPr lang="en-GB" sz="2600" dirty="0" smtClean="0"/>
              <a:t>assembly and media, electoral </a:t>
            </a:r>
            <a:r>
              <a:rPr lang="en-GB" sz="2600" dirty="0"/>
              <a:t>system, </a:t>
            </a:r>
            <a:r>
              <a:rPr lang="en-GB" sz="2600" dirty="0" smtClean="0"/>
              <a:t>rule of law, </a:t>
            </a:r>
            <a:r>
              <a:rPr lang="en-GB" sz="2600" dirty="0"/>
              <a:t>judicial </a:t>
            </a:r>
            <a:r>
              <a:rPr lang="en-GB" sz="2600" dirty="0" smtClean="0"/>
              <a:t>reform, anti-corruption, </a:t>
            </a:r>
            <a:r>
              <a:rPr lang="en-GB" sz="2600" dirty="0"/>
              <a:t>data protection, sustainable </a:t>
            </a:r>
            <a:r>
              <a:rPr lang="en-GB" sz="2600" dirty="0" smtClean="0"/>
              <a:t>development – i.e. core EU norms/values</a:t>
            </a:r>
          </a:p>
          <a:p>
            <a:r>
              <a:rPr lang="en-GB" sz="2600" dirty="0" smtClean="0"/>
              <a:t>Brussels’ </a:t>
            </a:r>
            <a:r>
              <a:rPr lang="en-GB" sz="2600" i="1" dirty="0" smtClean="0"/>
              <a:t>‘sober and pragmatic’ </a:t>
            </a:r>
            <a:r>
              <a:rPr lang="en-GB" sz="2600" dirty="0" smtClean="0"/>
              <a:t>approach to Russia…</a:t>
            </a:r>
          </a:p>
          <a:p>
            <a:r>
              <a:rPr lang="en-GB" sz="2600" dirty="0" smtClean="0"/>
              <a:t>... ‘</a:t>
            </a:r>
            <a:r>
              <a:rPr lang="en-GB" sz="2600" i="1" dirty="0" smtClean="0"/>
              <a:t>the EU is not a teacher... it is for Moscow to achieve’</a:t>
            </a:r>
            <a:endParaRPr lang="en-GB" sz="2600" dirty="0" smtClean="0"/>
          </a:p>
          <a:p>
            <a:r>
              <a:rPr lang="en-GB" sz="2600" b="1" dirty="0" smtClean="0"/>
              <a:t>Moscow insistent on a partnership of equals, content with current extensive partnership mechanisms and bilateral relations with important EU member states </a:t>
            </a:r>
            <a:endParaRPr lang="en-GB" sz="2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Trade and energy relations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6792"/>
            <a:ext cx="8435280" cy="4968552"/>
          </a:xfrm>
        </p:spPr>
        <p:txBody>
          <a:bodyPr>
            <a:noAutofit/>
          </a:bodyPr>
          <a:lstStyle/>
          <a:p>
            <a:r>
              <a:rPr lang="en-GB" sz="2400" dirty="0"/>
              <a:t>EU has 46% of Russia’s overall </a:t>
            </a:r>
            <a:r>
              <a:rPr lang="en-GB" sz="2400" dirty="0" smtClean="0"/>
              <a:t>overseas trade, provides </a:t>
            </a:r>
            <a:r>
              <a:rPr lang="en-GB" sz="2400" dirty="0"/>
              <a:t>75% of </a:t>
            </a:r>
            <a:r>
              <a:rPr lang="en-GB" sz="2400" dirty="0" smtClean="0"/>
              <a:t>investment, </a:t>
            </a:r>
            <a:r>
              <a:rPr lang="en-GB" sz="2400" dirty="0"/>
              <a:t>takes 88% of Russia’s </a:t>
            </a:r>
            <a:r>
              <a:rPr lang="en-GB" sz="2400" dirty="0" smtClean="0"/>
              <a:t>oil, </a:t>
            </a:r>
            <a:r>
              <a:rPr lang="en-GB" sz="2400" dirty="0"/>
              <a:t>70% of gas </a:t>
            </a:r>
            <a:r>
              <a:rPr lang="en-GB" sz="2400" dirty="0" smtClean="0"/>
              <a:t>and </a:t>
            </a:r>
            <a:r>
              <a:rPr lang="en-GB" sz="2400" dirty="0"/>
              <a:t>50% of coal </a:t>
            </a:r>
            <a:r>
              <a:rPr lang="en-GB" sz="2400" dirty="0" smtClean="0"/>
              <a:t>exports – extensive mutual economic interests</a:t>
            </a:r>
            <a:endParaRPr lang="en-GB" sz="2400" dirty="0"/>
          </a:p>
          <a:p>
            <a:r>
              <a:rPr lang="en-GB" sz="2400" dirty="0" smtClean="0"/>
              <a:t>Declared common aim: integration </a:t>
            </a:r>
            <a:r>
              <a:rPr lang="en-GB" sz="2400" dirty="0"/>
              <a:t>of an </a:t>
            </a:r>
            <a:r>
              <a:rPr lang="en-GB" sz="2400" dirty="0" smtClean="0"/>
              <a:t>EU-Russia </a:t>
            </a:r>
            <a:r>
              <a:rPr lang="en-GB" sz="2400" dirty="0"/>
              <a:t>common economic area, boost </a:t>
            </a:r>
            <a:r>
              <a:rPr lang="en-GB" sz="2400" dirty="0" smtClean="0"/>
              <a:t>trade, </a:t>
            </a:r>
            <a:r>
              <a:rPr lang="en-GB" sz="2400" dirty="0"/>
              <a:t>develop scientific </a:t>
            </a:r>
            <a:r>
              <a:rPr lang="en-GB" sz="2400" dirty="0" smtClean="0"/>
              <a:t>&amp; </a:t>
            </a:r>
            <a:r>
              <a:rPr lang="en-GB" sz="2400" dirty="0"/>
              <a:t>technical </a:t>
            </a:r>
            <a:r>
              <a:rPr lang="en-GB" sz="2400" dirty="0" smtClean="0"/>
              <a:t>skills</a:t>
            </a:r>
          </a:p>
          <a:p>
            <a:r>
              <a:rPr lang="en-GB" sz="2400" dirty="0"/>
              <a:t>Russia’s </a:t>
            </a:r>
            <a:r>
              <a:rPr lang="en-GB" sz="2400" dirty="0" smtClean="0"/>
              <a:t>WTO </a:t>
            </a:r>
            <a:r>
              <a:rPr lang="en-GB" sz="2400" dirty="0"/>
              <a:t>membership </a:t>
            </a:r>
            <a:r>
              <a:rPr lang="en-GB" sz="2400" dirty="0" smtClean="0"/>
              <a:t>- </a:t>
            </a:r>
            <a:r>
              <a:rPr lang="en-GB" sz="2400" dirty="0"/>
              <a:t>potential to </a:t>
            </a:r>
            <a:r>
              <a:rPr lang="en-GB" sz="2400" dirty="0" smtClean="0"/>
              <a:t>open </a:t>
            </a:r>
            <a:r>
              <a:rPr lang="en-GB" sz="2400" dirty="0"/>
              <a:t>up trade </a:t>
            </a:r>
            <a:r>
              <a:rPr lang="en-GB" sz="2400" dirty="0" smtClean="0"/>
              <a:t>and investment, common </a:t>
            </a:r>
            <a:r>
              <a:rPr lang="en-GB" sz="2400" dirty="0"/>
              <a:t>views on IPR and </a:t>
            </a:r>
            <a:r>
              <a:rPr lang="en-GB" sz="2400" dirty="0" smtClean="0"/>
              <a:t>dispute resolution</a:t>
            </a:r>
          </a:p>
          <a:p>
            <a:r>
              <a:rPr lang="en-GB" sz="2400" dirty="0" smtClean="0"/>
              <a:t>But Moscow rejects Third Energy Package and resists alternative gas supply routes to Europe</a:t>
            </a:r>
            <a:endParaRPr lang="en-GB" sz="2400" dirty="0"/>
          </a:p>
          <a:p>
            <a:r>
              <a:rPr lang="en-GB" sz="2400" dirty="0" smtClean="0"/>
              <a:t>Most business </a:t>
            </a:r>
            <a:r>
              <a:rPr lang="en-GB" sz="2400" dirty="0"/>
              <a:t>contact is between large corporations, need on both sides to get SMEs more </a:t>
            </a:r>
            <a:r>
              <a:rPr lang="en-GB" sz="2400" dirty="0" smtClean="0"/>
              <a:t>involved</a:t>
            </a:r>
          </a:p>
          <a:p>
            <a:r>
              <a:rPr lang="en-GB" sz="2400" b="1" u="sng" dirty="0" smtClean="0"/>
              <a:t>Incremental</a:t>
            </a:r>
            <a:r>
              <a:rPr lang="en-GB" sz="2400" b="1" dirty="0" smtClean="0"/>
              <a:t> progress on regulatory issues</a:t>
            </a:r>
            <a:endParaRPr lang="en-GB" sz="24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/>
          </a:bodyPr>
          <a:lstStyle/>
          <a:p>
            <a:r>
              <a:rPr lang="en-GB" sz="3600" b="1" dirty="0"/>
              <a:t>External relations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507288" cy="5040560"/>
          </a:xfrm>
        </p:spPr>
        <p:txBody>
          <a:bodyPr>
            <a:normAutofit fontScale="70000" lnSpcReduction="20000"/>
          </a:bodyPr>
          <a:lstStyle/>
          <a:p>
            <a:r>
              <a:rPr lang="en-GB" sz="4100" dirty="0" smtClean="0"/>
              <a:t>Some common approaches to security (EUFOR CAR/Chad, </a:t>
            </a:r>
            <a:r>
              <a:rPr lang="en-GB" sz="4100" dirty="0"/>
              <a:t>EU Police Mission in </a:t>
            </a:r>
            <a:r>
              <a:rPr lang="en-GB" sz="4100" dirty="0" smtClean="0"/>
              <a:t>B&amp;H, EUNAVFOR anti-piracy, non-proliferation, counter-terrorism)...</a:t>
            </a:r>
          </a:p>
          <a:p>
            <a:r>
              <a:rPr lang="en-GB" sz="4100" dirty="0" smtClean="0"/>
              <a:t>... and Moscow pressing for more institutionalised cooperation (citing North Africa and Middle East)...</a:t>
            </a:r>
          </a:p>
          <a:p>
            <a:r>
              <a:rPr lang="en-GB" sz="4100" dirty="0" smtClean="0"/>
              <a:t>... </a:t>
            </a:r>
            <a:r>
              <a:rPr lang="en-GB" sz="4100" u="sng" dirty="0" smtClean="0"/>
              <a:t>but</a:t>
            </a:r>
            <a:r>
              <a:rPr lang="en-GB" sz="4100" dirty="0" smtClean="0"/>
              <a:t> differences over Libya, Syria, Iran</a:t>
            </a:r>
          </a:p>
          <a:p>
            <a:r>
              <a:rPr lang="en-GB" sz="4100" dirty="0" smtClean="0"/>
              <a:t>Divergent views on key principles of international law (sovereignty, humanitarian norms, R2P); no effective structures for interaction</a:t>
            </a:r>
          </a:p>
          <a:p>
            <a:r>
              <a:rPr lang="en-GB" sz="4100" dirty="0" smtClean="0"/>
              <a:t>No progress on resolution of ‘frozen conflicts’ – limited security role for Brussels in neighbourhood</a:t>
            </a:r>
          </a:p>
          <a:p>
            <a:r>
              <a:rPr lang="en-GB" sz="4100" b="1" dirty="0" smtClean="0"/>
              <a:t>Failed ‘common space of external security’ </a:t>
            </a:r>
            <a:endParaRPr lang="en-GB" sz="41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EU: in search of a </a:t>
            </a:r>
            <a:r>
              <a:rPr lang="en-GB" sz="3600" b="1" i="1" dirty="0" smtClean="0"/>
              <a:t>strategy</a:t>
            </a:r>
            <a:endParaRPr lang="en-GB" sz="36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544616"/>
          </a:xfrm>
        </p:spPr>
        <p:txBody>
          <a:bodyPr>
            <a:noAutofit/>
          </a:bodyPr>
          <a:lstStyle/>
          <a:p>
            <a:r>
              <a:rPr lang="en-GB" sz="2800" dirty="0" err="1" smtClean="0"/>
              <a:t>Bailes</a:t>
            </a:r>
            <a:r>
              <a:rPr lang="en-GB" sz="2800" dirty="0" smtClean="0"/>
              <a:t>: </a:t>
            </a:r>
            <a:r>
              <a:rPr lang="en-GB" sz="2800" dirty="0"/>
              <a:t>in many areas of security </a:t>
            </a:r>
            <a:r>
              <a:rPr lang="en-GB" sz="2800" dirty="0" smtClean="0"/>
              <a:t>today’s Europe </a:t>
            </a:r>
            <a:r>
              <a:rPr lang="en-GB" sz="2800" dirty="0"/>
              <a:t>is protected by EU and global regulation and cooperation frameworks rather than by </a:t>
            </a:r>
            <a:r>
              <a:rPr lang="en-GB" sz="2800" dirty="0" smtClean="0"/>
              <a:t>NATO</a:t>
            </a:r>
          </a:p>
          <a:p>
            <a:r>
              <a:rPr lang="en-GB" sz="2800" dirty="0" smtClean="0"/>
              <a:t>Article </a:t>
            </a:r>
            <a:r>
              <a:rPr lang="en-GB" sz="2800" dirty="0"/>
              <a:t>22 of Lisbon treaty pledges the EU to take on a stronger role as a security </a:t>
            </a:r>
            <a:r>
              <a:rPr lang="en-GB" sz="2800" dirty="0" smtClean="0"/>
              <a:t>provider...</a:t>
            </a:r>
          </a:p>
          <a:p>
            <a:r>
              <a:rPr lang="en-GB" sz="2800" dirty="0" smtClean="0"/>
              <a:t>... divisions between and within NATO and EU, and US attention directed elsewhere...</a:t>
            </a:r>
          </a:p>
          <a:p>
            <a:r>
              <a:rPr lang="en-GB" sz="2800" dirty="0" smtClean="0"/>
              <a:t>... but little </a:t>
            </a:r>
            <a:r>
              <a:rPr lang="en-GB" sz="2800" dirty="0"/>
              <a:t>indication of a more comprehensive </a:t>
            </a:r>
            <a:r>
              <a:rPr lang="en-GB" sz="2800" dirty="0" smtClean="0"/>
              <a:t>strategy: managerial rather than political approach</a:t>
            </a:r>
          </a:p>
          <a:p>
            <a:r>
              <a:rPr lang="en-GB" sz="2800" b="1" dirty="0" err="1" smtClean="0"/>
              <a:t>Bechev</a:t>
            </a:r>
            <a:r>
              <a:rPr lang="en-GB" sz="2800" b="1" dirty="0" smtClean="0"/>
              <a:t>/</a:t>
            </a:r>
            <a:r>
              <a:rPr lang="en-GB" sz="2800" b="1" dirty="0" err="1" smtClean="0"/>
              <a:t>Nicolaides</a:t>
            </a:r>
            <a:r>
              <a:rPr lang="en-GB" sz="2800" b="1" dirty="0" smtClean="0"/>
              <a:t>: EU risks being ‘increasingly provincialized in an emerging world order of rising powers and shifting balance of power’</a:t>
            </a:r>
          </a:p>
        </p:txBody>
      </p:sp>
    </p:spTree>
    <p:extLst>
      <p:ext uri="{BB962C8B-B14F-4D97-AF65-F5344CB8AC3E}">
        <p14:creationId xmlns:p14="http://schemas.microsoft.com/office/powerpoint/2010/main" val="36298822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600" b="1" dirty="0" smtClean="0"/>
              <a:t>The Eastern Partnership (</a:t>
            </a:r>
            <a:r>
              <a:rPr lang="en-GB" sz="3600" b="1" dirty="0" err="1" smtClean="0"/>
              <a:t>EaP</a:t>
            </a:r>
            <a:r>
              <a:rPr lang="en-GB" sz="3600" b="1" dirty="0" smtClean="0"/>
              <a:t>)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579296" cy="5112568"/>
          </a:xfrm>
        </p:spPr>
        <p:txBody>
          <a:bodyPr>
            <a:noAutofit/>
          </a:bodyPr>
          <a:lstStyle/>
          <a:p>
            <a:r>
              <a:rPr lang="en-GB" sz="2800" dirty="0" err="1" smtClean="0"/>
              <a:t>EaP</a:t>
            </a:r>
            <a:r>
              <a:rPr lang="en-GB" sz="2800" dirty="0" smtClean="0"/>
              <a:t> offers </a:t>
            </a:r>
            <a:r>
              <a:rPr lang="en-GB" sz="2800" dirty="0"/>
              <a:t>new integration instruments </a:t>
            </a:r>
            <a:r>
              <a:rPr lang="en-GB" sz="2800" dirty="0" smtClean="0"/>
              <a:t>(Association Agreements, DCFTAs) which </a:t>
            </a:r>
            <a:r>
              <a:rPr lang="en-GB" sz="2800" dirty="0"/>
              <a:t>stop short of </a:t>
            </a:r>
            <a:r>
              <a:rPr lang="en-GB" sz="2800" dirty="0" smtClean="0"/>
              <a:t>accession…</a:t>
            </a:r>
          </a:p>
          <a:p>
            <a:r>
              <a:rPr lang="en-GB" sz="2800" dirty="0" smtClean="0"/>
              <a:t>… but do they provide sufficient incentives to </a:t>
            </a:r>
            <a:r>
              <a:rPr lang="en-GB" sz="2800" dirty="0" err="1" smtClean="0"/>
              <a:t>EaP</a:t>
            </a:r>
            <a:r>
              <a:rPr lang="en-GB" sz="2800" dirty="0" smtClean="0"/>
              <a:t> countries to reform and approximate to the </a:t>
            </a:r>
            <a:r>
              <a:rPr lang="en-GB" sz="2800" i="1" dirty="0" err="1" smtClean="0"/>
              <a:t>acquis</a:t>
            </a:r>
            <a:r>
              <a:rPr lang="en-GB" sz="2800" dirty="0" smtClean="0"/>
              <a:t>?</a:t>
            </a:r>
          </a:p>
          <a:p>
            <a:r>
              <a:rPr lang="en-GB" sz="2800" dirty="0" smtClean="0"/>
              <a:t>Brussels’ absorbed with Eurozone crisis, North Africa and Middle East…</a:t>
            </a:r>
          </a:p>
          <a:p>
            <a:r>
              <a:rPr lang="en-GB" sz="2800" dirty="0" smtClean="0"/>
              <a:t>… </a:t>
            </a:r>
            <a:r>
              <a:rPr lang="en-GB" sz="2800" dirty="0" err="1" smtClean="0"/>
              <a:t>EaP</a:t>
            </a:r>
            <a:r>
              <a:rPr lang="en-GB" sz="2800" dirty="0" smtClean="0"/>
              <a:t> resources </a:t>
            </a:r>
            <a:r>
              <a:rPr lang="en-GB" sz="2800" dirty="0"/>
              <a:t>now being targeted on </a:t>
            </a:r>
            <a:r>
              <a:rPr lang="en-GB" sz="2800" dirty="0" smtClean="0"/>
              <a:t>countries </a:t>
            </a:r>
            <a:r>
              <a:rPr lang="en-GB" sz="2800" dirty="0"/>
              <a:t>that move faster towards convergence with </a:t>
            </a:r>
            <a:r>
              <a:rPr lang="en-GB" sz="2800" dirty="0" smtClean="0"/>
              <a:t>EU standards...</a:t>
            </a:r>
          </a:p>
          <a:p>
            <a:r>
              <a:rPr lang="en-GB" sz="2800" dirty="0" smtClean="0"/>
              <a:t>… but doubts </a:t>
            </a:r>
            <a:r>
              <a:rPr lang="en-GB" sz="2800" dirty="0"/>
              <a:t>over the extent of the EU’s </a:t>
            </a:r>
            <a:r>
              <a:rPr lang="en-GB" sz="2800" dirty="0" smtClean="0"/>
              <a:t>commitment </a:t>
            </a:r>
            <a:r>
              <a:rPr lang="en-GB" sz="2800" dirty="0"/>
              <a:t>- leading to ‘imitation’ on both </a:t>
            </a:r>
            <a:r>
              <a:rPr lang="en-GB" sz="2800" dirty="0" smtClean="0"/>
              <a:t>sides</a:t>
            </a:r>
          </a:p>
          <a:p>
            <a:pPr algn="ctr"/>
            <a:r>
              <a:rPr lang="en-GB" sz="2800" b="1" dirty="0" smtClean="0"/>
              <a:t>Can </a:t>
            </a:r>
            <a:r>
              <a:rPr lang="en-GB" sz="2800" b="1" dirty="0" err="1" smtClean="0"/>
              <a:t>EaP</a:t>
            </a:r>
            <a:r>
              <a:rPr lang="en-GB" sz="2800" b="1" dirty="0" smtClean="0"/>
              <a:t> countries accept norms without accession?</a:t>
            </a:r>
          </a:p>
        </p:txBody>
      </p:sp>
    </p:spTree>
    <p:extLst>
      <p:ext uri="{BB962C8B-B14F-4D97-AF65-F5344CB8AC3E}">
        <p14:creationId xmlns:p14="http://schemas.microsoft.com/office/powerpoint/2010/main" val="5988794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143000"/>
          </a:xfrm>
        </p:spPr>
        <p:txBody>
          <a:bodyPr>
            <a:normAutofit/>
          </a:bodyPr>
          <a:lstStyle/>
          <a:p>
            <a:r>
              <a:rPr lang="en-GB" sz="3600" b="1" dirty="0" smtClean="0"/>
              <a:t>Rivalry </a:t>
            </a:r>
            <a:r>
              <a:rPr lang="en-GB" sz="3600" b="1" dirty="0"/>
              <a:t>or </a:t>
            </a:r>
            <a:r>
              <a:rPr lang="en-GB" sz="3600" b="1" dirty="0" smtClean="0"/>
              <a:t>cooperation in post-Soviet space?</a:t>
            </a:r>
            <a:endParaRPr lang="en-GB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568952" cy="4752528"/>
          </a:xfrm>
        </p:spPr>
        <p:txBody>
          <a:bodyPr>
            <a:noAutofit/>
          </a:bodyPr>
          <a:lstStyle/>
          <a:p>
            <a:r>
              <a:rPr lang="en-GB" dirty="0" smtClean="0"/>
              <a:t>Russia’s ‘sphere </a:t>
            </a:r>
            <a:r>
              <a:rPr lang="en-GB" dirty="0"/>
              <a:t>of </a:t>
            </a:r>
            <a:r>
              <a:rPr lang="en-GB" dirty="0" smtClean="0"/>
              <a:t>privileged interests’…</a:t>
            </a:r>
          </a:p>
          <a:p>
            <a:r>
              <a:rPr lang="en-GB" dirty="0" smtClean="0"/>
              <a:t>…EU must </a:t>
            </a:r>
            <a:r>
              <a:rPr lang="en-GB" dirty="0"/>
              <a:t>not </a:t>
            </a:r>
            <a:r>
              <a:rPr lang="en-GB" dirty="0" smtClean="0"/>
              <a:t>aim </a:t>
            </a:r>
            <a:r>
              <a:rPr lang="en-GB" dirty="0"/>
              <a:t>to </a:t>
            </a:r>
            <a:r>
              <a:rPr lang="en-GB" dirty="0" smtClean="0"/>
              <a:t>exclude </a:t>
            </a:r>
            <a:r>
              <a:rPr lang="en-GB" dirty="0"/>
              <a:t>Russia from </a:t>
            </a:r>
            <a:r>
              <a:rPr lang="en-GB" dirty="0" smtClean="0"/>
              <a:t>region</a:t>
            </a:r>
          </a:p>
          <a:p>
            <a:r>
              <a:rPr lang="en-GB" dirty="0" smtClean="0"/>
              <a:t>Criticism of Brussels’ </a:t>
            </a:r>
            <a:r>
              <a:rPr lang="en-GB" dirty="0"/>
              <a:t>calls for </a:t>
            </a:r>
            <a:r>
              <a:rPr lang="en-GB" dirty="0" err="1" smtClean="0"/>
              <a:t>EaP</a:t>
            </a:r>
            <a:r>
              <a:rPr lang="en-GB" dirty="0" smtClean="0"/>
              <a:t> countries </a:t>
            </a:r>
            <a:r>
              <a:rPr lang="en-GB" dirty="0"/>
              <a:t>to choose either the EU or the Russia/CIS </a:t>
            </a:r>
            <a:r>
              <a:rPr lang="en-GB" dirty="0" smtClean="0"/>
              <a:t>model</a:t>
            </a:r>
          </a:p>
          <a:p>
            <a:r>
              <a:rPr lang="en-GB" dirty="0"/>
              <a:t>T</a:t>
            </a:r>
            <a:r>
              <a:rPr lang="en-GB" dirty="0" smtClean="0"/>
              <a:t>raditional </a:t>
            </a:r>
            <a:r>
              <a:rPr lang="en-GB" dirty="0"/>
              <a:t>FP thinking perceives Russia as global power and the major regional power - the main guarantor of security in the neighbourhood</a:t>
            </a:r>
          </a:p>
          <a:p>
            <a:r>
              <a:rPr lang="en-GB" b="1" dirty="0" smtClean="0"/>
              <a:t>A geopolitical </a:t>
            </a:r>
            <a:r>
              <a:rPr lang="en-GB" b="1" dirty="0"/>
              <a:t>challenge to the </a:t>
            </a:r>
            <a:r>
              <a:rPr lang="en-GB" b="1" dirty="0" smtClean="0"/>
              <a:t>EU</a:t>
            </a:r>
            <a:endParaRPr lang="en-GB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604</TotalTime>
  <Words>1081</Words>
  <Application>Microsoft Office PowerPoint</Application>
  <PresentationFormat>On-screen Show (4:3)</PresentationFormat>
  <Paragraphs>77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 Roundtable on EU foreign policy London School of Economics, 30 April 2012  Russia and the EU: poles apart? </vt:lpstr>
      <vt:lpstr>‘Reset’… or pause?</vt:lpstr>
      <vt:lpstr>Key drivers of the relationship</vt:lpstr>
      <vt:lpstr>Political relations: rhetoric and reality</vt:lpstr>
      <vt:lpstr>Trade and energy relations</vt:lpstr>
      <vt:lpstr>External relations</vt:lpstr>
      <vt:lpstr>EU: in search of a strategy</vt:lpstr>
      <vt:lpstr>The Eastern Partnership (EaP)</vt:lpstr>
      <vt:lpstr>Rivalry or cooperation in post-Soviet space?</vt:lpstr>
      <vt:lpstr>Putin’s vision: a ‘Eurasian union’</vt:lpstr>
      <vt:lpstr>Russia-EU relations: inertia or evolution?</vt:lpstr>
      <vt:lpstr>Russia’s domestic governance is key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CREES Occasional Seminar 7 December 2011  Russia and the EU: poles apart?</dc:title>
  <dc:creator>averredl</dc:creator>
  <cp:lastModifiedBy>Prof Karen E. Smith</cp:lastModifiedBy>
  <cp:revision>141</cp:revision>
  <dcterms:created xsi:type="dcterms:W3CDTF">2011-12-06T12:45:58Z</dcterms:created>
  <dcterms:modified xsi:type="dcterms:W3CDTF">2017-02-27T13:29:55Z</dcterms:modified>
</cp:coreProperties>
</file>