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756" r:id="rId6"/>
  </p:sldMasterIdLst>
  <p:notesMasterIdLst>
    <p:notesMasterId r:id="rId16"/>
  </p:notesMasterIdLst>
  <p:sldIdLst>
    <p:sldId id="279" r:id="rId7"/>
    <p:sldId id="348" r:id="rId8"/>
    <p:sldId id="349" r:id="rId9"/>
    <p:sldId id="356" r:id="rId10"/>
    <p:sldId id="351" r:id="rId11"/>
    <p:sldId id="350" r:id="rId12"/>
    <p:sldId id="354" r:id="rId13"/>
    <p:sldId id="355" r:id="rId14"/>
    <p:sldId id="31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92EB95B-FF76-4889-B5BC-07112C867591}">
          <p14:sldIdLst>
            <p14:sldId id="279"/>
            <p14:sldId id="348"/>
            <p14:sldId id="349"/>
            <p14:sldId id="356"/>
            <p14:sldId id="351"/>
            <p14:sldId id="350"/>
            <p14:sldId id="354"/>
            <p14:sldId id="355"/>
            <p14:sldId id="3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1D75"/>
    <a:srgbClr val="13D0CA"/>
    <a:srgbClr val="FFB648"/>
    <a:srgbClr val="919389"/>
    <a:srgbClr val="A45B96"/>
    <a:srgbClr val="FF8041"/>
    <a:srgbClr val="FF4539"/>
    <a:srgbClr val="9F24A8"/>
    <a:srgbClr val="B01C9B"/>
    <a:srgbClr val="A61A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D2C86A-0EA0-46DA-8A60-456F34624876}" v="37" dt="2021-02-04T10:41:15.4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726" autoAdjust="0"/>
  </p:normalViewPr>
  <p:slideViewPr>
    <p:cSldViewPr snapToGrid="0">
      <p:cViewPr varScale="1">
        <p:scale>
          <a:sx n="55" d="100"/>
          <a:sy n="55" d="100"/>
        </p:scale>
        <p:origin x="160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92B86D-3D38-4C09-96B1-F996FCE84DF7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FA423-39A6-4BF1-B47F-B33E03839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139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FA423-39A6-4BF1-B47F-B33E0383934F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356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https://blogs.lse.ac.uk/businessreview/2021/02/02/a-wave-of-covid-related-bankruptcies-is-coming-to-the-uk-what-can-we-do-about-it/</a:t>
            </a:r>
          </a:p>
          <a:p>
            <a:r>
              <a:rPr lang="en-GB" dirty="0"/>
              <a:t>https://www.fca.org.uk/news/press-releases/fca-highlights-continued-support-consumers-struggling-payments</a:t>
            </a:r>
          </a:p>
          <a:p>
            <a:r>
              <a:rPr lang="en-GB" dirty="0"/>
              <a:t>https://commonslibrary.parliament.uk/research-briefings/cbp-9060/</a:t>
            </a:r>
          </a:p>
          <a:p>
            <a:r>
              <a:rPr lang="en-GB" dirty="0"/>
              <a:t>https://educationendowmentfoundation.org.uk/public/files/Publications/Covid-19_Resources/Impact_of_school_closures_KS1_interim_findings_paper_-_Jan_2021.pdf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FA423-39A6-4BF1-B47F-B33E038393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921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https://www.ons.gov.uk/employmentandlabourmarket/peopleinwork/employmentandemployeetypes/bulletins/coronavirusandhomeworkingintheuk/april2020</a:t>
            </a:r>
          </a:p>
          <a:p>
            <a:r>
              <a:rPr lang="en-GB" dirty="0"/>
              <a:t>https://employeebenefits.co.uk/employees-happy-working-home/</a:t>
            </a:r>
          </a:p>
          <a:p>
            <a:r>
              <a:rPr lang="en-GB" dirty="0"/>
              <a:t>http://hrnews.co.uk/86-of-uk-employees-want-to-work-remotely-at-least-once-a-week/#:~:text=week%20%2D%20HR%20News-,86%25%20of%20UK%20employees%20want%20to%20work,AT%20LEAST%20once%20a%20week&amp;text=The%20number%20of%20UK%20employees,home%20%E2%80%93%20according%20to%20new%20research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FA423-39A6-4BF1-B47F-B33E038393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7461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FA423-39A6-4BF1-B47F-B33E0383934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4405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https://www.hamptons.co.uk/research/articles/london-leavers-buy-73950-homes-outside-the-capital-in-2020/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FA423-39A6-4BF1-B47F-B33E038393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7129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FA423-39A6-4BF1-B47F-B33E0383934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3047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https://www.nber.org/system/files/working_papers/w28392/w28392.pdf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FA423-39A6-4BF1-B47F-B33E0383934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6443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FA423-39A6-4BF1-B47F-B33E0383934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7837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061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142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554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400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919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0296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3293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738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3380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1242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29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5242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6976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0986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7978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5605-DD9E-492B-86B1-CCAFE51DAF83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20917-5785-4303-9A99-359394B0704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2124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0BAAB-02FE-4E63-B5AE-13E2C7F0D6A4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20917-5785-4303-9A99-359394B0704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9506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FE29-0B7F-46F0-9269-8E38B9094033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20917-5785-4303-9A99-359394B0704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80111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0094-3B4A-46AE-A0A1-F8C98DF05A94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20917-5785-4303-9A99-359394B0704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8814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092E-EFD3-453F-8051-49E2BF45AC46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20917-5785-4303-9A99-359394B0704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3981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DC420-B0C1-4685-8402-E3550905D60D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20917-5785-4303-9A99-359394B0704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2692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4A4BD-4545-4A5A-A8D7-64EE4A965A11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20917-5785-4303-9A99-359394B0704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772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8292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3851-205B-427D-85EA-CE9F5F60799E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20917-5785-4303-9A99-359394B0704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6519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58E3-1048-4186-A566-10B041404702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20917-5785-4303-9A99-359394B0704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5288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7F55-6688-401B-9117-EE2B4CEB93E4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20917-5785-4303-9A99-359394B0704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6832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0E039-CFC7-4760-AE31-572ABB59DFCF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20917-5785-4303-9A99-359394B0704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718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94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670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81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358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579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619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0C8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568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0C8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29BD9-1212-4109-90F4-CBCC114CA1D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DB125-7738-4C66-8F5C-38C0212FB20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01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501A4-28AF-441B-BB4F-70BA048AABB3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20917-5785-4303-9A99-359394B0704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484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aveek@smf.co.uk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7"/>
            <a:ext cx="2088232" cy="396537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549896" y="1609760"/>
            <a:ext cx="8136904" cy="44644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  <a:spcBef>
                <a:spcPts val="1200"/>
              </a:spcBef>
            </a:pPr>
            <a:r>
              <a:rPr lang="en-GB" sz="3600" b="1" dirty="0">
                <a:solidFill>
                  <a:srgbClr val="EA1D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COVID-19, Inequalities and the Future of Work</a:t>
            </a:r>
            <a:endParaRPr lang="en-GB" sz="1600" dirty="0">
              <a:solidFill>
                <a:srgbClr val="EA1D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70000"/>
              </a:lnSpc>
              <a:spcBef>
                <a:spcPts val="1200"/>
              </a:spcBef>
            </a:pPr>
            <a:br>
              <a:rPr lang="en-GB" sz="1600" dirty="0">
                <a:solidFill>
                  <a:srgbClr val="EA1D7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solidFill>
                  <a:srgbClr val="EA1D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Aveek Bhattacharya</a:t>
            </a:r>
          </a:p>
          <a:p>
            <a:pPr algn="l">
              <a:lnSpc>
                <a:spcPct val="170000"/>
              </a:lnSpc>
              <a:spcBef>
                <a:spcPts val="1200"/>
              </a:spcBef>
            </a:pPr>
            <a:r>
              <a:rPr lang="en-GB" sz="2400" dirty="0">
                <a:solidFill>
                  <a:srgbClr val="EA1D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Chief Economist, Social Market Foundation</a:t>
            </a:r>
          </a:p>
          <a:p>
            <a:pPr algn="l">
              <a:lnSpc>
                <a:spcPct val="170000"/>
              </a:lnSpc>
              <a:spcBef>
                <a:spcPts val="300"/>
              </a:spcBef>
            </a:pPr>
            <a:r>
              <a:rPr lang="en-GB" sz="2400" dirty="0">
                <a:solidFill>
                  <a:srgbClr val="EA1D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GB" sz="2400" baseline="30000" dirty="0">
                <a:solidFill>
                  <a:srgbClr val="EA1D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400" dirty="0">
                <a:solidFill>
                  <a:srgbClr val="EA1D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February 2021</a:t>
            </a:r>
            <a:endParaRPr lang="en-GB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70000"/>
              </a:lnSpc>
              <a:spcBef>
                <a:spcPts val="300"/>
              </a:spcBef>
            </a:pPr>
            <a:endParaRPr lang="en-GB" sz="1600" dirty="0">
              <a:solidFill>
                <a:prstClr val="black">
                  <a:lumMod val="50000"/>
                  <a:lumOff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70000"/>
              </a:lnSpc>
              <a:spcBef>
                <a:spcPts val="300"/>
              </a:spcBef>
            </a:pPr>
            <a:endParaRPr lang="en-GB" sz="1600" dirty="0">
              <a:solidFill>
                <a:prstClr val="black">
                  <a:lumMod val="50000"/>
                  <a:lumOff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1120917-5785-4303-9A99-359394B0704C}" type="slidenum">
              <a:rPr lang="en-GB" smtClean="0">
                <a:solidFill>
                  <a:srgbClr val="EA1D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</a:t>
            </a:fld>
            <a:endParaRPr lang="en-GB">
              <a:solidFill>
                <a:srgbClr val="EA1D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120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7"/>
            <a:ext cx="2088232" cy="3965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1520" y="908720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EA1D75"/>
                </a:solidFill>
                <a:latin typeface="Arial" pitchFamily="34" charset="0"/>
                <a:cs typeface="Arial" pitchFamily="34" charset="0"/>
              </a:rPr>
              <a:t>COVID-19 has brought a number of temporary economic shocks that will leave a legacy</a:t>
            </a: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1120917-5785-4303-9A99-359394B0704C}" type="slidenum">
              <a:rPr lang="en-GB" smtClean="0">
                <a:solidFill>
                  <a:srgbClr val="EA1D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endParaRPr lang="en-GB">
              <a:solidFill>
                <a:srgbClr val="EA1D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81F5EA-F703-4E65-8D22-84C1713F7863}"/>
              </a:ext>
            </a:extLst>
          </p:cNvPr>
          <p:cNvSpPr txBox="1"/>
          <p:nvPr/>
        </p:nvSpPr>
        <p:spPr>
          <a:xfrm>
            <a:off x="575556" y="1720840"/>
            <a:ext cx="7416824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/>
              <a:t>Higher unemployment:</a:t>
            </a:r>
            <a:r>
              <a:rPr lang="en-US" dirty="0"/>
              <a:t> Forecast to peak at 7.5-8% – over 2.5 million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prstClr val="black"/>
                </a:solidFill>
              </a:rPr>
              <a:t>Debt: 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prstClr val="black"/>
                </a:solidFill>
              </a:rPr>
              <a:t>Government</a:t>
            </a:r>
            <a:r>
              <a:rPr lang="en-US" dirty="0">
                <a:solidFill>
                  <a:prstClr val="black"/>
                </a:solidFill>
              </a:rPr>
              <a:t>: Public debt/GDP ratio to exceed 100%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prstClr val="black"/>
                </a:solidFill>
              </a:rPr>
              <a:t>Businesses: </a:t>
            </a:r>
            <a:r>
              <a:rPr lang="en-US" dirty="0">
                <a:solidFill>
                  <a:prstClr val="black"/>
                </a:solidFill>
              </a:rPr>
              <a:t>900,000 businesses (15% of all firms) at risk of closure by April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prstClr val="black"/>
                </a:solidFill>
              </a:rPr>
              <a:t>Higher household savings: </a:t>
            </a:r>
            <a:r>
              <a:rPr lang="en-US" dirty="0">
                <a:solidFill>
                  <a:prstClr val="black"/>
                </a:solidFill>
              </a:rPr>
              <a:t>rose from 10% to 29% of disposable income</a:t>
            </a:r>
            <a:endParaRPr lang="en-US" b="1" dirty="0">
              <a:solidFill>
                <a:prstClr val="black"/>
              </a:solidFill>
            </a:endParaRP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But 2 million people moved into low financial resilience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prstClr val="black"/>
                </a:solidFill>
              </a:rPr>
              <a:t>Educational impact: </a:t>
            </a:r>
            <a:r>
              <a:rPr lang="en-US" dirty="0">
                <a:solidFill>
                  <a:prstClr val="black"/>
                </a:solidFill>
              </a:rPr>
              <a:t>average two months learning loss</a:t>
            </a:r>
            <a:endParaRPr lang="en-US" b="1" dirty="0">
              <a:solidFill>
                <a:prstClr val="black"/>
              </a:solidFill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defRPr/>
            </a:pPr>
            <a:endParaRPr lang="en-GB" dirty="0">
              <a:solidFill>
                <a:prstClr val="black"/>
              </a:solidFill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5924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7"/>
            <a:ext cx="2088232" cy="3965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1520" y="908720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EA1D75"/>
                </a:solidFill>
                <a:latin typeface="Arial" pitchFamily="34" charset="0"/>
                <a:cs typeface="Arial" pitchFamily="34" charset="0"/>
              </a:rPr>
              <a:t>Moreover, it has brought structural changes to the economy</a:t>
            </a: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1120917-5785-4303-9A99-359394B0704C}" type="slidenum">
              <a:rPr lang="en-GB" smtClean="0">
                <a:solidFill>
                  <a:srgbClr val="EA1D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3</a:t>
            </a:fld>
            <a:endParaRPr lang="en-GB">
              <a:solidFill>
                <a:srgbClr val="EA1D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81F5EA-F703-4E65-8D22-84C1713F7863}"/>
              </a:ext>
            </a:extLst>
          </p:cNvPr>
          <p:cNvSpPr txBox="1"/>
          <p:nvPr/>
        </p:nvSpPr>
        <p:spPr>
          <a:xfrm>
            <a:off x="575556" y="1720840"/>
            <a:ext cx="7416824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/>
              <a:t>Remote working:</a:t>
            </a:r>
            <a:r>
              <a:rPr lang="en-US" dirty="0"/>
              <a:t> Around half of workers have done some work at home over the pandemic, and the majority would like that to continue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prstClr val="black"/>
                </a:solidFill>
              </a:rPr>
              <a:t>Shift to online: </a:t>
            </a:r>
            <a:r>
              <a:rPr lang="en-US" dirty="0">
                <a:solidFill>
                  <a:prstClr val="black"/>
                </a:solidFill>
              </a:rPr>
              <a:t>Internet sales up from 1/5th to 1/3rd of all retail 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Picture more uncertain for hospitality </a:t>
            </a:r>
            <a:r>
              <a:rPr lang="en-US">
                <a:solidFill>
                  <a:prstClr val="black"/>
                </a:solidFill>
              </a:rPr>
              <a:t>and leisure</a:t>
            </a:r>
            <a:endParaRPr lang="en-US" dirty="0">
              <a:solidFill>
                <a:prstClr val="black"/>
              </a:solidFill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prstClr val="black"/>
                </a:solidFill>
              </a:rPr>
              <a:t>Consolidation: </a:t>
            </a:r>
            <a:r>
              <a:rPr lang="en-US" dirty="0">
                <a:solidFill>
                  <a:prstClr val="black"/>
                </a:solidFill>
              </a:rPr>
              <a:t>15% of firms with &lt;10 employees at risk of failing, compared to 4% of firms with &gt;100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prstClr val="black"/>
                </a:solidFill>
              </a:rPr>
              <a:t>Automation: </a:t>
            </a:r>
            <a:r>
              <a:rPr lang="en-US" dirty="0">
                <a:solidFill>
                  <a:prstClr val="black"/>
                </a:solidFill>
              </a:rPr>
              <a:t>future particularly unclear</a:t>
            </a:r>
            <a:endParaRPr lang="en-US" b="1" dirty="0">
              <a:solidFill>
                <a:prstClr val="black"/>
              </a:solidFill>
            </a:endParaRP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Some evidence of technological uptake in certain sectors </a:t>
            </a:r>
            <a:r>
              <a:rPr lang="en-US" dirty="0" err="1">
                <a:solidFill>
                  <a:prstClr val="black"/>
                </a:solidFill>
              </a:rPr>
              <a:t>eg</a:t>
            </a:r>
            <a:r>
              <a:rPr lang="en-US" dirty="0">
                <a:solidFill>
                  <a:prstClr val="black"/>
                </a:solidFill>
              </a:rPr>
              <a:t> drones, robots to disinfect areas, process meat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But higher unemployment and more available </a:t>
            </a:r>
            <a:r>
              <a:rPr lang="en-US" dirty="0" err="1">
                <a:solidFill>
                  <a:prstClr val="black"/>
                </a:solidFill>
              </a:rPr>
              <a:t>labour</a:t>
            </a:r>
            <a:r>
              <a:rPr lang="en-US" dirty="0">
                <a:solidFill>
                  <a:prstClr val="black"/>
                </a:solidFill>
              </a:rPr>
              <a:t> could discourage investment in technology</a:t>
            </a:r>
            <a:endParaRPr kumimoji="0" lang="en-GB" sz="1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1447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7"/>
            <a:ext cx="2088232" cy="3965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1520" y="908720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EA1D75"/>
                </a:solidFill>
                <a:latin typeface="Arial" pitchFamily="34" charset="0"/>
                <a:cs typeface="Arial" pitchFamily="34" charset="0"/>
              </a:rPr>
              <a:t>Almost all of these developments seem like bad news for economic equality</a:t>
            </a: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1120917-5785-4303-9A99-359394B0704C}" type="slidenum">
              <a:rPr lang="en-GB" smtClean="0">
                <a:solidFill>
                  <a:srgbClr val="EA1D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en-GB">
              <a:solidFill>
                <a:srgbClr val="EA1D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81F5EA-F703-4E65-8D22-84C1713F7863}"/>
              </a:ext>
            </a:extLst>
          </p:cNvPr>
          <p:cNvSpPr txBox="1"/>
          <p:nvPr/>
        </p:nvSpPr>
        <p:spPr>
          <a:xfrm>
            <a:off x="575556" y="1720840"/>
            <a:ext cx="7416824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Immediate economic hit worst in relatively low-paying sectors like retail and hospitality 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Those sectors face further potential losses from shift to remote working and online spending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More affluent also more likely to benefit from homeworking in the first instance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Larger firms – especially ‘superstar’ firms – pay out less of their income to workers and more to owners/shareholders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Richer households have saved more; bottom 20% saving less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Educational attainment gap has widened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Possible silver lining in the housing market?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2057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7"/>
            <a:ext cx="2088232" cy="3965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1520" y="908720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EA1D75"/>
                </a:solidFill>
                <a:latin typeface="Arial" pitchFamily="34" charset="0"/>
                <a:cs typeface="Arial" pitchFamily="34" charset="0"/>
              </a:rPr>
              <a:t>Remote working could perhaps reduce regional inequality – but might just move activity to prosperous towns and suburbs </a:t>
            </a: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1120917-5785-4303-9A99-359394B0704C}" type="slidenum">
              <a:rPr lang="en-GB" smtClean="0">
                <a:solidFill>
                  <a:srgbClr val="EA1D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en-GB">
              <a:solidFill>
                <a:srgbClr val="EA1D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A581B89-D913-4ADB-AF26-91BC7ED53E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4628" y="1663520"/>
            <a:ext cx="4455155" cy="464591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1EFE61D-2D25-482A-9E05-326DF25A86B3}"/>
              </a:ext>
            </a:extLst>
          </p:cNvPr>
          <p:cNvSpPr txBox="1"/>
          <p:nvPr/>
        </p:nvSpPr>
        <p:spPr>
          <a:xfrm>
            <a:off x="1654628" y="6356350"/>
            <a:ext cx="47548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Source: De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Fraja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, Matheson &amp; </a:t>
            </a:r>
            <a:r>
              <a:rPr lang="en-US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Rockey</a:t>
            </a:r>
            <a:endParaRPr lang="en-GB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553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7"/>
            <a:ext cx="2088232" cy="3965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1520" y="908720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EA1D75"/>
                </a:solidFill>
                <a:latin typeface="Arial" pitchFamily="34" charset="0"/>
                <a:cs typeface="Arial" pitchFamily="34" charset="0"/>
              </a:rPr>
              <a:t>Women may also be disadvantaged by the economic fallout of the pandemic</a:t>
            </a: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1120917-5785-4303-9A99-359394B0704C}" type="slidenum">
              <a:rPr lang="en-GB" smtClean="0">
                <a:solidFill>
                  <a:srgbClr val="EA1D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endParaRPr lang="en-GB">
              <a:solidFill>
                <a:srgbClr val="EA1D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81F5EA-F703-4E65-8D22-84C1713F7863}"/>
              </a:ext>
            </a:extLst>
          </p:cNvPr>
          <p:cNvSpPr txBox="1"/>
          <p:nvPr/>
        </p:nvSpPr>
        <p:spPr>
          <a:xfrm>
            <a:off x="575556" y="1720840"/>
            <a:ext cx="741682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Women marginally more likely to be furloughed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More likely to be employed in retail and hospitality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Possibly less attached to the </a:t>
            </a:r>
            <a:r>
              <a:rPr lang="en-US" dirty="0" err="1">
                <a:solidFill>
                  <a:prstClr val="black"/>
                </a:solidFill>
              </a:rPr>
              <a:t>labour</a:t>
            </a:r>
            <a:r>
              <a:rPr lang="en-US" dirty="0">
                <a:solidFill>
                  <a:prstClr val="black"/>
                </a:solidFill>
              </a:rPr>
              <a:t> force?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Will there be a countervailing shift in gender norms post-lockdown?</a:t>
            </a:r>
            <a:endParaRPr lang="en-US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6355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7"/>
            <a:ext cx="2088232" cy="3965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1520" y="908720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EA1D75"/>
                </a:solidFill>
                <a:latin typeface="Arial" pitchFamily="34" charset="0"/>
                <a:cs typeface="Arial" pitchFamily="34" charset="0"/>
              </a:rPr>
              <a:t>No dramatic effect on global inequality, but some cause for concern</a:t>
            </a: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1120917-5785-4303-9A99-359394B0704C}" type="slidenum">
              <a:rPr lang="en-GB" smtClean="0">
                <a:solidFill>
                  <a:srgbClr val="EA1D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en-GB">
              <a:solidFill>
                <a:srgbClr val="EA1D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81F5EA-F703-4E65-8D22-84C1713F7863}"/>
              </a:ext>
            </a:extLst>
          </p:cNvPr>
          <p:cNvSpPr txBox="1"/>
          <p:nvPr/>
        </p:nvSpPr>
        <p:spPr>
          <a:xfrm>
            <a:off x="575556" y="1720840"/>
            <a:ext cx="7416824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Poor countries </a:t>
            </a:r>
            <a:r>
              <a:rPr lang="en-US"/>
              <a:t>have fared </a:t>
            </a:r>
            <a:r>
              <a:rPr lang="en-US" dirty="0"/>
              <a:t>better than rich countries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But overall global inequality has increased because China grew faster than poor countries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2021 brings fresh challenges for poorer countries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Vaccine rollout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Global debt crises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But maybe opportunities?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White collar offshoring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‘Brain gain’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9319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7"/>
            <a:ext cx="2088232" cy="3965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1520" y="908720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EA1D75"/>
                </a:solidFill>
                <a:latin typeface="Arial" pitchFamily="34" charset="0"/>
                <a:cs typeface="Arial" pitchFamily="34" charset="0"/>
              </a:rPr>
              <a:t>Policy responses are all things the government should have done before the pandemic – but more urgent now </a:t>
            </a: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1120917-5785-4303-9A99-359394B0704C}" type="slidenum">
              <a:rPr lang="en-GB" smtClean="0">
                <a:solidFill>
                  <a:srgbClr val="EA1D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8</a:t>
            </a:fld>
            <a:endParaRPr lang="en-GB">
              <a:solidFill>
                <a:srgbClr val="EA1D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81F5EA-F703-4E65-8D22-84C1713F7863}"/>
              </a:ext>
            </a:extLst>
          </p:cNvPr>
          <p:cNvSpPr txBox="1"/>
          <p:nvPr/>
        </p:nvSpPr>
        <p:spPr>
          <a:xfrm>
            <a:off x="575556" y="1720840"/>
            <a:ext cx="741682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Progressive taxes – perhaps on wealth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Policies to support employment – maybe a jobs guarantee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Investment in skills and education, especially adult education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Investment in transport and telecoms infrastructure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Support for low and middle income countries </a:t>
            </a:r>
            <a:r>
              <a:rPr lang="en-US" dirty="0" err="1">
                <a:solidFill>
                  <a:prstClr val="black"/>
                </a:solidFill>
                <a:latin typeface="Calibri"/>
              </a:rPr>
              <a:t>eg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 debt forgiveness, vaccines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2483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7"/>
            <a:ext cx="2088232" cy="3965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1520" y="1052736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919389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Thank you for your time</a:t>
            </a:r>
          </a:p>
        </p:txBody>
      </p:sp>
      <p:sp>
        <p:nvSpPr>
          <p:cNvPr id="10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1120917-5785-4303-9A99-359394B0704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EA1D7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EA1D7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F7EE56-3EAD-4610-B6ED-643714BBA911}"/>
              </a:ext>
            </a:extLst>
          </p:cNvPr>
          <p:cNvSpPr txBox="1"/>
          <p:nvPr/>
        </p:nvSpPr>
        <p:spPr>
          <a:xfrm>
            <a:off x="683568" y="1556792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C4EA4F-519B-4A9B-9E4A-8FCE92FA4398}"/>
              </a:ext>
            </a:extLst>
          </p:cNvPr>
          <p:cNvSpPr txBox="1"/>
          <p:nvPr/>
        </p:nvSpPr>
        <p:spPr>
          <a:xfrm>
            <a:off x="683568" y="1583482"/>
            <a:ext cx="741682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dirty="0"/>
          </a:p>
          <a:p>
            <a:r>
              <a:rPr lang="en-GB" sz="2400" dirty="0"/>
              <a:t>Aveek Bhattacharya, Chief Economist, SMF</a:t>
            </a:r>
          </a:p>
          <a:p>
            <a:r>
              <a:rPr lang="en-GB" sz="2400" dirty="0"/>
              <a:t> </a:t>
            </a:r>
          </a:p>
          <a:p>
            <a:r>
              <a:rPr lang="en-GB" sz="2400" dirty="0">
                <a:hlinkClick r:id="rId3"/>
              </a:rPr>
              <a:t>aveek@smf.co.uk</a:t>
            </a:r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@aveek18</a:t>
            </a:r>
          </a:p>
          <a:p>
            <a:endParaRPr lang="en-GB" sz="2400" dirty="0"/>
          </a:p>
          <a:p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31623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1BEAD7048C3D4E947E36472C671EAE" ma:contentTypeVersion="12" ma:contentTypeDescription="Create a new document." ma:contentTypeScope="" ma:versionID="3194d6e2194568256ba74d3083c6ddfb">
  <xsd:schema xmlns:xsd="http://www.w3.org/2001/XMLSchema" xmlns:xs="http://www.w3.org/2001/XMLSchema" xmlns:p="http://schemas.microsoft.com/office/2006/metadata/properties" xmlns:ns2="77a1dea7-2019-4ac9-baa4-394013beff0c" xmlns:ns3="f238632d-99a4-4c7b-b2cd-8ef01bba6f02" targetNamespace="http://schemas.microsoft.com/office/2006/metadata/properties" ma:root="true" ma:fieldsID="98e74428cebd68bdd10fddb8504a8431" ns2:_="" ns3:_="">
    <xsd:import namespace="77a1dea7-2019-4ac9-baa4-394013beff0c"/>
    <xsd:import namespace="f238632d-99a4-4c7b-b2cd-8ef01bba6f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a1dea7-2019-4ac9-baa4-394013beff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38632d-99a4-4c7b-b2cd-8ef01bba6f0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9DFA1C0-7243-4751-91B2-D5DF007375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585921-9978-449E-83B1-34F8FB8DD106}">
  <ds:schemaRefs>
    <ds:schemaRef ds:uri="77a1dea7-2019-4ac9-baa4-394013beff0c"/>
    <ds:schemaRef ds:uri="f238632d-99a4-4c7b-b2cd-8ef01bba6f0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9F3828D-2F6D-451A-AF75-44C7A804B59C}">
  <ds:schemaRefs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77a1dea7-2019-4ac9-baa4-394013beff0c"/>
    <ds:schemaRef ds:uri="http://schemas.microsoft.com/office/2006/documentManagement/types"/>
    <ds:schemaRef ds:uri="http://purl.org/dc/elements/1.1/"/>
    <ds:schemaRef ds:uri="f238632d-99a4-4c7b-b2cd-8ef01bba6f02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771</Words>
  <Application>Microsoft Office PowerPoint</Application>
  <PresentationFormat>On-screen Show (4:3)</PresentationFormat>
  <Paragraphs>100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1_Office Theme</vt:lpstr>
      <vt:lpstr>2_Office Theme</vt:lpstr>
      <vt:lpstr>9_Office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Sean O'Brien</dc:creator>
  <cp:lastModifiedBy>Loncar,N</cp:lastModifiedBy>
  <cp:revision>3</cp:revision>
  <dcterms:created xsi:type="dcterms:W3CDTF">2014-06-18T09:28:03Z</dcterms:created>
  <dcterms:modified xsi:type="dcterms:W3CDTF">2021-02-08T14:26:10Z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0x010100D01BEAD7048C3D4E947E36472C671EAE</vt:lpwstr>
  </property>
</Properties>
</file>