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71" r:id="rId4"/>
    <p:sldId id="298" r:id="rId5"/>
    <p:sldId id="267" r:id="rId6"/>
    <p:sldId id="295" r:id="rId7"/>
    <p:sldId id="266" r:id="rId8"/>
    <p:sldId id="299" r:id="rId9"/>
    <p:sldId id="300" r:id="rId10"/>
    <p:sldId id="280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7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ko-KR" baseline="0" dirty="0"/>
              <a:t>Income </a:t>
            </a:r>
            <a:endParaRPr lang="en-US" altLang="ko-K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518874276894335"/>
          <c:y val="0.12679404183164955"/>
          <c:w val="0.84541451595422612"/>
          <c:h val="0.73536178925710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 Income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3</c:v>
                </c:pt>
                <c:pt idx="13">
                  <c:v>4</c:v>
                </c:pt>
                <c:pt idx="14">
                  <c:v>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391.4</c:v>
                </c:pt>
                <c:pt idx="1">
                  <c:v>660.8</c:v>
                </c:pt>
                <c:pt idx="2">
                  <c:v>904.6</c:v>
                </c:pt>
                <c:pt idx="3">
                  <c:v>1206.5999999999999</c:v>
                </c:pt>
                <c:pt idx="4">
                  <c:v>1580.2</c:v>
                </c:pt>
                <c:pt idx="5">
                  <c:v>1953.8</c:v>
                </c:pt>
                <c:pt idx="6">
                  <c:v>2361.8000000000002</c:v>
                </c:pt>
                <c:pt idx="7">
                  <c:v>2723.2</c:v>
                </c:pt>
                <c:pt idx="8">
                  <c:v>3108.8</c:v>
                </c:pt>
                <c:pt idx="9">
                  <c:v>3524.1</c:v>
                </c:pt>
                <c:pt idx="10">
                  <c:v>3924.8</c:v>
                </c:pt>
                <c:pt idx="11">
                  <c:v>4375.3999999999996</c:v>
                </c:pt>
                <c:pt idx="12">
                  <c:v>4869.1000000000004</c:v>
                </c:pt>
                <c:pt idx="13">
                  <c:v>5348.3</c:v>
                </c:pt>
                <c:pt idx="14">
                  <c:v>5948.3</c:v>
                </c:pt>
                <c:pt idx="15">
                  <c:v>6738.6</c:v>
                </c:pt>
                <c:pt idx="16">
                  <c:v>7687.5</c:v>
                </c:pt>
                <c:pt idx="17">
                  <c:v>8909.7999999999993</c:v>
                </c:pt>
                <c:pt idx="18">
                  <c:v>10786.3</c:v>
                </c:pt>
                <c:pt idx="19">
                  <c:v>18066.099999999999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0A-45F7-B41F-A56F4209D7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51333888"/>
        <c:axId val="-1051331712"/>
      </c:lineChart>
      <c:catAx>
        <c:axId val="-105133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331712"/>
        <c:crosses val="autoZero"/>
        <c:auto val="1"/>
        <c:lblAlgn val="ctr"/>
        <c:lblOffset val="100"/>
        <c:noMultiLvlLbl val="0"/>
      </c:catAx>
      <c:valAx>
        <c:axId val="-105133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333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Wealth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Sheet1!$A$2:$A$22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158.5</c:v>
                </c:pt>
                <c:pt idx="1">
                  <c:v>897.3</c:v>
                </c:pt>
                <c:pt idx="2">
                  <c:v>2133</c:v>
                </c:pt>
                <c:pt idx="3">
                  <c:v>3780.8</c:v>
                </c:pt>
                <c:pt idx="4">
                  <c:v>5820.4</c:v>
                </c:pt>
                <c:pt idx="5">
                  <c:v>8114.6</c:v>
                </c:pt>
                <c:pt idx="6">
                  <c:v>10747.9</c:v>
                </c:pt>
                <c:pt idx="7">
                  <c:v>13526.6</c:v>
                </c:pt>
                <c:pt idx="8">
                  <c:v>16447.900000000001</c:v>
                </c:pt>
                <c:pt idx="9">
                  <c:v>19517.900000000001</c:v>
                </c:pt>
                <c:pt idx="10">
                  <c:v>22860.3</c:v>
                </c:pt>
                <c:pt idx="11">
                  <c:v>26462.7</c:v>
                </c:pt>
                <c:pt idx="12">
                  <c:v>30470.6</c:v>
                </c:pt>
                <c:pt idx="13">
                  <c:v>35242.5</c:v>
                </c:pt>
                <c:pt idx="14">
                  <c:v>41167.800000000003</c:v>
                </c:pt>
                <c:pt idx="15">
                  <c:v>48288</c:v>
                </c:pt>
                <c:pt idx="16">
                  <c:v>57615</c:v>
                </c:pt>
                <c:pt idx="17">
                  <c:v>71926.899999999994</c:v>
                </c:pt>
                <c:pt idx="18">
                  <c:v>98925.1</c:v>
                </c:pt>
                <c:pt idx="19">
                  <c:v>231169.1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51-4CB3-849D-1F76F5EDC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51328992"/>
        <c:axId val="-1051322464"/>
      </c:lineChart>
      <c:catAx>
        <c:axId val="-10513289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Mean Wealth</a:t>
                </a:r>
                <a:endParaRPr lang="ko-K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322464"/>
        <c:crosses val="autoZero"/>
        <c:auto val="1"/>
        <c:lblAlgn val="ctr"/>
        <c:lblOffset val="100"/>
        <c:noMultiLvlLbl val="0"/>
      </c:catAx>
      <c:valAx>
        <c:axId val="-1051322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32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&lt;Figure</a:t>
            </a:r>
            <a:r>
              <a:rPr lang="en-US" baseline="0" dirty="0"/>
              <a:t> 2&gt; </a:t>
            </a:r>
            <a:r>
              <a:rPr lang="en-US" dirty="0"/>
              <a:t>Joint Distribution of Income and Wealth in 2017</a:t>
            </a:r>
            <a:endParaRPr lang="ko-K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wealth1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0.89</c:v>
                </c:pt>
                <c:pt idx="1">
                  <c:v>0.87</c:v>
                </c:pt>
                <c:pt idx="2">
                  <c:v>0.73</c:v>
                </c:pt>
                <c:pt idx="3">
                  <c:v>0.53</c:v>
                </c:pt>
                <c:pt idx="4">
                  <c:v>0.35</c:v>
                </c:pt>
                <c:pt idx="5">
                  <c:v>0.26</c:v>
                </c:pt>
                <c:pt idx="6">
                  <c:v>0.16</c:v>
                </c:pt>
                <c:pt idx="7">
                  <c:v>0.13</c:v>
                </c:pt>
                <c:pt idx="8">
                  <c:v>7.0000000000000007E-2</c:v>
                </c:pt>
                <c:pt idx="9">
                  <c:v>0.06</c:v>
                </c:pt>
                <c:pt idx="10">
                  <c:v>0.02</c:v>
                </c:pt>
                <c:pt idx="11">
                  <c:v>0.01</c:v>
                </c:pt>
                <c:pt idx="12">
                  <c:v>0.02</c:v>
                </c:pt>
                <c:pt idx="13">
                  <c:v>0</c:v>
                </c:pt>
                <c:pt idx="14">
                  <c:v>0.02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08-4BC8-8011-402B4CFC81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0.48</c:v>
                </c:pt>
                <c:pt idx="1">
                  <c:v>0.53</c:v>
                </c:pt>
                <c:pt idx="2">
                  <c:v>0.42</c:v>
                </c:pt>
                <c:pt idx="3">
                  <c:v>0.43</c:v>
                </c:pt>
                <c:pt idx="4">
                  <c:v>0.48</c:v>
                </c:pt>
                <c:pt idx="5">
                  <c:v>0.56999999999999995</c:v>
                </c:pt>
                <c:pt idx="6">
                  <c:v>0.51</c:v>
                </c:pt>
                <c:pt idx="7">
                  <c:v>0.27</c:v>
                </c:pt>
                <c:pt idx="8">
                  <c:v>0.22</c:v>
                </c:pt>
                <c:pt idx="9">
                  <c:v>0.16</c:v>
                </c:pt>
                <c:pt idx="10">
                  <c:v>0.16</c:v>
                </c:pt>
                <c:pt idx="11">
                  <c:v>0.08</c:v>
                </c:pt>
                <c:pt idx="12">
                  <c:v>0.06</c:v>
                </c:pt>
                <c:pt idx="13">
                  <c:v>0.1</c:v>
                </c:pt>
                <c:pt idx="14">
                  <c:v>0.03</c:v>
                </c:pt>
                <c:pt idx="15">
                  <c:v>0.02</c:v>
                </c:pt>
                <c:pt idx="16">
                  <c:v>0</c:v>
                </c:pt>
                <c:pt idx="17">
                  <c:v>0.01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08-4BC8-8011-402B4CFC81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0.46</c:v>
                </c:pt>
                <c:pt idx="1">
                  <c:v>0.53</c:v>
                </c:pt>
                <c:pt idx="2">
                  <c:v>0.47</c:v>
                </c:pt>
                <c:pt idx="3">
                  <c:v>0.37</c:v>
                </c:pt>
                <c:pt idx="4">
                  <c:v>0.43</c:v>
                </c:pt>
                <c:pt idx="5">
                  <c:v>0.46</c:v>
                </c:pt>
                <c:pt idx="6">
                  <c:v>0.37</c:v>
                </c:pt>
                <c:pt idx="7">
                  <c:v>0.33</c:v>
                </c:pt>
                <c:pt idx="8">
                  <c:v>0.3</c:v>
                </c:pt>
                <c:pt idx="9">
                  <c:v>0.25</c:v>
                </c:pt>
                <c:pt idx="10">
                  <c:v>0.21</c:v>
                </c:pt>
                <c:pt idx="11">
                  <c:v>0.19</c:v>
                </c:pt>
                <c:pt idx="12">
                  <c:v>0.13</c:v>
                </c:pt>
                <c:pt idx="13">
                  <c:v>7.0000000000000007E-2</c:v>
                </c:pt>
                <c:pt idx="14">
                  <c:v>0.06</c:v>
                </c:pt>
                <c:pt idx="15">
                  <c:v>0.03</c:v>
                </c:pt>
                <c:pt idx="16">
                  <c:v>0.04</c:v>
                </c:pt>
                <c:pt idx="17">
                  <c:v>0</c:v>
                </c:pt>
                <c:pt idx="18">
                  <c:v>0.01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8-4BC8-8011-402B4CFC817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0.5</c:v>
                </c:pt>
                <c:pt idx="1">
                  <c:v>0.37</c:v>
                </c:pt>
                <c:pt idx="2">
                  <c:v>0.28999999999999998</c:v>
                </c:pt>
                <c:pt idx="3">
                  <c:v>0.3</c:v>
                </c:pt>
                <c:pt idx="4">
                  <c:v>0.26</c:v>
                </c:pt>
                <c:pt idx="5">
                  <c:v>0.49</c:v>
                </c:pt>
                <c:pt idx="6">
                  <c:v>0.4</c:v>
                </c:pt>
                <c:pt idx="7">
                  <c:v>0.38</c:v>
                </c:pt>
                <c:pt idx="8">
                  <c:v>0.38</c:v>
                </c:pt>
                <c:pt idx="9">
                  <c:v>0.35</c:v>
                </c:pt>
                <c:pt idx="10">
                  <c:v>0.23</c:v>
                </c:pt>
                <c:pt idx="11">
                  <c:v>0.22</c:v>
                </c:pt>
                <c:pt idx="12">
                  <c:v>0.15</c:v>
                </c:pt>
                <c:pt idx="13">
                  <c:v>0.18</c:v>
                </c:pt>
                <c:pt idx="14">
                  <c:v>0.1</c:v>
                </c:pt>
                <c:pt idx="15">
                  <c:v>0.08</c:v>
                </c:pt>
                <c:pt idx="16">
                  <c:v>0.03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8-4BC8-8011-402B4CFC817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0.37</c:v>
                </c:pt>
                <c:pt idx="1">
                  <c:v>0.26</c:v>
                </c:pt>
                <c:pt idx="2">
                  <c:v>0.3</c:v>
                </c:pt>
                <c:pt idx="3">
                  <c:v>0.43</c:v>
                </c:pt>
                <c:pt idx="4">
                  <c:v>0.31</c:v>
                </c:pt>
                <c:pt idx="5">
                  <c:v>0.4</c:v>
                </c:pt>
                <c:pt idx="6">
                  <c:v>0.39</c:v>
                </c:pt>
                <c:pt idx="7">
                  <c:v>0.34</c:v>
                </c:pt>
                <c:pt idx="8">
                  <c:v>0.39</c:v>
                </c:pt>
                <c:pt idx="9">
                  <c:v>0.32</c:v>
                </c:pt>
                <c:pt idx="10">
                  <c:v>0.31</c:v>
                </c:pt>
                <c:pt idx="11">
                  <c:v>0.25</c:v>
                </c:pt>
                <c:pt idx="12">
                  <c:v>0.21</c:v>
                </c:pt>
                <c:pt idx="13">
                  <c:v>0.19</c:v>
                </c:pt>
                <c:pt idx="14">
                  <c:v>0.14000000000000001</c:v>
                </c:pt>
                <c:pt idx="15">
                  <c:v>0.08</c:v>
                </c:pt>
                <c:pt idx="16">
                  <c:v>0.05</c:v>
                </c:pt>
                <c:pt idx="17">
                  <c:v>0.04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8-4BC8-8011-402B4CFC817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0.28999999999999998</c:v>
                </c:pt>
                <c:pt idx="1">
                  <c:v>0.28999999999999998</c:v>
                </c:pt>
                <c:pt idx="2">
                  <c:v>0.34</c:v>
                </c:pt>
                <c:pt idx="3">
                  <c:v>0.24</c:v>
                </c:pt>
                <c:pt idx="4">
                  <c:v>0.3</c:v>
                </c:pt>
                <c:pt idx="5">
                  <c:v>0.39</c:v>
                </c:pt>
                <c:pt idx="6">
                  <c:v>0.4</c:v>
                </c:pt>
                <c:pt idx="7">
                  <c:v>0.31</c:v>
                </c:pt>
                <c:pt idx="8">
                  <c:v>0.47</c:v>
                </c:pt>
                <c:pt idx="9">
                  <c:v>0.25</c:v>
                </c:pt>
                <c:pt idx="10">
                  <c:v>0.3</c:v>
                </c:pt>
                <c:pt idx="11">
                  <c:v>0.22</c:v>
                </c:pt>
                <c:pt idx="12">
                  <c:v>0.23</c:v>
                </c:pt>
                <c:pt idx="13">
                  <c:v>0.18</c:v>
                </c:pt>
                <c:pt idx="14">
                  <c:v>0.16</c:v>
                </c:pt>
                <c:pt idx="15">
                  <c:v>0.13</c:v>
                </c:pt>
                <c:pt idx="16">
                  <c:v>0.09</c:v>
                </c:pt>
                <c:pt idx="17">
                  <c:v>0.06</c:v>
                </c:pt>
                <c:pt idx="18">
                  <c:v>0.04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8-4BC8-8011-402B4CFC817F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Sheet1!$H$2:$H$21</c:f>
              <c:numCache>
                <c:formatCode>General</c:formatCode>
                <c:ptCount val="20"/>
                <c:pt idx="0">
                  <c:v>0.24</c:v>
                </c:pt>
                <c:pt idx="1">
                  <c:v>0.27</c:v>
                </c:pt>
                <c:pt idx="2">
                  <c:v>0.3</c:v>
                </c:pt>
                <c:pt idx="3">
                  <c:v>0.31</c:v>
                </c:pt>
                <c:pt idx="4">
                  <c:v>0.34</c:v>
                </c:pt>
                <c:pt idx="5">
                  <c:v>0.21</c:v>
                </c:pt>
                <c:pt idx="6">
                  <c:v>0.32</c:v>
                </c:pt>
                <c:pt idx="7">
                  <c:v>0.31</c:v>
                </c:pt>
                <c:pt idx="8">
                  <c:v>0.37</c:v>
                </c:pt>
                <c:pt idx="9">
                  <c:v>0.26</c:v>
                </c:pt>
                <c:pt idx="10">
                  <c:v>0.34</c:v>
                </c:pt>
                <c:pt idx="11">
                  <c:v>0.3</c:v>
                </c:pt>
                <c:pt idx="12">
                  <c:v>0.25</c:v>
                </c:pt>
                <c:pt idx="13">
                  <c:v>0.24</c:v>
                </c:pt>
                <c:pt idx="14">
                  <c:v>0.17</c:v>
                </c:pt>
                <c:pt idx="15">
                  <c:v>0.17</c:v>
                </c:pt>
                <c:pt idx="16">
                  <c:v>0.11</c:v>
                </c:pt>
                <c:pt idx="17">
                  <c:v>7.0000000000000007E-2</c:v>
                </c:pt>
                <c:pt idx="18">
                  <c:v>0.01</c:v>
                </c:pt>
                <c:pt idx="19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08-4BC8-8011-402B4CFC817F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Sheet1!$I$2:$I$21</c:f>
              <c:numCache>
                <c:formatCode>General</c:formatCode>
                <c:ptCount val="20"/>
                <c:pt idx="0">
                  <c:v>0.14000000000000001</c:v>
                </c:pt>
                <c:pt idx="1">
                  <c:v>0.17</c:v>
                </c:pt>
                <c:pt idx="2">
                  <c:v>0.22</c:v>
                </c:pt>
                <c:pt idx="3">
                  <c:v>0.24</c:v>
                </c:pt>
                <c:pt idx="4">
                  <c:v>0.28999999999999998</c:v>
                </c:pt>
                <c:pt idx="5">
                  <c:v>0.27</c:v>
                </c:pt>
                <c:pt idx="6">
                  <c:v>0.3</c:v>
                </c:pt>
                <c:pt idx="7">
                  <c:v>0.33</c:v>
                </c:pt>
                <c:pt idx="8">
                  <c:v>0.35</c:v>
                </c:pt>
                <c:pt idx="9">
                  <c:v>0.39</c:v>
                </c:pt>
                <c:pt idx="10">
                  <c:v>0.35</c:v>
                </c:pt>
                <c:pt idx="11">
                  <c:v>0.34</c:v>
                </c:pt>
                <c:pt idx="12">
                  <c:v>0.3</c:v>
                </c:pt>
                <c:pt idx="13">
                  <c:v>0.28000000000000003</c:v>
                </c:pt>
                <c:pt idx="14">
                  <c:v>0.21</c:v>
                </c:pt>
                <c:pt idx="15">
                  <c:v>0.2</c:v>
                </c:pt>
                <c:pt idx="16">
                  <c:v>0.15</c:v>
                </c:pt>
                <c:pt idx="17">
                  <c:v>0.11</c:v>
                </c:pt>
                <c:pt idx="18">
                  <c:v>0.02</c:v>
                </c:pt>
                <c:pt idx="1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B08-4BC8-8011-402B4CFC817F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Sheet1!$J$2:$J$21</c:f>
              <c:numCache>
                <c:formatCode>General</c:formatCode>
                <c:ptCount val="20"/>
                <c:pt idx="0">
                  <c:v>0.11</c:v>
                </c:pt>
                <c:pt idx="1">
                  <c:v>0.18</c:v>
                </c:pt>
                <c:pt idx="2">
                  <c:v>0.23</c:v>
                </c:pt>
                <c:pt idx="3">
                  <c:v>0.22</c:v>
                </c:pt>
                <c:pt idx="4">
                  <c:v>0.25</c:v>
                </c:pt>
                <c:pt idx="5">
                  <c:v>0.25</c:v>
                </c:pt>
                <c:pt idx="6">
                  <c:v>0.23</c:v>
                </c:pt>
                <c:pt idx="7">
                  <c:v>0.31</c:v>
                </c:pt>
                <c:pt idx="8">
                  <c:v>0.28000000000000003</c:v>
                </c:pt>
                <c:pt idx="9">
                  <c:v>0.37</c:v>
                </c:pt>
                <c:pt idx="10">
                  <c:v>0.35</c:v>
                </c:pt>
                <c:pt idx="11">
                  <c:v>0.53</c:v>
                </c:pt>
                <c:pt idx="12">
                  <c:v>0.28999999999999998</c:v>
                </c:pt>
                <c:pt idx="13">
                  <c:v>0.36</c:v>
                </c:pt>
                <c:pt idx="14">
                  <c:v>0.27</c:v>
                </c:pt>
                <c:pt idx="15">
                  <c:v>0.27</c:v>
                </c:pt>
                <c:pt idx="16">
                  <c:v>0.22</c:v>
                </c:pt>
                <c:pt idx="17">
                  <c:v>0.14000000000000001</c:v>
                </c:pt>
                <c:pt idx="18">
                  <c:v>7.0000000000000007E-2</c:v>
                </c:pt>
                <c:pt idx="1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8-4BC8-8011-402B4CFC817F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Sheet1!$K$2:$K$21</c:f>
              <c:numCache>
                <c:formatCode>General</c:formatCode>
                <c:ptCount val="20"/>
                <c:pt idx="0">
                  <c:v>0.11</c:v>
                </c:pt>
                <c:pt idx="1">
                  <c:v>0.11</c:v>
                </c:pt>
                <c:pt idx="2">
                  <c:v>0.19</c:v>
                </c:pt>
                <c:pt idx="3">
                  <c:v>0.19</c:v>
                </c:pt>
                <c:pt idx="4">
                  <c:v>0.19</c:v>
                </c:pt>
                <c:pt idx="5">
                  <c:v>0.26</c:v>
                </c:pt>
                <c:pt idx="6">
                  <c:v>0.2</c:v>
                </c:pt>
                <c:pt idx="7">
                  <c:v>0.21</c:v>
                </c:pt>
                <c:pt idx="8">
                  <c:v>0.4</c:v>
                </c:pt>
                <c:pt idx="9">
                  <c:v>0.33</c:v>
                </c:pt>
                <c:pt idx="10">
                  <c:v>0.38</c:v>
                </c:pt>
                <c:pt idx="11">
                  <c:v>0.4</c:v>
                </c:pt>
                <c:pt idx="12">
                  <c:v>0.44</c:v>
                </c:pt>
                <c:pt idx="13">
                  <c:v>0.34</c:v>
                </c:pt>
                <c:pt idx="14">
                  <c:v>0.33</c:v>
                </c:pt>
                <c:pt idx="15">
                  <c:v>0.33</c:v>
                </c:pt>
                <c:pt idx="16">
                  <c:v>0.25</c:v>
                </c:pt>
                <c:pt idx="17">
                  <c:v>0.19</c:v>
                </c:pt>
                <c:pt idx="18">
                  <c:v>0.03</c:v>
                </c:pt>
                <c:pt idx="1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8-4BC8-8011-402B4CFC817F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Sheet1!$L$2:$L$21</c:f>
              <c:numCache>
                <c:formatCode>General</c:formatCode>
                <c:ptCount val="20"/>
                <c:pt idx="0">
                  <c:v>7.0000000000000007E-2</c:v>
                </c:pt>
                <c:pt idx="1">
                  <c:v>0.1</c:v>
                </c:pt>
                <c:pt idx="2">
                  <c:v>0.15</c:v>
                </c:pt>
                <c:pt idx="3">
                  <c:v>0.21</c:v>
                </c:pt>
                <c:pt idx="4">
                  <c:v>0.16</c:v>
                </c:pt>
                <c:pt idx="5">
                  <c:v>0.21</c:v>
                </c:pt>
                <c:pt idx="6">
                  <c:v>0.25</c:v>
                </c:pt>
                <c:pt idx="7">
                  <c:v>0.24</c:v>
                </c:pt>
                <c:pt idx="8">
                  <c:v>0.32</c:v>
                </c:pt>
                <c:pt idx="9">
                  <c:v>0.23</c:v>
                </c:pt>
                <c:pt idx="10">
                  <c:v>0.38</c:v>
                </c:pt>
                <c:pt idx="11">
                  <c:v>0.39</c:v>
                </c:pt>
                <c:pt idx="12">
                  <c:v>0.38</c:v>
                </c:pt>
                <c:pt idx="13">
                  <c:v>0.46</c:v>
                </c:pt>
                <c:pt idx="14">
                  <c:v>0.37</c:v>
                </c:pt>
                <c:pt idx="15">
                  <c:v>0.37</c:v>
                </c:pt>
                <c:pt idx="16">
                  <c:v>0.28999999999999998</c:v>
                </c:pt>
                <c:pt idx="17">
                  <c:v>0.27</c:v>
                </c:pt>
                <c:pt idx="18">
                  <c:v>0.18</c:v>
                </c:pt>
                <c:pt idx="1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8-4BC8-8011-402B4CFC817F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Sheet1!$M$2:$M$21</c:f>
              <c:numCache>
                <c:formatCode>General</c:formatCode>
                <c:ptCount val="20"/>
                <c:pt idx="0">
                  <c:v>0.1</c:v>
                </c:pt>
                <c:pt idx="1">
                  <c:v>0.12</c:v>
                </c:pt>
                <c:pt idx="2">
                  <c:v>0.11</c:v>
                </c:pt>
                <c:pt idx="3">
                  <c:v>0.16</c:v>
                </c:pt>
                <c:pt idx="4">
                  <c:v>0.2</c:v>
                </c:pt>
                <c:pt idx="5">
                  <c:v>0.18</c:v>
                </c:pt>
                <c:pt idx="6">
                  <c:v>0.19</c:v>
                </c:pt>
                <c:pt idx="7">
                  <c:v>0.23</c:v>
                </c:pt>
                <c:pt idx="8">
                  <c:v>0.25</c:v>
                </c:pt>
                <c:pt idx="9">
                  <c:v>0.33</c:v>
                </c:pt>
                <c:pt idx="10">
                  <c:v>0.37</c:v>
                </c:pt>
                <c:pt idx="11">
                  <c:v>0.38</c:v>
                </c:pt>
                <c:pt idx="12">
                  <c:v>0.3</c:v>
                </c:pt>
                <c:pt idx="13">
                  <c:v>0.46</c:v>
                </c:pt>
                <c:pt idx="14">
                  <c:v>0.43</c:v>
                </c:pt>
                <c:pt idx="15">
                  <c:v>0.43</c:v>
                </c:pt>
                <c:pt idx="16">
                  <c:v>0.36</c:v>
                </c:pt>
                <c:pt idx="17">
                  <c:v>0.33</c:v>
                </c:pt>
                <c:pt idx="18">
                  <c:v>0.18</c:v>
                </c:pt>
                <c:pt idx="19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B08-4BC8-8011-402B4CFC817F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Sheet1!$N$2:$N$21</c:f>
              <c:numCache>
                <c:formatCode>General</c:formatCode>
                <c:ptCount val="20"/>
                <c:pt idx="0">
                  <c:v>0.05</c:v>
                </c:pt>
                <c:pt idx="1">
                  <c:v>0.06</c:v>
                </c:pt>
                <c:pt idx="2">
                  <c:v>0.06</c:v>
                </c:pt>
                <c:pt idx="3">
                  <c:v>0.12</c:v>
                </c:pt>
                <c:pt idx="4">
                  <c:v>0.15</c:v>
                </c:pt>
                <c:pt idx="5">
                  <c:v>0.22</c:v>
                </c:pt>
                <c:pt idx="6">
                  <c:v>0.21</c:v>
                </c:pt>
                <c:pt idx="7">
                  <c:v>0.21</c:v>
                </c:pt>
                <c:pt idx="8">
                  <c:v>0.28000000000000003</c:v>
                </c:pt>
                <c:pt idx="9">
                  <c:v>0.35</c:v>
                </c:pt>
                <c:pt idx="10">
                  <c:v>0.37</c:v>
                </c:pt>
                <c:pt idx="11">
                  <c:v>0.38</c:v>
                </c:pt>
                <c:pt idx="12">
                  <c:v>0.37</c:v>
                </c:pt>
                <c:pt idx="13">
                  <c:v>0.42</c:v>
                </c:pt>
                <c:pt idx="14">
                  <c:v>0.47</c:v>
                </c:pt>
                <c:pt idx="15">
                  <c:v>0.47</c:v>
                </c:pt>
                <c:pt idx="16">
                  <c:v>0.43</c:v>
                </c:pt>
                <c:pt idx="17">
                  <c:v>0.32</c:v>
                </c:pt>
                <c:pt idx="18">
                  <c:v>0.28000000000000003</c:v>
                </c:pt>
                <c:pt idx="1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B08-4BC8-8011-402B4CFC817F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14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Sheet1!$O$2:$O$21</c:f>
              <c:numCache>
                <c:formatCode>General</c:formatCode>
                <c:ptCount val="20"/>
                <c:pt idx="0">
                  <c:v>0.08</c:v>
                </c:pt>
                <c:pt idx="1">
                  <c:v>0.05</c:v>
                </c:pt>
                <c:pt idx="2">
                  <c:v>0.11</c:v>
                </c:pt>
                <c:pt idx="3">
                  <c:v>0.11</c:v>
                </c:pt>
                <c:pt idx="4">
                  <c:v>0.16</c:v>
                </c:pt>
                <c:pt idx="5">
                  <c:v>0.15</c:v>
                </c:pt>
                <c:pt idx="6">
                  <c:v>0.16</c:v>
                </c:pt>
                <c:pt idx="7">
                  <c:v>0.24</c:v>
                </c:pt>
                <c:pt idx="8">
                  <c:v>0.18</c:v>
                </c:pt>
                <c:pt idx="9">
                  <c:v>0.25</c:v>
                </c:pt>
                <c:pt idx="10">
                  <c:v>0.3</c:v>
                </c:pt>
                <c:pt idx="11">
                  <c:v>0.34</c:v>
                </c:pt>
                <c:pt idx="12">
                  <c:v>0.39</c:v>
                </c:pt>
                <c:pt idx="13">
                  <c:v>0.31</c:v>
                </c:pt>
                <c:pt idx="14">
                  <c:v>0.45</c:v>
                </c:pt>
                <c:pt idx="15">
                  <c:v>0.45</c:v>
                </c:pt>
                <c:pt idx="16">
                  <c:v>0.55000000000000004</c:v>
                </c:pt>
                <c:pt idx="17">
                  <c:v>0.51</c:v>
                </c:pt>
                <c:pt idx="18">
                  <c:v>0.32</c:v>
                </c:pt>
                <c:pt idx="19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B08-4BC8-8011-402B4CFC817F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Sheet1!$P$2:$P$21</c:f>
              <c:numCache>
                <c:formatCode>General</c:formatCode>
                <c:ptCount val="20"/>
                <c:pt idx="0">
                  <c:v>0.04</c:v>
                </c:pt>
                <c:pt idx="1">
                  <c:v>0.01</c:v>
                </c:pt>
                <c:pt idx="2">
                  <c:v>7.0000000000000007E-2</c:v>
                </c:pt>
                <c:pt idx="3">
                  <c:v>0.09</c:v>
                </c:pt>
                <c:pt idx="4">
                  <c:v>0.2</c:v>
                </c:pt>
                <c:pt idx="5">
                  <c:v>0.16</c:v>
                </c:pt>
                <c:pt idx="6">
                  <c:v>0.18</c:v>
                </c:pt>
                <c:pt idx="7">
                  <c:v>0.2</c:v>
                </c:pt>
                <c:pt idx="8">
                  <c:v>0.19</c:v>
                </c:pt>
                <c:pt idx="9">
                  <c:v>0.23</c:v>
                </c:pt>
                <c:pt idx="10">
                  <c:v>0.3</c:v>
                </c:pt>
                <c:pt idx="11">
                  <c:v>0.24</c:v>
                </c:pt>
                <c:pt idx="12">
                  <c:v>0.44</c:v>
                </c:pt>
                <c:pt idx="13">
                  <c:v>0.3</c:v>
                </c:pt>
                <c:pt idx="14">
                  <c:v>0.48</c:v>
                </c:pt>
                <c:pt idx="15">
                  <c:v>0.48</c:v>
                </c:pt>
                <c:pt idx="16">
                  <c:v>0.51</c:v>
                </c:pt>
                <c:pt idx="17">
                  <c:v>0.53</c:v>
                </c:pt>
                <c:pt idx="18">
                  <c:v>0.44</c:v>
                </c:pt>
                <c:pt idx="19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B08-4BC8-8011-402B4CFC817F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16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Sheet1!$Q$2:$Q$21</c:f>
              <c:numCache>
                <c:formatCode>General</c:formatCode>
                <c:ptCount val="20"/>
                <c:pt idx="0">
                  <c:v>0.05</c:v>
                </c:pt>
                <c:pt idx="1">
                  <c:v>0.03</c:v>
                </c:pt>
                <c:pt idx="2">
                  <c:v>0.06</c:v>
                </c:pt>
                <c:pt idx="3">
                  <c:v>0.1</c:v>
                </c:pt>
                <c:pt idx="4">
                  <c:v>0.13</c:v>
                </c:pt>
                <c:pt idx="5">
                  <c:v>0.15</c:v>
                </c:pt>
                <c:pt idx="6">
                  <c:v>0.16</c:v>
                </c:pt>
                <c:pt idx="7">
                  <c:v>0.13</c:v>
                </c:pt>
                <c:pt idx="8">
                  <c:v>0.22</c:v>
                </c:pt>
                <c:pt idx="9">
                  <c:v>0.22</c:v>
                </c:pt>
                <c:pt idx="10">
                  <c:v>0.27</c:v>
                </c:pt>
                <c:pt idx="11">
                  <c:v>0.22</c:v>
                </c:pt>
                <c:pt idx="12">
                  <c:v>0.44</c:v>
                </c:pt>
                <c:pt idx="13">
                  <c:v>0.45</c:v>
                </c:pt>
                <c:pt idx="14">
                  <c:v>0.39</c:v>
                </c:pt>
                <c:pt idx="15">
                  <c:v>0.39</c:v>
                </c:pt>
                <c:pt idx="16">
                  <c:v>0.6</c:v>
                </c:pt>
                <c:pt idx="17">
                  <c:v>0.61</c:v>
                </c:pt>
                <c:pt idx="18">
                  <c:v>0.53</c:v>
                </c:pt>
                <c:pt idx="19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B08-4BC8-8011-402B4CFC817F}"/>
            </c:ext>
          </c:extLst>
        </c:ser>
        <c:ser>
          <c:idx val="16"/>
          <c:order val="16"/>
          <c:tx>
            <c:strRef>
              <c:f>Sheet1!$R$1</c:f>
              <c:strCache>
                <c:ptCount val="1"/>
                <c:pt idx="0">
                  <c:v>17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Sheet1!$R$2:$R$21</c:f>
              <c:numCache>
                <c:formatCode>General</c:formatCode>
                <c:ptCount val="20"/>
                <c:pt idx="0">
                  <c:v>0.03</c:v>
                </c:pt>
                <c:pt idx="1">
                  <c:v>0.03</c:v>
                </c:pt>
                <c:pt idx="2">
                  <c:v>0.06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0.05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0.17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0.25</c:v>
                </c:pt>
                <c:pt idx="13">
                  <c:v>0.36</c:v>
                </c:pt>
                <c:pt idx="14">
                  <c:v>0.44</c:v>
                </c:pt>
                <c:pt idx="15">
                  <c:v>0.45</c:v>
                </c:pt>
                <c:pt idx="16">
                  <c:v>0.61</c:v>
                </c:pt>
                <c:pt idx="17">
                  <c:v>0.57999999999999996</c:v>
                </c:pt>
                <c:pt idx="18">
                  <c:v>0.85</c:v>
                </c:pt>
                <c:pt idx="19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B08-4BC8-8011-402B4CFC817F}"/>
            </c:ext>
          </c:extLst>
        </c:ser>
        <c:ser>
          <c:idx val="17"/>
          <c:order val="17"/>
          <c:tx>
            <c:strRef>
              <c:f>Sheet1!$S$1</c:f>
              <c:strCache>
                <c:ptCount val="1"/>
                <c:pt idx="0">
                  <c:v>18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Sheet1!$S$2:$S$21</c:f>
              <c:numCache>
                <c:formatCode>General</c:formatCode>
                <c:ptCount val="20"/>
                <c:pt idx="0">
                  <c:v>0.03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0.09</c:v>
                </c:pt>
                <c:pt idx="4">
                  <c:v>0.09</c:v>
                </c:pt>
                <c:pt idx="5">
                  <c:v>7.0000000000000007E-2</c:v>
                </c:pt>
                <c:pt idx="6">
                  <c:v>0.1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0.11</c:v>
                </c:pt>
                <c:pt idx="10">
                  <c:v>0.21</c:v>
                </c:pt>
                <c:pt idx="11">
                  <c:v>0.24</c:v>
                </c:pt>
                <c:pt idx="12">
                  <c:v>0.25</c:v>
                </c:pt>
                <c:pt idx="13">
                  <c:v>0.22</c:v>
                </c:pt>
                <c:pt idx="14">
                  <c:v>0.39</c:v>
                </c:pt>
                <c:pt idx="15">
                  <c:v>0.42</c:v>
                </c:pt>
                <c:pt idx="16">
                  <c:v>0.54</c:v>
                </c:pt>
                <c:pt idx="17">
                  <c:v>0.66</c:v>
                </c:pt>
                <c:pt idx="18">
                  <c:v>0.91</c:v>
                </c:pt>
                <c:pt idx="19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B08-4BC8-8011-402B4CFC817F}"/>
            </c:ext>
          </c:extLst>
        </c:ser>
        <c:ser>
          <c:idx val="18"/>
          <c:order val="18"/>
          <c:tx>
            <c:strRef>
              <c:f>Sheet1!$T$1</c:f>
              <c:strCache>
                <c:ptCount val="1"/>
                <c:pt idx="0">
                  <c:v>19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Sheet1!$T$2:$T$21</c:f>
              <c:numCache>
                <c:formatCode>General</c:formatCode>
                <c:ptCount val="20"/>
                <c:pt idx="0">
                  <c:v>0.03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0.09</c:v>
                </c:pt>
                <c:pt idx="5">
                  <c:v>0.1</c:v>
                </c:pt>
                <c:pt idx="6">
                  <c:v>0.08</c:v>
                </c:pt>
                <c:pt idx="7">
                  <c:v>0.14000000000000001</c:v>
                </c:pt>
                <c:pt idx="8">
                  <c:v>0.1</c:v>
                </c:pt>
                <c:pt idx="9">
                  <c:v>0.16</c:v>
                </c:pt>
                <c:pt idx="10">
                  <c:v>0.15</c:v>
                </c:pt>
                <c:pt idx="11">
                  <c:v>0.25</c:v>
                </c:pt>
                <c:pt idx="12">
                  <c:v>0.22</c:v>
                </c:pt>
                <c:pt idx="13">
                  <c:v>0.3</c:v>
                </c:pt>
                <c:pt idx="14">
                  <c:v>0.35</c:v>
                </c:pt>
                <c:pt idx="15">
                  <c:v>0.38</c:v>
                </c:pt>
                <c:pt idx="16">
                  <c:v>0.52</c:v>
                </c:pt>
                <c:pt idx="17">
                  <c:v>0.64</c:v>
                </c:pt>
                <c:pt idx="18">
                  <c:v>0.84</c:v>
                </c:pt>
                <c:pt idx="19">
                  <c:v>1.08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B08-4BC8-8011-402B4CFC817F}"/>
            </c:ext>
          </c:extLst>
        </c:ser>
        <c:ser>
          <c:idx val="19"/>
          <c:order val="19"/>
          <c:tx>
            <c:strRef>
              <c:f>Sheet1!$U$1</c:f>
              <c:strCache>
                <c:ptCount val="1"/>
                <c:pt idx="0">
                  <c:v>20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Sheet1!$A$2:$A$21</c:f>
              <c:strCache>
                <c:ptCount val="20"/>
                <c:pt idx="0">
                  <c:v>income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strCache>
            </c:strRef>
          </c:cat>
          <c:val>
            <c:numRef>
              <c:f>Sheet1!$U$2:$U$21</c:f>
              <c:numCache>
                <c:formatCode>General</c:formatCode>
                <c:ptCount val="20"/>
                <c:pt idx="0">
                  <c:v>0.03</c:v>
                </c:pt>
                <c:pt idx="1">
                  <c:v>0.02</c:v>
                </c:pt>
                <c:pt idx="2">
                  <c:v>0.02</c:v>
                </c:pt>
                <c:pt idx="3">
                  <c:v>0.03</c:v>
                </c:pt>
                <c:pt idx="4">
                  <c:v>0.06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0.09</c:v>
                </c:pt>
                <c:pt idx="8">
                  <c:v>0.08</c:v>
                </c:pt>
                <c:pt idx="9">
                  <c:v>0.13</c:v>
                </c:pt>
                <c:pt idx="10">
                  <c:v>0.09</c:v>
                </c:pt>
                <c:pt idx="11">
                  <c:v>0.14000000000000001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0.25</c:v>
                </c:pt>
                <c:pt idx="15">
                  <c:v>0.3</c:v>
                </c:pt>
                <c:pt idx="16">
                  <c:v>0.32</c:v>
                </c:pt>
                <c:pt idx="17">
                  <c:v>0.48</c:v>
                </c:pt>
                <c:pt idx="18">
                  <c:v>0.8</c:v>
                </c:pt>
                <c:pt idx="19">
                  <c:v>1.79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AB08-4BC8-8011-402B4CFC81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048240592"/>
        <c:axId val="-1048243856"/>
        <c:axId val="-1386811952"/>
      </c:bar3DChart>
      <c:catAx>
        <c:axId val="-104824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48243856"/>
        <c:crosses val="autoZero"/>
        <c:auto val="1"/>
        <c:lblAlgn val="ctr"/>
        <c:lblOffset val="100"/>
        <c:noMultiLvlLbl val="0"/>
      </c:catAx>
      <c:valAx>
        <c:axId val="-1048243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48240592"/>
        <c:crosses val="autoZero"/>
        <c:crossBetween val="between"/>
      </c:valAx>
      <c:serAx>
        <c:axId val="-138681195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48243856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ko-KR"/>
              <a:t>Income</a:t>
            </a:r>
            <a:r>
              <a:rPr lang="en-US" altLang="ko-KR" baseline="0"/>
              <a:t> Inequality Decoposition by Factors (R2=0.6068)</a:t>
            </a:r>
            <a:endParaRPr lang="ko-KR" alt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Occupation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30.06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F-457D-9D08-04A6EFBA75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Wealth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27.88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9F-457D-9D08-04A6EFBA751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Family size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22.05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9F-457D-9D08-04A6EFBA751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8.09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9F-457D-9D08-04A6EFBA751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Education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7.96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9F-457D-9D08-04A6EFBA751D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Age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Sheet1!$G$2</c:f>
              <c:numCache>
                <c:formatCode>General</c:formatCode>
                <c:ptCount val="1"/>
                <c:pt idx="0">
                  <c:v>5.66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9F-457D-9D08-04A6EFBA751D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Employment Status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Sheet1!$H$2</c:f>
              <c:numCache>
                <c:formatCode>General</c:formatCode>
                <c:ptCount val="1"/>
                <c:pt idx="0">
                  <c:v>4.53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9F-457D-9D08-04A6EFBA751D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Gender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Sheet1!$I$2</c:f>
              <c:numCache>
                <c:formatCode>General</c:formatCode>
                <c:ptCount val="1"/>
                <c:pt idx="0">
                  <c:v>3.39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69F-457D-9D08-04A6EFBA75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48196576"/>
        <c:axId val="-1048194400"/>
      </c:barChart>
      <c:catAx>
        <c:axId val="-104819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48194400"/>
        <c:crosses val="autoZero"/>
        <c:auto val="1"/>
        <c:lblAlgn val="ctr"/>
        <c:lblOffset val="100"/>
        <c:noMultiLvlLbl val="0"/>
      </c:catAx>
      <c:valAx>
        <c:axId val="-104819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4819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ko-KR"/>
              <a:t>Wealth Inequality Decomposition by Factors (R2=0.5142)</a:t>
            </a:r>
            <a:endParaRPr lang="ko-KR" alt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43.91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0-4EF3-89FE-81A6BA1A5E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Income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32.619999999999997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30-4EF3-89FE-81A6BA1A5E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Employment status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7.84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30-4EF3-89FE-81A6BA1A5E2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Family size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7.75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30-4EF3-89FE-81A6BA1A5E2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Education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30-4EF3-89FE-81A6BA1A5E2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Gender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Sheet1!$G$2</c:f>
              <c:numCache>
                <c:formatCode>General</c:formatCode>
                <c:ptCount val="1"/>
                <c:pt idx="0">
                  <c:v>0.69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530-4EF3-89FE-81A6BA1A5E2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Age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Sheet1!$H$2</c:f>
              <c:numCache>
                <c:formatCode>General</c:formatCode>
                <c:ptCount val="1"/>
                <c:pt idx="0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530-4EF3-89FE-81A6BA1A5E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051692592"/>
        <c:axId val="-1051691504"/>
      </c:barChart>
      <c:catAx>
        <c:axId val="-105169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691504"/>
        <c:crosses val="autoZero"/>
        <c:auto val="1"/>
        <c:lblAlgn val="ctr"/>
        <c:lblOffset val="100"/>
        <c:noMultiLvlLbl val="0"/>
      </c:catAx>
      <c:valAx>
        <c:axId val="-105169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51692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0.71107</cdr:x>
      <cdr:y>0.19013</cdr:y>
    </cdr:from>
    <cdr:to>
      <cdr:x>0.97932</cdr:x>
      <cdr:y>0.36092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477305" y="1267724"/>
          <a:ext cx="2820837" cy="1138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ko-KR" sz="1800" b="1"/>
            <a:t>High Income</a:t>
          </a:r>
        </a:p>
        <a:p xmlns:a="http://schemas.openxmlformats.org/drawingml/2006/main">
          <a:r>
            <a:rPr lang="en-US" altLang="ko-KR" sz="1800" b="1"/>
            <a:t>High Wealth</a:t>
          </a:r>
        </a:p>
        <a:p xmlns:a="http://schemas.openxmlformats.org/drawingml/2006/main">
          <a:r>
            <a:rPr lang="en-US" altLang="ko-KR" sz="1800" b="1"/>
            <a:t>Group</a:t>
          </a:r>
          <a:endParaRPr lang="ko-KR" altLang="en-US" sz="1800" b="1"/>
        </a:p>
      </cdr:txBody>
    </cdr:sp>
  </cdr:relSizeAnchor>
  <cdr:relSizeAnchor xmlns:cdr="http://schemas.openxmlformats.org/drawingml/2006/chartDrawing">
    <cdr:from>
      <cdr:x>0.0269</cdr:x>
      <cdr:y>0.52652</cdr:y>
    </cdr:from>
    <cdr:to>
      <cdr:x>0.22296</cdr:x>
      <cdr:y>0.66884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2875" y="3510592"/>
          <a:ext cx="2061713" cy="948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ko-KR" sz="1800" b="1"/>
            <a:t>Low Income</a:t>
          </a:r>
        </a:p>
        <a:p xmlns:a="http://schemas.openxmlformats.org/drawingml/2006/main">
          <a:r>
            <a:rPr lang="en-US" altLang="ko-KR" sz="1800" b="1"/>
            <a:t>Low Wealth </a:t>
          </a:r>
        </a:p>
        <a:p xmlns:a="http://schemas.openxmlformats.org/drawingml/2006/main">
          <a:r>
            <a:rPr lang="en-US" altLang="ko-KR" sz="1800" b="1"/>
            <a:t>Group</a:t>
          </a:r>
          <a:endParaRPr lang="ko-KR" altLang="en-US" sz="1800" b="1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677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1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25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910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11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168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31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216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792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341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86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A5532-C71C-4858-A667-0B2207D7337D}" type="datetimeFigureOut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59787-73D5-4E77-AC02-032EE0B1B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434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85174" y="264921"/>
            <a:ext cx="9665292" cy="233300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/>
              <a:t>A New Approach to Social Inequality: </a:t>
            </a:r>
            <a:br>
              <a:rPr lang="en-US" altLang="ko-KR" sz="4000"/>
            </a:br>
            <a:r>
              <a:rPr lang="en-US" altLang="ko-KR" sz="4000"/>
              <a:t>    Dynamics of Income and Wealth 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/>
              <a:t>Kwang-Yeong</a:t>
            </a:r>
            <a:r>
              <a:rPr lang="en-US" altLang="ko-KR" dirty="0"/>
              <a:t> Shin</a:t>
            </a:r>
          </a:p>
          <a:p>
            <a:r>
              <a:rPr lang="en-US" altLang="ko-KR" dirty="0"/>
              <a:t>Department of Sociology</a:t>
            </a:r>
          </a:p>
          <a:p>
            <a:r>
              <a:rPr lang="en-US" altLang="ko-KR" dirty="0"/>
              <a:t>Chung-</a:t>
            </a:r>
            <a:r>
              <a:rPr lang="en-US" altLang="ko-KR" dirty="0" err="1"/>
              <a:t>Ang</a:t>
            </a:r>
            <a:r>
              <a:rPr lang="en-US" altLang="ko-KR" dirty="0"/>
              <a:t> University</a:t>
            </a:r>
          </a:p>
          <a:p>
            <a:r>
              <a:rPr lang="en-US" altLang="ko-KR" dirty="0" err="1"/>
              <a:t>Seou</a:t>
            </a:r>
            <a:r>
              <a:rPr lang="en-US" altLang="ko-KR" dirty="0"/>
              <a:t>, South Korea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9181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Concluding Remarks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altLang="ko-KR" dirty="0"/>
              <a:t>Wealth inequality &gt; income inequality.</a:t>
            </a:r>
          </a:p>
          <a:p>
            <a:pPr marL="514350" indent="-514350">
              <a:buAutoNum type="arabicPeriod"/>
            </a:pPr>
            <a:r>
              <a:rPr lang="en-US" altLang="ko-KR" dirty="0"/>
              <a:t>Positive feedback loops between income and wealth</a:t>
            </a:r>
          </a:p>
          <a:p>
            <a:pPr marL="514350" indent="-514350">
              <a:buAutoNum type="arabicPeriod"/>
            </a:pPr>
            <a:r>
              <a:rPr lang="en-US" altLang="ko-KR" dirty="0"/>
              <a:t>Different dynamics of income inequality and wealth inequality</a:t>
            </a:r>
          </a:p>
          <a:p>
            <a:pPr marL="514350" indent="-514350">
              <a:buAutoNum type="arabicPeriod"/>
            </a:pPr>
            <a:r>
              <a:rPr lang="en-US" altLang="ko-KR" dirty="0"/>
              <a:t>Traditional sociological variables are weak in explaining income inequality and wealth inequality.</a:t>
            </a:r>
          </a:p>
          <a:p>
            <a:pPr marL="514350" indent="-514350">
              <a:buAutoNum type="arabicPeriod"/>
            </a:pPr>
            <a:r>
              <a:rPr lang="en-US" altLang="ko-KR" dirty="0"/>
              <a:t>Holistic approaches needed beyond disciplines</a:t>
            </a:r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7056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3781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1. Raising Issues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3683" y="1242205"/>
            <a:ext cx="11302781" cy="546052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sz="4200" b="1"/>
              <a:t>Survey data is not useful for inequality research because it does </a:t>
            </a:r>
            <a:r>
              <a:rPr lang="en-US" altLang="ko-KR" sz="4200" b="1">
                <a:solidFill>
                  <a:srgbClr val="FF0000"/>
                </a:solidFill>
              </a:rPr>
              <a:t>not</a:t>
            </a:r>
            <a:r>
              <a:rPr lang="en-US" altLang="ko-KR" sz="4200" b="1"/>
              <a:t> properly represent </a:t>
            </a:r>
            <a:r>
              <a:rPr lang="en-US" altLang="ko-KR" sz="4200" b="1">
                <a:solidFill>
                  <a:srgbClr val="FF0000"/>
                </a:solidFill>
              </a:rPr>
              <a:t>the rich, super-rich, and the extremely poor.</a:t>
            </a:r>
            <a:endParaRPr lang="en-US" altLang="ko-KR" sz="4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sz="4200" b="1" dirty="0"/>
          </a:p>
          <a:p>
            <a:r>
              <a:rPr lang="en-US" altLang="ko-KR" sz="4200" b="1" dirty="0"/>
              <a:t>Research on inequality has exclusively focused </a:t>
            </a:r>
            <a:r>
              <a:rPr lang="en-US" altLang="ko-KR" sz="4200" b="1"/>
              <a:t>on </a:t>
            </a:r>
            <a:r>
              <a:rPr lang="en-US" altLang="ko-KR" sz="4200" b="1">
                <a:solidFill>
                  <a:srgbClr val="FF0000"/>
                </a:solidFill>
              </a:rPr>
              <a:t>individual income </a:t>
            </a:r>
            <a:r>
              <a:rPr lang="en-US" altLang="ko-KR" sz="4200" b="1" dirty="0">
                <a:solidFill>
                  <a:srgbClr val="FF0000"/>
                </a:solidFill>
              </a:rPr>
              <a:t>inequality.</a:t>
            </a:r>
          </a:p>
          <a:p>
            <a:pPr>
              <a:lnSpc>
                <a:spcPct val="170000"/>
              </a:lnSpc>
            </a:pPr>
            <a:endParaRPr lang="en-US" altLang="ko-KR" sz="42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en-US" altLang="ko-KR" sz="4200" b="1" dirty="0">
                <a:solidFill>
                  <a:srgbClr val="FF0000"/>
                </a:solidFill>
              </a:rPr>
              <a:t>Wealth inequality is much greater than income </a:t>
            </a:r>
            <a:r>
              <a:rPr lang="en-US" altLang="ko-KR" sz="4200" b="1">
                <a:solidFill>
                  <a:srgbClr val="FF0000"/>
                </a:solidFill>
              </a:rPr>
              <a:t>inequality</a:t>
            </a:r>
            <a:r>
              <a:rPr lang="en-US" altLang="ko-KR" sz="4200" b="1"/>
              <a:t>. </a:t>
            </a:r>
            <a:r>
              <a:rPr lang="en-US" altLang="ko-KR" sz="4200" b="1">
                <a:solidFill>
                  <a:srgbClr val="FF0000"/>
                </a:solidFill>
              </a:rPr>
              <a:t>Income inequality is much greater than wage inequality</a:t>
            </a:r>
            <a:r>
              <a:rPr lang="en-US" altLang="ko-KR" sz="4200" b="1"/>
              <a:t> in the labor market. </a:t>
            </a:r>
            <a:endParaRPr lang="en-US" altLang="ko-KR" sz="4200" b="1" dirty="0"/>
          </a:p>
          <a:p>
            <a:pPr>
              <a:lnSpc>
                <a:spcPct val="170000"/>
              </a:lnSpc>
            </a:pPr>
            <a:endParaRPr lang="en-US" altLang="ko-KR" sz="4200" b="1" dirty="0"/>
          </a:p>
          <a:p>
            <a:pPr>
              <a:lnSpc>
                <a:spcPct val="170000"/>
              </a:lnSpc>
            </a:pPr>
            <a:r>
              <a:rPr lang="en-US" altLang="ko-KR" sz="4200" b="1"/>
              <a:t>The main reason for that is </a:t>
            </a:r>
            <a:r>
              <a:rPr lang="en-US" altLang="ko-KR" sz="4200" b="1">
                <a:solidFill>
                  <a:srgbClr val="FF0000"/>
                </a:solidFill>
              </a:rPr>
              <a:t>the lack </a:t>
            </a:r>
            <a:r>
              <a:rPr lang="en-US" altLang="ko-KR" sz="4200" b="1" dirty="0">
                <a:solidFill>
                  <a:srgbClr val="FF0000"/>
                </a:solidFill>
              </a:rPr>
              <a:t>of </a:t>
            </a:r>
            <a:r>
              <a:rPr lang="en-US" altLang="ko-KR" sz="4200" b="1">
                <a:solidFill>
                  <a:srgbClr val="FF0000"/>
                </a:solidFill>
              </a:rPr>
              <a:t>appropriate wealth data</a:t>
            </a:r>
            <a:r>
              <a:rPr lang="en-US" altLang="ko-KR" sz="4200" b="1"/>
              <a:t>. </a:t>
            </a:r>
            <a:endParaRPr lang="en-US" altLang="ko-KR" sz="4200" b="1" dirty="0"/>
          </a:p>
          <a:p>
            <a:pPr>
              <a:lnSpc>
                <a:spcPct val="170000"/>
              </a:lnSpc>
            </a:pPr>
            <a:endParaRPr lang="en-US" altLang="ko-KR" sz="4200" b="1" dirty="0"/>
          </a:p>
          <a:p>
            <a:pPr>
              <a:lnSpc>
                <a:spcPct val="170000"/>
              </a:lnSpc>
            </a:pPr>
            <a:r>
              <a:rPr lang="en-US" altLang="ko-KR" sz="4200" b="1"/>
              <a:t>Need to explore the </a:t>
            </a:r>
            <a:r>
              <a:rPr lang="en-US" altLang="ko-KR" sz="4200" b="1" dirty="0">
                <a:solidFill>
                  <a:srgbClr val="FF0000"/>
                </a:solidFill>
              </a:rPr>
              <a:t>two dimensions </a:t>
            </a:r>
            <a:r>
              <a:rPr lang="en-US" altLang="ko-KR" sz="4200" b="1">
                <a:solidFill>
                  <a:srgbClr val="FF0000"/>
                </a:solidFill>
              </a:rPr>
              <a:t>of social inequality</a:t>
            </a:r>
            <a:r>
              <a:rPr lang="en-US" altLang="ko-KR" sz="4200" b="1"/>
              <a:t>: </a:t>
            </a:r>
            <a:r>
              <a:rPr lang="en-US" altLang="ko-KR" sz="4200" b="1" dirty="0"/>
              <a:t>Income inequality and wealth inequality.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086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50301"/>
            <a:ext cx="10515600" cy="55330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b="1"/>
              <a:t>Conventional </a:t>
            </a:r>
            <a:r>
              <a:rPr lang="en-US" altLang="ko-KR" b="1" dirty="0"/>
              <a:t>approaches to Inequality</a:t>
            </a:r>
          </a:p>
          <a:p>
            <a:pPr marL="514350" indent="-514350">
              <a:buAutoNum type="arabicPeriod"/>
            </a:pPr>
            <a:r>
              <a:rPr lang="en-US" altLang="ko-KR" dirty="0"/>
              <a:t>Working Individuals	 </a:t>
            </a:r>
            <a:r>
              <a:rPr lang="en-US" altLang="ko-KR"/>
              <a:t>	</a:t>
            </a:r>
          </a:p>
          <a:p>
            <a:pPr marL="514350" indent="-514350">
              <a:buAutoNum type="arabicPeriod"/>
            </a:pPr>
            <a:r>
              <a:rPr lang="en-US" altLang="ko-KR"/>
              <a:t>Occupation</a:t>
            </a:r>
            <a:r>
              <a:rPr lang="en-US" altLang="ko-KR" dirty="0"/>
              <a:t>		</a:t>
            </a:r>
            <a:r>
              <a:rPr lang="en-US" altLang="ko-KR"/>
              <a:t>	</a:t>
            </a:r>
          </a:p>
          <a:p>
            <a:pPr marL="514350" indent="-514350">
              <a:buAutoNum type="arabicPeriod"/>
            </a:pPr>
            <a:r>
              <a:rPr lang="en-US" altLang="ko-KR"/>
              <a:t>Survey-data </a:t>
            </a:r>
            <a:r>
              <a:rPr lang="en-US" altLang="ko-KR" dirty="0"/>
              <a:t>		</a:t>
            </a:r>
            <a:r>
              <a:rPr lang="en-US" altLang="ko-KR"/>
              <a:t>	</a:t>
            </a:r>
          </a:p>
          <a:p>
            <a:pPr marL="514350" indent="-514350">
              <a:buAutoNum type="arabicPeriod"/>
            </a:pPr>
            <a:r>
              <a:rPr lang="en-US" altLang="ko-KR"/>
              <a:t>Interval </a:t>
            </a:r>
            <a:r>
              <a:rPr lang="en-US" altLang="ko-KR" dirty="0"/>
              <a:t>Scale of Income</a:t>
            </a:r>
            <a:r>
              <a:rPr lang="en-US" altLang="ko-KR"/>
              <a:t>	</a:t>
            </a:r>
          </a:p>
          <a:p>
            <a:pPr marL="514350" indent="-514350">
              <a:buAutoNum type="arabicPeriod"/>
            </a:pPr>
            <a:r>
              <a:rPr lang="en-US" altLang="ko-KR"/>
              <a:t>Mean </a:t>
            </a:r>
            <a:r>
              <a:rPr lang="en-US" altLang="ko-KR" dirty="0"/>
              <a:t>difference	</a:t>
            </a:r>
            <a:r>
              <a:rPr lang="en-US" altLang="ko-KR"/>
              <a:t>	</a:t>
            </a:r>
          </a:p>
          <a:p>
            <a:pPr marL="514350" indent="-514350">
              <a:buAutoNum type="arabicPeriod"/>
            </a:pPr>
            <a:endParaRPr lang="en-US" altLang="ko-KR"/>
          </a:p>
          <a:p>
            <a:pPr marL="0" indent="0">
              <a:buNone/>
            </a:pPr>
            <a:r>
              <a:rPr lang="en-US" altLang="ko-KR"/>
              <a:t> </a:t>
            </a:r>
            <a:r>
              <a:rPr lang="en-US" altLang="ko-KR" b="1" dirty="0"/>
              <a:t>A New Approach to Inequality</a:t>
            </a:r>
          </a:p>
          <a:p>
            <a:pPr marL="514350" indent="-514350">
              <a:buAutoNum type="arabicPeriod"/>
            </a:pPr>
            <a:r>
              <a:rPr lang="en-US" altLang="ko-KR" dirty="0"/>
              <a:t>All Households</a:t>
            </a:r>
          </a:p>
          <a:p>
            <a:pPr marL="514350" indent="-514350">
              <a:buAutoNum type="arabicPeriod"/>
            </a:pPr>
            <a:r>
              <a:rPr lang="en-US" altLang="ko-KR" dirty="0"/>
              <a:t>Occupation </a:t>
            </a:r>
            <a:r>
              <a:rPr lang="en-US" altLang="ko-KR"/>
              <a:t>+ Non-working population </a:t>
            </a:r>
            <a:endParaRPr lang="en-US" altLang="ko-KR" dirty="0"/>
          </a:p>
          <a:p>
            <a:pPr marL="514350" indent="-514350">
              <a:buAutoNum type="arabicPeriod"/>
            </a:pPr>
            <a:r>
              <a:rPr lang="en-US" altLang="ko-KR" dirty="0"/>
              <a:t>Administrative data</a:t>
            </a:r>
          </a:p>
          <a:p>
            <a:pPr marL="514350" indent="-514350">
              <a:buAutoNum type="arabicPeriod"/>
            </a:pPr>
            <a:r>
              <a:rPr lang="en-US" altLang="ko-KR" dirty="0"/>
              <a:t>Continuous Scale of Income</a:t>
            </a:r>
          </a:p>
          <a:p>
            <a:pPr marL="514350" indent="-514350">
              <a:buAutoNum type="arabicPeriod"/>
            </a:pPr>
            <a:r>
              <a:rPr lang="en-US" altLang="ko-KR" dirty="0"/>
              <a:t>Distribution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1182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6504758" y="1652548"/>
            <a:ext cx="4819828" cy="468309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989036" y="3178678"/>
            <a:ext cx="296254" cy="2050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88479" y="2811566"/>
            <a:ext cx="350377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563738" y="3871245"/>
            <a:ext cx="290557" cy="2638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785929" y="5161660"/>
            <a:ext cx="282011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110527" y="2811566"/>
            <a:ext cx="188008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3409060" y="4421024"/>
            <a:ext cx="247114" cy="2340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606609" y="2043870"/>
            <a:ext cx="3683237" cy="367469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2285290" y="5852517"/>
            <a:ext cx="3406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Out of the Labor Market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77227" y="2384277"/>
            <a:ext cx="3671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Economically Active Population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55336" y="669396"/>
            <a:ext cx="3181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         </a:t>
            </a:r>
            <a:r>
              <a:rPr lang="en-US" altLang="ko-KR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Individuals</a:t>
            </a:r>
            <a:r>
              <a:rPr lang="en-US" altLang="ko-KR" sz="2800" dirty="0"/>
              <a:t> </a:t>
            </a:r>
            <a:endParaRPr lang="ko-KR" altLang="en-US" sz="2800" dirty="0"/>
          </a:p>
        </p:txBody>
      </p:sp>
      <p:sp>
        <p:nvSpPr>
          <p:cNvPr id="21" name="타원 20"/>
          <p:cNvSpPr/>
          <p:nvPr/>
        </p:nvSpPr>
        <p:spPr>
          <a:xfrm>
            <a:off x="996655" y="1645496"/>
            <a:ext cx="4819828" cy="468309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990318" y="3375589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8879080" y="2690501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9393251" y="3824243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8121350" y="3725967"/>
            <a:ext cx="205099" cy="21364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8944598" y="3070789"/>
            <a:ext cx="205099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7827946" y="4421024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7981772" y="4702049"/>
            <a:ext cx="188008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7199121" y="2741775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7037459" y="4114800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/>
          <p:cNvSpPr/>
          <p:nvPr/>
        </p:nvSpPr>
        <p:spPr>
          <a:xfrm>
            <a:off x="8143431" y="2140721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 flipV="1">
            <a:off x="8650476" y="4568328"/>
            <a:ext cx="791910" cy="8189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10455069" y="3849881"/>
            <a:ext cx="196553" cy="1794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8401929" y="2476856"/>
            <a:ext cx="188008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49" name="직사각형 48"/>
          <p:cNvSpPr/>
          <p:nvPr/>
        </p:nvSpPr>
        <p:spPr>
          <a:xfrm>
            <a:off x="7374309" y="3065091"/>
            <a:ext cx="188008" cy="213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/>
          <p:cNvSpPr/>
          <p:nvPr/>
        </p:nvSpPr>
        <p:spPr>
          <a:xfrm>
            <a:off x="7199121" y="4429927"/>
            <a:ext cx="188008" cy="21364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/>
          <p:nvPr/>
        </p:nvSpPr>
        <p:spPr>
          <a:xfrm>
            <a:off x="10301244" y="3488821"/>
            <a:ext cx="726392" cy="828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/>
          <p:cNvSpPr/>
          <p:nvPr/>
        </p:nvSpPr>
        <p:spPr>
          <a:xfrm>
            <a:off x="2185589" y="5712259"/>
            <a:ext cx="219341" cy="1621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8131321" y="641920"/>
            <a:ext cx="2191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Households</a:t>
            </a:r>
            <a:endParaRPr lang="ko-KR" altLang="en-US" sz="2800" dirty="0">
              <a:latin typeface="Cambria Math" panose="020405030504060302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81114" y="6257753"/>
            <a:ext cx="10930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Note:  A square refers to male, a triangle female, X non-regular employment, and a small circle a household. </a:t>
            </a:r>
            <a:r>
              <a:rPr lang="ko-KR" altLang="en-US" dirty="0"/>
              <a:t> </a:t>
            </a:r>
          </a:p>
        </p:txBody>
      </p:sp>
      <p:sp>
        <p:nvSpPr>
          <p:cNvPr id="60" name="이등변 삼각형 59"/>
          <p:cNvSpPr/>
          <p:nvPr/>
        </p:nvSpPr>
        <p:spPr>
          <a:xfrm>
            <a:off x="1326734" y="4265996"/>
            <a:ext cx="228601" cy="21912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이등변 삼각형 60"/>
          <p:cNvSpPr/>
          <p:nvPr/>
        </p:nvSpPr>
        <p:spPr>
          <a:xfrm>
            <a:off x="1280092" y="4769483"/>
            <a:ext cx="232159" cy="227177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이등변 삼각형 62"/>
          <p:cNvSpPr/>
          <p:nvPr/>
        </p:nvSpPr>
        <p:spPr>
          <a:xfrm>
            <a:off x="4737217" y="5422527"/>
            <a:ext cx="219344" cy="23478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이등변 삼각형 63"/>
          <p:cNvSpPr/>
          <p:nvPr/>
        </p:nvSpPr>
        <p:spPr>
          <a:xfrm>
            <a:off x="5153828" y="4996660"/>
            <a:ext cx="197978" cy="25330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이등변 삼각형 64"/>
          <p:cNvSpPr/>
          <p:nvPr/>
        </p:nvSpPr>
        <p:spPr>
          <a:xfrm>
            <a:off x="3238856" y="3383777"/>
            <a:ext cx="256374" cy="237145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이등변 삼각형 65"/>
          <p:cNvSpPr/>
          <p:nvPr/>
        </p:nvSpPr>
        <p:spPr>
          <a:xfrm>
            <a:off x="2709016" y="4622397"/>
            <a:ext cx="217918" cy="3295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67" name="이등변 삼각형 66"/>
          <p:cNvSpPr/>
          <p:nvPr/>
        </p:nvSpPr>
        <p:spPr>
          <a:xfrm>
            <a:off x="4421023" y="4328445"/>
            <a:ext cx="197976" cy="2820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이등변 삼각형 69"/>
          <p:cNvSpPr/>
          <p:nvPr/>
        </p:nvSpPr>
        <p:spPr>
          <a:xfrm>
            <a:off x="7458518" y="4421243"/>
            <a:ext cx="197978" cy="25330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이등변 삼각형 70"/>
          <p:cNvSpPr/>
          <p:nvPr/>
        </p:nvSpPr>
        <p:spPr>
          <a:xfrm>
            <a:off x="8223900" y="4657072"/>
            <a:ext cx="197978" cy="25330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이등변 삼각형 71"/>
          <p:cNvSpPr/>
          <p:nvPr/>
        </p:nvSpPr>
        <p:spPr>
          <a:xfrm>
            <a:off x="7638516" y="3025211"/>
            <a:ext cx="197978" cy="25330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이등변 삼각형 72"/>
          <p:cNvSpPr/>
          <p:nvPr/>
        </p:nvSpPr>
        <p:spPr>
          <a:xfrm>
            <a:off x="9127968" y="4819414"/>
            <a:ext cx="229318" cy="265031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이등변 삼각형 73"/>
          <p:cNvSpPr/>
          <p:nvPr/>
        </p:nvSpPr>
        <p:spPr>
          <a:xfrm>
            <a:off x="9683808" y="4135097"/>
            <a:ext cx="197976" cy="2820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75" name="이등변 삼각형 74"/>
          <p:cNvSpPr/>
          <p:nvPr/>
        </p:nvSpPr>
        <p:spPr>
          <a:xfrm>
            <a:off x="9263641" y="3009545"/>
            <a:ext cx="197976" cy="2820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이등변 삼각형 75"/>
          <p:cNvSpPr/>
          <p:nvPr/>
        </p:nvSpPr>
        <p:spPr>
          <a:xfrm>
            <a:off x="8347454" y="3686389"/>
            <a:ext cx="197976" cy="2820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77" name="직사각형 76"/>
          <p:cNvSpPr/>
          <p:nvPr/>
        </p:nvSpPr>
        <p:spPr>
          <a:xfrm>
            <a:off x="8755347" y="4891616"/>
            <a:ext cx="275239" cy="210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이등변 삼각형 1"/>
          <p:cNvSpPr/>
          <p:nvPr/>
        </p:nvSpPr>
        <p:spPr>
          <a:xfrm>
            <a:off x="4204531" y="3519443"/>
            <a:ext cx="216492" cy="2706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78" name="이등변 삼각형 77"/>
          <p:cNvSpPr/>
          <p:nvPr/>
        </p:nvSpPr>
        <p:spPr>
          <a:xfrm>
            <a:off x="10716427" y="3762286"/>
            <a:ext cx="197976" cy="2820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/>
          <p:cNvSpPr/>
          <p:nvPr/>
        </p:nvSpPr>
        <p:spPr>
          <a:xfrm>
            <a:off x="1833073" y="5502780"/>
            <a:ext cx="196553" cy="1794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553205" y="1585558"/>
            <a:ext cx="46795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                  </a:t>
            </a:r>
          </a:p>
          <a:p>
            <a:r>
              <a:rPr lang="en-US" altLang="ko-KR" dirty="0"/>
              <a:t>                     Single HH</a:t>
            </a:r>
          </a:p>
          <a:p>
            <a:endParaRPr lang="en-US" altLang="ko-KR" dirty="0"/>
          </a:p>
          <a:p>
            <a:r>
              <a:rPr lang="en-US" altLang="ko-KR" dirty="0"/>
              <a:t>                              Dual Earner HH                  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Male Breadwinner HH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                              Elderly HH</a:t>
            </a:r>
            <a:endParaRPr lang="ko-KR" altLang="en-US" dirty="0"/>
          </a:p>
        </p:txBody>
      </p:sp>
      <p:cxnSp>
        <p:nvCxnSpPr>
          <p:cNvPr id="12" name="직선 화살표 연결선 11"/>
          <p:cNvCxnSpPr/>
          <p:nvPr/>
        </p:nvCxnSpPr>
        <p:spPr>
          <a:xfrm>
            <a:off x="996655" y="1486968"/>
            <a:ext cx="992381" cy="1401511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6340979" y="1068224"/>
            <a:ext cx="858142" cy="131605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4864" y="879437"/>
            <a:ext cx="1663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Conventional </a:t>
            </a:r>
          </a:p>
          <a:p>
            <a:r>
              <a:rPr lang="en-US" altLang="ko-KR"/>
              <a:t>Approaches</a:t>
            </a:r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5351806" y="641920"/>
            <a:ext cx="210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A New Approach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2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419352" y="3105150"/>
            <a:ext cx="1882059" cy="10287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Household </a:t>
            </a:r>
          </a:p>
          <a:p>
            <a:pPr algn="ctr"/>
            <a:r>
              <a:rPr lang="en-US" altLang="ko-KR"/>
              <a:t>Income</a:t>
            </a:r>
            <a:endParaRPr lang="en-US" altLang="ko-KR" dirty="0"/>
          </a:p>
        </p:txBody>
      </p:sp>
      <p:sp>
        <p:nvSpPr>
          <p:cNvPr id="6" name="타원 5"/>
          <p:cNvSpPr/>
          <p:nvPr/>
        </p:nvSpPr>
        <p:spPr>
          <a:xfrm>
            <a:off x="7248525" y="3076575"/>
            <a:ext cx="1866900" cy="105727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Wealth</a:t>
            </a:r>
            <a:endParaRPr lang="en-US" altLang="ko-KR" dirty="0"/>
          </a:p>
        </p:txBody>
      </p:sp>
      <p:sp>
        <p:nvSpPr>
          <p:cNvPr id="7" name="직사각형 6"/>
          <p:cNvSpPr/>
          <p:nvPr/>
        </p:nvSpPr>
        <p:spPr>
          <a:xfrm>
            <a:off x="5133975" y="4819650"/>
            <a:ext cx="1057275" cy="6000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Housing</a:t>
            </a:r>
            <a:endParaRPr lang="en-US" altLang="ko-KR" dirty="0"/>
          </a:p>
        </p:txBody>
      </p:sp>
      <p:cxnSp>
        <p:nvCxnSpPr>
          <p:cNvPr id="9" name="직선 화살표 연결선 8"/>
          <p:cNvCxnSpPr/>
          <p:nvPr/>
        </p:nvCxnSpPr>
        <p:spPr>
          <a:xfrm>
            <a:off x="4038600" y="4210050"/>
            <a:ext cx="866775" cy="75247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V="1">
            <a:off x="6496050" y="4210050"/>
            <a:ext cx="962025" cy="75247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H="1" flipV="1">
            <a:off x="3377682" y="2202024"/>
            <a:ext cx="8454" cy="60785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2460268" y="1383743"/>
            <a:ext cx="1800225" cy="5905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Consumption</a:t>
            </a:r>
          </a:p>
          <a:p>
            <a:pPr algn="ctr"/>
            <a:endParaRPr lang="ko-KR" altLang="en-US" dirty="0"/>
          </a:p>
        </p:txBody>
      </p:sp>
      <p:sp>
        <p:nvSpPr>
          <p:cNvPr id="17" name="타원 16"/>
          <p:cNvSpPr/>
          <p:nvPr/>
        </p:nvSpPr>
        <p:spPr>
          <a:xfrm>
            <a:off x="4991100" y="1924050"/>
            <a:ext cx="1457325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Capital Income</a:t>
            </a:r>
            <a:endParaRPr lang="en-US" altLang="ko-KR" dirty="0"/>
          </a:p>
        </p:txBody>
      </p:sp>
      <p:cxnSp>
        <p:nvCxnSpPr>
          <p:cNvPr id="19" name="직선 화살표 연결선 18"/>
          <p:cNvCxnSpPr/>
          <p:nvPr/>
        </p:nvCxnSpPr>
        <p:spPr>
          <a:xfrm flipH="1" flipV="1">
            <a:off x="6567488" y="2571750"/>
            <a:ext cx="890587" cy="504826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flipH="1">
            <a:off x="4038601" y="2502694"/>
            <a:ext cx="923924" cy="697706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왼쪽 화살표 23"/>
          <p:cNvSpPr/>
          <p:nvPr/>
        </p:nvSpPr>
        <p:spPr>
          <a:xfrm>
            <a:off x="9182100" y="3449003"/>
            <a:ext cx="1104900" cy="3409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10382249" y="2809875"/>
            <a:ext cx="1914525" cy="1400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/>
          </a:p>
          <a:p>
            <a:pPr algn="ctr"/>
            <a:r>
              <a:rPr lang="en-US" altLang="ko-KR" sz="1600"/>
              <a:t>Family Background</a:t>
            </a:r>
            <a:endParaRPr lang="en-US" altLang="ko-KR" dirty="0"/>
          </a:p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9229725" y="287655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Inheritance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829174" y="3076575"/>
            <a:ext cx="2486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Saving 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05069" y="180975"/>
            <a:ext cx="10982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/>
              <a:t>2. A Model of Income and Wealth: System Dynamics of Inequality </a:t>
            </a:r>
            <a:endParaRPr lang="ko-KR" altLang="en-US" sz="2800" dirty="0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1681161" y="5419725"/>
            <a:ext cx="2181712" cy="8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/>
              <a:t>Individual Earnings</a:t>
            </a:r>
          </a:p>
          <a:p>
            <a:r>
              <a:rPr lang="en-US" altLang="ko-KR" sz="1400" dirty="0"/>
              <a:t>Class, Occupation</a:t>
            </a:r>
          </a:p>
          <a:p>
            <a:r>
              <a:rPr lang="en-US" altLang="ko-KR" sz="1400" dirty="0"/>
              <a:t>Education</a:t>
            </a:r>
            <a:r>
              <a:rPr lang="en-US" altLang="ko-KR" sz="1400"/>
              <a:t>, Gender</a:t>
            </a:r>
            <a:endParaRPr lang="en-US" altLang="ko-KR" sz="1400" dirty="0"/>
          </a:p>
        </p:txBody>
      </p:sp>
      <p:cxnSp>
        <p:nvCxnSpPr>
          <p:cNvPr id="33" name="직선 화살표 연결선 32"/>
          <p:cNvCxnSpPr/>
          <p:nvPr/>
        </p:nvCxnSpPr>
        <p:spPr>
          <a:xfrm flipV="1">
            <a:off x="2590799" y="4276725"/>
            <a:ext cx="657226" cy="933450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구부러진 연결선 35"/>
          <p:cNvCxnSpPr/>
          <p:nvPr/>
        </p:nvCxnSpPr>
        <p:spPr>
          <a:xfrm rot="10800000" flipV="1">
            <a:off x="4038600" y="4483655"/>
            <a:ext cx="6486525" cy="1609726"/>
          </a:xfrm>
          <a:prstGeom prst="curvedConnector3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05375" y="3789997"/>
            <a:ext cx="166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Investment</a:t>
            </a:r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728297" y="4962525"/>
            <a:ext cx="3196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           </a:t>
            </a:r>
            <a:r>
              <a:rPr lang="en-US" altLang="ko-KR" sz="2400" b="1" dirty="0">
                <a:solidFill>
                  <a:srgbClr val="FF0000"/>
                </a:solidFill>
              </a:rPr>
              <a:t>Reproduction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7853585" y="182880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4791497" y="3619500"/>
            <a:ext cx="188986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50906" y="4413380"/>
            <a:ext cx="15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Purchase</a:t>
            </a:r>
            <a:endParaRPr lang="ko-KR" altLang="en-US" dirty="0"/>
          </a:p>
        </p:txBody>
      </p:sp>
      <p:sp>
        <p:nvSpPr>
          <p:cNvPr id="20" name="직사각형 19"/>
          <p:cNvSpPr/>
          <p:nvPr/>
        </p:nvSpPr>
        <p:spPr>
          <a:xfrm>
            <a:off x="615820" y="4819650"/>
            <a:ext cx="3900196" cy="191705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-24743" y="4983367"/>
            <a:ext cx="2240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>
                <a:solidFill>
                  <a:srgbClr val="FF0000"/>
                </a:solidFill>
              </a:rPr>
              <a:t>Old Approach</a:t>
            </a:r>
            <a:endParaRPr lang="ko-KR" altLang="en-U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5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11" name="내용 개체 틀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2566690"/>
              </p:ext>
            </p:extLst>
          </p:nvPr>
        </p:nvGraphicFramePr>
        <p:xfrm>
          <a:off x="839787" y="869957"/>
          <a:ext cx="5157787" cy="5424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내용 개체 틀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91775232"/>
              </p:ext>
            </p:extLst>
          </p:nvPr>
        </p:nvGraphicFramePr>
        <p:xfrm>
          <a:off x="6172200" y="881655"/>
          <a:ext cx="5183188" cy="5480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9788" y="95579"/>
            <a:ext cx="4751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/>
              <a:t>4. Results</a:t>
            </a:r>
            <a:endParaRPr lang="ko-KR" altLang="en-US" sz="2800" b="1"/>
          </a:p>
        </p:txBody>
      </p:sp>
      <p:sp>
        <p:nvSpPr>
          <p:cNvPr id="3" name="TextBox 2"/>
          <p:cNvSpPr txBox="1"/>
          <p:nvPr/>
        </p:nvSpPr>
        <p:spPr>
          <a:xfrm>
            <a:off x="3278844" y="418744"/>
            <a:ext cx="6802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/>
              <a:t>The average of income and wealth by 20 groups </a:t>
            </a:r>
            <a:endParaRPr lang="ko-KR" altLang="en-US" sz="2000" b="1"/>
          </a:p>
        </p:txBody>
      </p:sp>
      <p:sp>
        <p:nvSpPr>
          <p:cNvPr id="4" name="TextBox 3"/>
          <p:cNvSpPr txBox="1"/>
          <p:nvPr/>
        </p:nvSpPr>
        <p:spPr>
          <a:xfrm>
            <a:off x="1802921" y="2958860"/>
            <a:ext cx="2863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Gini Coefficient = 0.4264</a:t>
            </a:r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217326" y="2958860"/>
            <a:ext cx="2863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Gini Coefficient = 0.5722</a:t>
            </a:r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1475117" y="4520242"/>
            <a:ext cx="4373592" cy="2587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6952891" y="4986068"/>
            <a:ext cx="420969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23826" y="4615132"/>
            <a:ext cx="1733910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37,709 won</a:t>
            </a:r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932317" y="4245800"/>
            <a:ext cx="161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5,231 won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882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140202"/>
              </p:ext>
            </p:extLst>
          </p:nvPr>
        </p:nvGraphicFramePr>
        <p:xfrm>
          <a:off x="933450" y="95250"/>
          <a:ext cx="10515600" cy="666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타원 1"/>
          <p:cNvSpPr/>
          <p:nvPr/>
        </p:nvSpPr>
        <p:spPr>
          <a:xfrm>
            <a:off x="1768415" y="3605842"/>
            <a:ext cx="1181819" cy="251028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타원 2"/>
          <p:cNvSpPr/>
          <p:nvPr/>
        </p:nvSpPr>
        <p:spPr>
          <a:xfrm>
            <a:off x="9290649" y="439947"/>
            <a:ext cx="1224951" cy="4502989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96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>
            <a:normAutofit/>
          </a:bodyPr>
          <a:lstStyle/>
          <a:p>
            <a:r>
              <a:rPr lang="en-US" altLang="ko-KR" sz="2800"/>
              <a:t>Regression-based inequality decomposition</a:t>
            </a:r>
            <a:endParaRPr lang="ko-KR" altLang="en-US" sz="280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72890585"/>
              </p:ext>
            </p:extLst>
          </p:nvPr>
        </p:nvGraphicFramePr>
        <p:xfrm>
          <a:off x="838200" y="1585928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내용 개체 틀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4499434"/>
              </p:ext>
            </p:extLst>
          </p:nvPr>
        </p:nvGraphicFramePr>
        <p:xfrm>
          <a:off x="6172200" y="1568173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" y="6245525"/>
            <a:ext cx="1225813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* </a:t>
            </a:r>
            <a:r>
              <a:rPr lang="en-US" altLang="ko-KR" sz="1600"/>
              <a:t>Almost 20 percent of hh does not have asset-based income, and only 5% gets more than 20,000$ of asset-based income. </a:t>
            </a:r>
          </a:p>
          <a:p>
            <a:r>
              <a:rPr lang="en-US" altLang="ko-KR" sz="1600"/>
              <a:t>* Loans dispalys the ability to utilize scare resources in a society (credit society and credit inequality).</a:t>
            </a:r>
            <a:endParaRPr lang="ko-KR" altLang="en-US" sz="1600"/>
          </a:p>
        </p:txBody>
      </p:sp>
    </p:spTree>
    <p:extLst>
      <p:ext uri="{BB962C8B-B14F-4D97-AF65-F5344CB8AC3E}">
        <p14:creationId xmlns:p14="http://schemas.microsoft.com/office/powerpoint/2010/main" val="2359749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304" y="1012152"/>
            <a:ext cx="9262882" cy="589184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37094" y="181155"/>
            <a:ext cx="90644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/>
              <a:t>The rich tends to have lager debt. The poor cannot get loans due to the poor credit (credit society, credit inequality)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0347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16156</TotalTime>
  <Words>439</Words>
  <Application>Microsoft Office PowerPoint</Application>
  <PresentationFormat>Widescreen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맑은 고딕</vt:lpstr>
      <vt:lpstr>Arial</vt:lpstr>
      <vt:lpstr>Cambria Math</vt:lpstr>
      <vt:lpstr>Office 테마</vt:lpstr>
      <vt:lpstr>A New Approach to Social Inequality:      Dynamics of Income and Wealth </vt:lpstr>
      <vt:lpstr>1. Raising Issues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Regression-based inequality decomposition</vt:lpstr>
      <vt:lpstr>PowerPoint Presentation</vt:lpstr>
      <vt:lpstr>5. Concluding Remarks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 광영</dc:creator>
  <cp:lastModifiedBy>Loncar,N</cp:lastModifiedBy>
  <cp:revision>123</cp:revision>
  <dcterms:created xsi:type="dcterms:W3CDTF">2019-02-05T09:20:45Z</dcterms:created>
  <dcterms:modified xsi:type="dcterms:W3CDTF">2021-02-18T12:37:56Z</dcterms:modified>
</cp:coreProperties>
</file>