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9"/>
  </p:notesMasterIdLst>
  <p:handoutMasterIdLst>
    <p:handoutMasterId r:id="rId30"/>
  </p:handoutMasterIdLst>
  <p:sldIdLst>
    <p:sldId id="379" r:id="rId2"/>
    <p:sldId id="380" r:id="rId3"/>
    <p:sldId id="261" r:id="rId4"/>
    <p:sldId id="336" r:id="rId5"/>
    <p:sldId id="345" r:id="rId6"/>
    <p:sldId id="335" r:id="rId7"/>
    <p:sldId id="366" r:id="rId8"/>
    <p:sldId id="365" r:id="rId9"/>
    <p:sldId id="355" r:id="rId10"/>
    <p:sldId id="321" r:id="rId11"/>
    <p:sldId id="358" r:id="rId12"/>
    <p:sldId id="375" r:id="rId13"/>
    <p:sldId id="359" r:id="rId14"/>
    <p:sldId id="369" r:id="rId15"/>
    <p:sldId id="357" r:id="rId16"/>
    <p:sldId id="373" r:id="rId17"/>
    <p:sldId id="376" r:id="rId18"/>
    <p:sldId id="378" r:id="rId19"/>
    <p:sldId id="377" r:id="rId20"/>
    <p:sldId id="343" r:id="rId21"/>
    <p:sldId id="344" r:id="rId22"/>
    <p:sldId id="269" r:id="rId23"/>
    <p:sldId id="351" r:id="rId24"/>
    <p:sldId id="374" r:id="rId25"/>
    <p:sldId id="306" r:id="rId26"/>
    <p:sldId id="381" r:id="rId27"/>
    <p:sldId id="383" r:id="rId2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6" autoAdjust="0"/>
    <p:restoredTop sz="91565" autoAdjust="0"/>
  </p:normalViewPr>
  <p:slideViewPr>
    <p:cSldViewPr snapToGrid="0" snapToObjects="1">
      <p:cViewPr varScale="1">
        <p:scale>
          <a:sx n="63" d="100"/>
          <a:sy n="63" d="100"/>
        </p:scale>
        <p:origin x="84" y="22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206" d="100"/>
          <a:sy n="206" d="100"/>
        </p:scale>
        <p:origin x="680" y="-72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9619C3E-47DE-3E4F-98FE-61CF37E75D4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 xmlns:a16="http://schemas.microsoft.com/office/drawing/2014/main" id="{13C542BF-E2FD-5D45-847C-BAC4623973E7}"/>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0B822CF-BE18-7448-B2D2-00902B3F376A}" type="datetimeFigureOut">
              <a:rPr lang="en-US" smtClean="0"/>
              <a:t>12/12/2019</a:t>
            </a:fld>
            <a:endParaRPr lang="en-US"/>
          </a:p>
        </p:txBody>
      </p:sp>
      <p:sp>
        <p:nvSpPr>
          <p:cNvPr id="4" name="Footer Placeholder 3">
            <a:extLst>
              <a:ext uri="{FF2B5EF4-FFF2-40B4-BE49-F238E27FC236}">
                <a16:creationId xmlns="" xmlns:a16="http://schemas.microsoft.com/office/drawing/2014/main" id="{66516EF0-9856-3B43-BFF0-555D5A850411}"/>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54F76279-585B-164E-B19F-D5A7AD2AC24F}"/>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747D47F-C9E2-5F49-B658-7D0932860F67}" type="slidenum">
              <a:rPr lang="en-US" smtClean="0"/>
              <a:t>‹#›</a:t>
            </a:fld>
            <a:endParaRPr lang="en-US"/>
          </a:p>
        </p:txBody>
      </p:sp>
    </p:spTree>
    <p:extLst>
      <p:ext uri="{BB962C8B-B14F-4D97-AF65-F5344CB8AC3E}">
        <p14:creationId xmlns:p14="http://schemas.microsoft.com/office/powerpoint/2010/main" val="1683422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A5CDB7E-A10F-4049-B35E-D581C7EAD79C}" type="datetimeFigureOut">
              <a:rPr lang="en-US" smtClean="0"/>
              <a:t>12/12/2019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A1C75B5-8231-7244-8956-716DE5D2620D}" type="slidenum">
              <a:rPr lang="en-US" smtClean="0"/>
              <a:t>‹#›</a:t>
            </a:fld>
            <a:endParaRPr lang="en-US"/>
          </a:p>
        </p:txBody>
      </p:sp>
    </p:spTree>
    <p:extLst>
      <p:ext uri="{BB962C8B-B14F-4D97-AF65-F5344CB8AC3E}">
        <p14:creationId xmlns:p14="http://schemas.microsoft.com/office/powerpoint/2010/main" val="181953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1C75B5-8231-7244-8956-716DE5D2620D}" type="slidenum">
              <a:rPr lang="en-US" smtClean="0"/>
              <a:t>2</a:t>
            </a:fld>
            <a:endParaRPr lang="en-US"/>
          </a:p>
        </p:txBody>
      </p:sp>
    </p:spTree>
    <p:extLst>
      <p:ext uri="{BB962C8B-B14F-4D97-AF65-F5344CB8AC3E}">
        <p14:creationId xmlns:p14="http://schemas.microsoft.com/office/powerpoint/2010/main" val="395245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C75B5-8231-7244-8956-716DE5D2620D}" type="slidenum">
              <a:rPr lang="en-US" smtClean="0"/>
              <a:t>13</a:t>
            </a:fld>
            <a:endParaRPr lang="en-US"/>
          </a:p>
        </p:txBody>
      </p:sp>
    </p:spTree>
    <p:extLst>
      <p:ext uri="{BB962C8B-B14F-4D97-AF65-F5344CB8AC3E}">
        <p14:creationId xmlns:p14="http://schemas.microsoft.com/office/powerpoint/2010/main" val="79234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C75B5-8231-7244-8956-716DE5D2620D}" type="slidenum">
              <a:rPr lang="en-US" smtClean="0"/>
              <a:t>15</a:t>
            </a:fld>
            <a:endParaRPr lang="en-US"/>
          </a:p>
        </p:txBody>
      </p:sp>
    </p:spTree>
    <p:extLst>
      <p:ext uri="{BB962C8B-B14F-4D97-AF65-F5344CB8AC3E}">
        <p14:creationId xmlns:p14="http://schemas.microsoft.com/office/powerpoint/2010/main" val="225431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C75B5-8231-7244-8956-716DE5D2620D}" type="slidenum">
              <a:rPr lang="en-US" smtClean="0"/>
              <a:t>16</a:t>
            </a:fld>
            <a:endParaRPr lang="en-US"/>
          </a:p>
        </p:txBody>
      </p:sp>
    </p:spTree>
    <p:extLst>
      <p:ext uri="{BB962C8B-B14F-4D97-AF65-F5344CB8AC3E}">
        <p14:creationId xmlns:p14="http://schemas.microsoft.com/office/powerpoint/2010/main" val="88586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C75B5-8231-7244-8956-716DE5D2620D}" type="slidenum">
              <a:rPr lang="en-US" smtClean="0"/>
              <a:t>20</a:t>
            </a:fld>
            <a:endParaRPr lang="en-US"/>
          </a:p>
        </p:txBody>
      </p:sp>
    </p:spTree>
    <p:extLst>
      <p:ext uri="{BB962C8B-B14F-4D97-AF65-F5344CB8AC3E}">
        <p14:creationId xmlns:p14="http://schemas.microsoft.com/office/powerpoint/2010/main" val="2886433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C75B5-8231-7244-8956-716DE5D2620D}" type="slidenum">
              <a:rPr lang="en-US" smtClean="0"/>
              <a:t>21</a:t>
            </a:fld>
            <a:endParaRPr lang="en-US"/>
          </a:p>
        </p:txBody>
      </p:sp>
    </p:spTree>
    <p:extLst>
      <p:ext uri="{BB962C8B-B14F-4D97-AF65-F5344CB8AC3E}">
        <p14:creationId xmlns:p14="http://schemas.microsoft.com/office/powerpoint/2010/main" val="261233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1C75B5-8231-7244-8956-716DE5D2620D}" type="slidenum">
              <a:rPr lang="en-US" smtClean="0"/>
              <a:t>27</a:t>
            </a:fld>
            <a:endParaRPr lang="en-US"/>
          </a:p>
        </p:txBody>
      </p:sp>
    </p:spTree>
    <p:extLst>
      <p:ext uri="{BB962C8B-B14F-4D97-AF65-F5344CB8AC3E}">
        <p14:creationId xmlns:p14="http://schemas.microsoft.com/office/powerpoint/2010/main" val="401038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A2E18-8FBB-423E-B43E-62FFEF2D7DCC}" type="slidenum">
              <a:rPr lang="en-US" smtClean="0"/>
              <a:t>3</a:t>
            </a:fld>
            <a:endParaRPr lang="en-US"/>
          </a:p>
        </p:txBody>
      </p:sp>
    </p:spTree>
    <p:extLst>
      <p:ext uri="{BB962C8B-B14F-4D97-AF65-F5344CB8AC3E}">
        <p14:creationId xmlns:p14="http://schemas.microsoft.com/office/powerpoint/2010/main" val="321210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C75B5-8231-7244-8956-716DE5D2620D}" type="slidenum">
              <a:rPr lang="en-US" smtClean="0"/>
              <a:t>4</a:t>
            </a:fld>
            <a:endParaRPr lang="en-US"/>
          </a:p>
        </p:txBody>
      </p:sp>
    </p:spTree>
    <p:extLst>
      <p:ext uri="{BB962C8B-B14F-4D97-AF65-F5344CB8AC3E}">
        <p14:creationId xmlns:p14="http://schemas.microsoft.com/office/powerpoint/2010/main" val="69252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1184275"/>
            <a:ext cx="5688013" cy="3198813"/>
          </a:xfrm>
        </p:spPr>
      </p:sp>
      <p:sp>
        <p:nvSpPr>
          <p:cNvPr id="3" name="Notes Placeholder 2"/>
          <p:cNvSpPr>
            <a:spLocks noGrp="1"/>
          </p:cNvSpPr>
          <p:nvPr>
            <p:ph type="body" idx="1"/>
          </p:nvPr>
        </p:nvSpPr>
        <p:spPr/>
        <p:txBody>
          <a:bodyPr/>
          <a:lstStyle/>
          <a:p>
            <a:r>
              <a:rPr lang="en-US" dirty="0"/>
              <a:t>Problem #1</a:t>
            </a:r>
          </a:p>
        </p:txBody>
      </p:sp>
      <p:sp>
        <p:nvSpPr>
          <p:cNvPr id="4" name="Slide Number Placeholder 3"/>
          <p:cNvSpPr>
            <a:spLocks noGrp="1"/>
          </p:cNvSpPr>
          <p:nvPr>
            <p:ph type="sldNum" sz="quarter" idx="10"/>
          </p:nvPr>
        </p:nvSpPr>
        <p:spPr/>
        <p:txBody>
          <a:bodyPr/>
          <a:lstStyle/>
          <a:p>
            <a:fld id="{5E27EE2D-5B78-1E45-ADFF-81B209C07EF2}" type="slidenum">
              <a:rPr lang="en-US" smtClean="0"/>
              <a:t>5</a:t>
            </a:fld>
            <a:endParaRPr lang="en-US"/>
          </a:p>
        </p:txBody>
      </p:sp>
    </p:spTree>
    <p:extLst>
      <p:ext uri="{BB962C8B-B14F-4D97-AF65-F5344CB8AC3E}">
        <p14:creationId xmlns:p14="http://schemas.microsoft.com/office/powerpoint/2010/main" val="215188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Problem #2</a:t>
            </a:r>
          </a:p>
        </p:txBody>
      </p:sp>
      <p:sp>
        <p:nvSpPr>
          <p:cNvPr id="4" name="Slide Number Placeholder 3"/>
          <p:cNvSpPr>
            <a:spLocks noGrp="1"/>
          </p:cNvSpPr>
          <p:nvPr>
            <p:ph type="sldNum" sz="quarter" idx="10"/>
          </p:nvPr>
        </p:nvSpPr>
        <p:spPr/>
        <p:txBody>
          <a:bodyPr/>
          <a:lstStyle/>
          <a:p>
            <a:fld id="{5E27EE2D-5B78-1E45-ADFF-81B209C07EF2}" type="slidenum">
              <a:rPr lang="en-US" smtClean="0"/>
              <a:t>6</a:t>
            </a:fld>
            <a:endParaRPr lang="en-US"/>
          </a:p>
        </p:txBody>
      </p:sp>
    </p:spTree>
    <p:extLst>
      <p:ext uri="{BB962C8B-B14F-4D97-AF65-F5344CB8AC3E}">
        <p14:creationId xmlns:p14="http://schemas.microsoft.com/office/powerpoint/2010/main" val="233772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Problem #2</a:t>
            </a:r>
          </a:p>
        </p:txBody>
      </p:sp>
      <p:sp>
        <p:nvSpPr>
          <p:cNvPr id="4" name="Slide Number Placeholder 3"/>
          <p:cNvSpPr>
            <a:spLocks noGrp="1"/>
          </p:cNvSpPr>
          <p:nvPr>
            <p:ph type="sldNum" sz="quarter" idx="10"/>
          </p:nvPr>
        </p:nvSpPr>
        <p:spPr/>
        <p:txBody>
          <a:bodyPr/>
          <a:lstStyle/>
          <a:p>
            <a:fld id="{5E27EE2D-5B78-1E45-ADFF-81B209C07EF2}" type="slidenum">
              <a:rPr lang="en-US" smtClean="0"/>
              <a:t>7</a:t>
            </a:fld>
            <a:endParaRPr lang="en-US"/>
          </a:p>
        </p:txBody>
      </p:sp>
    </p:spTree>
    <p:extLst>
      <p:ext uri="{BB962C8B-B14F-4D97-AF65-F5344CB8AC3E}">
        <p14:creationId xmlns:p14="http://schemas.microsoft.com/office/powerpoint/2010/main" val="242046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C75B5-8231-7244-8956-716DE5D2620D}" type="slidenum">
              <a:rPr lang="en-US" smtClean="0"/>
              <a:t>8</a:t>
            </a:fld>
            <a:endParaRPr lang="en-US"/>
          </a:p>
        </p:txBody>
      </p:sp>
    </p:spTree>
    <p:extLst>
      <p:ext uri="{BB962C8B-B14F-4D97-AF65-F5344CB8AC3E}">
        <p14:creationId xmlns:p14="http://schemas.microsoft.com/office/powerpoint/2010/main" val="1088424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C75B5-8231-7244-8956-716DE5D2620D}" type="slidenum">
              <a:rPr lang="en-US" smtClean="0"/>
              <a:t>9</a:t>
            </a:fld>
            <a:endParaRPr lang="en-US"/>
          </a:p>
        </p:txBody>
      </p:sp>
    </p:spTree>
    <p:extLst>
      <p:ext uri="{BB962C8B-B14F-4D97-AF65-F5344CB8AC3E}">
        <p14:creationId xmlns:p14="http://schemas.microsoft.com/office/powerpoint/2010/main" val="155531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C75B5-8231-7244-8956-716DE5D2620D}" type="slidenum">
              <a:rPr lang="en-US" smtClean="0"/>
              <a:t>11</a:t>
            </a:fld>
            <a:endParaRPr lang="en-US"/>
          </a:p>
        </p:txBody>
      </p:sp>
    </p:spTree>
    <p:extLst>
      <p:ext uri="{BB962C8B-B14F-4D97-AF65-F5344CB8AC3E}">
        <p14:creationId xmlns:p14="http://schemas.microsoft.com/office/powerpoint/2010/main" val="118660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79E28F82-99EA-AD48-9FD0-2FADB7173964}" type="slidenum">
              <a:rPr lang="en-US" smtClean="0"/>
              <a:pPr/>
              <a:t>‹#›</a:t>
            </a:fld>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3B2D0-5FDB-E743-9569-A27EC589A9EC}" type="datetime1">
              <a:rPr lang="en-US" smtClean="0"/>
              <a:t>12/12/2019</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8795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93B4A-63C7-9E41-84FB-8ED2E379C495}" type="datetime1">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28F82-99EA-AD48-9FD0-2FADB7173964}" type="slidenum">
              <a:rPr lang="en-US" smtClean="0"/>
              <a:t>‹#›</a:t>
            </a:fld>
            <a:endParaRPr lang="en-US"/>
          </a:p>
        </p:txBody>
      </p:sp>
    </p:spTree>
    <p:extLst>
      <p:ext uri="{BB962C8B-B14F-4D97-AF65-F5344CB8AC3E}">
        <p14:creationId xmlns:p14="http://schemas.microsoft.com/office/powerpoint/2010/main" val="27483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CEAC5-8CFB-494F-AE22-88703A4449DD}" type="datetime1">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28F82-99EA-AD48-9FD0-2FADB7173964}" type="slidenum">
              <a:rPr lang="en-US" smtClean="0"/>
              <a:t>‹#›</a:t>
            </a:fld>
            <a:endParaRPr lang="en-US"/>
          </a:p>
        </p:txBody>
      </p:sp>
    </p:spTree>
    <p:extLst>
      <p:ext uri="{BB962C8B-B14F-4D97-AF65-F5344CB8AC3E}">
        <p14:creationId xmlns:p14="http://schemas.microsoft.com/office/powerpoint/2010/main" val="2150052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950440"/>
      </p:ext>
    </p:extLst>
  </p:cSld>
  <p:clrMapOvr>
    <a:masterClrMapping/>
  </p:clrMapOvr>
  <p:extLst mod="1">
    <p:ext uri="{DCECCB84-F9BA-43D5-87BE-67443E8EF086}">
      <p15:sldGuideLst xmlns:p15="http://schemas.microsoft.com/office/powerpoint/2012/main">
        <p15:guide id="1" pos="3840">
          <p15:clr>
            <a:srgbClr val="FBAE40"/>
          </p15:clr>
        </p15:guide>
        <p15:guide id="2" pos="5927">
          <p15:clr>
            <a:srgbClr val="FBAE40"/>
          </p15:clr>
        </p15:guide>
        <p15:guide id="3" pos="3727">
          <p15:clr>
            <a:srgbClr val="FBAE40"/>
          </p15:clr>
        </p15:guide>
        <p15:guide id="4" orient="horz" pos="1820">
          <p15:clr>
            <a:srgbClr val="FBAE40"/>
          </p15:clr>
        </p15:guide>
        <p15:guide id="5" orient="horz" pos="2160">
          <p15:clr>
            <a:srgbClr val="FBAE40"/>
          </p15:clr>
        </p15:guide>
        <p15:guide id="6" orient="horz" pos="2387">
          <p15:clr>
            <a:srgbClr val="FBAE40"/>
          </p15:clr>
        </p15:guide>
        <p15:guide id="7" orient="horz" pos="2727">
          <p15:clr>
            <a:srgbClr val="FBAE40"/>
          </p15:clr>
        </p15:guide>
        <p15:guide id="8" pos="2819">
          <p15:clr>
            <a:srgbClr val="FBAE40"/>
          </p15:clr>
        </p15:guide>
        <p15:guide id="9" pos="4861">
          <p15:clr>
            <a:srgbClr val="FBAE40"/>
          </p15:clr>
        </p15:guide>
        <p15:guide id="10" pos="2638">
          <p15:clr>
            <a:srgbClr val="FBAE40"/>
          </p15:clr>
        </p15:guide>
        <p15:guide id="11" pos="5042">
          <p15:clr>
            <a:srgbClr val="FBAE40"/>
          </p15:clr>
        </p15:guide>
        <p15:guide id="12" pos="1731">
          <p15:clr>
            <a:srgbClr val="FBAE40"/>
          </p15:clr>
        </p15:guide>
        <p15:guide id="13"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Speakers/1 Speaker 1 Chai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50863" y="1736725"/>
            <a:ext cx="11090275" cy="496112"/>
          </a:xfrm>
          <a:prstGeom prst="rect">
            <a:avLst/>
          </a:prstGeom>
        </p:spPr>
        <p:txBody>
          <a:bodyPr lIns="0" tIns="0" rIns="0" bIns="0"/>
          <a:lstStyle>
            <a:lvl1pPr marL="0" indent="0">
              <a:buFontTx/>
              <a:buNone/>
              <a:defRPr sz="3400" b="0" i="0">
                <a:solidFill>
                  <a:srgbClr val="FF2600"/>
                </a:solidFill>
                <a:latin typeface="Roboto" charset="0"/>
                <a:ea typeface="Roboto" charset="0"/>
                <a:cs typeface="Roboto"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Title of event. Reduce text size to fit 1 line if overrunning</a:t>
            </a:r>
            <a:endParaRPr lang="en-US" dirty="0"/>
          </a:p>
        </p:txBody>
      </p:sp>
      <p:sp>
        <p:nvSpPr>
          <p:cNvPr id="10" name="Content Placeholder 9"/>
          <p:cNvSpPr>
            <a:spLocks noGrp="1"/>
          </p:cNvSpPr>
          <p:nvPr>
            <p:ph sz="quarter" idx="11" hasCustomPrompt="1"/>
          </p:nvPr>
        </p:nvSpPr>
        <p:spPr>
          <a:xfrm>
            <a:off x="550864" y="2371281"/>
            <a:ext cx="11090274" cy="265593"/>
          </a:xfrm>
          <a:prstGeom prst="rect">
            <a:avLst/>
          </a:prstGeom>
        </p:spPr>
        <p:txBody>
          <a:bodyPr lIns="0" tIns="0" rIns="0" bIns="0"/>
          <a:lstStyle>
            <a:lvl1pPr marL="0" indent="0">
              <a:buFontTx/>
              <a:buNone/>
              <a:defRPr sz="1600" b="1" i="0">
                <a:solidFill>
                  <a:srgbClr val="FF2600"/>
                </a:solidFill>
                <a:latin typeface="Roboto" charset="0"/>
                <a:ea typeface="Roboto" charset="0"/>
                <a:cs typeface="Roboto"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a:t>
            </a:r>
            <a:r>
              <a:rPr lang="en-US" dirty="0" err="1" smtClean="0"/>
              <a:t>LSExxxxxxxxx</a:t>
            </a:r>
            <a:endParaRPr lang="en-US" dirty="0"/>
          </a:p>
        </p:txBody>
      </p:sp>
      <p:sp>
        <p:nvSpPr>
          <p:cNvPr id="13" name="Content Placeholder 12"/>
          <p:cNvSpPr>
            <a:spLocks noGrp="1"/>
          </p:cNvSpPr>
          <p:nvPr>
            <p:ph sz="quarter" idx="12" hasCustomPrompt="1"/>
          </p:nvPr>
        </p:nvSpPr>
        <p:spPr>
          <a:xfrm>
            <a:off x="550863" y="2913320"/>
            <a:ext cx="11090275" cy="350874"/>
          </a:xfrm>
          <a:prstGeom prst="rect">
            <a:avLst/>
          </a:prstGeom>
        </p:spPr>
        <p:txBody>
          <a:bodyPr lIns="0" tIns="0" rIns="0" bIns="0"/>
          <a:lstStyle>
            <a:lvl1pPr marL="0" indent="0">
              <a:buFontTx/>
              <a:buNone/>
              <a:defRPr sz="1700" b="1" i="0">
                <a:latin typeface="Roboto" charset="0"/>
                <a:ea typeface="Roboto" charset="0"/>
                <a:cs typeface="Roboto"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Speaker Name</a:t>
            </a:r>
            <a:endParaRPr lang="en-US" dirty="0"/>
          </a:p>
        </p:txBody>
      </p:sp>
      <p:sp>
        <p:nvSpPr>
          <p:cNvPr id="18" name="Content Placeholder 17"/>
          <p:cNvSpPr>
            <a:spLocks noGrp="1"/>
          </p:cNvSpPr>
          <p:nvPr>
            <p:ph sz="quarter" idx="14" hasCustomPrompt="1"/>
          </p:nvPr>
        </p:nvSpPr>
        <p:spPr>
          <a:xfrm>
            <a:off x="550863" y="3258880"/>
            <a:ext cx="11090275" cy="49441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300" b="0" i="0" baseline="0">
                <a:latin typeface="Roboto" charset="0"/>
                <a:ea typeface="Roboto" charset="0"/>
                <a:cs typeface="Roboto"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smtClean="0"/>
              <a:t>Positions and affiliations. Keep it simple, you don</a:t>
            </a:r>
            <a:r>
              <a:rPr lang="mr-IN" dirty="0" smtClean="0"/>
              <a:t>’</a:t>
            </a:r>
            <a:r>
              <a:rPr lang="en-US" dirty="0" smtClean="0"/>
              <a:t>t need to add absolutely every position or affiliation just the ones that are pertinent to the event. Positions and affiliations to take up no more than two lines per speaker. (Speaker’s personal # if they have one)</a:t>
            </a:r>
          </a:p>
          <a:p>
            <a:pPr lvl="0"/>
            <a:endParaRPr lang="en-US" dirty="0" smtClean="0"/>
          </a:p>
        </p:txBody>
      </p:sp>
      <p:sp>
        <p:nvSpPr>
          <p:cNvPr id="20" name="Content Placeholder 19"/>
          <p:cNvSpPr>
            <a:spLocks noGrp="1"/>
          </p:cNvSpPr>
          <p:nvPr>
            <p:ph sz="quarter" idx="15" hasCustomPrompt="1"/>
          </p:nvPr>
        </p:nvSpPr>
        <p:spPr>
          <a:xfrm>
            <a:off x="550863" y="3987727"/>
            <a:ext cx="9121776" cy="329092"/>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1700" b="1" i="0">
                <a:solidFill>
                  <a:schemeClr val="tx1"/>
                </a:solidFill>
                <a:latin typeface="Roboto" charset="0"/>
                <a:ea typeface="Roboto" charset="0"/>
                <a:cs typeface="Roboto" charset="0"/>
              </a:defRPr>
            </a:lvl1pPr>
          </a:lstStyle>
          <a:p>
            <a:pPr lvl="0"/>
            <a:r>
              <a:rPr lang="en-US" dirty="0" smtClean="0"/>
              <a:t>Chair: Chair Name</a:t>
            </a:r>
          </a:p>
        </p:txBody>
      </p:sp>
      <p:sp>
        <p:nvSpPr>
          <p:cNvPr id="22" name="Content Placeholder 21"/>
          <p:cNvSpPr>
            <a:spLocks noGrp="1"/>
          </p:cNvSpPr>
          <p:nvPr>
            <p:ph sz="quarter" idx="16" hasCustomPrompt="1"/>
          </p:nvPr>
        </p:nvSpPr>
        <p:spPr>
          <a:xfrm>
            <a:off x="550862" y="4316634"/>
            <a:ext cx="11090275" cy="52118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1300" b="0" i="0" baseline="0">
                <a:latin typeface="Roboto" charset="0"/>
                <a:ea typeface="Roboto" charset="0"/>
                <a:cs typeface="Roboto"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smtClean="0"/>
              <a:t>Positions and affiliations. Keep it simple, you don</a:t>
            </a:r>
            <a:r>
              <a:rPr lang="mr-IN" dirty="0" smtClean="0"/>
              <a:t>’</a:t>
            </a:r>
            <a:r>
              <a:rPr lang="en-US" dirty="0" smtClean="0"/>
              <a:t>t need to add absolutely every position or affiliation just the ones that are pertinent to the event. Positions and affiliations to take up no more than two lines per speaker. (Chair’s personal # if they have one)</a:t>
            </a:r>
          </a:p>
          <a:p>
            <a:pPr lvl="0"/>
            <a:endParaRPr lang="en-US" dirty="0" smtClean="0"/>
          </a:p>
        </p:txBody>
      </p:sp>
      <p:sp>
        <p:nvSpPr>
          <p:cNvPr id="26" name="Content Placeholder 25"/>
          <p:cNvSpPr>
            <a:spLocks noGrp="1"/>
          </p:cNvSpPr>
          <p:nvPr>
            <p:ph sz="quarter" idx="17" hasCustomPrompt="1"/>
          </p:nvPr>
        </p:nvSpPr>
        <p:spPr>
          <a:xfrm>
            <a:off x="550863" y="5401340"/>
            <a:ext cx="11090275" cy="367635"/>
          </a:xfrm>
          <a:prstGeom prst="rect">
            <a:avLst/>
          </a:prstGeom>
        </p:spPr>
        <p:txBody>
          <a:bodyPr lIns="0" tIns="0" rIns="0" bIns="0"/>
          <a:lstStyle>
            <a:lvl1pPr marL="0" indent="0">
              <a:lnSpc>
                <a:spcPct val="100000"/>
              </a:lnSpc>
              <a:buFontTx/>
              <a:buNone/>
              <a:defRPr sz="1000" b="0" i="1">
                <a:latin typeface="Roboto" charset="0"/>
                <a:ea typeface="Roboto" charset="0"/>
                <a:cs typeface="Roboto" charset="0"/>
              </a:defRPr>
            </a:lvl1pPr>
          </a:lstStyle>
          <a:p>
            <a:pPr lvl="0"/>
            <a:r>
              <a:rPr lang="en-US" dirty="0" smtClean="0"/>
              <a:t>Hosted by </a:t>
            </a:r>
            <a:r>
              <a:rPr lang="en-US" dirty="0" err="1" smtClean="0"/>
              <a:t>xxxxxxxxxxxxxxxxxxxxxxx</a:t>
            </a:r>
            <a:r>
              <a:rPr lang="en-US" dirty="0" smtClean="0"/>
              <a:t/>
            </a:r>
            <a:br>
              <a:rPr lang="en-US" dirty="0" smtClean="0"/>
            </a:br>
            <a:r>
              <a:rPr lang="en-US" dirty="0" smtClean="0"/>
              <a:t>Generously supported by </a:t>
            </a:r>
            <a:r>
              <a:rPr lang="en-US" dirty="0" err="1" smtClean="0"/>
              <a:t>xxxxxxxxxxxxxxxxxxxxxxxxxxx</a:t>
            </a:r>
            <a:endParaRPr lang="en-US" dirty="0" smtClean="0"/>
          </a:p>
        </p:txBody>
      </p:sp>
    </p:spTree>
    <p:extLst>
      <p:ext uri="{BB962C8B-B14F-4D97-AF65-F5344CB8AC3E}">
        <p14:creationId xmlns:p14="http://schemas.microsoft.com/office/powerpoint/2010/main" val="4521438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81">
          <p15:clr>
            <a:srgbClr val="FBAE40"/>
          </p15:clr>
        </p15:guide>
        <p15:guide id="2" pos="347">
          <p15:clr>
            <a:srgbClr val="FBAE40"/>
          </p15:clr>
        </p15:guide>
        <p15:guide id="3" pos="7333">
          <p15:clr>
            <a:srgbClr val="FBAE40"/>
          </p15:clr>
        </p15:guide>
        <p15:guide id="4" orient="horz" pos="3634">
          <p15:clr>
            <a:srgbClr val="FBAE40"/>
          </p15:clr>
        </p15:guide>
        <p15:guide id="5" orient="horz" pos="109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276499-2EFB-644C-B441-E5F84BCE389E}" type="datetime1">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81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4DFD79-6E8B-1D40-91F0-7651951BF0CF}" type="datetime1">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28F82-99EA-AD48-9FD0-2FADB7173964}" type="slidenum">
              <a:rPr lang="en-US" smtClean="0"/>
              <a:t>‹#›</a:t>
            </a:fld>
            <a:endParaRPr lang="en-US"/>
          </a:p>
        </p:txBody>
      </p:sp>
    </p:spTree>
    <p:extLst>
      <p:ext uri="{BB962C8B-B14F-4D97-AF65-F5344CB8AC3E}">
        <p14:creationId xmlns:p14="http://schemas.microsoft.com/office/powerpoint/2010/main" val="122355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575FF-D875-074F-9843-66BE05D61DE8}" type="datetime1">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28F82-99EA-AD48-9FD0-2FADB7173964}" type="slidenum">
              <a:rPr lang="en-US" smtClean="0"/>
              <a:t>‹#›</a:t>
            </a:fld>
            <a:endParaRPr lang="en-US"/>
          </a:p>
        </p:txBody>
      </p:sp>
    </p:spTree>
    <p:extLst>
      <p:ext uri="{BB962C8B-B14F-4D97-AF65-F5344CB8AC3E}">
        <p14:creationId xmlns:p14="http://schemas.microsoft.com/office/powerpoint/2010/main" val="3675590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9A0252-715D-264E-A441-3CE6205D44F1}" type="datetime1">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28F82-99EA-AD48-9FD0-2FADB7173964}" type="slidenum">
              <a:rPr lang="en-US" smtClean="0"/>
              <a:t>‹#›</a:t>
            </a:fld>
            <a:endParaRPr lang="en-US"/>
          </a:p>
        </p:txBody>
      </p:sp>
    </p:spTree>
    <p:extLst>
      <p:ext uri="{BB962C8B-B14F-4D97-AF65-F5344CB8AC3E}">
        <p14:creationId xmlns:p14="http://schemas.microsoft.com/office/powerpoint/2010/main" val="395062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C1C37A-AB8B-5040-AC1A-DEB8260E0378}" type="datetime1">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33706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19400-7A45-A249-BDA3-57ABF779FAC4}" type="datetime1">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28F82-99EA-AD48-9FD0-2FADB7173964}" type="slidenum">
              <a:rPr lang="en-US" smtClean="0"/>
              <a:t>‹#›</a:t>
            </a:fld>
            <a:endParaRPr lang="en-US" dirty="0"/>
          </a:p>
        </p:txBody>
      </p:sp>
    </p:spTree>
    <p:extLst>
      <p:ext uri="{BB962C8B-B14F-4D97-AF65-F5344CB8AC3E}">
        <p14:creationId xmlns:p14="http://schemas.microsoft.com/office/powerpoint/2010/main" val="390237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709FCD-4829-E547-91A1-3DFCDC53E714}" type="datetime1">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28F82-99EA-AD48-9FD0-2FADB7173964}" type="slidenum">
              <a:rPr lang="en-US" smtClean="0"/>
              <a:t>‹#›</a:t>
            </a:fld>
            <a:endParaRPr lang="en-US"/>
          </a:p>
        </p:txBody>
      </p:sp>
    </p:spTree>
    <p:extLst>
      <p:ext uri="{BB962C8B-B14F-4D97-AF65-F5344CB8AC3E}">
        <p14:creationId xmlns:p14="http://schemas.microsoft.com/office/powerpoint/2010/main" val="37950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07CCED-BB49-F845-9EBF-71C3CF92DDC0}" type="datetime1">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28F82-99EA-AD48-9FD0-2FADB7173964}" type="slidenum">
              <a:rPr lang="en-US" smtClean="0"/>
              <a:t>‹#›</a:t>
            </a:fld>
            <a:endParaRPr lang="en-US"/>
          </a:p>
        </p:txBody>
      </p:sp>
    </p:spTree>
    <p:extLst>
      <p:ext uri="{BB962C8B-B14F-4D97-AF65-F5344CB8AC3E}">
        <p14:creationId xmlns:p14="http://schemas.microsoft.com/office/powerpoint/2010/main" val="258962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2DD63-D615-9142-B8A2-09DCA62271F3}" type="datetime1">
              <a:rPr lang="en-US" smtClean="0"/>
              <a:t>12/12/2019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79E28F82-99EA-AD48-9FD0-2FADB7173964}" type="slidenum">
              <a:rPr lang="en-US" smtClean="0"/>
              <a:pPr/>
              <a:t>‹#›</a:t>
            </a:fld>
            <a:endParaRPr lang="en-US" dirty="0"/>
          </a:p>
        </p:txBody>
      </p:sp>
      <p:sp>
        <p:nvSpPr>
          <p:cNvPr id="7" name="Slide Number Placeholder 2">
            <a:extLst>
              <a:ext uri="{FF2B5EF4-FFF2-40B4-BE49-F238E27FC236}">
                <a16:creationId xmlns="" xmlns:a16="http://schemas.microsoft.com/office/drawing/2014/main" id="{02C55AB4-9B03-4209-937A-B2F2FB3A5263}"/>
              </a:ext>
            </a:extLst>
          </p:cNvPr>
          <p:cNvSpPr txBox="1">
            <a:spLocks/>
          </p:cNvSpPr>
          <p:nvPr userDrawn="1"/>
        </p:nvSpPr>
        <p:spPr>
          <a:xfrm>
            <a:off x="8610600" y="635635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E28F82-99EA-AD48-9FD0-2FADB7173964}" type="slidenum">
              <a:rPr lang="en-US" sz="1400" smtClean="0">
                <a:solidFill>
                  <a:schemeClr val="bg1">
                    <a:lumMod val="50000"/>
                  </a:schemeClr>
                </a:solidFill>
              </a:rPr>
              <a:pPr algn="r"/>
              <a:t>‹#›</a:t>
            </a:fld>
            <a:endParaRPr lang="en-US" sz="1400" dirty="0">
              <a:solidFill>
                <a:schemeClr val="bg1">
                  <a:lumMod val="50000"/>
                </a:schemeClr>
              </a:solidFill>
            </a:endParaRPr>
          </a:p>
        </p:txBody>
      </p:sp>
      <p:cxnSp>
        <p:nvCxnSpPr>
          <p:cNvPr id="8" name="Straight Connector 7">
            <a:extLst>
              <a:ext uri="{FF2B5EF4-FFF2-40B4-BE49-F238E27FC236}">
                <a16:creationId xmlns="" xmlns:a16="http://schemas.microsoft.com/office/drawing/2014/main" id="{3C8BC690-6D15-472B-9730-0CFB65A1BF64}"/>
              </a:ext>
            </a:extLst>
          </p:cNvPr>
          <p:cNvCxnSpPr/>
          <p:nvPr userDrawn="1"/>
        </p:nvCxnSpPr>
        <p:spPr>
          <a:xfrm>
            <a:off x="-176115" y="6252742"/>
            <a:ext cx="12544229"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03C0DF2A-7317-4EA3-BBD1-A9147F42E7D3}"/>
              </a:ext>
            </a:extLst>
          </p:cNvPr>
          <p:cNvPicPr>
            <a:picLocks noChangeAspect="1"/>
          </p:cNvPicPr>
          <p:nvPr userDrawn="1"/>
        </p:nvPicPr>
        <p:blipFill>
          <a:blip r:embed="rId15"/>
          <a:stretch>
            <a:fillRect/>
          </a:stretch>
        </p:blipFill>
        <p:spPr>
          <a:xfrm>
            <a:off x="82861" y="6328522"/>
            <a:ext cx="2228306" cy="475350"/>
          </a:xfrm>
          <a:prstGeom prst="rect">
            <a:avLst/>
          </a:prstGeom>
        </p:spPr>
      </p:pic>
    </p:spTree>
    <p:extLst>
      <p:ext uri="{BB962C8B-B14F-4D97-AF65-F5344CB8AC3E}">
        <p14:creationId xmlns:p14="http://schemas.microsoft.com/office/powerpoint/2010/main" val="3086863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5706" b="29943"/>
          <a:stretch/>
        </p:blipFill>
        <p:spPr>
          <a:xfrm>
            <a:off x="3440623" y="3469979"/>
            <a:ext cx="5590205" cy="1334495"/>
          </a:xfrm>
          <a:prstGeom prst="rect">
            <a:avLst/>
          </a:prstGeom>
        </p:spPr>
      </p:pic>
    </p:spTree>
    <p:extLst>
      <p:ext uri="{BB962C8B-B14F-4D97-AF65-F5344CB8AC3E}">
        <p14:creationId xmlns:p14="http://schemas.microsoft.com/office/powerpoint/2010/main" val="727964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5698D4-1004-1E41-AE31-211086ACE870}"/>
              </a:ext>
            </a:extLst>
          </p:cNvPr>
          <p:cNvSpPr>
            <a:spLocks noGrp="1"/>
          </p:cNvSpPr>
          <p:nvPr>
            <p:ph type="title"/>
          </p:nvPr>
        </p:nvSpPr>
        <p:spPr/>
        <p:txBody>
          <a:bodyPr/>
          <a:lstStyle/>
          <a:p>
            <a:r>
              <a:rPr lang="en-US" dirty="0"/>
              <a:t>Inequality constricts growth by …</a:t>
            </a:r>
          </a:p>
        </p:txBody>
      </p:sp>
      <p:sp>
        <p:nvSpPr>
          <p:cNvPr id="3" name="Content Placeholder 2">
            <a:extLst>
              <a:ext uri="{FF2B5EF4-FFF2-40B4-BE49-F238E27FC236}">
                <a16:creationId xmlns="" xmlns:a16="http://schemas.microsoft.com/office/drawing/2014/main" id="{459D963D-316D-494C-B4FE-1B85FE3AEC2D}"/>
              </a:ext>
            </a:extLst>
          </p:cNvPr>
          <p:cNvSpPr>
            <a:spLocks noGrp="1"/>
          </p:cNvSpPr>
          <p:nvPr>
            <p:ph idx="1"/>
          </p:nvPr>
        </p:nvSpPr>
        <p:spPr/>
        <p:txBody>
          <a:bodyPr>
            <a:normAutofit/>
          </a:bodyPr>
          <a:lstStyle/>
          <a:p>
            <a:r>
              <a:rPr lang="en-US" b="1" dirty="0"/>
              <a:t>Obstructing the supply of people and ideas</a:t>
            </a:r>
            <a:r>
              <a:rPr lang="en-US" dirty="0"/>
              <a:t> into the economy and limiting opportunity for those not already at the top, which slows productivity growth over time.</a:t>
            </a:r>
          </a:p>
        </p:txBody>
      </p:sp>
    </p:spTree>
    <p:extLst>
      <p:ext uri="{BB962C8B-B14F-4D97-AF65-F5344CB8AC3E}">
        <p14:creationId xmlns:p14="http://schemas.microsoft.com/office/powerpoint/2010/main" val="1584113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550C37-B42E-42B1-A320-5DD4E173E522}"/>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4" name="Picture 3">
            <a:extLst>
              <a:ext uri="{FF2B5EF4-FFF2-40B4-BE49-F238E27FC236}">
                <a16:creationId xmlns="" xmlns:a16="http://schemas.microsoft.com/office/drawing/2014/main" id="{93F1AB65-4A25-4474-B1A6-EDFB706EED7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35800" y1="12906" x2="35800" y2="12906"/>
                      </a14:backgroundRemoval>
                    </a14:imgEffect>
                  </a14:imgLayer>
                </a14:imgProps>
              </a:ext>
            </a:extLst>
          </a:blip>
          <a:srcRect l="21253" t="17674" r="21481" b="21978"/>
          <a:stretch/>
        </p:blipFill>
        <p:spPr>
          <a:xfrm>
            <a:off x="4014787" y="628410"/>
            <a:ext cx="4162425" cy="5404206"/>
          </a:xfrm>
          <a:prstGeom prst="rect">
            <a:avLst/>
          </a:prstGeom>
        </p:spPr>
      </p:pic>
    </p:spTree>
    <p:extLst>
      <p:ext uri="{BB962C8B-B14F-4D97-AF65-F5344CB8AC3E}">
        <p14:creationId xmlns:p14="http://schemas.microsoft.com/office/powerpoint/2010/main" val="1205780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5698D4-1004-1E41-AE31-211086ACE870}"/>
              </a:ext>
            </a:extLst>
          </p:cNvPr>
          <p:cNvSpPr>
            <a:spLocks noGrp="1"/>
          </p:cNvSpPr>
          <p:nvPr>
            <p:ph type="title"/>
          </p:nvPr>
        </p:nvSpPr>
        <p:spPr/>
        <p:txBody>
          <a:bodyPr/>
          <a:lstStyle/>
          <a:p>
            <a:r>
              <a:rPr lang="en-US" dirty="0"/>
              <a:t>Inequality constricts growth by …</a:t>
            </a:r>
          </a:p>
        </p:txBody>
      </p:sp>
      <p:sp>
        <p:nvSpPr>
          <p:cNvPr id="3" name="Content Placeholder 2">
            <a:extLst>
              <a:ext uri="{FF2B5EF4-FFF2-40B4-BE49-F238E27FC236}">
                <a16:creationId xmlns="" xmlns:a16="http://schemas.microsoft.com/office/drawing/2014/main" id="{459D963D-316D-494C-B4FE-1B85FE3AEC2D}"/>
              </a:ext>
            </a:extLst>
          </p:cNvPr>
          <p:cNvSpPr>
            <a:spLocks noGrp="1"/>
          </p:cNvSpPr>
          <p:nvPr>
            <p:ph idx="1"/>
          </p:nvPr>
        </p:nvSpPr>
        <p:spPr/>
        <p:txBody>
          <a:bodyPr>
            <a:normAutofit/>
          </a:bodyPr>
          <a:lstStyle/>
          <a:p>
            <a:r>
              <a:rPr lang="en-US" b="1" dirty="0"/>
              <a:t>Obstructing the supply of people and ideas</a:t>
            </a:r>
            <a:r>
              <a:rPr lang="en-US" dirty="0"/>
              <a:t> into the economy and limiting opportunity for those not already at the top, which slows productivity growth over time.</a:t>
            </a:r>
          </a:p>
          <a:p>
            <a:r>
              <a:rPr lang="en-US" b="1" dirty="0"/>
              <a:t>Subverting the institutions that manage the market</a:t>
            </a:r>
            <a:r>
              <a:rPr lang="en-US" dirty="0"/>
              <a:t>, making our political system ineffective and our markets dysfunctional.</a:t>
            </a:r>
          </a:p>
        </p:txBody>
      </p:sp>
    </p:spTree>
    <p:extLst>
      <p:ext uri="{BB962C8B-B14F-4D97-AF65-F5344CB8AC3E}">
        <p14:creationId xmlns:p14="http://schemas.microsoft.com/office/powerpoint/2010/main" val="2231044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550C37-B42E-42B1-A320-5DD4E173E522}"/>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4" name="Picture 3">
            <a:extLst>
              <a:ext uri="{FF2B5EF4-FFF2-40B4-BE49-F238E27FC236}">
                <a16:creationId xmlns="" xmlns:a16="http://schemas.microsoft.com/office/drawing/2014/main" id="{7685D4EF-A582-4473-B36C-08B4F08551EB}"/>
              </a:ext>
            </a:extLst>
          </p:cNvPr>
          <p:cNvPicPr>
            <a:picLocks noChangeAspect="1"/>
          </p:cNvPicPr>
          <p:nvPr/>
        </p:nvPicPr>
        <p:blipFill>
          <a:blip r:embed="rId3"/>
          <a:stretch>
            <a:fillRect/>
          </a:stretch>
        </p:blipFill>
        <p:spPr>
          <a:xfrm>
            <a:off x="2592998" y="628410"/>
            <a:ext cx="7467307" cy="5212080"/>
          </a:xfrm>
          <a:prstGeom prst="rect">
            <a:avLst/>
          </a:prstGeom>
        </p:spPr>
      </p:pic>
    </p:spTree>
    <p:extLst>
      <p:ext uri="{BB962C8B-B14F-4D97-AF65-F5344CB8AC3E}">
        <p14:creationId xmlns:p14="http://schemas.microsoft.com/office/powerpoint/2010/main" val="25197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95FE46C-F8AE-404B-B035-2F1869A0CCFE}"/>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4" name="Picture 3">
            <a:extLst>
              <a:ext uri="{FF2B5EF4-FFF2-40B4-BE49-F238E27FC236}">
                <a16:creationId xmlns="" xmlns:a16="http://schemas.microsoft.com/office/drawing/2014/main" id="{34CF75D0-915D-47B4-8165-92963C94F32C}"/>
              </a:ext>
            </a:extLst>
          </p:cNvPr>
          <p:cNvPicPr>
            <a:picLocks noChangeAspect="1"/>
          </p:cNvPicPr>
          <p:nvPr/>
        </p:nvPicPr>
        <p:blipFill>
          <a:blip r:embed="rId2"/>
          <a:stretch>
            <a:fillRect/>
          </a:stretch>
        </p:blipFill>
        <p:spPr>
          <a:xfrm>
            <a:off x="2365905" y="628410"/>
            <a:ext cx="7460189" cy="5207112"/>
          </a:xfrm>
          <a:prstGeom prst="rect">
            <a:avLst/>
          </a:prstGeom>
        </p:spPr>
      </p:pic>
    </p:spTree>
    <p:extLst>
      <p:ext uri="{BB962C8B-B14F-4D97-AF65-F5344CB8AC3E}">
        <p14:creationId xmlns:p14="http://schemas.microsoft.com/office/powerpoint/2010/main" val="196996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550C37-B42E-42B1-A320-5DD4E173E522}"/>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3" name="Picture 2">
            <a:extLst>
              <a:ext uri="{FF2B5EF4-FFF2-40B4-BE49-F238E27FC236}">
                <a16:creationId xmlns="" xmlns:a16="http://schemas.microsoft.com/office/drawing/2014/main" id="{A8B6589E-4EE9-4C2B-A46F-487B9183FE25}"/>
              </a:ext>
            </a:extLst>
          </p:cNvPr>
          <p:cNvPicPr>
            <a:picLocks noChangeAspect="1"/>
          </p:cNvPicPr>
          <p:nvPr/>
        </p:nvPicPr>
        <p:blipFill>
          <a:blip r:embed="rId3"/>
          <a:stretch>
            <a:fillRect/>
          </a:stretch>
        </p:blipFill>
        <p:spPr>
          <a:xfrm>
            <a:off x="2728033" y="628410"/>
            <a:ext cx="6735934" cy="5151008"/>
          </a:xfrm>
          <a:prstGeom prst="rect">
            <a:avLst/>
          </a:prstGeom>
        </p:spPr>
      </p:pic>
    </p:spTree>
    <p:extLst>
      <p:ext uri="{BB962C8B-B14F-4D97-AF65-F5344CB8AC3E}">
        <p14:creationId xmlns:p14="http://schemas.microsoft.com/office/powerpoint/2010/main" val="1662103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550C37-B42E-42B1-A320-5DD4E173E522}"/>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9" name="Picture 8">
            <a:extLst>
              <a:ext uri="{FF2B5EF4-FFF2-40B4-BE49-F238E27FC236}">
                <a16:creationId xmlns="" xmlns:a16="http://schemas.microsoft.com/office/drawing/2014/main" id="{6FEB2EC8-40DE-4E1C-A58F-DC22163BCDA4}"/>
              </a:ext>
            </a:extLst>
          </p:cNvPr>
          <p:cNvPicPr>
            <a:picLocks noChangeAspect="1"/>
          </p:cNvPicPr>
          <p:nvPr/>
        </p:nvPicPr>
        <p:blipFill>
          <a:blip r:embed="rId3"/>
          <a:stretch>
            <a:fillRect/>
          </a:stretch>
        </p:blipFill>
        <p:spPr>
          <a:xfrm>
            <a:off x="2634853" y="628410"/>
            <a:ext cx="6922294" cy="5212080"/>
          </a:xfrm>
          <a:prstGeom prst="rect">
            <a:avLst/>
          </a:prstGeom>
        </p:spPr>
      </p:pic>
    </p:spTree>
    <p:extLst>
      <p:ext uri="{BB962C8B-B14F-4D97-AF65-F5344CB8AC3E}">
        <p14:creationId xmlns:p14="http://schemas.microsoft.com/office/powerpoint/2010/main" val="1771104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5698D4-1004-1E41-AE31-211086ACE870}"/>
              </a:ext>
            </a:extLst>
          </p:cNvPr>
          <p:cNvSpPr>
            <a:spLocks noGrp="1"/>
          </p:cNvSpPr>
          <p:nvPr>
            <p:ph type="title"/>
          </p:nvPr>
        </p:nvSpPr>
        <p:spPr/>
        <p:txBody>
          <a:bodyPr/>
          <a:lstStyle/>
          <a:p>
            <a:r>
              <a:rPr lang="en-US" dirty="0"/>
              <a:t>Inequality constricts growth by …</a:t>
            </a:r>
          </a:p>
        </p:txBody>
      </p:sp>
      <p:sp>
        <p:nvSpPr>
          <p:cNvPr id="3" name="Content Placeholder 2">
            <a:extLst>
              <a:ext uri="{FF2B5EF4-FFF2-40B4-BE49-F238E27FC236}">
                <a16:creationId xmlns="" xmlns:a16="http://schemas.microsoft.com/office/drawing/2014/main" id="{459D963D-316D-494C-B4FE-1B85FE3AEC2D}"/>
              </a:ext>
            </a:extLst>
          </p:cNvPr>
          <p:cNvSpPr>
            <a:spLocks noGrp="1"/>
          </p:cNvSpPr>
          <p:nvPr>
            <p:ph idx="1"/>
          </p:nvPr>
        </p:nvSpPr>
        <p:spPr/>
        <p:txBody>
          <a:bodyPr>
            <a:normAutofit/>
          </a:bodyPr>
          <a:lstStyle/>
          <a:p>
            <a:r>
              <a:rPr lang="en-US" b="1" dirty="0"/>
              <a:t>Obstructing the supply of people and ideas</a:t>
            </a:r>
            <a:r>
              <a:rPr lang="en-US" dirty="0"/>
              <a:t> into the economy and limiting opportunity for those not already at the top, which slows productivity growth over time.</a:t>
            </a:r>
          </a:p>
          <a:p>
            <a:r>
              <a:rPr lang="en-US" b="1" dirty="0"/>
              <a:t>Subverting the institutions that manage the market</a:t>
            </a:r>
            <a:r>
              <a:rPr lang="en-US" dirty="0"/>
              <a:t>, making our political system ineffective and our markets dysfunctional.</a:t>
            </a:r>
          </a:p>
          <a:p>
            <a:r>
              <a:rPr lang="en-US" b="1" dirty="0"/>
              <a:t>Distorting demand</a:t>
            </a:r>
            <a:r>
              <a:rPr lang="en-US" dirty="0"/>
              <a:t> through its effects on consumption and investment; which both drags down and destabilizes short- and long-term growth in economic output. </a:t>
            </a:r>
          </a:p>
        </p:txBody>
      </p:sp>
    </p:spTree>
    <p:extLst>
      <p:ext uri="{BB962C8B-B14F-4D97-AF65-F5344CB8AC3E}">
        <p14:creationId xmlns:p14="http://schemas.microsoft.com/office/powerpoint/2010/main" val="2402458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7AF0AB-306E-0B47-9A60-9D1B7EE18757}"/>
              </a:ext>
            </a:extLst>
          </p:cNvPr>
          <p:cNvSpPr>
            <a:spLocks noGrp="1"/>
          </p:cNvSpPr>
          <p:nvPr>
            <p:ph type="title"/>
          </p:nvPr>
        </p:nvSpPr>
        <p:spPr/>
        <p:txBody>
          <a:bodyPr>
            <a:normAutofit/>
          </a:bodyPr>
          <a:lstStyle/>
          <a:p>
            <a:r>
              <a:rPr lang="en-US" dirty="0"/>
              <a:t>	</a:t>
            </a:r>
          </a:p>
        </p:txBody>
      </p:sp>
      <p:pic>
        <p:nvPicPr>
          <p:cNvPr id="8" name="Picture 7">
            <a:extLst>
              <a:ext uri="{FF2B5EF4-FFF2-40B4-BE49-F238E27FC236}">
                <a16:creationId xmlns="" xmlns:a16="http://schemas.microsoft.com/office/drawing/2014/main" id="{5BFADB23-E396-4C1D-A29C-6A348E75BA47}"/>
              </a:ext>
            </a:extLst>
          </p:cNvPr>
          <p:cNvPicPr>
            <a:picLocks noChangeAspect="1"/>
          </p:cNvPicPr>
          <p:nvPr/>
        </p:nvPicPr>
        <p:blipFill rotWithShape="1">
          <a:blip r:embed="rId2"/>
          <a:srcRect t="8828" b="9792"/>
          <a:stretch/>
        </p:blipFill>
        <p:spPr>
          <a:xfrm>
            <a:off x="2234414" y="1117118"/>
            <a:ext cx="7456741" cy="4254683"/>
          </a:xfrm>
          <a:prstGeom prst="rect">
            <a:avLst/>
          </a:prstGeom>
        </p:spPr>
      </p:pic>
      <p:sp>
        <p:nvSpPr>
          <p:cNvPr id="9" name="TextBox 8">
            <a:extLst>
              <a:ext uri="{FF2B5EF4-FFF2-40B4-BE49-F238E27FC236}">
                <a16:creationId xmlns="" xmlns:a16="http://schemas.microsoft.com/office/drawing/2014/main" id="{5EAC754C-300B-4F7F-8A4F-3A6C8B2B6ECC}"/>
              </a:ext>
            </a:extLst>
          </p:cNvPr>
          <p:cNvSpPr txBox="1"/>
          <p:nvPr/>
        </p:nvSpPr>
        <p:spPr>
          <a:xfrm>
            <a:off x="2500845" y="365125"/>
            <a:ext cx="7808815" cy="1015663"/>
          </a:xfrm>
          <a:prstGeom prst="rect">
            <a:avLst/>
          </a:prstGeom>
          <a:noFill/>
        </p:spPr>
        <p:txBody>
          <a:bodyPr wrap="square" rtlCol="0">
            <a:spAutoFit/>
          </a:bodyPr>
          <a:lstStyle/>
          <a:p>
            <a:r>
              <a:rPr lang="en-US" sz="2400" b="1" dirty="0"/>
              <a:t>Businesses don’t invest as much as they used to</a:t>
            </a:r>
          </a:p>
          <a:p>
            <a:r>
              <a:rPr lang="en-US" dirty="0"/>
              <a:t>Net investment relative to net operating surplus, 1962 – 2015</a:t>
            </a:r>
          </a:p>
          <a:p>
            <a:endParaRPr lang="en-US" dirty="0"/>
          </a:p>
        </p:txBody>
      </p:sp>
      <p:sp>
        <p:nvSpPr>
          <p:cNvPr id="7" name="TextBox 6">
            <a:extLst>
              <a:ext uri="{FF2B5EF4-FFF2-40B4-BE49-F238E27FC236}">
                <a16:creationId xmlns="" xmlns:a16="http://schemas.microsoft.com/office/drawing/2014/main" id="{E26777A4-994D-4A26-AFEC-33D8B851A409}"/>
              </a:ext>
            </a:extLst>
          </p:cNvPr>
          <p:cNvSpPr txBox="1"/>
          <p:nvPr/>
        </p:nvSpPr>
        <p:spPr>
          <a:xfrm>
            <a:off x="2420531" y="5477463"/>
            <a:ext cx="7613593" cy="646331"/>
          </a:xfrm>
          <a:prstGeom prst="rect">
            <a:avLst/>
          </a:prstGeom>
          <a:noFill/>
        </p:spPr>
        <p:txBody>
          <a:bodyPr wrap="square" rtlCol="0">
            <a:spAutoFit/>
          </a:bodyPr>
          <a:lstStyle/>
          <a:p>
            <a:r>
              <a:rPr lang="en-US" sz="1200" dirty="0"/>
              <a:t>Note: Annual data for non-financial corporate and non-corporate businesses.</a:t>
            </a:r>
          </a:p>
          <a:p>
            <a:r>
              <a:rPr lang="en-US" sz="1200" dirty="0"/>
              <a:t>Source: Germán Gutiérrez and Thomas Philippon, “Investment-Less Growth: An Empirical Investigation,” Brookings Papers on Economic Activity, Fall 2017): 89–169.</a:t>
            </a:r>
          </a:p>
        </p:txBody>
      </p:sp>
    </p:spTree>
    <p:extLst>
      <p:ext uri="{BB962C8B-B14F-4D97-AF65-F5344CB8AC3E}">
        <p14:creationId xmlns:p14="http://schemas.microsoft.com/office/powerpoint/2010/main" val="99523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5698D4-1004-1E41-AE31-211086ACE870}"/>
              </a:ext>
            </a:extLst>
          </p:cNvPr>
          <p:cNvSpPr>
            <a:spLocks noGrp="1"/>
          </p:cNvSpPr>
          <p:nvPr>
            <p:ph type="title"/>
          </p:nvPr>
        </p:nvSpPr>
        <p:spPr/>
        <p:txBody>
          <a:bodyPr/>
          <a:lstStyle/>
          <a:p>
            <a:r>
              <a:rPr lang="en-US" dirty="0"/>
              <a:t>New Idea:</a:t>
            </a:r>
            <a:br>
              <a:rPr lang="en-US" dirty="0"/>
            </a:br>
            <a:r>
              <a:rPr lang="en-US" dirty="0"/>
              <a:t>Measure what matters</a:t>
            </a:r>
          </a:p>
        </p:txBody>
      </p:sp>
      <p:sp>
        <p:nvSpPr>
          <p:cNvPr id="3" name="Content Placeholder 2">
            <a:extLst>
              <a:ext uri="{FF2B5EF4-FFF2-40B4-BE49-F238E27FC236}">
                <a16:creationId xmlns="" xmlns:a16="http://schemas.microsoft.com/office/drawing/2014/main" id="{459D963D-316D-494C-B4FE-1B85FE3AEC2D}"/>
              </a:ext>
            </a:extLst>
          </p:cNvPr>
          <p:cNvSpPr>
            <a:spLocks noGrp="1"/>
          </p:cNvSpPr>
          <p:nvPr>
            <p:ph type="body" idx="1"/>
          </p:nvPr>
        </p:nvSpPr>
        <p:spPr/>
        <p:txBody>
          <a:bodyPr>
            <a:normAutofit/>
          </a:bodyPr>
          <a:lstStyle/>
          <a:p>
            <a:pPr marL="0" indent="0">
              <a:buNone/>
            </a:pPr>
            <a:r>
              <a:rPr lang="en-US" dirty="0"/>
              <a:t> </a:t>
            </a:r>
          </a:p>
        </p:txBody>
      </p:sp>
    </p:spTree>
    <p:extLst>
      <p:ext uri="{BB962C8B-B14F-4D97-AF65-F5344CB8AC3E}">
        <p14:creationId xmlns:p14="http://schemas.microsoft.com/office/powerpoint/2010/main" val="972447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70000" lnSpcReduction="20000"/>
          </a:bodyPr>
          <a:lstStyle/>
          <a:p>
            <a:r>
              <a:rPr lang="en-GB" dirty="0"/>
              <a:t>Unbound: How Inequality Constricts Our Economy and What We Can Do About It</a:t>
            </a:r>
          </a:p>
        </p:txBody>
      </p:sp>
      <p:sp>
        <p:nvSpPr>
          <p:cNvPr id="3" name="Content Placeholder 2"/>
          <p:cNvSpPr>
            <a:spLocks noGrp="1"/>
          </p:cNvSpPr>
          <p:nvPr>
            <p:ph sz="quarter" idx="11"/>
          </p:nvPr>
        </p:nvSpPr>
        <p:spPr/>
        <p:txBody>
          <a:bodyPr/>
          <a:lstStyle/>
          <a:p>
            <a:r>
              <a:rPr lang="en-GB" dirty="0"/>
              <a:t>#</a:t>
            </a:r>
            <a:r>
              <a:rPr lang="en-GB" dirty="0" err="1" smtClean="0"/>
              <a:t>LSEWealth</a:t>
            </a:r>
            <a:endParaRPr lang="en-GB" dirty="0"/>
          </a:p>
        </p:txBody>
      </p:sp>
      <p:sp>
        <p:nvSpPr>
          <p:cNvPr id="4" name="Content Placeholder 3"/>
          <p:cNvSpPr>
            <a:spLocks noGrp="1"/>
          </p:cNvSpPr>
          <p:nvPr>
            <p:ph sz="quarter" idx="12"/>
          </p:nvPr>
        </p:nvSpPr>
        <p:spPr/>
        <p:txBody>
          <a:bodyPr/>
          <a:lstStyle/>
          <a:p>
            <a:r>
              <a:rPr lang="en-GB" dirty="0"/>
              <a:t>Heather </a:t>
            </a:r>
            <a:r>
              <a:rPr lang="en-GB" dirty="0" err="1"/>
              <a:t>Boushey</a:t>
            </a:r>
            <a:endParaRPr lang="en-GB" dirty="0"/>
          </a:p>
        </p:txBody>
      </p:sp>
      <p:sp>
        <p:nvSpPr>
          <p:cNvPr id="5" name="Content Placeholder 4"/>
          <p:cNvSpPr>
            <a:spLocks noGrp="1"/>
          </p:cNvSpPr>
          <p:nvPr>
            <p:ph sz="quarter" idx="14"/>
          </p:nvPr>
        </p:nvSpPr>
        <p:spPr/>
        <p:txBody>
          <a:bodyPr/>
          <a:lstStyle/>
          <a:p>
            <a:r>
              <a:rPr lang="en-GB" dirty="0"/>
              <a:t>President of the Washington </a:t>
            </a:r>
            <a:r>
              <a:rPr lang="en-GB" dirty="0" err="1"/>
              <a:t>Center</a:t>
            </a:r>
            <a:r>
              <a:rPr lang="en-GB" dirty="0"/>
              <a:t> for Equitable Growth and former Chief Economist for Hillary Clinton</a:t>
            </a:r>
          </a:p>
        </p:txBody>
      </p:sp>
      <p:sp>
        <p:nvSpPr>
          <p:cNvPr id="6" name="Content Placeholder 5"/>
          <p:cNvSpPr>
            <a:spLocks noGrp="1"/>
          </p:cNvSpPr>
          <p:nvPr>
            <p:ph sz="quarter" idx="15"/>
          </p:nvPr>
        </p:nvSpPr>
        <p:spPr/>
        <p:txBody>
          <a:bodyPr/>
          <a:lstStyle/>
          <a:p>
            <a:r>
              <a:rPr lang="en-GB" dirty="0"/>
              <a:t>Chair: Dr Tahnee </a:t>
            </a:r>
            <a:r>
              <a:rPr lang="en-GB" dirty="0" err="1" smtClean="0"/>
              <a:t>Ooms</a:t>
            </a:r>
            <a:endParaRPr lang="en-GB" dirty="0"/>
          </a:p>
        </p:txBody>
      </p:sp>
      <p:sp>
        <p:nvSpPr>
          <p:cNvPr id="7" name="Content Placeholder 6"/>
          <p:cNvSpPr>
            <a:spLocks noGrp="1"/>
          </p:cNvSpPr>
          <p:nvPr>
            <p:ph sz="quarter" idx="16"/>
          </p:nvPr>
        </p:nvSpPr>
        <p:spPr/>
        <p:txBody>
          <a:bodyPr/>
          <a:lstStyle/>
          <a:p>
            <a:r>
              <a:rPr lang="en-GB" dirty="0" smtClean="0"/>
              <a:t>Researcher at the International Inequalities Institute</a:t>
            </a:r>
            <a:endParaRPr lang="en-GB" dirty="0"/>
          </a:p>
        </p:txBody>
      </p:sp>
      <p:sp>
        <p:nvSpPr>
          <p:cNvPr id="8" name="Content Placeholder 7"/>
          <p:cNvSpPr>
            <a:spLocks noGrp="1"/>
          </p:cNvSpPr>
          <p:nvPr>
            <p:ph sz="quarter" idx="17"/>
          </p:nvPr>
        </p:nvSpPr>
        <p:spPr/>
        <p:txBody>
          <a:bodyPr/>
          <a:lstStyle/>
          <a:p>
            <a:r>
              <a:rPr lang="en-GB" dirty="0" smtClean="0"/>
              <a:t>Hosted by the International Inequalities Institute</a:t>
            </a:r>
            <a:endParaRPr lang="en-GB" dirty="0"/>
          </a:p>
        </p:txBody>
      </p:sp>
    </p:spTree>
    <p:extLst>
      <p:ext uri="{BB962C8B-B14F-4D97-AF65-F5344CB8AC3E}">
        <p14:creationId xmlns:p14="http://schemas.microsoft.com/office/powerpoint/2010/main" val="350557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AB818A8-0DC0-486B-B581-B55AAB281239}"/>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3" name="Picture 2">
            <a:extLst>
              <a:ext uri="{FF2B5EF4-FFF2-40B4-BE49-F238E27FC236}">
                <a16:creationId xmlns="" xmlns:a16="http://schemas.microsoft.com/office/drawing/2014/main" id="{6B9E49FA-7C0E-4E40-9ACF-C087376FB1E3}"/>
              </a:ext>
            </a:extLst>
          </p:cNvPr>
          <p:cNvPicPr>
            <a:picLocks noChangeAspect="1"/>
          </p:cNvPicPr>
          <p:nvPr/>
        </p:nvPicPr>
        <p:blipFill>
          <a:blip r:embed="rId3"/>
          <a:stretch>
            <a:fillRect/>
          </a:stretch>
        </p:blipFill>
        <p:spPr>
          <a:xfrm>
            <a:off x="2362346" y="628410"/>
            <a:ext cx="7467307" cy="5212080"/>
          </a:xfrm>
          <a:prstGeom prst="rect">
            <a:avLst/>
          </a:prstGeom>
        </p:spPr>
      </p:pic>
    </p:spTree>
    <p:extLst>
      <p:ext uri="{BB962C8B-B14F-4D97-AF65-F5344CB8AC3E}">
        <p14:creationId xmlns:p14="http://schemas.microsoft.com/office/powerpoint/2010/main" val="2524814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550C37-B42E-42B1-A320-5DD4E173E522}"/>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3" name="Picture 2">
            <a:extLst>
              <a:ext uri="{FF2B5EF4-FFF2-40B4-BE49-F238E27FC236}">
                <a16:creationId xmlns="" xmlns:a16="http://schemas.microsoft.com/office/drawing/2014/main" id="{7A96D583-2691-4110-BCC3-4D27A0157657}"/>
              </a:ext>
            </a:extLst>
          </p:cNvPr>
          <p:cNvPicPr>
            <a:picLocks noChangeAspect="1"/>
          </p:cNvPicPr>
          <p:nvPr/>
        </p:nvPicPr>
        <p:blipFill>
          <a:blip r:embed="rId3"/>
          <a:stretch>
            <a:fillRect/>
          </a:stretch>
        </p:blipFill>
        <p:spPr>
          <a:xfrm>
            <a:off x="2361348" y="627017"/>
            <a:ext cx="7469303" cy="5213473"/>
          </a:xfrm>
          <a:prstGeom prst="rect">
            <a:avLst/>
          </a:prstGeom>
        </p:spPr>
      </p:pic>
    </p:spTree>
    <p:extLst>
      <p:ext uri="{BB962C8B-B14F-4D97-AF65-F5344CB8AC3E}">
        <p14:creationId xmlns:p14="http://schemas.microsoft.com/office/powerpoint/2010/main" val="1311133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1ABF7CFF-E746-9345-B058-9A47C714F37C}"/>
              </a:ext>
            </a:extLst>
          </p:cNvPr>
          <p:cNvPicPr>
            <a:picLocks noGrp="1" noChangeAspect="1"/>
          </p:cNvPicPr>
          <p:nvPr>
            <p:ph idx="1"/>
          </p:nvPr>
        </p:nvPicPr>
        <p:blipFill rotWithShape="1">
          <a:blip r:embed="rId2"/>
          <a:srcRect b="28958"/>
          <a:stretch/>
        </p:blipFill>
        <p:spPr>
          <a:xfrm>
            <a:off x="3168020" y="153825"/>
            <a:ext cx="5855960" cy="5912994"/>
          </a:xfrm>
        </p:spPr>
      </p:pic>
    </p:spTree>
    <p:extLst>
      <p:ext uri="{BB962C8B-B14F-4D97-AF65-F5344CB8AC3E}">
        <p14:creationId xmlns:p14="http://schemas.microsoft.com/office/powerpoint/2010/main" val="980229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4EC76BF-BC54-4B92-A8E6-2E855A9CBA47}"/>
              </a:ext>
            </a:extLst>
          </p:cNvPr>
          <p:cNvSpPr txBox="1"/>
          <p:nvPr/>
        </p:nvSpPr>
        <p:spPr>
          <a:xfrm>
            <a:off x="5954731" y="6604084"/>
            <a:ext cx="1013419" cy="253916"/>
          </a:xfrm>
          <a:prstGeom prst="rect">
            <a:avLst/>
          </a:prstGeom>
          <a:solidFill>
            <a:schemeClr val="bg1">
              <a:alpha val="74000"/>
            </a:schemeClr>
          </a:solidFill>
        </p:spPr>
        <p:txBody>
          <a:bodyPr wrap="none" rtlCol="0">
            <a:spAutoFit/>
          </a:bodyPr>
          <a:lstStyle/>
          <a:p>
            <a:r>
              <a:rPr lang="en-US" sz="1050" i="1" dirty="0"/>
              <a:t>(artist mockup)</a:t>
            </a:r>
          </a:p>
        </p:txBody>
      </p:sp>
      <p:pic>
        <p:nvPicPr>
          <p:cNvPr id="3" name="Picture 2">
            <a:extLst>
              <a:ext uri="{FF2B5EF4-FFF2-40B4-BE49-F238E27FC236}">
                <a16:creationId xmlns="" xmlns:a16="http://schemas.microsoft.com/office/drawing/2014/main" id="{7E3C675E-7FB9-4685-A89E-2A8A57DB360F}"/>
              </a:ext>
            </a:extLst>
          </p:cNvPr>
          <p:cNvPicPr>
            <a:picLocks noChangeAspect="1"/>
          </p:cNvPicPr>
          <p:nvPr/>
        </p:nvPicPr>
        <p:blipFill>
          <a:blip r:embed="rId2"/>
          <a:stretch>
            <a:fillRect/>
          </a:stretch>
        </p:blipFill>
        <p:spPr>
          <a:xfrm>
            <a:off x="3079650" y="148849"/>
            <a:ext cx="6070267" cy="5996762"/>
          </a:xfrm>
          <a:prstGeom prst="rect">
            <a:avLst/>
          </a:prstGeom>
        </p:spPr>
      </p:pic>
    </p:spTree>
    <p:extLst>
      <p:ext uri="{BB962C8B-B14F-4D97-AF65-F5344CB8AC3E}">
        <p14:creationId xmlns:p14="http://schemas.microsoft.com/office/powerpoint/2010/main" val="147648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675FC09-2739-4495-A544-BD350A9CE71A}"/>
              </a:ext>
            </a:extLst>
          </p:cNvPr>
          <p:cNvPicPr>
            <a:picLocks noChangeAspect="1"/>
          </p:cNvPicPr>
          <p:nvPr/>
        </p:nvPicPr>
        <p:blipFill>
          <a:blip r:embed="rId2"/>
          <a:stretch>
            <a:fillRect/>
          </a:stretch>
        </p:blipFill>
        <p:spPr>
          <a:xfrm>
            <a:off x="1942067" y="585998"/>
            <a:ext cx="8307866" cy="5418634"/>
          </a:xfrm>
          <a:prstGeom prst="rect">
            <a:avLst/>
          </a:prstGeom>
        </p:spPr>
      </p:pic>
    </p:spTree>
    <p:extLst>
      <p:ext uri="{BB962C8B-B14F-4D97-AF65-F5344CB8AC3E}">
        <p14:creationId xmlns:p14="http://schemas.microsoft.com/office/powerpoint/2010/main" val="3560243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FE4DFDF-AABD-DF46-B74B-40855EF21542}"/>
              </a:ext>
            </a:extLst>
          </p:cNvPr>
          <p:cNvSpPr>
            <a:spLocks noGrp="1"/>
          </p:cNvSpPr>
          <p:nvPr>
            <p:ph type="ctrTitle"/>
          </p:nvPr>
        </p:nvSpPr>
        <p:spPr/>
        <p:txBody>
          <a:bodyPr/>
          <a:lstStyle/>
          <a:p>
            <a:r>
              <a:rPr lang="en-US" dirty="0"/>
              <a:t>ENDS</a:t>
            </a:r>
          </a:p>
        </p:txBody>
      </p:sp>
      <p:sp>
        <p:nvSpPr>
          <p:cNvPr id="4" name="Subtitle 3">
            <a:extLst>
              <a:ext uri="{FF2B5EF4-FFF2-40B4-BE49-F238E27FC236}">
                <a16:creationId xmlns="" xmlns:a16="http://schemas.microsoft.com/office/drawing/2014/main" id="{65881947-F1F6-2C46-93CF-1CE404415BD3}"/>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4283052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5706" b="29943"/>
          <a:stretch/>
        </p:blipFill>
        <p:spPr>
          <a:xfrm>
            <a:off x="3440623" y="3469979"/>
            <a:ext cx="5590205" cy="1334495"/>
          </a:xfrm>
          <a:prstGeom prst="rect">
            <a:avLst/>
          </a:prstGeom>
        </p:spPr>
      </p:pic>
    </p:spTree>
    <p:extLst>
      <p:ext uri="{BB962C8B-B14F-4D97-AF65-F5344CB8AC3E}">
        <p14:creationId xmlns:p14="http://schemas.microsoft.com/office/powerpoint/2010/main" val="3391076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70000" lnSpcReduction="20000"/>
          </a:bodyPr>
          <a:lstStyle/>
          <a:p>
            <a:r>
              <a:rPr lang="en-GB" dirty="0"/>
              <a:t>Unbound: How Inequality Constricts Our Economy and What We Can Do About It</a:t>
            </a:r>
          </a:p>
        </p:txBody>
      </p:sp>
      <p:sp>
        <p:nvSpPr>
          <p:cNvPr id="3" name="Content Placeholder 2"/>
          <p:cNvSpPr>
            <a:spLocks noGrp="1"/>
          </p:cNvSpPr>
          <p:nvPr>
            <p:ph sz="quarter" idx="11"/>
          </p:nvPr>
        </p:nvSpPr>
        <p:spPr/>
        <p:txBody>
          <a:bodyPr/>
          <a:lstStyle/>
          <a:p>
            <a:r>
              <a:rPr lang="en-GB" dirty="0"/>
              <a:t>#</a:t>
            </a:r>
            <a:r>
              <a:rPr lang="en-GB" dirty="0" err="1" smtClean="0"/>
              <a:t>LSEWealth</a:t>
            </a:r>
            <a:endParaRPr lang="en-GB" dirty="0"/>
          </a:p>
        </p:txBody>
      </p:sp>
      <p:sp>
        <p:nvSpPr>
          <p:cNvPr id="4" name="Content Placeholder 3"/>
          <p:cNvSpPr>
            <a:spLocks noGrp="1"/>
          </p:cNvSpPr>
          <p:nvPr>
            <p:ph sz="quarter" idx="12"/>
          </p:nvPr>
        </p:nvSpPr>
        <p:spPr/>
        <p:txBody>
          <a:bodyPr/>
          <a:lstStyle/>
          <a:p>
            <a:r>
              <a:rPr lang="en-GB" dirty="0"/>
              <a:t>Heather </a:t>
            </a:r>
            <a:r>
              <a:rPr lang="en-GB" dirty="0" err="1"/>
              <a:t>Boushey</a:t>
            </a:r>
            <a:endParaRPr lang="en-GB" dirty="0"/>
          </a:p>
        </p:txBody>
      </p:sp>
      <p:sp>
        <p:nvSpPr>
          <p:cNvPr id="5" name="Content Placeholder 4"/>
          <p:cNvSpPr>
            <a:spLocks noGrp="1"/>
          </p:cNvSpPr>
          <p:nvPr>
            <p:ph sz="quarter" idx="14"/>
          </p:nvPr>
        </p:nvSpPr>
        <p:spPr/>
        <p:txBody>
          <a:bodyPr/>
          <a:lstStyle/>
          <a:p>
            <a:r>
              <a:rPr lang="en-GB" dirty="0"/>
              <a:t>President of the Washington </a:t>
            </a:r>
            <a:r>
              <a:rPr lang="en-GB" dirty="0" err="1"/>
              <a:t>Center</a:t>
            </a:r>
            <a:r>
              <a:rPr lang="en-GB" dirty="0"/>
              <a:t> for Equitable Growth and former Chief Economist for Hillary Clinton</a:t>
            </a:r>
          </a:p>
        </p:txBody>
      </p:sp>
      <p:sp>
        <p:nvSpPr>
          <p:cNvPr id="6" name="Content Placeholder 5"/>
          <p:cNvSpPr>
            <a:spLocks noGrp="1"/>
          </p:cNvSpPr>
          <p:nvPr>
            <p:ph sz="quarter" idx="15"/>
          </p:nvPr>
        </p:nvSpPr>
        <p:spPr/>
        <p:txBody>
          <a:bodyPr/>
          <a:lstStyle/>
          <a:p>
            <a:r>
              <a:rPr lang="en-GB" dirty="0"/>
              <a:t>Chair: Dr Tahnee </a:t>
            </a:r>
            <a:r>
              <a:rPr lang="en-GB" dirty="0" err="1" smtClean="0"/>
              <a:t>Ooms</a:t>
            </a:r>
            <a:endParaRPr lang="en-GB" dirty="0"/>
          </a:p>
        </p:txBody>
      </p:sp>
      <p:sp>
        <p:nvSpPr>
          <p:cNvPr id="7" name="Content Placeholder 6"/>
          <p:cNvSpPr>
            <a:spLocks noGrp="1"/>
          </p:cNvSpPr>
          <p:nvPr>
            <p:ph sz="quarter" idx="16"/>
          </p:nvPr>
        </p:nvSpPr>
        <p:spPr/>
        <p:txBody>
          <a:bodyPr/>
          <a:lstStyle/>
          <a:p>
            <a:r>
              <a:rPr lang="en-GB" dirty="0" smtClean="0"/>
              <a:t>Researcher at the International Inequalities Institute</a:t>
            </a:r>
            <a:endParaRPr lang="en-GB" dirty="0"/>
          </a:p>
        </p:txBody>
      </p:sp>
      <p:sp>
        <p:nvSpPr>
          <p:cNvPr id="8" name="Content Placeholder 7"/>
          <p:cNvSpPr>
            <a:spLocks noGrp="1"/>
          </p:cNvSpPr>
          <p:nvPr>
            <p:ph sz="quarter" idx="17"/>
          </p:nvPr>
        </p:nvSpPr>
        <p:spPr/>
        <p:txBody>
          <a:bodyPr/>
          <a:lstStyle/>
          <a:p>
            <a:r>
              <a:rPr lang="en-GB" dirty="0" smtClean="0"/>
              <a:t>Hosted by the International Inequalities Institute</a:t>
            </a:r>
            <a:endParaRPr lang="en-GB" dirty="0"/>
          </a:p>
        </p:txBody>
      </p:sp>
    </p:spTree>
    <p:extLst>
      <p:ext uri="{BB962C8B-B14F-4D97-AF65-F5344CB8AC3E}">
        <p14:creationId xmlns:p14="http://schemas.microsoft.com/office/powerpoint/2010/main" val="315359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 y="9766"/>
            <a:ext cx="12303760" cy="812454"/>
          </a:xfrm>
          <a:prstGeom prst="rect">
            <a:avLst/>
          </a:prstGeom>
          <a:gradFill flip="none" rotWithShape="1">
            <a:gsLst>
              <a:gs pos="32000">
                <a:schemeClr val="bg1"/>
              </a:gs>
              <a:gs pos="100000">
                <a:schemeClr val="bg1">
                  <a:lumMod val="95000"/>
                </a:schemeClr>
              </a:gs>
            </a:gsLst>
            <a:lin ang="5400000" scaled="0"/>
            <a:tileRect/>
          </a:gradFill>
          <a:ln w="6350" cmpd="sng">
            <a:noFill/>
          </a:ln>
          <a:effectLst>
            <a:outerShdw blurRad="63500" dist="127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ln w="6350" cmpd="sng">
                <a:solidFill>
                  <a:srgbClr val="000000"/>
                </a:solidFill>
              </a:ln>
              <a:solidFill>
                <a:schemeClr val="tx2"/>
              </a:solidFill>
            </a:endParaRPr>
          </a:p>
        </p:txBody>
      </p:sp>
      <p:pic>
        <p:nvPicPr>
          <p:cNvPr id="2" name="Picture 1" descr="eg-logo-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68" y="26379"/>
            <a:ext cx="3374749" cy="796578"/>
          </a:xfrm>
          <a:prstGeom prst="rect">
            <a:avLst/>
          </a:prstGeom>
        </p:spPr>
      </p:pic>
      <p:cxnSp>
        <p:nvCxnSpPr>
          <p:cNvPr id="5" name="Straight Connector 4"/>
          <p:cNvCxnSpPr/>
          <p:nvPr/>
        </p:nvCxnSpPr>
        <p:spPr>
          <a:xfrm>
            <a:off x="1391914" y="6252742"/>
            <a:ext cx="9408172"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 xmlns:a16="http://schemas.microsoft.com/office/drawing/2014/main" id="{B08ADEDB-C04E-8748-B278-29C747A093C3}"/>
              </a:ext>
            </a:extLst>
          </p:cNvPr>
          <p:cNvSpPr>
            <a:spLocks noGrp="1"/>
          </p:cNvSpPr>
          <p:nvPr>
            <p:ph type="ctrTitle"/>
          </p:nvPr>
        </p:nvSpPr>
        <p:spPr>
          <a:xfrm>
            <a:off x="1225550" y="1122363"/>
            <a:ext cx="9906000" cy="2387600"/>
          </a:xfrm>
        </p:spPr>
        <p:txBody>
          <a:bodyPr>
            <a:normAutofit/>
          </a:bodyPr>
          <a:lstStyle/>
          <a:p>
            <a:r>
              <a:rPr lang="en-US" sz="4800" b="1" dirty="0"/>
              <a:t>Unbound</a:t>
            </a:r>
            <a:r>
              <a:rPr lang="en-US" sz="4800" dirty="0"/>
              <a:t>: </a:t>
            </a:r>
            <a:br>
              <a:rPr lang="en-US" sz="4800" dirty="0"/>
            </a:br>
            <a:r>
              <a:rPr lang="en-US" sz="4800" dirty="0"/>
              <a:t>How Inequality Constricts Our Economy</a:t>
            </a:r>
          </a:p>
        </p:txBody>
      </p:sp>
      <p:sp>
        <p:nvSpPr>
          <p:cNvPr id="4" name="Subtitle 3">
            <a:extLst>
              <a:ext uri="{FF2B5EF4-FFF2-40B4-BE49-F238E27FC236}">
                <a16:creationId xmlns="" xmlns:a16="http://schemas.microsoft.com/office/drawing/2014/main" id="{D13F0963-42FF-704B-BE3C-DCD5D5A64FF3}"/>
              </a:ext>
            </a:extLst>
          </p:cNvPr>
          <p:cNvSpPr>
            <a:spLocks noGrp="1"/>
          </p:cNvSpPr>
          <p:nvPr>
            <p:ph type="subTitle" idx="1"/>
          </p:nvPr>
        </p:nvSpPr>
        <p:spPr>
          <a:xfrm>
            <a:off x="2667000" y="4053471"/>
            <a:ext cx="6858000" cy="1655762"/>
          </a:xfrm>
        </p:spPr>
        <p:txBody>
          <a:bodyPr/>
          <a:lstStyle/>
          <a:p>
            <a:r>
              <a:rPr lang="en-US" dirty="0"/>
              <a:t>Heather Boushey</a:t>
            </a:r>
          </a:p>
          <a:p>
            <a:r>
              <a:rPr lang="en-US"/>
              <a:t>November 8, </a:t>
            </a:r>
            <a:r>
              <a:rPr lang="en-US" dirty="0"/>
              <a:t>2019</a:t>
            </a:r>
          </a:p>
        </p:txBody>
      </p:sp>
    </p:spTree>
    <p:extLst>
      <p:ext uri="{BB962C8B-B14F-4D97-AF65-F5344CB8AC3E}">
        <p14:creationId xmlns:p14="http://schemas.microsoft.com/office/powerpoint/2010/main" val="2147619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D7F72302-A7D7-4244-967B-194C253018E4}"/>
              </a:ext>
            </a:extLst>
          </p:cNvPr>
          <p:cNvSpPr/>
          <p:nvPr/>
        </p:nvSpPr>
        <p:spPr>
          <a:xfrm>
            <a:off x="0" y="628410"/>
            <a:ext cx="122428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4" name="Picture 3">
            <a:extLst>
              <a:ext uri="{FF2B5EF4-FFF2-40B4-BE49-F238E27FC236}">
                <a16:creationId xmlns="" xmlns:a16="http://schemas.microsoft.com/office/drawing/2014/main" id="{4820FDA5-2AA9-4D43-8660-AFF79E94100F}"/>
              </a:ext>
            </a:extLst>
          </p:cNvPr>
          <p:cNvPicPr>
            <a:picLocks noChangeAspect="1"/>
          </p:cNvPicPr>
          <p:nvPr/>
        </p:nvPicPr>
        <p:blipFill>
          <a:blip r:embed="rId3"/>
          <a:stretch>
            <a:fillRect/>
          </a:stretch>
        </p:blipFill>
        <p:spPr>
          <a:xfrm>
            <a:off x="2688101" y="628410"/>
            <a:ext cx="6815797" cy="5212080"/>
          </a:xfrm>
          <a:prstGeom prst="rect">
            <a:avLst/>
          </a:prstGeom>
        </p:spPr>
      </p:pic>
    </p:spTree>
    <p:extLst>
      <p:ext uri="{BB962C8B-B14F-4D97-AF65-F5344CB8AC3E}">
        <p14:creationId xmlns:p14="http://schemas.microsoft.com/office/powerpoint/2010/main" val="321904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26E97E6-CF3F-46DF-BB12-27F20F98839C}"/>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013" dirty="0"/>
              <a:t>\</a:t>
            </a:r>
          </a:p>
        </p:txBody>
      </p:sp>
      <p:pic>
        <p:nvPicPr>
          <p:cNvPr id="5" name="Picture 4">
            <a:extLst>
              <a:ext uri="{FF2B5EF4-FFF2-40B4-BE49-F238E27FC236}">
                <a16:creationId xmlns="" xmlns:a16="http://schemas.microsoft.com/office/drawing/2014/main" id="{9E614DD3-1854-4476-9AFF-E9692434F5B4}"/>
              </a:ext>
            </a:extLst>
          </p:cNvPr>
          <p:cNvPicPr>
            <a:picLocks noChangeAspect="1"/>
          </p:cNvPicPr>
          <p:nvPr/>
        </p:nvPicPr>
        <p:blipFill>
          <a:blip r:embed="rId3"/>
          <a:stretch>
            <a:fillRect/>
          </a:stretch>
        </p:blipFill>
        <p:spPr>
          <a:xfrm>
            <a:off x="2362346" y="628410"/>
            <a:ext cx="7467307" cy="5212080"/>
          </a:xfrm>
          <a:prstGeom prst="rect">
            <a:avLst/>
          </a:prstGeom>
        </p:spPr>
      </p:pic>
    </p:spTree>
    <p:extLst>
      <p:ext uri="{BB962C8B-B14F-4D97-AF65-F5344CB8AC3E}">
        <p14:creationId xmlns:p14="http://schemas.microsoft.com/office/powerpoint/2010/main" val="288343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26E97E6-CF3F-46DF-BB12-27F20F98839C}"/>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6" name="Picture 5">
            <a:extLst>
              <a:ext uri="{FF2B5EF4-FFF2-40B4-BE49-F238E27FC236}">
                <a16:creationId xmlns="" xmlns:a16="http://schemas.microsoft.com/office/drawing/2014/main" id="{FD5DCAFC-4828-4352-B747-E6A32F6D4FD7}"/>
              </a:ext>
            </a:extLst>
          </p:cNvPr>
          <p:cNvPicPr>
            <a:picLocks noChangeAspect="1"/>
          </p:cNvPicPr>
          <p:nvPr/>
        </p:nvPicPr>
        <p:blipFill>
          <a:blip r:embed="rId3"/>
          <a:stretch>
            <a:fillRect/>
          </a:stretch>
        </p:blipFill>
        <p:spPr>
          <a:xfrm>
            <a:off x="2688101" y="624519"/>
            <a:ext cx="6815797" cy="5212080"/>
          </a:xfrm>
          <a:prstGeom prst="rect">
            <a:avLst/>
          </a:prstGeom>
        </p:spPr>
      </p:pic>
    </p:spTree>
    <p:extLst>
      <p:ext uri="{BB962C8B-B14F-4D97-AF65-F5344CB8AC3E}">
        <p14:creationId xmlns:p14="http://schemas.microsoft.com/office/powerpoint/2010/main" val="804964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26E97E6-CF3F-46DF-BB12-27F20F98839C}"/>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5" name="Picture 4">
            <a:extLst>
              <a:ext uri="{FF2B5EF4-FFF2-40B4-BE49-F238E27FC236}">
                <a16:creationId xmlns="" xmlns:a16="http://schemas.microsoft.com/office/drawing/2014/main" id="{03223638-512B-4A26-9B39-35D65BC895CD}"/>
              </a:ext>
            </a:extLst>
          </p:cNvPr>
          <p:cNvPicPr>
            <a:picLocks noChangeAspect="1"/>
          </p:cNvPicPr>
          <p:nvPr/>
        </p:nvPicPr>
        <p:blipFill>
          <a:blip r:embed="rId3"/>
          <a:stretch>
            <a:fillRect/>
          </a:stretch>
        </p:blipFill>
        <p:spPr>
          <a:xfrm>
            <a:off x="2377586" y="628410"/>
            <a:ext cx="7436827" cy="5190805"/>
          </a:xfrm>
          <a:prstGeom prst="rect">
            <a:avLst/>
          </a:prstGeom>
        </p:spPr>
      </p:pic>
    </p:spTree>
    <p:extLst>
      <p:ext uri="{BB962C8B-B14F-4D97-AF65-F5344CB8AC3E}">
        <p14:creationId xmlns:p14="http://schemas.microsoft.com/office/powerpoint/2010/main" val="2333126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0A4AA01-4493-41BF-8CAF-B69664E30536}"/>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4" name="Picture 3">
            <a:extLst>
              <a:ext uri="{FF2B5EF4-FFF2-40B4-BE49-F238E27FC236}">
                <a16:creationId xmlns="" xmlns:a16="http://schemas.microsoft.com/office/drawing/2014/main" id="{4FE90368-31A1-FE4B-8B7B-30E0503B60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862" y="628410"/>
            <a:ext cx="7534276" cy="5212080"/>
          </a:xfrm>
          <a:prstGeom prst="rect">
            <a:avLst/>
          </a:prstGeom>
          <a:noFill/>
          <a:ln>
            <a:noFill/>
          </a:ln>
        </p:spPr>
      </p:pic>
    </p:spTree>
    <p:extLst>
      <p:ext uri="{BB962C8B-B14F-4D97-AF65-F5344CB8AC3E}">
        <p14:creationId xmlns:p14="http://schemas.microsoft.com/office/powerpoint/2010/main" val="3466696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550C37-B42E-42B1-A320-5DD4E173E522}"/>
              </a:ext>
            </a:extLst>
          </p:cNvPr>
          <p:cNvSpPr/>
          <p:nvPr/>
        </p:nvSpPr>
        <p:spPr>
          <a:xfrm>
            <a:off x="0" y="628410"/>
            <a:ext cx="12192000" cy="521208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pic>
        <p:nvPicPr>
          <p:cNvPr id="4" name="Picture 3">
            <a:extLst>
              <a:ext uri="{FF2B5EF4-FFF2-40B4-BE49-F238E27FC236}">
                <a16:creationId xmlns="" xmlns:a16="http://schemas.microsoft.com/office/drawing/2014/main" id="{410B6F63-6B66-4A2A-9E0E-3CC2A7534E9B}"/>
              </a:ext>
            </a:extLst>
          </p:cNvPr>
          <p:cNvPicPr>
            <a:picLocks noChangeAspect="1"/>
          </p:cNvPicPr>
          <p:nvPr/>
        </p:nvPicPr>
        <p:blipFill>
          <a:blip r:embed="rId3"/>
          <a:stretch>
            <a:fillRect/>
          </a:stretch>
        </p:blipFill>
        <p:spPr>
          <a:xfrm>
            <a:off x="2404110" y="628410"/>
            <a:ext cx="7383779" cy="5212080"/>
          </a:xfrm>
          <a:prstGeom prst="rect">
            <a:avLst/>
          </a:prstGeom>
        </p:spPr>
      </p:pic>
    </p:spTree>
    <p:extLst>
      <p:ext uri="{BB962C8B-B14F-4D97-AF65-F5344CB8AC3E}">
        <p14:creationId xmlns:p14="http://schemas.microsoft.com/office/powerpoint/2010/main" val="4286546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13982</TotalTime>
  <Words>360</Words>
  <Application>Microsoft Office PowerPoint</Application>
  <PresentationFormat>Widescreen</PresentationFormat>
  <Paragraphs>55</Paragraphs>
  <Slides>27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Roboto</vt:lpstr>
      <vt:lpstr>Times New Roman</vt:lpstr>
      <vt:lpstr>Office Theme</vt:lpstr>
      <vt:lpstr>PowerPoint Presentation</vt:lpstr>
      <vt:lpstr>PowerPoint Presentation</vt:lpstr>
      <vt:lpstr>Unbound:  How Inequality Constricts Our Economy</vt:lpstr>
      <vt:lpstr>PowerPoint Presentation</vt:lpstr>
      <vt:lpstr>PowerPoint Presentation</vt:lpstr>
      <vt:lpstr>PowerPoint Presentation</vt:lpstr>
      <vt:lpstr>PowerPoint Presentation</vt:lpstr>
      <vt:lpstr>PowerPoint Presentation</vt:lpstr>
      <vt:lpstr>PowerPoint Presentation</vt:lpstr>
      <vt:lpstr>Inequality constricts growth by …</vt:lpstr>
      <vt:lpstr>PowerPoint Presentation</vt:lpstr>
      <vt:lpstr>Inequality constricts growth by …</vt:lpstr>
      <vt:lpstr>PowerPoint Presentation</vt:lpstr>
      <vt:lpstr>PowerPoint Presentation</vt:lpstr>
      <vt:lpstr>PowerPoint Presentation</vt:lpstr>
      <vt:lpstr>PowerPoint Presentation</vt:lpstr>
      <vt:lpstr>Inequality constricts growth by …</vt:lpstr>
      <vt:lpstr> </vt:lpstr>
      <vt:lpstr>New Idea: Measure what matters</vt:lpstr>
      <vt:lpstr>PowerPoint Presentation</vt:lpstr>
      <vt:lpstr>PowerPoint Presentation</vt:lpstr>
      <vt:lpstr>PowerPoint Presentation</vt:lpstr>
      <vt:lpstr>PowerPoint Presentation</vt:lpstr>
      <vt:lpstr>PowerPoint Presentation</vt:lpstr>
      <vt:lpstr>ENDS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Somin Park</dc:creator>
  <cp:lastModifiedBy>Erlam,NV</cp:lastModifiedBy>
  <cp:revision>259</cp:revision>
  <cp:lastPrinted>2019-01-30T22:38:13Z</cp:lastPrinted>
  <dcterms:created xsi:type="dcterms:W3CDTF">2018-05-02T19:23:03Z</dcterms:created>
  <dcterms:modified xsi:type="dcterms:W3CDTF">2019-12-12T13:08:49Z</dcterms:modified>
</cp:coreProperties>
</file>