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5.xml" ContentType="application/vnd.openxmlformats-officedocument.themeOverride+xml"/>
  <Override PartName="/ppt/notesSlides/notesSlide15.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charts/chart8.xml" ContentType="application/vnd.openxmlformats-officedocument.drawingml.chart+xml"/>
  <Override PartName="/ppt/drawings/drawing1.xml" ContentType="application/vnd.openxmlformats-officedocument.drawingml.chartshape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9.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0.xml" ContentType="application/vnd.openxmlformats-officedocument.drawingml.chart+xml"/>
  <Override PartName="/ppt/notesSlides/notesSlide23.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24.xml" ContentType="application/vnd.openxmlformats-officedocument.presentationml.notesSlide+xml"/>
  <Override PartName="/ppt/charts/chart13.xml" ContentType="application/vnd.openxmlformats-officedocument.drawingml.chart+xml"/>
  <Override PartName="/ppt/notesSlides/notesSlide25.xml" ContentType="application/vnd.openxmlformats-officedocument.presentationml.notesSlide+xml"/>
  <Override PartName="/ppt/charts/chart14.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drawings/drawing2.xml" ContentType="application/vnd.openxmlformats-officedocument.drawingml.chartshapes+xml"/>
  <Override PartName="/ppt/charts/chart1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handoutMasterIdLst>
    <p:handoutMasterId r:id="rId47"/>
  </p:handoutMasterIdLst>
  <p:sldIdLst>
    <p:sldId id="272" r:id="rId2"/>
    <p:sldId id="370" r:id="rId3"/>
    <p:sldId id="371" r:id="rId4"/>
    <p:sldId id="372" r:id="rId5"/>
    <p:sldId id="392" r:id="rId6"/>
    <p:sldId id="282" r:id="rId7"/>
    <p:sldId id="377" r:id="rId8"/>
    <p:sldId id="378" r:id="rId9"/>
    <p:sldId id="379" r:id="rId10"/>
    <p:sldId id="393" r:id="rId11"/>
    <p:sldId id="329" r:id="rId12"/>
    <p:sldId id="345" r:id="rId13"/>
    <p:sldId id="323" r:id="rId14"/>
    <p:sldId id="364" r:id="rId15"/>
    <p:sldId id="373" r:id="rId16"/>
    <p:sldId id="348" r:id="rId17"/>
    <p:sldId id="324" r:id="rId18"/>
    <p:sldId id="327" r:id="rId19"/>
    <p:sldId id="319" r:id="rId20"/>
    <p:sldId id="363" r:id="rId21"/>
    <p:sldId id="332" r:id="rId22"/>
    <p:sldId id="369" r:id="rId23"/>
    <p:sldId id="325" r:id="rId24"/>
    <p:sldId id="381" r:id="rId25"/>
    <p:sldId id="395" r:id="rId26"/>
    <p:sldId id="396" r:id="rId27"/>
    <p:sldId id="399" r:id="rId28"/>
    <p:sldId id="359" r:id="rId29"/>
    <p:sldId id="400" r:id="rId30"/>
    <p:sldId id="360" r:id="rId31"/>
    <p:sldId id="355" r:id="rId32"/>
    <p:sldId id="384" r:id="rId33"/>
    <p:sldId id="397" r:id="rId34"/>
    <p:sldId id="401" r:id="rId35"/>
    <p:sldId id="388" r:id="rId36"/>
    <p:sldId id="398" r:id="rId37"/>
    <p:sldId id="337" r:id="rId38"/>
    <p:sldId id="338" r:id="rId39"/>
    <p:sldId id="383" r:id="rId40"/>
    <p:sldId id="385" r:id="rId41"/>
    <p:sldId id="386" r:id="rId42"/>
    <p:sldId id="389" r:id="rId43"/>
    <p:sldId id="390" r:id="rId44"/>
    <p:sldId id="391" r:id="rId45"/>
  </p:sldIdLst>
  <p:sldSz cx="12192000" cy="6858000"/>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73824" autoAdjust="0"/>
  </p:normalViewPr>
  <p:slideViewPr>
    <p:cSldViewPr snapToGrid="0">
      <p:cViewPr varScale="1">
        <p:scale>
          <a:sx n="79" d="100"/>
          <a:sy n="79" d="100"/>
        </p:scale>
        <p:origin x="1832" y="20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oleObject" Target="file:////C:\Users\Pat\Documents\Research\MIIDAS\SSCIEconLitHits1990-2016.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sandra:Dropbox:Research%20projects:MIIDAS:2019%20-%20working%20paper:Excel%20documents%20for%20paper:MIIDAS%20basic%20graphics%20from%20ppt%20.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D:\Dropbox\Research%20projects\MIIDAS\2019%20-%20working%20paper\Excel%20documents%20for%20paper\MIIDAS%20basic%20graphics%20from%20ppt%20.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D:\Dropbox\Research%20projects\MIIDAS\2019%20-%20working%20paper\Excel%20documents%20for%20paper\MIIDAS%20basic%20graphics%20from%20ppt%20.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sandra:Dropbox:Research%20projects:MIIDAS:2019%20-%20working%20paper:Excel%20documents%20for%20paper:MIIDAS%20basic%20graphics%20from%20ppt%20.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bauer\Dropbox\MIIDAS%20(1)\2018%20-%20presentation%20and%20paper%20relevant%20documents\12.%20H2%20Actors%20compiled%20sheets.xls"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bauer\Dropbox\MIIDAS%20(1)\2019%20-%20working%20paper\Excel%20documents%20for%20paper\Excel%20PHASES%20Intensity%20Cycle%20Gini%20Mar%202019.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bauer\Dropbox\MIIDAS%20(1)\2019%20-%20working%20paper\GSS%20-%20govt%20should.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BAUER\Dropbox\MIIDAS%20(1)\2017-2018\Intensity\Intensity%20-%20images%20-%20tables%20-%20graphs\Full%20corpus%20-%20index%20data%20and%20graphs\From%20full%20corpus%20Financial%20Times%20-%20indexed.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BAUER\Dropbox\MIIDAS%20(1)\2017-2018\Intensity\Intensity%20-%20images%20-%20tables%20-%20graphs\Full%20corpus%20-%20index%20data%20and%20graphs\From%20full%20corpus%20Guardian%20-%20indexed%20.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BAUER\Dropbox\MIIDAS%20(1)\2017-2018\Intensity\Intensity%20-%20images%20-%20tables%20-%20graphs\Full%20corpus%20-%20index%20data%20and%20graphs\From%20full%20corpus%20NYT%20-%20indexed.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BAUER\Dropbox\MIIDAS%20(1)\2017-2018\Intensity\Intensity%20-%20images%20-%20tables%20-%20graphs\Full%20corpus%20-%20index%20data%20and%20graphs\From%20full%20corpus%20WSJ%20-%20indexed%20.xlsx" TargetMode="External"/></Relationships>
</file>

<file path=ppt/charts/_rels/chart6.xml.rels><?xml version="1.0" encoding="UTF-8" standalone="yes"?>
<Relationships xmlns="http://schemas.openxmlformats.org/package/2006/relationships"><Relationship Id="rId2" Type="http://schemas.openxmlformats.org/officeDocument/2006/relationships/oleObject" Target="file:////C:\Users\Pat\Documents\Research\MIIDAS\Talks\Excel%20for%20graphs%201-3%20.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oleObject" Target="file:////C:\Users\bauer\Dropbox\MIIDAS%20(1)\Intensity\Excel%20for%20graphs%201-3%20.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bauer\Dropbox\MIIDAS%20(1)\2019%20-%20working%20paper\Excel%20documents%20for%20paper\Excel%20PHASES%20Intensity%20Cycle%20Gini%20Mar%202019.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bauer\Dropbox\MIIDAS%20(1)\2019%20-%20working%20paper\Excel%20documents%20for%20paper\Graphs%20for%20Morality%20and%20Union%20keywords_July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Sheet3!$B$1</c:f>
              <c:strCache>
                <c:ptCount val="1"/>
                <c:pt idx="0">
                  <c:v>All</c:v>
                </c:pt>
              </c:strCache>
            </c:strRef>
          </c:tx>
          <c:spPr>
            <a:ln w="28575" cap="rnd">
              <a:solidFill>
                <a:schemeClr val="accent1"/>
              </a:solidFill>
              <a:round/>
            </a:ln>
            <a:effectLst/>
          </c:spPr>
          <c:marker>
            <c:symbol val="none"/>
          </c:marker>
          <c:cat>
            <c:numRef>
              <c:f>Sheet3!$A$2:$A$28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Sheet3!$B$2:$B$28</c:f>
              <c:numCache>
                <c:formatCode>General</c:formatCode>
                <c:ptCount val="27"/>
                <c:pt idx="0">
                  <c:v>8</c:v>
                </c:pt>
                <c:pt idx="1">
                  <c:v>41</c:v>
                </c:pt>
                <c:pt idx="2">
                  <c:v>48</c:v>
                </c:pt>
                <c:pt idx="3">
                  <c:v>58</c:v>
                </c:pt>
                <c:pt idx="4">
                  <c:v>51</c:v>
                </c:pt>
                <c:pt idx="5">
                  <c:v>63</c:v>
                </c:pt>
                <c:pt idx="6">
                  <c:v>78</c:v>
                </c:pt>
                <c:pt idx="7">
                  <c:v>74</c:v>
                </c:pt>
                <c:pt idx="8">
                  <c:v>95</c:v>
                </c:pt>
                <c:pt idx="9">
                  <c:v>139</c:v>
                </c:pt>
                <c:pt idx="10">
                  <c:v>157</c:v>
                </c:pt>
                <c:pt idx="11">
                  <c:v>160</c:v>
                </c:pt>
                <c:pt idx="12">
                  <c:v>183</c:v>
                </c:pt>
                <c:pt idx="13">
                  <c:v>227</c:v>
                </c:pt>
                <c:pt idx="14">
                  <c:v>217</c:v>
                </c:pt>
                <c:pt idx="15">
                  <c:v>236</c:v>
                </c:pt>
                <c:pt idx="16">
                  <c:v>265</c:v>
                </c:pt>
                <c:pt idx="17">
                  <c:v>317</c:v>
                </c:pt>
                <c:pt idx="18">
                  <c:v>346</c:v>
                </c:pt>
                <c:pt idx="19">
                  <c:v>417</c:v>
                </c:pt>
                <c:pt idx="20">
                  <c:v>411</c:v>
                </c:pt>
                <c:pt idx="21">
                  <c:v>445</c:v>
                </c:pt>
                <c:pt idx="22">
                  <c:v>519</c:v>
                </c:pt>
                <c:pt idx="23">
                  <c:v>499</c:v>
                </c:pt>
                <c:pt idx="24">
                  <c:v>538</c:v>
                </c:pt>
                <c:pt idx="25">
                  <c:v>819</c:v>
                </c:pt>
                <c:pt idx="26">
                  <c:v>845</c:v>
                </c:pt>
              </c:numCache>
            </c:numRef>
          </c:val>
          <c:smooth val="0"/>
          <c:extLst>
            <c:ext xmlns:c16="http://schemas.microsoft.com/office/drawing/2014/chart" uri="{C3380CC4-5D6E-409C-BE32-E72D297353CC}">
              <c16:uniqueId val="{00000000-3C77-2447-AA40-8F9F63AA38B2}"/>
            </c:ext>
          </c:extLst>
        </c:ser>
        <c:ser>
          <c:idx val="1"/>
          <c:order val="1"/>
          <c:tx>
            <c:strRef>
              <c:f>Sheet3!$C$1</c:f>
              <c:strCache>
                <c:ptCount val="1"/>
                <c:pt idx="0">
                  <c:v>Article</c:v>
                </c:pt>
              </c:strCache>
            </c:strRef>
          </c:tx>
          <c:spPr>
            <a:ln w="28575" cap="rnd">
              <a:solidFill>
                <a:schemeClr val="accent2"/>
              </a:solidFill>
              <a:round/>
            </a:ln>
            <a:effectLst/>
          </c:spPr>
          <c:marker>
            <c:symbol val="none"/>
          </c:marker>
          <c:cat>
            <c:numRef>
              <c:f>Sheet3!$A$2:$A$28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Sheet3!$C$2:$C$28</c:f>
              <c:numCache>
                <c:formatCode>General</c:formatCode>
                <c:ptCount val="27"/>
                <c:pt idx="0">
                  <c:v>7</c:v>
                </c:pt>
                <c:pt idx="1">
                  <c:v>31</c:v>
                </c:pt>
                <c:pt idx="2">
                  <c:v>37</c:v>
                </c:pt>
                <c:pt idx="3">
                  <c:v>54</c:v>
                </c:pt>
                <c:pt idx="4">
                  <c:v>39</c:v>
                </c:pt>
                <c:pt idx="5">
                  <c:v>58</c:v>
                </c:pt>
                <c:pt idx="6">
                  <c:v>68</c:v>
                </c:pt>
                <c:pt idx="7">
                  <c:v>63</c:v>
                </c:pt>
                <c:pt idx="8">
                  <c:v>86</c:v>
                </c:pt>
                <c:pt idx="9">
                  <c:v>111</c:v>
                </c:pt>
                <c:pt idx="10">
                  <c:v>124</c:v>
                </c:pt>
                <c:pt idx="11">
                  <c:v>132</c:v>
                </c:pt>
                <c:pt idx="12">
                  <c:v>139</c:v>
                </c:pt>
                <c:pt idx="13">
                  <c:v>198</c:v>
                </c:pt>
                <c:pt idx="14">
                  <c:v>174</c:v>
                </c:pt>
                <c:pt idx="15">
                  <c:v>196</c:v>
                </c:pt>
                <c:pt idx="16">
                  <c:v>235</c:v>
                </c:pt>
                <c:pt idx="17">
                  <c:v>266</c:v>
                </c:pt>
                <c:pt idx="18">
                  <c:v>282</c:v>
                </c:pt>
                <c:pt idx="19">
                  <c:v>355</c:v>
                </c:pt>
                <c:pt idx="20">
                  <c:v>368</c:v>
                </c:pt>
                <c:pt idx="21">
                  <c:v>388</c:v>
                </c:pt>
                <c:pt idx="22">
                  <c:v>450</c:v>
                </c:pt>
                <c:pt idx="23">
                  <c:v>440</c:v>
                </c:pt>
                <c:pt idx="24">
                  <c:v>463</c:v>
                </c:pt>
                <c:pt idx="25">
                  <c:v>712</c:v>
                </c:pt>
                <c:pt idx="26">
                  <c:v>749</c:v>
                </c:pt>
              </c:numCache>
            </c:numRef>
          </c:val>
          <c:smooth val="0"/>
          <c:extLst>
            <c:ext xmlns:c16="http://schemas.microsoft.com/office/drawing/2014/chart" uri="{C3380CC4-5D6E-409C-BE32-E72D297353CC}">
              <c16:uniqueId val="{00000001-3C77-2447-AA40-8F9F63AA38B2}"/>
            </c:ext>
          </c:extLst>
        </c:ser>
        <c:dLbls>
          <c:showLegendKey val="0"/>
          <c:showVal val="0"/>
          <c:showCatName val="0"/>
          <c:showSerName val="0"/>
          <c:showPercent val="0"/>
          <c:showBubbleSize val="0"/>
        </c:dLbls>
        <c:smooth val="0"/>
        <c:axId val="144543096"/>
        <c:axId val="144543488"/>
      </c:lineChart>
      <c:catAx>
        <c:axId val="14454309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4543488"/>
        <c:crosses val="autoZero"/>
        <c:auto val="1"/>
        <c:lblAlgn val="ctr"/>
        <c:lblOffset val="100"/>
        <c:noMultiLvlLbl val="0"/>
      </c:catAx>
      <c:valAx>
        <c:axId val="144543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4543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'frame x time'!$C$6</c:f>
              <c:strCache>
                <c:ptCount val="1"/>
                <c:pt idx="0">
                  <c:v>Pre-crisis</c:v>
                </c:pt>
              </c:strCache>
            </c:strRef>
          </c:tx>
          <c:invertIfNegative val="0"/>
          <c:dLbls>
            <c:numFmt formatCode="0%" sourceLinked="0"/>
            <c:spPr>
              <a:noFill/>
              <a:ln>
                <a:noFill/>
              </a:ln>
              <a:effectLst/>
            </c:spPr>
            <c:txPr>
              <a:bodyPr wrap="square" lIns="38100" tIns="19050" rIns="38100" bIns="19050" anchor="ctr">
                <a:spAutoFit/>
              </a:bodyPr>
              <a:lstStyle/>
              <a:p>
                <a:pPr>
                  <a:defRPr sz="11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'frame x time'!$B$7:$B$14</c:f>
              <c:strCache>
                <c:ptCount val="8"/>
                <c:pt idx="0">
                  <c:v>Concept</c:v>
                </c:pt>
                <c:pt idx="1">
                  <c:v>Type of Change</c:v>
                </c:pt>
                <c:pt idx="2">
                  <c:v>Equality</c:v>
                </c:pt>
                <c:pt idx="3">
                  <c:v>Market</c:v>
                </c:pt>
                <c:pt idx="4">
                  <c:v>Geographical Level</c:v>
                </c:pt>
                <c:pt idx="5">
                  <c:v>Economic Growth</c:v>
                </c:pt>
                <c:pt idx="6">
                  <c:v>Attribution Level</c:v>
                </c:pt>
                <c:pt idx="7">
                  <c:v>Policy Making</c:v>
                </c:pt>
              </c:strCache>
            </c:strRef>
          </c:cat>
          <c:val>
            <c:numRef>
              <c:f>'frame x time'!$C$7:$C$14</c:f>
              <c:numCache>
                <c:formatCode>0.00%</c:formatCode>
                <c:ptCount val="8"/>
                <c:pt idx="0">
                  <c:v>0.77800000000000002</c:v>
                </c:pt>
                <c:pt idx="1">
                  <c:v>0.71899999999999997</c:v>
                </c:pt>
                <c:pt idx="2">
                  <c:v>0.66700000000000004</c:v>
                </c:pt>
                <c:pt idx="3">
                  <c:v>0.625</c:v>
                </c:pt>
                <c:pt idx="4">
                  <c:v>0.6</c:v>
                </c:pt>
                <c:pt idx="5">
                  <c:v>0.52200000000000002</c:v>
                </c:pt>
                <c:pt idx="6">
                  <c:v>0.25</c:v>
                </c:pt>
                <c:pt idx="7">
                  <c:v>0.25</c:v>
                </c:pt>
              </c:numCache>
            </c:numRef>
          </c:val>
          <c:extLst>
            <c:ext xmlns:c16="http://schemas.microsoft.com/office/drawing/2014/chart" uri="{C3380CC4-5D6E-409C-BE32-E72D297353CC}">
              <c16:uniqueId val="{00000000-A37E-2746-B603-6471FB425D6F}"/>
            </c:ext>
          </c:extLst>
        </c:ser>
        <c:ser>
          <c:idx val="1"/>
          <c:order val="1"/>
          <c:tx>
            <c:strRef>
              <c:f>'frame x time'!$D$6</c:f>
              <c:strCache>
                <c:ptCount val="1"/>
                <c:pt idx="0">
                  <c:v>Post-crisis</c:v>
                </c:pt>
              </c:strCache>
            </c:strRef>
          </c:tx>
          <c:spPr>
            <a:pattFill prst="wdDnDiag">
              <a:fgClr>
                <a:schemeClr val="accent1"/>
              </a:fgClr>
              <a:bgClr>
                <a:schemeClr val="bg1"/>
              </a:bgClr>
            </a:pattFill>
            <a:ln>
              <a:solidFill>
                <a:schemeClr val="accent1"/>
              </a:solidFill>
            </a:ln>
          </c:spPr>
          <c:invertIfNegative val="0"/>
          <c:dLbls>
            <c:numFmt formatCode="0%" sourceLinked="0"/>
            <c:spPr>
              <a:noFill/>
              <a:ln>
                <a:noFill/>
              </a:ln>
              <a:effectLst/>
            </c:spPr>
            <c:txPr>
              <a:bodyPr wrap="square" lIns="38100" tIns="19050" rIns="38100" bIns="19050" anchor="ctr">
                <a:spAutoFit/>
              </a:bodyPr>
              <a:lstStyle/>
              <a:p>
                <a:pPr>
                  <a:defRPr sz="105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'frame x time'!$B$7:$B$14</c:f>
              <c:strCache>
                <c:ptCount val="8"/>
                <c:pt idx="0">
                  <c:v>Concept</c:v>
                </c:pt>
                <c:pt idx="1">
                  <c:v>Type of Change</c:v>
                </c:pt>
                <c:pt idx="2">
                  <c:v>Equality</c:v>
                </c:pt>
                <c:pt idx="3">
                  <c:v>Market</c:v>
                </c:pt>
                <c:pt idx="4">
                  <c:v>Geographical Level</c:v>
                </c:pt>
                <c:pt idx="5">
                  <c:v>Economic Growth</c:v>
                </c:pt>
                <c:pt idx="6">
                  <c:v>Attribution Level</c:v>
                </c:pt>
                <c:pt idx="7">
                  <c:v>Policy Making</c:v>
                </c:pt>
              </c:strCache>
            </c:strRef>
          </c:cat>
          <c:val>
            <c:numRef>
              <c:f>'frame x time'!$D$7:$D$14</c:f>
              <c:numCache>
                <c:formatCode>0.00%</c:formatCode>
                <c:ptCount val="8"/>
                <c:pt idx="0">
                  <c:v>0.222</c:v>
                </c:pt>
                <c:pt idx="1">
                  <c:v>0.28100000000000003</c:v>
                </c:pt>
                <c:pt idx="2">
                  <c:v>0.33300000000000002</c:v>
                </c:pt>
                <c:pt idx="3">
                  <c:v>0.375</c:v>
                </c:pt>
                <c:pt idx="4">
                  <c:v>0.4</c:v>
                </c:pt>
                <c:pt idx="5">
                  <c:v>0.47799999999999998</c:v>
                </c:pt>
                <c:pt idx="6">
                  <c:v>0.75</c:v>
                </c:pt>
                <c:pt idx="7">
                  <c:v>0.75</c:v>
                </c:pt>
              </c:numCache>
            </c:numRef>
          </c:val>
          <c:extLst>
            <c:ext xmlns:c16="http://schemas.microsoft.com/office/drawing/2014/chart" uri="{C3380CC4-5D6E-409C-BE32-E72D297353CC}">
              <c16:uniqueId val="{00000001-A37E-2746-B603-6471FB425D6F}"/>
            </c:ext>
          </c:extLst>
        </c:ser>
        <c:dLbls>
          <c:showLegendKey val="0"/>
          <c:showVal val="0"/>
          <c:showCatName val="0"/>
          <c:showSerName val="0"/>
          <c:showPercent val="0"/>
          <c:showBubbleSize val="0"/>
        </c:dLbls>
        <c:gapWidth val="150"/>
        <c:axId val="145499664"/>
        <c:axId val="145500056"/>
      </c:barChart>
      <c:catAx>
        <c:axId val="145499664"/>
        <c:scaling>
          <c:orientation val="minMax"/>
        </c:scaling>
        <c:delete val="0"/>
        <c:axPos val="b"/>
        <c:numFmt formatCode="General" sourceLinked="0"/>
        <c:majorTickMark val="out"/>
        <c:minorTickMark val="none"/>
        <c:tickLblPos val="nextTo"/>
        <c:crossAx val="145500056"/>
        <c:crosses val="autoZero"/>
        <c:auto val="1"/>
        <c:lblAlgn val="ctr"/>
        <c:lblOffset val="100"/>
        <c:noMultiLvlLbl val="0"/>
      </c:catAx>
      <c:valAx>
        <c:axId val="145500056"/>
        <c:scaling>
          <c:orientation val="minMax"/>
        </c:scaling>
        <c:delete val="0"/>
        <c:axPos val="l"/>
        <c:numFmt formatCode="0%" sourceLinked="0"/>
        <c:majorTickMark val="out"/>
        <c:minorTickMark val="none"/>
        <c:tickLblPos val="nextTo"/>
        <c:txPr>
          <a:bodyPr/>
          <a:lstStyle/>
          <a:p>
            <a:pPr>
              <a:defRPr sz="800"/>
            </a:pPr>
            <a:endParaRPr lang="en-US"/>
          </a:p>
        </c:txPr>
        <c:crossAx val="145499664"/>
        <c:crosses val="autoZero"/>
        <c:crossBetween val="between"/>
      </c:valAx>
    </c:plotArea>
    <c:legend>
      <c:legendPos val="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decriptives!$B$30:$B$33</c:f>
              <c:strCache>
                <c:ptCount val="4"/>
                <c:pt idx="0">
                  <c:v>Negative</c:v>
                </c:pt>
                <c:pt idx="1">
                  <c:v>Neutral</c:v>
                </c:pt>
                <c:pt idx="2">
                  <c:v>Positive</c:v>
                </c:pt>
                <c:pt idx="3">
                  <c:v>Contested</c:v>
                </c:pt>
              </c:strCache>
            </c:strRef>
          </c:cat>
          <c:val>
            <c:numRef>
              <c:f>decriptives!$E$30:$E$33</c:f>
              <c:numCache>
                <c:formatCode>0.00%</c:formatCode>
                <c:ptCount val="4"/>
                <c:pt idx="0">
                  <c:v>0.316</c:v>
                </c:pt>
                <c:pt idx="1">
                  <c:v>0.41899999999999998</c:v>
                </c:pt>
                <c:pt idx="2">
                  <c:v>8.1000000000000003E-2</c:v>
                </c:pt>
                <c:pt idx="3">
                  <c:v>0.184</c:v>
                </c:pt>
              </c:numCache>
            </c:numRef>
          </c:val>
          <c:extLst>
            <c:ext xmlns:c16="http://schemas.microsoft.com/office/drawing/2014/chart" uri="{C3380CC4-5D6E-409C-BE32-E72D297353CC}">
              <c16:uniqueId val="{00000000-101E-D14C-A0D3-7F94C6E49871}"/>
            </c:ext>
          </c:extLst>
        </c:ser>
        <c:dLbls>
          <c:showLegendKey val="0"/>
          <c:showVal val="0"/>
          <c:showCatName val="0"/>
          <c:showSerName val="0"/>
          <c:showPercent val="0"/>
          <c:showBubbleSize val="0"/>
        </c:dLbls>
        <c:gapWidth val="150"/>
        <c:axId val="145733536"/>
        <c:axId val="145733928"/>
      </c:barChart>
      <c:catAx>
        <c:axId val="145733536"/>
        <c:scaling>
          <c:orientation val="minMax"/>
        </c:scaling>
        <c:delete val="0"/>
        <c:axPos val="b"/>
        <c:numFmt formatCode="General" sourceLinked="0"/>
        <c:majorTickMark val="out"/>
        <c:minorTickMark val="none"/>
        <c:tickLblPos val="nextTo"/>
        <c:crossAx val="145733928"/>
        <c:crosses val="autoZero"/>
        <c:auto val="1"/>
        <c:lblAlgn val="ctr"/>
        <c:lblOffset val="100"/>
        <c:noMultiLvlLbl val="0"/>
      </c:catAx>
      <c:valAx>
        <c:axId val="145733928"/>
        <c:scaling>
          <c:orientation val="minMax"/>
        </c:scaling>
        <c:delete val="0"/>
        <c:axPos val="l"/>
        <c:numFmt formatCode="0.00%" sourceLinked="1"/>
        <c:majorTickMark val="out"/>
        <c:minorTickMark val="none"/>
        <c:tickLblPos val="nextTo"/>
        <c:crossAx val="145733536"/>
        <c:crosses val="autoZero"/>
        <c:crossBetween val="between"/>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210629921259897E-2"/>
          <c:y val="7.45487022455526E-2"/>
          <c:w val="0.89745603674540697"/>
          <c:h val="0.83261956838728501"/>
        </c:manualLayout>
      </c:layout>
      <c:barChart>
        <c:barDir val="col"/>
        <c:grouping val="clustered"/>
        <c:varyColors val="0"/>
        <c:ser>
          <c:idx val="0"/>
          <c:order val="0"/>
          <c:spPr>
            <a:solidFill>
              <a:srgbClr val="92D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decriptives!$B$39:$B$41</c:f>
              <c:strCache>
                <c:ptCount val="3"/>
                <c:pt idx="0">
                  <c:v>descript</c:v>
                </c:pt>
                <c:pt idx="1">
                  <c:v>desc+analytic</c:v>
                </c:pt>
                <c:pt idx="2">
                  <c:v>desc+analytic+treat</c:v>
                </c:pt>
              </c:strCache>
            </c:strRef>
          </c:cat>
          <c:val>
            <c:numRef>
              <c:f>decriptives!$E$39:$E$41</c:f>
              <c:numCache>
                <c:formatCode>0.00%</c:formatCode>
                <c:ptCount val="3"/>
                <c:pt idx="0">
                  <c:v>0.36799999999999999</c:v>
                </c:pt>
                <c:pt idx="1">
                  <c:v>0.35299999999999998</c:v>
                </c:pt>
                <c:pt idx="2">
                  <c:v>0.27900000000000003</c:v>
                </c:pt>
              </c:numCache>
            </c:numRef>
          </c:val>
          <c:extLst>
            <c:ext xmlns:c16="http://schemas.microsoft.com/office/drawing/2014/chart" uri="{C3380CC4-5D6E-409C-BE32-E72D297353CC}">
              <c16:uniqueId val="{00000000-6006-6442-B3A5-2F6C566FFC3D}"/>
            </c:ext>
          </c:extLst>
        </c:ser>
        <c:dLbls>
          <c:showLegendKey val="0"/>
          <c:showVal val="0"/>
          <c:showCatName val="0"/>
          <c:showSerName val="0"/>
          <c:showPercent val="0"/>
          <c:showBubbleSize val="0"/>
        </c:dLbls>
        <c:gapWidth val="150"/>
        <c:axId val="145734712"/>
        <c:axId val="145735104"/>
      </c:barChart>
      <c:catAx>
        <c:axId val="145734712"/>
        <c:scaling>
          <c:orientation val="minMax"/>
        </c:scaling>
        <c:delete val="0"/>
        <c:axPos val="b"/>
        <c:numFmt formatCode="General" sourceLinked="0"/>
        <c:majorTickMark val="out"/>
        <c:minorTickMark val="none"/>
        <c:tickLblPos val="nextTo"/>
        <c:crossAx val="145735104"/>
        <c:crosses val="autoZero"/>
        <c:auto val="1"/>
        <c:lblAlgn val="ctr"/>
        <c:lblOffset val="100"/>
        <c:noMultiLvlLbl val="0"/>
      </c:catAx>
      <c:valAx>
        <c:axId val="145735104"/>
        <c:scaling>
          <c:orientation val="minMax"/>
        </c:scaling>
        <c:delete val="0"/>
        <c:axPos val="l"/>
        <c:numFmt formatCode="0.00%" sourceLinked="1"/>
        <c:majorTickMark val="out"/>
        <c:minorTickMark val="none"/>
        <c:tickLblPos val="nextTo"/>
        <c:crossAx val="145734712"/>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slant!$C$54:$C$55</c:f>
              <c:strCache>
                <c:ptCount val="1"/>
                <c:pt idx="0">
                  <c:v>pre-crisis Mean</c:v>
                </c:pt>
              </c:strCache>
            </c:strRef>
          </c:tx>
          <c:invertIfNegative val="0"/>
          <c:dLbls>
            <c:numFmt formatCode="#,##0.00" sourceLinked="0"/>
            <c:spPr>
              <a:noFill/>
              <a:ln>
                <a:noFill/>
              </a:ln>
              <a:effectLst/>
            </c:spPr>
            <c:txPr>
              <a:bodyPr wrap="square" lIns="38100" tIns="19050" rIns="38100" bIns="19050" anchor="ctr">
                <a:spAutoFit/>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slant!$B$56:$B$63</c:f>
              <c:strCache>
                <c:ptCount val="8"/>
                <c:pt idx="0">
                  <c:v>Equality</c:v>
                </c:pt>
                <c:pt idx="1">
                  <c:v>Geographical Level</c:v>
                </c:pt>
                <c:pt idx="2">
                  <c:v>Concept</c:v>
                </c:pt>
                <c:pt idx="3">
                  <c:v>Policy Making</c:v>
                </c:pt>
                <c:pt idx="4">
                  <c:v>Type of Change</c:v>
                </c:pt>
                <c:pt idx="5">
                  <c:v>Market</c:v>
                </c:pt>
                <c:pt idx="6">
                  <c:v>Economic Growth</c:v>
                </c:pt>
                <c:pt idx="7">
                  <c:v>Attributional Level</c:v>
                </c:pt>
              </c:strCache>
            </c:strRef>
          </c:cat>
          <c:val>
            <c:numRef>
              <c:f>slant!$C$56:$C$63</c:f>
              <c:numCache>
                <c:formatCode>General</c:formatCode>
                <c:ptCount val="8"/>
                <c:pt idx="0">
                  <c:v>0.125</c:v>
                </c:pt>
                <c:pt idx="1">
                  <c:v>0</c:v>
                </c:pt>
                <c:pt idx="2">
                  <c:v>-0.14285999999999999</c:v>
                </c:pt>
                <c:pt idx="3">
                  <c:v>-0.25</c:v>
                </c:pt>
                <c:pt idx="4">
                  <c:v>-0.30435000000000001</c:v>
                </c:pt>
                <c:pt idx="5">
                  <c:v>-0.46666999999999997</c:v>
                </c:pt>
                <c:pt idx="6">
                  <c:v>-0.75</c:v>
                </c:pt>
                <c:pt idx="7">
                  <c:v>-3</c:v>
                </c:pt>
              </c:numCache>
            </c:numRef>
          </c:val>
          <c:extLst>
            <c:ext xmlns:c16="http://schemas.microsoft.com/office/drawing/2014/chart" uri="{C3380CC4-5D6E-409C-BE32-E72D297353CC}">
              <c16:uniqueId val="{00000000-C76E-3B4E-8BD5-435E61B95DD8}"/>
            </c:ext>
          </c:extLst>
        </c:ser>
        <c:ser>
          <c:idx val="1"/>
          <c:order val="1"/>
          <c:tx>
            <c:strRef>
              <c:f>slant!$F$54:$F$55</c:f>
              <c:strCache>
                <c:ptCount val="1"/>
                <c:pt idx="0">
                  <c:v>post-crisis Mean</c:v>
                </c:pt>
              </c:strCache>
            </c:strRef>
          </c:tx>
          <c:spPr>
            <a:pattFill prst="wdDnDiag">
              <a:fgClr>
                <a:sysClr val="windowText" lastClr="000000"/>
              </a:fgClr>
              <a:bgClr>
                <a:schemeClr val="bg1"/>
              </a:bgClr>
            </a:pattFill>
            <a:ln>
              <a:solidFill>
                <a:schemeClr val="accent1"/>
              </a:solidFill>
            </a:ln>
          </c:spPr>
          <c:invertIfNegative val="0"/>
          <c:dLbls>
            <c:numFmt formatCode="#,##0.00" sourceLinked="0"/>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slant!$B$56:$B$63</c:f>
              <c:strCache>
                <c:ptCount val="8"/>
                <c:pt idx="0">
                  <c:v>Equality</c:v>
                </c:pt>
                <c:pt idx="1">
                  <c:v>Geographical Level</c:v>
                </c:pt>
                <c:pt idx="2">
                  <c:v>Concept</c:v>
                </c:pt>
                <c:pt idx="3">
                  <c:v>Policy Making</c:v>
                </c:pt>
                <c:pt idx="4">
                  <c:v>Type of Change</c:v>
                </c:pt>
                <c:pt idx="5">
                  <c:v>Market</c:v>
                </c:pt>
                <c:pt idx="6">
                  <c:v>Economic Growth</c:v>
                </c:pt>
                <c:pt idx="7">
                  <c:v>Attributional Level</c:v>
                </c:pt>
              </c:strCache>
            </c:strRef>
          </c:cat>
          <c:val>
            <c:numRef>
              <c:f>slant!$F$56:$F$63</c:f>
              <c:numCache>
                <c:formatCode>General</c:formatCode>
                <c:ptCount val="8"/>
                <c:pt idx="0">
                  <c:v>1</c:v>
                </c:pt>
                <c:pt idx="1">
                  <c:v>0.5</c:v>
                </c:pt>
                <c:pt idx="2">
                  <c:v>-1</c:v>
                </c:pt>
                <c:pt idx="3">
                  <c:v>-1.25</c:v>
                </c:pt>
                <c:pt idx="4">
                  <c:v>0</c:v>
                </c:pt>
                <c:pt idx="5">
                  <c:v>0.25</c:v>
                </c:pt>
                <c:pt idx="6">
                  <c:v>0.27272999999999997</c:v>
                </c:pt>
                <c:pt idx="7">
                  <c:v>-1.6666700000000001</c:v>
                </c:pt>
              </c:numCache>
            </c:numRef>
          </c:val>
          <c:extLst>
            <c:ext xmlns:c16="http://schemas.microsoft.com/office/drawing/2014/chart" uri="{C3380CC4-5D6E-409C-BE32-E72D297353CC}">
              <c16:uniqueId val="{00000001-C76E-3B4E-8BD5-435E61B95DD8}"/>
            </c:ext>
          </c:extLst>
        </c:ser>
        <c:dLbls>
          <c:showLegendKey val="0"/>
          <c:showVal val="0"/>
          <c:showCatName val="0"/>
          <c:showSerName val="0"/>
          <c:showPercent val="0"/>
          <c:showBubbleSize val="0"/>
        </c:dLbls>
        <c:gapWidth val="150"/>
        <c:axId val="145735888"/>
        <c:axId val="145736280"/>
      </c:barChart>
      <c:catAx>
        <c:axId val="145735888"/>
        <c:scaling>
          <c:orientation val="minMax"/>
        </c:scaling>
        <c:delete val="0"/>
        <c:axPos val="l"/>
        <c:numFmt formatCode="General" sourceLinked="0"/>
        <c:majorTickMark val="out"/>
        <c:minorTickMark val="none"/>
        <c:tickLblPos val="low"/>
        <c:crossAx val="145736280"/>
        <c:crosses val="autoZero"/>
        <c:auto val="1"/>
        <c:lblAlgn val="ctr"/>
        <c:lblOffset val="100"/>
        <c:noMultiLvlLbl val="0"/>
      </c:catAx>
      <c:valAx>
        <c:axId val="145736280"/>
        <c:scaling>
          <c:orientation val="minMax"/>
        </c:scaling>
        <c:delete val="0"/>
        <c:axPos val="b"/>
        <c:numFmt formatCode="General" sourceLinked="1"/>
        <c:majorTickMark val="out"/>
        <c:minorTickMark val="none"/>
        <c:tickLblPos val="nextTo"/>
        <c:crossAx val="145735888"/>
        <c:crosses val="autoZero"/>
        <c:crossBetween val="between"/>
      </c:valAx>
    </c:plotArea>
    <c:legend>
      <c:legendPos val="t"/>
      <c:overlay val="0"/>
      <c:txPr>
        <a:bodyPr/>
        <a:lstStyle/>
        <a:p>
          <a:pPr>
            <a:defRPr sz="1100"/>
          </a:pPr>
          <a:endParaRPr lang="en-US"/>
        </a:p>
      </c:txPr>
    </c:legend>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i="0" u="none" strike="noStrike" baseline="0">
                <a:solidFill>
                  <a:srgbClr val="333333"/>
                </a:solidFill>
                <a:latin typeface="Century"/>
                <a:ea typeface="Calibri"/>
                <a:cs typeface="Century"/>
              </a:defRPr>
            </a:pPr>
            <a:r>
              <a:rPr lang="en-GB" sz="2000" b="1" dirty="0">
                <a:latin typeface="Century Gothic"/>
                <a:cs typeface="Century Gothic"/>
              </a:rPr>
              <a:t>SC - Main Actors x Years</a:t>
            </a:r>
          </a:p>
        </c:rich>
      </c:tx>
      <c:overlay val="0"/>
      <c:spPr>
        <a:noFill/>
        <a:ln w="25400">
          <a:noFill/>
        </a:ln>
      </c:spPr>
    </c:title>
    <c:autoTitleDeleted val="0"/>
    <c:plotArea>
      <c:layout/>
      <c:lineChart>
        <c:grouping val="standard"/>
        <c:varyColors val="0"/>
        <c:ser>
          <c:idx val="0"/>
          <c:order val="0"/>
          <c:tx>
            <c:strRef>
              <c:f>Sheet1!$A$4</c:f>
              <c:strCache>
                <c:ptCount val="1"/>
                <c:pt idx="0">
                  <c:v>ECONOMIST*</c:v>
                </c:pt>
              </c:strCache>
            </c:strRef>
          </c:tx>
          <c:spPr>
            <a:ln w="28575" cap="rnd">
              <a:solidFill>
                <a:schemeClr val="accent1"/>
              </a:solidFill>
              <a:round/>
            </a:ln>
            <a:effectLst/>
          </c:spPr>
          <c:marker>
            <c:symbol val="none"/>
          </c:marker>
          <c:trendline>
            <c:spPr>
              <a:ln w="44450"/>
            </c:spPr>
            <c:trendlineType val="movingAvg"/>
            <c:period val="5"/>
            <c:dispRSqr val="0"/>
            <c:dispEq val="0"/>
          </c:trendline>
          <c:cat>
            <c:numRef>
              <c:f>Sheet1!$B$3:$AA$3</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Sheet1!$B$4:$AA$4</c:f>
              <c:numCache>
                <c:formatCode>0.000%</c:formatCode>
                <c:ptCount val="26"/>
                <c:pt idx="0">
                  <c:v>4.4000000000000002E-4</c:v>
                </c:pt>
                <c:pt idx="1">
                  <c:v>8.7000000000000001E-4</c:v>
                </c:pt>
                <c:pt idx="2">
                  <c:v>1.3799999999999999E-3</c:v>
                </c:pt>
                <c:pt idx="3">
                  <c:v>1.14E-3</c:v>
                </c:pt>
                <c:pt idx="4">
                  <c:v>1.1299999999999999E-3</c:v>
                </c:pt>
                <c:pt idx="5">
                  <c:v>1.4E-3</c:v>
                </c:pt>
                <c:pt idx="6">
                  <c:v>1.2199999999999999E-3</c:v>
                </c:pt>
                <c:pt idx="7">
                  <c:v>2.0999999999999999E-3</c:v>
                </c:pt>
                <c:pt idx="8">
                  <c:v>1.3500000000000001E-3</c:v>
                </c:pt>
                <c:pt idx="9">
                  <c:v>1.1900000000000001E-3</c:v>
                </c:pt>
                <c:pt idx="10">
                  <c:v>9.5E-4</c:v>
                </c:pt>
                <c:pt idx="11">
                  <c:v>1.3799999999999999E-3</c:v>
                </c:pt>
                <c:pt idx="12">
                  <c:v>1.6999999999999999E-3</c:v>
                </c:pt>
                <c:pt idx="13">
                  <c:v>1.1000000000000001E-3</c:v>
                </c:pt>
                <c:pt idx="14">
                  <c:v>4.6000000000000001E-4</c:v>
                </c:pt>
                <c:pt idx="15">
                  <c:v>1.1199999999999999E-3</c:v>
                </c:pt>
                <c:pt idx="16">
                  <c:v>1.17E-3</c:v>
                </c:pt>
                <c:pt idx="17">
                  <c:v>1.0300000000000001E-3</c:v>
                </c:pt>
                <c:pt idx="18">
                  <c:v>1.09E-3</c:v>
                </c:pt>
                <c:pt idx="19">
                  <c:v>9.7000000000000005E-4</c:v>
                </c:pt>
                <c:pt idx="20">
                  <c:v>6.4000000000000005E-4</c:v>
                </c:pt>
                <c:pt idx="21">
                  <c:v>5.4000000000000001E-4</c:v>
                </c:pt>
                <c:pt idx="22">
                  <c:v>6.2E-4</c:v>
                </c:pt>
                <c:pt idx="23">
                  <c:v>6.4000000000000005E-4</c:v>
                </c:pt>
                <c:pt idx="24">
                  <c:v>6.0999999999999997E-4</c:v>
                </c:pt>
                <c:pt idx="25">
                  <c:v>4.0999999999999999E-4</c:v>
                </c:pt>
              </c:numCache>
            </c:numRef>
          </c:val>
          <c:smooth val="0"/>
          <c:extLst>
            <c:ext xmlns:c16="http://schemas.microsoft.com/office/drawing/2014/chart" uri="{C3380CC4-5D6E-409C-BE32-E72D297353CC}">
              <c16:uniqueId val="{00000001-B697-F540-9023-DA7B870AF10F}"/>
            </c:ext>
          </c:extLst>
        </c:ser>
        <c:ser>
          <c:idx val="1"/>
          <c:order val="1"/>
          <c:tx>
            <c:strRef>
              <c:f>Sheet1!$A$5</c:f>
              <c:strCache>
                <c:ptCount val="1"/>
                <c:pt idx="0">
                  <c:v>PROFESSOR*</c:v>
                </c:pt>
              </c:strCache>
            </c:strRef>
          </c:tx>
          <c:spPr>
            <a:ln w="28575" cap="rnd">
              <a:solidFill>
                <a:schemeClr val="accent2"/>
              </a:solidFill>
              <a:round/>
            </a:ln>
            <a:effectLst/>
          </c:spPr>
          <c:marker>
            <c:symbol val="none"/>
          </c:marker>
          <c:trendline>
            <c:spPr>
              <a:ln w="53975">
                <a:prstDash val="dash"/>
              </a:ln>
            </c:spPr>
            <c:trendlineType val="movingAvg"/>
            <c:period val="5"/>
            <c:dispRSqr val="0"/>
            <c:dispEq val="0"/>
          </c:trendline>
          <c:cat>
            <c:numRef>
              <c:f>Sheet1!$B$3:$AA$3</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Sheet1!$B$5:$AA$5</c:f>
              <c:numCache>
                <c:formatCode>0.000%</c:formatCode>
                <c:ptCount val="26"/>
                <c:pt idx="0">
                  <c:v>3.3E-4</c:v>
                </c:pt>
                <c:pt idx="1">
                  <c:v>1.7000000000000001E-4</c:v>
                </c:pt>
                <c:pt idx="2">
                  <c:v>3.5E-4</c:v>
                </c:pt>
                <c:pt idx="3">
                  <c:v>2.7999999999999998E-4</c:v>
                </c:pt>
                <c:pt idx="4">
                  <c:v>1.2E-4</c:v>
                </c:pt>
                <c:pt idx="5">
                  <c:v>6.6E-4</c:v>
                </c:pt>
                <c:pt idx="6">
                  <c:v>2.2000000000000001E-4</c:v>
                </c:pt>
                <c:pt idx="7">
                  <c:v>3.5E-4</c:v>
                </c:pt>
                <c:pt idx="8">
                  <c:v>3.1E-4</c:v>
                </c:pt>
                <c:pt idx="9">
                  <c:v>4.6000000000000001E-4</c:v>
                </c:pt>
                <c:pt idx="10">
                  <c:v>4.0999999999999999E-4</c:v>
                </c:pt>
                <c:pt idx="11">
                  <c:v>8.1999999999999998E-4</c:v>
                </c:pt>
                <c:pt idx="12">
                  <c:v>5.4000000000000001E-4</c:v>
                </c:pt>
                <c:pt idx="13">
                  <c:v>8.4000000000000003E-4</c:v>
                </c:pt>
                <c:pt idx="14">
                  <c:v>4.6999999999999999E-4</c:v>
                </c:pt>
                <c:pt idx="15">
                  <c:v>4.6999999999999999E-4</c:v>
                </c:pt>
                <c:pt idx="16">
                  <c:v>3.5E-4</c:v>
                </c:pt>
                <c:pt idx="17">
                  <c:v>4.4999999999999999E-4</c:v>
                </c:pt>
                <c:pt idx="18">
                  <c:v>3.5E-4</c:v>
                </c:pt>
                <c:pt idx="19">
                  <c:v>3.5E-4</c:v>
                </c:pt>
                <c:pt idx="20">
                  <c:v>5.2999999999999998E-4</c:v>
                </c:pt>
                <c:pt idx="21">
                  <c:v>2.7999999999999998E-4</c:v>
                </c:pt>
                <c:pt idx="22">
                  <c:v>3.2000000000000003E-4</c:v>
                </c:pt>
                <c:pt idx="23">
                  <c:v>5.1999999999999995E-4</c:v>
                </c:pt>
                <c:pt idx="24">
                  <c:v>3.8000000000000002E-4</c:v>
                </c:pt>
                <c:pt idx="25">
                  <c:v>2.9999999999999997E-4</c:v>
                </c:pt>
              </c:numCache>
            </c:numRef>
          </c:val>
          <c:smooth val="0"/>
          <c:extLst>
            <c:ext xmlns:c16="http://schemas.microsoft.com/office/drawing/2014/chart" uri="{C3380CC4-5D6E-409C-BE32-E72D297353CC}">
              <c16:uniqueId val="{00000003-B697-F540-9023-DA7B870AF10F}"/>
            </c:ext>
          </c:extLst>
        </c:ser>
        <c:ser>
          <c:idx val="2"/>
          <c:order val="2"/>
          <c:tx>
            <c:strRef>
              <c:f>Sheet1!$A$6</c:f>
              <c:strCache>
                <c:ptCount val="1"/>
                <c:pt idx="0">
                  <c:v>POLITICIAN*</c:v>
                </c:pt>
              </c:strCache>
            </c:strRef>
          </c:tx>
          <c:spPr>
            <a:ln w="28575" cap="rnd">
              <a:solidFill>
                <a:schemeClr val="accent3"/>
              </a:solidFill>
              <a:round/>
            </a:ln>
            <a:effectLst/>
          </c:spPr>
          <c:marker>
            <c:symbol val="none"/>
          </c:marker>
          <c:trendline>
            <c:spPr>
              <a:ln w="28575">
                <a:prstDash val="lgDash"/>
              </a:ln>
            </c:spPr>
            <c:trendlineType val="movingAvg"/>
            <c:period val="5"/>
            <c:dispRSqr val="0"/>
            <c:dispEq val="0"/>
          </c:trendline>
          <c:cat>
            <c:numRef>
              <c:f>Sheet1!$B$3:$AA$3</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Sheet1!$B$6:$AA$6</c:f>
              <c:numCache>
                <c:formatCode>0.000%</c:formatCode>
                <c:ptCount val="26"/>
                <c:pt idx="0">
                  <c:v>6.0000000000000002E-5</c:v>
                </c:pt>
                <c:pt idx="1">
                  <c:v>2.1000000000000001E-4</c:v>
                </c:pt>
                <c:pt idx="2">
                  <c:v>1.8000000000000001E-4</c:v>
                </c:pt>
                <c:pt idx="4">
                  <c:v>2.2000000000000001E-4</c:v>
                </c:pt>
                <c:pt idx="5">
                  <c:v>2.0000000000000001E-4</c:v>
                </c:pt>
                <c:pt idx="6">
                  <c:v>2.0000000000000001E-4</c:v>
                </c:pt>
                <c:pt idx="7">
                  <c:v>2.7E-4</c:v>
                </c:pt>
                <c:pt idx="8">
                  <c:v>2.7999999999999998E-4</c:v>
                </c:pt>
                <c:pt idx="9">
                  <c:v>3.2000000000000003E-4</c:v>
                </c:pt>
                <c:pt idx="10">
                  <c:v>2.2000000000000001E-4</c:v>
                </c:pt>
                <c:pt idx="11">
                  <c:v>6.9999999999999994E-5</c:v>
                </c:pt>
                <c:pt idx="12">
                  <c:v>2.0000000000000001E-4</c:v>
                </c:pt>
                <c:pt idx="13">
                  <c:v>1.3999999999999999E-4</c:v>
                </c:pt>
                <c:pt idx="14">
                  <c:v>2.2000000000000001E-4</c:v>
                </c:pt>
                <c:pt idx="15">
                  <c:v>1.4999999999999999E-4</c:v>
                </c:pt>
                <c:pt idx="16">
                  <c:v>3.2000000000000003E-4</c:v>
                </c:pt>
                <c:pt idx="17">
                  <c:v>3.1E-4</c:v>
                </c:pt>
                <c:pt idx="18">
                  <c:v>3.8999999999999999E-4</c:v>
                </c:pt>
                <c:pt idx="19">
                  <c:v>2.9999999999999997E-4</c:v>
                </c:pt>
                <c:pt idx="20">
                  <c:v>3.5E-4</c:v>
                </c:pt>
                <c:pt idx="21">
                  <c:v>4.8000000000000001E-4</c:v>
                </c:pt>
                <c:pt idx="22">
                  <c:v>2.2000000000000001E-4</c:v>
                </c:pt>
                <c:pt idx="23">
                  <c:v>1.8000000000000001E-4</c:v>
                </c:pt>
                <c:pt idx="24">
                  <c:v>1.9000000000000001E-4</c:v>
                </c:pt>
                <c:pt idx="25">
                  <c:v>2.7E-4</c:v>
                </c:pt>
              </c:numCache>
            </c:numRef>
          </c:val>
          <c:smooth val="0"/>
          <c:extLst>
            <c:ext xmlns:c16="http://schemas.microsoft.com/office/drawing/2014/chart" uri="{C3380CC4-5D6E-409C-BE32-E72D297353CC}">
              <c16:uniqueId val="{00000005-B697-F540-9023-DA7B870AF10F}"/>
            </c:ext>
          </c:extLst>
        </c:ser>
        <c:dLbls>
          <c:showLegendKey val="0"/>
          <c:showVal val="0"/>
          <c:showCatName val="0"/>
          <c:showSerName val="0"/>
          <c:showPercent val="0"/>
          <c:showBubbleSize val="0"/>
        </c:dLbls>
        <c:smooth val="0"/>
        <c:axId val="204989792"/>
        <c:axId val="204990184"/>
      </c:lineChart>
      <c:catAx>
        <c:axId val="204989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en-US"/>
          </a:p>
        </c:txPr>
        <c:crossAx val="204990184"/>
        <c:crosses val="autoZero"/>
        <c:auto val="1"/>
        <c:lblAlgn val="ctr"/>
        <c:lblOffset val="100"/>
        <c:noMultiLvlLbl val="0"/>
      </c:catAx>
      <c:valAx>
        <c:axId val="204990184"/>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en-US"/>
          </a:p>
        </c:txPr>
        <c:crossAx val="204989792"/>
        <c:crosses val="autoZero"/>
        <c:crossBetween val="between"/>
      </c:valAx>
      <c:spPr>
        <a:noFill/>
        <a:ln w="25400">
          <a:noFill/>
        </a:ln>
      </c:spPr>
    </c:plotArea>
    <c:legend>
      <c:legendPos val="b"/>
      <c:overlay val="0"/>
      <c:spPr>
        <a:noFill/>
        <a:ln w="25400">
          <a:noFill/>
        </a:ln>
      </c:spPr>
      <c:txPr>
        <a:bodyPr/>
        <a:lstStyle/>
        <a:p>
          <a:pPr>
            <a:defRPr sz="825" b="0" i="0" u="none" strike="noStrike" baseline="0">
              <a:solidFill>
                <a:srgbClr val="333333"/>
              </a:solidFill>
              <a:latin typeface="Calibri"/>
              <a:ea typeface="Calibri"/>
              <a:cs typeface="Calibri"/>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617522626274802E-2"/>
          <c:y val="8.1368317813334506E-2"/>
          <c:w val="0.92925375918957598"/>
          <c:h val="0.59405676451492795"/>
        </c:manualLayout>
      </c:layout>
      <c:lineChart>
        <c:grouping val="standard"/>
        <c:varyColors val="0"/>
        <c:ser>
          <c:idx val="0"/>
          <c:order val="0"/>
          <c:tx>
            <c:strRef>
              <c:f>'sub corpus small'!$E$1</c:f>
              <c:strCache>
                <c:ptCount val="1"/>
                <c:pt idx="0">
                  <c:v>UK-index</c:v>
                </c:pt>
              </c:strCache>
            </c:strRef>
          </c:tx>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small'!$E$2:$E$27</c:f>
              <c:numCache>
                <c:formatCode>0</c:formatCode>
                <c:ptCount val="26"/>
                <c:pt idx="0">
                  <c:v>5.4703088442268619</c:v>
                </c:pt>
                <c:pt idx="1">
                  <c:v>44.253273285788943</c:v>
                </c:pt>
                <c:pt idx="2">
                  <c:v>28.685194923707801</c:v>
                </c:pt>
                <c:pt idx="3">
                  <c:v>24.91033929170154</c:v>
                </c:pt>
                <c:pt idx="4">
                  <c:v>33.35661876279994</c:v>
                </c:pt>
                <c:pt idx="5">
                  <c:v>28.62739093610444</c:v>
                </c:pt>
                <c:pt idx="6">
                  <c:v>27.664753205117581</c:v>
                </c:pt>
                <c:pt idx="7">
                  <c:v>26.605365466977432</c:v>
                </c:pt>
                <c:pt idx="8">
                  <c:v>52.088328571892198</c:v>
                </c:pt>
                <c:pt idx="9">
                  <c:v>29.541482185398461</c:v>
                </c:pt>
                <c:pt idx="10">
                  <c:v>18.78117149417065</c:v>
                </c:pt>
                <c:pt idx="11">
                  <c:v>15.40426398274727</c:v>
                </c:pt>
                <c:pt idx="12">
                  <c:v>8.0002508442027285</c:v>
                </c:pt>
                <c:pt idx="13">
                  <c:v>6.3238823533143513</c:v>
                </c:pt>
                <c:pt idx="14">
                  <c:v>23.764185236002071</c:v>
                </c:pt>
                <c:pt idx="15">
                  <c:v>15.44098953340715</c:v>
                </c:pt>
                <c:pt idx="16">
                  <c:v>30.773941700354321</c:v>
                </c:pt>
                <c:pt idx="17">
                  <c:v>44.817361023034387</c:v>
                </c:pt>
                <c:pt idx="18">
                  <c:v>39.148661608219591</c:v>
                </c:pt>
                <c:pt idx="19">
                  <c:v>26.987764284715119</c:v>
                </c:pt>
                <c:pt idx="20">
                  <c:v>35.883515514556713</c:v>
                </c:pt>
                <c:pt idx="21">
                  <c:v>68.910129456949605</c:v>
                </c:pt>
                <c:pt idx="22">
                  <c:v>78.121974733301954</c:v>
                </c:pt>
                <c:pt idx="23">
                  <c:v>59.587047788391459</c:v>
                </c:pt>
                <c:pt idx="24">
                  <c:v>100</c:v>
                </c:pt>
                <c:pt idx="25">
                  <c:v>78.76479358768448</c:v>
                </c:pt>
              </c:numCache>
            </c:numRef>
          </c:val>
          <c:smooth val="0"/>
          <c:extLst>
            <c:ext xmlns:c16="http://schemas.microsoft.com/office/drawing/2014/chart" uri="{C3380CC4-5D6E-409C-BE32-E72D297353CC}">
              <c16:uniqueId val="{00000000-7BDE-4B44-9FAB-706724B34179}"/>
            </c:ext>
          </c:extLst>
        </c:ser>
        <c:ser>
          <c:idx val="1"/>
          <c:order val="1"/>
          <c:tx>
            <c:strRef>
              <c:f>'sub corpus small'!$I$1</c:f>
              <c:strCache>
                <c:ptCount val="1"/>
                <c:pt idx="0">
                  <c:v>US-index</c:v>
                </c:pt>
              </c:strCache>
            </c:strRef>
          </c:tx>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small'!$I$2:$I$27</c:f>
              <c:numCache>
                <c:formatCode>0</c:formatCode>
                <c:ptCount val="26"/>
                <c:pt idx="0">
                  <c:v>11.964749213362349</c:v>
                </c:pt>
                <c:pt idx="1">
                  <c:v>6.3920005548386776</c:v>
                </c:pt>
                <c:pt idx="2">
                  <c:v>11.333504664122</c:v>
                </c:pt>
                <c:pt idx="3">
                  <c:v>4.7473491642098002</c:v>
                </c:pt>
                <c:pt idx="4">
                  <c:v>11.23364956663592</c:v>
                </c:pt>
                <c:pt idx="5">
                  <c:v>26.854791237430199</c:v>
                </c:pt>
                <c:pt idx="6">
                  <c:v>44.813168945636491</c:v>
                </c:pt>
                <c:pt idx="7">
                  <c:v>39.04199499530278</c:v>
                </c:pt>
                <c:pt idx="8">
                  <c:v>22.202498048395881</c:v>
                </c:pt>
                <c:pt idx="9">
                  <c:v>25.527209442879361</c:v>
                </c:pt>
                <c:pt idx="10">
                  <c:v>20.78357278777408</c:v>
                </c:pt>
                <c:pt idx="11">
                  <c:v>10.087704025255039</c:v>
                </c:pt>
                <c:pt idx="12">
                  <c:v>8.7677985377827206</c:v>
                </c:pt>
                <c:pt idx="13">
                  <c:v>7.4103627444991602</c:v>
                </c:pt>
                <c:pt idx="14">
                  <c:v>7.569751187646176</c:v>
                </c:pt>
                <c:pt idx="15">
                  <c:v>6.1555148145908376</c:v>
                </c:pt>
                <c:pt idx="16">
                  <c:v>24.12260831911032</c:v>
                </c:pt>
                <c:pt idx="17">
                  <c:v>41.722318366208242</c:v>
                </c:pt>
                <c:pt idx="18">
                  <c:v>21.843608603792809</c:v>
                </c:pt>
                <c:pt idx="19">
                  <c:v>12.9877988917628</c:v>
                </c:pt>
                <c:pt idx="20">
                  <c:v>17.51980004965688</c:v>
                </c:pt>
                <c:pt idx="21">
                  <c:v>33.069017850483277</c:v>
                </c:pt>
                <c:pt idx="22">
                  <c:v>38.323215005478581</c:v>
                </c:pt>
                <c:pt idx="23">
                  <c:v>46.318480401374913</c:v>
                </c:pt>
                <c:pt idx="24">
                  <c:v>81.007192007030412</c:v>
                </c:pt>
                <c:pt idx="25">
                  <c:v>100</c:v>
                </c:pt>
              </c:numCache>
            </c:numRef>
          </c:val>
          <c:smooth val="0"/>
          <c:extLst>
            <c:ext xmlns:c16="http://schemas.microsoft.com/office/drawing/2014/chart" uri="{C3380CC4-5D6E-409C-BE32-E72D297353CC}">
              <c16:uniqueId val="{00000001-7BDE-4B44-9FAB-706724B34179}"/>
            </c:ext>
          </c:extLst>
        </c:ser>
        <c:ser>
          <c:idx val="2"/>
          <c:order val="2"/>
          <c:tx>
            <c:strRef>
              <c:f>'sub corpus small'!$K$1</c:f>
              <c:strCache>
                <c:ptCount val="1"/>
                <c:pt idx="0">
                  <c:v>all-index</c:v>
                </c:pt>
              </c:strCache>
            </c:strRef>
          </c:tx>
          <c:trendline>
            <c:spPr>
              <a:ln w="82550">
                <a:prstDash val="sysDash"/>
              </a:ln>
            </c:spPr>
            <c:trendlineType val="movingAvg"/>
            <c:period val="3"/>
            <c:dispRSqr val="0"/>
            <c:dispEq val="0"/>
          </c:trendline>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small'!$K$2:$K$27</c:f>
              <c:numCache>
                <c:formatCode>0</c:formatCode>
                <c:ptCount val="26"/>
                <c:pt idx="0">
                  <c:v>7.7523831577373707</c:v>
                </c:pt>
                <c:pt idx="1">
                  <c:v>35.330145365612829</c:v>
                </c:pt>
                <c:pt idx="2">
                  <c:v>25.07927959575122</c:v>
                </c:pt>
                <c:pt idx="3">
                  <c:v>20.235620388556821</c:v>
                </c:pt>
                <c:pt idx="4">
                  <c:v>28.574120313556008</c:v>
                </c:pt>
                <c:pt idx="5">
                  <c:v>29.737481912023231</c:v>
                </c:pt>
                <c:pt idx="6">
                  <c:v>34.451151735135383</c:v>
                </c:pt>
                <c:pt idx="7">
                  <c:v>31.903484025902131</c:v>
                </c:pt>
                <c:pt idx="8">
                  <c:v>46.031965144658109</c:v>
                </c:pt>
                <c:pt idx="9">
                  <c:v>30.025100866524689</c:v>
                </c:pt>
                <c:pt idx="10">
                  <c:v>20.468317018130801</c:v>
                </c:pt>
                <c:pt idx="11">
                  <c:v>14.68000789423021</c:v>
                </c:pt>
                <c:pt idx="12">
                  <c:v>8.6930516570630942</c:v>
                </c:pt>
                <c:pt idx="13">
                  <c:v>7.0168477310962114</c:v>
                </c:pt>
                <c:pt idx="14">
                  <c:v>20.22570706814059</c:v>
                </c:pt>
                <c:pt idx="15">
                  <c:v>13.51655374864168</c:v>
                </c:pt>
                <c:pt idx="16">
                  <c:v>30.529631513497549</c:v>
                </c:pt>
                <c:pt idx="17">
                  <c:v>46.458328166886758</c:v>
                </c:pt>
                <c:pt idx="18">
                  <c:v>36.158883284063471</c:v>
                </c:pt>
                <c:pt idx="19">
                  <c:v>24.299517302166969</c:v>
                </c:pt>
                <c:pt idx="20">
                  <c:v>32.385181187186276</c:v>
                </c:pt>
                <c:pt idx="21">
                  <c:v>62.017581006681347</c:v>
                </c:pt>
                <c:pt idx="22">
                  <c:v>70.560544592516152</c:v>
                </c:pt>
                <c:pt idx="23">
                  <c:v>58.995941541144958</c:v>
                </c:pt>
                <c:pt idx="24">
                  <c:v>100</c:v>
                </c:pt>
                <c:pt idx="25">
                  <c:v>89.729202928677495</c:v>
                </c:pt>
              </c:numCache>
            </c:numRef>
          </c:val>
          <c:smooth val="0"/>
          <c:extLst>
            <c:ext xmlns:c16="http://schemas.microsoft.com/office/drawing/2014/chart" uri="{C3380CC4-5D6E-409C-BE32-E72D297353CC}">
              <c16:uniqueId val="{00000003-7BDE-4B44-9FAB-706724B34179}"/>
            </c:ext>
          </c:extLst>
        </c:ser>
        <c:ser>
          <c:idx val="3"/>
          <c:order val="3"/>
          <c:tx>
            <c:strRef>
              <c:f>'sub corpus small'!$V$1</c:f>
              <c:strCache>
                <c:ptCount val="1"/>
                <c:pt idx="0">
                  <c:v>Econ Index</c:v>
                </c:pt>
              </c:strCache>
            </c:strRef>
          </c:tx>
          <c:trendline>
            <c:spPr>
              <a:ln w="41275">
                <a:solidFill>
                  <a:schemeClr val="accent6">
                    <a:lumMod val="75000"/>
                  </a:schemeClr>
                </a:solidFill>
              </a:ln>
            </c:spPr>
            <c:trendlineType val="poly"/>
            <c:order val="2"/>
            <c:dispRSqr val="0"/>
            <c:dispEq val="0"/>
          </c:trendline>
          <c:val>
            <c:numRef>
              <c:f>'sub corpus small'!$V$2:$V$27</c:f>
              <c:numCache>
                <c:formatCode>0</c:formatCode>
                <c:ptCount val="26"/>
                <c:pt idx="0">
                  <c:v>0.98314606741572996</c:v>
                </c:pt>
                <c:pt idx="1">
                  <c:v>4.3539325842696632</c:v>
                </c:pt>
                <c:pt idx="2">
                  <c:v>5.1966292134831473</c:v>
                </c:pt>
                <c:pt idx="3">
                  <c:v>7.584269662921348</c:v>
                </c:pt>
                <c:pt idx="4">
                  <c:v>5.4775280898876408</c:v>
                </c:pt>
                <c:pt idx="5">
                  <c:v>8.1460674157303359</c:v>
                </c:pt>
                <c:pt idx="6">
                  <c:v>9.5505617977528079</c:v>
                </c:pt>
                <c:pt idx="7">
                  <c:v>8.8483146067415692</c:v>
                </c:pt>
                <c:pt idx="8">
                  <c:v>12.078651685393259</c:v>
                </c:pt>
                <c:pt idx="9">
                  <c:v>15.58988764044944</c:v>
                </c:pt>
                <c:pt idx="10">
                  <c:v>17.415730337078649</c:v>
                </c:pt>
                <c:pt idx="11">
                  <c:v>18.539325842696631</c:v>
                </c:pt>
                <c:pt idx="12">
                  <c:v>19.522471910112351</c:v>
                </c:pt>
                <c:pt idx="13">
                  <c:v>27.808988764044951</c:v>
                </c:pt>
                <c:pt idx="14">
                  <c:v>24.438202247191001</c:v>
                </c:pt>
                <c:pt idx="15">
                  <c:v>27.528089887640441</c:v>
                </c:pt>
                <c:pt idx="16">
                  <c:v>33.005617977528097</c:v>
                </c:pt>
                <c:pt idx="17">
                  <c:v>37.359550561797747</c:v>
                </c:pt>
                <c:pt idx="18">
                  <c:v>39.606741573033702</c:v>
                </c:pt>
                <c:pt idx="19">
                  <c:v>49.859550561797747</c:v>
                </c:pt>
                <c:pt idx="20">
                  <c:v>51.685393258426963</c:v>
                </c:pt>
                <c:pt idx="21">
                  <c:v>54.49438202247191</c:v>
                </c:pt>
                <c:pt idx="22">
                  <c:v>63.202247191011232</c:v>
                </c:pt>
                <c:pt idx="23">
                  <c:v>61.797752808988768</c:v>
                </c:pt>
                <c:pt idx="24">
                  <c:v>65.028089887640448</c:v>
                </c:pt>
                <c:pt idx="25">
                  <c:v>100</c:v>
                </c:pt>
              </c:numCache>
            </c:numRef>
          </c:val>
          <c:smooth val="0"/>
          <c:extLst>
            <c:ext xmlns:c16="http://schemas.microsoft.com/office/drawing/2014/chart" uri="{C3380CC4-5D6E-409C-BE32-E72D297353CC}">
              <c16:uniqueId val="{00000005-7BDE-4B44-9FAB-706724B34179}"/>
            </c:ext>
          </c:extLst>
        </c:ser>
        <c:dLbls>
          <c:showLegendKey val="0"/>
          <c:showVal val="0"/>
          <c:showCatName val="0"/>
          <c:showSerName val="0"/>
          <c:showPercent val="0"/>
          <c:showBubbleSize val="0"/>
        </c:dLbls>
        <c:marker val="1"/>
        <c:smooth val="0"/>
        <c:axId val="204990968"/>
        <c:axId val="204991360"/>
      </c:lineChart>
      <c:catAx>
        <c:axId val="204990968"/>
        <c:scaling>
          <c:orientation val="minMax"/>
        </c:scaling>
        <c:delete val="0"/>
        <c:axPos val="b"/>
        <c:numFmt formatCode="General" sourceLinked="1"/>
        <c:majorTickMark val="out"/>
        <c:minorTickMark val="none"/>
        <c:tickLblPos val="nextTo"/>
        <c:txPr>
          <a:bodyPr/>
          <a:lstStyle/>
          <a:p>
            <a:pPr>
              <a:defRPr sz="1600" b="1"/>
            </a:pPr>
            <a:endParaRPr lang="en-US"/>
          </a:p>
        </c:txPr>
        <c:crossAx val="204991360"/>
        <c:crosses val="autoZero"/>
        <c:auto val="1"/>
        <c:lblAlgn val="ctr"/>
        <c:lblOffset val="100"/>
        <c:noMultiLvlLbl val="0"/>
      </c:catAx>
      <c:valAx>
        <c:axId val="204991360"/>
        <c:scaling>
          <c:orientation val="minMax"/>
          <c:max val="100"/>
        </c:scaling>
        <c:delete val="0"/>
        <c:axPos val="l"/>
        <c:numFmt formatCode="0" sourceLinked="1"/>
        <c:majorTickMark val="out"/>
        <c:minorTickMark val="none"/>
        <c:tickLblPos val="nextTo"/>
        <c:txPr>
          <a:bodyPr/>
          <a:lstStyle/>
          <a:p>
            <a:pPr>
              <a:defRPr sz="1400" b="1"/>
            </a:pPr>
            <a:endParaRPr lang="en-US"/>
          </a:p>
        </c:txPr>
        <c:crossAx val="204990968"/>
        <c:crosses val="autoZero"/>
        <c:crossBetween val="between"/>
      </c:valAx>
    </c:plotArea>
    <c:legend>
      <c:legendPos val="t"/>
      <c:legendEntry>
        <c:idx val="4"/>
        <c:delete val="1"/>
      </c:legendEntry>
      <c:legendEntry>
        <c:idx val="5"/>
        <c:delete val="1"/>
      </c:legendEntry>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cat>
            <c:numRef>
              <c:f>Sheet1!$A$2:$O$2</c:f>
              <c:numCache>
                <c:formatCode>General</c:formatCode>
                <c:ptCount val="15"/>
                <c:pt idx="0">
                  <c:v>1990</c:v>
                </c:pt>
                <c:pt idx="1">
                  <c:v>1991</c:v>
                </c:pt>
                <c:pt idx="2">
                  <c:v>1993</c:v>
                </c:pt>
                <c:pt idx="3">
                  <c:v>1994</c:v>
                </c:pt>
                <c:pt idx="4">
                  <c:v>1996</c:v>
                </c:pt>
                <c:pt idx="5">
                  <c:v>1998</c:v>
                </c:pt>
                <c:pt idx="6">
                  <c:v>2000</c:v>
                </c:pt>
                <c:pt idx="7">
                  <c:v>2002</c:v>
                </c:pt>
                <c:pt idx="8">
                  <c:v>2004</c:v>
                </c:pt>
                <c:pt idx="9">
                  <c:v>2006</c:v>
                </c:pt>
                <c:pt idx="10">
                  <c:v>2008</c:v>
                </c:pt>
                <c:pt idx="11">
                  <c:v>2010</c:v>
                </c:pt>
                <c:pt idx="12">
                  <c:v>2012</c:v>
                </c:pt>
                <c:pt idx="13">
                  <c:v>2014</c:v>
                </c:pt>
                <c:pt idx="14">
                  <c:v>2016</c:v>
                </c:pt>
              </c:numCache>
            </c:numRef>
          </c:cat>
          <c:val>
            <c:numRef>
              <c:f>Sheet1!$A$1:$O$1</c:f>
              <c:numCache>
                <c:formatCode>General</c:formatCode>
                <c:ptCount val="15"/>
                <c:pt idx="0">
                  <c:v>188</c:v>
                </c:pt>
                <c:pt idx="1">
                  <c:v>201</c:v>
                </c:pt>
                <c:pt idx="2">
                  <c:v>184</c:v>
                </c:pt>
                <c:pt idx="3">
                  <c:v>289</c:v>
                </c:pt>
                <c:pt idx="4">
                  <c:v>331</c:v>
                </c:pt>
                <c:pt idx="5">
                  <c:v>282</c:v>
                </c:pt>
                <c:pt idx="6">
                  <c:v>301</c:v>
                </c:pt>
                <c:pt idx="7">
                  <c:v>175</c:v>
                </c:pt>
                <c:pt idx="8">
                  <c:v>171</c:v>
                </c:pt>
                <c:pt idx="9">
                  <c:v>415</c:v>
                </c:pt>
                <c:pt idx="10">
                  <c:v>319</c:v>
                </c:pt>
                <c:pt idx="11">
                  <c:v>244</c:v>
                </c:pt>
                <c:pt idx="12">
                  <c:v>324</c:v>
                </c:pt>
                <c:pt idx="13">
                  <c:v>365</c:v>
                </c:pt>
                <c:pt idx="14">
                  <c:v>451</c:v>
                </c:pt>
              </c:numCache>
            </c:numRef>
          </c:val>
          <c:extLst>
            <c:ext xmlns:c16="http://schemas.microsoft.com/office/drawing/2014/chart" uri="{C3380CC4-5D6E-409C-BE32-E72D297353CC}">
              <c16:uniqueId val="{00000000-C3EE-B94C-BBAC-87036B6D091B}"/>
            </c:ext>
          </c:extLst>
        </c:ser>
        <c:dLbls>
          <c:showLegendKey val="0"/>
          <c:showVal val="0"/>
          <c:showCatName val="0"/>
          <c:showSerName val="0"/>
          <c:showPercent val="0"/>
          <c:showBubbleSize val="0"/>
        </c:dLbls>
        <c:gapWidth val="150"/>
        <c:axId val="204992144"/>
        <c:axId val="204992536"/>
      </c:barChart>
      <c:catAx>
        <c:axId val="204992144"/>
        <c:scaling>
          <c:orientation val="minMax"/>
        </c:scaling>
        <c:delete val="0"/>
        <c:axPos val="b"/>
        <c:numFmt formatCode="General" sourceLinked="1"/>
        <c:majorTickMark val="out"/>
        <c:minorTickMark val="none"/>
        <c:tickLblPos val="nextTo"/>
        <c:crossAx val="204992536"/>
        <c:crosses val="autoZero"/>
        <c:auto val="1"/>
        <c:lblAlgn val="ctr"/>
        <c:lblOffset val="100"/>
        <c:noMultiLvlLbl val="0"/>
      </c:catAx>
      <c:valAx>
        <c:axId val="204992536"/>
        <c:scaling>
          <c:orientation val="minMax"/>
        </c:scaling>
        <c:delete val="0"/>
        <c:axPos val="l"/>
        <c:majorGridlines/>
        <c:numFmt formatCode="General" sourceLinked="1"/>
        <c:majorTickMark val="out"/>
        <c:minorTickMark val="none"/>
        <c:tickLblPos val="nextTo"/>
        <c:crossAx val="204992144"/>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strRef>
              <c:f>Sheet1!$B$1</c:f>
              <c:strCache>
                <c:ptCount val="1"/>
                <c:pt idx="0">
                  <c:v>Frequency II</c:v>
                </c:pt>
              </c:strCache>
            </c:strRef>
          </c:tx>
          <c:spPr>
            <a:solidFill>
              <a:schemeClr val="accent2"/>
            </a:solidFill>
            <a:ln>
              <a:noFill/>
            </a:ln>
            <a:effectLst/>
          </c:spPr>
          <c:invertIfNegative val="0"/>
          <c:val>
            <c:numRef>
              <c:f>Sheet1!$B$2:$B$27</c:f>
              <c:numCache>
                <c:formatCode>General</c:formatCode>
                <c:ptCount val="26"/>
                <c:pt idx="0">
                  <c:v>265</c:v>
                </c:pt>
                <c:pt idx="1">
                  <c:v>313</c:v>
                </c:pt>
                <c:pt idx="2">
                  <c:v>322</c:v>
                </c:pt>
                <c:pt idx="3">
                  <c:v>323</c:v>
                </c:pt>
                <c:pt idx="4">
                  <c:v>452</c:v>
                </c:pt>
                <c:pt idx="5">
                  <c:v>713</c:v>
                </c:pt>
                <c:pt idx="6">
                  <c:v>565</c:v>
                </c:pt>
                <c:pt idx="7">
                  <c:v>318</c:v>
                </c:pt>
                <c:pt idx="8">
                  <c:v>551</c:v>
                </c:pt>
                <c:pt idx="9">
                  <c:v>476</c:v>
                </c:pt>
                <c:pt idx="10">
                  <c:v>512</c:v>
                </c:pt>
                <c:pt idx="11">
                  <c:v>461</c:v>
                </c:pt>
                <c:pt idx="12">
                  <c:v>537</c:v>
                </c:pt>
                <c:pt idx="13">
                  <c:v>677</c:v>
                </c:pt>
                <c:pt idx="14">
                  <c:v>609</c:v>
                </c:pt>
                <c:pt idx="15">
                  <c:v>532</c:v>
                </c:pt>
                <c:pt idx="16">
                  <c:v>647</c:v>
                </c:pt>
                <c:pt idx="17">
                  <c:v>703</c:v>
                </c:pt>
                <c:pt idx="18">
                  <c:v>600</c:v>
                </c:pt>
                <c:pt idx="19">
                  <c:v>644</c:v>
                </c:pt>
                <c:pt idx="20">
                  <c:v>528</c:v>
                </c:pt>
                <c:pt idx="21">
                  <c:v>681</c:v>
                </c:pt>
                <c:pt idx="22">
                  <c:v>881</c:v>
                </c:pt>
                <c:pt idx="23">
                  <c:v>764</c:v>
                </c:pt>
                <c:pt idx="24">
                  <c:v>964</c:v>
                </c:pt>
                <c:pt idx="25">
                  <c:v>938</c:v>
                </c:pt>
              </c:numCache>
            </c:numRef>
          </c:val>
          <c:extLst>
            <c:ext xmlns:c16="http://schemas.microsoft.com/office/drawing/2014/chart" uri="{C3380CC4-5D6E-409C-BE32-E72D297353CC}">
              <c16:uniqueId val="{00000000-E825-CC4B-87DF-BC44A2C3DF6A}"/>
            </c:ext>
          </c:extLst>
        </c:ser>
        <c:dLbls>
          <c:showLegendKey val="0"/>
          <c:showVal val="0"/>
          <c:showCatName val="0"/>
          <c:showSerName val="0"/>
          <c:showPercent val="0"/>
          <c:showBubbleSize val="0"/>
        </c:dLbls>
        <c:gapWidth val="150"/>
        <c:axId val="144544272"/>
        <c:axId val="144544664"/>
      </c:barChart>
      <c:lineChart>
        <c:grouping val="standard"/>
        <c:varyColors val="0"/>
        <c:ser>
          <c:idx val="0"/>
          <c:order val="0"/>
          <c:tx>
            <c:strRef>
              <c:f>Sheet1!$F$1</c:f>
              <c:strCache>
                <c:ptCount val="1"/>
                <c:pt idx="0">
                  <c:v>rel Index at 100</c:v>
                </c:pt>
              </c:strCache>
            </c:strRef>
          </c:tx>
          <c:spPr>
            <a:ln w="28575" cap="rnd">
              <a:solidFill>
                <a:schemeClr val="accent1"/>
              </a:solidFill>
              <a:round/>
            </a:ln>
            <a:effectLst/>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Sheet1!$F$2:$F$27</c:f>
              <c:numCache>
                <c:formatCode>0</c:formatCode>
                <c:ptCount val="26"/>
                <c:pt idx="0">
                  <c:v>72.766234490151703</c:v>
                </c:pt>
                <c:pt idx="1">
                  <c:v>100.0353159821598</c:v>
                </c:pt>
                <c:pt idx="2">
                  <c:v>59.78024262981085</c:v>
                </c:pt>
                <c:pt idx="3">
                  <c:v>18.525821783659239</c:v>
                </c:pt>
                <c:pt idx="4">
                  <c:v>25.020179438970079</c:v>
                </c:pt>
                <c:pt idx="5">
                  <c:v>32.821642545061053</c:v>
                </c:pt>
                <c:pt idx="6">
                  <c:v>17.733027358577381</c:v>
                </c:pt>
                <c:pt idx="7">
                  <c:v>10.373802351858441</c:v>
                </c:pt>
                <c:pt idx="8">
                  <c:v>36.896133834263651</c:v>
                </c:pt>
                <c:pt idx="9">
                  <c:v>32.426905939083198</c:v>
                </c:pt>
                <c:pt idx="10">
                  <c:v>21.19939028566095</c:v>
                </c:pt>
                <c:pt idx="11">
                  <c:v>18.34754671211763</c:v>
                </c:pt>
                <c:pt idx="12">
                  <c:v>15.6126118504085</c:v>
                </c:pt>
                <c:pt idx="13">
                  <c:v>19.21824985445085</c:v>
                </c:pt>
                <c:pt idx="14">
                  <c:v>25.158302109567</c:v>
                </c:pt>
                <c:pt idx="15">
                  <c:v>19.699969465047339</c:v>
                </c:pt>
                <c:pt idx="16">
                  <c:v>22.62680962893501</c:v>
                </c:pt>
                <c:pt idx="17">
                  <c:v>24.354503459482739</c:v>
                </c:pt>
                <c:pt idx="18">
                  <c:v>22.981870062345219</c:v>
                </c:pt>
                <c:pt idx="19">
                  <c:v>23.687335411639548</c:v>
                </c:pt>
                <c:pt idx="20">
                  <c:v>18.5430377056868</c:v>
                </c:pt>
                <c:pt idx="21">
                  <c:v>28.19473694931456</c:v>
                </c:pt>
                <c:pt idx="22">
                  <c:v>36.976947748131167</c:v>
                </c:pt>
                <c:pt idx="23">
                  <c:v>27.609602533029239</c:v>
                </c:pt>
                <c:pt idx="24">
                  <c:v>36.344690785289991</c:v>
                </c:pt>
                <c:pt idx="25">
                  <c:v>37.1489768229197</c:v>
                </c:pt>
              </c:numCache>
            </c:numRef>
          </c:val>
          <c:smooth val="0"/>
          <c:extLst>
            <c:ext xmlns:c16="http://schemas.microsoft.com/office/drawing/2014/chart" uri="{C3380CC4-5D6E-409C-BE32-E72D297353CC}">
              <c16:uniqueId val="{00000001-E825-CC4B-87DF-BC44A2C3DF6A}"/>
            </c:ext>
          </c:extLst>
        </c:ser>
        <c:dLbls>
          <c:showLegendKey val="0"/>
          <c:showVal val="0"/>
          <c:showCatName val="0"/>
          <c:showSerName val="0"/>
          <c:showPercent val="0"/>
          <c:showBubbleSize val="0"/>
        </c:dLbls>
        <c:marker val="1"/>
        <c:smooth val="0"/>
        <c:axId val="144545448"/>
        <c:axId val="144545056"/>
      </c:lineChart>
      <c:catAx>
        <c:axId val="144544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544664"/>
        <c:crosses val="autoZero"/>
        <c:auto val="1"/>
        <c:lblAlgn val="ctr"/>
        <c:lblOffset val="100"/>
        <c:noMultiLvlLbl val="0"/>
      </c:catAx>
      <c:valAx>
        <c:axId val="144544664"/>
        <c:scaling>
          <c:orientation val="minMax"/>
          <c:max val="1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544272"/>
        <c:crosses val="autoZero"/>
        <c:crossBetween val="between"/>
      </c:valAx>
      <c:valAx>
        <c:axId val="144545056"/>
        <c:scaling>
          <c:orientation val="minMax"/>
          <c:max val="1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545448"/>
        <c:crosses val="max"/>
        <c:crossBetween val="between"/>
      </c:valAx>
      <c:catAx>
        <c:axId val="144545448"/>
        <c:scaling>
          <c:orientation val="minMax"/>
        </c:scaling>
        <c:delete val="1"/>
        <c:axPos val="b"/>
        <c:numFmt formatCode="General" sourceLinked="1"/>
        <c:majorTickMark val="out"/>
        <c:minorTickMark val="none"/>
        <c:tickLblPos val="nextTo"/>
        <c:crossAx val="14454505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Guardian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7580927384076995E-2"/>
          <c:y val="0.145798702245553"/>
          <c:w val="0.82883814523184596"/>
          <c:h val="0.61086577719451796"/>
        </c:manualLayout>
      </c:layout>
      <c:barChart>
        <c:barDir val="col"/>
        <c:grouping val="clustered"/>
        <c:varyColors val="0"/>
        <c:ser>
          <c:idx val="1"/>
          <c:order val="1"/>
          <c:tx>
            <c:strRef>
              <c:f>Sheet1!$B$1</c:f>
              <c:strCache>
                <c:ptCount val="1"/>
                <c:pt idx="0">
                  <c:v>Freq II</c:v>
                </c:pt>
              </c:strCache>
            </c:strRef>
          </c:tx>
          <c:spPr>
            <a:solidFill>
              <a:schemeClr val="accent2"/>
            </a:solidFill>
            <a:ln>
              <a:noFill/>
            </a:ln>
            <a:effectLst/>
          </c:spPr>
          <c:invertIfNegative val="0"/>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164</c:v>
                </c:pt>
                <c:pt idx="1">
                  <c:v>305</c:v>
                </c:pt>
                <c:pt idx="2">
                  <c:v>365</c:v>
                </c:pt>
                <c:pt idx="3">
                  <c:v>260</c:v>
                </c:pt>
                <c:pt idx="4">
                  <c:v>460</c:v>
                </c:pt>
                <c:pt idx="5">
                  <c:v>355</c:v>
                </c:pt>
                <c:pt idx="6">
                  <c:v>452</c:v>
                </c:pt>
                <c:pt idx="7">
                  <c:v>374</c:v>
                </c:pt>
                <c:pt idx="8">
                  <c:v>598</c:v>
                </c:pt>
                <c:pt idx="9">
                  <c:v>524</c:v>
                </c:pt>
                <c:pt idx="10">
                  <c:v>255</c:v>
                </c:pt>
                <c:pt idx="11">
                  <c:v>420</c:v>
                </c:pt>
                <c:pt idx="12">
                  <c:v>508</c:v>
                </c:pt>
                <c:pt idx="13">
                  <c:v>532</c:v>
                </c:pt>
                <c:pt idx="14">
                  <c:v>500</c:v>
                </c:pt>
                <c:pt idx="15">
                  <c:v>734</c:v>
                </c:pt>
                <c:pt idx="16">
                  <c:v>703</c:v>
                </c:pt>
                <c:pt idx="17">
                  <c:v>895</c:v>
                </c:pt>
                <c:pt idx="18">
                  <c:v>977</c:v>
                </c:pt>
                <c:pt idx="19">
                  <c:v>1354</c:v>
                </c:pt>
                <c:pt idx="20">
                  <c:v>1508</c:v>
                </c:pt>
                <c:pt idx="21">
                  <c:v>1444</c:v>
                </c:pt>
                <c:pt idx="22">
                  <c:v>1728</c:v>
                </c:pt>
                <c:pt idx="23">
                  <c:v>1699</c:v>
                </c:pt>
                <c:pt idx="24">
                  <c:v>1999</c:v>
                </c:pt>
                <c:pt idx="25">
                  <c:v>1639</c:v>
                </c:pt>
              </c:numCache>
            </c:numRef>
          </c:val>
          <c:extLst>
            <c:ext xmlns:c16="http://schemas.microsoft.com/office/drawing/2014/chart" uri="{C3380CC4-5D6E-409C-BE32-E72D297353CC}">
              <c16:uniqueId val="{00000000-1C1D-BA4D-803B-CD8896D9D4A7}"/>
            </c:ext>
          </c:extLst>
        </c:ser>
        <c:dLbls>
          <c:showLegendKey val="0"/>
          <c:showVal val="0"/>
          <c:showCatName val="0"/>
          <c:showSerName val="0"/>
          <c:showPercent val="0"/>
          <c:showBubbleSize val="0"/>
        </c:dLbls>
        <c:gapWidth val="150"/>
        <c:axId val="144984168"/>
        <c:axId val="144983776"/>
      </c:barChart>
      <c:lineChart>
        <c:grouping val="standard"/>
        <c:varyColors val="0"/>
        <c:ser>
          <c:idx val="0"/>
          <c:order val="0"/>
          <c:tx>
            <c:strRef>
              <c:f>Sheet1!$F$1</c:f>
              <c:strCache>
                <c:ptCount val="1"/>
                <c:pt idx="0">
                  <c:v>rel Index 100</c:v>
                </c:pt>
              </c:strCache>
            </c:strRef>
          </c:tx>
          <c:spPr>
            <a:ln w="28575" cap="rnd">
              <a:solidFill>
                <a:schemeClr val="accent1"/>
              </a:solidFill>
              <a:round/>
            </a:ln>
            <a:effectLst/>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Sheet1!$F$2:$F$27</c:f>
              <c:numCache>
                <c:formatCode>0</c:formatCode>
                <c:ptCount val="26"/>
                <c:pt idx="0">
                  <c:v>48.915401301518422</c:v>
                </c:pt>
                <c:pt idx="1">
                  <c:v>79.792294276201034</c:v>
                </c:pt>
                <c:pt idx="2">
                  <c:v>93.097851290771374</c:v>
                </c:pt>
                <c:pt idx="3">
                  <c:v>61.753274794875487</c:v>
                </c:pt>
                <c:pt idx="4">
                  <c:v>98.635477582845965</c:v>
                </c:pt>
                <c:pt idx="5">
                  <c:v>52.336490350250173</c:v>
                </c:pt>
                <c:pt idx="6">
                  <c:v>55.806644717150547</c:v>
                </c:pt>
                <c:pt idx="7">
                  <c:v>35.216572504708097</c:v>
                </c:pt>
                <c:pt idx="8">
                  <c:v>64.422825803081707</c:v>
                </c:pt>
                <c:pt idx="9">
                  <c:v>49.942236598890943</c:v>
                </c:pt>
                <c:pt idx="10">
                  <c:v>23.30379396289117</c:v>
                </c:pt>
                <c:pt idx="11">
                  <c:v>23.251912494967119</c:v>
                </c:pt>
                <c:pt idx="12">
                  <c:v>22.719141323792488</c:v>
                </c:pt>
                <c:pt idx="13">
                  <c:v>30.905186071893809</c:v>
                </c:pt>
                <c:pt idx="14">
                  <c:v>63.933663980161178</c:v>
                </c:pt>
                <c:pt idx="15">
                  <c:v>47.604260838803498</c:v>
                </c:pt>
                <c:pt idx="16">
                  <c:v>34.142285276976509</c:v>
                </c:pt>
                <c:pt idx="17">
                  <c:v>42.423154266015523</c:v>
                </c:pt>
                <c:pt idx="18">
                  <c:v>44.782898574881237</c:v>
                </c:pt>
                <c:pt idx="19">
                  <c:v>50.103162143978473</c:v>
                </c:pt>
                <c:pt idx="20">
                  <c:v>60.930038935279278</c:v>
                </c:pt>
                <c:pt idx="21">
                  <c:v>65.265983673916622</c:v>
                </c:pt>
                <c:pt idx="22">
                  <c:v>77.876106194690237</c:v>
                </c:pt>
                <c:pt idx="23">
                  <c:v>75.582367214882694</c:v>
                </c:pt>
                <c:pt idx="24">
                  <c:v>99.937886316810079</c:v>
                </c:pt>
                <c:pt idx="25">
                  <c:v>60.004659522066149</c:v>
                </c:pt>
              </c:numCache>
            </c:numRef>
          </c:val>
          <c:smooth val="0"/>
          <c:extLst>
            <c:ext xmlns:c16="http://schemas.microsoft.com/office/drawing/2014/chart" uri="{C3380CC4-5D6E-409C-BE32-E72D297353CC}">
              <c16:uniqueId val="{00000001-1C1D-BA4D-803B-CD8896D9D4A7}"/>
            </c:ext>
          </c:extLst>
        </c:ser>
        <c:dLbls>
          <c:showLegendKey val="0"/>
          <c:showVal val="0"/>
          <c:showCatName val="0"/>
          <c:showSerName val="0"/>
          <c:showPercent val="0"/>
          <c:showBubbleSize val="0"/>
        </c:dLbls>
        <c:marker val="1"/>
        <c:smooth val="0"/>
        <c:axId val="144984952"/>
        <c:axId val="144984560"/>
      </c:lineChart>
      <c:valAx>
        <c:axId val="144983776"/>
        <c:scaling>
          <c:orientation val="minMax"/>
          <c:max val="2000"/>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984168"/>
        <c:crosses val="max"/>
        <c:crossBetween val="between"/>
      </c:valAx>
      <c:catAx>
        <c:axId val="144984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44983776"/>
        <c:crosses val="autoZero"/>
        <c:auto val="1"/>
        <c:lblAlgn val="ctr"/>
        <c:lblOffset val="100"/>
        <c:noMultiLvlLbl val="0"/>
      </c:catAx>
      <c:valAx>
        <c:axId val="144984560"/>
        <c:scaling>
          <c:orientation val="minMax"/>
          <c:max val="1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984952"/>
        <c:crosses val="autoZero"/>
        <c:crossBetween val="between"/>
      </c:valAx>
      <c:catAx>
        <c:axId val="144984952"/>
        <c:scaling>
          <c:orientation val="minMax"/>
        </c:scaling>
        <c:delete val="1"/>
        <c:axPos val="b"/>
        <c:numFmt formatCode="General" sourceLinked="1"/>
        <c:majorTickMark val="none"/>
        <c:minorTickMark val="none"/>
        <c:tickLblPos val="nextTo"/>
        <c:crossAx val="14498456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NY Times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Freq II</c:v>
                </c:pt>
              </c:strCache>
            </c:strRef>
          </c:tx>
          <c:spPr>
            <a:solidFill>
              <a:schemeClr val="accent1"/>
            </a:solidFill>
            <a:ln>
              <a:noFill/>
            </a:ln>
            <a:effectLst/>
          </c:spPr>
          <c:invertIfNegative val="0"/>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237</c:v>
                </c:pt>
                <c:pt idx="1">
                  <c:v>130</c:v>
                </c:pt>
                <c:pt idx="2">
                  <c:v>363</c:v>
                </c:pt>
                <c:pt idx="3">
                  <c:v>345</c:v>
                </c:pt>
                <c:pt idx="4">
                  <c:v>286</c:v>
                </c:pt>
                <c:pt idx="5">
                  <c:v>386</c:v>
                </c:pt>
                <c:pt idx="6">
                  <c:v>631</c:v>
                </c:pt>
                <c:pt idx="7">
                  <c:v>419</c:v>
                </c:pt>
                <c:pt idx="8">
                  <c:v>391</c:v>
                </c:pt>
                <c:pt idx="9">
                  <c:v>408</c:v>
                </c:pt>
                <c:pt idx="10">
                  <c:v>530</c:v>
                </c:pt>
                <c:pt idx="11">
                  <c:v>416</c:v>
                </c:pt>
                <c:pt idx="12">
                  <c:v>477</c:v>
                </c:pt>
                <c:pt idx="13">
                  <c:v>392</c:v>
                </c:pt>
                <c:pt idx="14">
                  <c:v>453</c:v>
                </c:pt>
                <c:pt idx="15">
                  <c:v>416</c:v>
                </c:pt>
                <c:pt idx="16">
                  <c:v>696</c:v>
                </c:pt>
                <c:pt idx="17">
                  <c:v>622</c:v>
                </c:pt>
                <c:pt idx="18">
                  <c:v>487</c:v>
                </c:pt>
                <c:pt idx="19">
                  <c:v>497</c:v>
                </c:pt>
                <c:pt idx="20">
                  <c:v>472</c:v>
                </c:pt>
                <c:pt idx="21">
                  <c:v>533</c:v>
                </c:pt>
                <c:pt idx="22">
                  <c:v>785</c:v>
                </c:pt>
                <c:pt idx="23">
                  <c:v>968</c:v>
                </c:pt>
                <c:pt idx="24">
                  <c:v>1444</c:v>
                </c:pt>
                <c:pt idx="25">
                  <c:v>1388</c:v>
                </c:pt>
              </c:numCache>
            </c:numRef>
          </c:val>
          <c:extLst>
            <c:ext xmlns:c16="http://schemas.microsoft.com/office/drawing/2014/chart" uri="{C3380CC4-5D6E-409C-BE32-E72D297353CC}">
              <c16:uniqueId val="{00000000-4E5F-EF47-B4A5-E5D7765647A0}"/>
            </c:ext>
          </c:extLst>
        </c:ser>
        <c:dLbls>
          <c:showLegendKey val="0"/>
          <c:showVal val="0"/>
          <c:showCatName val="0"/>
          <c:showSerName val="0"/>
          <c:showPercent val="0"/>
          <c:showBubbleSize val="0"/>
        </c:dLbls>
        <c:gapWidth val="219"/>
        <c:axId val="144985736"/>
        <c:axId val="144986128"/>
      </c:barChart>
      <c:lineChart>
        <c:grouping val="standard"/>
        <c:varyColors val="0"/>
        <c:ser>
          <c:idx val="1"/>
          <c:order val="1"/>
          <c:tx>
            <c:strRef>
              <c:f>Sheet1!$F$1</c:f>
              <c:strCache>
                <c:ptCount val="1"/>
                <c:pt idx="0">
                  <c:v>rel Index at 100</c:v>
                </c:pt>
              </c:strCache>
            </c:strRef>
          </c:tx>
          <c:spPr>
            <a:ln w="28575" cap="rnd">
              <a:solidFill>
                <a:schemeClr val="accent2"/>
              </a:solidFill>
              <a:round/>
            </a:ln>
            <a:effectLst/>
          </c:spPr>
          <c:marker>
            <c:symbol val="none"/>
          </c:marker>
          <c:val>
            <c:numRef>
              <c:f>Sheet1!$F$2:$F$27</c:f>
              <c:numCache>
                <c:formatCode>0</c:formatCode>
                <c:ptCount val="26"/>
                <c:pt idx="0">
                  <c:v>23.123278236914601</c:v>
                </c:pt>
                <c:pt idx="1">
                  <c:v>13.780345859660789</c:v>
                </c:pt>
                <c:pt idx="2">
                  <c:v>37.866639394559222</c:v>
                </c:pt>
                <c:pt idx="3">
                  <c:v>36.725109580463368</c:v>
                </c:pt>
                <c:pt idx="4">
                  <c:v>31.171995212856899</c:v>
                </c:pt>
                <c:pt idx="5">
                  <c:v>41.472149658717441</c:v>
                </c:pt>
                <c:pt idx="6">
                  <c:v>92.794117647058826</c:v>
                </c:pt>
                <c:pt idx="7">
                  <c:v>59.434277131890731</c:v>
                </c:pt>
                <c:pt idx="8">
                  <c:v>94.821683309557784</c:v>
                </c:pt>
                <c:pt idx="9">
                  <c:v>100.10584046954681</c:v>
                </c:pt>
                <c:pt idx="10">
                  <c:v>78.59385903698535</c:v>
                </c:pt>
                <c:pt idx="11">
                  <c:v>66.09345794392523</c:v>
                </c:pt>
                <c:pt idx="12">
                  <c:v>35.753968253968253</c:v>
                </c:pt>
                <c:pt idx="13">
                  <c:v>31.539092572726691</c:v>
                </c:pt>
                <c:pt idx="14">
                  <c:v>38.068481413129447</c:v>
                </c:pt>
                <c:pt idx="15">
                  <c:v>33.82329496540509</c:v>
                </c:pt>
                <c:pt idx="16">
                  <c:v>58.11585186155407</c:v>
                </c:pt>
                <c:pt idx="17">
                  <c:v>52.182924823161699</c:v>
                </c:pt>
                <c:pt idx="18">
                  <c:v>41.740051089002407</c:v>
                </c:pt>
                <c:pt idx="19">
                  <c:v>45.597970785061527</c:v>
                </c:pt>
                <c:pt idx="20">
                  <c:v>33.247700339769622</c:v>
                </c:pt>
                <c:pt idx="21">
                  <c:v>34.599816709943482</c:v>
                </c:pt>
                <c:pt idx="22">
                  <c:v>33.805920997078353</c:v>
                </c:pt>
                <c:pt idx="23">
                  <c:v>38.082601786568333</c:v>
                </c:pt>
                <c:pt idx="24">
                  <c:v>57.052990393554381</c:v>
                </c:pt>
                <c:pt idx="25">
                  <c:v>57.455926755624809</c:v>
                </c:pt>
              </c:numCache>
            </c:numRef>
          </c:val>
          <c:smooth val="0"/>
          <c:extLst>
            <c:ext xmlns:c16="http://schemas.microsoft.com/office/drawing/2014/chart" uri="{C3380CC4-5D6E-409C-BE32-E72D297353CC}">
              <c16:uniqueId val="{00000001-4E5F-EF47-B4A5-E5D7765647A0}"/>
            </c:ext>
          </c:extLst>
        </c:ser>
        <c:dLbls>
          <c:showLegendKey val="0"/>
          <c:showVal val="0"/>
          <c:showCatName val="0"/>
          <c:showSerName val="0"/>
          <c:showPercent val="0"/>
          <c:showBubbleSize val="0"/>
        </c:dLbls>
        <c:marker val="1"/>
        <c:smooth val="0"/>
        <c:axId val="144986912"/>
        <c:axId val="144986520"/>
      </c:lineChart>
      <c:catAx>
        <c:axId val="144985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986128"/>
        <c:crosses val="autoZero"/>
        <c:auto val="1"/>
        <c:lblAlgn val="ctr"/>
        <c:lblOffset val="100"/>
        <c:noMultiLvlLbl val="0"/>
      </c:catAx>
      <c:valAx>
        <c:axId val="144986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985736"/>
        <c:crosses val="autoZero"/>
        <c:crossBetween val="between"/>
      </c:valAx>
      <c:valAx>
        <c:axId val="144986520"/>
        <c:scaling>
          <c:orientation val="minMax"/>
          <c:max val="1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986912"/>
        <c:crosses val="max"/>
        <c:crossBetween val="between"/>
      </c:valAx>
      <c:catAx>
        <c:axId val="144986912"/>
        <c:scaling>
          <c:orientation val="minMax"/>
        </c:scaling>
        <c:delete val="1"/>
        <c:axPos val="b"/>
        <c:majorTickMark val="out"/>
        <c:minorTickMark val="none"/>
        <c:tickLblPos val="nextTo"/>
        <c:crossAx val="1449865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WSJ</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Freq Articles in corpus</c:v>
                </c:pt>
              </c:strCache>
            </c:strRef>
          </c:tx>
          <c:spPr>
            <a:solidFill>
              <a:schemeClr val="accent1"/>
            </a:solidFill>
            <a:ln>
              <a:noFill/>
            </a:ln>
            <a:effectLst/>
          </c:spPr>
          <c:invertIfNegative val="0"/>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118</c:v>
                </c:pt>
                <c:pt idx="1">
                  <c:v>119</c:v>
                </c:pt>
                <c:pt idx="2">
                  <c:v>229</c:v>
                </c:pt>
                <c:pt idx="3">
                  <c:v>247</c:v>
                </c:pt>
                <c:pt idx="4">
                  <c:v>180</c:v>
                </c:pt>
                <c:pt idx="5">
                  <c:v>221</c:v>
                </c:pt>
                <c:pt idx="6">
                  <c:v>410</c:v>
                </c:pt>
                <c:pt idx="7">
                  <c:v>262</c:v>
                </c:pt>
                <c:pt idx="8">
                  <c:v>204</c:v>
                </c:pt>
                <c:pt idx="9">
                  <c:v>216</c:v>
                </c:pt>
                <c:pt idx="10">
                  <c:v>244</c:v>
                </c:pt>
                <c:pt idx="11">
                  <c:v>146</c:v>
                </c:pt>
                <c:pt idx="12">
                  <c:v>183</c:v>
                </c:pt>
                <c:pt idx="13">
                  <c:v>153</c:v>
                </c:pt>
                <c:pt idx="14">
                  <c:v>199</c:v>
                </c:pt>
                <c:pt idx="15">
                  <c:v>154</c:v>
                </c:pt>
                <c:pt idx="16">
                  <c:v>414</c:v>
                </c:pt>
                <c:pt idx="17">
                  <c:v>346</c:v>
                </c:pt>
                <c:pt idx="18">
                  <c:v>294</c:v>
                </c:pt>
                <c:pt idx="19">
                  <c:v>333</c:v>
                </c:pt>
                <c:pt idx="20">
                  <c:v>217</c:v>
                </c:pt>
                <c:pt idx="21">
                  <c:v>258</c:v>
                </c:pt>
                <c:pt idx="22">
                  <c:v>336</c:v>
                </c:pt>
                <c:pt idx="23">
                  <c:v>509</c:v>
                </c:pt>
                <c:pt idx="24">
                  <c:v>673</c:v>
                </c:pt>
                <c:pt idx="25">
                  <c:v>653</c:v>
                </c:pt>
              </c:numCache>
            </c:numRef>
          </c:val>
          <c:extLst>
            <c:ext xmlns:c16="http://schemas.microsoft.com/office/drawing/2014/chart" uri="{C3380CC4-5D6E-409C-BE32-E72D297353CC}">
              <c16:uniqueId val="{00000000-0516-0F4D-90C6-1EC426920218}"/>
            </c:ext>
          </c:extLst>
        </c:ser>
        <c:dLbls>
          <c:showLegendKey val="0"/>
          <c:showVal val="0"/>
          <c:showCatName val="0"/>
          <c:showSerName val="0"/>
          <c:showPercent val="0"/>
          <c:showBubbleSize val="0"/>
        </c:dLbls>
        <c:gapWidth val="219"/>
        <c:axId val="145151568"/>
        <c:axId val="145151960"/>
      </c:barChart>
      <c:lineChart>
        <c:grouping val="standard"/>
        <c:varyColors val="0"/>
        <c:ser>
          <c:idx val="1"/>
          <c:order val="1"/>
          <c:tx>
            <c:strRef>
              <c:f>Sheet1!$F$1</c:f>
              <c:strCache>
                <c:ptCount val="1"/>
                <c:pt idx="0">
                  <c:v>Index 100</c:v>
                </c:pt>
              </c:strCache>
            </c:strRef>
          </c:tx>
          <c:spPr>
            <a:ln w="28575" cap="rnd">
              <a:solidFill>
                <a:schemeClr val="accent2"/>
              </a:solidFill>
              <a:round/>
            </a:ln>
            <a:effectLst/>
          </c:spPr>
          <c:marker>
            <c:symbol val="none"/>
          </c:marker>
          <c:val>
            <c:numRef>
              <c:f>Sheet1!$F$2:$F$27</c:f>
              <c:numCache>
                <c:formatCode>0</c:formatCode>
                <c:ptCount val="26"/>
                <c:pt idx="0">
                  <c:v>99.970617042115563</c:v>
                </c:pt>
                <c:pt idx="1">
                  <c:v>17.886185925282369</c:v>
                </c:pt>
                <c:pt idx="2">
                  <c:v>22.201860569379061</c:v>
                </c:pt>
                <c:pt idx="3">
                  <c:v>23.261295590636909</c:v>
                </c:pt>
                <c:pt idx="4">
                  <c:v>21.1032800216861</c:v>
                </c:pt>
                <c:pt idx="5">
                  <c:v>35.166482707873428</c:v>
                </c:pt>
                <c:pt idx="6">
                  <c:v>65.313075506445657</c:v>
                </c:pt>
                <c:pt idx="7">
                  <c:v>36.736910358242831</c:v>
                </c:pt>
                <c:pt idx="8">
                  <c:v>27.409133271202229</c:v>
                </c:pt>
                <c:pt idx="9">
                  <c:v>27.795299018149361</c:v>
                </c:pt>
                <c:pt idx="10">
                  <c:v>22.585339753879079</c:v>
                </c:pt>
                <c:pt idx="11">
                  <c:v>10.2549736094194</c:v>
                </c:pt>
                <c:pt idx="12">
                  <c:v>9.7809565002471572</c:v>
                </c:pt>
                <c:pt idx="13">
                  <c:v>9.1146694214876032</c:v>
                </c:pt>
                <c:pt idx="14">
                  <c:v>12.215086573942671</c:v>
                </c:pt>
                <c:pt idx="15">
                  <c:v>9.4394841269841248</c:v>
                </c:pt>
                <c:pt idx="16">
                  <c:v>25.63421617752326</c:v>
                </c:pt>
                <c:pt idx="17">
                  <c:v>25.167339387823741</c:v>
                </c:pt>
                <c:pt idx="18">
                  <c:v>15.702025191405291</c:v>
                </c:pt>
                <c:pt idx="19">
                  <c:v>17.928855969127351</c:v>
                </c:pt>
                <c:pt idx="20">
                  <c:v>10.74811039853412</c:v>
                </c:pt>
                <c:pt idx="21">
                  <c:v>12.654229984123379</c:v>
                </c:pt>
                <c:pt idx="22">
                  <c:v>16.166425631327179</c:v>
                </c:pt>
                <c:pt idx="23">
                  <c:v>24.207444468880581</c:v>
                </c:pt>
                <c:pt idx="24">
                  <c:v>33.104634631788457</c:v>
                </c:pt>
                <c:pt idx="25">
                  <c:v>33.504063111691067</c:v>
                </c:pt>
              </c:numCache>
            </c:numRef>
          </c:val>
          <c:smooth val="0"/>
          <c:extLst>
            <c:ext xmlns:c16="http://schemas.microsoft.com/office/drawing/2014/chart" uri="{C3380CC4-5D6E-409C-BE32-E72D297353CC}">
              <c16:uniqueId val="{00000001-0516-0F4D-90C6-1EC426920218}"/>
            </c:ext>
          </c:extLst>
        </c:ser>
        <c:dLbls>
          <c:showLegendKey val="0"/>
          <c:showVal val="0"/>
          <c:showCatName val="0"/>
          <c:showSerName val="0"/>
          <c:showPercent val="0"/>
          <c:showBubbleSize val="0"/>
        </c:dLbls>
        <c:marker val="1"/>
        <c:smooth val="0"/>
        <c:axId val="145152744"/>
        <c:axId val="145152352"/>
      </c:lineChart>
      <c:catAx>
        <c:axId val="145151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1960"/>
        <c:crosses val="autoZero"/>
        <c:auto val="1"/>
        <c:lblAlgn val="ctr"/>
        <c:lblOffset val="100"/>
        <c:noMultiLvlLbl val="0"/>
      </c:catAx>
      <c:valAx>
        <c:axId val="145151960"/>
        <c:scaling>
          <c:orientation val="minMax"/>
          <c:max val="7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1568"/>
        <c:crosses val="autoZero"/>
        <c:crossBetween val="between"/>
      </c:valAx>
      <c:valAx>
        <c:axId val="145152352"/>
        <c:scaling>
          <c:orientation val="minMax"/>
          <c:max val="1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2744"/>
        <c:crosses val="max"/>
        <c:crossBetween val="between"/>
      </c:valAx>
      <c:catAx>
        <c:axId val="145152744"/>
        <c:scaling>
          <c:orientation val="minMax"/>
        </c:scaling>
        <c:delete val="1"/>
        <c:axPos val="b"/>
        <c:majorTickMark val="out"/>
        <c:minorTickMark val="none"/>
        <c:tickLblPos val="nextTo"/>
        <c:crossAx val="14515235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rgbClr val="FF0000"/>
                </a:solidFill>
                <a:latin typeface="+mn-lt"/>
                <a:ea typeface="+mn-ea"/>
                <a:cs typeface="+mn-cs"/>
              </a:defRPr>
            </a:pPr>
            <a:r>
              <a:rPr lang="en-GB" sz="2000" b="1" dirty="0">
                <a:solidFill>
                  <a:srgbClr val="FF0000"/>
                </a:solidFill>
              </a:rPr>
              <a:t>US Newspapers [100=162]</a:t>
            </a:r>
          </a:p>
        </c:rich>
      </c:tx>
      <c:overlay val="0"/>
      <c:spPr>
        <a:noFill/>
        <a:ln>
          <a:noFill/>
        </a:ln>
        <a:effectLst/>
      </c:spPr>
    </c:title>
    <c:autoTitleDeleted val="0"/>
    <c:plotArea>
      <c:layout/>
      <c:lineChart>
        <c:grouping val="standard"/>
        <c:varyColors val="0"/>
        <c:ser>
          <c:idx val="0"/>
          <c:order val="0"/>
          <c:tx>
            <c:strRef>
              <c:f>Sheet1!$D$1</c:f>
              <c:strCache>
                <c:ptCount val="1"/>
                <c:pt idx="0">
                  <c:v>NYT</c:v>
                </c:pt>
              </c:strCache>
            </c:strRef>
          </c:tx>
          <c:spPr>
            <a:ln w="28575" cap="rnd">
              <a:solidFill>
                <a:schemeClr val="accent1"/>
              </a:solidFill>
              <a:round/>
            </a:ln>
            <a:effectLst/>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Sheet1!$D$2:$D$27</c:f>
              <c:numCache>
                <c:formatCode>0</c:formatCode>
                <c:ptCount val="26"/>
                <c:pt idx="0">
                  <c:v>4.3617998163452674</c:v>
                </c:pt>
                <c:pt idx="1">
                  <c:v>2.3694712337878281</c:v>
                </c:pt>
                <c:pt idx="2">
                  <c:v>6.9952955614645118</c:v>
                </c:pt>
                <c:pt idx="3">
                  <c:v>0.79315383009810103</c:v>
                </c:pt>
                <c:pt idx="4">
                  <c:v>8.933150965977088</c:v>
                </c:pt>
                <c:pt idx="5">
                  <c:v>9.6064717283222372</c:v>
                </c:pt>
                <c:pt idx="6">
                  <c:v>19.72318339100346</c:v>
                </c:pt>
                <c:pt idx="7">
                  <c:v>32.764087445068682</c:v>
                </c:pt>
                <c:pt idx="8">
                  <c:v>28.911079410366131</c:v>
                </c:pt>
                <c:pt idx="9">
                  <c:v>34.734917733089581</c:v>
                </c:pt>
                <c:pt idx="10">
                  <c:v>29.832519190509419</c:v>
                </c:pt>
                <c:pt idx="11">
                  <c:v>17.75700934579439</c:v>
                </c:pt>
                <c:pt idx="12">
                  <c:v>15.079365079365081</c:v>
                </c:pt>
                <c:pt idx="13">
                  <c:v>11.3901684861488</c:v>
                </c:pt>
                <c:pt idx="14">
                  <c:v>8.7661481676772972</c:v>
                </c:pt>
                <c:pt idx="15">
                  <c:v>10.90456907821318</c:v>
                </c:pt>
                <c:pt idx="16">
                  <c:v>31.10776384295491</c:v>
                </c:pt>
                <c:pt idx="17">
                  <c:v>40.6316828425728</c:v>
                </c:pt>
                <c:pt idx="18">
                  <c:v>33.846464103253503</c:v>
                </c:pt>
                <c:pt idx="19">
                  <c:v>12.30481398863064</c:v>
                </c:pt>
                <c:pt idx="20">
                  <c:v>23.618132095798469</c:v>
                </c:pt>
                <c:pt idx="21">
                  <c:v>46.917163077236332</c:v>
                </c:pt>
                <c:pt idx="22">
                  <c:v>45.564318646243223</c:v>
                </c:pt>
                <c:pt idx="23">
                  <c:v>49.832605643581161</c:v>
                </c:pt>
                <c:pt idx="24">
                  <c:v>77.424852804462319</c:v>
                </c:pt>
                <c:pt idx="25">
                  <c:v>99.931820395441704</c:v>
                </c:pt>
              </c:numCache>
            </c:numRef>
          </c:val>
          <c:smooth val="0"/>
          <c:extLst>
            <c:ext xmlns:c16="http://schemas.microsoft.com/office/drawing/2014/chart" uri="{C3380CC4-5D6E-409C-BE32-E72D297353CC}">
              <c16:uniqueId val="{00000000-6BC5-A64E-BAD1-F4D62F50CEAB}"/>
            </c:ext>
          </c:extLst>
        </c:ser>
        <c:ser>
          <c:idx val="1"/>
          <c:order val="1"/>
          <c:tx>
            <c:strRef>
              <c:f>Sheet1!$E$1</c:f>
              <c:strCache>
                <c:ptCount val="1"/>
                <c:pt idx="0">
                  <c:v>WSJ</c:v>
                </c:pt>
              </c:strCache>
            </c:strRef>
          </c:tx>
          <c:spPr>
            <a:ln w="28575" cap="rnd">
              <a:solidFill>
                <a:schemeClr val="accent2"/>
              </a:solidFill>
              <a:round/>
            </a:ln>
            <a:effectLst/>
          </c:spPr>
          <c:marker>
            <c:symbol val="none"/>
          </c:marke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Sheet1!$E$2:$E$27</c:f>
              <c:numCache>
                <c:formatCode>0</c:formatCode>
                <c:ptCount val="26"/>
                <c:pt idx="0">
                  <c:v>19.588638589618022</c:v>
                </c:pt>
                <c:pt idx="1">
                  <c:v>10.425716768027799</c:v>
                </c:pt>
                <c:pt idx="2">
                  <c:v>15.691548980049321</c:v>
                </c:pt>
                <c:pt idx="3">
                  <c:v>8.7098530212302609</c:v>
                </c:pt>
                <c:pt idx="4">
                  <c:v>13.553808620222281</c:v>
                </c:pt>
                <c:pt idx="5">
                  <c:v>44.150110375275951</c:v>
                </c:pt>
                <c:pt idx="6">
                  <c:v>69.981583793738494</c:v>
                </c:pt>
                <c:pt idx="7">
                  <c:v>45.388231479980519</c:v>
                </c:pt>
                <c:pt idx="8">
                  <c:v>15.53277415346381</c:v>
                </c:pt>
                <c:pt idx="9">
                  <c:v>16.36417732817614</c:v>
                </c:pt>
                <c:pt idx="10">
                  <c:v>11.771000535045481</c:v>
                </c:pt>
                <c:pt idx="11">
                  <c:v>2.436053593179047</c:v>
                </c:pt>
                <c:pt idx="12">
                  <c:v>2.4715768660405342</c:v>
                </c:pt>
                <c:pt idx="13">
                  <c:v>3.443526170798898</c:v>
                </c:pt>
                <c:pt idx="14">
                  <c:v>6.3866023275617367</c:v>
                </c:pt>
                <c:pt idx="15">
                  <c:v>1.4172335600907029</c:v>
                </c:pt>
                <c:pt idx="16">
                  <c:v>17.179670722977811</c:v>
                </c:pt>
                <c:pt idx="17">
                  <c:v>42.885973763874873</c:v>
                </c:pt>
                <c:pt idx="18">
                  <c:v>9.8789824648061249</c:v>
                </c:pt>
                <c:pt idx="19">
                  <c:v>13.693514253703469</c:v>
                </c:pt>
                <c:pt idx="20">
                  <c:v>11.4521300961979</c:v>
                </c:pt>
                <c:pt idx="21">
                  <c:v>19.27874801542298</c:v>
                </c:pt>
                <c:pt idx="22">
                  <c:v>31.149182333963729</c:v>
                </c:pt>
                <c:pt idx="23">
                  <c:v>42.885418957554428</c:v>
                </c:pt>
                <c:pt idx="24">
                  <c:v>84.73130508956497</c:v>
                </c:pt>
                <c:pt idx="25">
                  <c:v>100.24319354647371</c:v>
                </c:pt>
              </c:numCache>
            </c:numRef>
          </c:val>
          <c:smooth val="0"/>
          <c:extLst>
            <c:ext xmlns:c16="http://schemas.microsoft.com/office/drawing/2014/chart" uri="{C3380CC4-5D6E-409C-BE32-E72D297353CC}">
              <c16:uniqueId val="{00000001-6BC5-A64E-BAD1-F4D62F50CEAB}"/>
            </c:ext>
          </c:extLst>
        </c:ser>
        <c:dLbls>
          <c:showLegendKey val="0"/>
          <c:showVal val="0"/>
          <c:showCatName val="0"/>
          <c:showSerName val="0"/>
          <c:showPercent val="0"/>
          <c:showBubbleSize val="0"/>
        </c:dLbls>
        <c:smooth val="0"/>
        <c:axId val="145153528"/>
        <c:axId val="145153920"/>
      </c:lineChart>
      <c:catAx>
        <c:axId val="145153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3920"/>
        <c:crosses val="autoZero"/>
        <c:auto val="1"/>
        <c:lblAlgn val="ctr"/>
        <c:lblOffset val="100"/>
        <c:noMultiLvlLbl val="0"/>
      </c:catAx>
      <c:valAx>
        <c:axId val="14515392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3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rgbClr val="FF0000"/>
                </a:solidFill>
                <a:latin typeface="+mn-lt"/>
                <a:ea typeface="+mn-ea"/>
                <a:cs typeface="+mn-cs"/>
              </a:defRPr>
            </a:pPr>
            <a:r>
              <a:rPr lang="en-GB" sz="2000" b="1" dirty="0">
                <a:solidFill>
                  <a:srgbClr val="FF0000"/>
                </a:solidFill>
              </a:rPr>
              <a:t>UK Newspapers [100=199]</a:t>
            </a:r>
          </a:p>
        </c:rich>
      </c:tx>
      <c:overlay val="0"/>
      <c:spPr>
        <a:noFill/>
        <a:ln>
          <a:noFill/>
        </a:ln>
        <a:effectLst/>
      </c:spPr>
    </c:title>
    <c:autoTitleDeleted val="0"/>
    <c:plotArea>
      <c:layout/>
      <c:lineChart>
        <c:grouping val="standard"/>
        <c:varyColors val="0"/>
        <c:ser>
          <c:idx val="0"/>
          <c:order val="0"/>
          <c:tx>
            <c:strRef>
              <c:f>'sub corpus small'!$B$1</c:f>
              <c:strCache>
                <c:ptCount val="1"/>
                <c:pt idx="0">
                  <c:v>FT</c:v>
                </c:pt>
              </c:strCache>
            </c:strRef>
          </c:tx>
          <c:spPr>
            <a:ln w="28575" cap="rnd">
              <a:solidFill>
                <a:schemeClr val="accent1"/>
              </a:solidFill>
              <a:round/>
            </a:ln>
            <a:effectLst/>
          </c:spPr>
          <c:marker>
            <c:symbol val="none"/>
          </c:marker>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small'!$B$2:$B$27</c:f>
              <c:numCache>
                <c:formatCode>0</c:formatCode>
                <c:ptCount val="26"/>
                <c:pt idx="0">
                  <c:v>4.215224398710637</c:v>
                </c:pt>
                <c:pt idx="1">
                  <c:v>58.874458874458881</c:v>
                </c:pt>
                <c:pt idx="2">
                  <c:v>5.6999161777032663</c:v>
                </c:pt>
                <c:pt idx="3">
                  <c:v>7.0437124507975977</c:v>
                </c:pt>
                <c:pt idx="4">
                  <c:v>13.59592122363291</c:v>
                </c:pt>
                <c:pt idx="5">
                  <c:v>33.919441326848727</c:v>
                </c:pt>
                <c:pt idx="6">
                  <c:v>16.381362657295089</c:v>
                </c:pt>
                <c:pt idx="7">
                  <c:v>15.02341885880932</c:v>
                </c:pt>
                <c:pt idx="8">
                  <c:v>55.5085258193252</c:v>
                </c:pt>
                <c:pt idx="9">
                  <c:v>43.9222440944882</c:v>
                </c:pt>
                <c:pt idx="10">
                  <c:v>29.238016899723299</c:v>
                </c:pt>
                <c:pt idx="11">
                  <c:v>20.772686433063789</c:v>
                </c:pt>
                <c:pt idx="12">
                  <c:v>8.9262273562614869</c:v>
                </c:pt>
                <c:pt idx="13">
                  <c:v>3.4861962010714929</c:v>
                </c:pt>
                <c:pt idx="14">
                  <c:v>21.561532435557869</c:v>
                </c:pt>
                <c:pt idx="15">
                  <c:v>14.77964288102722</c:v>
                </c:pt>
                <c:pt idx="16">
                  <c:v>51.537927114255027</c:v>
                </c:pt>
                <c:pt idx="17">
                  <c:v>69.135956954263889</c:v>
                </c:pt>
                <c:pt idx="18">
                  <c:v>56.447149972329832</c:v>
                </c:pt>
                <c:pt idx="19">
                  <c:v>33.878039059386182</c:v>
                </c:pt>
                <c:pt idx="20">
                  <c:v>28.034122982272539</c:v>
                </c:pt>
                <c:pt idx="21">
                  <c:v>82.622999850456026</c:v>
                </c:pt>
                <c:pt idx="22">
                  <c:v>94.068599583096443</c:v>
                </c:pt>
                <c:pt idx="23">
                  <c:v>59.913849366923372</c:v>
                </c:pt>
                <c:pt idx="24">
                  <c:v>99.547203213835843</c:v>
                </c:pt>
                <c:pt idx="25">
                  <c:v>81.467706172662858</c:v>
                </c:pt>
              </c:numCache>
            </c:numRef>
          </c:val>
          <c:smooth val="0"/>
          <c:extLst>
            <c:ext xmlns:c16="http://schemas.microsoft.com/office/drawing/2014/chart" uri="{C3380CC4-5D6E-409C-BE32-E72D297353CC}">
              <c16:uniqueId val="{00000000-C358-F74A-8272-3714E7BA1DE9}"/>
            </c:ext>
          </c:extLst>
        </c:ser>
        <c:ser>
          <c:idx val="1"/>
          <c:order val="1"/>
          <c:tx>
            <c:strRef>
              <c:f>'sub corpus small'!$C$1</c:f>
              <c:strCache>
                <c:ptCount val="1"/>
                <c:pt idx="0">
                  <c:v>Guardian</c:v>
                </c:pt>
              </c:strCache>
            </c:strRef>
          </c:tx>
          <c:spPr>
            <a:ln w="28575" cap="rnd">
              <a:solidFill>
                <a:schemeClr val="accent2"/>
              </a:solidFill>
              <a:round/>
            </a:ln>
            <a:effectLst/>
          </c:spPr>
          <c:marker>
            <c:symbol val="none"/>
          </c:marker>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small'!$C$2:$C$27</c:f>
              <c:numCache>
                <c:formatCode>0</c:formatCode>
                <c:ptCount val="26"/>
                <c:pt idx="0">
                  <c:v>6.688358640636296</c:v>
                </c:pt>
                <c:pt idx="1">
                  <c:v>29.332487712065959</c:v>
                </c:pt>
                <c:pt idx="2">
                  <c:v>51.476271448446397</c:v>
                </c:pt>
                <c:pt idx="3">
                  <c:v>42.608320138189178</c:v>
                </c:pt>
                <c:pt idx="4">
                  <c:v>52.891487979207241</c:v>
                </c:pt>
                <c:pt idx="5">
                  <c:v>23.141529664045741</c:v>
                </c:pt>
                <c:pt idx="6">
                  <c:v>38.760850044896742</c:v>
                </c:pt>
                <c:pt idx="7">
                  <c:v>38.007190549563433</c:v>
                </c:pt>
                <c:pt idx="8">
                  <c:v>48.315487072342577</c:v>
                </c:pt>
                <c:pt idx="9">
                  <c:v>14.96072088724585</c:v>
                </c:pt>
                <c:pt idx="10">
                  <c:v>8.1971752977014685</c:v>
                </c:pt>
                <c:pt idx="11">
                  <c:v>9.9315528117031295</c:v>
                </c:pt>
                <c:pt idx="12">
                  <c:v>7.02011167127446</c:v>
                </c:pt>
                <c:pt idx="13">
                  <c:v>9.118755061085098</c:v>
                </c:pt>
                <c:pt idx="14">
                  <c:v>25.80595164290143</c:v>
                </c:pt>
                <c:pt idx="15">
                  <c:v>15.9977988286624</c:v>
                </c:pt>
                <c:pt idx="16">
                  <c:v>9.8016129981750755</c:v>
                </c:pt>
                <c:pt idx="17">
                  <c:v>20.195346164895131</c:v>
                </c:pt>
                <c:pt idx="18">
                  <c:v>21.585132094341169</c:v>
                </c:pt>
                <c:pt idx="19">
                  <c:v>19.91477909845257</c:v>
                </c:pt>
                <c:pt idx="20">
                  <c:v>43.489972329015359</c:v>
                </c:pt>
                <c:pt idx="21">
                  <c:v>54.730729195200787</c:v>
                </c:pt>
                <c:pt idx="22">
                  <c:v>61.646454714301321</c:v>
                </c:pt>
                <c:pt idx="23">
                  <c:v>58.85683472634129</c:v>
                </c:pt>
                <c:pt idx="24">
                  <c:v>99.775784753363169</c:v>
                </c:pt>
                <c:pt idx="25">
                  <c:v>75.528633872506546</c:v>
                </c:pt>
              </c:numCache>
            </c:numRef>
          </c:val>
          <c:smooth val="0"/>
          <c:extLst>
            <c:ext xmlns:c16="http://schemas.microsoft.com/office/drawing/2014/chart" uri="{C3380CC4-5D6E-409C-BE32-E72D297353CC}">
              <c16:uniqueId val="{00000001-C358-F74A-8272-3714E7BA1DE9}"/>
            </c:ext>
          </c:extLst>
        </c:ser>
        <c:dLbls>
          <c:showLegendKey val="0"/>
          <c:showVal val="0"/>
          <c:showCatName val="0"/>
          <c:showSerName val="0"/>
          <c:showPercent val="0"/>
          <c:showBubbleSize val="0"/>
        </c:dLbls>
        <c:smooth val="0"/>
        <c:axId val="145154704"/>
        <c:axId val="145155096"/>
      </c:lineChart>
      <c:catAx>
        <c:axId val="145154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5096"/>
        <c:crosses val="autoZero"/>
        <c:auto val="1"/>
        <c:lblAlgn val="ctr"/>
        <c:lblOffset val="100"/>
        <c:noMultiLvlLbl val="0"/>
      </c:catAx>
      <c:valAx>
        <c:axId val="14515509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154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617522626274802E-2"/>
          <c:y val="8.1368317813334506E-2"/>
          <c:w val="0.92925375918957598"/>
          <c:h val="0.81763884869288606"/>
        </c:manualLayout>
      </c:layout>
      <c:lineChart>
        <c:grouping val="standard"/>
        <c:varyColors val="0"/>
        <c:ser>
          <c:idx val="0"/>
          <c:order val="0"/>
          <c:tx>
            <c:strRef>
              <c:f>'sub corpus small'!$E$1</c:f>
              <c:strCache>
                <c:ptCount val="1"/>
                <c:pt idx="0">
                  <c:v>UK-index</c:v>
                </c:pt>
              </c:strCache>
            </c:strRef>
          </c:tx>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small'!$E$2:$E$27</c:f>
              <c:numCache>
                <c:formatCode>0</c:formatCode>
                <c:ptCount val="26"/>
                <c:pt idx="0">
                  <c:v>5.4703088442268619</c:v>
                </c:pt>
                <c:pt idx="1">
                  <c:v>44.253273285788943</c:v>
                </c:pt>
                <c:pt idx="2">
                  <c:v>28.685194923707801</c:v>
                </c:pt>
                <c:pt idx="3">
                  <c:v>24.91033929170154</c:v>
                </c:pt>
                <c:pt idx="4">
                  <c:v>33.35661876279994</c:v>
                </c:pt>
                <c:pt idx="5">
                  <c:v>28.62739093610444</c:v>
                </c:pt>
                <c:pt idx="6">
                  <c:v>27.664753205117581</c:v>
                </c:pt>
                <c:pt idx="7">
                  <c:v>26.605365466977432</c:v>
                </c:pt>
                <c:pt idx="8">
                  <c:v>52.088328571892198</c:v>
                </c:pt>
                <c:pt idx="9">
                  <c:v>29.541482185398461</c:v>
                </c:pt>
                <c:pt idx="10">
                  <c:v>18.78117149417065</c:v>
                </c:pt>
                <c:pt idx="11">
                  <c:v>15.40426398274727</c:v>
                </c:pt>
                <c:pt idx="12">
                  <c:v>8.0002508442027285</c:v>
                </c:pt>
                <c:pt idx="13">
                  <c:v>6.3238823533143513</c:v>
                </c:pt>
                <c:pt idx="14">
                  <c:v>23.764185236002071</c:v>
                </c:pt>
                <c:pt idx="15">
                  <c:v>15.44098953340715</c:v>
                </c:pt>
                <c:pt idx="16">
                  <c:v>30.773941700354321</c:v>
                </c:pt>
                <c:pt idx="17">
                  <c:v>44.817361023034387</c:v>
                </c:pt>
                <c:pt idx="18">
                  <c:v>39.148661608219591</c:v>
                </c:pt>
                <c:pt idx="19">
                  <c:v>26.987764284715119</c:v>
                </c:pt>
                <c:pt idx="20">
                  <c:v>35.883515514556713</c:v>
                </c:pt>
                <c:pt idx="21">
                  <c:v>68.910129456949605</c:v>
                </c:pt>
                <c:pt idx="22">
                  <c:v>78.121974733301954</c:v>
                </c:pt>
                <c:pt idx="23">
                  <c:v>59.587047788391459</c:v>
                </c:pt>
                <c:pt idx="24">
                  <c:v>100</c:v>
                </c:pt>
                <c:pt idx="25">
                  <c:v>78.76479358768448</c:v>
                </c:pt>
              </c:numCache>
            </c:numRef>
          </c:val>
          <c:smooth val="0"/>
          <c:extLst>
            <c:ext xmlns:c16="http://schemas.microsoft.com/office/drawing/2014/chart" uri="{C3380CC4-5D6E-409C-BE32-E72D297353CC}">
              <c16:uniqueId val="{00000000-F7F5-B84B-AEF6-DAC25AF825D3}"/>
            </c:ext>
          </c:extLst>
        </c:ser>
        <c:ser>
          <c:idx val="1"/>
          <c:order val="1"/>
          <c:tx>
            <c:strRef>
              <c:f>'sub corpus small'!$I$1</c:f>
              <c:strCache>
                <c:ptCount val="1"/>
                <c:pt idx="0">
                  <c:v>US-index</c:v>
                </c:pt>
              </c:strCache>
            </c:strRef>
          </c:tx>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small'!$I$2:$I$27</c:f>
              <c:numCache>
                <c:formatCode>0</c:formatCode>
                <c:ptCount val="26"/>
                <c:pt idx="0">
                  <c:v>11.964749213362349</c:v>
                </c:pt>
                <c:pt idx="1">
                  <c:v>6.3920005548386776</c:v>
                </c:pt>
                <c:pt idx="2">
                  <c:v>11.333504664122</c:v>
                </c:pt>
                <c:pt idx="3">
                  <c:v>4.7473491642098002</c:v>
                </c:pt>
                <c:pt idx="4">
                  <c:v>11.23364956663592</c:v>
                </c:pt>
                <c:pt idx="5">
                  <c:v>26.854791237430199</c:v>
                </c:pt>
                <c:pt idx="6">
                  <c:v>44.813168945636491</c:v>
                </c:pt>
                <c:pt idx="7">
                  <c:v>39.04199499530278</c:v>
                </c:pt>
                <c:pt idx="8">
                  <c:v>22.202498048395881</c:v>
                </c:pt>
                <c:pt idx="9">
                  <c:v>25.527209442879361</c:v>
                </c:pt>
                <c:pt idx="10">
                  <c:v>20.78357278777408</c:v>
                </c:pt>
                <c:pt idx="11">
                  <c:v>10.087704025255039</c:v>
                </c:pt>
                <c:pt idx="12">
                  <c:v>8.7677985377827206</c:v>
                </c:pt>
                <c:pt idx="13">
                  <c:v>7.4103627444991602</c:v>
                </c:pt>
                <c:pt idx="14">
                  <c:v>7.569751187646176</c:v>
                </c:pt>
                <c:pt idx="15">
                  <c:v>6.1555148145908376</c:v>
                </c:pt>
                <c:pt idx="16">
                  <c:v>24.12260831911032</c:v>
                </c:pt>
                <c:pt idx="17">
                  <c:v>41.722318366208242</c:v>
                </c:pt>
                <c:pt idx="18">
                  <c:v>21.843608603792809</c:v>
                </c:pt>
                <c:pt idx="19">
                  <c:v>12.9877988917628</c:v>
                </c:pt>
                <c:pt idx="20">
                  <c:v>17.51980004965688</c:v>
                </c:pt>
                <c:pt idx="21">
                  <c:v>33.069017850483277</c:v>
                </c:pt>
                <c:pt idx="22">
                  <c:v>38.323215005478581</c:v>
                </c:pt>
                <c:pt idx="23">
                  <c:v>46.318480401374913</c:v>
                </c:pt>
                <c:pt idx="24">
                  <c:v>81.007192007030412</c:v>
                </c:pt>
                <c:pt idx="25">
                  <c:v>100</c:v>
                </c:pt>
              </c:numCache>
            </c:numRef>
          </c:val>
          <c:smooth val="0"/>
          <c:extLst>
            <c:ext xmlns:c16="http://schemas.microsoft.com/office/drawing/2014/chart" uri="{C3380CC4-5D6E-409C-BE32-E72D297353CC}">
              <c16:uniqueId val="{00000001-F7F5-B84B-AEF6-DAC25AF825D3}"/>
            </c:ext>
          </c:extLst>
        </c:ser>
        <c:ser>
          <c:idx val="2"/>
          <c:order val="2"/>
          <c:tx>
            <c:strRef>
              <c:f>'sub corpus small'!$K$1</c:f>
              <c:strCache>
                <c:ptCount val="1"/>
                <c:pt idx="0">
                  <c:v>all-index</c:v>
                </c:pt>
              </c:strCache>
            </c:strRef>
          </c:tx>
          <c:trendline>
            <c:spPr>
              <a:ln w="82550">
                <a:prstDash val="sysDash"/>
              </a:ln>
            </c:spPr>
            <c:trendlineType val="movingAvg"/>
            <c:period val="3"/>
            <c:dispRSqr val="0"/>
            <c:dispEq val="0"/>
          </c:trendline>
          <c:cat>
            <c:numRef>
              <c:f>'sub corpus small'!$A$2:$A$27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'sub corpus small'!$K$2:$K$27</c:f>
              <c:numCache>
                <c:formatCode>0</c:formatCode>
                <c:ptCount val="26"/>
                <c:pt idx="0">
                  <c:v>7.7523831577373707</c:v>
                </c:pt>
                <c:pt idx="1">
                  <c:v>35.330145365612829</c:v>
                </c:pt>
                <c:pt idx="2">
                  <c:v>25.07927959575122</c:v>
                </c:pt>
                <c:pt idx="3">
                  <c:v>20.235620388556821</c:v>
                </c:pt>
                <c:pt idx="4">
                  <c:v>28.574120313556008</c:v>
                </c:pt>
                <c:pt idx="5">
                  <c:v>29.737481912023231</c:v>
                </c:pt>
                <c:pt idx="6">
                  <c:v>34.451151735135383</c:v>
                </c:pt>
                <c:pt idx="7">
                  <c:v>31.903484025902131</c:v>
                </c:pt>
                <c:pt idx="8">
                  <c:v>46.031965144658109</c:v>
                </c:pt>
                <c:pt idx="9">
                  <c:v>30.025100866524689</c:v>
                </c:pt>
                <c:pt idx="10">
                  <c:v>20.468317018130801</c:v>
                </c:pt>
                <c:pt idx="11">
                  <c:v>14.68000789423021</c:v>
                </c:pt>
                <c:pt idx="12">
                  <c:v>8.6930516570630942</c:v>
                </c:pt>
                <c:pt idx="13">
                  <c:v>7.0168477310962114</c:v>
                </c:pt>
                <c:pt idx="14">
                  <c:v>20.22570706814059</c:v>
                </c:pt>
                <c:pt idx="15">
                  <c:v>13.51655374864168</c:v>
                </c:pt>
                <c:pt idx="16">
                  <c:v>30.529631513497549</c:v>
                </c:pt>
                <c:pt idx="17">
                  <c:v>46.458328166886758</c:v>
                </c:pt>
                <c:pt idx="18">
                  <c:v>36.158883284063471</c:v>
                </c:pt>
                <c:pt idx="19">
                  <c:v>24.299517302166969</c:v>
                </c:pt>
                <c:pt idx="20">
                  <c:v>32.385181187186276</c:v>
                </c:pt>
                <c:pt idx="21">
                  <c:v>62.017581006681347</c:v>
                </c:pt>
                <c:pt idx="22">
                  <c:v>70.560544592516152</c:v>
                </c:pt>
                <c:pt idx="23">
                  <c:v>58.995941541144958</c:v>
                </c:pt>
                <c:pt idx="24">
                  <c:v>100</c:v>
                </c:pt>
                <c:pt idx="25">
                  <c:v>89.729202928677495</c:v>
                </c:pt>
              </c:numCache>
            </c:numRef>
          </c:val>
          <c:smooth val="0"/>
          <c:extLst>
            <c:ext xmlns:c16="http://schemas.microsoft.com/office/drawing/2014/chart" uri="{C3380CC4-5D6E-409C-BE32-E72D297353CC}">
              <c16:uniqueId val="{00000003-F7F5-B84B-AEF6-DAC25AF825D3}"/>
            </c:ext>
          </c:extLst>
        </c:ser>
        <c:ser>
          <c:idx val="3"/>
          <c:order val="3"/>
          <c:tx>
            <c:strRef>
              <c:f>'sub corpus small'!$V$1</c:f>
              <c:strCache>
                <c:ptCount val="1"/>
                <c:pt idx="0">
                  <c:v>Econ Index</c:v>
                </c:pt>
              </c:strCache>
            </c:strRef>
          </c:tx>
          <c:trendline>
            <c:spPr>
              <a:ln w="41275">
                <a:solidFill>
                  <a:schemeClr val="accent6">
                    <a:lumMod val="75000"/>
                  </a:schemeClr>
                </a:solidFill>
              </a:ln>
            </c:spPr>
            <c:trendlineType val="poly"/>
            <c:order val="2"/>
            <c:dispRSqr val="0"/>
            <c:dispEq val="0"/>
          </c:trendline>
          <c:val>
            <c:numRef>
              <c:f>'sub corpus small'!$V$2:$V$27</c:f>
              <c:numCache>
                <c:formatCode>0</c:formatCode>
                <c:ptCount val="26"/>
                <c:pt idx="0">
                  <c:v>0.98314606741572996</c:v>
                </c:pt>
                <c:pt idx="1">
                  <c:v>4.3539325842696632</c:v>
                </c:pt>
                <c:pt idx="2">
                  <c:v>5.1966292134831473</c:v>
                </c:pt>
                <c:pt idx="3">
                  <c:v>7.584269662921348</c:v>
                </c:pt>
                <c:pt idx="4">
                  <c:v>5.4775280898876408</c:v>
                </c:pt>
                <c:pt idx="5">
                  <c:v>8.1460674157303359</c:v>
                </c:pt>
                <c:pt idx="6">
                  <c:v>9.5505617977528079</c:v>
                </c:pt>
                <c:pt idx="7">
                  <c:v>8.8483146067415692</c:v>
                </c:pt>
                <c:pt idx="8">
                  <c:v>12.078651685393259</c:v>
                </c:pt>
                <c:pt idx="9">
                  <c:v>15.58988764044944</c:v>
                </c:pt>
                <c:pt idx="10">
                  <c:v>17.415730337078649</c:v>
                </c:pt>
                <c:pt idx="11">
                  <c:v>18.539325842696631</c:v>
                </c:pt>
                <c:pt idx="12">
                  <c:v>19.522471910112351</c:v>
                </c:pt>
                <c:pt idx="13">
                  <c:v>27.808988764044951</c:v>
                </c:pt>
                <c:pt idx="14">
                  <c:v>24.438202247191001</c:v>
                </c:pt>
                <c:pt idx="15">
                  <c:v>27.528089887640441</c:v>
                </c:pt>
                <c:pt idx="16">
                  <c:v>33.005617977528097</c:v>
                </c:pt>
                <c:pt idx="17">
                  <c:v>37.359550561797747</c:v>
                </c:pt>
                <c:pt idx="18">
                  <c:v>39.606741573033702</c:v>
                </c:pt>
                <c:pt idx="19">
                  <c:v>49.859550561797747</c:v>
                </c:pt>
                <c:pt idx="20">
                  <c:v>51.685393258426963</c:v>
                </c:pt>
                <c:pt idx="21">
                  <c:v>54.49438202247191</c:v>
                </c:pt>
                <c:pt idx="22">
                  <c:v>63.202247191011232</c:v>
                </c:pt>
                <c:pt idx="23">
                  <c:v>61.797752808988768</c:v>
                </c:pt>
                <c:pt idx="24">
                  <c:v>65.028089887640448</c:v>
                </c:pt>
                <c:pt idx="25">
                  <c:v>100</c:v>
                </c:pt>
              </c:numCache>
            </c:numRef>
          </c:val>
          <c:smooth val="0"/>
          <c:extLst>
            <c:ext xmlns:c16="http://schemas.microsoft.com/office/drawing/2014/chart" uri="{C3380CC4-5D6E-409C-BE32-E72D297353CC}">
              <c16:uniqueId val="{00000005-F7F5-B84B-AEF6-DAC25AF825D3}"/>
            </c:ext>
          </c:extLst>
        </c:ser>
        <c:dLbls>
          <c:showLegendKey val="0"/>
          <c:showVal val="0"/>
          <c:showCatName val="0"/>
          <c:showSerName val="0"/>
          <c:showPercent val="0"/>
          <c:showBubbleSize val="0"/>
        </c:dLbls>
        <c:marker val="1"/>
        <c:smooth val="0"/>
        <c:axId val="145496920"/>
        <c:axId val="145497312"/>
      </c:lineChart>
      <c:catAx>
        <c:axId val="145496920"/>
        <c:scaling>
          <c:orientation val="minMax"/>
        </c:scaling>
        <c:delete val="0"/>
        <c:axPos val="b"/>
        <c:numFmt formatCode="General" sourceLinked="1"/>
        <c:majorTickMark val="out"/>
        <c:minorTickMark val="none"/>
        <c:tickLblPos val="nextTo"/>
        <c:txPr>
          <a:bodyPr/>
          <a:lstStyle/>
          <a:p>
            <a:pPr>
              <a:defRPr sz="1400" b="1"/>
            </a:pPr>
            <a:endParaRPr lang="en-US"/>
          </a:p>
        </c:txPr>
        <c:crossAx val="145497312"/>
        <c:crosses val="autoZero"/>
        <c:auto val="1"/>
        <c:lblAlgn val="ctr"/>
        <c:lblOffset val="100"/>
        <c:noMultiLvlLbl val="0"/>
      </c:catAx>
      <c:valAx>
        <c:axId val="145497312"/>
        <c:scaling>
          <c:orientation val="minMax"/>
          <c:max val="100"/>
        </c:scaling>
        <c:delete val="0"/>
        <c:axPos val="l"/>
        <c:numFmt formatCode="0" sourceLinked="1"/>
        <c:majorTickMark val="out"/>
        <c:minorTickMark val="none"/>
        <c:tickLblPos val="nextTo"/>
        <c:txPr>
          <a:bodyPr/>
          <a:lstStyle/>
          <a:p>
            <a:pPr>
              <a:defRPr sz="1400" b="1"/>
            </a:pPr>
            <a:endParaRPr lang="en-US"/>
          </a:p>
        </c:txPr>
        <c:crossAx val="145496920"/>
        <c:crosses val="autoZero"/>
        <c:crossBetween val="between"/>
      </c:valAx>
    </c:plotArea>
    <c:legend>
      <c:legendPos val="t"/>
      <c:legendEntry>
        <c:idx val="4"/>
        <c:delete val="1"/>
      </c:legendEntry>
      <c:legendEntry>
        <c:idx val="5"/>
        <c:delete val="1"/>
      </c:legendEntry>
      <c:layout>
        <c:manualLayout>
          <c:xMode val="edge"/>
          <c:yMode val="edge"/>
          <c:x val="0.11305744154113299"/>
          <c:y val="0.18597015362487099"/>
          <c:w val="0.61011571955218302"/>
          <c:h val="5.71892362719294E-2"/>
        </c:manualLayout>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r>
              <a:rPr lang="en-GB" sz="2800" b="1"/>
              <a:t>SC - Morality</a:t>
            </a:r>
            <a:r>
              <a:rPr lang="en-GB" sz="2800" b="1" baseline="0"/>
              <a:t> words pre/post crisis</a:t>
            </a:r>
          </a:p>
        </c:rich>
      </c:tx>
      <c:overlay val="0"/>
      <c:spPr>
        <a:noFill/>
        <a:ln>
          <a:noFill/>
        </a:ln>
        <a:effectLst/>
      </c:spPr>
    </c:title>
    <c:autoTitleDeleted val="0"/>
    <c:plotArea>
      <c:layout/>
      <c:barChart>
        <c:barDir val="col"/>
        <c:grouping val="clustered"/>
        <c:varyColors val="0"/>
        <c:ser>
          <c:idx val="0"/>
          <c:order val="0"/>
          <c:tx>
            <c:strRef>
              <c:f>'SC Morality codes'!$B$17</c:f>
              <c:strCache>
                <c:ptCount val="1"/>
                <c:pt idx="0">
                  <c:v>1990-2007</c:v>
                </c:pt>
              </c:strCache>
            </c:strRef>
          </c:tx>
          <c:spPr>
            <a:solidFill>
              <a:schemeClr val="accent1"/>
            </a:solidFill>
            <a:ln>
              <a:noFill/>
            </a:ln>
            <a:effectLst/>
          </c:spPr>
          <c:invertIfNegative val="0"/>
          <c:cat>
            <c:strRef>
              <c:f>'SC Morality codes'!$A$18:$A$21</c:f>
              <c:strCache>
                <c:ptCount val="4"/>
                <c:pt idx="0">
                  <c:v>SCANDAL</c:v>
                </c:pt>
                <c:pt idx="1">
                  <c:v>ILL</c:v>
                </c:pt>
                <c:pt idx="2">
                  <c:v>OBSCENE</c:v>
                </c:pt>
                <c:pt idx="3">
                  <c:v>APPALLING</c:v>
                </c:pt>
              </c:strCache>
            </c:strRef>
          </c:cat>
          <c:val>
            <c:numRef>
              <c:f>'SC Morality codes'!$B$18:$B$21</c:f>
              <c:numCache>
                <c:formatCode>General</c:formatCode>
                <c:ptCount val="4"/>
                <c:pt idx="0">
                  <c:v>26</c:v>
                </c:pt>
                <c:pt idx="1">
                  <c:v>56</c:v>
                </c:pt>
                <c:pt idx="2">
                  <c:v>4</c:v>
                </c:pt>
                <c:pt idx="3">
                  <c:v>10</c:v>
                </c:pt>
              </c:numCache>
            </c:numRef>
          </c:val>
          <c:extLst>
            <c:ext xmlns:c16="http://schemas.microsoft.com/office/drawing/2014/chart" uri="{C3380CC4-5D6E-409C-BE32-E72D297353CC}">
              <c16:uniqueId val="{00000000-5CD9-6045-9B93-7DEE16605839}"/>
            </c:ext>
          </c:extLst>
        </c:ser>
        <c:ser>
          <c:idx val="1"/>
          <c:order val="1"/>
          <c:tx>
            <c:strRef>
              <c:f>'SC Morality codes'!$C$17</c:f>
              <c:strCache>
                <c:ptCount val="1"/>
                <c:pt idx="0">
                  <c:v>2008-2015</c:v>
                </c:pt>
              </c:strCache>
            </c:strRef>
          </c:tx>
          <c:spPr>
            <a:solidFill>
              <a:schemeClr val="accent2"/>
            </a:solidFill>
            <a:ln>
              <a:noFill/>
            </a:ln>
            <a:effectLst/>
          </c:spPr>
          <c:invertIfNegative val="0"/>
          <c:cat>
            <c:strRef>
              <c:f>'SC Morality codes'!$A$18:$A$21</c:f>
              <c:strCache>
                <c:ptCount val="4"/>
                <c:pt idx="0">
                  <c:v>SCANDAL</c:v>
                </c:pt>
                <c:pt idx="1">
                  <c:v>ILL</c:v>
                </c:pt>
                <c:pt idx="2">
                  <c:v>OBSCENE</c:v>
                </c:pt>
                <c:pt idx="3">
                  <c:v>APPALLING</c:v>
                </c:pt>
              </c:strCache>
            </c:strRef>
          </c:cat>
          <c:val>
            <c:numRef>
              <c:f>'SC Morality codes'!$C$18:$C$21</c:f>
              <c:numCache>
                <c:formatCode>General</c:formatCode>
                <c:ptCount val="4"/>
                <c:pt idx="0">
                  <c:v>93</c:v>
                </c:pt>
                <c:pt idx="1">
                  <c:v>106</c:v>
                </c:pt>
                <c:pt idx="2">
                  <c:v>13</c:v>
                </c:pt>
                <c:pt idx="3">
                  <c:v>15</c:v>
                </c:pt>
              </c:numCache>
            </c:numRef>
          </c:val>
          <c:extLst>
            <c:ext xmlns:c16="http://schemas.microsoft.com/office/drawing/2014/chart" uri="{C3380CC4-5D6E-409C-BE32-E72D297353CC}">
              <c16:uniqueId val="{00000001-5CD9-6045-9B93-7DEE16605839}"/>
            </c:ext>
          </c:extLst>
        </c:ser>
        <c:dLbls>
          <c:showLegendKey val="0"/>
          <c:showVal val="0"/>
          <c:showCatName val="0"/>
          <c:showSerName val="0"/>
          <c:showPercent val="0"/>
          <c:showBubbleSize val="0"/>
        </c:dLbls>
        <c:gapWidth val="219"/>
        <c:overlap val="-27"/>
        <c:axId val="145498096"/>
        <c:axId val="145498488"/>
      </c:barChart>
      <c:catAx>
        <c:axId val="145498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498488"/>
        <c:crosses val="autoZero"/>
        <c:auto val="1"/>
        <c:lblAlgn val="ctr"/>
        <c:lblOffset val="100"/>
        <c:noMultiLvlLbl val="0"/>
      </c:catAx>
      <c:valAx>
        <c:axId val="145498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498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0.05823</cdr:x>
      <cdr:y>0.86326</cdr:y>
    </cdr:from>
    <cdr:to>
      <cdr:x>0.97748</cdr:x>
      <cdr:y>0.94411</cdr:y>
    </cdr:to>
    <cdr:sp macro="" textlink="">
      <cdr:nvSpPr>
        <cdr:cNvPr id="3" name="TextBox 2"/>
        <cdr:cNvSpPr txBox="1"/>
      </cdr:nvSpPr>
      <cdr:spPr>
        <a:xfrm xmlns:a="http://schemas.openxmlformats.org/drawingml/2006/main">
          <a:off x="541193" y="5238750"/>
          <a:ext cx="8543637" cy="4906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userShapes>
</file>

<file path=ppt/drawings/drawing2.xml><?xml version="1.0" encoding="utf-8"?>
<c:userShapes xmlns:c="http://schemas.openxmlformats.org/drawingml/2006/chart">
  <cdr:relSizeAnchor xmlns:cdr="http://schemas.openxmlformats.org/drawingml/2006/chartDrawing">
    <cdr:from>
      <cdr:x>0.05668</cdr:x>
      <cdr:y>0.77408</cdr:y>
    </cdr:from>
    <cdr:to>
      <cdr:x>0.97593</cdr:x>
      <cdr:y>0.84661</cdr:y>
    </cdr:to>
    <cdr:sp macro="" textlink="">
      <cdr:nvSpPr>
        <cdr:cNvPr id="2" name="Rectangle 1"/>
        <cdr:cNvSpPr/>
      </cdr:nvSpPr>
      <cdr:spPr>
        <a:xfrm xmlns:a="http://schemas.openxmlformats.org/drawingml/2006/main">
          <a:off x="526761" y="4697556"/>
          <a:ext cx="8543636" cy="440171"/>
        </a:xfrm>
        <a:prstGeom xmlns:a="http://schemas.openxmlformats.org/drawingml/2006/main" prst="rect">
          <a:avLst/>
        </a:prstGeom>
        <a:ln xmlns:a="http://schemas.openxmlformats.org/drawingml/2006/main">
          <a:solidFill>
            <a:schemeClr val="accent2"/>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dirty="0"/>
            <a:t>Clinton	                 Clinton					             Obama</a:t>
          </a:r>
          <a:endParaRPr lang="en-US" dirty="0">
            <a:solidFill>
              <a:schemeClr val="bg1"/>
            </a:solidFill>
          </a:endParaRPr>
        </a:p>
      </cdr:txBody>
    </cdr:sp>
  </cdr:relSizeAnchor>
  <cdr:relSizeAnchor xmlns:cdr="http://schemas.openxmlformats.org/drawingml/2006/chartDrawing">
    <cdr:from>
      <cdr:x>0.05823</cdr:x>
      <cdr:y>0.86326</cdr:y>
    </cdr:from>
    <cdr:to>
      <cdr:x>0.97748</cdr:x>
      <cdr:y>0.94411</cdr:y>
    </cdr:to>
    <cdr:sp macro="" textlink="">
      <cdr:nvSpPr>
        <cdr:cNvPr id="3" name="TextBox 2"/>
        <cdr:cNvSpPr txBox="1"/>
      </cdr:nvSpPr>
      <cdr:spPr>
        <a:xfrm xmlns:a="http://schemas.openxmlformats.org/drawingml/2006/main">
          <a:off x="541193" y="5238750"/>
          <a:ext cx="8543637" cy="4906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0.05435</cdr:x>
      <cdr:y>0.87277</cdr:y>
    </cdr:from>
    <cdr:to>
      <cdr:x>0.97205</cdr:x>
      <cdr:y>0.94292</cdr:y>
    </cdr:to>
    <cdr:sp macro="" textlink="">
      <cdr:nvSpPr>
        <cdr:cNvPr id="4" name="Rectangle 3"/>
        <cdr:cNvSpPr/>
      </cdr:nvSpPr>
      <cdr:spPr>
        <a:xfrm xmlns:a="http://schemas.openxmlformats.org/drawingml/2006/main">
          <a:off x="505113" y="5296477"/>
          <a:ext cx="8529205" cy="425738"/>
        </a:xfrm>
        <a:prstGeom xmlns:a="http://schemas.openxmlformats.org/drawingml/2006/main" prst="rect">
          <a:avLst/>
        </a:prstGeom>
        <a:ln xmlns:a="http://schemas.openxmlformats.org/drawingml/2006/main">
          <a:solidFill>
            <a:schemeClr val="accent1">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dirty="0"/>
            <a:t>Thatcher / Major						            Cameron - Clegg	</a:t>
          </a:r>
        </a:p>
      </cdr:txBody>
    </cdr:sp>
  </cdr:relSizeAnchor>
  <cdr:relSizeAnchor xmlns:cdr="http://schemas.openxmlformats.org/drawingml/2006/chartDrawing">
    <cdr:from>
      <cdr:x>0.05512</cdr:x>
      <cdr:y>0.77289</cdr:y>
    </cdr:from>
    <cdr:to>
      <cdr:x>0.14596</cdr:x>
      <cdr:y>0.85493</cdr:y>
    </cdr:to>
    <cdr:sp macro="" textlink="">
      <cdr:nvSpPr>
        <cdr:cNvPr id="5" name="Rectangle 4"/>
        <cdr:cNvSpPr/>
      </cdr:nvSpPr>
      <cdr:spPr>
        <a:xfrm xmlns:a="http://schemas.openxmlformats.org/drawingml/2006/main">
          <a:off x="512330" y="4690341"/>
          <a:ext cx="844261" cy="497898"/>
        </a:xfrm>
        <a:prstGeom xmlns:a="http://schemas.openxmlformats.org/drawingml/2006/main" prst="rect">
          <a:avLst/>
        </a:prstGeom>
        <a:solidFill xmlns:a="http://schemas.openxmlformats.org/drawingml/2006/main">
          <a:srgbClr val="FF7C8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baseline="0" dirty="0"/>
            <a:t> BUSH Sen</a:t>
          </a:r>
          <a:endParaRPr lang="en-US" dirty="0"/>
        </a:p>
      </cdr:txBody>
    </cdr:sp>
  </cdr:relSizeAnchor>
  <cdr:relSizeAnchor xmlns:cdr="http://schemas.openxmlformats.org/drawingml/2006/chartDrawing">
    <cdr:from>
      <cdr:x>0.4286</cdr:x>
      <cdr:y>0.77294</cdr:y>
    </cdr:from>
    <cdr:to>
      <cdr:x>0.71429</cdr:x>
      <cdr:y>0.85498</cdr:y>
    </cdr:to>
    <cdr:sp macro="" textlink="">
      <cdr:nvSpPr>
        <cdr:cNvPr id="6" name="Rectangle 5"/>
        <cdr:cNvSpPr/>
      </cdr:nvSpPr>
      <cdr:spPr>
        <a:xfrm xmlns:a="http://schemas.openxmlformats.org/drawingml/2006/main">
          <a:off x="3983470" y="4690630"/>
          <a:ext cx="2655166" cy="497898"/>
        </a:xfrm>
        <a:prstGeom xmlns:a="http://schemas.openxmlformats.org/drawingml/2006/main" prst="rect">
          <a:avLst/>
        </a:prstGeom>
        <a:solidFill xmlns:a="http://schemas.openxmlformats.org/drawingml/2006/main">
          <a:srgbClr val="FF7C8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dirty="0"/>
            <a:t>                  BUSH junior</a:t>
          </a:r>
        </a:p>
      </cdr:txBody>
    </cdr:sp>
  </cdr:relSizeAnchor>
  <cdr:relSizeAnchor xmlns:cdr="http://schemas.openxmlformats.org/drawingml/2006/chartDrawing">
    <cdr:from>
      <cdr:x>0.31136</cdr:x>
      <cdr:y>0.86015</cdr:y>
    </cdr:from>
    <cdr:to>
      <cdr:x>0.75077</cdr:x>
      <cdr:y>0.95226</cdr:y>
    </cdr:to>
    <cdr:sp macro="" textlink="">
      <cdr:nvSpPr>
        <cdr:cNvPr id="7" name="Rectangle 6"/>
        <cdr:cNvSpPr/>
      </cdr:nvSpPr>
      <cdr:spPr>
        <a:xfrm xmlns:a="http://schemas.openxmlformats.org/drawingml/2006/main">
          <a:off x="2897433" y="5227844"/>
          <a:ext cx="4089050" cy="559866"/>
        </a:xfrm>
        <a:prstGeom xmlns:a="http://schemas.openxmlformats.org/drawingml/2006/main" prst="rect">
          <a:avLst/>
        </a:prstGeom>
        <a:solidFill xmlns:a="http://schemas.openxmlformats.org/drawingml/2006/main">
          <a:srgbClr val="FF0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dirty="0"/>
            <a:t>                                                          Blair-Brown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EAE8AB88-CB6C-40F7-9A91-F3B67F61CF11}" type="datetimeFigureOut">
              <a:rPr lang="en-GB" smtClean="0"/>
              <a:t>28/04/2020</a:t>
            </a:fld>
            <a:endParaRPr lang="en-GB"/>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1470028C-0798-4739-B845-CC28752DF1B1}" type="slidenum">
              <a:rPr lang="en-GB" smtClean="0"/>
              <a:t>‹#›</a:t>
            </a:fld>
            <a:endParaRPr lang="en-GB"/>
          </a:p>
        </p:txBody>
      </p:sp>
    </p:spTree>
    <p:extLst>
      <p:ext uri="{BB962C8B-B14F-4D97-AF65-F5344CB8AC3E}">
        <p14:creationId xmlns:p14="http://schemas.microsoft.com/office/powerpoint/2010/main" val="934556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8135"/>
          </a:xfrm>
          <a:prstGeom prst="rect">
            <a:avLst/>
          </a:prstGeom>
        </p:spPr>
        <p:txBody>
          <a:bodyPr vert="horz" lIns="91440" tIns="45720" rIns="91440" bIns="45720" rtlCol="0"/>
          <a:lstStyle>
            <a:lvl1pPr algn="r">
              <a:defRPr sz="1200"/>
            </a:lvl1pPr>
          </a:lstStyle>
          <a:p>
            <a:fld id="{71BD4573-58E7-4156-A133-2731F5F8D1A6}" type="datetimeFigureOut">
              <a:rPr lang="en-US" smtClean="0"/>
              <a:t>4/28/20</a:t>
            </a:fld>
            <a:endParaRPr lang="en-US"/>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77958"/>
            <a:ext cx="533527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889938"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30091"/>
            <a:ext cx="2889938" cy="498134"/>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11</a:t>
            </a:fld>
            <a:endParaRPr lang="en-US"/>
          </a:p>
        </p:txBody>
      </p:sp>
    </p:spTree>
    <p:extLst>
      <p:ext uri="{BB962C8B-B14F-4D97-AF65-F5344CB8AC3E}">
        <p14:creationId xmlns:p14="http://schemas.microsoft.com/office/powerpoint/2010/main" val="3346701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12</a:t>
            </a:fld>
            <a:endParaRPr lang="en-US"/>
          </a:p>
        </p:txBody>
      </p:sp>
    </p:spTree>
    <p:extLst>
      <p:ext uri="{BB962C8B-B14F-4D97-AF65-F5344CB8AC3E}">
        <p14:creationId xmlns:p14="http://schemas.microsoft.com/office/powerpoint/2010/main" val="2092563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357188" y="1241425"/>
            <a:ext cx="5954712" cy="3349625"/>
          </a:xfrm>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itchFamily="18" charset="0"/>
              </a:defRPr>
            </a:lvl1pPr>
            <a:lvl2pPr marL="742950" indent="-285750">
              <a:spcBef>
                <a:spcPct val="30000"/>
              </a:spcBef>
              <a:defRPr sz="1200">
                <a:solidFill>
                  <a:schemeClr val="tx1"/>
                </a:solidFill>
                <a:latin typeface="Times New Roman" pitchFamily="18" charset="0"/>
              </a:defRPr>
            </a:lvl2pPr>
            <a:lvl3pPr marL="1143000" indent="-228600">
              <a:spcBef>
                <a:spcPct val="30000"/>
              </a:spcBef>
              <a:defRPr sz="1200">
                <a:solidFill>
                  <a:schemeClr val="tx1"/>
                </a:solidFill>
                <a:latin typeface="Times New Roman" pitchFamily="18" charset="0"/>
              </a:defRPr>
            </a:lvl3pPr>
            <a:lvl4pPr marL="1600200" indent="-228600">
              <a:spcBef>
                <a:spcPct val="30000"/>
              </a:spcBef>
              <a:defRPr sz="1200">
                <a:solidFill>
                  <a:schemeClr val="tx1"/>
                </a:solidFill>
                <a:latin typeface="Times New Roman" pitchFamily="18" charset="0"/>
              </a:defRPr>
            </a:lvl4pPr>
            <a:lvl5pPr marL="2057400" indent="-22860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CB7CDF1F-C7D9-452C-8118-4244EE0497C9}" type="slidenum">
              <a:rPr lang="en-US" altLang="en-US">
                <a:latin typeface="Calibri" pitchFamily="34" charset="0"/>
              </a:rPr>
              <a:pPr>
                <a:spcBef>
                  <a:spcPct val="0"/>
                </a:spcBef>
              </a:pPr>
              <a:t>13</a:t>
            </a:fld>
            <a:endParaRPr lang="en-US" altLang="en-US">
              <a:latin typeface="Calibri" pitchFamily="34" charset="0"/>
            </a:endParaRPr>
          </a:p>
        </p:txBody>
      </p:sp>
    </p:spTree>
    <p:extLst>
      <p:ext uri="{BB962C8B-B14F-4D97-AF65-F5344CB8AC3E}">
        <p14:creationId xmlns:p14="http://schemas.microsoft.com/office/powerpoint/2010/main" val="40931058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latin typeface="Century Gothic"/>
                <a:cs typeface="Century Gothic"/>
              </a:rPr>
              <a:t>Total corpus [all references to ‘inequality’]</a:t>
            </a:r>
          </a:p>
          <a:p>
            <a:endParaRPr lang="en-GB" sz="1200" dirty="0">
              <a:latin typeface="Century Gothic"/>
              <a:cs typeface="Century Gothic"/>
            </a:endParaRPr>
          </a:p>
          <a:p>
            <a:r>
              <a:rPr lang="en-GB" sz="1200" b="1" dirty="0">
                <a:solidFill>
                  <a:srgbClr val="FF0000"/>
                </a:solidFill>
                <a:latin typeface="Century Gothic"/>
                <a:cs typeface="Century Gothic"/>
              </a:rPr>
              <a:t>Smaller corpus [n=6000, cleaned articles for our analysis later] </a:t>
            </a:r>
          </a:p>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14</a:t>
            </a:fld>
            <a:endParaRPr lang="en-US"/>
          </a:p>
        </p:txBody>
      </p:sp>
    </p:spTree>
    <p:extLst>
      <p:ext uri="{BB962C8B-B14F-4D97-AF65-F5344CB8AC3E}">
        <p14:creationId xmlns:p14="http://schemas.microsoft.com/office/powerpoint/2010/main" val="3998821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15</a:t>
            </a:fld>
            <a:endParaRPr lang="en-US"/>
          </a:p>
        </p:txBody>
      </p:sp>
    </p:spTree>
    <p:extLst>
      <p:ext uri="{BB962C8B-B14F-4D97-AF65-F5344CB8AC3E}">
        <p14:creationId xmlns:p14="http://schemas.microsoft.com/office/powerpoint/2010/main" val="4188307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17</a:t>
            </a:fld>
            <a:endParaRPr lang="en-US"/>
          </a:p>
        </p:txBody>
      </p:sp>
    </p:spTree>
    <p:extLst>
      <p:ext uri="{BB962C8B-B14F-4D97-AF65-F5344CB8AC3E}">
        <p14:creationId xmlns:p14="http://schemas.microsoft.com/office/powerpoint/2010/main" val="1181812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20</a:t>
            </a:fld>
            <a:endParaRPr lang="en-US"/>
          </a:p>
        </p:txBody>
      </p:sp>
    </p:spTree>
    <p:extLst>
      <p:ext uri="{BB962C8B-B14F-4D97-AF65-F5344CB8AC3E}">
        <p14:creationId xmlns:p14="http://schemas.microsoft.com/office/powerpoint/2010/main" val="25448744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22</a:t>
            </a:fld>
            <a:endParaRPr lang="en-US"/>
          </a:p>
        </p:txBody>
      </p:sp>
    </p:spTree>
    <p:extLst>
      <p:ext uri="{BB962C8B-B14F-4D97-AF65-F5344CB8AC3E}">
        <p14:creationId xmlns:p14="http://schemas.microsoft.com/office/powerpoint/2010/main" val="2937362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23</a:t>
            </a:fld>
            <a:endParaRPr lang="en-US"/>
          </a:p>
        </p:txBody>
      </p:sp>
    </p:spTree>
    <p:extLst>
      <p:ext uri="{BB962C8B-B14F-4D97-AF65-F5344CB8AC3E}">
        <p14:creationId xmlns:p14="http://schemas.microsoft.com/office/powerpoint/2010/main" val="2085887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25</a:t>
            </a:fld>
            <a:endParaRPr lang="en-US"/>
          </a:p>
        </p:txBody>
      </p:sp>
    </p:spTree>
    <p:extLst>
      <p:ext uri="{BB962C8B-B14F-4D97-AF65-F5344CB8AC3E}">
        <p14:creationId xmlns:p14="http://schemas.microsoft.com/office/powerpoint/2010/main" val="4002166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2</a:t>
            </a:fld>
            <a:endParaRPr lang="en-US"/>
          </a:p>
        </p:txBody>
      </p:sp>
    </p:spTree>
    <p:extLst>
      <p:ext uri="{BB962C8B-B14F-4D97-AF65-F5344CB8AC3E}">
        <p14:creationId xmlns:p14="http://schemas.microsoft.com/office/powerpoint/2010/main" val="5255536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26</a:t>
            </a:fld>
            <a:endParaRPr lang="en-US"/>
          </a:p>
        </p:txBody>
      </p:sp>
    </p:spTree>
    <p:extLst>
      <p:ext uri="{BB962C8B-B14F-4D97-AF65-F5344CB8AC3E}">
        <p14:creationId xmlns:p14="http://schemas.microsoft.com/office/powerpoint/2010/main" val="6392009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27</a:t>
            </a:fld>
            <a:endParaRPr lang="en-US"/>
          </a:p>
        </p:txBody>
      </p:sp>
    </p:spTree>
    <p:extLst>
      <p:ext uri="{BB962C8B-B14F-4D97-AF65-F5344CB8AC3E}">
        <p14:creationId xmlns:p14="http://schemas.microsoft.com/office/powerpoint/2010/main" val="3409200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28</a:t>
            </a:fld>
            <a:endParaRPr lang="en-US"/>
          </a:p>
        </p:txBody>
      </p:sp>
    </p:spTree>
    <p:extLst>
      <p:ext uri="{BB962C8B-B14F-4D97-AF65-F5344CB8AC3E}">
        <p14:creationId xmlns:p14="http://schemas.microsoft.com/office/powerpoint/2010/main" val="19483290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29</a:t>
            </a:fld>
            <a:endParaRPr lang="en-US"/>
          </a:p>
        </p:txBody>
      </p:sp>
    </p:spTree>
    <p:extLst>
      <p:ext uri="{BB962C8B-B14F-4D97-AF65-F5344CB8AC3E}">
        <p14:creationId xmlns:p14="http://schemas.microsoft.com/office/powerpoint/2010/main" val="3516843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30</a:t>
            </a:fld>
            <a:endParaRPr lang="en-US"/>
          </a:p>
        </p:txBody>
      </p:sp>
    </p:spTree>
    <p:extLst>
      <p:ext uri="{BB962C8B-B14F-4D97-AF65-F5344CB8AC3E}">
        <p14:creationId xmlns:p14="http://schemas.microsoft.com/office/powerpoint/2010/main" val="1077044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31</a:t>
            </a:fld>
            <a:endParaRPr lang="en-US"/>
          </a:p>
        </p:txBody>
      </p:sp>
    </p:spTree>
    <p:extLst>
      <p:ext uri="{BB962C8B-B14F-4D97-AF65-F5344CB8AC3E}">
        <p14:creationId xmlns:p14="http://schemas.microsoft.com/office/powerpoint/2010/main" val="14771842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32</a:t>
            </a:fld>
            <a:endParaRPr lang="en-US"/>
          </a:p>
        </p:txBody>
      </p:sp>
    </p:spTree>
    <p:extLst>
      <p:ext uri="{BB962C8B-B14F-4D97-AF65-F5344CB8AC3E}">
        <p14:creationId xmlns:p14="http://schemas.microsoft.com/office/powerpoint/2010/main" val="40844999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35</a:t>
            </a:fld>
            <a:endParaRPr lang="en-US"/>
          </a:p>
        </p:txBody>
      </p:sp>
    </p:spTree>
    <p:extLst>
      <p:ext uri="{BB962C8B-B14F-4D97-AF65-F5344CB8AC3E}">
        <p14:creationId xmlns:p14="http://schemas.microsoft.com/office/powerpoint/2010/main" val="26344995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36</a:t>
            </a:fld>
            <a:endParaRPr lang="en-US"/>
          </a:p>
        </p:txBody>
      </p:sp>
    </p:spTree>
    <p:extLst>
      <p:ext uri="{BB962C8B-B14F-4D97-AF65-F5344CB8AC3E}">
        <p14:creationId xmlns:p14="http://schemas.microsoft.com/office/powerpoint/2010/main" val="37775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38</a:t>
            </a:fld>
            <a:endParaRPr lang="en-US"/>
          </a:p>
        </p:txBody>
      </p:sp>
    </p:spTree>
    <p:extLst>
      <p:ext uri="{BB962C8B-B14F-4D97-AF65-F5344CB8AC3E}">
        <p14:creationId xmlns:p14="http://schemas.microsoft.com/office/powerpoint/2010/main" val="3932567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3</a:t>
            </a:fld>
            <a:endParaRPr lang="en-US"/>
          </a:p>
        </p:txBody>
      </p:sp>
    </p:spTree>
    <p:extLst>
      <p:ext uri="{BB962C8B-B14F-4D97-AF65-F5344CB8AC3E}">
        <p14:creationId xmlns:p14="http://schemas.microsoft.com/office/powerpoint/2010/main" val="2397144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4</a:t>
            </a:fld>
            <a:endParaRPr lang="en-US"/>
          </a:p>
        </p:txBody>
      </p:sp>
    </p:spTree>
    <p:extLst>
      <p:ext uri="{BB962C8B-B14F-4D97-AF65-F5344CB8AC3E}">
        <p14:creationId xmlns:p14="http://schemas.microsoft.com/office/powerpoint/2010/main" val="2869544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5</a:t>
            </a:fld>
            <a:endParaRPr lang="en-US"/>
          </a:p>
        </p:txBody>
      </p:sp>
    </p:spTree>
    <p:extLst>
      <p:ext uri="{BB962C8B-B14F-4D97-AF65-F5344CB8AC3E}">
        <p14:creationId xmlns:p14="http://schemas.microsoft.com/office/powerpoint/2010/main" val="2509986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used two</a:t>
            </a:r>
            <a:r>
              <a:rPr lang="en-GB" baseline="0"/>
              <a:t> data bases, Lexis Nexis and Factiva to access the desired newspapers. On the basis of keywords chosen from existing literature, both on income inequality in general but also income inequality in the media, we scraped the data bases and developed three datasets. The small data set was based on all article within the time frame that had the word ‘income inequality’ in it. </a:t>
            </a:r>
          </a:p>
          <a:p>
            <a:r>
              <a:rPr lang="en-GB" baseline="0"/>
              <a:t>I have included the information of what each data set is here, but deleted it from the slide:</a:t>
            </a:r>
          </a:p>
          <a:p>
            <a:r>
              <a:rPr lang="en-GB"/>
              <a:t>Large: 57 985 articles:</a:t>
            </a:r>
            <a:r>
              <a:rPr lang="en-GB" baseline="0"/>
              <a:t> </a:t>
            </a:r>
            <a:r>
              <a:rPr lang="en-GB" sz="1700"/>
              <a:t>All keyword</a:t>
            </a:r>
            <a:r>
              <a:rPr lang="en-GB" sz="1700" baseline="0"/>
              <a:t> </a:t>
            </a:r>
          </a:p>
          <a:p>
            <a:r>
              <a:rPr lang="en-GB"/>
              <a:t>Medium: 20 766 articles:</a:t>
            </a:r>
            <a:r>
              <a:rPr lang="en-GB" baseline="0"/>
              <a:t> </a:t>
            </a:r>
            <a:r>
              <a:rPr lang="en-GB" sz="1700"/>
              <a:t>Proximity plot of ‘income inequality’ + top 5 ‘co-occurring words’ (i.e., ‘economist*; ‘income; ‘income_tax’)</a:t>
            </a:r>
          </a:p>
          <a:p>
            <a:r>
              <a:rPr lang="en-GB"/>
              <a:t>Small: 6 063 articles:</a:t>
            </a:r>
            <a:r>
              <a:rPr lang="en-GB" baseline="0"/>
              <a:t> </a:t>
            </a:r>
            <a:r>
              <a:rPr lang="en-GB" sz="1700"/>
              <a:t>All article with ‘income inequality’</a:t>
            </a:r>
          </a:p>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7</a:t>
            </a:fld>
            <a:endParaRPr lang="en-US"/>
          </a:p>
        </p:txBody>
      </p:sp>
    </p:spTree>
    <p:extLst>
      <p:ext uri="{BB962C8B-B14F-4D97-AF65-F5344CB8AC3E}">
        <p14:creationId xmlns:p14="http://schemas.microsoft.com/office/powerpoint/2010/main" val="52337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8</a:t>
            </a:fld>
            <a:endParaRPr lang="en-US"/>
          </a:p>
        </p:txBody>
      </p:sp>
    </p:spTree>
    <p:extLst>
      <p:ext uri="{BB962C8B-B14F-4D97-AF65-F5344CB8AC3E}">
        <p14:creationId xmlns:p14="http://schemas.microsoft.com/office/powerpoint/2010/main" val="1542096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Due to the unequal distribution of each newspaper within the corpus, it was necessary to standardize the corpus to make comparisons meaningful. This was done by indexing the peak year for each newspaper (i.e., the year with the highest frequency of articles compared to the total number of published articles that year) to 100, and then standardizing the rest of the numbers in relation to that newly create index. It was further decided to keep the four newspapers separate from the two business magazines due to the differences in size.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a:t>We ran both quantitative and qualitative analyses on the data;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a:t>Quantatively we used all three data sets to preform a series of analyses, including examining word frequencies within the datasets and pre/post crisis timeframes, we looked at keyword co-occurrence (Which words tend to accompany income inequality in an article?), on the basis of the qualitative analysis we developed dictionaries which we then imposed onto the quantitative data to examine the presence of keywords, actors etc on the larger samples of data. </a:t>
            </a:r>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9</a:t>
            </a:fld>
            <a:endParaRPr lang="en-US"/>
          </a:p>
        </p:txBody>
      </p:sp>
    </p:spTree>
    <p:extLst>
      <p:ext uri="{BB962C8B-B14F-4D97-AF65-F5344CB8AC3E}">
        <p14:creationId xmlns:p14="http://schemas.microsoft.com/office/powerpoint/2010/main" val="505534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93B0CF2-7F87-4E02-A248-870047730F99}" type="slidenum">
              <a:rPr lang="en-US" smtClean="0"/>
              <a:t>10</a:t>
            </a:fld>
            <a:endParaRPr lang="en-US"/>
          </a:p>
        </p:txBody>
      </p:sp>
    </p:spTree>
    <p:extLst>
      <p:ext uri="{BB962C8B-B14F-4D97-AF65-F5344CB8AC3E}">
        <p14:creationId xmlns:p14="http://schemas.microsoft.com/office/powerpoint/2010/main" val="2133761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21A1D30-C0A0-4124-A783-34D9F15FA0FE}" type="datetime1">
              <a:rPr lang="en-US" smtClean="0"/>
              <a:t>4/28/20</a:t>
            </a:fld>
            <a:endParaRPr lang="en-US"/>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4/28/20</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4/28/20</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4/28/20</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4/28/20</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4/28/20</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4/28/20</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4/28/20</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4/28/20</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4/28/20</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4/28/20</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4/28/20</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Mcgovern@lse.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m.bauer@lse.ac.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 Id="rId5" Type="http://schemas.openxmlformats.org/officeDocument/2006/relationships/chart" Target="../charts/chart5.xml"/><Relationship Id="rId4" Type="http://schemas.openxmlformats.org/officeDocument/2006/relationships/chart" Target="../charts/char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image" Target="../media/image5.gif"/><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chart" Target="../charts/char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11200" y="1371600"/>
            <a:ext cx="10468864" cy="3621640"/>
          </a:xfrm>
        </p:spPr>
        <p:txBody>
          <a:bodyPr>
            <a:normAutofit fontScale="90000"/>
          </a:bodyPr>
          <a:lstStyle/>
          <a:p>
            <a:pPr algn="ctr"/>
            <a:br>
              <a:rPr lang="en-US" dirty="0"/>
            </a:br>
            <a:r>
              <a:rPr lang="en-US" dirty="0"/>
              <a:t>‘The dog that did not bark’ – </a:t>
            </a:r>
            <a:br>
              <a:rPr lang="en-US" dirty="0"/>
            </a:br>
            <a:r>
              <a:rPr lang="en-US" dirty="0"/>
              <a:t>no Tawney moment on</a:t>
            </a:r>
            <a:br>
              <a:rPr lang="en-US" dirty="0"/>
            </a:br>
            <a:r>
              <a:rPr lang="en-US" dirty="0"/>
              <a:t>Income inequality in the print media  </a:t>
            </a:r>
            <a:br>
              <a:rPr lang="en-US"/>
            </a:br>
            <a:r>
              <a:rPr lang="en-US"/>
              <a:t>[LSE, III, 18 </a:t>
            </a:r>
            <a:r>
              <a:rPr lang="en-US" dirty="0"/>
              <a:t>Feb 2020]</a:t>
            </a:r>
          </a:p>
        </p:txBody>
      </p:sp>
      <p:sp>
        <p:nvSpPr>
          <p:cNvPr id="5" name="Subtitle 4"/>
          <p:cNvSpPr>
            <a:spLocks noGrp="1"/>
          </p:cNvSpPr>
          <p:nvPr>
            <p:ph type="subTitle" idx="1"/>
          </p:nvPr>
        </p:nvSpPr>
        <p:spPr>
          <a:xfrm>
            <a:off x="700926" y="5044611"/>
            <a:ext cx="10472928" cy="912570"/>
          </a:xfrm>
        </p:spPr>
        <p:txBody>
          <a:bodyPr>
            <a:normAutofit fontScale="32500" lnSpcReduction="20000"/>
          </a:bodyPr>
          <a:lstStyle/>
          <a:p>
            <a:endParaRPr lang="en-US" dirty="0"/>
          </a:p>
          <a:p>
            <a:endParaRPr lang="en-US" dirty="0"/>
          </a:p>
          <a:p>
            <a:pPr algn="l"/>
            <a:r>
              <a:rPr lang="en-US" sz="4500" dirty="0"/>
              <a:t>Pat McGovern, Sandra </a:t>
            </a:r>
            <a:r>
              <a:rPr lang="en-US" sz="4500" dirty="0" err="1"/>
              <a:t>Obradovic</a:t>
            </a:r>
            <a:r>
              <a:rPr lang="en-US" sz="4500" dirty="0"/>
              <a:t>, Martin W Bauer</a:t>
            </a:r>
          </a:p>
          <a:p>
            <a:pPr algn="l"/>
            <a:r>
              <a:rPr lang="en-US" sz="4500" dirty="0"/>
              <a:t>Contacts:   </a:t>
            </a:r>
            <a:r>
              <a:rPr lang="en-US" sz="4500" dirty="0">
                <a:hlinkClick r:id="rId3"/>
              </a:rPr>
              <a:t>P.Mcgovern@lse.ac.uk</a:t>
            </a:r>
            <a:r>
              <a:rPr lang="en-US" sz="4500" dirty="0"/>
              <a:t> or </a:t>
            </a:r>
            <a:r>
              <a:rPr lang="en-US" sz="4500" dirty="0">
                <a:hlinkClick r:id="rId4"/>
              </a:rPr>
              <a:t>m.bauer@lse.ac.uk</a:t>
            </a:r>
            <a:endParaRPr lang="en-US" sz="4500" dirty="0"/>
          </a:p>
          <a:p>
            <a:pPr algn="l"/>
            <a:endParaRPr lang="en-US" sz="4500" dirty="0"/>
          </a:p>
          <a:p>
            <a:pPr algn="l"/>
            <a:endParaRPr lang="en-US" sz="4500" dirty="0"/>
          </a:p>
          <a:p>
            <a:endParaRPr lang="en-US" dirty="0"/>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2343912"/>
          </a:xfrm>
        </p:spPr>
        <p:txBody>
          <a:bodyPr>
            <a:normAutofit/>
          </a:bodyPr>
          <a:lstStyle/>
          <a:p>
            <a:pPr algn="ctr"/>
            <a:r>
              <a:rPr lang="en-US" b="1" dirty="0"/>
              <a:t>Findings:</a:t>
            </a:r>
            <a:br>
              <a:rPr lang="en-US" b="1" dirty="0"/>
            </a:br>
            <a:r>
              <a:rPr lang="en-US" b="1" dirty="0"/>
              <a:t>Media salience</a:t>
            </a:r>
          </a:p>
        </p:txBody>
      </p:sp>
    </p:spTree>
    <p:extLst>
      <p:ext uri="{BB962C8B-B14F-4D97-AF65-F5344CB8AC3E}">
        <p14:creationId xmlns:p14="http://schemas.microsoft.com/office/powerpoint/2010/main" val="1158269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32396" y="571175"/>
            <a:ext cx="10972800" cy="1143000"/>
          </a:xfrm>
        </p:spPr>
        <p:txBody>
          <a:bodyPr/>
          <a:lstStyle/>
          <a:p>
            <a:r>
              <a:rPr lang="en-US" b="1" dirty="0"/>
              <a:t>Salience</a:t>
            </a:r>
          </a:p>
        </p:txBody>
      </p:sp>
      <p:sp>
        <p:nvSpPr>
          <p:cNvPr id="4" name="Content Placeholder 3"/>
          <p:cNvSpPr>
            <a:spLocks noGrp="1"/>
          </p:cNvSpPr>
          <p:nvPr>
            <p:ph idx="1"/>
          </p:nvPr>
        </p:nvSpPr>
        <p:spPr>
          <a:xfrm>
            <a:off x="487311" y="1892919"/>
            <a:ext cx="10174459" cy="4389120"/>
          </a:xfrm>
        </p:spPr>
        <p:txBody>
          <a:bodyPr/>
          <a:lstStyle/>
          <a:p>
            <a:pPr marL="0" indent="0">
              <a:buNone/>
            </a:pPr>
            <a:endParaRPr lang="en-GB" sz="2000" dirty="0"/>
          </a:p>
          <a:p>
            <a:pPr marL="457200" indent="-457200">
              <a:buFont typeface="Arial" panose="020B0604020202020204" pitchFamily="34" charset="0"/>
              <a:buChar char="•"/>
            </a:pPr>
            <a:r>
              <a:rPr lang="en-GB" sz="2000" dirty="0"/>
              <a:t>Issue might move from niche to mainstream [agenda setting, </a:t>
            </a:r>
            <a:r>
              <a:rPr lang="en-GB" sz="2000" dirty="0" err="1"/>
              <a:t>Tawney</a:t>
            </a:r>
            <a:r>
              <a:rPr lang="en-GB" sz="2000" dirty="0"/>
              <a:t> moment]</a:t>
            </a:r>
            <a:br>
              <a:rPr lang="en-GB" sz="2000" dirty="0"/>
            </a:br>
            <a:endParaRPr lang="en-GB" sz="2000" dirty="0"/>
          </a:p>
          <a:p>
            <a:pPr marL="457200" indent="-457200">
              <a:buFont typeface="Arial" panose="020B0604020202020204" pitchFamily="34" charset="0"/>
              <a:buChar char="•"/>
            </a:pPr>
            <a:r>
              <a:rPr lang="en-GB" sz="2000" dirty="0"/>
              <a:t>Intensity of coverage [compared to global warming]</a:t>
            </a:r>
            <a:br>
              <a:rPr lang="en-GB" sz="2000" dirty="0"/>
            </a:br>
            <a:endParaRPr lang="en-GB" sz="2000" dirty="0"/>
          </a:p>
          <a:p>
            <a:pPr marL="457200" indent="-457200">
              <a:buFont typeface="Arial" panose="020B0604020202020204" pitchFamily="34" charset="0"/>
              <a:buChar char="•"/>
            </a:pPr>
            <a:r>
              <a:rPr lang="en-GB" sz="2000" dirty="0"/>
              <a:t>Hype-cycle on academic focus? [remains a </a:t>
            </a:r>
            <a:r>
              <a:rPr lang="en-GB" sz="2000" dirty="0" err="1"/>
              <a:t>Brahminic</a:t>
            </a:r>
            <a:r>
              <a:rPr lang="en-GB" sz="2000" dirty="0"/>
              <a:t> issue]</a:t>
            </a:r>
          </a:p>
          <a:p>
            <a:pPr marL="457200" indent="-457200">
              <a:buFont typeface="Arial" panose="020B0604020202020204" pitchFamily="34" charset="0"/>
              <a:buChar char="•"/>
            </a:pPr>
            <a:endParaRPr lang="en-GB" sz="2000" dirty="0"/>
          </a:p>
          <a:p>
            <a:pPr marL="457200" indent="-457200">
              <a:buFont typeface="Arial" panose="020B0604020202020204" pitchFamily="34" charset="0"/>
              <a:buChar char="•"/>
            </a:pPr>
            <a:r>
              <a:rPr lang="en-GB" sz="2000" dirty="0"/>
              <a:t>Inequality = take the ‘Popularisation of science’ format</a:t>
            </a:r>
          </a:p>
          <a:p>
            <a:pPr marL="0" indent="0">
              <a:buNone/>
            </a:pPr>
            <a:endParaRPr lang="en-US" dirty="0"/>
          </a:p>
        </p:txBody>
      </p:sp>
    </p:spTree>
    <p:extLst>
      <p:ext uri="{BB962C8B-B14F-4D97-AF65-F5344CB8AC3E}">
        <p14:creationId xmlns:p14="http://schemas.microsoft.com/office/powerpoint/2010/main" val="366236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02862" y="556406"/>
            <a:ext cx="11174462" cy="757967"/>
          </a:xfrm>
        </p:spPr>
        <p:txBody>
          <a:bodyPr>
            <a:noAutofit/>
          </a:bodyPr>
          <a:lstStyle/>
          <a:p>
            <a:pPr algn="ctr"/>
            <a:r>
              <a:rPr lang="en-GB" sz="3200" dirty="0"/>
              <a:t>Agenda setting </a:t>
            </a:r>
            <a:br>
              <a:rPr lang="en-GB" sz="3200" dirty="0"/>
            </a:br>
            <a:r>
              <a:rPr lang="en-GB" sz="2000" dirty="0"/>
              <a:t>(McCombs &amp; Shaw, 1972; McCombs, 2004)</a:t>
            </a:r>
            <a:endParaRPr lang="en-US" sz="2000" dirty="0"/>
          </a:p>
        </p:txBody>
      </p:sp>
      <p:sp>
        <p:nvSpPr>
          <p:cNvPr id="4" name="Slide Number Placeholder 3"/>
          <p:cNvSpPr>
            <a:spLocks noGrp="1"/>
          </p:cNvSpPr>
          <p:nvPr>
            <p:ph type="sldNum" sz="quarter" idx="12"/>
          </p:nvPr>
        </p:nvSpPr>
        <p:spPr/>
        <p:txBody>
          <a:bodyPr/>
          <a:lstStyle/>
          <a:p>
            <a:fld id="{6E1FBF70-4F46-4568-98CD-AE4F13C0E470}" type="slidenum">
              <a:rPr lang="en-GB" smtClean="0"/>
              <a:t>12</a:t>
            </a:fld>
            <a:endParaRPr lang="en-GB"/>
          </a:p>
        </p:txBody>
      </p:sp>
      <p:sp>
        <p:nvSpPr>
          <p:cNvPr id="5" name="TextBox 4"/>
          <p:cNvSpPr txBox="1"/>
          <p:nvPr/>
        </p:nvSpPr>
        <p:spPr>
          <a:xfrm>
            <a:off x="881941" y="1003363"/>
            <a:ext cx="10081120" cy="5632312"/>
          </a:xfrm>
          <a:prstGeom prst="rect">
            <a:avLst/>
          </a:prstGeom>
          <a:noFill/>
        </p:spPr>
        <p:txBody>
          <a:bodyPr wrap="square" rtlCol="0">
            <a:spAutoFit/>
          </a:bodyPr>
          <a:lstStyle/>
          <a:p>
            <a:pPr algn="ctr"/>
            <a:endParaRPr lang="en-GB" dirty="0"/>
          </a:p>
          <a:p>
            <a:endParaRPr lang="en-GB" dirty="0"/>
          </a:p>
          <a:p>
            <a:r>
              <a:rPr lang="en-GB" dirty="0"/>
              <a:t>Weak: ‘The media are not good at telling us how to think, </a:t>
            </a:r>
            <a:r>
              <a:rPr lang="en-GB" dirty="0">
                <a:solidFill>
                  <a:srgbClr val="FF0000"/>
                </a:solidFill>
              </a:rPr>
              <a:t>but what to think about</a:t>
            </a:r>
            <a:r>
              <a:rPr lang="en-GB" dirty="0"/>
              <a:t>’</a:t>
            </a:r>
          </a:p>
          <a:p>
            <a:r>
              <a:rPr lang="en-GB" dirty="0"/>
              <a:t>Strong: the media tell us </a:t>
            </a:r>
            <a:r>
              <a:rPr lang="en-GB" dirty="0">
                <a:solidFill>
                  <a:srgbClr val="FF0000"/>
                </a:solidFill>
              </a:rPr>
              <a:t>what to worry about </a:t>
            </a:r>
            <a:r>
              <a:rPr lang="en-GB" dirty="0"/>
              <a:t>(Mazur, 1981)</a:t>
            </a:r>
          </a:p>
          <a:p>
            <a:endParaRPr lang="en-GB" dirty="0"/>
          </a:p>
          <a:p>
            <a:r>
              <a:rPr lang="en-GB" dirty="0"/>
              <a:t>Media agenda				public agenda</a:t>
            </a:r>
          </a:p>
          <a:p>
            <a:r>
              <a:rPr lang="en-GB" dirty="0"/>
              <a:t>Patters of news coverage			concerns of the public</a:t>
            </a:r>
          </a:p>
          <a:p>
            <a:r>
              <a:rPr lang="en-GB" dirty="0"/>
              <a:t>Prominent issue				most important public issues</a:t>
            </a:r>
          </a:p>
          <a:p>
            <a:r>
              <a:rPr lang="en-GB" dirty="0"/>
              <a:t>		</a:t>
            </a:r>
            <a:r>
              <a:rPr lang="en-GB" dirty="0">
                <a:solidFill>
                  <a:srgbClr val="FF0000"/>
                </a:solidFill>
              </a:rPr>
              <a:t>transfer of issue salience</a:t>
            </a:r>
          </a:p>
          <a:p>
            <a:r>
              <a:rPr lang="en-GB" dirty="0">
                <a:solidFill>
                  <a:srgbClr val="FF0000"/>
                </a:solidFill>
              </a:rPr>
              <a:t>		under limited capacity</a:t>
            </a:r>
          </a:p>
          <a:p>
            <a:endParaRPr lang="en-GB" dirty="0">
              <a:solidFill>
                <a:srgbClr val="FF0000"/>
              </a:solidFill>
            </a:endParaRPr>
          </a:p>
          <a:p>
            <a:endParaRPr lang="en-GB" dirty="0"/>
          </a:p>
          <a:p>
            <a:r>
              <a:rPr lang="en-GB" dirty="0"/>
              <a:t>X1				</a:t>
            </a:r>
            <a:r>
              <a:rPr lang="en-GB" sz="1600" dirty="0"/>
              <a:t>XXXXX</a:t>
            </a:r>
          </a:p>
          <a:p>
            <a:r>
              <a:rPr lang="en-GB" dirty="0"/>
              <a:t>X2				</a:t>
            </a:r>
            <a:r>
              <a:rPr lang="en-GB" dirty="0" err="1"/>
              <a:t>xxxx</a:t>
            </a:r>
            <a:endParaRPr lang="en-GB" dirty="0"/>
          </a:p>
          <a:p>
            <a:r>
              <a:rPr lang="en-GB" dirty="0"/>
              <a:t>X3				xx	</a:t>
            </a:r>
          </a:p>
          <a:p>
            <a:r>
              <a:rPr lang="en-GB" dirty="0"/>
              <a:t>X4				xxx</a:t>
            </a:r>
          </a:p>
          <a:p>
            <a:endParaRPr lang="en-GB" b="1" dirty="0"/>
          </a:p>
          <a:p>
            <a:r>
              <a:rPr lang="en-GB" b="1" dirty="0"/>
              <a:t>Issue	media attention		public perception of importance</a:t>
            </a:r>
          </a:p>
          <a:p>
            <a:endParaRPr lang="en-GB" b="1" dirty="0"/>
          </a:p>
          <a:p>
            <a:r>
              <a:rPr lang="en-GB" dirty="0"/>
              <a:t>Critique: direction of ‘causality’ is a variable, depends on context of debate</a:t>
            </a:r>
          </a:p>
        </p:txBody>
      </p:sp>
      <p:cxnSp>
        <p:nvCxnSpPr>
          <p:cNvPr id="7" name="Straight Arrow Connector 6"/>
          <p:cNvCxnSpPr/>
          <p:nvPr/>
        </p:nvCxnSpPr>
        <p:spPr>
          <a:xfrm>
            <a:off x="3165160" y="2540822"/>
            <a:ext cx="2112235" cy="0"/>
          </a:xfrm>
          <a:prstGeom prst="straightConnector1">
            <a:avLst/>
          </a:prstGeom>
          <a:ln w="69850">
            <a:headEnd type="oval"/>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998216" y="4399925"/>
            <a:ext cx="2400267"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773802" y="4720619"/>
            <a:ext cx="1585363" cy="72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750734" y="5005778"/>
            <a:ext cx="578897" cy="72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3144265" y="5266462"/>
            <a:ext cx="1200133"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88728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1"/>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9B2F07E8-230C-4E5E-BBC7-1A3583468944}" type="datetime1">
              <a:rPr lang="en-GB" altLang="en-US" sz="1400" smtClean="0"/>
              <a:pPr>
                <a:spcBef>
                  <a:spcPct val="0"/>
                </a:spcBef>
                <a:buFontTx/>
                <a:buNone/>
              </a:pPr>
              <a:t>28/04/2020</a:t>
            </a:fld>
            <a:endParaRPr lang="en-US" altLang="en-US" sz="1400"/>
          </a:p>
        </p:txBody>
      </p:sp>
      <p:sp>
        <p:nvSpPr>
          <p:cNvPr id="5222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US" altLang="en-US" sz="1400"/>
              <a:t>MB PB429 Sci Com</a:t>
            </a:r>
          </a:p>
        </p:txBody>
      </p:sp>
      <p:sp>
        <p:nvSpPr>
          <p:cNvPr id="52228" name="Slide Number Placeholder 3"/>
          <p:cNvSpPr>
            <a:spLocks noGrp="1"/>
          </p:cNvSpPr>
          <p:nvPr>
            <p:ph type="sldNum" sz="quarter" idx="12"/>
          </p:nvPr>
        </p:nvSpPr>
        <p:spPr>
          <a:xfrm>
            <a:off x="8688917" y="6248400"/>
            <a:ext cx="2540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E8C2CC85-D9FF-4948-8C80-04AD96F7219E}" type="slidenum">
              <a:rPr lang="en-US" altLang="en-US" sz="1200">
                <a:solidFill>
                  <a:srgbClr val="898989"/>
                </a:solidFill>
                <a:latin typeface="Calibri" pitchFamily="34" charset="0"/>
              </a:rPr>
              <a:pPr>
                <a:spcBef>
                  <a:spcPct val="0"/>
                </a:spcBef>
                <a:buFontTx/>
                <a:buNone/>
              </a:pPr>
              <a:t>13</a:t>
            </a:fld>
            <a:endParaRPr lang="en-US" altLang="en-US" sz="1200">
              <a:solidFill>
                <a:srgbClr val="898989"/>
              </a:solidFill>
              <a:latin typeface="Calibri" pitchFamily="34" charset="0"/>
            </a:endParaRPr>
          </a:p>
        </p:txBody>
      </p:sp>
      <p:sp>
        <p:nvSpPr>
          <p:cNvPr id="5" name="Rectangle 4"/>
          <p:cNvSpPr/>
          <p:nvPr/>
        </p:nvSpPr>
        <p:spPr>
          <a:xfrm>
            <a:off x="3024717" y="908051"/>
            <a:ext cx="2590800" cy="2889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p:nvSpPr>
        <p:spPr>
          <a:xfrm>
            <a:off x="6096000" y="1557338"/>
            <a:ext cx="4224867" cy="647700"/>
          </a:xfrm>
          <a:prstGeom prst="rect">
            <a:avLst/>
          </a:prstGeom>
          <a:solidFill>
            <a:srgbClr val="92D050">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Isosceles Triangle 6"/>
          <p:cNvSpPr/>
          <p:nvPr/>
        </p:nvSpPr>
        <p:spPr>
          <a:xfrm>
            <a:off x="3024717" y="1557338"/>
            <a:ext cx="3071283" cy="647700"/>
          </a:xfrm>
          <a:prstGeom prst="triangle">
            <a:avLst>
              <a:gd name="adj" fmla="val 100000"/>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 name="Isosceles Triangle 7"/>
          <p:cNvSpPr/>
          <p:nvPr/>
        </p:nvSpPr>
        <p:spPr>
          <a:xfrm>
            <a:off x="5615518" y="908051"/>
            <a:ext cx="2112433" cy="288925"/>
          </a:xfrm>
          <a:prstGeom prst="triangle">
            <a:avLst>
              <a:gd name="adj" fmla="val 0"/>
            </a:avLst>
          </a:prstGeom>
          <a:solidFill>
            <a:srgbClr val="92D050">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2233" name="TextBox 8"/>
          <p:cNvSpPr txBox="1">
            <a:spLocks noChangeArrowheads="1"/>
          </p:cNvSpPr>
          <p:nvPr/>
        </p:nvSpPr>
        <p:spPr bwMode="auto">
          <a:xfrm>
            <a:off x="431800" y="836613"/>
            <a:ext cx="77457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1800">
                <a:latin typeface="Arial" charset="0"/>
              </a:rPr>
              <a:t>Niche</a:t>
            </a:r>
          </a:p>
        </p:txBody>
      </p:sp>
      <p:sp>
        <p:nvSpPr>
          <p:cNvPr id="52234" name="TextBox 9"/>
          <p:cNvSpPr txBox="1">
            <a:spLocks noChangeArrowheads="1"/>
          </p:cNvSpPr>
          <p:nvPr/>
        </p:nvSpPr>
        <p:spPr bwMode="auto">
          <a:xfrm>
            <a:off x="431801" y="1916114"/>
            <a:ext cx="13901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1800" dirty="0">
                <a:latin typeface="Arial" charset="0"/>
              </a:rPr>
              <a:t>Mainstream</a:t>
            </a:r>
          </a:p>
        </p:txBody>
      </p:sp>
      <p:sp>
        <p:nvSpPr>
          <p:cNvPr id="52235" name="TextBox 10"/>
          <p:cNvSpPr txBox="1">
            <a:spLocks noChangeArrowheads="1"/>
          </p:cNvSpPr>
          <p:nvPr/>
        </p:nvSpPr>
        <p:spPr bwMode="auto">
          <a:xfrm>
            <a:off x="1261534" y="2708275"/>
            <a:ext cx="725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1800" b="1">
                <a:latin typeface="Arial" charset="0"/>
              </a:rPr>
              <a:t>Disambiguation		Legitimation		Routine News</a:t>
            </a:r>
          </a:p>
        </p:txBody>
      </p:sp>
      <p:sp>
        <p:nvSpPr>
          <p:cNvPr id="52236" name="TextBox 11"/>
          <p:cNvSpPr txBox="1">
            <a:spLocks noChangeArrowheads="1"/>
          </p:cNvSpPr>
          <p:nvPr/>
        </p:nvSpPr>
        <p:spPr bwMode="auto">
          <a:xfrm>
            <a:off x="1107018" y="3357564"/>
            <a:ext cx="10460567"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1800" dirty="0">
                <a:latin typeface="Arial" charset="0"/>
              </a:rPr>
              <a:t>Unfocused news item	ideology			item within ideology</a:t>
            </a:r>
          </a:p>
          <a:p>
            <a:pPr eaLnBrk="1" hangingPunct="1">
              <a:spcBef>
                <a:spcPct val="0"/>
              </a:spcBef>
              <a:buFontTx/>
              <a:buNone/>
            </a:pPr>
            <a:endParaRPr lang="en-GB" altLang="en-US" sz="1800" dirty="0">
              <a:latin typeface="Arial" charset="0"/>
            </a:endParaRPr>
          </a:p>
          <a:p>
            <a:pPr eaLnBrk="1" hangingPunct="1">
              <a:spcBef>
                <a:spcPct val="0"/>
              </a:spcBef>
              <a:buFontTx/>
              <a:buNone/>
            </a:pPr>
            <a:r>
              <a:rPr lang="en-GB" altLang="en-US" sz="1800" dirty="0">
                <a:latin typeface="Arial" charset="0"/>
              </a:rPr>
              <a:t>Air pollution		</a:t>
            </a:r>
            <a:r>
              <a:rPr lang="en-GB" altLang="en-US" sz="1800" dirty="0">
                <a:solidFill>
                  <a:srgbClr val="FF0000"/>
                </a:solidFill>
                <a:latin typeface="Arial" charset="0"/>
              </a:rPr>
              <a:t>ecology			ecology  </a:t>
            </a:r>
          </a:p>
          <a:p>
            <a:pPr eaLnBrk="1" hangingPunct="1">
              <a:spcBef>
                <a:spcPct val="0"/>
              </a:spcBef>
              <a:buFontTx/>
              <a:buNone/>
            </a:pPr>
            <a:r>
              <a:rPr lang="en-GB" altLang="en-US" sz="1800" dirty="0">
                <a:latin typeface="Arial" charset="0"/>
              </a:rPr>
              <a:t>extinction					[global warming]</a:t>
            </a:r>
          </a:p>
          <a:p>
            <a:pPr eaLnBrk="1" hangingPunct="1">
              <a:spcBef>
                <a:spcPct val="0"/>
              </a:spcBef>
              <a:buFontTx/>
              <a:buNone/>
            </a:pPr>
            <a:r>
              <a:rPr lang="en-GB" altLang="en-US" sz="1800" dirty="0">
                <a:latin typeface="Arial" charset="0"/>
              </a:rPr>
              <a:t>overpopulation					[ozone hole]</a:t>
            </a:r>
          </a:p>
          <a:p>
            <a:pPr eaLnBrk="1" hangingPunct="1">
              <a:spcBef>
                <a:spcPct val="0"/>
              </a:spcBef>
              <a:buFontTx/>
              <a:buNone/>
            </a:pPr>
            <a:r>
              <a:rPr lang="en-GB" altLang="en-US" sz="1800" dirty="0">
                <a:latin typeface="Arial" charset="0"/>
              </a:rPr>
              <a:t>						[biodiversity]</a:t>
            </a:r>
          </a:p>
          <a:p>
            <a:pPr eaLnBrk="1" hangingPunct="1">
              <a:spcBef>
                <a:spcPct val="0"/>
              </a:spcBef>
              <a:buFontTx/>
              <a:buNone/>
            </a:pPr>
            <a:endParaRPr lang="en-GB" altLang="en-US" sz="1800" dirty="0">
              <a:latin typeface="Arial" charset="0"/>
            </a:endParaRPr>
          </a:p>
          <a:p>
            <a:pPr eaLnBrk="1" hangingPunct="1">
              <a:spcBef>
                <a:spcPct val="0"/>
              </a:spcBef>
              <a:buFontTx/>
              <a:buNone/>
            </a:pPr>
            <a:endParaRPr lang="en-US" altLang="en-US" sz="1800" dirty="0"/>
          </a:p>
          <a:p>
            <a:pPr eaLnBrk="1" hangingPunct="1">
              <a:spcBef>
                <a:spcPct val="0"/>
              </a:spcBef>
              <a:buFontTx/>
              <a:buNone/>
            </a:pPr>
            <a:r>
              <a:rPr lang="en-US" altLang="en-US" sz="1400" dirty="0" err="1"/>
              <a:t>Strodthoff</a:t>
            </a:r>
            <a:r>
              <a:rPr lang="en-US" altLang="en-US" sz="1400" dirty="0"/>
              <a:t> G </a:t>
            </a:r>
            <a:r>
              <a:rPr lang="en-US" altLang="en-US" sz="1400" dirty="0" err="1"/>
              <a:t>G</a:t>
            </a:r>
            <a:r>
              <a:rPr lang="en-US" altLang="en-US" sz="1400" dirty="0"/>
              <a:t>, R P Hawkins and A C </a:t>
            </a:r>
            <a:r>
              <a:rPr lang="en-US" altLang="en-US" sz="1400" dirty="0" err="1"/>
              <a:t>Schoenfeld</a:t>
            </a:r>
            <a:r>
              <a:rPr lang="en-US" altLang="en-US" sz="1400" dirty="0"/>
              <a:t> (1985) Media roles in a social movement: a model of ideology diffusion, Journal of Communication, 35, 134-153</a:t>
            </a:r>
            <a:endParaRPr lang="en-GB" altLang="en-US" sz="1400" dirty="0"/>
          </a:p>
        </p:txBody>
      </p:sp>
      <p:cxnSp>
        <p:nvCxnSpPr>
          <p:cNvPr id="14" name="Straight Arrow Connector 13"/>
          <p:cNvCxnSpPr/>
          <p:nvPr/>
        </p:nvCxnSpPr>
        <p:spPr>
          <a:xfrm>
            <a:off x="1676118" y="5264489"/>
            <a:ext cx="8640233"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238" name="TextBox 14"/>
          <p:cNvSpPr txBox="1">
            <a:spLocks noChangeArrowheads="1"/>
          </p:cNvSpPr>
          <p:nvPr/>
        </p:nvSpPr>
        <p:spPr bwMode="auto">
          <a:xfrm>
            <a:off x="640851" y="5079823"/>
            <a:ext cx="6206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1800" dirty="0">
                <a:latin typeface="Arial" charset="0"/>
              </a:rPr>
              <a:t>time</a:t>
            </a:r>
          </a:p>
        </p:txBody>
      </p:sp>
      <p:sp>
        <p:nvSpPr>
          <p:cNvPr id="16" name="Isosceles Triangle 15"/>
          <p:cNvSpPr/>
          <p:nvPr/>
        </p:nvSpPr>
        <p:spPr>
          <a:xfrm>
            <a:off x="1775885" y="917576"/>
            <a:ext cx="1248833" cy="288925"/>
          </a:xfrm>
          <a:prstGeom prst="triangle">
            <a:avLst>
              <a:gd name="adj" fmla="val 100000"/>
            </a:avLst>
          </a:prstGeom>
          <a:solidFill>
            <a:srgbClr val="92D050">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8" name="Straight Arrow Connector 17"/>
          <p:cNvCxnSpPr/>
          <p:nvPr/>
        </p:nvCxnSpPr>
        <p:spPr>
          <a:xfrm>
            <a:off x="2927351" y="1341438"/>
            <a:ext cx="863600" cy="539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926667" y="1231900"/>
            <a:ext cx="863600" cy="539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994151" y="1287463"/>
            <a:ext cx="865716" cy="539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847167" y="1257300"/>
            <a:ext cx="1022351" cy="623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5928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408723"/>
            <a:ext cx="9535325" cy="1143000"/>
          </a:xfrm>
        </p:spPr>
        <p:txBody>
          <a:bodyPr/>
          <a:lstStyle/>
          <a:p>
            <a:r>
              <a:rPr lang="en-US" dirty="0"/>
              <a:t>Mass media indicators</a:t>
            </a:r>
          </a:p>
        </p:txBody>
      </p:sp>
      <p:sp>
        <p:nvSpPr>
          <p:cNvPr id="4" name="Content Placeholder 3"/>
          <p:cNvSpPr>
            <a:spLocks noGrp="1"/>
          </p:cNvSpPr>
          <p:nvPr>
            <p:ph idx="1"/>
          </p:nvPr>
        </p:nvSpPr>
        <p:spPr>
          <a:xfrm>
            <a:off x="280573" y="1447287"/>
            <a:ext cx="11301827" cy="4729630"/>
          </a:xfrm>
        </p:spPr>
        <p:txBody>
          <a:bodyPr>
            <a:normAutofit fontScale="47500" lnSpcReduction="20000"/>
          </a:bodyPr>
          <a:lstStyle/>
          <a:p>
            <a:pPr marL="0" indent="0">
              <a:buNone/>
            </a:pPr>
            <a:endParaRPr lang="en-GB" sz="4500" b="1" dirty="0">
              <a:latin typeface="Century Gothic"/>
              <a:cs typeface="Century Gothic"/>
            </a:endParaRPr>
          </a:p>
          <a:p>
            <a:endParaRPr lang="en-GB" sz="4500" dirty="0">
              <a:cs typeface="Century Gothic"/>
            </a:endParaRPr>
          </a:p>
          <a:p>
            <a:r>
              <a:rPr lang="en-GB" sz="4500" dirty="0">
                <a:cs typeface="Palatino"/>
              </a:rPr>
              <a:t>No of research papers on ‘income inequality’ (SSSI)</a:t>
            </a:r>
          </a:p>
          <a:p>
            <a:endParaRPr lang="en-GB" sz="4500" dirty="0">
              <a:cs typeface="Palatino"/>
            </a:endParaRPr>
          </a:p>
          <a:p>
            <a:r>
              <a:rPr lang="en-GB" sz="4500" dirty="0">
                <a:cs typeface="Palatino"/>
              </a:rPr>
              <a:t>Intensity of coverage = Media salience = salience of topical discourse </a:t>
            </a:r>
          </a:p>
          <a:p>
            <a:endParaRPr lang="en-GB" sz="4500" dirty="0">
              <a:cs typeface="Palatino"/>
            </a:endParaRPr>
          </a:p>
          <a:p>
            <a:r>
              <a:rPr lang="en-GB" sz="4500" dirty="0">
                <a:cs typeface="Palatino"/>
              </a:rPr>
              <a:t>Keyword hits  = absolute frequency of inequality references per year</a:t>
            </a:r>
          </a:p>
          <a:p>
            <a:endParaRPr lang="en-GB" sz="4500" dirty="0">
              <a:cs typeface="Palatino"/>
            </a:endParaRPr>
          </a:p>
          <a:p>
            <a:r>
              <a:rPr lang="en-GB" sz="4500" dirty="0">
                <a:cs typeface="Palatino"/>
              </a:rPr>
              <a:t>‘</a:t>
            </a:r>
            <a:r>
              <a:rPr lang="en-GB" sz="4500" dirty="0" err="1">
                <a:cs typeface="Palatino"/>
              </a:rPr>
              <a:t>Newshole</a:t>
            </a:r>
            <a:r>
              <a:rPr lang="en-GB" sz="4500" dirty="0">
                <a:cs typeface="Palatino"/>
              </a:rPr>
              <a:t>’ = estimate of total number of articles per year</a:t>
            </a:r>
          </a:p>
          <a:p>
            <a:endParaRPr lang="en-GB" sz="4500" dirty="0">
              <a:cs typeface="Palatino"/>
            </a:endParaRPr>
          </a:p>
          <a:p>
            <a:r>
              <a:rPr lang="en-GB" sz="4500" dirty="0">
                <a:cs typeface="Palatino"/>
              </a:rPr>
              <a:t>Relative frequency [ hits over news hole] compared to other topics </a:t>
            </a:r>
          </a:p>
          <a:p>
            <a:endParaRPr lang="en-GB" sz="4500" dirty="0">
              <a:cs typeface="Palatino"/>
            </a:endParaRPr>
          </a:p>
          <a:p>
            <a:r>
              <a:rPr lang="en-GB" sz="4500" dirty="0">
                <a:cs typeface="Palatino"/>
              </a:rPr>
              <a:t>Relative index = max year of relative frequency set to 100 [allows to compare the trajectory of discourse]</a:t>
            </a:r>
          </a:p>
          <a:p>
            <a:endParaRPr lang="en-GB" sz="4500" dirty="0">
              <a:latin typeface="Century Gothic"/>
              <a:cs typeface="Century Gothic"/>
            </a:endParaRPr>
          </a:p>
          <a:p>
            <a:endParaRPr lang="en-US" dirty="0">
              <a:latin typeface="Century Gothic"/>
              <a:cs typeface="Century Gothic"/>
            </a:endParaRPr>
          </a:p>
        </p:txBody>
      </p:sp>
    </p:spTree>
    <p:extLst>
      <p:ext uri="{BB962C8B-B14F-4D97-AF65-F5344CB8AC3E}">
        <p14:creationId xmlns:p14="http://schemas.microsoft.com/office/powerpoint/2010/main" val="3529663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3028"/>
            <a:ext cx="10972800" cy="1143000"/>
          </a:xfrm>
        </p:spPr>
        <p:txBody>
          <a:bodyPr>
            <a:normAutofit fontScale="90000"/>
          </a:bodyPr>
          <a:lstStyle/>
          <a:p>
            <a:r>
              <a:rPr lang="en-GB" sz="4000" dirty="0"/>
              <a:t>“Income inequality” </a:t>
            </a:r>
            <a:r>
              <a:rPr lang="en-GB" sz="3600" dirty="0"/>
              <a:t>(Topic) </a:t>
            </a:r>
            <a:r>
              <a:rPr lang="en-GB" sz="4000" dirty="0"/>
              <a:t>in SSCI, 1990-2015</a:t>
            </a:r>
          </a:p>
        </p:txBody>
      </p:sp>
      <p:sp>
        <p:nvSpPr>
          <p:cNvPr id="3" name="Content Placeholder 2"/>
          <p:cNvSpPr>
            <a:spLocks noGrp="1"/>
          </p:cNvSpPr>
          <p:nvPr>
            <p:ph idx="1"/>
          </p:nvPr>
        </p:nvSpPr>
        <p:spPr/>
        <p:txBody>
          <a:bodyPr/>
          <a:lstStyle/>
          <a:p>
            <a:pPr marL="0" indent="0">
              <a:buNone/>
            </a:pPr>
            <a:r>
              <a:rPr lang="en-GB" dirty="0"/>
              <a:t> </a:t>
            </a:r>
          </a:p>
        </p:txBody>
      </p:sp>
      <p:graphicFrame>
        <p:nvGraphicFramePr>
          <p:cNvPr id="5" name="Chart 4"/>
          <p:cNvGraphicFramePr>
            <a:graphicFrameLocks/>
          </p:cNvGraphicFramePr>
          <p:nvPr>
            <p:extLst>
              <p:ext uri="{D42A27DB-BD31-4B8C-83A1-F6EECF244321}">
                <p14:modId xmlns:p14="http://schemas.microsoft.com/office/powerpoint/2010/main" val="1478181271"/>
              </p:ext>
            </p:extLst>
          </p:nvPr>
        </p:nvGraphicFramePr>
        <p:xfrm>
          <a:off x="1655804" y="2057399"/>
          <a:ext cx="8600303" cy="44175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814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28757704"/>
              </p:ext>
            </p:extLst>
          </p:nvPr>
        </p:nvGraphicFramePr>
        <p:xfrm>
          <a:off x="703244" y="3853149"/>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a:graphicFrameLocks/>
          </p:cNvGraphicFramePr>
          <p:nvPr>
            <p:extLst>
              <p:ext uri="{D42A27DB-BD31-4B8C-83A1-F6EECF244321}">
                <p14:modId xmlns:p14="http://schemas.microsoft.com/office/powerpoint/2010/main" val="721627102"/>
              </p:ext>
            </p:extLst>
          </p:nvPr>
        </p:nvGraphicFramePr>
        <p:xfrm>
          <a:off x="703244" y="1021814"/>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1380170971"/>
              </p:ext>
            </p:extLst>
          </p:nvPr>
        </p:nvGraphicFramePr>
        <p:xfrm>
          <a:off x="5995013" y="102181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p:cNvGraphicFramePr>
            <a:graphicFrameLocks/>
          </p:cNvGraphicFramePr>
          <p:nvPr>
            <p:extLst>
              <p:ext uri="{D42A27DB-BD31-4B8C-83A1-F6EECF244321}">
                <p14:modId xmlns:p14="http://schemas.microsoft.com/office/powerpoint/2010/main" val="2964368786"/>
              </p:ext>
            </p:extLst>
          </p:nvPr>
        </p:nvGraphicFramePr>
        <p:xfrm>
          <a:off x="5936256" y="3952301"/>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6"/>
          <p:cNvSpPr>
            <a:spLocks noGrp="1"/>
          </p:cNvSpPr>
          <p:nvPr>
            <p:ph type="title"/>
          </p:nvPr>
        </p:nvSpPr>
        <p:spPr>
          <a:xfrm>
            <a:off x="594833" y="172432"/>
            <a:ext cx="11074400" cy="890881"/>
          </a:xfrm>
        </p:spPr>
        <p:txBody>
          <a:bodyPr>
            <a:normAutofit/>
          </a:bodyPr>
          <a:lstStyle/>
          <a:p>
            <a:r>
              <a:rPr lang="en-US" sz="4000" dirty="0"/>
              <a:t>Full corpus [N= 57, 000+]</a:t>
            </a:r>
          </a:p>
        </p:txBody>
      </p:sp>
      <p:sp>
        <p:nvSpPr>
          <p:cNvPr id="9" name="TextBox 8"/>
          <p:cNvSpPr txBox="1"/>
          <p:nvPr/>
        </p:nvSpPr>
        <p:spPr>
          <a:xfrm>
            <a:off x="1402864" y="502120"/>
            <a:ext cx="184666" cy="369332"/>
          </a:xfrm>
          <a:prstGeom prst="rect">
            <a:avLst/>
          </a:prstGeom>
          <a:noFill/>
          <a:ln>
            <a:solidFill>
              <a:schemeClr val="bg2"/>
            </a:solidFill>
          </a:ln>
        </p:spPr>
        <p:txBody>
          <a:bodyPr wrap="none" rtlCol="0">
            <a:spAutoFit/>
          </a:bodyPr>
          <a:lstStyle/>
          <a:p>
            <a:endParaRPr lang="en-US" dirty="0" err="1"/>
          </a:p>
        </p:txBody>
      </p:sp>
    </p:spTree>
    <p:extLst>
      <p:ext uri="{BB962C8B-B14F-4D97-AF65-F5344CB8AC3E}">
        <p14:creationId xmlns:p14="http://schemas.microsoft.com/office/powerpoint/2010/main" val="3994230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609600" y="482564"/>
            <a:ext cx="11074400" cy="1143000"/>
          </a:xfrm>
        </p:spPr>
        <p:txBody>
          <a:bodyPr>
            <a:normAutofit/>
          </a:bodyPr>
          <a:lstStyle/>
          <a:p>
            <a:r>
              <a:rPr lang="en-GB" sz="3600" dirty="0"/>
              <a:t>Comparators of issue salience [annual news]</a:t>
            </a:r>
            <a:br>
              <a:rPr lang="en-GB" sz="3600" dirty="0"/>
            </a:br>
            <a:endParaRPr lang="en-US" sz="3600" dirty="0"/>
          </a:p>
        </p:txBody>
      </p:sp>
      <p:sp>
        <p:nvSpPr>
          <p:cNvPr id="2" name="Date Placeholder 1"/>
          <p:cNvSpPr>
            <a:spLocks noGrp="1"/>
          </p:cNvSpPr>
          <p:nvPr>
            <p:ph type="dt" sz="half" idx="10"/>
          </p:nvPr>
        </p:nvSpPr>
        <p:spPr/>
        <p:txBody>
          <a:bodyPr/>
          <a:lstStyle/>
          <a:p>
            <a:fld id="{83CDA942-DF82-4D4B-9928-114422C52C39}" type="datetime1">
              <a:rPr lang="en-GB" smtClean="0"/>
              <a:t>28/04/2020</a:t>
            </a:fld>
            <a:endParaRPr lang="en-GB"/>
          </a:p>
        </p:txBody>
      </p:sp>
      <p:sp>
        <p:nvSpPr>
          <p:cNvPr id="3" name="Footer Placeholder 2"/>
          <p:cNvSpPr>
            <a:spLocks noGrp="1"/>
          </p:cNvSpPr>
          <p:nvPr>
            <p:ph type="ftr" sz="quarter" idx="11"/>
          </p:nvPr>
        </p:nvSpPr>
        <p:spPr/>
        <p:txBody>
          <a:bodyPr/>
          <a:lstStyle/>
          <a:p>
            <a:r>
              <a:rPr lang="en-GB"/>
              <a:t>mb lse PB429</a:t>
            </a:r>
          </a:p>
        </p:txBody>
      </p:sp>
      <p:sp>
        <p:nvSpPr>
          <p:cNvPr id="4" name="Slide Number Placeholder 3"/>
          <p:cNvSpPr>
            <a:spLocks noGrp="1"/>
          </p:cNvSpPr>
          <p:nvPr>
            <p:ph type="sldNum" sz="quarter" idx="12"/>
          </p:nvPr>
        </p:nvSpPr>
        <p:spPr/>
        <p:txBody>
          <a:bodyPr/>
          <a:lstStyle/>
          <a:p>
            <a:fld id="{EB9559D1-1300-4ACE-9BE3-224B9C1D7E67}" type="slidenum">
              <a:rPr lang="en-GB" smtClean="0"/>
              <a:t>17</a:t>
            </a:fld>
            <a:endParaRPr lang="en-GB"/>
          </a:p>
        </p:txBody>
      </p:sp>
      <p:pic>
        <p:nvPicPr>
          <p:cNvPr id="5" name="Picture 4"/>
          <p:cNvPicPr>
            <a:picLocks noChangeAspect="1"/>
          </p:cNvPicPr>
          <p:nvPr/>
        </p:nvPicPr>
        <p:blipFill>
          <a:blip r:embed="rId3"/>
          <a:stretch>
            <a:fillRect/>
          </a:stretch>
        </p:blipFill>
        <p:spPr>
          <a:xfrm>
            <a:off x="402231" y="1089060"/>
            <a:ext cx="4663413" cy="2467091"/>
          </a:xfrm>
          <a:prstGeom prst="rect">
            <a:avLst/>
          </a:prstGeom>
        </p:spPr>
      </p:pic>
      <p:sp>
        <p:nvSpPr>
          <p:cNvPr id="6" name="Oval 5"/>
          <p:cNvSpPr/>
          <p:nvPr/>
        </p:nvSpPr>
        <p:spPr>
          <a:xfrm>
            <a:off x="4307595" y="4649118"/>
            <a:ext cx="1773716" cy="1707233"/>
          </a:xfrm>
          <a:prstGeom prst="ellipse">
            <a:avLst/>
          </a:prstGeom>
          <a:solidFill>
            <a:schemeClr val="accent1">
              <a:alpha val="7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8" name="Oval 7"/>
          <p:cNvSpPr/>
          <p:nvPr/>
        </p:nvSpPr>
        <p:spPr>
          <a:xfrm>
            <a:off x="7643870" y="2429546"/>
            <a:ext cx="1773716" cy="1707233"/>
          </a:xfrm>
          <a:prstGeom prst="ellipse">
            <a:avLst/>
          </a:prstGeom>
          <a:solidFill>
            <a:schemeClr val="accent1">
              <a:alpha val="7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5388" y="1089060"/>
            <a:ext cx="4699766" cy="2591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624" y="3556151"/>
            <a:ext cx="4500020" cy="2704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5537771" y="3760346"/>
            <a:ext cx="6185042" cy="2308324"/>
          </a:xfrm>
          <a:prstGeom prst="rect">
            <a:avLst/>
          </a:prstGeom>
          <a:noFill/>
          <a:ln>
            <a:solidFill>
              <a:schemeClr val="bg2"/>
            </a:solidFill>
          </a:ln>
        </p:spPr>
        <p:txBody>
          <a:bodyPr wrap="square" rtlCol="0">
            <a:spAutoFit/>
          </a:bodyPr>
          <a:lstStyle/>
          <a:p>
            <a:endParaRPr lang="en-GB" dirty="0"/>
          </a:p>
          <a:p>
            <a:r>
              <a:rPr lang="en-GB" dirty="0"/>
              <a:t>Climate change, peak 2015 = 3500 in Times</a:t>
            </a:r>
          </a:p>
          <a:p>
            <a:endParaRPr lang="en-GB" dirty="0"/>
          </a:p>
          <a:p>
            <a:r>
              <a:rPr lang="en-GB" dirty="0"/>
              <a:t>Biotechnology, peak in 1999, 1666 in Times, </a:t>
            </a:r>
          </a:p>
          <a:p>
            <a:endParaRPr lang="en-GB" altLang="en-US" dirty="0"/>
          </a:p>
          <a:p>
            <a:r>
              <a:rPr lang="en-GB" altLang="en-US" dirty="0"/>
              <a:t>Internet, peak in 2000 = 7329 [average of GU, TS, TG]</a:t>
            </a:r>
          </a:p>
          <a:p>
            <a:endParaRPr lang="en-GB" b="1" dirty="0"/>
          </a:p>
          <a:p>
            <a:r>
              <a:rPr lang="en-GB" b="1" dirty="0">
                <a:solidFill>
                  <a:srgbClr val="FF0000"/>
                </a:solidFill>
              </a:rPr>
              <a:t>Income inequality, peak in 2015: 1500-2000, UK&gt;US</a:t>
            </a:r>
            <a:endParaRPr lang="en-GB" dirty="0">
              <a:solidFill>
                <a:srgbClr val="FF0000"/>
              </a:solidFill>
            </a:endParaRPr>
          </a:p>
        </p:txBody>
      </p:sp>
    </p:spTree>
    <p:extLst>
      <p:ext uri="{BB962C8B-B14F-4D97-AF65-F5344CB8AC3E}">
        <p14:creationId xmlns:p14="http://schemas.microsoft.com/office/powerpoint/2010/main" val="699825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000" dirty="0"/>
              <a:t>Newspaper coverage in the USA, 1990-2015</a:t>
            </a:r>
            <a:br>
              <a:rPr lang="en-GB" sz="4000" dirty="0"/>
            </a:br>
            <a:r>
              <a:rPr lang="en-GB" sz="4000" dirty="0"/>
              <a:t>[small corpus, n=6000+]</a:t>
            </a:r>
          </a:p>
        </p:txBody>
      </p:sp>
      <p:sp>
        <p:nvSpPr>
          <p:cNvPr id="3" name="Content Placeholder 2"/>
          <p:cNvSpPr>
            <a:spLocks noGrp="1"/>
          </p:cNvSpPr>
          <p:nvPr>
            <p:ph idx="1"/>
          </p:nvPr>
        </p:nvSpPr>
        <p:spPr/>
        <p:txBody>
          <a:bodyPr/>
          <a:lstStyle/>
          <a:p>
            <a:pPr marL="0" indent="0">
              <a:buNone/>
            </a:pPr>
            <a:r>
              <a:rPr lang="en-GB" dirty="0"/>
              <a:t> </a:t>
            </a:r>
          </a:p>
        </p:txBody>
      </p:sp>
      <p:graphicFrame>
        <p:nvGraphicFramePr>
          <p:cNvPr id="4" name="Chart 3"/>
          <p:cNvGraphicFramePr>
            <a:graphicFrameLocks/>
          </p:cNvGraphicFramePr>
          <p:nvPr>
            <p:extLst>
              <p:ext uri="{D42A27DB-BD31-4B8C-83A1-F6EECF244321}">
                <p14:modId xmlns:p14="http://schemas.microsoft.com/office/powerpoint/2010/main" val="3779814537"/>
              </p:ext>
            </p:extLst>
          </p:nvPr>
        </p:nvGraphicFramePr>
        <p:xfrm>
          <a:off x="1062681" y="2207740"/>
          <a:ext cx="4522042" cy="42052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3914943754"/>
              </p:ext>
            </p:extLst>
          </p:nvPr>
        </p:nvGraphicFramePr>
        <p:xfrm>
          <a:off x="5874774" y="2372031"/>
          <a:ext cx="4409768" cy="37731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562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extLst>
              <p:ext uri="{D42A27DB-BD31-4B8C-83A1-F6EECF244321}">
                <p14:modId xmlns:p14="http://schemas.microsoft.com/office/powerpoint/2010/main" val="2568859747"/>
              </p:ext>
            </p:extLst>
          </p:nvPr>
        </p:nvGraphicFramePr>
        <p:xfrm>
          <a:off x="1494484" y="472264"/>
          <a:ext cx="9305774" cy="6077857"/>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flipH="1">
            <a:off x="5383661" y="2178121"/>
            <a:ext cx="41096" cy="3657600"/>
          </a:xfrm>
          <a:prstGeom prst="line">
            <a:avLst/>
          </a:prstGeom>
          <a:ln w="41275">
            <a:solidFill>
              <a:srgbClr val="FF0000">
                <a:alpha val="88000"/>
              </a:srgb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7734729" y="2178121"/>
            <a:ext cx="41096" cy="3657600"/>
          </a:xfrm>
          <a:prstGeom prst="line">
            <a:avLst/>
          </a:prstGeom>
          <a:ln w="41275">
            <a:solidFill>
              <a:srgbClr val="FF0000">
                <a:alpha val="88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941815" y="4520628"/>
            <a:ext cx="3493215"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5414482" y="4960704"/>
            <a:ext cx="2320247" cy="2055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775825" y="2998343"/>
            <a:ext cx="2703815" cy="1"/>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580066" y="571173"/>
            <a:ext cx="11074400" cy="1143000"/>
          </a:xfrm>
        </p:spPr>
        <p:txBody>
          <a:bodyPr>
            <a:normAutofit fontScale="90000"/>
          </a:bodyPr>
          <a:lstStyle/>
          <a:p>
            <a:r>
              <a:rPr lang="en-GB" sz="3300" dirty="0"/>
              <a:t>Sounding the alarm over ‘income inequality’, 1990-2015</a:t>
            </a:r>
            <a:br>
              <a:rPr lang="en-GB" sz="5400" b="1" dirty="0"/>
            </a:br>
            <a:endParaRPr lang="en-US" dirty="0"/>
          </a:p>
        </p:txBody>
      </p:sp>
    </p:spTree>
    <p:extLst>
      <p:ext uri="{BB962C8B-B14F-4D97-AF65-F5344CB8AC3E}">
        <p14:creationId xmlns:p14="http://schemas.microsoft.com/office/powerpoint/2010/main" val="2590495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532" y="512101"/>
            <a:ext cx="10972800" cy="757967"/>
          </a:xfrm>
        </p:spPr>
        <p:txBody>
          <a:bodyPr>
            <a:normAutofit fontScale="90000"/>
          </a:bodyPr>
          <a:lstStyle/>
          <a:p>
            <a:r>
              <a:rPr lang="en-GB" dirty="0"/>
              <a:t>The puzzle </a:t>
            </a:r>
          </a:p>
        </p:txBody>
      </p:sp>
      <p:sp>
        <p:nvSpPr>
          <p:cNvPr id="3" name="Content Placeholder 2"/>
          <p:cNvSpPr>
            <a:spLocks noGrp="1"/>
          </p:cNvSpPr>
          <p:nvPr>
            <p:ph idx="1"/>
          </p:nvPr>
        </p:nvSpPr>
        <p:spPr>
          <a:xfrm>
            <a:off x="269959" y="1448128"/>
            <a:ext cx="11676540" cy="4739763"/>
          </a:xfrm>
        </p:spPr>
        <p:txBody>
          <a:bodyPr>
            <a:normAutofit/>
          </a:bodyPr>
          <a:lstStyle/>
          <a:p>
            <a:pPr marL="429768" lvl="1" indent="0">
              <a:buNone/>
            </a:pPr>
            <a:endParaRPr lang="en-GB" dirty="0"/>
          </a:p>
          <a:p>
            <a:r>
              <a:rPr lang="en-GB" dirty="0"/>
              <a:t>Since the 1980s income inequality has risen to an historic high without any noticeable shift in attitudes to inequality</a:t>
            </a:r>
          </a:p>
          <a:p>
            <a:pPr lvl="1">
              <a:spcAft>
                <a:spcPts val="800"/>
              </a:spcAft>
            </a:pPr>
            <a:r>
              <a:rPr lang="en-GB" dirty="0">
                <a:ea typeface="Calibri" panose="020F0502020204030204" pitchFamily="34" charset="0"/>
              </a:rPr>
              <a:t>Surge in income inequality across most of the 22 countries in the OECD</a:t>
            </a:r>
          </a:p>
          <a:p>
            <a:pPr lvl="2">
              <a:spcAft>
                <a:spcPts val="800"/>
              </a:spcAft>
            </a:pPr>
            <a:r>
              <a:rPr lang="en-GB" dirty="0">
                <a:ea typeface="Calibri" panose="020F0502020204030204" pitchFamily="34" charset="0"/>
              </a:rPr>
              <a:t>top 10% grew faster than the poorest 10% (OECD 2011)</a:t>
            </a:r>
          </a:p>
          <a:p>
            <a:pPr lvl="8">
              <a:spcAft>
                <a:spcPts val="800"/>
              </a:spcAft>
            </a:pPr>
            <a:r>
              <a:rPr lang="en-GB" dirty="0">
                <a:ea typeface="Calibri" panose="020F0502020204030204" pitchFamily="34" charset="0"/>
              </a:rPr>
              <a:t>				</a:t>
            </a:r>
          </a:p>
          <a:p>
            <a:pPr lvl="1">
              <a:spcAft>
                <a:spcPts val="800"/>
              </a:spcAft>
            </a:pPr>
            <a:r>
              <a:rPr lang="en-GB" dirty="0">
                <a:ea typeface="Calibri" panose="020F0502020204030204" pitchFamily="34" charset="0"/>
              </a:rPr>
              <a:t>Attitudes are negative but they remain stable in the UK and the USA</a:t>
            </a:r>
          </a:p>
          <a:p>
            <a:pPr lvl="2">
              <a:spcAft>
                <a:spcPts val="800"/>
              </a:spcAft>
            </a:pPr>
            <a:r>
              <a:rPr lang="en-GB" sz="2100" dirty="0" err="1">
                <a:ea typeface="Calibri" panose="020F0502020204030204" pitchFamily="34" charset="0"/>
              </a:rPr>
              <a:t>Rowlingson</a:t>
            </a:r>
            <a:r>
              <a:rPr lang="en-GB" sz="2100" dirty="0">
                <a:ea typeface="Calibri" panose="020F0502020204030204" pitchFamily="34" charset="0"/>
              </a:rPr>
              <a:t> (2010); Ashok et al. (2015);</a:t>
            </a:r>
            <a:r>
              <a:rPr lang="en-GB" dirty="0">
                <a:ea typeface="Calibri" panose="020F0502020204030204" pitchFamily="34" charset="0"/>
              </a:rPr>
              <a:t> </a:t>
            </a:r>
            <a:r>
              <a:rPr lang="en-GB" dirty="0" err="1">
                <a:ea typeface="Calibri" panose="020F0502020204030204" pitchFamily="34" charset="0"/>
              </a:rPr>
              <a:t>Mijs</a:t>
            </a:r>
            <a:r>
              <a:rPr lang="en-GB" dirty="0">
                <a:ea typeface="Calibri" panose="020F0502020204030204" pitchFamily="34" charset="0"/>
              </a:rPr>
              <a:t> (2019)</a:t>
            </a:r>
          </a:p>
          <a:p>
            <a:pPr lvl="1"/>
            <a:endParaRPr lang="en-GB" dirty="0"/>
          </a:p>
          <a:p>
            <a:endParaRPr lang="en-GB" dirty="0"/>
          </a:p>
          <a:p>
            <a:endParaRPr lang="en-GB" dirty="0"/>
          </a:p>
        </p:txBody>
      </p:sp>
    </p:spTree>
    <p:extLst>
      <p:ext uri="{BB962C8B-B14F-4D97-AF65-F5344CB8AC3E}">
        <p14:creationId xmlns:p14="http://schemas.microsoft.com/office/powerpoint/2010/main" val="2677342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565299" y="320114"/>
            <a:ext cx="10972800" cy="1143000"/>
          </a:xfrm>
        </p:spPr>
        <p:txBody>
          <a:bodyPr>
            <a:normAutofit/>
          </a:bodyPr>
          <a:lstStyle/>
          <a:p>
            <a:r>
              <a:rPr lang="en-US" altLang="en-US" sz="4000" dirty="0"/>
              <a:t>General pattern of Hype cycle</a:t>
            </a:r>
          </a:p>
        </p:txBody>
      </p:sp>
      <p:pic>
        <p:nvPicPr>
          <p:cNvPr id="5939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6888163" y="2058989"/>
            <a:ext cx="3314700" cy="3602037"/>
          </a:xfrm>
        </p:spPr>
      </p:pic>
      <p:sp>
        <p:nvSpPr>
          <p:cNvPr id="59396" name="TextBox 2"/>
          <p:cNvSpPr txBox="1">
            <a:spLocks noChangeArrowheads="1"/>
          </p:cNvSpPr>
          <p:nvPr/>
        </p:nvSpPr>
        <p:spPr bwMode="auto">
          <a:xfrm>
            <a:off x="339641" y="1752600"/>
            <a:ext cx="6349808" cy="4524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dirty="0">
                <a:latin typeface="+mn-lt"/>
                <a:cs typeface="Palatino"/>
              </a:rPr>
              <a:t>1</a:t>
            </a:r>
            <a:r>
              <a:rPr lang="en-US" altLang="en-US" sz="1600" baseline="30000" dirty="0">
                <a:latin typeface="+mn-lt"/>
                <a:cs typeface="Palatino"/>
              </a:rPr>
              <a:t>st</a:t>
            </a:r>
            <a:r>
              <a:rPr lang="en-US" altLang="en-US" sz="1600" dirty="0">
                <a:latin typeface="+mn-lt"/>
                <a:cs typeface="Palatino"/>
              </a:rPr>
              <a:t> crucial variable: the </a:t>
            </a:r>
            <a:r>
              <a:rPr lang="en-US" altLang="en-US" sz="1600" dirty="0">
                <a:solidFill>
                  <a:srgbClr val="FF0000"/>
                </a:solidFill>
                <a:latin typeface="+mn-lt"/>
                <a:cs typeface="Palatino"/>
              </a:rPr>
              <a:t>degree of enthusiasm and unambiguity during the peak</a:t>
            </a:r>
            <a:r>
              <a:rPr lang="en-US" altLang="en-US" sz="1600" dirty="0">
                <a:latin typeface="+mn-lt"/>
                <a:cs typeface="Palatino"/>
              </a:rPr>
              <a:t>, and the swelling and slope of the peak. </a:t>
            </a:r>
          </a:p>
          <a:p>
            <a:pPr>
              <a:spcBef>
                <a:spcPct val="0"/>
              </a:spcBef>
              <a:buFontTx/>
              <a:buNone/>
            </a:pPr>
            <a:endParaRPr lang="en-US" altLang="en-US" sz="1600" dirty="0">
              <a:latin typeface="+mn-lt"/>
              <a:cs typeface="Palatino"/>
            </a:endParaRPr>
          </a:p>
          <a:p>
            <a:pPr>
              <a:spcBef>
                <a:spcPct val="0"/>
              </a:spcBef>
              <a:buFontTx/>
              <a:buNone/>
            </a:pPr>
            <a:r>
              <a:rPr lang="en-US" altLang="en-US" sz="1600" dirty="0">
                <a:latin typeface="+mn-lt"/>
                <a:cs typeface="Palatino"/>
              </a:rPr>
              <a:t>2</a:t>
            </a:r>
            <a:r>
              <a:rPr lang="en-US" altLang="en-US" sz="1600" baseline="30000" dirty="0">
                <a:latin typeface="+mn-lt"/>
                <a:cs typeface="Palatino"/>
              </a:rPr>
              <a:t>nd</a:t>
            </a:r>
            <a:r>
              <a:rPr lang="en-US" altLang="en-US" sz="1600" dirty="0">
                <a:latin typeface="+mn-lt"/>
                <a:cs typeface="Palatino"/>
              </a:rPr>
              <a:t> crucial variable: </a:t>
            </a:r>
            <a:r>
              <a:rPr lang="en-US" altLang="en-US" sz="1600" dirty="0">
                <a:solidFill>
                  <a:srgbClr val="FF0000"/>
                </a:solidFill>
                <a:latin typeface="+mn-lt"/>
                <a:cs typeface="Palatino"/>
              </a:rPr>
              <a:t>depth of the trough</a:t>
            </a:r>
            <a:r>
              <a:rPr lang="en-US" altLang="en-US" sz="1600" dirty="0">
                <a:latin typeface="+mn-lt"/>
                <a:cs typeface="Palatino"/>
              </a:rPr>
              <a:t>, the degree to which enthusiasm breaks down in the trough, and in how far a slow recovery takes place after the trough.</a:t>
            </a:r>
          </a:p>
          <a:p>
            <a:pPr>
              <a:spcBef>
                <a:spcPct val="0"/>
              </a:spcBef>
              <a:buFontTx/>
              <a:buNone/>
            </a:pPr>
            <a:endParaRPr lang="en-US" altLang="en-US" sz="1600" dirty="0">
              <a:latin typeface="+mn-lt"/>
              <a:cs typeface="Palatino"/>
            </a:endParaRPr>
          </a:p>
          <a:p>
            <a:pPr>
              <a:spcBef>
                <a:spcPct val="0"/>
              </a:spcBef>
              <a:buFontTx/>
              <a:buNone/>
            </a:pPr>
            <a:r>
              <a:rPr lang="en-US" altLang="en-US" sz="1600" dirty="0">
                <a:latin typeface="+mn-lt"/>
                <a:cs typeface="Palatino"/>
              </a:rPr>
              <a:t>3</a:t>
            </a:r>
            <a:r>
              <a:rPr lang="en-US" altLang="en-US" sz="1600" baseline="30000" dirty="0">
                <a:latin typeface="+mn-lt"/>
                <a:cs typeface="Palatino"/>
              </a:rPr>
              <a:t>rd</a:t>
            </a:r>
            <a:r>
              <a:rPr lang="en-US" altLang="en-US" sz="1600" dirty="0">
                <a:latin typeface="+mn-lt"/>
                <a:cs typeface="Palatino"/>
              </a:rPr>
              <a:t> crucial variable: the </a:t>
            </a:r>
            <a:r>
              <a:rPr lang="en-US" altLang="en-US" sz="1600" dirty="0">
                <a:solidFill>
                  <a:srgbClr val="FF0000"/>
                </a:solidFill>
                <a:latin typeface="+mn-lt"/>
                <a:cs typeface="Palatino"/>
              </a:rPr>
              <a:t>overall length of a hype </a:t>
            </a:r>
            <a:r>
              <a:rPr lang="en-US" altLang="en-US" sz="1600" dirty="0">
                <a:latin typeface="+mn-lt"/>
                <a:cs typeface="Palatino"/>
              </a:rPr>
              <a:t>as a central background variable.</a:t>
            </a:r>
          </a:p>
          <a:p>
            <a:pPr>
              <a:spcBef>
                <a:spcPct val="0"/>
              </a:spcBef>
              <a:buFontTx/>
              <a:buNone/>
            </a:pPr>
            <a:endParaRPr lang="en-US" altLang="en-US" sz="1600" dirty="0">
              <a:latin typeface="+mn-lt"/>
              <a:cs typeface="Palatino"/>
            </a:endParaRPr>
          </a:p>
          <a:p>
            <a:pPr>
              <a:spcBef>
                <a:spcPct val="0"/>
              </a:spcBef>
              <a:buFontTx/>
              <a:buNone/>
            </a:pPr>
            <a:r>
              <a:rPr lang="en-US" altLang="en-US" sz="1600" dirty="0">
                <a:latin typeface="+mn-lt"/>
                <a:cs typeface="Palatino"/>
              </a:rPr>
              <a:t>Boundary conditions: the literature suggests that this only characterizes a certain type of emerging technologies that with specific applications affecting already </a:t>
            </a:r>
            <a:r>
              <a:rPr lang="en-US" altLang="en-US" sz="1600" dirty="0">
                <a:solidFill>
                  <a:srgbClr val="FF0000"/>
                </a:solidFill>
                <a:latin typeface="+mn-lt"/>
                <a:cs typeface="Palatino"/>
              </a:rPr>
              <a:t>established industrial environments, e.g. AVs for automobile sector</a:t>
            </a:r>
          </a:p>
          <a:p>
            <a:pPr>
              <a:spcBef>
                <a:spcPct val="0"/>
              </a:spcBef>
              <a:buFontTx/>
              <a:buNone/>
            </a:pPr>
            <a:endParaRPr lang="en-US" altLang="en-US" sz="1600" dirty="0">
              <a:latin typeface="+mn-lt"/>
              <a:cs typeface="Palatino"/>
            </a:endParaRPr>
          </a:p>
          <a:p>
            <a:pPr>
              <a:spcBef>
                <a:spcPct val="0"/>
              </a:spcBef>
              <a:buFontTx/>
              <a:buNone/>
            </a:pPr>
            <a:r>
              <a:rPr lang="en-US" altLang="en-US" sz="1600" dirty="0">
                <a:latin typeface="+mn-lt"/>
                <a:cs typeface="Palatino"/>
              </a:rPr>
              <a:t>It will vary when generic applications are involved, or applications whose expectations are not necessarily created and shared within existing industrial structures.</a:t>
            </a:r>
          </a:p>
        </p:txBody>
      </p:sp>
      <p:sp>
        <p:nvSpPr>
          <p:cNvPr id="5939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8FC33E7-F7DD-41F9-95B0-A71C11DAFBD7}" type="slidenum">
              <a:rPr lang="pt-BR" altLang="en-US" sz="1400"/>
              <a:pPr>
                <a:spcBef>
                  <a:spcPct val="0"/>
                </a:spcBef>
                <a:buFontTx/>
                <a:buNone/>
              </a:pPr>
              <a:t>20</a:t>
            </a:fld>
            <a:endParaRPr lang="pt-BR" altLang="en-US" sz="1400"/>
          </a:p>
        </p:txBody>
      </p:sp>
      <p:cxnSp>
        <p:nvCxnSpPr>
          <p:cNvPr id="4" name="Straight Connector 3"/>
          <p:cNvCxnSpPr>
            <a:cxnSpLocks noChangeShapeType="1"/>
          </p:cNvCxnSpPr>
          <p:nvPr/>
        </p:nvCxnSpPr>
        <p:spPr bwMode="auto">
          <a:xfrm>
            <a:off x="7175501" y="4941888"/>
            <a:ext cx="1008063" cy="0"/>
          </a:xfrm>
          <a:prstGeom prst="line">
            <a:avLst/>
          </a:prstGeom>
          <a:noFill/>
          <a:ln w="34925" algn="ctr">
            <a:solidFill>
              <a:schemeClr val="tx1"/>
            </a:solidFill>
            <a:prstDash val="sysDot"/>
            <a:round/>
            <a:headEnd/>
            <a:tailEnd type="triangle" w="lg" len="lg"/>
          </a:ln>
          <a:extLst>
            <a:ext uri="{909E8E84-426E-40DD-AFC4-6F175D3DCCD1}">
              <a14:hiddenFill xmlns:a14="http://schemas.microsoft.com/office/drawing/2010/main">
                <a:noFill/>
              </a14:hiddenFill>
            </a:ext>
          </a:extLst>
        </p:spPr>
      </p:cxnSp>
      <p:cxnSp>
        <p:nvCxnSpPr>
          <p:cNvPr id="6" name="Straight Connector 5"/>
          <p:cNvCxnSpPr>
            <a:cxnSpLocks noChangeShapeType="1"/>
          </p:cNvCxnSpPr>
          <p:nvPr/>
        </p:nvCxnSpPr>
        <p:spPr bwMode="auto">
          <a:xfrm>
            <a:off x="8328025" y="2276475"/>
            <a:ext cx="0" cy="2376488"/>
          </a:xfrm>
          <a:prstGeom prst="line">
            <a:avLst/>
          </a:prstGeom>
          <a:noFill/>
          <a:ln w="28575" algn="ctr">
            <a:solidFill>
              <a:schemeClr val="tx1"/>
            </a:solidFill>
            <a:prstDash val="dash"/>
            <a:round/>
            <a:headEnd/>
            <a:tailEnd type="stealth" w="lg" len="lg"/>
          </a:ln>
          <a:extLst>
            <a:ext uri="{909E8E84-426E-40DD-AFC4-6F175D3DCCD1}">
              <a14:hiddenFill xmlns:a14="http://schemas.microsoft.com/office/drawing/2010/main">
                <a:noFill/>
              </a14:hiddenFill>
            </a:ext>
          </a:extLst>
        </p:spPr>
      </p:cxnSp>
      <p:sp>
        <p:nvSpPr>
          <p:cNvPr id="7" name="Oval 6"/>
          <p:cNvSpPr>
            <a:spLocks noChangeArrowheads="1"/>
          </p:cNvSpPr>
          <p:nvPr/>
        </p:nvSpPr>
        <p:spPr bwMode="auto">
          <a:xfrm>
            <a:off x="7391401" y="2276475"/>
            <a:ext cx="576263" cy="647700"/>
          </a:xfrm>
          <a:prstGeom prst="ellipse">
            <a:avLst/>
          </a:prstGeom>
          <a:solidFill>
            <a:srgbClr val="FF0000">
              <a:alpha val="12941"/>
            </a:srgbClr>
          </a:solidFill>
          <a:ln w="9525" algn="ctr">
            <a:solidFill>
              <a:schemeClr val="tx1"/>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GB" altLang="en-US" sz="2400"/>
          </a:p>
        </p:txBody>
      </p:sp>
    </p:spTree>
    <p:extLst>
      <p:ext uri="{BB962C8B-B14F-4D97-AF65-F5344CB8AC3E}">
        <p14:creationId xmlns:p14="http://schemas.microsoft.com/office/powerpoint/2010/main" val="3917613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103445" y="908720"/>
            <a:ext cx="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103446" y="5589240"/>
            <a:ext cx="9409045"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1761067" y="1031273"/>
            <a:ext cx="8367381" cy="4243460"/>
          </a:xfrm>
          <a:custGeom>
            <a:avLst/>
            <a:gdLst>
              <a:gd name="connsiteX0" fmla="*/ 0 w 5917783"/>
              <a:gd name="connsiteY0" fmla="*/ 4243460 h 4243460"/>
              <a:gd name="connsiteX1" fmla="*/ 711200 w 5917783"/>
              <a:gd name="connsiteY1" fmla="*/ 187927 h 4243460"/>
              <a:gd name="connsiteX2" fmla="*/ 1998133 w 5917783"/>
              <a:gd name="connsiteY2" fmla="*/ 4014860 h 4243460"/>
              <a:gd name="connsiteX3" fmla="*/ 5528733 w 5917783"/>
              <a:gd name="connsiteY3" fmla="*/ 374194 h 4243460"/>
              <a:gd name="connsiteX4" fmla="*/ 5867400 w 5917783"/>
              <a:gd name="connsiteY4" fmla="*/ 77860 h 4243460"/>
              <a:gd name="connsiteX5" fmla="*/ 5884333 w 5917783"/>
              <a:gd name="connsiteY5" fmla="*/ 18594 h 4243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17783" h="4243460">
                <a:moveTo>
                  <a:pt x="0" y="4243460"/>
                </a:moveTo>
                <a:cubicBezTo>
                  <a:pt x="189089" y="2234743"/>
                  <a:pt x="378178" y="226027"/>
                  <a:pt x="711200" y="187927"/>
                </a:cubicBezTo>
                <a:cubicBezTo>
                  <a:pt x="1044222" y="149827"/>
                  <a:pt x="1195211" y="3983815"/>
                  <a:pt x="1998133" y="4014860"/>
                </a:cubicBezTo>
                <a:cubicBezTo>
                  <a:pt x="2801055" y="4045904"/>
                  <a:pt x="4883855" y="1030361"/>
                  <a:pt x="5528733" y="374194"/>
                </a:cubicBezTo>
                <a:cubicBezTo>
                  <a:pt x="6173611" y="-281973"/>
                  <a:pt x="5808133" y="137127"/>
                  <a:pt x="5867400" y="77860"/>
                </a:cubicBezTo>
                <a:cubicBezTo>
                  <a:pt x="5926667" y="18593"/>
                  <a:pt x="5905500" y="18593"/>
                  <a:pt x="5884333" y="1859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13"/>
          <p:cNvSpPr/>
          <p:nvPr/>
        </p:nvSpPr>
        <p:spPr>
          <a:xfrm>
            <a:off x="1388533" y="2636912"/>
            <a:ext cx="9508000" cy="2595488"/>
          </a:xfrm>
          <a:custGeom>
            <a:avLst/>
            <a:gdLst>
              <a:gd name="connsiteX0" fmla="*/ 0 w 3937000"/>
              <a:gd name="connsiteY0" fmla="*/ 914400 h 914400"/>
              <a:gd name="connsiteX1" fmla="*/ 3937000 w 3937000"/>
              <a:gd name="connsiteY1" fmla="*/ 0 h 914400"/>
            </a:gdLst>
            <a:ahLst/>
            <a:cxnLst>
              <a:cxn ang="0">
                <a:pos x="connsiteX0" y="connsiteY0"/>
              </a:cxn>
              <a:cxn ang="0">
                <a:pos x="connsiteX1" y="connsiteY1"/>
              </a:cxn>
            </a:cxnLst>
            <a:rect l="l" t="t" r="r" b="b"/>
            <a:pathLst>
              <a:path w="3937000" h="914400">
                <a:moveTo>
                  <a:pt x="0" y="914400"/>
                </a:moveTo>
                <a:cubicBezTo>
                  <a:pt x="1420989" y="677333"/>
                  <a:pt x="2841978" y="440267"/>
                  <a:pt x="3937000" y="0"/>
                </a:cubicBezTo>
              </a:path>
            </a:pathLst>
          </a:custGeom>
          <a:noFill/>
          <a:ln w="82550">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7152117" y="4221088"/>
            <a:ext cx="2239716" cy="369332"/>
          </a:xfrm>
          <a:prstGeom prst="rect">
            <a:avLst/>
          </a:prstGeom>
          <a:noFill/>
        </p:spPr>
        <p:txBody>
          <a:bodyPr wrap="none" rtlCol="0">
            <a:spAutoFit/>
          </a:bodyPr>
          <a:lstStyle/>
          <a:p>
            <a:r>
              <a:rPr lang="en-GB" dirty="0">
                <a:solidFill>
                  <a:srgbClr val="FF0000"/>
                </a:solidFill>
              </a:rPr>
              <a:t>Academic discourse</a:t>
            </a:r>
          </a:p>
        </p:txBody>
      </p:sp>
      <p:sp>
        <p:nvSpPr>
          <p:cNvPr id="17" name="TextBox 16"/>
          <p:cNvSpPr txBox="1"/>
          <p:nvPr/>
        </p:nvSpPr>
        <p:spPr>
          <a:xfrm>
            <a:off x="3503713" y="2564904"/>
            <a:ext cx="2438488" cy="369332"/>
          </a:xfrm>
          <a:prstGeom prst="rect">
            <a:avLst/>
          </a:prstGeom>
          <a:noFill/>
        </p:spPr>
        <p:txBody>
          <a:bodyPr wrap="none" rtlCol="0">
            <a:spAutoFit/>
          </a:bodyPr>
          <a:lstStyle/>
          <a:p>
            <a:r>
              <a:rPr lang="en-GB" dirty="0"/>
              <a:t>1. Sounding the alarm</a:t>
            </a:r>
          </a:p>
        </p:txBody>
      </p:sp>
      <p:sp>
        <p:nvSpPr>
          <p:cNvPr id="18" name="TextBox 17"/>
          <p:cNvSpPr txBox="1"/>
          <p:nvPr/>
        </p:nvSpPr>
        <p:spPr>
          <a:xfrm>
            <a:off x="8700219" y="1988840"/>
            <a:ext cx="2464136" cy="369332"/>
          </a:xfrm>
          <a:prstGeom prst="rect">
            <a:avLst/>
          </a:prstGeom>
          <a:noFill/>
        </p:spPr>
        <p:txBody>
          <a:bodyPr wrap="none" rtlCol="0">
            <a:spAutoFit/>
          </a:bodyPr>
          <a:lstStyle/>
          <a:p>
            <a:r>
              <a:rPr lang="en-GB" dirty="0"/>
              <a:t>2. Sorting the problem</a:t>
            </a:r>
          </a:p>
        </p:txBody>
      </p:sp>
      <p:sp>
        <p:nvSpPr>
          <p:cNvPr id="2" name="TextBox 1"/>
          <p:cNvSpPr txBox="1"/>
          <p:nvPr/>
        </p:nvSpPr>
        <p:spPr>
          <a:xfrm>
            <a:off x="4437501" y="5272558"/>
            <a:ext cx="4954332" cy="923330"/>
          </a:xfrm>
          <a:prstGeom prst="rect">
            <a:avLst/>
          </a:prstGeom>
          <a:noFill/>
          <a:ln>
            <a:solidFill>
              <a:schemeClr val="bg2"/>
            </a:solidFill>
          </a:ln>
        </p:spPr>
        <p:txBody>
          <a:bodyPr wrap="square" rtlCol="0">
            <a:spAutoFit/>
          </a:bodyPr>
          <a:lstStyle/>
          <a:p>
            <a:r>
              <a:rPr lang="en-GB" dirty="0">
                <a:solidFill>
                  <a:srgbClr val="FF0000"/>
                </a:solidFill>
              </a:rPr>
              <a:t>Evolutionary Psychology (1990s)</a:t>
            </a:r>
          </a:p>
          <a:p>
            <a:r>
              <a:rPr lang="en-GB" dirty="0" err="1">
                <a:solidFill>
                  <a:srgbClr val="FF0000"/>
                </a:solidFill>
              </a:rPr>
              <a:t>Paleogenetics</a:t>
            </a:r>
            <a:r>
              <a:rPr lang="en-GB" dirty="0">
                <a:solidFill>
                  <a:srgbClr val="FF0000"/>
                </a:solidFill>
              </a:rPr>
              <a:t> (2000s)</a:t>
            </a:r>
          </a:p>
          <a:p>
            <a:r>
              <a:rPr lang="en-GB" dirty="0">
                <a:solidFill>
                  <a:srgbClr val="FF0000"/>
                </a:solidFill>
              </a:rPr>
              <a:t>Sexology (1920s)</a:t>
            </a:r>
          </a:p>
        </p:txBody>
      </p:sp>
      <p:pic>
        <p:nvPicPr>
          <p:cNvPr id="4" name="Picture 3"/>
          <p:cNvPicPr>
            <a:picLocks noChangeAspect="1"/>
          </p:cNvPicPr>
          <p:nvPr/>
        </p:nvPicPr>
        <p:blipFill>
          <a:blip r:embed="rId2"/>
          <a:stretch>
            <a:fillRect/>
          </a:stretch>
        </p:blipFill>
        <p:spPr>
          <a:xfrm>
            <a:off x="8322276" y="5320642"/>
            <a:ext cx="2717493" cy="999909"/>
          </a:xfrm>
          <a:prstGeom prst="rect">
            <a:avLst/>
          </a:prstGeom>
        </p:spPr>
      </p:pic>
      <p:sp>
        <p:nvSpPr>
          <p:cNvPr id="6" name="Title 5"/>
          <p:cNvSpPr>
            <a:spLocks noGrp="1"/>
          </p:cNvSpPr>
          <p:nvPr>
            <p:ph type="title"/>
          </p:nvPr>
        </p:nvSpPr>
        <p:spPr/>
        <p:txBody>
          <a:bodyPr>
            <a:noAutofit/>
          </a:bodyPr>
          <a:lstStyle/>
          <a:p>
            <a:r>
              <a:rPr lang="en-GB" sz="4000" dirty="0"/>
              <a:t>Public discourse of X in stylized version </a:t>
            </a:r>
            <a:br>
              <a:rPr lang="en-GB" sz="4000" dirty="0"/>
            </a:br>
            <a:endParaRPr lang="en-US" sz="4000" dirty="0"/>
          </a:p>
        </p:txBody>
      </p:sp>
    </p:spTree>
    <p:extLst>
      <p:ext uri="{BB962C8B-B14F-4D97-AF65-F5344CB8AC3E}">
        <p14:creationId xmlns:p14="http://schemas.microsoft.com/office/powerpoint/2010/main" val="231690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2503" y="1885547"/>
            <a:ext cx="10436112" cy="93397"/>
          </a:xfrm>
        </p:spPr>
        <p:txBody>
          <a:bodyPr>
            <a:noAutofit/>
          </a:bodyPr>
          <a:lstStyle/>
          <a:p>
            <a:r>
              <a:rPr lang="en-GB" sz="4000" dirty="0"/>
              <a:t>Summary on media salience of ‘income inequality’</a:t>
            </a:r>
            <a:endParaRPr lang="en-US" sz="4000" dirty="0"/>
          </a:p>
        </p:txBody>
      </p:sp>
      <p:sp>
        <p:nvSpPr>
          <p:cNvPr id="4" name="Content Placeholder 3"/>
          <p:cNvSpPr>
            <a:spLocks noGrp="1"/>
          </p:cNvSpPr>
          <p:nvPr>
            <p:ph idx="1"/>
          </p:nvPr>
        </p:nvSpPr>
        <p:spPr/>
        <p:txBody>
          <a:bodyPr>
            <a:normAutofit fontScale="85000" lnSpcReduction="10000"/>
          </a:bodyPr>
          <a:lstStyle/>
          <a:p>
            <a:pPr marL="0" indent="0">
              <a:buNone/>
            </a:pPr>
            <a:endParaRPr lang="en-GB" sz="4000" b="1" dirty="0"/>
          </a:p>
          <a:p>
            <a:r>
              <a:rPr lang="en-GB" dirty="0"/>
              <a:t>Absolute intensity is increasing 1990-2015. It move from weekly news to maybe daily news 	</a:t>
            </a:r>
            <a:br>
              <a:rPr lang="en-GB" dirty="0"/>
            </a:br>
            <a:endParaRPr lang="en-GB" dirty="0"/>
          </a:p>
          <a:p>
            <a:r>
              <a:rPr lang="en-GB" dirty="0"/>
              <a:t>How does this compare to other UK news items on ‘scientific issues’</a:t>
            </a:r>
          </a:p>
          <a:p>
            <a:pPr lvl="1"/>
            <a:r>
              <a:rPr lang="en-GB" dirty="0"/>
              <a:t>much lesser coverage than climate change and internet</a:t>
            </a:r>
            <a:br>
              <a:rPr lang="en-GB" dirty="0"/>
            </a:br>
            <a:endParaRPr lang="en-GB" dirty="0">
              <a:solidFill>
                <a:srgbClr val="FF0000"/>
              </a:solidFill>
            </a:endParaRPr>
          </a:p>
          <a:p>
            <a:r>
              <a:rPr lang="en-GB" dirty="0">
                <a:solidFill>
                  <a:srgbClr val="FF0000"/>
                </a:solidFill>
              </a:rPr>
              <a:t>However, ‘income inequality’ maybe currently at the level of attention to ‘GM crops’ in 1999</a:t>
            </a:r>
          </a:p>
          <a:p>
            <a:endParaRPr lang="en-GB" dirty="0"/>
          </a:p>
          <a:p>
            <a:r>
              <a:rPr lang="en-GB" dirty="0"/>
              <a:t>We have a salience structure that looks like a Hype cycle, not yet go into a 2</a:t>
            </a:r>
            <a:r>
              <a:rPr lang="en-GB" baseline="30000" dirty="0"/>
              <a:t>nd</a:t>
            </a:r>
            <a:r>
              <a:rPr lang="en-GB" dirty="0"/>
              <a:t> phase:  </a:t>
            </a:r>
            <a:br>
              <a:rPr lang="en-GB" dirty="0"/>
            </a:br>
            <a:r>
              <a:rPr lang="en-GB" dirty="0"/>
              <a:t>an alarm in the early 1990s, calming down period, and rising coverage after 2008</a:t>
            </a:r>
          </a:p>
          <a:p>
            <a:endParaRPr lang="en-US" dirty="0"/>
          </a:p>
        </p:txBody>
      </p:sp>
    </p:spTree>
    <p:extLst>
      <p:ext uri="{BB962C8B-B14F-4D97-AF65-F5344CB8AC3E}">
        <p14:creationId xmlns:p14="http://schemas.microsoft.com/office/powerpoint/2010/main" val="2283796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145112438"/>
              </p:ext>
            </p:extLst>
          </p:nvPr>
        </p:nvGraphicFramePr>
        <p:xfrm>
          <a:off x="1633807" y="1022229"/>
          <a:ext cx="8907672" cy="52688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333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704088"/>
            <a:ext cx="11074400" cy="2014728"/>
          </a:xfrm>
        </p:spPr>
        <p:txBody>
          <a:bodyPr>
            <a:normAutofit/>
          </a:bodyPr>
          <a:lstStyle/>
          <a:p>
            <a:pPr algn="ctr"/>
            <a:r>
              <a:rPr lang="en-US" b="1" dirty="0"/>
              <a:t>Findings: </a:t>
            </a:r>
            <a:br>
              <a:rPr lang="en-US" b="1" dirty="0"/>
            </a:br>
            <a:r>
              <a:rPr lang="en-US" b="1" dirty="0"/>
              <a:t>Media Framing</a:t>
            </a:r>
          </a:p>
        </p:txBody>
      </p:sp>
    </p:spTree>
    <p:extLst>
      <p:ext uri="{BB962C8B-B14F-4D97-AF65-F5344CB8AC3E}">
        <p14:creationId xmlns:p14="http://schemas.microsoft.com/office/powerpoint/2010/main" val="1326741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819" y="190521"/>
            <a:ext cx="11683146" cy="1143000"/>
          </a:xfrm>
        </p:spPr>
        <p:txBody>
          <a:bodyPr>
            <a:normAutofit fontScale="90000"/>
          </a:bodyPr>
          <a:lstStyle/>
          <a:p>
            <a:r>
              <a:rPr lang="en-GB" sz="4400" dirty="0"/>
              <a:t>How is income inequality framed in the article?</a:t>
            </a:r>
          </a:p>
        </p:txBody>
      </p:sp>
      <p:sp>
        <p:nvSpPr>
          <p:cNvPr id="6" name="Content Placeholder 5"/>
          <p:cNvSpPr>
            <a:spLocks noGrp="1"/>
          </p:cNvSpPr>
          <p:nvPr>
            <p:ph idx="1"/>
          </p:nvPr>
        </p:nvSpPr>
        <p:spPr>
          <a:xfrm>
            <a:off x="609600" y="1427967"/>
            <a:ext cx="10972800" cy="4896633"/>
          </a:xfrm>
        </p:spPr>
        <p:txBody>
          <a:bodyPr>
            <a:normAutofit/>
          </a:bodyPr>
          <a:lstStyle/>
          <a:p>
            <a:pPr marL="0" indent="0">
              <a:buNone/>
            </a:pPr>
            <a:r>
              <a:rPr lang="en-GB" sz="2300" dirty="0"/>
              <a:t>240 articles from Small Corpus. Key coding criteria:</a:t>
            </a:r>
            <a:br>
              <a:rPr lang="en-GB" sz="2300" dirty="0"/>
            </a:br>
            <a:endParaRPr lang="en-GB" sz="2300" dirty="0"/>
          </a:p>
          <a:p>
            <a:r>
              <a:rPr lang="en-GB" sz="2300" b="1" dirty="0"/>
              <a:t>How is income inequality talked about?</a:t>
            </a:r>
            <a:br>
              <a:rPr lang="en-GB" sz="2300" b="1" dirty="0"/>
            </a:br>
            <a:endParaRPr lang="en-GB" sz="2300" b="1" dirty="0"/>
          </a:p>
          <a:p>
            <a:r>
              <a:rPr lang="en-GB" sz="2300" b="1" dirty="0"/>
              <a:t>What is the ‘temper’ of income inequality?</a:t>
            </a:r>
          </a:p>
          <a:p>
            <a:endParaRPr lang="en-GB" sz="2300" b="1" dirty="0"/>
          </a:p>
          <a:p>
            <a:r>
              <a:rPr lang="en-GB" sz="2300" b="1" dirty="0"/>
              <a:t>How is II conceptualized/defined in article? </a:t>
            </a:r>
            <a:br>
              <a:rPr lang="en-GB" sz="2300" b="1" dirty="0"/>
            </a:br>
            <a:endParaRPr lang="en-GB" sz="2300" b="1" dirty="0"/>
          </a:p>
          <a:p>
            <a:r>
              <a:rPr lang="en-GB" sz="2300" b="1" dirty="0"/>
              <a:t>What actors are mentioned in the article? </a:t>
            </a:r>
          </a:p>
          <a:p>
            <a:pPr marL="0" indent="0">
              <a:buNone/>
            </a:pPr>
            <a:endParaRPr lang="en-GB" sz="2300" b="1" dirty="0"/>
          </a:p>
          <a:p>
            <a:r>
              <a:rPr lang="en-GB" sz="2300" b="1" dirty="0"/>
              <a:t>What type of argument is developed II? </a:t>
            </a:r>
            <a:r>
              <a:rPr lang="en-GB" sz="2300" dirty="0"/>
              <a:t>(</a:t>
            </a:r>
            <a:r>
              <a:rPr lang="en-GB" sz="2300" dirty="0" err="1"/>
              <a:t>Entman</a:t>
            </a:r>
            <a:r>
              <a:rPr lang="en-GB" sz="2300" dirty="0"/>
              <a:t>, 1989)</a:t>
            </a:r>
          </a:p>
        </p:txBody>
      </p:sp>
    </p:spTree>
    <p:extLst>
      <p:ext uri="{BB962C8B-B14F-4D97-AF65-F5344CB8AC3E}">
        <p14:creationId xmlns:p14="http://schemas.microsoft.com/office/powerpoint/2010/main" val="3672082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61176"/>
            <a:ext cx="10972800" cy="1143000"/>
          </a:xfrm>
        </p:spPr>
        <p:txBody>
          <a:bodyPr/>
          <a:lstStyle/>
          <a:p>
            <a:r>
              <a:rPr lang="en-US" dirty="0"/>
              <a:t>Frames &amp; their dimensions</a:t>
            </a:r>
          </a:p>
        </p:txBody>
      </p:sp>
      <p:sp>
        <p:nvSpPr>
          <p:cNvPr id="3" name="Content Placeholder 2"/>
          <p:cNvSpPr>
            <a:spLocks noGrp="1"/>
          </p:cNvSpPr>
          <p:nvPr>
            <p:ph sz="half" idx="1"/>
          </p:nvPr>
        </p:nvSpPr>
        <p:spPr>
          <a:xfrm>
            <a:off x="200025" y="1643063"/>
            <a:ext cx="5794375" cy="4711862"/>
          </a:xfrm>
        </p:spPr>
        <p:txBody>
          <a:bodyPr>
            <a:normAutofit lnSpcReduction="10000"/>
          </a:bodyPr>
          <a:lstStyle/>
          <a:p>
            <a:r>
              <a:rPr lang="en-US" b="1" dirty="0"/>
              <a:t>Concept</a:t>
            </a:r>
          </a:p>
          <a:p>
            <a:pPr lvl="1"/>
            <a:r>
              <a:rPr lang="en-US" dirty="0"/>
              <a:t>Top-bottom v. about everyone</a:t>
            </a:r>
            <a:br>
              <a:rPr lang="en-US" dirty="0"/>
            </a:br>
            <a:endParaRPr lang="en-US" dirty="0"/>
          </a:p>
          <a:p>
            <a:r>
              <a:rPr lang="en-US" b="1" dirty="0"/>
              <a:t>Type of change</a:t>
            </a:r>
          </a:p>
          <a:p>
            <a:pPr lvl="1"/>
            <a:r>
              <a:rPr lang="en-US" dirty="0"/>
              <a:t>Neutral v. Skill Bias </a:t>
            </a:r>
            <a:br>
              <a:rPr lang="en-US" dirty="0"/>
            </a:br>
            <a:endParaRPr lang="en-US" dirty="0"/>
          </a:p>
          <a:p>
            <a:r>
              <a:rPr lang="en-US" b="1" dirty="0"/>
              <a:t>Equality</a:t>
            </a:r>
          </a:p>
          <a:p>
            <a:pPr lvl="1"/>
            <a:r>
              <a:rPr lang="en-US" dirty="0"/>
              <a:t>of Opportunity v. of Outcome</a:t>
            </a:r>
            <a:br>
              <a:rPr lang="en-US" dirty="0"/>
            </a:br>
            <a:endParaRPr lang="en-US" dirty="0"/>
          </a:p>
          <a:p>
            <a:r>
              <a:rPr lang="en-US" b="1" dirty="0"/>
              <a:t>Market</a:t>
            </a:r>
          </a:p>
          <a:p>
            <a:pPr lvl="1"/>
            <a:r>
              <a:rPr lang="en-US" dirty="0"/>
              <a:t>Necessary Evil v. Scandal</a:t>
            </a:r>
          </a:p>
          <a:p>
            <a:endParaRPr lang="en-US" dirty="0"/>
          </a:p>
        </p:txBody>
      </p:sp>
      <p:sp>
        <p:nvSpPr>
          <p:cNvPr id="4" name="Content Placeholder 3"/>
          <p:cNvSpPr>
            <a:spLocks noGrp="1"/>
          </p:cNvSpPr>
          <p:nvPr>
            <p:ph sz="half" idx="2"/>
          </p:nvPr>
        </p:nvSpPr>
        <p:spPr>
          <a:xfrm>
            <a:off x="6096000" y="1643063"/>
            <a:ext cx="5691188" cy="4711862"/>
          </a:xfrm>
        </p:spPr>
        <p:txBody>
          <a:bodyPr>
            <a:normAutofit lnSpcReduction="10000"/>
          </a:bodyPr>
          <a:lstStyle/>
          <a:p>
            <a:r>
              <a:rPr lang="en-US" b="1" dirty="0"/>
              <a:t>Geographical Level</a:t>
            </a:r>
          </a:p>
          <a:p>
            <a:pPr lvl="1"/>
            <a:r>
              <a:rPr lang="en-US" dirty="0"/>
              <a:t>Global v. National focus</a:t>
            </a:r>
            <a:br>
              <a:rPr lang="en-US" dirty="0"/>
            </a:br>
            <a:endParaRPr lang="en-US" dirty="0"/>
          </a:p>
          <a:p>
            <a:r>
              <a:rPr lang="en-US" b="1" dirty="0"/>
              <a:t>Economic Growth</a:t>
            </a:r>
          </a:p>
          <a:p>
            <a:pPr lvl="1"/>
            <a:r>
              <a:rPr lang="en-US" dirty="0"/>
              <a:t>Freedom v. Regulation</a:t>
            </a:r>
            <a:br>
              <a:rPr lang="en-US" dirty="0"/>
            </a:br>
            <a:endParaRPr lang="en-US" dirty="0"/>
          </a:p>
          <a:p>
            <a:r>
              <a:rPr lang="en-US" b="1" dirty="0"/>
              <a:t>Attribution Level </a:t>
            </a:r>
          </a:p>
          <a:p>
            <a:pPr lvl="1"/>
            <a:r>
              <a:rPr lang="en-US" dirty="0"/>
              <a:t>Individual v. Institutional problem</a:t>
            </a:r>
            <a:br>
              <a:rPr lang="en-US" dirty="0"/>
            </a:br>
            <a:endParaRPr lang="en-US" dirty="0"/>
          </a:p>
          <a:p>
            <a:r>
              <a:rPr lang="en-US" b="1" dirty="0"/>
              <a:t>Policy Making</a:t>
            </a:r>
          </a:p>
          <a:p>
            <a:pPr lvl="1"/>
            <a:r>
              <a:rPr lang="en-US" dirty="0"/>
              <a:t>Need new policy remedies v. Existing policy remedies </a:t>
            </a:r>
          </a:p>
          <a:p>
            <a:endParaRPr lang="en-GB" dirty="0"/>
          </a:p>
        </p:txBody>
      </p:sp>
    </p:spTree>
    <p:extLst>
      <p:ext uri="{BB962C8B-B14F-4D97-AF65-F5344CB8AC3E}">
        <p14:creationId xmlns:p14="http://schemas.microsoft.com/office/powerpoint/2010/main" val="1062286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Frame example:</a:t>
            </a:r>
          </a:p>
        </p:txBody>
      </p:sp>
      <p:sp>
        <p:nvSpPr>
          <p:cNvPr id="3" name="Content Placeholder 2"/>
          <p:cNvSpPr>
            <a:spLocks noGrp="1"/>
          </p:cNvSpPr>
          <p:nvPr>
            <p:ph sz="half" idx="1"/>
          </p:nvPr>
        </p:nvSpPr>
        <p:spPr>
          <a:xfrm>
            <a:off x="609600" y="1920085"/>
            <a:ext cx="10648950" cy="4434840"/>
          </a:xfrm>
        </p:spPr>
        <p:txBody>
          <a:bodyPr>
            <a:normAutofit lnSpcReduction="10000"/>
          </a:bodyPr>
          <a:lstStyle/>
          <a:p>
            <a:r>
              <a:rPr lang="en-GB" dirty="0"/>
              <a:t>Attribution Level</a:t>
            </a:r>
          </a:p>
          <a:p>
            <a:endParaRPr lang="en-GB" dirty="0"/>
          </a:p>
          <a:p>
            <a:r>
              <a:rPr lang="en-GB" b="1" dirty="0"/>
              <a:t>Case Examples</a:t>
            </a:r>
            <a:r>
              <a:rPr lang="en-GB" dirty="0"/>
              <a:t>: Wall Street Journal, January 2014 – QDA Case #61595</a:t>
            </a:r>
          </a:p>
          <a:p>
            <a:pPr marL="0" indent="0">
              <a:buNone/>
            </a:pPr>
            <a:endParaRPr lang="en-GB" dirty="0"/>
          </a:p>
          <a:p>
            <a:r>
              <a:rPr lang="en-GB" b="1" dirty="0"/>
              <a:t>Sample text: </a:t>
            </a:r>
            <a:endParaRPr lang="en-GB" dirty="0"/>
          </a:p>
          <a:p>
            <a:pPr marL="0" indent="0">
              <a:buNone/>
            </a:pPr>
            <a:r>
              <a:rPr lang="en-GB" i="1" dirty="0"/>
              <a:t>“Given how deep the problem of poverty is, taking even more money from one citizen and handing it to another will only diminish one while doing very little to help the other. A better and more compassionate policy to fight income inequality would be helping the poor realize that </a:t>
            </a:r>
            <a:r>
              <a:rPr lang="en-GB" i="1" dirty="0">
                <a:solidFill>
                  <a:srgbClr val="FF0000"/>
                </a:solidFill>
              </a:rPr>
              <a:t>the most important decision they can make is to stay in school, get married and have children </a:t>
            </a:r>
            <a:r>
              <a:rPr lang="en-GB" i="1" dirty="0"/>
              <a:t>-- in that order.”</a:t>
            </a:r>
          </a:p>
          <a:p>
            <a:endParaRPr lang="en-GB" dirty="0"/>
          </a:p>
        </p:txBody>
      </p:sp>
    </p:spTree>
    <p:extLst>
      <p:ext uri="{BB962C8B-B14F-4D97-AF65-F5344CB8AC3E}">
        <p14:creationId xmlns:p14="http://schemas.microsoft.com/office/powerpoint/2010/main" val="190157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335334252"/>
              </p:ext>
            </p:extLst>
          </p:nvPr>
        </p:nvGraphicFramePr>
        <p:xfrm>
          <a:off x="1171575" y="708917"/>
          <a:ext cx="9786938" cy="4525768"/>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2784954" y="5277331"/>
            <a:ext cx="6096000" cy="685059"/>
          </a:xfrm>
          <a:prstGeom prst="rect">
            <a:avLst/>
          </a:prstGeom>
        </p:spPr>
        <p:txBody>
          <a:bodyPr>
            <a:spAutoFit/>
          </a:bodyPr>
          <a:lstStyle/>
          <a:p>
            <a:pPr algn="just">
              <a:lnSpc>
                <a:spcPct val="107000"/>
              </a:lnSpc>
              <a:spcAft>
                <a:spcPts val="800"/>
              </a:spcAft>
            </a:pPr>
            <a:r>
              <a:rPr lang="en-GB" i="1" dirty="0">
                <a:latin typeface="Times New Roman" panose="02020603050405020304" pitchFamily="18" charset="0"/>
                <a:ea typeface="Calibri" panose="020F0502020204030204" pitchFamily="34" charset="0"/>
                <a:cs typeface="Times New Roman" panose="02020603050405020304" pitchFamily="18" charset="0"/>
              </a:rPr>
              <a:t>The shifting distribution of ‘inequality frames’ in the press pre- and post-crisis of 2008 [Qualitative sample, N=240].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5120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0397837"/>
              </p:ext>
            </p:extLst>
          </p:nvPr>
        </p:nvGraphicFramePr>
        <p:xfrm>
          <a:off x="583660" y="856034"/>
          <a:ext cx="5410740" cy="568023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710267" y="609600"/>
            <a:ext cx="5130800" cy="400110"/>
          </a:xfrm>
          <a:prstGeom prst="rect">
            <a:avLst/>
          </a:prstGeom>
          <a:noFill/>
          <a:ln>
            <a:solidFill>
              <a:schemeClr val="bg2"/>
            </a:solidFill>
          </a:ln>
        </p:spPr>
        <p:txBody>
          <a:bodyPr wrap="square" rtlCol="0">
            <a:spAutoFit/>
          </a:bodyPr>
          <a:lstStyle/>
          <a:p>
            <a:pPr algn="ctr"/>
            <a:r>
              <a:rPr lang="en-GB" sz="2000" dirty="0"/>
              <a:t>‘Temper’ of Income Inequality frame</a:t>
            </a:r>
          </a:p>
        </p:txBody>
      </p:sp>
      <p:graphicFrame>
        <p:nvGraphicFramePr>
          <p:cNvPr id="4" name="Chart 3"/>
          <p:cNvGraphicFramePr>
            <a:graphicFrameLocks/>
          </p:cNvGraphicFramePr>
          <p:nvPr>
            <p:extLst>
              <p:ext uri="{D42A27DB-BD31-4B8C-83A1-F6EECF244321}">
                <p14:modId xmlns:p14="http://schemas.microsoft.com/office/powerpoint/2010/main" val="559484924"/>
              </p:ext>
            </p:extLst>
          </p:nvPr>
        </p:nvGraphicFramePr>
        <p:xfrm>
          <a:off x="6333067" y="1256144"/>
          <a:ext cx="5588000" cy="3569856"/>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7890933" y="5198534"/>
            <a:ext cx="3098800" cy="400110"/>
          </a:xfrm>
          <a:prstGeom prst="rect">
            <a:avLst/>
          </a:prstGeom>
          <a:noFill/>
          <a:ln>
            <a:solidFill>
              <a:schemeClr val="bg2"/>
            </a:solidFill>
          </a:ln>
        </p:spPr>
        <p:txBody>
          <a:bodyPr wrap="square" rtlCol="0">
            <a:spAutoFit/>
          </a:bodyPr>
          <a:lstStyle/>
          <a:p>
            <a:pPr algn="ctr"/>
            <a:r>
              <a:rPr lang="en-GB" sz="2000" dirty="0"/>
              <a:t>Type of Argument</a:t>
            </a:r>
          </a:p>
        </p:txBody>
      </p:sp>
    </p:spTree>
    <p:extLst>
      <p:ext uri="{BB962C8B-B14F-4D97-AF65-F5344CB8AC3E}">
        <p14:creationId xmlns:p14="http://schemas.microsoft.com/office/powerpoint/2010/main" val="1499402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729" y="362095"/>
            <a:ext cx="10972800" cy="1143000"/>
          </a:xfrm>
        </p:spPr>
        <p:txBody>
          <a:bodyPr/>
          <a:lstStyle/>
          <a:p>
            <a:r>
              <a:rPr lang="en-GB" dirty="0"/>
              <a:t>Why no ‘Tawney moment’?</a:t>
            </a:r>
          </a:p>
        </p:txBody>
      </p:sp>
      <p:sp>
        <p:nvSpPr>
          <p:cNvPr id="3" name="Content Placeholder 2"/>
          <p:cNvSpPr>
            <a:spLocks noGrp="1"/>
          </p:cNvSpPr>
          <p:nvPr>
            <p:ph idx="1"/>
          </p:nvPr>
        </p:nvSpPr>
        <p:spPr>
          <a:xfrm>
            <a:off x="506730" y="1718484"/>
            <a:ext cx="10980420" cy="4183206"/>
          </a:xfrm>
        </p:spPr>
        <p:txBody>
          <a:bodyPr>
            <a:normAutofit/>
          </a:bodyPr>
          <a:lstStyle/>
          <a:p>
            <a:pPr algn="just">
              <a:lnSpc>
                <a:spcPct val="107000"/>
              </a:lnSpc>
              <a:spcAft>
                <a:spcPts val="800"/>
              </a:spcAft>
              <a:buClr>
                <a:srgbClr val="C0CF3A">
                  <a:lumMod val="50000"/>
                </a:srgbClr>
              </a:buClr>
            </a:pPr>
            <a:r>
              <a:rPr lang="en-GB" dirty="0">
                <a:solidFill>
                  <a:prstClr val="black"/>
                </a:solidFill>
                <a:ea typeface="Calibri" panose="020F0502020204030204" pitchFamily="34" charset="0"/>
                <a:cs typeface="Times New Roman" panose="02020603050405020304" pitchFamily="18" charset="0"/>
              </a:rPr>
              <a:t>Why has the rise in income inequality not become a public scandal? </a:t>
            </a:r>
          </a:p>
          <a:p>
            <a:pPr lvl="1" algn="just">
              <a:lnSpc>
                <a:spcPct val="107000"/>
              </a:lnSpc>
              <a:spcAft>
                <a:spcPts val="800"/>
              </a:spcAft>
              <a:buClr>
                <a:srgbClr val="C0CF3A">
                  <a:lumMod val="50000"/>
                </a:srgbClr>
              </a:buClr>
            </a:pPr>
            <a:r>
              <a:rPr lang="en-GB" sz="2200" dirty="0">
                <a:solidFill>
                  <a:prstClr val="black"/>
                </a:solidFill>
                <a:ea typeface="Calibri" panose="020F0502020204030204" pitchFamily="34" charset="0"/>
                <a:cs typeface="Times New Roman" panose="02020603050405020304" pitchFamily="18" charset="0"/>
              </a:rPr>
              <a:t>Tawney moment: … a public discourse that recognizes inequality as a scandalous evil, and names it as such [paraphrase: Tawney, 1931, p56]. </a:t>
            </a:r>
          </a:p>
          <a:p>
            <a:pPr marL="393192" lvl="1" indent="0" algn="just">
              <a:lnSpc>
                <a:spcPct val="107000"/>
              </a:lnSpc>
              <a:spcAft>
                <a:spcPts val="800"/>
              </a:spcAft>
              <a:buClr>
                <a:srgbClr val="C0CF3A">
                  <a:lumMod val="50000"/>
                </a:srgbClr>
              </a:buClr>
              <a:buNone/>
            </a:pPr>
            <a:endParaRPr lang="en-GB" sz="2200" dirty="0">
              <a:solidFill>
                <a:prstClr val="black"/>
              </a:solidFill>
              <a:ea typeface="Calibri" panose="020F0502020204030204" pitchFamily="34" charset="0"/>
              <a:cs typeface="Times New Roman" panose="02020603050405020304" pitchFamily="18" charset="0"/>
            </a:endParaRPr>
          </a:p>
          <a:p>
            <a:pPr marL="182880" indent="0" algn="just">
              <a:lnSpc>
                <a:spcPct val="107000"/>
              </a:lnSpc>
              <a:spcAft>
                <a:spcPts val="800"/>
              </a:spcAft>
              <a:buNone/>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4680" y="3337602"/>
            <a:ext cx="5242560" cy="3360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4925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327759" y="150312"/>
            <a:ext cx="18928220" cy="771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3" name="Chart 2"/>
          <p:cNvGraphicFramePr/>
          <p:nvPr>
            <p:extLst>
              <p:ext uri="{D42A27DB-BD31-4B8C-83A1-F6EECF244321}">
                <p14:modId xmlns:p14="http://schemas.microsoft.com/office/powerpoint/2010/main" val="3305222760"/>
              </p:ext>
            </p:extLst>
          </p:nvPr>
        </p:nvGraphicFramePr>
        <p:xfrm>
          <a:off x="939451" y="921882"/>
          <a:ext cx="9547574" cy="4401679"/>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a:spLocks noChangeArrowheads="1"/>
          </p:cNvSpPr>
          <p:nvPr/>
        </p:nvSpPr>
        <p:spPr bwMode="auto">
          <a:xfrm>
            <a:off x="939450" y="5475500"/>
            <a:ext cx="993174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b="0" i="1" u="none" strike="noStrike" cap="none" normalizeH="0" baseline="0" dirty="0">
                <a:ln>
                  <a:noFill/>
                </a:ln>
                <a:solidFill>
                  <a:schemeClr val="tx1"/>
                </a:solidFill>
                <a:effectLst/>
                <a:ea typeface="Batang" panose="02030600000101010101" pitchFamily="18" charset="-127"/>
                <a:cs typeface="Times New Roman" panose="02020603050405020304" pitchFamily="18" charset="0"/>
              </a:rPr>
              <a:t>Average slant of inequality reportage in different frames, pre and post-crisis; Qualitative sample </a:t>
            </a:r>
            <a:r>
              <a:rPr lang="en-GB" altLang="en-US" i="1" dirty="0">
                <a:ea typeface="Batang" panose="02030600000101010101" pitchFamily="18" charset="-127"/>
                <a:cs typeface="Times New Roman" panose="02020603050405020304" pitchFamily="18" charset="0"/>
              </a:rPr>
              <a:t>N</a:t>
            </a:r>
            <a:r>
              <a:rPr kumimoji="0" lang="en-GB" altLang="en-US" b="0" i="1" u="none" strike="noStrike" cap="none" normalizeH="0" baseline="0" dirty="0">
                <a:ln>
                  <a:noFill/>
                </a:ln>
                <a:solidFill>
                  <a:schemeClr val="tx1"/>
                </a:solidFill>
                <a:effectLst/>
                <a:ea typeface="Batang" panose="02030600000101010101" pitchFamily="18" charset="-127"/>
                <a:cs typeface="Times New Roman" panose="02020603050405020304" pitchFamily="18" charset="0"/>
              </a:rPr>
              <a:t>=240. The slant scale ranges -4 to +4, with minus indicating left-leaning, positive scores indicating right-leaning. </a:t>
            </a:r>
            <a:endParaRPr kumimoji="0" lang="en-GB"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77062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634992697"/>
              </p:ext>
            </p:extLst>
          </p:nvPr>
        </p:nvGraphicFramePr>
        <p:xfrm>
          <a:off x="542181" y="474133"/>
          <a:ext cx="11057152" cy="59807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9277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94833" y="512101"/>
            <a:ext cx="10972800" cy="1143000"/>
          </a:xfrm>
        </p:spPr>
        <p:txBody>
          <a:bodyPr/>
          <a:lstStyle/>
          <a:p>
            <a:r>
              <a:rPr lang="en-US" dirty="0"/>
              <a:t>Summary of Findings</a:t>
            </a:r>
          </a:p>
        </p:txBody>
      </p:sp>
      <p:sp>
        <p:nvSpPr>
          <p:cNvPr id="4" name="Content Placeholder 3"/>
          <p:cNvSpPr>
            <a:spLocks noGrp="1"/>
          </p:cNvSpPr>
          <p:nvPr>
            <p:ph idx="1"/>
          </p:nvPr>
        </p:nvSpPr>
        <p:spPr>
          <a:xfrm>
            <a:off x="565299" y="1802566"/>
            <a:ext cx="10972800" cy="4389120"/>
          </a:xfrm>
        </p:spPr>
        <p:txBody>
          <a:bodyPr>
            <a:normAutofit fontScale="92500" lnSpcReduction="20000"/>
          </a:bodyPr>
          <a:lstStyle/>
          <a:p>
            <a:pPr marL="0" indent="0">
              <a:buNone/>
            </a:pPr>
            <a:endParaRPr lang="en-GB" dirty="0"/>
          </a:p>
          <a:p>
            <a:r>
              <a:rPr lang="en-GB" b="1" dirty="0"/>
              <a:t>Salience</a:t>
            </a:r>
            <a:r>
              <a:rPr lang="en-GB" dirty="0"/>
              <a:t>: </a:t>
            </a:r>
          </a:p>
          <a:p>
            <a:pPr lvl="1"/>
            <a:r>
              <a:rPr lang="en-GB" dirty="0"/>
              <a:t>Increase over time; but not at the level of a </a:t>
            </a:r>
            <a:r>
              <a:rPr lang="en-GB" dirty="0" err="1"/>
              <a:t>moblising</a:t>
            </a:r>
            <a:r>
              <a:rPr lang="en-GB" dirty="0"/>
              <a:t> news issue like Global warming or AI</a:t>
            </a:r>
          </a:p>
          <a:p>
            <a:pPr lvl="1"/>
            <a:r>
              <a:rPr lang="en-GB" dirty="0"/>
              <a:t>Takes the format of an hype cycle with only the alarm phase [a </a:t>
            </a:r>
            <a:r>
              <a:rPr lang="en-GB" dirty="0" err="1"/>
              <a:t>brahminic</a:t>
            </a:r>
            <a:r>
              <a:rPr lang="en-GB" dirty="0"/>
              <a:t> issue]</a:t>
            </a:r>
          </a:p>
          <a:p>
            <a:endParaRPr lang="en-GB" dirty="0"/>
          </a:p>
          <a:p>
            <a:r>
              <a:rPr lang="en-GB" b="1" dirty="0"/>
              <a:t>Framing</a:t>
            </a:r>
            <a:r>
              <a:rPr lang="en-GB" dirty="0"/>
              <a:t>: </a:t>
            </a:r>
          </a:p>
          <a:p>
            <a:pPr lvl="1"/>
            <a:r>
              <a:rPr lang="en-GB" dirty="0"/>
              <a:t>No new framing, but shifting over time into policy frames; </a:t>
            </a:r>
          </a:p>
          <a:p>
            <a:pPr lvl="1"/>
            <a:r>
              <a:rPr lang="en-GB" dirty="0"/>
              <a:t>The issue is anchored in existing frames and solutions, i.e. taxation and minimum wage</a:t>
            </a:r>
          </a:p>
          <a:p>
            <a:pPr lvl="1"/>
            <a:r>
              <a:rPr lang="en-GB" dirty="0"/>
              <a:t>The ‘temper’ and tone of discourse remains unclear and contested</a:t>
            </a:r>
          </a:p>
          <a:p>
            <a:pPr lvl="1"/>
            <a:r>
              <a:rPr lang="en-GB" dirty="0"/>
              <a:t>No new actors to emerge; but shifting between them</a:t>
            </a:r>
          </a:p>
          <a:p>
            <a:endParaRPr lang="en-GB" dirty="0"/>
          </a:p>
          <a:p>
            <a:endParaRPr lang="en-US" dirty="0"/>
          </a:p>
        </p:txBody>
      </p:sp>
    </p:spTree>
    <p:extLst>
      <p:ext uri="{BB962C8B-B14F-4D97-AF65-F5344CB8AC3E}">
        <p14:creationId xmlns:p14="http://schemas.microsoft.com/office/powerpoint/2010/main" val="3319505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t>Conclusion: Why no Tawney moment?</a:t>
            </a:r>
          </a:p>
        </p:txBody>
      </p:sp>
      <p:sp>
        <p:nvSpPr>
          <p:cNvPr id="5" name="Content Placeholder 4"/>
          <p:cNvSpPr>
            <a:spLocks noGrp="1"/>
          </p:cNvSpPr>
          <p:nvPr>
            <p:ph idx="1"/>
          </p:nvPr>
        </p:nvSpPr>
        <p:spPr/>
        <p:txBody>
          <a:bodyPr/>
          <a:lstStyle/>
          <a:p>
            <a:endParaRPr lang="en-US" dirty="0"/>
          </a:p>
        </p:txBody>
      </p:sp>
    </p:spTree>
    <p:extLst>
      <p:ext uri="{BB962C8B-B14F-4D97-AF65-F5344CB8AC3E}">
        <p14:creationId xmlns:p14="http://schemas.microsoft.com/office/powerpoint/2010/main" val="2339208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1098180" y="1194470"/>
            <a:ext cx="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103445" y="5874990"/>
            <a:ext cx="9409045"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1761067" y="1305593"/>
            <a:ext cx="8367381" cy="4243460"/>
          </a:xfrm>
          <a:custGeom>
            <a:avLst/>
            <a:gdLst>
              <a:gd name="connsiteX0" fmla="*/ 0 w 5917783"/>
              <a:gd name="connsiteY0" fmla="*/ 4243460 h 4243460"/>
              <a:gd name="connsiteX1" fmla="*/ 711200 w 5917783"/>
              <a:gd name="connsiteY1" fmla="*/ 187927 h 4243460"/>
              <a:gd name="connsiteX2" fmla="*/ 1998133 w 5917783"/>
              <a:gd name="connsiteY2" fmla="*/ 4014860 h 4243460"/>
              <a:gd name="connsiteX3" fmla="*/ 5528733 w 5917783"/>
              <a:gd name="connsiteY3" fmla="*/ 374194 h 4243460"/>
              <a:gd name="connsiteX4" fmla="*/ 5867400 w 5917783"/>
              <a:gd name="connsiteY4" fmla="*/ 77860 h 4243460"/>
              <a:gd name="connsiteX5" fmla="*/ 5884333 w 5917783"/>
              <a:gd name="connsiteY5" fmla="*/ 18594 h 4243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17783" h="4243460">
                <a:moveTo>
                  <a:pt x="0" y="4243460"/>
                </a:moveTo>
                <a:cubicBezTo>
                  <a:pt x="189089" y="2234743"/>
                  <a:pt x="378178" y="226027"/>
                  <a:pt x="711200" y="187927"/>
                </a:cubicBezTo>
                <a:cubicBezTo>
                  <a:pt x="1044222" y="149827"/>
                  <a:pt x="1195211" y="3983815"/>
                  <a:pt x="1998133" y="4014860"/>
                </a:cubicBezTo>
                <a:cubicBezTo>
                  <a:pt x="2801055" y="4045904"/>
                  <a:pt x="4883855" y="1030361"/>
                  <a:pt x="5528733" y="374194"/>
                </a:cubicBezTo>
                <a:cubicBezTo>
                  <a:pt x="6173611" y="-281973"/>
                  <a:pt x="5808133" y="137127"/>
                  <a:pt x="5867400" y="77860"/>
                </a:cubicBezTo>
                <a:cubicBezTo>
                  <a:pt x="5926667" y="18593"/>
                  <a:pt x="5905500" y="18593"/>
                  <a:pt x="5884333" y="18594"/>
                </a:cubicBezTo>
              </a:path>
            </a:pathLst>
          </a:custGeom>
          <a:no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13"/>
          <p:cNvSpPr/>
          <p:nvPr/>
        </p:nvSpPr>
        <p:spPr>
          <a:xfrm>
            <a:off x="1388533" y="2973007"/>
            <a:ext cx="9508000" cy="2595488"/>
          </a:xfrm>
          <a:custGeom>
            <a:avLst/>
            <a:gdLst>
              <a:gd name="connsiteX0" fmla="*/ 0 w 3937000"/>
              <a:gd name="connsiteY0" fmla="*/ 914400 h 914400"/>
              <a:gd name="connsiteX1" fmla="*/ 3937000 w 3937000"/>
              <a:gd name="connsiteY1" fmla="*/ 0 h 914400"/>
            </a:gdLst>
            <a:ahLst/>
            <a:cxnLst>
              <a:cxn ang="0">
                <a:pos x="connsiteX0" y="connsiteY0"/>
              </a:cxn>
              <a:cxn ang="0">
                <a:pos x="connsiteX1" y="connsiteY1"/>
              </a:cxn>
            </a:cxnLst>
            <a:rect l="l" t="t" r="r" b="b"/>
            <a:pathLst>
              <a:path w="3937000" h="914400">
                <a:moveTo>
                  <a:pt x="0" y="914400"/>
                </a:moveTo>
                <a:cubicBezTo>
                  <a:pt x="1420989" y="677333"/>
                  <a:pt x="2841978" y="440267"/>
                  <a:pt x="3937000" y="0"/>
                </a:cubicBezTo>
              </a:path>
            </a:pathLst>
          </a:custGeom>
          <a:noFill/>
          <a:ln w="82550">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7152117" y="4221088"/>
            <a:ext cx="2239716" cy="369332"/>
          </a:xfrm>
          <a:prstGeom prst="rect">
            <a:avLst/>
          </a:prstGeom>
          <a:noFill/>
        </p:spPr>
        <p:txBody>
          <a:bodyPr wrap="none" rtlCol="0">
            <a:spAutoFit/>
          </a:bodyPr>
          <a:lstStyle/>
          <a:p>
            <a:r>
              <a:rPr lang="en-GB" dirty="0">
                <a:solidFill>
                  <a:srgbClr val="FF0000"/>
                </a:solidFill>
              </a:rPr>
              <a:t>Academic discourse</a:t>
            </a:r>
          </a:p>
        </p:txBody>
      </p:sp>
      <p:sp>
        <p:nvSpPr>
          <p:cNvPr id="17" name="TextBox 16"/>
          <p:cNvSpPr txBox="1"/>
          <p:nvPr/>
        </p:nvSpPr>
        <p:spPr>
          <a:xfrm>
            <a:off x="3503713" y="2564904"/>
            <a:ext cx="2438488" cy="369332"/>
          </a:xfrm>
          <a:prstGeom prst="rect">
            <a:avLst/>
          </a:prstGeom>
          <a:noFill/>
        </p:spPr>
        <p:txBody>
          <a:bodyPr wrap="none" rtlCol="0">
            <a:spAutoFit/>
          </a:bodyPr>
          <a:lstStyle/>
          <a:p>
            <a:r>
              <a:rPr lang="en-GB" dirty="0"/>
              <a:t>1. Sounding the alarm</a:t>
            </a:r>
          </a:p>
        </p:txBody>
      </p:sp>
      <p:sp>
        <p:nvSpPr>
          <p:cNvPr id="18" name="TextBox 17"/>
          <p:cNvSpPr txBox="1"/>
          <p:nvPr/>
        </p:nvSpPr>
        <p:spPr>
          <a:xfrm>
            <a:off x="8896380" y="2425978"/>
            <a:ext cx="2464136" cy="369332"/>
          </a:xfrm>
          <a:prstGeom prst="rect">
            <a:avLst/>
          </a:prstGeom>
          <a:noFill/>
        </p:spPr>
        <p:txBody>
          <a:bodyPr wrap="none" rtlCol="0">
            <a:spAutoFit/>
          </a:bodyPr>
          <a:lstStyle/>
          <a:p>
            <a:r>
              <a:rPr lang="en-GB" dirty="0"/>
              <a:t>2. Sorting the problem</a:t>
            </a:r>
          </a:p>
        </p:txBody>
      </p:sp>
      <p:sp>
        <p:nvSpPr>
          <p:cNvPr id="6" name="Title 5"/>
          <p:cNvSpPr>
            <a:spLocks noGrp="1"/>
          </p:cNvSpPr>
          <p:nvPr>
            <p:ph type="title"/>
          </p:nvPr>
        </p:nvSpPr>
        <p:spPr>
          <a:xfrm>
            <a:off x="605333" y="446948"/>
            <a:ext cx="11074400" cy="747522"/>
          </a:xfrm>
        </p:spPr>
        <p:txBody>
          <a:bodyPr>
            <a:noAutofit/>
          </a:bodyPr>
          <a:lstStyle/>
          <a:p>
            <a:pPr algn="ctr"/>
            <a:r>
              <a:rPr lang="en-GB" sz="3600" dirty="0"/>
              <a:t>Conclusion: Why no ‘Tawney’ moment?</a:t>
            </a:r>
            <a:endParaRPr lang="en-US" sz="3600" dirty="0"/>
          </a:p>
        </p:txBody>
      </p:sp>
    </p:spTree>
    <p:extLst>
      <p:ext uri="{BB962C8B-B14F-4D97-AF65-F5344CB8AC3E}">
        <p14:creationId xmlns:p14="http://schemas.microsoft.com/office/powerpoint/2010/main" val="329352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669798"/>
            <a:ext cx="11012025" cy="1143000"/>
          </a:xfrm>
        </p:spPr>
        <p:txBody>
          <a:bodyPr>
            <a:normAutofit fontScale="90000"/>
          </a:bodyPr>
          <a:lstStyle/>
          <a:p>
            <a:r>
              <a:rPr lang="en-GB" sz="4400" dirty="0"/>
              <a:t>Potential explanations [facts are consistent with the following …. ….]</a:t>
            </a:r>
            <a:endParaRPr lang="en-US" dirty="0"/>
          </a:p>
        </p:txBody>
      </p:sp>
      <p:sp>
        <p:nvSpPr>
          <p:cNvPr id="4" name="Content Placeholder 3"/>
          <p:cNvSpPr>
            <a:spLocks noGrp="1"/>
          </p:cNvSpPr>
          <p:nvPr>
            <p:ph idx="1"/>
          </p:nvPr>
        </p:nvSpPr>
        <p:spPr>
          <a:xfrm>
            <a:off x="383942" y="1706880"/>
            <a:ext cx="11198458" cy="4389120"/>
          </a:xfrm>
        </p:spPr>
        <p:txBody>
          <a:bodyPr>
            <a:normAutofit fontScale="92500" lnSpcReduction="10000"/>
          </a:bodyPr>
          <a:lstStyle/>
          <a:p>
            <a:endParaRPr lang="en-GB" dirty="0"/>
          </a:p>
          <a:p>
            <a:pPr marL="342900" indent="-342900">
              <a:buFont typeface="+mj-lt"/>
              <a:buAutoNum type="arabicPeriod"/>
            </a:pPr>
            <a:r>
              <a:rPr lang="en-GB" dirty="0"/>
              <a:t>Compared to ecology movement, no new actor is emerging to cultivate the issue</a:t>
            </a:r>
          </a:p>
          <a:p>
            <a:pPr marL="342900" indent="-342900">
              <a:buFont typeface="+mj-lt"/>
              <a:buAutoNum type="arabicPeriod"/>
            </a:pPr>
            <a:endParaRPr lang="en-GB" dirty="0"/>
          </a:p>
          <a:p>
            <a:pPr marL="342900" indent="-342900">
              <a:buFont typeface="+mj-lt"/>
              <a:buAutoNum type="arabicPeriod"/>
            </a:pPr>
            <a:r>
              <a:rPr lang="en-GB" dirty="0"/>
              <a:t>Compared to ecology movement, no visible disasters or ‘personalisation’  </a:t>
            </a:r>
          </a:p>
          <a:p>
            <a:pPr marL="342900" indent="-342900">
              <a:buFont typeface="+mj-lt"/>
              <a:buAutoNum type="arabicPeriod"/>
            </a:pPr>
            <a:endParaRPr lang="en-GB" dirty="0"/>
          </a:p>
          <a:p>
            <a:pPr marL="342900" indent="-342900">
              <a:buFont typeface="+mj-lt"/>
              <a:buAutoNum type="arabicPeriod"/>
            </a:pPr>
            <a:r>
              <a:rPr lang="en-GB" dirty="0"/>
              <a:t>Solution are from traditional public policy repertoire</a:t>
            </a:r>
          </a:p>
          <a:p>
            <a:pPr marL="342900" indent="-342900">
              <a:buFont typeface="+mj-lt"/>
              <a:buAutoNum type="arabicPeriod"/>
            </a:pPr>
            <a:endParaRPr lang="en-GB" dirty="0"/>
          </a:p>
          <a:p>
            <a:pPr marL="342900" indent="-342900">
              <a:buFont typeface="+mj-lt"/>
              <a:buAutoNum type="arabicPeriod"/>
            </a:pPr>
            <a:r>
              <a:rPr lang="en-GB" dirty="0"/>
              <a:t>Underlying meritocratic attitudes are not changing</a:t>
            </a:r>
          </a:p>
          <a:p>
            <a:pPr marL="342900" indent="-342900">
              <a:buFont typeface="+mj-lt"/>
              <a:buAutoNum type="arabicPeriod"/>
            </a:pPr>
            <a:endParaRPr lang="en-GB" dirty="0"/>
          </a:p>
          <a:p>
            <a:pPr marL="342900" indent="-342900">
              <a:buFont typeface="+mj-lt"/>
              <a:buAutoNum type="arabicPeriod"/>
            </a:pPr>
            <a:r>
              <a:rPr lang="en-GB" dirty="0"/>
              <a:t>The issue remains a </a:t>
            </a:r>
            <a:r>
              <a:rPr lang="en-GB" dirty="0" err="1"/>
              <a:t>Brahminic</a:t>
            </a:r>
            <a:r>
              <a:rPr lang="en-GB" dirty="0"/>
              <a:t> concern of ‘popularising research’ </a:t>
            </a:r>
          </a:p>
          <a:p>
            <a:pPr marL="342900" indent="-342900">
              <a:buFont typeface="+mj-lt"/>
              <a:buAutoNum type="arabicPeriod"/>
            </a:pPr>
            <a:endParaRPr lang="en-GB" dirty="0"/>
          </a:p>
          <a:p>
            <a:endParaRPr lang="en-US" dirty="0"/>
          </a:p>
        </p:txBody>
      </p:sp>
    </p:spTree>
    <p:extLst>
      <p:ext uri="{BB962C8B-B14F-4D97-AF65-F5344CB8AC3E}">
        <p14:creationId xmlns:p14="http://schemas.microsoft.com/office/powerpoint/2010/main" val="4241228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Appendices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60695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Mijs</a:t>
            </a:r>
            <a:r>
              <a:rPr lang="en-US" dirty="0"/>
              <a:t> </a:t>
            </a:r>
            <a:r>
              <a:rPr lang="mr-IN" dirty="0"/>
              <a:t>–</a:t>
            </a:r>
            <a:r>
              <a:rPr lang="en-US" dirty="0"/>
              <a:t> points for paper</a:t>
            </a:r>
          </a:p>
        </p:txBody>
      </p:sp>
      <p:sp>
        <p:nvSpPr>
          <p:cNvPr id="3" name="Content Placeholder 2"/>
          <p:cNvSpPr>
            <a:spLocks noGrp="1"/>
          </p:cNvSpPr>
          <p:nvPr>
            <p:ph idx="1"/>
          </p:nvPr>
        </p:nvSpPr>
        <p:spPr/>
        <p:txBody>
          <a:bodyPr>
            <a:normAutofit fontScale="92500" lnSpcReduction="20000"/>
          </a:bodyPr>
          <a:lstStyle/>
          <a:p>
            <a:r>
              <a:rPr lang="en-US" dirty="0"/>
              <a:t>Table 1 shows;</a:t>
            </a:r>
          </a:p>
          <a:p>
            <a:r>
              <a:rPr lang="en-US" b="1" dirty="0"/>
              <a:t>Belief in Structural inequality</a:t>
            </a:r>
          </a:p>
          <a:p>
            <a:pPr lvl="1"/>
            <a:r>
              <a:rPr lang="en-US" dirty="0"/>
              <a:t>UK </a:t>
            </a:r>
            <a:r>
              <a:rPr lang="mr-IN" dirty="0"/>
              <a:t>–</a:t>
            </a:r>
            <a:r>
              <a:rPr lang="en-US" dirty="0"/>
              <a:t> 1987; 1992; 2009  - decrease in perceptions of structural inequality (from 43.9 </a:t>
            </a:r>
            <a:r>
              <a:rPr lang="en-US" dirty="0">
                <a:sym typeface="Wingdings"/>
              </a:rPr>
              <a:t></a:t>
            </a:r>
            <a:r>
              <a:rPr lang="en-US" dirty="0"/>
              <a:t> 34.8, 9 point decrease) </a:t>
            </a:r>
          </a:p>
          <a:p>
            <a:pPr lvl="1"/>
            <a:r>
              <a:rPr lang="en-US" dirty="0"/>
              <a:t>US - 1987; 1992; 2009  - increase in perceptions of structural inequality (from 49.3 </a:t>
            </a:r>
            <a:r>
              <a:rPr lang="en-US" dirty="0">
                <a:sym typeface="Wingdings"/>
              </a:rPr>
              <a:t> 54.5, 5 point increase</a:t>
            </a:r>
            <a:r>
              <a:rPr lang="en-US" dirty="0"/>
              <a:t>) </a:t>
            </a:r>
          </a:p>
          <a:p>
            <a:r>
              <a:rPr lang="en-US" b="1" dirty="0"/>
              <a:t>Concern about II</a:t>
            </a:r>
          </a:p>
          <a:p>
            <a:pPr lvl="1"/>
            <a:r>
              <a:rPr lang="en-US" dirty="0"/>
              <a:t>UK; increased concern (72.4 </a:t>
            </a:r>
            <a:r>
              <a:rPr lang="en-US" dirty="0">
                <a:sym typeface="Wingdings"/>
              </a:rPr>
              <a:t> 75.2 but peaked at 77.0 in 1992) </a:t>
            </a:r>
          </a:p>
          <a:p>
            <a:pPr lvl="1"/>
            <a:r>
              <a:rPr lang="en-US" dirty="0">
                <a:sym typeface="Wingdings"/>
              </a:rPr>
              <a:t>US; decreased concern (73.1  69.1)</a:t>
            </a:r>
            <a:endParaRPr lang="en-US" dirty="0"/>
          </a:p>
          <a:p>
            <a:pPr marL="484632" indent="-457200"/>
            <a:r>
              <a:rPr lang="en-US" b="1" dirty="0" err="1"/>
              <a:t>Gini</a:t>
            </a:r>
            <a:endParaRPr lang="en-US" b="1" dirty="0"/>
          </a:p>
          <a:p>
            <a:pPr lvl="1"/>
            <a:r>
              <a:rPr lang="en-US" dirty="0"/>
              <a:t>UK; increase in </a:t>
            </a:r>
            <a:r>
              <a:rPr lang="en-US" dirty="0" err="1"/>
              <a:t>Gini</a:t>
            </a:r>
            <a:r>
              <a:rPr lang="en-US" dirty="0"/>
              <a:t> (coefficient of II used) 33.2 -&gt; 37.5</a:t>
            </a:r>
          </a:p>
          <a:p>
            <a:pPr lvl="1"/>
            <a:r>
              <a:rPr lang="en-US" dirty="0"/>
              <a:t>US; increase in </a:t>
            </a:r>
            <a:r>
              <a:rPr lang="en-US" dirty="0" err="1"/>
              <a:t>Gini</a:t>
            </a:r>
            <a:r>
              <a:rPr lang="en-US" dirty="0"/>
              <a:t> (coefficient of II used) 42.6 -&gt; 46.8 </a:t>
            </a:r>
          </a:p>
          <a:p>
            <a:pPr lvl="2"/>
            <a:r>
              <a:rPr lang="en-US" dirty="0"/>
              <a:t>Roughly same 4 point increase for both </a:t>
            </a:r>
          </a:p>
          <a:p>
            <a:endParaRPr lang="en-US" dirty="0"/>
          </a:p>
        </p:txBody>
      </p:sp>
    </p:spTree>
    <p:extLst>
      <p:ext uri="{BB962C8B-B14F-4D97-AF65-F5344CB8AC3E}">
        <p14:creationId xmlns:p14="http://schemas.microsoft.com/office/powerpoint/2010/main" val="3235312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Mijs</a:t>
            </a:r>
            <a:r>
              <a:rPr lang="en-US" dirty="0"/>
              <a:t> </a:t>
            </a:r>
            <a:r>
              <a:rPr lang="mr-IN" dirty="0"/>
              <a:t>–</a:t>
            </a:r>
            <a:r>
              <a:rPr lang="en-US" dirty="0"/>
              <a:t> points for paper</a:t>
            </a:r>
          </a:p>
        </p:txBody>
      </p:sp>
      <p:sp>
        <p:nvSpPr>
          <p:cNvPr id="3" name="Content Placeholder 2"/>
          <p:cNvSpPr>
            <a:spLocks noGrp="1"/>
          </p:cNvSpPr>
          <p:nvPr>
            <p:ph idx="1"/>
          </p:nvPr>
        </p:nvSpPr>
        <p:spPr/>
        <p:txBody>
          <a:bodyPr>
            <a:normAutofit/>
          </a:bodyPr>
          <a:lstStyle/>
          <a:p>
            <a:r>
              <a:rPr lang="en-US" dirty="0" err="1"/>
              <a:t>Mijs</a:t>
            </a:r>
            <a:r>
              <a:rPr lang="en-US" dirty="0"/>
              <a:t> paper finds that ‘citizens’ concerns about inequality are generally much higher in countries where people believe inequality reflects structural factors more than meritocratic factors, all else equal.’ p. 22</a:t>
            </a:r>
          </a:p>
          <a:p>
            <a:r>
              <a:rPr lang="en-US" dirty="0"/>
              <a:t>Concerns seems to emerge when fairness and legitimacy of income inequality (as based on merit) is weakened </a:t>
            </a:r>
          </a:p>
          <a:p>
            <a:pPr lvl="1"/>
            <a:r>
              <a:rPr lang="en-US" dirty="0"/>
              <a:t>Belief in meritocracy never been stronger, yet growth in inequality across countries since 1980 </a:t>
            </a:r>
            <a:r>
              <a:rPr lang="mr-IN" dirty="0"/>
              <a:t>–</a:t>
            </a:r>
            <a:r>
              <a:rPr lang="en-US" dirty="0"/>
              <a:t> need to justify and support the system in times of crisis? </a:t>
            </a:r>
            <a:r>
              <a:rPr lang="en-US" dirty="0">
                <a:solidFill>
                  <a:srgbClr val="FF0000"/>
                </a:solidFill>
              </a:rPr>
              <a:t>System justification theory </a:t>
            </a:r>
            <a:r>
              <a:rPr lang="en-US" dirty="0"/>
              <a:t>and belief in a just world could explain these psychological mechanisms (which </a:t>
            </a:r>
            <a:r>
              <a:rPr lang="en-US" dirty="0" err="1"/>
              <a:t>Mijs</a:t>
            </a:r>
            <a:r>
              <a:rPr lang="en-US" dirty="0"/>
              <a:t> does not discuss; </a:t>
            </a:r>
            <a:r>
              <a:rPr lang="en-US" dirty="0" err="1"/>
              <a:t>Ledgerwood</a:t>
            </a:r>
            <a:r>
              <a:rPr lang="en-US" dirty="0"/>
              <a:t> et al., 2011) </a:t>
            </a:r>
          </a:p>
        </p:txBody>
      </p:sp>
    </p:spTree>
    <p:extLst>
      <p:ext uri="{BB962C8B-B14F-4D97-AF65-F5344CB8AC3E}">
        <p14:creationId xmlns:p14="http://schemas.microsoft.com/office/powerpoint/2010/main" val="401179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extLst>
              <p:ext uri="{D42A27DB-BD31-4B8C-83A1-F6EECF244321}">
                <p14:modId xmlns:p14="http://schemas.microsoft.com/office/powerpoint/2010/main" val="3645617461"/>
              </p:ext>
            </p:extLst>
          </p:nvPr>
        </p:nvGraphicFramePr>
        <p:xfrm>
          <a:off x="1443113" y="390071"/>
          <a:ext cx="9305774" cy="6077857"/>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flipH="1">
            <a:off x="5393934" y="832207"/>
            <a:ext cx="41096" cy="3657600"/>
          </a:xfrm>
          <a:prstGeom prst="line">
            <a:avLst/>
          </a:prstGeom>
          <a:ln w="41275">
            <a:solidFill>
              <a:srgbClr val="FF0000">
                <a:alpha val="88000"/>
              </a:srgb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7734729" y="832207"/>
            <a:ext cx="41096" cy="3657600"/>
          </a:xfrm>
          <a:prstGeom prst="line">
            <a:avLst/>
          </a:prstGeom>
          <a:ln w="41275">
            <a:solidFill>
              <a:srgbClr val="FF0000">
                <a:alpha val="88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900719" y="3472665"/>
            <a:ext cx="3493215"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5435030" y="3748354"/>
            <a:ext cx="2320247" cy="2055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775825" y="2361345"/>
            <a:ext cx="2703815" cy="1"/>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6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public and the mass media</a:t>
            </a:r>
          </a:p>
        </p:txBody>
      </p:sp>
      <p:sp>
        <p:nvSpPr>
          <p:cNvPr id="3" name="Content Placeholder 2"/>
          <p:cNvSpPr>
            <a:spLocks noGrp="1"/>
          </p:cNvSpPr>
          <p:nvPr>
            <p:ph idx="1"/>
          </p:nvPr>
        </p:nvSpPr>
        <p:spPr/>
        <p:txBody>
          <a:bodyPr>
            <a:normAutofit fontScale="85000" lnSpcReduction="20000"/>
          </a:bodyPr>
          <a:lstStyle/>
          <a:p>
            <a:pPr lvl="5" algn="just">
              <a:lnSpc>
                <a:spcPct val="107000"/>
              </a:lnSpc>
              <a:spcAft>
                <a:spcPts val="800"/>
              </a:spcAft>
            </a:pPr>
            <a:endParaRPr lang="en-GB" dirty="0"/>
          </a:p>
          <a:p>
            <a:pPr algn="just">
              <a:lnSpc>
                <a:spcPct val="107000"/>
              </a:lnSpc>
              <a:spcAft>
                <a:spcPts val="800"/>
              </a:spcAft>
            </a:pPr>
            <a:r>
              <a:rPr lang="en-GB" dirty="0"/>
              <a:t>Public lacks awareness</a:t>
            </a:r>
          </a:p>
          <a:p>
            <a:pPr lvl="1" algn="just">
              <a:lnSpc>
                <a:spcPct val="107000"/>
              </a:lnSpc>
              <a:spcAft>
                <a:spcPts val="800"/>
              </a:spcAft>
            </a:pPr>
            <a:r>
              <a:rPr lang="en-GB" dirty="0"/>
              <a:t>Mass media is a key source of information on the economy </a:t>
            </a:r>
          </a:p>
          <a:p>
            <a:pPr lvl="1" algn="just">
              <a:lnSpc>
                <a:spcPct val="107000"/>
              </a:lnSpc>
              <a:spcAft>
                <a:spcPts val="800"/>
              </a:spcAft>
            </a:pPr>
            <a:r>
              <a:rPr lang="en-GB" dirty="0"/>
              <a:t>Print media remains important in shaping the political discourse (Bartels, 1996) </a:t>
            </a:r>
          </a:p>
          <a:p>
            <a:pPr lvl="1" algn="just">
              <a:lnSpc>
                <a:spcPct val="107000"/>
              </a:lnSpc>
              <a:spcAft>
                <a:spcPts val="800"/>
              </a:spcAft>
            </a:pPr>
            <a:r>
              <a:rPr lang="en-GB" dirty="0"/>
              <a:t>Is it because of a ‘blind spot’ of public discourse (McCall 2013)?</a:t>
            </a:r>
          </a:p>
          <a:p>
            <a:pPr lvl="1" algn="just">
              <a:lnSpc>
                <a:spcPct val="107000"/>
              </a:lnSpc>
              <a:spcAft>
                <a:spcPts val="800"/>
              </a:spcAft>
            </a:pPr>
            <a:endParaRPr lang="en-GB" dirty="0"/>
          </a:p>
          <a:p>
            <a:pPr algn="just">
              <a:lnSpc>
                <a:spcPct val="107000"/>
              </a:lnSpc>
              <a:spcAft>
                <a:spcPts val="800"/>
              </a:spcAft>
            </a:pPr>
            <a:r>
              <a:rPr lang="en-GB" dirty="0"/>
              <a:t>Research hypotheses</a:t>
            </a:r>
          </a:p>
          <a:p>
            <a:pPr lvl="1" algn="just">
              <a:lnSpc>
                <a:spcPct val="107000"/>
              </a:lnSpc>
              <a:spcAft>
                <a:spcPts val="800"/>
              </a:spcAft>
            </a:pPr>
            <a:r>
              <a:rPr lang="en-GB" dirty="0"/>
              <a:t>Salience of income inequality in the mass media</a:t>
            </a:r>
          </a:p>
          <a:p>
            <a:pPr lvl="1" algn="just">
              <a:lnSpc>
                <a:spcPct val="107000"/>
              </a:lnSpc>
              <a:spcAft>
                <a:spcPts val="800"/>
              </a:spcAft>
            </a:pPr>
            <a:r>
              <a:rPr lang="en-GB" dirty="0"/>
              <a:t>Framing of income inequality [</a:t>
            </a:r>
            <a:r>
              <a:rPr lang="en-GB" dirty="0" err="1"/>
              <a:t>Entman</a:t>
            </a:r>
            <a:r>
              <a:rPr lang="en-GB" dirty="0"/>
              <a:t> (1993); </a:t>
            </a:r>
            <a:r>
              <a:rPr lang="en-GB" dirty="0" err="1"/>
              <a:t>Gamson</a:t>
            </a:r>
            <a:r>
              <a:rPr lang="en-GB" dirty="0"/>
              <a:t> and </a:t>
            </a:r>
            <a:r>
              <a:rPr lang="en-GB" dirty="0" err="1"/>
              <a:t>Mogdiliani</a:t>
            </a:r>
            <a:r>
              <a:rPr lang="en-GB" dirty="0"/>
              <a:t> (1987);  </a:t>
            </a:r>
            <a:r>
              <a:rPr lang="en-GB" dirty="0" err="1"/>
              <a:t>Benford</a:t>
            </a:r>
            <a:r>
              <a:rPr lang="en-GB" dirty="0"/>
              <a:t> and Snow (2005)]</a:t>
            </a:r>
          </a:p>
          <a:p>
            <a:pPr lvl="1" algn="just">
              <a:lnSpc>
                <a:spcPct val="107000"/>
              </a:lnSpc>
              <a:spcAft>
                <a:spcPts val="800"/>
              </a:spcAft>
            </a:pPr>
            <a:endParaRPr lang="en-GB" dirty="0"/>
          </a:p>
          <a:p>
            <a:pPr lvl="1" algn="just">
              <a:lnSpc>
                <a:spcPct val="107000"/>
              </a:lnSpc>
              <a:spcAft>
                <a:spcPts val="800"/>
              </a:spcAft>
            </a:pPr>
            <a:endParaRPr lang="en-GB" dirty="0"/>
          </a:p>
        </p:txBody>
      </p:sp>
    </p:spTree>
    <p:extLst>
      <p:ext uri="{BB962C8B-B14F-4D97-AF65-F5344CB8AC3E}">
        <p14:creationId xmlns:p14="http://schemas.microsoft.com/office/powerpoint/2010/main" val="274299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explanation II</a:t>
            </a:r>
          </a:p>
        </p:txBody>
      </p:sp>
      <p:sp>
        <p:nvSpPr>
          <p:cNvPr id="3" name="Content Placeholder 2"/>
          <p:cNvSpPr>
            <a:spLocks noGrp="1"/>
          </p:cNvSpPr>
          <p:nvPr>
            <p:ph idx="1"/>
          </p:nvPr>
        </p:nvSpPr>
        <p:spPr/>
        <p:txBody>
          <a:bodyPr/>
          <a:lstStyle/>
          <a:p>
            <a:pPr lvl="4"/>
            <a:endParaRPr lang="en-GB" dirty="0"/>
          </a:p>
          <a:p>
            <a:r>
              <a:rPr lang="en-GB" dirty="0"/>
              <a:t>Political cycle: does coverage increase (Yes or No; NYT/WSJ; FT/G)</a:t>
            </a:r>
          </a:p>
          <a:p>
            <a:pPr lvl="1"/>
            <a:r>
              <a:rPr lang="en-GB" dirty="0"/>
              <a:t>US Presidential elections</a:t>
            </a:r>
          </a:p>
          <a:p>
            <a:pPr lvl="2"/>
            <a:r>
              <a:rPr lang="en-GB" sz="1800" dirty="0"/>
              <a:t>Nov. 1992 (N/Y), 1996 (Y/Y), 2000 (N/N), 2004 (N/N), 2008 (N/N), 2012 (Y/Y), 2016 (Y/Y)  </a:t>
            </a:r>
          </a:p>
          <a:p>
            <a:pPr lvl="2"/>
            <a:endParaRPr lang="en-GB" dirty="0"/>
          </a:p>
          <a:p>
            <a:pPr lvl="1"/>
            <a:r>
              <a:rPr lang="en-GB" dirty="0"/>
              <a:t>UK General elections</a:t>
            </a:r>
          </a:p>
          <a:p>
            <a:pPr lvl="2"/>
            <a:r>
              <a:rPr lang="en-GB" sz="1800" dirty="0"/>
              <a:t>April, 1992 (N/Y); May 1997 (N/Y), June 2001 (N/N), May 2005 (N/N), May 2010 (N/Y), May 2015 (?/?)</a:t>
            </a:r>
          </a:p>
          <a:p>
            <a:pPr lvl="3"/>
            <a:r>
              <a:rPr lang="en-GB" dirty="0"/>
              <a:t>Coverage divide more frequent between Guardian and FT</a:t>
            </a:r>
          </a:p>
          <a:p>
            <a:endParaRPr lang="en-GB" dirty="0"/>
          </a:p>
        </p:txBody>
      </p:sp>
    </p:spTree>
    <p:extLst>
      <p:ext uri="{BB962C8B-B14F-4D97-AF65-F5344CB8AC3E}">
        <p14:creationId xmlns:p14="http://schemas.microsoft.com/office/powerpoint/2010/main" val="427288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causes: economic cycle</a:t>
            </a:r>
          </a:p>
        </p:txBody>
      </p:sp>
      <p:sp>
        <p:nvSpPr>
          <p:cNvPr id="3" name="Content Placeholder 2"/>
          <p:cNvSpPr>
            <a:spLocks noGrp="1"/>
          </p:cNvSpPr>
          <p:nvPr>
            <p:ph idx="1"/>
          </p:nvPr>
        </p:nvSpPr>
        <p:spPr/>
        <p:txBody>
          <a:bodyPr/>
          <a:lstStyle/>
          <a:p>
            <a:r>
              <a:rPr lang="en-GB" dirty="0"/>
              <a:t>USA – Real GDP Growth</a:t>
            </a:r>
          </a:p>
          <a:p>
            <a:pPr lvl="1"/>
            <a:r>
              <a:rPr lang="en-GB" dirty="0"/>
              <a:t>Contraction 1991 (N/N); 2001 (N/N); 2008-2009 (N/N).</a:t>
            </a:r>
          </a:p>
          <a:p>
            <a:pPr lvl="8"/>
            <a:endParaRPr lang="en-GB" dirty="0"/>
          </a:p>
          <a:p>
            <a:r>
              <a:rPr lang="en-GB" dirty="0"/>
              <a:t>UK – GDP Growth</a:t>
            </a:r>
          </a:p>
          <a:p>
            <a:pPr lvl="1"/>
            <a:r>
              <a:rPr lang="en-GB" dirty="0"/>
              <a:t>Contraction 1991 – 1992 (Y/Y); 2008-2009 (N/N)</a:t>
            </a:r>
          </a:p>
          <a:p>
            <a:pPr lvl="3"/>
            <a:endParaRPr lang="en-GB" dirty="0"/>
          </a:p>
          <a:p>
            <a:r>
              <a:rPr lang="en-GB" dirty="0"/>
              <a:t>Neither economic nor political cycles appear to be associated with surges in coverage of income inequality [regression required]</a:t>
            </a:r>
          </a:p>
          <a:p>
            <a:pPr lvl="1"/>
            <a:endParaRPr lang="en-GB" dirty="0"/>
          </a:p>
        </p:txBody>
      </p:sp>
    </p:spTree>
    <p:extLst>
      <p:ext uri="{BB962C8B-B14F-4D97-AF65-F5344CB8AC3E}">
        <p14:creationId xmlns:p14="http://schemas.microsoft.com/office/powerpoint/2010/main" val="279626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0713" y="1071716"/>
            <a:ext cx="9973541" cy="4857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507226" y="481781"/>
            <a:ext cx="3730257" cy="369332"/>
          </a:xfrm>
          <a:prstGeom prst="rect">
            <a:avLst/>
          </a:prstGeom>
          <a:noFill/>
          <a:ln>
            <a:solidFill>
              <a:schemeClr val="bg2"/>
            </a:solidFill>
          </a:ln>
        </p:spPr>
        <p:txBody>
          <a:bodyPr wrap="square" rtlCol="0">
            <a:spAutoFit/>
          </a:bodyPr>
          <a:lstStyle/>
          <a:p>
            <a:r>
              <a:rPr lang="en-GB" b="1" dirty="0"/>
              <a:t>GSS surveys 1990-2016</a:t>
            </a:r>
          </a:p>
        </p:txBody>
      </p:sp>
    </p:spTree>
    <p:extLst>
      <p:ext uri="{BB962C8B-B14F-4D97-AF65-F5344CB8AC3E}">
        <p14:creationId xmlns:p14="http://schemas.microsoft.com/office/powerpoint/2010/main" val="128467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auer\Dropbox\MIIDAS (1)\2019 - working paper\BSA - 86-2012 govt redistribution attitudes.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3666" y="794737"/>
            <a:ext cx="8809702" cy="5097839"/>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p:cNvCxnSpPr/>
          <p:nvPr/>
        </p:nvCxnSpPr>
        <p:spPr>
          <a:xfrm>
            <a:off x="4296700" y="884903"/>
            <a:ext cx="9832" cy="4355691"/>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4483510" y="2635045"/>
            <a:ext cx="5368413" cy="9832"/>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483509" y="3485535"/>
            <a:ext cx="5201265" cy="27038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7179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926351277"/>
              </p:ext>
            </p:extLst>
          </p:nvPr>
        </p:nvGraphicFramePr>
        <p:xfrm>
          <a:off x="1917700" y="1016000"/>
          <a:ext cx="8356600" cy="4826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927123" y="353961"/>
            <a:ext cx="8455742" cy="646331"/>
          </a:xfrm>
          <a:prstGeom prst="rect">
            <a:avLst/>
          </a:prstGeom>
          <a:noFill/>
          <a:ln>
            <a:solidFill>
              <a:schemeClr val="bg2"/>
            </a:solidFill>
          </a:ln>
        </p:spPr>
        <p:txBody>
          <a:bodyPr wrap="square" rtlCol="0">
            <a:spAutoFit/>
          </a:bodyPr>
          <a:lstStyle/>
          <a:p>
            <a:r>
              <a:rPr lang="en-GB" b="1" dirty="0"/>
              <a:t>US GSS  </a:t>
            </a:r>
            <a:r>
              <a:rPr lang="en-GB" b="1" dirty="0" err="1"/>
              <a:t>Govt</a:t>
            </a:r>
            <a:r>
              <a:rPr lang="en-GB" b="1" dirty="0"/>
              <a:t> should reduce diff between rich and poor</a:t>
            </a:r>
            <a:endParaRPr lang="en-GB" b="1" dirty="0">
              <a:solidFill>
                <a:srgbClr val="000000"/>
              </a:solidFill>
              <a:latin typeface="Calibri"/>
            </a:endParaRPr>
          </a:p>
          <a:p>
            <a:r>
              <a:rPr lang="en-GB" b="1" dirty="0"/>
              <a:t> </a:t>
            </a:r>
          </a:p>
        </p:txBody>
      </p:sp>
    </p:spTree>
    <p:extLst>
      <p:ext uri="{BB962C8B-B14F-4D97-AF65-F5344CB8AC3E}">
        <p14:creationId xmlns:p14="http://schemas.microsoft.com/office/powerpoint/2010/main" val="316824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890" y="1264158"/>
            <a:ext cx="10972800" cy="1143000"/>
          </a:xfrm>
        </p:spPr>
        <p:txBody>
          <a:bodyPr/>
          <a:lstStyle/>
          <a:p>
            <a:pPr algn="ctr"/>
            <a:r>
              <a:rPr lang="en-US" b="1" dirty="0"/>
              <a:t>Methodology</a:t>
            </a:r>
          </a:p>
        </p:txBody>
      </p:sp>
    </p:spTree>
    <p:extLst>
      <p:ext uri="{BB962C8B-B14F-4D97-AF65-F5344CB8AC3E}">
        <p14:creationId xmlns:p14="http://schemas.microsoft.com/office/powerpoint/2010/main" val="2886230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Income inequality</a:t>
            </a:r>
          </a:p>
        </p:txBody>
      </p:sp>
      <p:sp>
        <p:nvSpPr>
          <p:cNvPr id="3" name="Content Placeholder 2"/>
          <p:cNvSpPr>
            <a:spLocks noGrp="1"/>
          </p:cNvSpPr>
          <p:nvPr>
            <p:ph idx="1"/>
          </p:nvPr>
        </p:nvSpPr>
        <p:spPr/>
        <p:txBody>
          <a:bodyPr/>
          <a:lstStyle/>
          <a:p>
            <a:pPr lvl="0">
              <a:buClr>
                <a:srgbClr val="C0CF3A">
                  <a:lumMod val="50000"/>
                </a:srgbClr>
              </a:buClr>
            </a:pPr>
            <a:endParaRPr lang="en-GB" dirty="0">
              <a:solidFill>
                <a:prstClr val="black"/>
              </a:solidFill>
            </a:endParaRPr>
          </a:p>
          <a:p>
            <a:pPr lvl="0">
              <a:buClr>
                <a:srgbClr val="C0CF3A">
                  <a:lumMod val="50000"/>
                </a:srgbClr>
              </a:buClr>
            </a:pPr>
            <a:r>
              <a:rPr lang="en-GB" dirty="0">
                <a:solidFill>
                  <a:prstClr val="black"/>
                </a:solidFill>
              </a:rPr>
              <a:t>Rise of academic research on income inequality</a:t>
            </a:r>
          </a:p>
          <a:p>
            <a:pPr lvl="1">
              <a:buClr>
                <a:srgbClr val="C0CF3A">
                  <a:lumMod val="50000"/>
                </a:srgbClr>
              </a:buClr>
            </a:pPr>
            <a:r>
              <a:rPr lang="en-GB" dirty="0">
                <a:solidFill>
                  <a:prstClr val="black"/>
                </a:solidFill>
              </a:rPr>
              <a:t>Social science citation index</a:t>
            </a:r>
          </a:p>
          <a:p>
            <a:pPr lvl="1">
              <a:buClr>
                <a:srgbClr val="C0CF3A">
                  <a:lumMod val="50000"/>
                </a:srgbClr>
              </a:buClr>
            </a:pPr>
            <a:endParaRPr lang="en-GB" dirty="0">
              <a:solidFill>
                <a:prstClr val="black"/>
              </a:solidFill>
            </a:endParaRPr>
          </a:p>
          <a:p>
            <a:pPr lvl="1">
              <a:buClr>
                <a:srgbClr val="C0CF3A">
                  <a:lumMod val="50000"/>
                </a:srgbClr>
              </a:buClr>
            </a:pPr>
            <a:r>
              <a:rPr lang="en-GB" dirty="0">
                <a:solidFill>
                  <a:prstClr val="black"/>
                </a:solidFill>
              </a:rPr>
              <a:t>UK: </a:t>
            </a:r>
            <a:r>
              <a:rPr lang="en-GB" i="1" dirty="0">
                <a:solidFill>
                  <a:prstClr val="black"/>
                </a:solidFill>
              </a:rPr>
              <a:t>Financial Times</a:t>
            </a:r>
            <a:r>
              <a:rPr lang="en-GB" dirty="0">
                <a:solidFill>
                  <a:prstClr val="black"/>
                </a:solidFill>
              </a:rPr>
              <a:t>; </a:t>
            </a:r>
            <a:r>
              <a:rPr lang="en-GB" i="1" dirty="0">
                <a:solidFill>
                  <a:prstClr val="black"/>
                </a:solidFill>
              </a:rPr>
              <a:t>Guardian, Economist</a:t>
            </a:r>
          </a:p>
          <a:p>
            <a:pPr lvl="1">
              <a:buClr>
                <a:srgbClr val="C0CF3A">
                  <a:lumMod val="50000"/>
                </a:srgbClr>
              </a:buClr>
            </a:pPr>
            <a:r>
              <a:rPr lang="en-GB" dirty="0">
                <a:solidFill>
                  <a:prstClr val="black"/>
                </a:solidFill>
              </a:rPr>
              <a:t>USA: </a:t>
            </a:r>
            <a:r>
              <a:rPr lang="en-GB" i="1" dirty="0">
                <a:solidFill>
                  <a:prstClr val="black"/>
                </a:solidFill>
              </a:rPr>
              <a:t>New York Times</a:t>
            </a:r>
            <a:r>
              <a:rPr lang="en-GB" dirty="0">
                <a:solidFill>
                  <a:prstClr val="black"/>
                </a:solidFill>
              </a:rPr>
              <a:t>, </a:t>
            </a:r>
            <a:r>
              <a:rPr lang="en-GB" i="1" dirty="0">
                <a:solidFill>
                  <a:prstClr val="black"/>
                </a:solidFill>
              </a:rPr>
              <a:t>Wall Street Journal, Forbes</a:t>
            </a:r>
          </a:p>
          <a:p>
            <a:pPr lvl="1">
              <a:buClr>
                <a:srgbClr val="C0CF3A">
                  <a:lumMod val="50000"/>
                </a:srgbClr>
              </a:buClr>
            </a:pPr>
            <a:endParaRPr lang="en-GB" dirty="0">
              <a:solidFill>
                <a:prstClr val="black"/>
              </a:solidFill>
            </a:endParaRPr>
          </a:p>
          <a:p>
            <a:endParaRPr lang="en-GB" dirty="0"/>
          </a:p>
          <a:p>
            <a:endParaRPr lang="en-GB" dirty="0"/>
          </a:p>
          <a:p>
            <a:pPr lvl="6"/>
            <a:endParaRPr lang="en-GB" dirty="0"/>
          </a:p>
          <a:p>
            <a:endParaRPr lang="en-GB" dirty="0"/>
          </a:p>
        </p:txBody>
      </p:sp>
    </p:spTree>
    <p:extLst>
      <p:ext uri="{BB962C8B-B14F-4D97-AF65-F5344CB8AC3E}">
        <p14:creationId xmlns:p14="http://schemas.microsoft.com/office/powerpoint/2010/main" val="1240940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391" y="261271"/>
            <a:ext cx="10972800" cy="1143000"/>
          </a:xfrm>
        </p:spPr>
        <p:txBody>
          <a:bodyPr/>
          <a:lstStyle/>
          <a:p>
            <a:r>
              <a:rPr lang="en-GB" dirty="0"/>
              <a:t>Methodology</a:t>
            </a:r>
          </a:p>
        </p:txBody>
      </p:sp>
      <p:sp>
        <p:nvSpPr>
          <p:cNvPr id="3" name="Content Placeholder 2"/>
          <p:cNvSpPr>
            <a:spLocks noGrp="1"/>
          </p:cNvSpPr>
          <p:nvPr>
            <p:ph idx="1"/>
          </p:nvPr>
        </p:nvSpPr>
        <p:spPr>
          <a:xfrm>
            <a:off x="6739003" y="1612059"/>
            <a:ext cx="4823554" cy="4389120"/>
          </a:xfrm>
        </p:spPr>
        <p:txBody>
          <a:bodyPr>
            <a:normAutofit/>
          </a:bodyPr>
          <a:lstStyle/>
          <a:p>
            <a:pPr marL="0" indent="0">
              <a:buNone/>
            </a:pPr>
            <a:r>
              <a:rPr lang="en-GB" b="1" dirty="0"/>
              <a:t>Data-sets</a:t>
            </a:r>
          </a:p>
          <a:p>
            <a:r>
              <a:rPr lang="en-US" dirty="0"/>
              <a:t>Focus on UK and USA</a:t>
            </a:r>
          </a:p>
          <a:p>
            <a:pPr marL="0" indent="0">
              <a:buNone/>
            </a:pPr>
            <a:endParaRPr lang="en-US" dirty="0"/>
          </a:p>
          <a:p>
            <a:r>
              <a:rPr lang="en-US" dirty="0"/>
              <a:t>Data collected over specified time frame (1990-2015) </a:t>
            </a:r>
            <a:br>
              <a:rPr lang="en-US" dirty="0"/>
            </a:br>
            <a:endParaRPr lang="en-GB" b="1" dirty="0"/>
          </a:p>
          <a:p>
            <a:r>
              <a:rPr lang="en-GB" dirty="0"/>
              <a:t>Four data sets [text corpora]</a:t>
            </a:r>
          </a:p>
          <a:p>
            <a:pPr lvl="1"/>
            <a:r>
              <a:rPr lang="en-GB" sz="1500" dirty="0">
                <a:solidFill>
                  <a:srgbClr val="FF0000"/>
                </a:solidFill>
              </a:rPr>
              <a:t>Large: 57 985 articles</a:t>
            </a:r>
          </a:p>
          <a:p>
            <a:pPr lvl="1"/>
            <a:r>
              <a:rPr lang="en-GB" sz="1500" dirty="0">
                <a:solidFill>
                  <a:srgbClr val="FF0000"/>
                </a:solidFill>
              </a:rPr>
              <a:t>Medium: 20 766 articles</a:t>
            </a:r>
          </a:p>
          <a:p>
            <a:pPr lvl="1"/>
            <a:r>
              <a:rPr lang="en-GB" sz="1500" dirty="0">
                <a:solidFill>
                  <a:srgbClr val="FF0000"/>
                </a:solidFill>
              </a:rPr>
              <a:t>Small: 6 063 articles</a:t>
            </a:r>
          </a:p>
          <a:p>
            <a:pPr lvl="1"/>
            <a:r>
              <a:rPr lang="en-GB" sz="1500" dirty="0">
                <a:solidFill>
                  <a:srgbClr val="FF0000"/>
                </a:solidFill>
              </a:rPr>
              <a:t>N=240 [for frame coding]</a:t>
            </a:r>
          </a:p>
        </p:txBody>
      </p:sp>
      <p:graphicFrame>
        <p:nvGraphicFramePr>
          <p:cNvPr id="5" name="Table 4"/>
          <p:cNvGraphicFramePr>
            <a:graphicFrameLocks noGrp="1"/>
          </p:cNvGraphicFramePr>
          <p:nvPr>
            <p:extLst>
              <p:ext uri="{D42A27DB-BD31-4B8C-83A1-F6EECF244321}">
                <p14:modId xmlns:p14="http://schemas.microsoft.com/office/powerpoint/2010/main" val="1470570331"/>
              </p:ext>
            </p:extLst>
          </p:nvPr>
        </p:nvGraphicFramePr>
        <p:xfrm>
          <a:off x="292609" y="1715437"/>
          <a:ext cx="6249170" cy="4655566"/>
        </p:xfrm>
        <a:graphic>
          <a:graphicData uri="http://schemas.openxmlformats.org/drawingml/2006/table">
            <a:tbl>
              <a:tblPr firstRow="1" firstCol="1" bandRow="1">
                <a:tableStyleId>{8799B23B-EC83-4686-B30A-512413B5E67A}</a:tableStyleId>
              </a:tblPr>
              <a:tblGrid>
                <a:gridCol w="2232539">
                  <a:extLst>
                    <a:ext uri="{9D8B030D-6E8A-4147-A177-3AD203B41FA5}">
                      <a16:colId xmlns:a16="http://schemas.microsoft.com/office/drawing/2014/main" val="20000"/>
                    </a:ext>
                  </a:extLst>
                </a:gridCol>
                <a:gridCol w="2138276">
                  <a:extLst>
                    <a:ext uri="{9D8B030D-6E8A-4147-A177-3AD203B41FA5}">
                      <a16:colId xmlns:a16="http://schemas.microsoft.com/office/drawing/2014/main" val="20001"/>
                    </a:ext>
                  </a:extLst>
                </a:gridCol>
                <a:gridCol w="1878355">
                  <a:extLst>
                    <a:ext uri="{9D8B030D-6E8A-4147-A177-3AD203B41FA5}">
                      <a16:colId xmlns:a16="http://schemas.microsoft.com/office/drawing/2014/main" val="20002"/>
                    </a:ext>
                  </a:extLst>
                </a:gridCol>
              </a:tblGrid>
              <a:tr h="301625">
                <a:tc>
                  <a:txBody>
                    <a:bodyPr/>
                    <a:lstStyle/>
                    <a:p>
                      <a:pPr algn="just">
                        <a:lnSpc>
                          <a:spcPct val="107000"/>
                        </a:lnSpc>
                        <a:spcAft>
                          <a:spcPts val="800"/>
                        </a:spcAft>
                      </a:pPr>
                      <a:r>
                        <a:rPr lang="en-GB" sz="1200" dirty="0">
                          <a:effectLst/>
                          <a:latin typeface="+mn-lt"/>
                          <a:cs typeface="Times"/>
                        </a:rPr>
                        <a:t>Primary Keywords (12)</a:t>
                      </a:r>
                      <a:endParaRPr lang="en-GB" sz="1200" dirty="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Secondary Keywords (6)</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dirty="0">
                          <a:effectLst/>
                          <a:latin typeface="+mn-lt"/>
                          <a:cs typeface="Times"/>
                        </a:rPr>
                        <a:t>Tertiary Keywords (1)</a:t>
                      </a:r>
                      <a:endParaRPr lang="en-GB" sz="1200" dirty="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0"/>
                  </a:ext>
                </a:extLst>
              </a:tr>
              <a:tr h="301625">
                <a:tc>
                  <a:txBody>
                    <a:bodyPr/>
                    <a:lstStyle/>
                    <a:p>
                      <a:pPr algn="just">
                        <a:lnSpc>
                          <a:spcPct val="107000"/>
                        </a:lnSpc>
                        <a:spcAft>
                          <a:spcPts val="800"/>
                        </a:spcAft>
                      </a:pPr>
                      <a:r>
                        <a:rPr lang="en-GB" sz="1200">
                          <a:effectLst/>
                          <a:latin typeface="+mn-lt"/>
                          <a:cs typeface="Times"/>
                        </a:rPr>
                        <a:t>Income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dirty="0">
                          <a:effectLst/>
                          <a:latin typeface="+mn-lt"/>
                          <a:cs typeface="Times"/>
                        </a:rPr>
                        <a:t>Inequality OR income distribution</a:t>
                      </a:r>
                      <a:endParaRPr lang="en-GB" sz="1200" dirty="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income distribution OR wage differentials</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1"/>
                  </a:ext>
                </a:extLst>
              </a:tr>
              <a:tr h="301625">
                <a:tc>
                  <a:txBody>
                    <a:bodyPr/>
                    <a:lstStyle/>
                    <a:p>
                      <a:pPr algn="just">
                        <a:lnSpc>
                          <a:spcPct val="107000"/>
                        </a:lnSpc>
                        <a:spcAft>
                          <a:spcPts val="800"/>
                        </a:spcAft>
                      </a:pPr>
                      <a:r>
                        <a:rPr lang="en-GB" sz="1200">
                          <a:effectLst/>
                          <a:latin typeface="+mn-lt"/>
                          <a:cs typeface="Times"/>
                        </a:rPr>
                        <a:t>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Wage distribution</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2"/>
                  </a:ext>
                </a:extLst>
              </a:tr>
              <a:tr h="301625">
                <a:tc>
                  <a:txBody>
                    <a:bodyPr/>
                    <a:lstStyle/>
                    <a:p>
                      <a:pPr algn="just">
                        <a:lnSpc>
                          <a:spcPct val="107000"/>
                        </a:lnSpc>
                        <a:spcAft>
                          <a:spcPts val="800"/>
                        </a:spcAft>
                      </a:pPr>
                      <a:r>
                        <a:rPr lang="en-GB" sz="1200">
                          <a:effectLst/>
                          <a:latin typeface="+mn-lt"/>
                          <a:cs typeface="Times"/>
                        </a:rPr>
                        <a:t>Salary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Wealth distribution</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3"/>
                  </a:ext>
                </a:extLst>
              </a:tr>
              <a:tr h="301625">
                <a:tc>
                  <a:txBody>
                    <a:bodyPr/>
                    <a:lstStyle/>
                    <a:p>
                      <a:pPr algn="just">
                        <a:lnSpc>
                          <a:spcPct val="107000"/>
                        </a:lnSpc>
                        <a:spcAft>
                          <a:spcPts val="800"/>
                        </a:spcAft>
                      </a:pPr>
                      <a:r>
                        <a:rPr lang="en-GB" sz="1200">
                          <a:effectLst/>
                          <a:latin typeface="+mn-lt"/>
                          <a:cs typeface="Times"/>
                        </a:rPr>
                        <a:t>Wage inequality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Wage differentials</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4"/>
                  </a:ext>
                </a:extLst>
              </a:tr>
              <a:tr h="301625">
                <a:tc>
                  <a:txBody>
                    <a:bodyPr/>
                    <a:lstStyle/>
                    <a:p>
                      <a:pPr algn="just">
                        <a:lnSpc>
                          <a:spcPct val="107000"/>
                        </a:lnSpc>
                        <a:spcAft>
                          <a:spcPts val="800"/>
                        </a:spcAft>
                      </a:pPr>
                      <a:r>
                        <a:rPr lang="en-GB" sz="1200">
                          <a:effectLst/>
                          <a:latin typeface="+mn-lt"/>
                          <a:cs typeface="Times"/>
                        </a:rPr>
                        <a:t>Economic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Salary differentials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5"/>
                  </a:ext>
                </a:extLst>
              </a:tr>
              <a:tr h="301625">
                <a:tc>
                  <a:txBody>
                    <a:bodyPr/>
                    <a:lstStyle/>
                    <a:p>
                      <a:pPr algn="just">
                        <a:lnSpc>
                          <a:spcPct val="107000"/>
                        </a:lnSpc>
                        <a:spcAft>
                          <a:spcPts val="800"/>
                        </a:spcAft>
                      </a:pPr>
                      <a:r>
                        <a:rPr lang="en-GB" sz="1200" dirty="0">
                          <a:effectLst/>
                          <a:latin typeface="+mn-lt"/>
                          <a:cs typeface="Times"/>
                        </a:rPr>
                        <a:t>Compensation inequality</a:t>
                      </a:r>
                      <a:endParaRPr lang="en-GB" sz="1200" dirty="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Inequality OR Pay differentials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6"/>
                  </a:ext>
                </a:extLst>
              </a:tr>
              <a:tr h="301625">
                <a:tc>
                  <a:txBody>
                    <a:bodyPr/>
                    <a:lstStyle/>
                    <a:p>
                      <a:pPr algn="just">
                        <a:lnSpc>
                          <a:spcPct val="107000"/>
                        </a:lnSpc>
                        <a:spcAft>
                          <a:spcPts val="800"/>
                        </a:spcAft>
                      </a:pPr>
                      <a:r>
                        <a:rPr lang="en-GB" sz="1200">
                          <a:effectLst/>
                          <a:latin typeface="+mn-lt"/>
                          <a:cs typeface="Times"/>
                        </a:rPr>
                        <a:t>Pay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7"/>
                  </a:ext>
                </a:extLst>
              </a:tr>
              <a:tr h="301625">
                <a:tc>
                  <a:txBody>
                    <a:bodyPr/>
                    <a:lstStyle/>
                    <a:p>
                      <a:pPr algn="just">
                        <a:lnSpc>
                          <a:spcPct val="107000"/>
                        </a:lnSpc>
                        <a:spcAft>
                          <a:spcPts val="800"/>
                        </a:spcAft>
                      </a:pPr>
                      <a:r>
                        <a:rPr lang="en-GB" sz="1200">
                          <a:effectLst/>
                          <a:latin typeface="+mn-lt"/>
                          <a:cs typeface="Times"/>
                        </a:rPr>
                        <a:t>Income AND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8"/>
                  </a:ext>
                </a:extLst>
              </a:tr>
              <a:tr h="301625">
                <a:tc>
                  <a:txBody>
                    <a:bodyPr/>
                    <a:lstStyle/>
                    <a:p>
                      <a:pPr algn="just">
                        <a:lnSpc>
                          <a:spcPct val="107000"/>
                        </a:lnSpc>
                        <a:spcAft>
                          <a:spcPts val="800"/>
                        </a:spcAft>
                      </a:pPr>
                      <a:r>
                        <a:rPr lang="en-GB" sz="1200">
                          <a:effectLst/>
                          <a:latin typeface="+mn-lt"/>
                          <a:cs typeface="Times"/>
                        </a:rPr>
                        <a:t>Salary AND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09"/>
                  </a:ext>
                </a:extLst>
              </a:tr>
              <a:tr h="301625">
                <a:tc>
                  <a:txBody>
                    <a:bodyPr/>
                    <a:lstStyle/>
                    <a:p>
                      <a:pPr algn="just">
                        <a:lnSpc>
                          <a:spcPct val="107000"/>
                        </a:lnSpc>
                        <a:spcAft>
                          <a:spcPts val="800"/>
                        </a:spcAft>
                      </a:pPr>
                      <a:r>
                        <a:rPr lang="en-GB" sz="1200">
                          <a:effectLst/>
                          <a:latin typeface="+mn-lt"/>
                          <a:cs typeface="Times"/>
                        </a:rPr>
                        <a:t>Wage AND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10"/>
                  </a:ext>
                </a:extLst>
              </a:tr>
              <a:tr h="301625">
                <a:tc>
                  <a:txBody>
                    <a:bodyPr/>
                    <a:lstStyle/>
                    <a:p>
                      <a:pPr algn="just">
                        <a:lnSpc>
                          <a:spcPct val="107000"/>
                        </a:lnSpc>
                        <a:spcAft>
                          <a:spcPts val="800"/>
                        </a:spcAft>
                      </a:pPr>
                      <a:r>
                        <a:rPr lang="en-GB" sz="1200">
                          <a:effectLst/>
                          <a:latin typeface="+mn-lt"/>
                          <a:cs typeface="Times"/>
                        </a:rPr>
                        <a:t>Economic AND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11"/>
                  </a:ext>
                </a:extLst>
              </a:tr>
              <a:tr h="301625">
                <a:tc>
                  <a:txBody>
                    <a:bodyPr/>
                    <a:lstStyle/>
                    <a:p>
                      <a:pPr algn="just">
                        <a:lnSpc>
                          <a:spcPct val="107000"/>
                        </a:lnSpc>
                        <a:spcAft>
                          <a:spcPts val="800"/>
                        </a:spcAft>
                      </a:pPr>
                      <a:r>
                        <a:rPr lang="en-GB" sz="1200">
                          <a:effectLst/>
                          <a:latin typeface="+mn-lt"/>
                          <a:cs typeface="Times"/>
                        </a:rPr>
                        <a:t>Pay AND Inequality</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a:effectLst/>
                          <a:latin typeface="+mn-lt"/>
                          <a:cs typeface="Times"/>
                        </a:rPr>
                        <a:t> </a:t>
                      </a:r>
                      <a:endParaRPr lang="en-GB" sz="1200">
                        <a:effectLst/>
                        <a:latin typeface="+mn-lt"/>
                        <a:ea typeface="Calibri" panose="020F0502020204030204" pitchFamily="34" charset="0"/>
                        <a:cs typeface="Times"/>
                      </a:endParaRPr>
                    </a:p>
                  </a:txBody>
                  <a:tcPr marL="68580" marR="68580" marT="0" marB="0"/>
                </a:tc>
                <a:tc>
                  <a:txBody>
                    <a:bodyPr/>
                    <a:lstStyle/>
                    <a:p>
                      <a:pPr algn="just">
                        <a:lnSpc>
                          <a:spcPct val="107000"/>
                        </a:lnSpc>
                        <a:spcAft>
                          <a:spcPts val="800"/>
                        </a:spcAft>
                      </a:pPr>
                      <a:r>
                        <a:rPr lang="en-GB" sz="1200" dirty="0">
                          <a:effectLst/>
                          <a:latin typeface="+mn-lt"/>
                          <a:cs typeface="Times"/>
                        </a:rPr>
                        <a:t> </a:t>
                      </a:r>
                      <a:endParaRPr lang="en-GB" sz="1200" dirty="0">
                        <a:effectLst/>
                        <a:latin typeface="+mn-lt"/>
                        <a:ea typeface="Calibri" panose="020F0502020204030204" pitchFamily="34" charset="0"/>
                        <a:cs typeface="Times"/>
                      </a:endParaRPr>
                    </a:p>
                  </a:txBody>
                  <a:tcPr marL="68580" marR="68580" marT="0" marB="0"/>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868582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502" y="541249"/>
            <a:ext cx="10972800" cy="690374"/>
          </a:xfrm>
        </p:spPr>
        <p:txBody>
          <a:bodyPr>
            <a:normAutofit fontScale="90000"/>
          </a:bodyPr>
          <a:lstStyle/>
          <a:p>
            <a:r>
              <a:rPr lang="en-GB" dirty="0"/>
              <a:t>Methodology</a:t>
            </a:r>
          </a:p>
        </p:txBody>
      </p:sp>
      <p:graphicFrame>
        <p:nvGraphicFramePr>
          <p:cNvPr id="4" name="Table 3"/>
          <p:cNvGraphicFramePr>
            <a:graphicFrameLocks noGrp="1"/>
          </p:cNvGraphicFramePr>
          <p:nvPr>
            <p:extLst>
              <p:ext uri="{D42A27DB-BD31-4B8C-83A1-F6EECF244321}">
                <p14:modId xmlns:p14="http://schemas.microsoft.com/office/powerpoint/2010/main" val="3324479592"/>
              </p:ext>
            </p:extLst>
          </p:nvPr>
        </p:nvGraphicFramePr>
        <p:xfrm>
          <a:off x="561145" y="1565435"/>
          <a:ext cx="11030945" cy="4578152"/>
        </p:xfrm>
        <a:graphic>
          <a:graphicData uri="http://schemas.openxmlformats.org/drawingml/2006/table">
            <a:tbl>
              <a:tblPr firstRow="1" firstCol="1" bandRow="1">
                <a:tableStyleId>{8799B23B-EC83-4686-B30A-512413B5E67A}</a:tableStyleId>
              </a:tblPr>
              <a:tblGrid>
                <a:gridCol w="1784382">
                  <a:extLst>
                    <a:ext uri="{9D8B030D-6E8A-4147-A177-3AD203B41FA5}">
                      <a16:colId xmlns:a16="http://schemas.microsoft.com/office/drawing/2014/main" val="20000"/>
                    </a:ext>
                  </a:extLst>
                </a:gridCol>
                <a:gridCol w="2162744">
                  <a:extLst>
                    <a:ext uri="{9D8B030D-6E8A-4147-A177-3AD203B41FA5}">
                      <a16:colId xmlns:a16="http://schemas.microsoft.com/office/drawing/2014/main" val="20001"/>
                    </a:ext>
                  </a:extLst>
                </a:gridCol>
                <a:gridCol w="2268969">
                  <a:extLst>
                    <a:ext uri="{9D8B030D-6E8A-4147-A177-3AD203B41FA5}">
                      <a16:colId xmlns:a16="http://schemas.microsoft.com/office/drawing/2014/main" val="20002"/>
                    </a:ext>
                  </a:extLst>
                </a:gridCol>
                <a:gridCol w="1786771">
                  <a:extLst>
                    <a:ext uri="{9D8B030D-6E8A-4147-A177-3AD203B41FA5}">
                      <a16:colId xmlns:a16="http://schemas.microsoft.com/office/drawing/2014/main" val="20003"/>
                    </a:ext>
                  </a:extLst>
                </a:gridCol>
                <a:gridCol w="1495539">
                  <a:extLst>
                    <a:ext uri="{9D8B030D-6E8A-4147-A177-3AD203B41FA5}">
                      <a16:colId xmlns:a16="http://schemas.microsoft.com/office/drawing/2014/main" val="20004"/>
                    </a:ext>
                  </a:extLst>
                </a:gridCol>
                <a:gridCol w="1532540">
                  <a:extLst>
                    <a:ext uri="{9D8B030D-6E8A-4147-A177-3AD203B41FA5}">
                      <a16:colId xmlns:a16="http://schemas.microsoft.com/office/drawing/2014/main" val="20005"/>
                    </a:ext>
                  </a:extLst>
                </a:gridCol>
              </a:tblGrid>
              <a:tr h="891395">
                <a:tc>
                  <a:txBody>
                    <a:bodyPr/>
                    <a:lstStyle/>
                    <a:p>
                      <a:pPr algn="l">
                        <a:lnSpc>
                          <a:spcPct val="107000"/>
                        </a:lnSpc>
                        <a:spcAft>
                          <a:spcPts val="0"/>
                        </a:spcAft>
                      </a:pPr>
                      <a:r>
                        <a:rPr lang="en-GB" sz="1500" dirty="0">
                          <a:effectLst/>
                          <a:latin typeface="Times"/>
                          <a:cs typeface="Times"/>
                        </a:rPr>
                        <a:t>Type of Newspaper</a:t>
                      </a:r>
                      <a:endParaRPr lang="en-GB" sz="1500" dirty="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dirty="0">
                          <a:effectLst/>
                          <a:latin typeface="Times"/>
                          <a:cs typeface="Times"/>
                        </a:rPr>
                        <a:t>Newspaper Name</a:t>
                      </a:r>
                      <a:endParaRPr lang="en-GB" sz="1500" dirty="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Source</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 of articles in final corpus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No of words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 of final articles corpus</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0"/>
                  </a:ext>
                </a:extLst>
              </a:tr>
              <a:tr h="630678">
                <a:tc>
                  <a:txBody>
                    <a:bodyPr/>
                    <a:lstStyle/>
                    <a:p>
                      <a:pPr algn="l">
                        <a:lnSpc>
                          <a:spcPct val="107000"/>
                        </a:lnSpc>
                        <a:spcAft>
                          <a:spcPts val="0"/>
                        </a:spcAft>
                      </a:pPr>
                      <a:r>
                        <a:rPr lang="en-GB" sz="1500">
                          <a:effectLst/>
                          <a:latin typeface="Times"/>
                          <a:cs typeface="Times"/>
                        </a:rPr>
                        <a:t>Specialist Magazine</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dirty="0">
                          <a:effectLst/>
                          <a:latin typeface="Times"/>
                          <a:cs typeface="Times"/>
                        </a:rPr>
                        <a:t>Economist  </a:t>
                      </a:r>
                      <a:br>
                        <a:rPr lang="en-GB" sz="1500" dirty="0">
                          <a:effectLst/>
                          <a:latin typeface="Times"/>
                          <a:cs typeface="Times"/>
                        </a:rPr>
                      </a:br>
                      <a:r>
                        <a:rPr lang="en-GB" sz="1500" dirty="0">
                          <a:effectLst/>
                          <a:latin typeface="Times"/>
                          <a:cs typeface="Times"/>
                        </a:rPr>
                        <a:t>(UK)</a:t>
                      </a:r>
                      <a:endParaRPr lang="en-GB" sz="1500" dirty="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Pre-existing Economist </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542</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654 388</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0.9%</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1"/>
                  </a:ext>
                </a:extLst>
              </a:tr>
              <a:tr h="507479">
                <a:tc>
                  <a:txBody>
                    <a:bodyPr/>
                    <a:lstStyle/>
                    <a:p>
                      <a:pPr algn="l">
                        <a:lnSpc>
                          <a:spcPct val="107000"/>
                        </a:lnSpc>
                        <a:spcAft>
                          <a:spcPts val="0"/>
                        </a:spcAft>
                      </a:pPr>
                      <a:r>
                        <a:rPr lang="en-GB" sz="1500">
                          <a:effectLst/>
                          <a:latin typeface="Times"/>
                          <a:cs typeface="Times"/>
                        </a:rPr>
                        <a:t>Business Press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dirty="0">
                          <a:effectLst/>
                          <a:latin typeface="Times"/>
                          <a:cs typeface="Times"/>
                        </a:rPr>
                        <a:t>Financial Times (UK)</a:t>
                      </a:r>
                      <a:endParaRPr lang="en-GB" sz="1500" dirty="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Nexis Lexis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14, 976</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9 995 437</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25.8%</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2"/>
                  </a:ext>
                </a:extLst>
              </a:tr>
              <a:tr h="507479">
                <a:tc>
                  <a:txBody>
                    <a:bodyPr/>
                    <a:lstStyle/>
                    <a:p>
                      <a:pPr algn="l">
                        <a:lnSpc>
                          <a:spcPct val="107000"/>
                        </a:lnSpc>
                        <a:spcAft>
                          <a:spcPts val="0"/>
                        </a:spcAft>
                      </a:pPr>
                      <a:r>
                        <a:rPr lang="en-GB" sz="1500">
                          <a:effectLst/>
                          <a:latin typeface="Times"/>
                          <a:cs typeface="Times"/>
                        </a:rPr>
                        <a:t>Specialist Magazine</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dirty="0">
                          <a:effectLst/>
                          <a:latin typeface="Times"/>
                          <a:cs typeface="Times"/>
                        </a:rPr>
                        <a:t>Forbes </a:t>
                      </a:r>
                      <a:br>
                        <a:rPr lang="en-GB" sz="1500" dirty="0">
                          <a:effectLst/>
                          <a:latin typeface="Times"/>
                          <a:cs typeface="Times"/>
                        </a:rPr>
                      </a:br>
                      <a:r>
                        <a:rPr lang="en-GB" sz="1500" dirty="0">
                          <a:effectLst/>
                          <a:latin typeface="Times"/>
                          <a:cs typeface="Times"/>
                        </a:rPr>
                        <a:t>(USA)</a:t>
                      </a:r>
                      <a:endParaRPr lang="en-GB" sz="1500" dirty="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Factiva </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222</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218 067</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0.4%</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3"/>
                  </a:ext>
                </a:extLst>
              </a:tr>
              <a:tr h="507479">
                <a:tc>
                  <a:txBody>
                    <a:bodyPr/>
                    <a:lstStyle/>
                    <a:p>
                      <a:pPr algn="l">
                        <a:lnSpc>
                          <a:spcPct val="107000"/>
                        </a:lnSpc>
                        <a:spcAft>
                          <a:spcPts val="0"/>
                        </a:spcAft>
                      </a:pPr>
                      <a:r>
                        <a:rPr lang="en-GB" sz="1500">
                          <a:effectLst/>
                          <a:latin typeface="Times"/>
                          <a:cs typeface="Times"/>
                        </a:rPr>
                        <a:t>Liberal Press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Guardian</a:t>
                      </a:r>
                      <a:br>
                        <a:rPr lang="en-GB" sz="1500">
                          <a:effectLst/>
                          <a:latin typeface="Times"/>
                          <a:cs typeface="Times"/>
                        </a:rPr>
                      </a:br>
                      <a:r>
                        <a:rPr lang="en-GB" sz="1500">
                          <a:effectLst/>
                          <a:latin typeface="Times"/>
                          <a:cs typeface="Times"/>
                        </a:rPr>
                        <a:t>(UK)</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Nexis Lexis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20, 752</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17 832 761</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35.8%</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4"/>
                  </a:ext>
                </a:extLst>
              </a:tr>
              <a:tr h="766821">
                <a:tc>
                  <a:txBody>
                    <a:bodyPr/>
                    <a:lstStyle/>
                    <a:p>
                      <a:pPr algn="l">
                        <a:lnSpc>
                          <a:spcPct val="107000"/>
                        </a:lnSpc>
                        <a:spcAft>
                          <a:spcPts val="0"/>
                        </a:spcAft>
                      </a:pPr>
                      <a:r>
                        <a:rPr lang="en-GB" sz="1500">
                          <a:effectLst/>
                          <a:latin typeface="Times"/>
                          <a:cs typeface="Times"/>
                        </a:rPr>
                        <a:t>Liberal Press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New York Times</a:t>
                      </a:r>
                      <a:br>
                        <a:rPr lang="en-GB" sz="1500">
                          <a:effectLst/>
                          <a:latin typeface="Times"/>
                          <a:cs typeface="Times"/>
                        </a:rPr>
                      </a:br>
                      <a:r>
                        <a:rPr lang="en-GB" sz="1500">
                          <a:effectLst/>
                          <a:latin typeface="Times"/>
                          <a:cs typeface="Times"/>
                        </a:rPr>
                        <a:t>(USA)</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Nexis Lexis</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14, 172</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14 883 900</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24.4%</a:t>
                      </a:r>
                      <a:endParaRPr lang="en-GB" sz="150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5"/>
                  </a:ext>
                </a:extLst>
              </a:tr>
              <a:tr h="766821">
                <a:tc>
                  <a:txBody>
                    <a:bodyPr/>
                    <a:lstStyle/>
                    <a:p>
                      <a:pPr algn="l">
                        <a:lnSpc>
                          <a:spcPct val="107000"/>
                        </a:lnSpc>
                        <a:spcAft>
                          <a:spcPts val="0"/>
                        </a:spcAft>
                      </a:pPr>
                      <a:r>
                        <a:rPr lang="en-GB" sz="1500">
                          <a:effectLst/>
                          <a:latin typeface="Times"/>
                          <a:cs typeface="Times"/>
                        </a:rPr>
                        <a:t>Business Press </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Wall Street Journal</a:t>
                      </a:r>
                      <a:br>
                        <a:rPr lang="en-GB" sz="1500">
                          <a:effectLst/>
                          <a:latin typeface="Times"/>
                          <a:cs typeface="Times"/>
                        </a:rPr>
                      </a:br>
                      <a:r>
                        <a:rPr lang="en-GB" sz="1500">
                          <a:effectLst/>
                          <a:latin typeface="Times"/>
                          <a:cs typeface="Times"/>
                        </a:rPr>
                        <a:t>(USA)</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Factiva </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a:effectLst/>
                          <a:latin typeface="Times"/>
                          <a:cs typeface="Times"/>
                        </a:rPr>
                        <a:t>7,321</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0"/>
                        </a:spcAft>
                      </a:pPr>
                      <a:r>
                        <a:rPr lang="en-GB" sz="1500">
                          <a:effectLst/>
                          <a:latin typeface="Times"/>
                          <a:cs typeface="Times"/>
                        </a:rPr>
                        <a:t>6 679 011 </a:t>
                      </a:r>
                      <a:endParaRPr lang="en-GB" sz="1500">
                        <a:effectLst/>
                        <a:latin typeface="Times"/>
                        <a:ea typeface="Calibri" panose="020F0502020204030204" pitchFamily="34" charset="0"/>
                        <a:cs typeface="Times"/>
                      </a:endParaRPr>
                    </a:p>
                  </a:txBody>
                  <a:tcPr marL="68580" marR="68580" marT="0" marB="0"/>
                </a:tc>
                <a:tc>
                  <a:txBody>
                    <a:bodyPr/>
                    <a:lstStyle/>
                    <a:p>
                      <a:pPr algn="l">
                        <a:lnSpc>
                          <a:spcPct val="107000"/>
                        </a:lnSpc>
                        <a:spcAft>
                          <a:spcPts val="800"/>
                        </a:spcAft>
                      </a:pPr>
                      <a:r>
                        <a:rPr lang="en-GB" sz="1500" dirty="0">
                          <a:effectLst/>
                          <a:latin typeface="Times"/>
                          <a:cs typeface="Times"/>
                        </a:rPr>
                        <a:t>12.6%</a:t>
                      </a:r>
                      <a:endParaRPr lang="en-GB" sz="1500" dirty="0">
                        <a:effectLst/>
                        <a:latin typeface="Times"/>
                        <a:ea typeface="Calibri" panose="020F0502020204030204" pitchFamily="34" charset="0"/>
                        <a:cs typeface="Times"/>
                      </a:endParaRPr>
                    </a:p>
                  </a:txBody>
                  <a:tcPr marL="68580" marR="68580"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753535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345" y="641457"/>
            <a:ext cx="10972800" cy="836613"/>
          </a:xfrm>
        </p:spPr>
        <p:txBody>
          <a:bodyPr>
            <a:normAutofit/>
          </a:bodyPr>
          <a:lstStyle/>
          <a:p>
            <a:r>
              <a:rPr lang="en-GB" sz="4500" dirty="0"/>
              <a:t>Methodology</a:t>
            </a:r>
          </a:p>
        </p:txBody>
      </p:sp>
      <p:sp>
        <p:nvSpPr>
          <p:cNvPr id="5" name="Content Placeholder 4"/>
          <p:cNvSpPr>
            <a:spLocks noGrp="1"/>
          </p:cNvSpPr>
          <p:nvPr>
            <p:ph sz="half" idx="2"/>
          </p:nvPr>
        </p:nvSpPr>
        <p:spPr>
          <a:xfrm>
            <a:off x="534256" y="1920085"/>
            <a:ext cx="11048144" cy="4434840"/>
          </a:xfrm>
        </p:spPr>
        <p:txBody>
          <a:bodyPr>
            <a:normAutofit fontScale="92500"/>
          </a:bodyPr>
          <a:lstStyle/>
          <a:p>
            <a:r>
              <a:rPr lang="en-GB" sz="2800" dirty="0"/>
              <a:t>Indexed to ‘weight’ for unequal number of articles</a:t>
            </a:r>
            <a:br>
              <a:rPr lang="en-GB" sz="2800" dirty="0"/>
            </a:br>
            <a:endParaRPr lang="en-GB" sz="2800" dirty="0"/>
          </a:p>
          <a:p>
            <a:r>
              <a:rPr lang="en-GB" sz="2800" dirty="0"/>
              <a:t>Mixed-methods analysis:</a:t>
            </a:r>
          </a:p>
          <a:p>
            <a:r>
              <a:rPr lang="en-GB" sz="2800" dirty="0"/>
              <a:t>Quantitative:</a:t>
            </a:r>
          </a:p>
          <a:p>
            <a:pPr lvl="1"/>
            <a:r>
              <a:rPr lang="en-GB" dirty="0"/>
              <a:t>Content analysis using QDA Miner on all three datasets </a:t>
            </a:r>
          </a:p>
          <a:p>
            <a:pPr lvl="1"/>
            <a:r>
              <a:rPr lang="en-GB" dirty="0"/>
              <a:t>Word frequency; co-occurrence, topic-modelling &amp; dictionary testing</a:t>
            </a:r>
            <a:br>
              <a:rPr lang="en-GB" dirty="0"/>
            </a:br>
            <a:endParaRPr lang="en-GB" dirty="0"/>
          </a:p>
          <a:p>
            <a:r>
              <a:rPr lang="en-GB" sz="2800" dirty="0"/>
              <a:t>Qualitative: </a:t>
            </a:r>
          </a:p>
          <a:p>
            <a:pPr lvl="1"/>
            <a:r>
              <a:rPr lang="en-GB" dirty="0"/>
              <a:t>Small corpus: 240 articles selected and coded on coding frame</a:t>
            </a:r>
          </a:p>
          <a:p>
            <a:pPr lvl="1"/>
            <a:r>
              <a:rPr lang="en-GB" dirty="0"/>
              <a:t>Led to development of key ‘dictionaries’ of word (later used on larger datasets)</a:t>
            </a:r>
          </a:p>
        </p:txBody>
      </p:sp>
    </p:spTree>
    <p:extLst>
      <p:ext uri="{BB962C8B-B14F-4D97-AF65-F5344CB8AC3E}">
        <p14:creationId xmlns:p14="http://schemas.microsoft.com/office/powerpoint/2010/main" val="2898019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5829</TotalTime>
  <Words>2775</Words>
  <Application>Microsoft Macintosh PowerPoint</Application>
  <PresentationFormat>Widescreen</PresentationFormat>
  <Paragraphs>402</Paragraphs>
  <Slides>44</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Calibri</vt:lpstr>
      <vt:lpstr>Century Gothic</vt:lpstr>
      <vt:lpstr>Palatino Linotype</vt:lpstr>
      <vt:lpstr>Times</vt:lpstr>
      <vt:lpstr>Times New Roman</vt:lpstr>
      <vt:lpstr>Wingdings 2</vt:lpstr>
      <vt:lpstr>Presentation on brainstorming</vt:lpstr>
      <vt:lpstr> ‘The dog that did not bark’ –  no Tawney moment on Income inequality in the print media   [LSE, III, 18 Feb 2020]</vt:lpstr>
      <vt:lpstr>The puzzle </vt:lpstr>
      <vt:lpstr>Why no ‘Tawney moment’?</vt:lpstr>
      <vt:lpstr>The public and the mass media</vt:lpstr>
      <vt:lpstr>Methodology</vt:lpstr>
      <vt:lpstr>Income inequality</vt:lpstr>
      <vt:lpstr>Methodology</vt:lpstr>
      <vt:lpstr>Methodology</vt:lpstr>
      <vt:lpstr>Methodology</vt:lpstr>
      <vt:lpstr>Findings: Media salience</vt:lpstr>
      <vt:lpstr>Salience</vt:lpstr>
      <vt:lpstr>Agenda setting  (McCombs &amp; Shaw, 1972; McCombs, 2004)</vt:lpstr>
      <vt:lpstr>PowerPoint Presentation</vt:lpstr>
      <vt:lpstr>Mass media indicators</vt:lpstr>
      <vt:lpstr>“Income inequality” (Topic) in SSCI, 1990-2015</vt:lpstr>
      <vt:lpstr>Full corpus [N= 57, 000+]</vt:lpstr>
      <vt:lpstr>Comparators of issue salience [annual news] </vt:lpstr>
      <vt:lpstr>Newspaper coverage in the USA, 1990-2015 [small corpus, n=6000+]</vt:lpstr>
      <vt:lpstr>Sounding the alarm over ‘income inequality’, 1990-2015 </vt:lpstr>
      <vt:lpstr>General pattern of Hype cycle</vt:lpstr>
      <vt:lpstr>Public discourse of X in stylized version  </vt:lpstr>
      <vt:lpstr>Summary on media salience of ‘income inequality’</vt:lpstr>
      <vt:lpstr>PowerPoint Presentation</vt:lpstr>
      <vt:lpstr>Findings:  Media Framing</vt:lpstr>
      <vt:lpstr>How is income inequality framed in the article?</vt:lpstr>
      <vt:lpstr>Frames &amp; their dimensions</vt:lpstr>
      <vt:lpstr>Frame example:</vt:lpstr>
      <vt:lpstr>PowerPoint Presentation</vt:lpstr>
      <vt:lpstr>PowerPoint Presentation</vt:lpstr>
      <vt:lpstr>PowerPoint Presentation</vt:lpstr>
      <vt:lpstr>PowerPoint Presentation</vt:lpstr>
      <vt:lpstr>Summary of Findings</vt:lpstr>
      <vt:lpstr>Conclusion: Why no Tawney moment?</vt:lpstr>
      <vt:lpstr>Conclusion: Why no ‘Tawney’ moment?</vt:lpstr>
      <vt:lpstr>Potential explanations [facts are consistent with the following …. ….]</vt:lpstr>
      <vt:lpstr>Appendices</vt:lpstr>
      <vt:lpstr>Mijs – points for paper</vt:lpstr>
      <vt:lpstr>Mijs – points for paper</vt:lpstr>
      <vt:lpstr>PowerPoint Presentation</vt:lpstr>
      <vt:lpstr>Possible explanation II</vt:lpstr>
      <vt:lpstr>Possible causes: economic cycle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inequality in the mass media</dc:title>
  <dc:creator>Pat McGovern</dc:creator>
  <cp:lastModifiedBy>Erlam,NV</cp:lastModifiedBy>
  <cp:revision>142</cp:revision>
  <cp:lastPrinted>2020-02-07T14:02:37Z</cp:lastPrinted>
  <dcterms:created xsi:type="dcterms:W3CDTF">2019-02-12T12:16:29Z</dcterms:created>
  <dcterms:modified xsi:type="dcterms:W3CDTF">2020-04-28T13:29:56Z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