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1.xml" ContentType="application/vnd.openxmlformats-officedocument.presentationml.comment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735" r:id="rId3"/>
    <p:sldId id="756" r:id="rId4"/>
    <p:sldId id="757" r:id="rId5"/>
    <p:sldId id="752" r:id="rId6"/>
    <p:sldId id="292" r:id="rId7"/>
    <p:sldId id="289" r:id="rId8"/>
    <p:sldId id="737" r:id="rId9"/>
    <p:sldId id="264" r:id="rId10"/>
    <p:sldId id="750" r:id="rId11"/>
    <p:sldId id="738" r:id="rId12"/>
    <p:sldId id="739" r:id="rId13"/>
    <p:sldId id="751" r:id="rId14"/>
    <p:sldId id="740" r:id="rId15"/>
    <p:sldId id="758" r:id="rId16"/>
    <p:sldId id="759" r:id="rId17"/>
    <p:sldId id="284" r:id="rId18"/>
    <p:sldId id="722" r:id="rId19"/>
    <p:sldId id="295" r:id="rId20"/>
    <p:sldId id="741" r:id="rId21"/>
    <p:sldId id="723" r:id="rId22"/>
    <p:sldId id="742" r:id="rId23"/>
    <p:sldId id="743" r:id="rId24"/>
    <p:sldId id="745" r:id="rId25"/>
    <p:sldId id="746" r:id="rId26"/>
    <p:sldId id="306" r:id="rId27"/>
    <p:sldId id="309" r:id="rId28"/>
    <p:sldId id="377" r:id="rId29"/>
    <p:sldId id="733" r:id="rId30"/>
    <p:sldId id="732" r:id="rId31"/>
    <p:sldId id="320" r:id="rId32"/>
    <p:sldId id="294" r:id="rId33"/>
    <p:sldId id="747" r:id="rId34"/>
    <p:sldId id="748" r:id="rId35"/>
    <p:sldId id="728" r:id="rId36"/>
    <p:sldId id="278" r:id="rId37"/>
    <p:sldId id="729" r:id="rId38"/>
    <p:sldId id="730" r:id="rId39"/>
    <p:sldId id="734"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7" autoAdjust="0"/>
    <p:restoredTop sz="94660"/>
  </p:normalViewPr>
  <p:slideViewPr>
    <p:cSldViewPr snapToGrid="0">
      <p:cViewPr varScale="1">
        <p:scale>
          <a:sx n="57" d="100"/>
          <a:sy n="57" d="100"/>
        </p:scale>
        <p:origin x="108" y="558"/>
      </p:cViewPr>
      <p:guideLst/>
    </p:cSldViewPr>
  </p:slideViewPr>
  <p:notesTextViewPr>
    <p:cViewPr>
      <p:scale>
        <a:sx n="1" d="1"/>
        <a:sy n="1" d="1"/>
      </p:scale>
      <p:origin x="0" y="0"/>
    </p:cViewPr>
  </p:notesTextViewPr>
  <p:sorterViewPr>
    <p:cViewPr varScale="1">
      <p:scale>
        <a:sx n="100" d="100"/>
        <a:sy n="100" d="100"/>
      </p:scale>
      <p:origin x="0" y="-7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600" b="0" i="0" u="none" strike="noStrike" kern="1200" spc="0" baseline="0">
                <a:solidFill>
                  <a:schemeClr val="tx1">
                    <a:lumMod val="65000"/>
                    <a:lumOff val="35000"/>
                  </a:schemeClr>
                </a:solidFill>
                <a:latin typeface="+mn-lt"/>
                <a:ea typeface="+mn-ea"/>
                <a:cs typeface="+mn-cs"/>
              </a:defRPr>
            </a:pPr>
            <a:r>
              <a:rPr lang="en-US" sz="1600"/>
              <a:t>Gini</a:t>
            </a:r>
            <a:r>
              <a:rPr lang="en-US" sz="1600" baseline="0"/>
              <a:t> coefficients of capital and labor income: UK 1979-2016</a:t>
            </a:r>
            <a:endParaRPr lang="en-US" sz="1600"/>
          </a:p>
        </c:rich>
      </c:tx>
      <c:overlay val="0"/>
      <c:spPr>
        <a:noFill/>
        <a:ln>
          <a:noFill/>
        </a:ln>
        <a:effectLst/>
      </c:spPr>
      <c:txPr>
        <a:bodyPr rot="0" spcFirstLastPara="1" vertOverflow="ellipsis" vert="horz" wrap="square" anchor="t"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93473499232193"/>
          <c:y val="8.7910392060384993E-2"/>
          <c:w val="0.79562685143852185"/>
          <c:h val="0.77643927110189259"/>
        </c:manualLayout>
      </c:layout>
      <c:scatterChart>
        <c:scatterStyle val="smoothMarker"/>
        <c:varyColors val="0"/>
        <c:ser>
          <c:idx val="0"/>
          <c:order val="0"/>
          <c:spPr>
            <a:ln w="19050" cap="rnd">
              <a:solidFill>
                <a:schemeClr val="accent1">
                  <a:lumMod val="75000"/>
                </a:schemeClr>
              </a:solidFill>
              <a:round/>
            </a:ln>
            <a:effectLst/>
          </c:spPr>
          <c:marker>
            <c:symbol val="circle"/>
            <c:size val="9"/>
            <c:spPr>
              <a:solidFill>
                <a:schemeClr val="accent1">
                  <a:lumMod val="75000"/>
                </a:schemeClr>
              </a:solidFill>
              <a:ln w="28575">
                <a:solidFill>
                  <a:schemeClr val="accent1">
                    <a:lumMod val="75000"/>
                  </a:schemeClr>
                </a:solidFill>
              </a:ln>
              <a:effectLst/>
            </c:spPr>
          </c:marker>
          <c:xVal>
            <c:numRef>
              <c:f>DATA!$C$338:$C$347</c:f>
              <c:numCache>
                <c:formatCode>General</c:formatCode>
                <c:ptCount val="10"/>
                <c:pt idx="0">
                  <c:v>1979</c:v>
                </c:pt>
                <c:pt idx="1">
                  <c:v>1986</c:v>
                </c:pt>
                <c:pt idx="2">
                  <c:v>1991</c:v>
                </c:pt>
                <c:pt idx="3">
                  <c:v>1994</c:v>
                </c:pt>
                <c:pt idx="4">
                  <c:v>1999</c:v>
                </c:pt>
                <c:pt idx="5">
                  <c:v>2004</c:v>
                </c:pt>
                <c:pt idx="6">
                  <c:v>2007</c:v>
                </c:pt>
                <c:pt idx="7">
                  <c:v>2010</c:v>
                </c:pt>
                <c:pt idx="8">
                  <c:v>2013</c:v>
                </c:pt>
                <c:pt idx="9">
                  <c:v>2016</c:v>
                </c:pt>
              </c:numCache>
            </c:numRef>
          </c:xVal>
          <c:yVal>
            <c:numRef>
              <c:f>DATA!$E$338:$E$347</c:f>
              <c:numCache>
                <c:formatCode>0.0000</c:formatCode>
                <c:ptCount val="10"/>
                <c:pt idx="0">
                  <c:v>0.89216280000000003</c:v>
                </c:pt>
                <c:pt idx="1">
                  <c:v>0.8795366</c:v>
                </c:pt>
                <c:pt idx="2">
                  <c:v>0.87961500000000004</c:v>
                </c:pt>
                <c:pt idx="3">
                  <c:v>0.87687879999999996</c:v>
                </c:pt>
                <c:pt idx="4">
                  <c:v>0.90698939999999995</c:v>
                </c:pt>
                <c:pt idx="5">
                  <c:v>0.91332139999999995</c:v>
                </c:pt>
                <c:pt idx="6">
                  <c:v>0.90576559999999995</c:v>
                </c:pt>
                <c:pt idx="7">
                  <c:v>0.92977089999999996</c:v>
                </c:pt>
                <c:pt idx="8">
                  <c:v>0.92795939999999999</c:v>
                </c:pt>
                <c:pt idx="9">
                  <c:v>0.93176749999999997</c:v>
                </c:pt>
              </c:numCache>
            </c:numRef>
          </c:yVal>
          <c:smooth val="1"/>
          <c:extLst xmlns:c16r2="http://schemas.microsoft.com/office/drawing/2015/06/chart">
            <c:ext xmlns:c16="http://schemas.microsoft.com/office/drawing/2014/chart" uri="{C3380CC4-5D6E-409C-BE32-E72D297353CC}">
              <c16:uniqueId val="{00000000-2875-44D2-BE8A-5628205CD995}"/>
            </c:ext>
          </c:extLst>
        </c:ser>
        <c:ser>
          <c:idx val="1"/>
          <c:order val="1"/>
          <c:spPr>
            <a:ln w="19050" cap="rnd">
              <a:solidFill>
                <a:srgbClr val="FF0000"/>
              </a:solidFill>
              <a:round/>
            </a:ln>
            <a:effectLst/>
          </c:spPr>
          <c:marker>
            <c:symbol val="circle"/>
            <c:size val="9"/>
            <c:spPr>
              <a:solidFill>
                <a:srgbClr val="FF0000"/>
              </a:solidFill>
              <a:ln w="38100">
                <a:solidFill>
                  <a:srgbClr val="FF0000"/>
                </a:solidFill>
              </a:ln>
              <a:effectLst/>
            </c:spPr>
          </c:marker>
          <c:xVal>
            <c:numRef>
              <c:f>DATA!$C$338:$C$347</c:f>
              <c:numCache>
                <c:formatCode>General</c:formatCode>
                <c:ptCount val="10"/>
                <c:pt idx="0">
                  <c:v>1979</c:v>
                </c:pt>
                <c:pt idx="1">
                  <c:v>1986</c:v>
                </c:pt>
                <c:pt idx="2">
                  <c:v>1991</c:v>
                </c:pt>
                <c:pt idx="3">
                  <c:v>1994</c:v>
                </c:pt>
                <c:pt idx="4">
                  <c:v>1999</c:v>
                </c:pt>
                <c:pt idx="5">
                  <c:v>2004</c:v>
                </c:pt>
                <c:pt idx="6">
                  <c:v>2007</c:v>
                </c:pt>
                <c:pt idx="7">
                  <c:v>2010</c:v>
                </c:pt>
                <c:pt idx="8">
                  <c:v>2013</c:v>
                </c:pt>
                <c:pt idx="9">
                  <c:v>2016</c:v>
                </c:pt>
              </c:numCache>
            </c:numRef>
          </c:xVal>
          <c:yVal>
            <c:numRef>
              <c:f>DATA!$D$338:$D$347</c:f>
              <c:numCache>
                <c:formatCode>0.0000</c:formatCode>
                <c:ptCount val="10"/>
                <c:pt idx="0">
                  <c:v>0.45980510000000002</c:v>
                </c:pt>
                <c:pt idx="1">
                  <c:v>0.55137709999999995</c:v>
                </c:pt>
                <c:pt idx="2">
                  <c:v>0.55710729999999997</c:v>
                </c:pt>
                <c:pt idx="3">
                  <c:v>0.58501259999999999</c:v>
                </c:pt>
                <c:pt idx="4">
                  <c:v>0.58416239999999997</c:v>
                </c:pt>
                <c:pt idx="5">
                  <c:v>0.58334750000000002</c:v>
                </c:pt>
                <c:pt idx="6">
                  <c:v>0.5718801</c:v>
                </c:pt>
                <c:pt idx="7">
                  <c:v>0.58893260000000003</c:v>
                </c:pt>
                <c:pt idx="8">
                  <c:v>0.58277920000000005</c:v>
                </c:pt>
                <c:pt idx="9">
                  <c:v>0.58127010000000001</c:v>
                </c:pt>
              </c:numCache>
            </c:numRef>
          </c:yVal>
          <c:smooth val="1"/>
          <c:extLst xmlns:c16r2="http://schemas.microsoft.com/office/drawing/2015/06/chart">
            <c:ext xmlns:c16="http://schemas.microsoft.com/office/drawing/2014/chart" uri="{C3380CC4-5D6E-409C-BE32-E72D297353CC}">
              <c16:uniqueId val="{00000001-2875-44D2-BE8A-5628205CD995}"/>
            </c:ext>
          </c:extLst>
        </c:ser>
        <c:dLbls>
          <c:showLegendKey val="0"/>
          <c:showVal val="0"/>
          <c:showCatName val="0"/>
          <c:showSerName val="0"/>
          <c:showPercent val="0"/>
          <c:showBubbleSize val="0"/>
        </c:dLbls>
        <c:axId val="233759752"/>
        <c:axId val="233760144"/>
      </c:scatterChart>
      <c:valAx>
        <c:axId val="233759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760144"/>
        <c:crosses val="autoZero"/>
        <c:crossBetween val="midCat"/>
      </c:valAx>
      <c:valAx>
        <c:axId val="233760144"/>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coefficient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759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200"/>
              <a:t>Share of male top</a:t>
            </a:r>
            <a:r>
              <a:rPr lang="en-US" sz="2200" baseline="0"/>
              <a:t> decile (by labor income) paired with female top and bottom deciles (by labor income), age group 20-35 in % </a:t>
            </a:r>
            <a:endParaRPr lang="en-US" sz="22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bottom female decile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829269630469339E-2"/>
                  <c:y val="-2.39244753087156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B2-419C-96D9-6B6486DD775F}"/>
                </c:ext>
                <c:ext xmlns:c15="http://schemas.microsoft.com/office/drawing/2012/chart" uri="{CE6537A1-D6FC-4f65-9D91-7224C49458BB}"/>
              </c:extLst>
            </c:dLbl>
            <c:dLbl>
              <c:idx val="1"/>
              <c:layout>
                <c:manualLayout>
                  <c:x val="-3.1902440249757642E-2"/>
                  <c:y val="-2.59442773204066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B2-419C-96D9-6B6486DD775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Data!$B$8:$G$8</c:f>
              <c:numCache>
                <c:formatCode>General</c:formatCode>
                <c:ptCount val="6"/>
                <c:pt idx="0">
                  <c:v>1970</c:v>
                </c:pt>
                <c:pt idx="1">
                  <c:v>1980</c:v>
                </c:pt>
                <c:pt idx="2">
                  <c:v>1990</c:v>
                </c:pt>
                <c:pt idx="3">
                  <c:v>2000</c:v>
                </c:pt>
                <c:pt idx="4">
                  <c:v>2010</c:v>
                </c:pt>
                <c:pt idx="5">
                  <c:v>2017</c:v>
                </c:pt>
              </c:numCache>
            </c:numRef>
          </c:cat>
          <c:val>
            <c:numRef>
              <c:f>Data!$B$33:$G$33</c:f>
              <c:numCache>
                <c:formatCode>0.0</c:formatCode>
                <c:ptCount val="6"/>
                <c:pt idx="0">
                  <c:v>13.384321223709371</c:v>
                </c:pt>
                <c:pt idx="1">
                  <c:v>12.206047032474803</c:v>
                </c:pt>
                <c:pt idx="2">
                  <c:v>9.7982708933717575</c:v>
                </c:pt>
                <c:pt idx="3">
                  <c:v>10.309278350515465</c:v>
                </c:pt>
                <c:pt idx="4">
                  <c:v>10.873786407766987</c:v>
                </c:pt>
                <c:pt idx="5">
                  <c:v>10.722610722610725</c:v>
                </c:pt>
              </c:numCache>
            </c:numRef>
          </c:val>
          <c:smooth val="0"/>
          <c:extLst xmlns:c16r2="http://schemas.microsoft.com/office/drawing/2015/06/chart">
            <c:ext xmlns:c16="http://schemas.microsoft.com/office/drawing/2014/chart" uri="{C3380CC4-5D6E-409C-BE32-E72D297353CC}">
              <c16:uniqueId val="{00000002-30B2-419C-96D9-6B6486DD775F}"/>
            </c:ext>
          </c:extLst>
        </c:ser>
        <c:ser>
          <c:idx val="1"/>
          <c:order val="1"/>
          <c:tx>
            <c:v>top female decile</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4829269630469339E-2"/>
                  <c:y val="1.98850303248620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0B2-419C-96D9-6B6486DD775F}"/>
                </c:ext>
                <c:ext xmlns:c15="http://schemas.microsoft.com/office/drawing/2012/chart" uri="{CE6537A1-D6FC-4f65-9D91-7224C49458BB}"/>
              </c:extLst>
            </c:dLbl>
            <c:dLbl>
              <c:idx val="1"/>
              <c:layout>
                <c:manualLayout>
                  <c:x val="-3.4829269630469353E-2"/>
                  <c:y val="1.78652283131710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0B2-419C-96D9-6B6486DD775F}"/>
                </c:ext>
                <c:ext xmlns:c15="http://schemas.microsoft.com/office/drawing/2012/chart" uri="{CE6537A1-D6FC-4f65-9D91-7224C49458BB}"/>
              </c:extLst>
            </c:dLbl>
            <c:dLbl>
              <c:idx val="2"/>
              <c:layout>
                <c:manualLayout>
                  <c:x val="-3.1902440249757642E-2"/>
                  <c:y val="-2.45506139323398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B2-419C-96D9-6B6486DD775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Data!$B$8:$G$8</c:f>
              <c:numCache>
                <c:formatCode>General</c:formatCode>
                <c:ptCount val="6"/>
                <c:pt idx="0">
                  <c:v>1970</c:v>
                </c:pt>
                <c:pt idx="1">
                  <c:v>1980</c:v>
                </c:pt>
                <c:pt idx="2">
                  <c:v>1990</c:v>
                </c:pt>
                <c:pt idx="3">
                  <c:v>2000</c:v>
                </c:pt>
                <c:pt idx="4">
                  <c:v>2010</c:v>
                </c:pt>
                <c:pt idx="5">
                  <c:v>2017</c:v>
                </c:pt>
              </c:numCache>
            </c:numRef>
          </c:cat>
          <c:val>
            <c:numRef>
              <c:f>Data!$B$34:$G$34</c:f>
              <c:numCache>
                <c:formatCode>0.0</c:formatCode>
                <c:ptCount val="6"/>
                <c:pt idx="0">
                  <c:v>12.810707456978967</c:v>
                </c:pt>
                <c:pt idx="1">
                  <c:v>19.596864501679732</c:v>
                </c:pt>
                <c:pt idx="2">
                  <c:v>22.190201729106626</c:v>
                </c:pt>
                <c:pt idx="3">
                  <c:v>24.742268041237111</c:v>
                </c:pt>
                <c:pt idx="4">
                  <c:v>24.077669902912618</c:v>
                </c:pt>
                <c:pt idx="5">
                  <c:v>28.67132867132867</c:v>
                </c:pt>
              </c:numCache>
            </c:numRef>
          </c:val>
          <c:smooth val="0"/>
          <c:extLst xmlns:c16r2="http://schemas.microsoft.com/office/drawing/2015/06/chart">
            <c:ext xmlns:c16="http://schemas.microsoft.com/office/drawing/2014/chart" uri="{C3380CC4-5D6E-409C-BE32-E72D297353CC}">
              <c16:uniqueId val="{00000006-30B2-419C-96D9-6B6486DD775F}"/>
            </c:ext>
          </c:extLst>
        </c:ser>
        <c:dLbls>
          <c:showLegendKey val="0"/>
          <c:showVal val="0"/>
          <c:showCatName val="0"/>
          <c:showSerName val="0"/>
          <c:showPercent val="0"/>
          <c:showBubbleSize val="0"/>
        </c:dLbls>
        <c:marker val="1"/>
        <c:smooth val="0"/>
        <c:axId val="237945296"/>
        <c:axId val="237945688"/>
      </c:lineChart>
      <c:catAx>
        <c:axId val="23794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37945688"/>
        <c:crosses val="autoZero"/>
        <c:auto val="1"/>
        <c:lblAlgn val="ctr"/>
        <c:lblOffset val="100"/>
        <c:noMultiLvlLbl val="0"/>
      </c:catAx>
      <c:valAx>
        <c:axId val="237945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3794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200"/>
              <a:t>Share of Female top</a:t>
            </a:r>
            <a:r>
              <a:rPr lang="en-US" sz="2200" baseline="0"/>
              <a:t> decile (by labor income) paired with male top and bottom deciles (by labor income), age group 20-35 in % </a:t>
            </a:r>
            <a:endParaRPr lang="en-US" sz="2200"/>
          </a:p>
        </c:rich>
      </c:tx>
      <c:layout>
        <c:manualLayout>
          <c:xMode val="edge"/>
          <c:yMode val="edge"/>
          <c:x val="0.10032389821314026"/>
          <c:y val="2.226310392077996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bottom male decile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Data!$H$8:$M$8</c:f>
              <c:numCache>
                <c:formatCode>General</c:formatCode>
                <c:ptCount val="6"/>
                <c:pt idx="0">
                  <c:v>1970</c:v>
                </c:pt>
                <c:pt idx="1">
                  <c:v>1980</c:v>
                </c:pt>
                <c:pt idx="2">
                  <c:v>1990</c:v>
                </c:pt>
                <c:pt idx="3">
                  <c:v>2000</c:v>
                </c:pt>
                <c:pt idx="4">
                  <c:v>2010</c:v>
                </c:pt>
                <c:pt idx="5">
                  <c:v>2017</c:v>
                </c:pt>
              </c:numCache>
            </c:numRef>
          </c:cat>
          <c:val>
            <c:numRef>
              <c:f>Data!$H$33:$M$33</c:f>
              <c:numCache>
                <c:formatCode>0.0</c:formatCode>
                <c:ptCount val="6"/>
                <c:pt idx="0">
                  <c:v>10.961538461538462</c:v>
                </c:pt>
                <c:pt idx="1">
                  <c:v>6.0773480662983426</c:v>
                </c:pt>
                <c:pt idx="2">
                  <c:v>4.255319148936171</c:v>
                </c:pt>
                <c:pt idx="3">
                  <c:v>2.6066350710900474</c:v>
                </c:pt>
                <c:pt idx="4">
                  <c:v>4.9815498154981546</c:v>
                </c:pt>
                <c:pt idx="5">
                  <c:v>5.579399141630903</c:v>
                </c:pt>
              </c:numCache>
            </c:numRef>
          </c:val>
          <c:smooth val="0"/>
          <c:extLst xmlns:c16r2="http://schemas.microsoft.com/office/drawing/2015/06/chart">
            <c:ext xmlns:c16="http://schemas.microsoft.com/office/drawing/2014/chart" uri="{C3380CC4-5D6E-409C-BE32-E72D297353CC}">
              <c16:uniqueId val="{00000000-7FAE-45E1-8C02-0CCC15C47F1D}"/>
            </c:ext>
          </c:extLst>
        </c:ser>
        <c:ser>
          <c:idx val="1"/>
          <c:order val="1"/>
          <c:tx>
            <c:v>top male decile</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Data!$H$8:$M$8</c:f>
              <c:numCache>
                <c:formatCode>General</c:formatCode>
                <c:ptCount val="6"/>
                <c:pt idx="0">
                  <c:v>1970</c:v>
                </c:pt>
                <c:pt idx="1">
                  <c:v>1980</c:v>
                </c:pt>
                <c:pt idx="2">
                  <c:v>1990</c:v>
                </c:pt>
                <c:pt idx="3">
                  <c:v>2000</c:v>
                </c:pt>
                <c:pt idx="4">
                  <c:v>2010</c:v>
                </c:pt>
                <c:pt idx="5">
                  <c:v>2017</c:v>
                </c:pt>
              </c:numCache>
            </c:numRef>
          </c:cat>
          <c:val>
            <c:numRef>
              <c:f>Data!$H$34:$M$34</c:f>
              <c:numCache>
                <c:formatCode>0.0</c:formatCode>
                <c:ptCount val="6"/>
                <c:pt idx="0">
                  <c:v>12.884615384615385</c:v>
                </c:pt>
                <c:pt idx="1">
                  <c:v>19.337016574585633</c:v>
                </c:pt>
                <c:pt idx="2">
                  <c:v>21.843971631205672</c:v>
                </c:pt>
                <c:pt idx="3">
                  <c:v>22.748815165876781</c:v>
                </c:pt>
                <c:pt idx="4">
                  <c:v>22.87822878228782</c:v>
                </c:pt>
                <c:pt idx="5">
                  <c:v>26.394849785407722</c:v>
                </c:pt>
              </c:numCache>
            </c:numRef>
          </c:val>
          <c:smooth val="0"/>
          <c:extLst xmlns:c16r2="http://schemas.microsoft.com/office/drawing/2015/06/chart">
            <c:ext xmlns:c16="http://schemas.microsoft.com/office/drawing/2014/chart" uri="{C3380CC4-5D6E-409C-BE32-E72D297353CC}">
              <c16:uniqueId val="{00000001-7FAE-45E1-8C02-0CCC15C47F1D}"/>
            </c:ext>
          </c:extLst>
        </c:ser>
        <c:dLbls>
          <c:showLegendKey val="0"/>
          <c:showVal val="0"/>
          <c:showCatName val="0"/>
          <c:showSerName val="0"/>
          <c:showPercent val="0"/>
          <c:showBubbleSize val="0"/>
        </c:dLbls>
        <c:marker val="1"/>
        <c:smooth val="0"/>
        <c:axId val="274778880"/>
        <c:axId val="274779272"/>
      </c:lineChart>
      <c:catAx>
        <c:axId val="2747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74779272"/>
        <c:crosses val="autoZero"/>
        <c:auto val="1"/>
        <c:lblAlgn val="ctr"/>
        <c:lblOffset val="100"/>
        <c:noMultiLvlLbl val="0"/>
      </c:catAx>
      <c:valAx>
        <c:axId val="27477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7477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Percentage</a:t>
            </a:r>
            <a:r>
              <a:rPr lang="en-US" sz="2000" b="1" baseline="0"/>
              <a:t> of population considered middle class </a:t>
            </a:r>
          </a:p>
          <a:p>
            <a:pPr>
              <a:defRPr sz="2000" b="0" i="0" u="none" strike="noStrike" kern="1200" spc="0" baseline="0">
                <a:solidFill>
                  <a:schemeClr val="tx1">
                    <a:lumMod val="65000"/>
                    <a:lumOff val="35000"/>
                  </a:schemeClr>
                </a:solidFill>
                <a:latin typeface="+mn-lt"/>
                <a:ea typeface="+mn-ea"/>
                <a:cs typeface="+mn-cs"/>
              </a:defRPr>
            </a:pPr>
            <a:r>
              <a:rPr lang="en-US" sz="2000" b="1" baseline="0"/>
              <a:t>in the early</a:t>
            </a:r>
            <a:r>
              <a:rPr lang="en-US" sz="2000" b="1"/>
              <a:t> 1980s and 2013</a:t>
            </a:r>
          </a:p>
        </c:rich>
      </c:tx>
      <c:layout>
        <c:manualLayout>
          <c:xMode val="edge"/>
          <c:yMode val="edge"/>
          <c:x val="0.19362716468778957"/>
          <c:y val="1.2116181780887915E-2"/>
        </c:manualLayout>
      </c:layout>
      <c:overlay val="0"/>
      <c:spPr>
        <a:noFill/>
        <a:ln>
          <a:noFill/>
        </a:ln>
        <a:effectLst/>
      </c:spPr>
    </c:title>
    <c:autoTitleDeleted val="0"/>
    <c:plotArea>
      <c:layout/>
      <c:barChart>
        <c:barDir val="bar"/>
        <c:grouping val="clustered"/>
        <c:varyColors val="0"/>
        <c:ser>
          <c:idx val="0"/>
          <c:order val="0"/>
          <c:tx>
            <c:strRef>
              <c:f>DATA!$E$5</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DATA!$J$6:$J$12</c:f>
              <c:strCache>
                <c:ptCount val="7"/>
                <c:pt idx="0">
                  <c:v>USA</c:v>
                </c:pt>
                <c:pt idx="1">
                  <c:v>Spain</c:v>
                </c:pt>
                <c:pt idx="2">
                  <c:v>Canada *</c:v>
                </c:pt>
                <c:pt idx="3">
                  <c:v>Germany</c:v>
                </c:pt>
                <c:pt idx="4">
                  <c:v>UK</c:v>
                </c:pt>
                <c:pt idx="5">
                  <c:v>Netherlands</c:v>
                </c:pt>
                <c:pt idx="6">
                  <c:v>Finland</c:v>
                </c:pt>
              </c:strCache>
            </c:strRef>
          </c:cat>
          <c:val>
            <c:numRef>
              <c:f>DATA!$K$6:$K$12</c:f>
              <c:numCache>
                <c:formatCode>0</c:formatCode>
                <c:ptCount val="7"/>
                <c:pt idx="0">
                  <c:v>26.79879647373815</c:v>
                </c:pt>
                <c:pt idx="1">
                  <c:v>30.069896576183336</c:v>
                </c:pt>
                <c:pt idx="2">
                  <c:v>34.859043777453557</c:v>
                </c:pt>
                <c:pt idx="3">
                  <c:v>37.263376279987845</c:v>
                </c:pt>
                <c:pt idx="4">
                  <c:v>32.60745680160079</c:v>
                </c:pt>
                <c:pt idx="5">
                  <c:v>42.174672250652286</c:v>
                </c:pt>
                <c:pt idx="6">
                  <c:v>42.830847564480266</c:v>
                </c:pt>
              </c:numCache>
            </c:numRef>
          </c:val>
          <c:extLst xmlns:c16r2="http://schemas.microsoft.com/office/drawing/2015/06/chart">
            <c:ext xmlns:c16="http://schemas.microsoft.com/office/drawing/2014/chart" uri="{C3380CC4-5D6E-409C-BE32-E72D297353CC}">
              <c16:uniqueId val="{00000000-1BE2-42EA-B363-A66CB8B2090F}"/>
            </c:ext>
          </c:extLst>
        </c:ser>
        <c:ser>
          <c:idx val="1"/>
          <c:order val="1"/>
          <c:tx>
            <c:strRef>
              <c:f>DATA!$F$4:$F$5</c:f>
              <c:strCache>
                <c:ptCount val="2"/>
                <c:pt idx="0">
                  <c:v>around</c:v>
                </c:pt>
                <c:pt idx="1">
                  <c:v>1980s</c:v>
                </c:pt>
              </c:strCache>
            </c:strRef>
          </c:tx>
          <c:spPr>
            <a:solidFill>
              <a:schemeClr val="accent1">
                <a:lumMod val="40000"/>
                <a:lumOff val="60000"/>
              </a:schemeClr>
            </a:solidFill>
            <a:ln>
              <a:solidFill>
                <a:schemeClr val="tx2">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DATA!$J$6:$J$12</c:f>
              <c:strCache>
                <c:ptCount val="7"/>
                <c:pt idx="0">
                  <c:v>USA</c:v>
                </c:pt>
                <c:pt idx="1">
                  <c:v>Spain</c:v>
                </c:pt>
                <c:pt idx="2">
                  <c:v>Canada *</c:v>
                </c:pt>
                <c:pt idx="3">
                  <c:v>Germany</c:v>
                </c:pt>
                <c:pt idx="4">
                  <c:v>UK</c:v>
                </c:pt>
                <c:pt idx="5">
                  <c:v>Netherlands</c:v>
                </c:pt>
                <c:pt idx="6">
                  <c:v>Finland</c:v>
                </c:pt>
              </c:strCache>
            </c:strRef>
          </c:cat>
          <c:val>
            <c:numRef>
              <c:f>DATA!$L$6:$L$12</c:f>
              <c:numCache>
                <c:formatCode>0</c:formatCode>
                <c:ptCount val="7"/>
                <c:pt idx="0">
                  <c:v>31.656194731049304</c:v>
                </c:pt>
                <c:pt idx="1">
                  <c:v>33.801180195534712</c:v>
                </c:pt>
                <c:pt idx="2">
                  <c:v>35.549586086320829</c:v>
                </c:pt>
                <c:pt idx="3">
                  <c:v>39.57778223399476</c:v>
                </c:pt>
                <c:pt idx="4">
                  <c:v>39.800152839867891</c:v>
                </c:pt>
                <c:pt idx="5">
                  <c:v>45.096928731130035</c:v>
                </c:pt>
                <c:pt idx="6">
                  <c:v>50.106510433957887</c:v>
                </c:pt>
              </c:numCache>
            </c:numRef>
          </c:val>
          <c:extLst xmlns:c16r2="http://schemas.microsoft.com/office/drawing/2015/06/chart">
            <c:ext xmlns:c16="http://schemas.microsoft.com/office/drawing/2014/chart" uri="{C3380CC4-5D6E-409C-BE32-E72D297353CC}">
              <c16:uniqueId val="{00000001-1BE2-42EA-B363-A66CB8B2090F}"/>
            </c:ext>
          </c:extLst>
        </c:ser>
        <c:dLbls>
          <c:showLegendKey val="0"/>
          <c:showVal val="0"/>
          <c:showCatName val="0"/>
          <c:showSerName val="0"/>
          <c:showPercent val="0"/>
          <c:showBubbleSize val="0"/>
        </c:dLbls>
        <c:gapWidth val="182"/>
        <c:axId val="274780448"/>
        <c:axId val="274780840"/>
      </c:barChart>
      <c:catAx>
        <c:axId val="27478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4780840"/>
        <c:crosses val="autoZero"/>
        <c:auto val="1"/>
        <c:lblAlgn val="ctr"/>
        <c:lblOffset val="100"/>
        <c:noMultiLvlLbl val="0"/>
      </c:catAx>
      <c:valAx>
        <c:axId val="274780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4780448"/>
        <c:crosses val="autoZero"/>
        <c:crossBetween val="between"/>
      </c:valAx>
      <c:spPr>
        <a:noFill/>
        <a:ln>
          <a:noFill/>
        </a:ln>
        <a:effectLst/>
      </c:spPr>
    </c:plotArea>
    <c:legend>
      <c:legendPos val="b"/>
      <c:layout>
        <c:manualLayout>
          <c:xMode val="edge"/>
          <c:yMode val="edge"/>
          <c:x val="0.35363457941724658"/>
          <c:y val="0.92577789226138496"/>
          <c:w val="0.31032108641022293"/>
          <c:h val="5.604783506728296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Gini coefficients of capital and labor income: US 1974-2016</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266273024514317E-2"/>
          <c:y val="7.8353278956244429E-2"/>
          <c:w val="0.90925811206264262"/>
          <c:h val="0.81347496210228443"/>
        </c:manualLayout>
      </c:layout>
      <c:scatterChart>
        <c:scatterStyle val="lineMarker"/>
        <c:varyColors val="0"/>
        <c:ser>
          <c:idx val="0"/>
          <c:order val="0"/>
          <c:spPr>
            <a:ln w="28575" cap="rnd">
              <a:solidFill>
                <a:srgbClr val="FF0000"/>
              </a:solidFill>
              <a:round/>
            </a:ln>
            <a:effectLst/>
          </c:spPr>
          <c:marker>
            <c:symbol val="circle"/>
            <c:size val="10"/>
            <c:spPr>
              <a:solidFill>
                <a:srgbClr val="FF0000"/>
              </a:solidFill>
              <a:ln w="28575">
                <a:solidFill>
                  <a:srgbClr val="FF0000"/>
                </a:solidFill>
              </a:ln>
              <a:effectLst/>
            </c:spPr>
          </c:marker>
          <c:xVal>
            <c:numRef>
              <c:f>DATA!$C$143:$C$154</c:f>
              <c:numCache>
                <c:formatCode>General</c:formatCode>
                <c:ptCount val="12"/>
                <c:pt idx="0">
                  <c:v>1974</c:v>
                </c:pt>
                <c:pt idx="1">
                  <c:v>1979</c:v>
                </c:pt>
                <c:pt idx="2">
                  <c:v>1986</c:v>
                </c:pt>
                <c:pt idx="3">
                  <c:v>1991</c:v>
                </c:pt>
                <c:pt idx="4">
                  <c:v>1994</c:v>
                </c:pt>
                <c:pt idx="5">
                  <c:v>1997</c:v>
                </c:pt>
                <c:pt idx="6">
                  <c:v>2000</c:v>
                </c:pt>
                <c:pt idx="7">
                  <c:v>2004</c:v>
                </c:pt>
                <c:pt idx="8">
                  <c:v>2007</c:v>
                </c:pt>
                <c:pt idx="9">
                  <c:v>2010</c:v>
                </c:pt>
                <c:pt idx="10">
                  <c:v>2013</c:v>
                </c:pt>
                <c:pt idx="11">
                  <c:v>2016</c:v>
                </c:pt>
              </c:numCache>
            </c:numRef>
          </c:xVal>
          <c:yVal>
            <c:numRef>
              <c:f>DATA!$D$143:$D$154</c:f>
              <c:numCache>
                <c:formatCode>0.000</c:formatCode>
                <c:ptCount val="12"/>
                <c:pt idx="0">
                  <c:v>0.46022049999999998</c:v>
                </c:pt>
                <c:pt idx="1">
                  <c:v>0.47509760000000001</c:v>
                </c:pt>
                <c:pt idx="2">
                  <c:v>0.50869209999999998</c:v>
                </c:pt>
                <c:pt idx="3">
                  <c:v>0.51846639999999999</c:v>
                </c:pt>
                <c:pt idx="4">
                  <c:v>0.54067980000000004</c:v>
                </c:pt>
                <c:pt idx="5">
                  <c:v>0.53802859999999997</c:v>
                </c:pt>
                <c:pt idx="6">
                  <c:v>0.53308140000000004</c:v>
                </c:pt>
                <c:pt idx="7">
                  <c:v>0.54076610000000003</c:v>
                </c:pt>
                <c:pt idx="8">
                  <c:v>0.53472169999999997</c:v>
                </c:pt>
                <c:pt idx="9">
                  <c:v>0.55877209999999999</c:v>
                </c:pt>
                <c:pt idx="10">
                  <c:v>0.55884849999999997</c:v>
                </c:pt>
                <c:pt idx="11">
                  <c:v>0.55804160000000003</c:v>
                </c:pt>
              </c:numCache>
            </c:numRef>
          </c:yVal>
          <c:smooth val="0"/>
          <c:extLst xmlns:c16r2="http://schemas.microsoft.com/office/drawing/2015/06/chart">
            <c:ext xmlns:c16="http://schemas.microsoft.com/office/drawing/2014/chart" uri="{C3380CC4-5D6E-409C-BE32-E72D297353CC}">
              <c16:uniqueId val="{00000000-7900-4692-BEC1-DFBEE245E2D1}"/>
            </c:ext>
          </c:extLst>
        </c:ser>
        <c:ser>
          <c:idx val="1"/>
          <c:order val="1"/>
          <c:spPr>
            <a:ln w="28575" cap="rnd">
              <a:solidFill>
                <a:schemeClr val="accent1">
                  <a:lumMod val="75000"/>
                </a:schemeClr>
              </a:solidFill>
              <a:round/>
            </a:ln>
            <a:effectLst/>
          </c:spPr>
          <c:marker>
            <c:symbol val="circle"/>
            <c:size val="10"/>
            <c:spPr>
              <a:solidFill>
                <a:srgbClr val="0070C0"/>
              </a:solidFill>
              <a:ln w="28575">
                <a:solidFill>
                  <a:schemeClr val="accent1">
                    <a:lumMod val="75000"/>
                  </a:schemeClr>
                </a:solidFill>
              </a:ln>
              <a:effectLst/>
            </c:spPr>
          </c:marker>
          <c:xVal>
            <c:numRef>
              <c:f>DATA!$C$143:$C$154</c:f>
              <c:numCache>
                <c:formatCode>General</c:formatCode>
                <c:ptCount val="12"/>
                <c:pt idx="0">
                  <c:v>1974</c:v>
                </c:pt>
                <c:pt idx="1">
                  <c:v>1979</c:v>
                </c:pt>
                <c:pt idx="2">
                  <c:v>1986</c:v>
                </c:pt>
                <c:pt idx="3">
                  <c:v>1991</c:v>
                </c:pt>
                <c:pt idx="4">
                  <c:v>1994</c:v>
                </c:pt>
                <c:pt idx="5">
                  <c:v>1997</c:v>
                </c:pt>
                <c:pt idx="6">
                  <c:v>2000</c:v>
                </c:pt>
                <c:pt idx="7">
                  <c:v>2004</c:v>
                </c:pt>
                <c:pt idx="8">
                  <c:v>2007</c:v>
                </c:pt>
                <c:pt idx="9">
                  <c:v>2010</c:v>
                </c:pt>
                <c:pt idx="10">
                  <c:v>2013</c:v>
                </c:pt>
                <c:pt idx="11">
                  <c:v>2016</c:v>
                </c:pt>
              </c:numCache>
            </c:numRef>
          </c:xVal>
          <c:yVal>
            <c:numRef>
              <c:f>DATA!$E$143:$E$154</c:f>
              <c:numCache>
                <c:formatCode>0.000</c:formatCode>
                <c:ptCount val="12"/>
                <c:pt idx="0">
                  <c:v>0.91783349999999997</c:v>
                </c:pt>
                <c:pt idx="1">
                  <c:v>0.89343859999999997</c:v>
                </c:pt>
                <c:pt idx="2">
                  <c:v>0.89312599999999998</c:v>
                </c:pt>
                <c:pt idx="3">
                  <c:v>0.89229749999999997</c:v>
                </c:pt>
                <c:pt idx="4">
                  <c:v>0.90278829999999999</c:v>
                </c:pt>
                <c:pt idx="5">
                  <c:v>0.90399030000000002</c:v>
                </c:pt>
                <c:pt idx="6">
                  <c:v>0.90317219999999998</c:v>
                </c:pt>
                <c:pt idx="7">
                  <c:v>0.91853099999999999</c:v>
                </c:pt>
                <c:pt idx="8">
                  <c:v>0.91659210000000002</c:v>
                </c:pt>
                <c:pt idx="9">
                  <c:v>0.92838609999999999</c:v>
                </c:pt>
                <c:pt idx="10">
                  <c:v>0.93314450000000004</c:v>
                </c:pt>
                <c:pt idx="11">
                  <c:v>0.91156630000000005</c:v>
                </c:pt>
              </c:numCache>
            </c:numRef>
          </c:yVal>
          <c:smooth val="0"/>
          <c:extLst xmlns:c16r2="http://schemas.microsoft.com/office/drawing/2015/06/chart">
            <c:ext xmlns:c16="http://schemas.microsoft.com/office/drawing/2014/chart" uri="{C3380CC4-5D6E-409C-BE32-E72D297353CC}">
              <c16:uniqueId val="{00000001-7900-4692-BEC1-DFBEE245E2D1}"/>
            </c:ext>
          </c:extLst>
        </c:ser>
        <c:dLbls>
          <c:showLegendKey val="0"/>
          <c:showVal val="0"/>
          <c:showCatName val="0"/>
          <c:showSerName val="0"/>
          <c:showPercent val="0"/>
          <c:showBubbleSize val="0"/>
        </c:dLbls>
        <c:axId val="233088200"/>
        <c:axId val="233088592"/>
      </c:scatterChart>
      <c:valAx>
        <c:axId val="233088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88592"/>
        <c:crosses val="autoZero"/>
        <c:crossBetween val="midCat"/>
      </c:valAx>
      <c:valAx>
        <c:axId val="23308859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88200"/>
        <c:crosses val="autoZero"/>
        <c:crossBetween val="midCat"/>
      </c:valAx>
      <c:spPr>
        <a:noFill/>
        <a:ln w="381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77518675550169E-2"/>
          <c:y val="7.3578442833335589E-2"/>
          <c:w val="0.90925811206264262"/>
          <c:h val="0.81347496210228443"/>
        </c:manualLayout>
      </c:layout>
      <c:scatterChart>
        <c:scatterStyle val="lineMarker"/>
        <c:varyColors val="0"/>
        <c:ser>
          <c:idx val="0"/>
          <c:order val="0"/>
          <c:spPr>
            <a:ln w="28575" cap="rnd">
              <a:solidFill>
                <a:srgbClr val="FF0000"/>
              </a:solidFill>
              <a:round/>
            </a:ln>
            <a:effectLst/>
          </c:spPr>
          <c:marker>
            <c:symbol val="circle"/>
            <c:size val="10"/>
            <c:spPr>
              <a:solidFill>
                <a:srgbClr val="FF0000"/>
              </a:solidFill>
              <a:ln w="28575">
                <a:solidFill>
                  <a:srgbClr val="FF0000"/>
                </a:solidFill>
              </a:ln>
              <a:effectLst/>
            </c:spPr>
          </c:marker>
          <c:xVal>
            <c:numRef>
              <c:f>DATA!$C$143:$C$154</c:f>
              <c:numCache>
                <c:formatCode>General</c:formatCode>
                <c:ptCount val="12"/>
                <c:pt idx="0">
                  <c:v>1974</c:v>
                </c:pt>
                <c:pt idx="1">
                  <c:v>1979</c:v>
                </c:pt>
                <c:pt idx="2">
                  <c:v>1986</c:v>
                </c:pt>
                <c:pt idx="3">
                  <c:v>1991</c:v>
                </c:pt>
                <c:pt idx="4">
                  <c:v>1994</c:v>
                </c:pt>
                <c:pt idx="5">
                  <c:v>1997</c:v>
                </c:pt>
                <c:pt idx="6">
                  <c:v>2000</c:v>
                </c:pt>
                <c:pt idx="7">
                  <c:v>2004</c:v>
                </c:pt>
                <c:pt idx="8">
                  <c:v>2007</c:v>
                </c:pt>
                <c:pt idx="9">
                  <c:v>2010</c:v>
                </c:pt>
                <c:pt idx="10">
                  <c:v>2013</c:v>
                </c:pt>
                <c:pt idx="11">
                  <c:v>2016</c:v>
                </c:pt>
              </c:numCache>
            </c:numRef>
          </c:xVal>
          <c:yVal>
            <c:numRef>
              <c:f>DATA!$D$143:$D$154</c:f>
              <c:numCache>
                <c:formatCode>0.000</c:formatCode>
                <c:ptCount val="12"/>
                <c:pt idx="0">
                  <c:v>0.46022049999999998</c:v>
                </c:pt>
                <c:pt idx="1">
                  <c:v>0.47509760000000001</c:v>
                </c:pt>
                <c:pt idx="2">
                  <c:v>0.50869209999999998</c:v>
                </c:pt>
                <c:pt idx="3">
                  <c:v>0.51846639999999999</c:v>
                </c:pt>
                <c:pt idx="4">
                  <c:v>0.54067980000000004</c:v>
                </c:pt>
                <c:pt idx="5">
                  <c:v>0.53802859999999997</c:v>
                </c:pt>
                <c:pt idx="6">
                  <c:v>0.53308140000000004</c:v>
                </c:pt>
                <c:pt idx="7">
                  <c:v>0.54076610000000003</c:v>
                </c:pt>
                <c:pt idx="8">
                  <c:v>0.53472169999999997</c:v>
                </c:pt>
                <c:pt idx="9">
                  <c:v>0.55877209999999999</c:v>
                </c:pt>
                <c:pt idx="10">
                  <c:v>0.55884849999999997</c:v>
                </c:pt>
                <c:pt idx="11">
                  <c:v>0.55804160000000003</c:v>
                </c:pt>
              </c:numCache>
            </c:numRef>
          </c:yVal>
          <c:smooth val="0"/>
          <c:extLst xmlns:c16r2="http://schemas.microsoft.com/office/drawing/2015/06/chart">
            <c:ext xmlns:c16="http://schemas.microsoft.com/office/drawing/2014/chart" uri="{C3380CC4-5D6E-409C-BE32-E72D297353CC}">
              <c16:uniqueId val="{00000000-0AE2-4B27-A90F-2569A4CD8B5D}"/>
            </c:ext>
          </c:extLst>
        </c:ser>
        <c:ser>
          <c:idx val="1"/>
          <c:order val="1"/>
          <c:spPr>
            <a:ln w="28575" cap="rnd">
              <a:solidFill>
                <a:schemeClr val="accent1">
                  <a:lumMod val="75000"/>
                </a:schemeClr>
              </a:solidFill>
              <a:round/>
            </a:ln>
            <a:effectLst/>
          </c:spPr>
          <c:marker>
            <c:symbol val="circle"/>
            <c:size val="10"/>
            <c:spPr>
              <a:solidFill>
                <a:schemeClr val="accent1">
                  <a:lumMod val="75000"/>
                </a:schemeClr>
              </a:solidFill>
              <a:ln w="28575">
                <a:solidFill>
                  <a:schemeClr val="accent1">
                    <a:lumMod val="75000"/>
                  </a:schemeClr>
                </a:solidFill>
              </a:ln>
              <a:effectLst/>
            </c:spPr>
          </c:marker>
          <c:xVal>
            <c:numRef>
              <c:f>DATA!$C$143:$C$154</c:f>
              <c:numCache>
                <c:formatCode>General</c:formatCode>
                <c:ptCount val="12"/>
                <c:pt idx="0">
                  <c:v>1974</c:v>
                </c:pt>
                <c:pt idx="1">
                  <c:v>1979</c:v>
                </c:pt>
                <c:pt idx="2">
                  <c:v>1986</c:v>
                </c:pt>
                <c:pt idx="3">
                  <c:v>1991</c:v>
                </c:pt>
                <c:pt idx="4">
                  <c:v>1994</c:v>
                </c:pt>
                <c:pt idx="5">
                  <c:v>1997</c:v>
                </c:pt>
                <c:pt idx="6">
                  <c:v>2000</c:v>
                </c:pt>
                <c:pt idx="7">
                  <c:v>2004</c:v>
                </c:pt>
                <c:pt idx="8">
                  <c:v>2007</c:v>
                </c:pt>
                <c:pt idx="9">
                  <c:v>2010</c:v>
                </c:pt>
                <c:pt idx="10">
                  <c:v>2013</c:v>
                </c:pt>
                <c:pt idx="11">
                  <c:v>2016</c:v>
                </c:pt>
              </c:numCache>
            </c:numRef>
          </c:xVal>
          <c:yVal>
            <c:numRef>
              <c:f>DATA!$E$143:$E$154</c:f>
              <c:numCache>
                <c:formatCode>0.000</c:formatCode>
                <c:ptCount val="12"/>
                <c:pt idx="0">
                  <c:v>0.91783349999999997</c:v>
                </c:pt>
                <c:pt idx="1">
                  <c:v>0.89343859999999997</c:v>
                </c:pt>
                <c:pt idx="2">
                  <c:v>0.89312599999999998</c:v>
                </c:pt>
                <c:pt idx="3">
                  <c:v>0.89229749999999997</c:v>
                </c:pt>
                <c:pt idx="4">
                  <c:v>0.90278829999999999</c:v>
                </c:pt>
                <c:pt idx="5">
                  <c:v>0.90399030000000002</c:v>
                </c:pt>
                <c:pt idx="6">
                  <c:v>0.90317219999999998</c:v>
                </c:pt>
                <c:pt idx="7">
                  <c:v>0.91853099999999999</c:v>
                </c:pt>
                <c:pt idx="8">
                  <c:v>0.91659210000000002</c:v>
                </c:pt>
                <c:pt idx="9">
                  <c:v>0.92838609999999999</c:v>
                </c:pt>
                <c:pt idx="10">
                  <c:v>0.93314450000000004</c:v>
                </c:pt>
                <c:pt idx="11">
                  <c:v>0.91156630000000005</c:v>
                </c:pt>
              </c:numCache>
            </c:numRef>
          </c:yVal>
          <c:smooth val="0"/>
          <c:extLst xmlns:c16r2="http://schemas.microsoft.com/office/drawing/2015/06/chart">
            <c:ext xmlns:c16="http://schemas.microsoft.com/office/drawing/2014/chart" uri="{C3380CC4-5D6E-409C-BE32-E72D297353CC}">
              <c16:uniqueId val="{00000001-0AE2-4B27-A90F-2569A4CD8B5D}"/>
            </c:ext>
          </c:extLst>
        </c:ser>
        <c:dLbls>
          <c:showLegendKey val="0"/>
          <c:showVal val="0"/>
          <c:showCatName val="0"/>
          <c:showSerName val="0"/>
          <c:showPercent val="0"/>
          <c:showBubbleSize val="0"/>
        </c:dLbls>
        <c:axId val="233090160"/>
        <c:axId val="233089376"/>
      </c:scatterChart>
      <c:valAx>
        <c:axId val="233090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89376"/>
        <c:crosses val="autoZero"/>
        <c:crossBetween val="midCat"/>
      </c:valAx>
      <c:valAx>
        <c:axId val="233089376"/>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90160"/>
        <c:crosses val="autoZero"/>
        <c:crossBetween val="midCat"/>
      </c:valAx>
      <c:spPr>
        <a:noFill/>
        <a:ln w="381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lumMod val="75000"/>
                </a:schemeClr>
              </a:solidFill>
              <a:round/>
            </a:ln>
            <a:effectLst/>
          </c:spPr>
          <c:marker>
            <c:symbol val="circle"/>
            <c:size val="9"/>
            <c:spPr>
              <a:solidFill>
                <a:schemeClr val="accent1"/>
              </a:solidFill>
              <a:ln w="28575">
                <a:solidFill>
                  <a:schemeClr val="accent1">
                    <a:lumMod val="75000"/>
                  </a:schemeClr>
                </a:solidFill>
              </a:ln>
              <a:effectLst/>
            </c:spPr>
          </c:marker>
          <c:xVal>
            <c:numRef>
              <c:f>DATA!$C$334:$C$342</c:f>
              <c:numCache>
                <c:formatCode>General</c:formatCode>
                <c:ptCount val="9"/>
                <c:pt idx="0">
                  <c:v>1979</c:v>
                </c:pt>
                <c:pt idx="1">
                  <c:v>1986</c:v>
                </c:pt>
                <c:pt idx="2">
                  <c:v>1991</c:v>
                </c:pt>
                <c:pt idx="3">
                  <c:v>1994</c:v>
                </c:pt>
                <c:pt idx="4">
                  <c:v>1999</c:v>
                </c:pt>
                <c:pt idx="5">
                  <c:v>2004</c:v>
                </c:pt>
                <c:pt idx="6">
                  <c:v>2007</c:v>
                </c:pt>
                <c:pt idx="7">
                  <c:v>2010</c:v>
                </c:pt>
                <c:pt idx="8">
                  <c:v>2013</c:v>
                </c:pt>
              </c:numCache>
            </c:numRef>
          </c:xVal>
          <c:yVal>
            <c:numRef>
              <c:f>DATA!$E$334:$E$342</c:f>
              <c:numCache>
                <c:formatCode>0.0000</c:formatCode>
                <c:ptCount val="9"/>
                <c:pt idx="0">
                  <c:v>0.89216280000000003</c:v>
                </c:pt>
                <c:pt idx="1">
                  <c:v>0.8795366</c:v>
                </c:pt>
                <c:pt idx="2">
                  <c:v>0.87961500000000004</c:v>
                </c:pt>
                <c:pt idx="3">
                  <c:v>0.87687879999999996</c:v>
                </c:pt>
                <c:pt idx="4">
                  <c:v>0.90698939999999995</c:v>
                </c:pt>
                <c:pt idx="5">
                  <c:v>0.91332139999999995</c:v>
                </c:pt>
                <c:pt idx="6">
                  <c:v>0.90576559999999995</c:v>
                </c:pt>
                <c:pt idx="7">
                  <c:v>0.92977089999999996</c:v>
                </c:pt>
                <c:pt idx="8">
                  <c:v>0.92795939999999999</c:v>
                </c:pt>
              </c:numCache>
            </c:numRef>
          </c:yVal>
          <c:smooth val="1"/>
          <c:extLst xmlns:c16r2="http://schemas.microsoft.com/office/drawing/2015/06/chart">
            <c:ext xmlns:c16="http://schemas.microsoft.com/office/drawing/2014/chart" uri="{C3380CC4-5D6E-409C-BE32-E72D297353CC}">
              <c16:uniqueId val="{00000000-6347-4B95-A7E0-D9B993F0F70A}"/>
            </c:ext>
          </c:extLst>
        </c:ser>
        <c:ser>
          <c:idx val="1"/>
          <c:order val="1"/>
          <c:spPr>
            <a:ln w="19050" cap="rnd">
              <a:solidFill>
                <a:srgbClr val="FF0000"/>
              </a:solidFill>
              <a:round/>
            </a:ln>
            <a:effectLst/>
          </c:spPr>
          <c:marker>
            <c:symbol val="circle"/>
            <c:size val="9"/>
            <c:spPr>
              <a:solidFill>
                <a:srgbClr val="FF0000"/>
              </a:solidFill>
              <a:ln w="38100">
                <a:solidFill>
                  <a:srgbClr val="FF0000"/>
                </a:solidFill>
              </a:ln>
              <a:effectLst/>
            </c:spPr>
          </c:marker>
          <c:xVal>
            <c:numRef>
              <c:f>DATA!$C$334:$C$342</c:f>
              <c:numCache>
                <c:formatCode>General</c:formatCode>
                <c:ptCount val="9"/>
                <c:pt idx="0">
                  <c:v>1979</c:v>
                </c:pt>
                <c:pt idx="1">
                  <c:v>1986</c:v>
                </c:pt>
                <c:pt idx="2">
                  <c:v>1991</c:v>
                </c:pt>
                <c:pt idx="3">
                  <c:v>1994</c:v>
                </c:pt>
                <c:pt idx="4">
                  <c:v>1999</c:v>
                </c:pt>
                <c:pt idx="5">
                  <c:v>2004</c:v>
                </c:pt>
                <c:pt idx="6">
                  <c:v>2007</c:v>
                </c:pt>
                <c:pt idx="7">
                  <c:v>2010</c:v>
                </c:pt>
                <c:pt idx="8">
                  <c:v>2013</c:v>
                </c:pt>
              </c:numCache>
            </c:numRef>
          </c:xVal>
          <c:yVal>
            <c:numRef>
              <c:f>DATA!$D$334:$D$342</c:f>
              <c:numCache>
                <c:formatCode>0.0000</c:formatCode>
                <c:ptCount val="9"/>
                <c:pt idx="0">
                  <c:v>0.45980510000000002</c:v>
                </c:pt>
                <c:pt idx="1">
                  <c:v>0.55137709999999995</c:v>
                </c:pt>
                <c:pt idx="2">
                  <c:v>0.55710729999999997</c:v>
                </c:pt>
                <c:pt idx="3">
                  <c:v>0.58501259999999999</c:v>
                </c:pt>
                <c:pt idx="4">
                  <c:v>0.58416239999999997</c:v>
                </c:pt>
                <c:pt idx="5">
                  <c:v>0.58334750000000002</c:v>
                </c:pt>
                <c:pt idx="6">
                  <c:v>0.5718801</c:v>
                </c:pt>
                <c:pt idx="7">
                  <c:v>0.58893260000000003</c:v>
                </c:pt>
                <c:pt idx="8">
                  <c:v>0.58277920000000005</c:v>
                </c:pt>
              </c:numCache>
            </c:numRef>
          </c:yVal>
          <c:smooth val="1"/>
          <c:extLst xmlns:c16r2="http://schemas.microsoft.com/office/drawing/2015/06/chart">
            <c:ext xmlns:c16="http://schemas.microsoft.com/office/drawing/2014/chart" uri="{C3380CC4-5D6E-409C-BE32-E72D297353CC}">
              <c16:uniqueId val="{00000001-6347-4B95-A7E0-D9B993F0F70A}"/>
            </c:ext>
          </c:extLst>
        </c:ser>
        <c:dLbls>
          <c:showLegendKey val="0"/>
          <c:showVal val="0"/>
          <c:showCatName val="0"/>
          <c:showSerName val="0"/>
          <c:showPercent val="0"/>
          <c:showBubbleSize val="0"/>
        </c:dLbls>
        <c:axId val="233091336"/>
        <c:axId val="233091728"/>
      </c:scatterChart>
      <c:valAx>
        <c:axId val="233091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91728"/>
        <c:crosses val="autoZero"/>
        <c:crossBetween val="midCat"/>
      </c:valAx>
      <c:valAx>
        <c:axId val="233091728"/>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coefficient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091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lumMod val="75000"/>
                </a:schemeClr>
              </a:solidFill>
              <a:round/>
            </a:ln>
            <a:effectLst/>
          </c:spPr>
          <c:marker>
            <c:symbol val="circle"/>
            <c:size val="9"/>
            <c:spPr>
              <a:solidFill>
                <a:schemeClr val="accent1"/>
              </a:solidFill>
              <a:ln w="28575">
                <a:solidFill>
                  <a:schemeClr val="accent1">
                    <a:lumMod val="75000"/>
                  </a:schemeClr>
                </a:solidFill>
              </a:ln>
              <a:effectLst/>
            </c:spPr>
          </c:marker>
          <c:xVal>
            <c:numRef>
              <c:f>DATA!$C$185:$C$193</c:f>
              <c:numCache>
                <c:formatCode>General</c:formatCode>
                <c:ptCount val="9"/>
                <c:pt idx="0">
                  <c:v>1979</c:v>
                </c:pt>
                <c:pt idx="1">
                  <c:v>1986</c:v>
                </c:pt>
                <c:pt idx="2">
                  <c:v>1991</c:v>
                </c:pt>
                <c:pt idx="3">
                  <c:v>1995</c:v>
                </c:pt>
                <c:pt idx="4">
                  <c:v>2000</c:v>
                </c:pt>
                <c:pt idx="5">
                  <c:v>2004</c:v>
                </c:pt>
                <c:pt idx="6">
                  <c:v>2007</c:v>
                </c:pt>
                <c:pt idx="7">
                  <c:v>2010</c:v>
                </c:pt>
                <c:pt idx="8">
                  <c:v>2013</c:v>
                </c:pt>
              </c:numCache>
            </c:numRef>
          </c:xVal>
          <c:yVal>
            <c:numRef>
              <c:f>DATA!$E$185:$E$193</c:f>
              <c:numCache>
                <c:formatCode>0.000</c:formatCode>
                <c:ptCount val="9"/>
                <c:pt idx="0">
                  <c:v>0.83331999999999995</c:v>
                </c:pt>
                <c:pt idx="1">
                  <c:v>0.84189309999999995</c:v>
                </c:pt>
                <c:pt idx="2">
                  <c:v>0.77412060000000005</c:v>
                </c:pt>
                <c:pt idx="3">
                  <c:v>0.88089320000000004</c:v>
                </c:pt>
                <c:pt idx="4">
                  <c:v>0.90338130000000005</c:v>
                </c:pt>
                <c:pt idx="5">
                  <c:v>0.95573929999999996</c:v>
                </c:pt>
                <c:pt idx="6">
                  <c:v>0.86630130000000005</c:v>
                </c:pt>
                <c:pt idx="7">
                  <c:v>0.90030489999999996</c:v>
                </c:pt>
                <c:pt idx="8">
                  <c:v>0.87458170000000002</c:v>
                </c:pt>
              </c:numCache>
            </c:numRef>
          </c:yVal>
          <c:smooth val="1"/>
          <c:extLst xmlns:c16r2="http://schemas.microsoft.com/office/drawing/2015/06/chart">
            <c:ext xmlns:c16="http://schemas.microsoft.com/office/drawing/2014/chart" uri="{C3380CC4-5D6E-409C-BE32-E72D297353CC}">
              <c16:uniqueId val="{00000000-8570-4F59-B237-1083F2A61EB5}"/>
            </c:ext>
          </c:extLst>
        </c:ser>
        <c:ser>
          <c:idx val="1"/>
          <c:order val="1"/>
          <c:spPr>
            <a:ln w="19050" cap="rnd">
              <a:solidFill>
                <a:srgbClr val="FF0000"/>
              </a:solidFill>
              <a:round/>
            </a:ln>
            <a:effectLst/>
          </c:spPr>
          <c:marker>
            <c:symbol val="circle"/>
            <c:size val="9"/>
            <c:spPr>
              <a:solidFill>
                <a:srgbClr val="FF0000"/>
              </a:solidFill>
              <a:ln w="38100">
                <a:solidFill>
                  <a:srgbClr val="FF0000"/>
                </a:solidFill>
              </a:ln>
              <a:effectLst/>
            </c:spPr>
          </c:marker>
          <c:xVal>
            <c:numRef>
              <c:f>DATA!$C$185:$C$193</c:f>
              <c:numCache>
                <c:formatCode>General</c:formatCode>
                <c:ptCount val="9"/>
                <c:pt idx="0">
                  <c:v>1979</c:v>
                </c:pt>
                <c:pt idx="1">
                  <c:v>1986</c:v>
                </c:pt>
                <c:pt idx="2">
                  <c:v>1991</c:v>
                </c:pt>
                <c:pt idx="3">
                  <c:v>1995</c:v>
                </c:pt>
                <c:pt idx="4">
                  <c:v>2000</c:v>
                </c:pt>
                <c:pt idx="5">
                  <c:v>2004</c:v>
                </c:pt>
                <c:pt idx="6">
                  <c:v>2007</c:v>
                </c:pt>
                <c:pt idx="7">
                  <c:v>2010</c:v>
                </c:pt>
                <c:pt idx="8">
                  <c:v>2013</c:v>
                </c:pt>
              </c:numCache>
            </c:numRef>
          </c:xVal>
          <c:yVal>
            <c:numRef>
              <c:f>DATA!$D$185:$D$193</c:f>
              <c:numCache>
                <c:formatCode>0.000</c:formatCode>
                <c:ptCount val="9"/>
                <c:pt idx="0">
                  <c:v>0.43305539999999998</c:v>
                </c:pt>
                <c:pt idx="1">
                  <c:v>0.40547450000000002</c:v>
                </c:pt>
                <c:pt idx="2">
                  <c:v>0.44193519999999997</c:v>
                </c:pt>
                <c:pt idx="3">
                  <c:v>0.45829019999999998</c:v>
                </c:pt>
                <c:pt idx="4">
                  <c:v>0.45609490000000003</c:v>
                </c:pt>
                <c:pt idx="5">
                  <c:v>0.47476420000000003</c:v>
                </c:pt>
                <c:pt idx="6">
                  <c:v>0.46813070000000001</c:v>
                </c:pt>
                <c:pt idx="7">
                  <c:v>0.46758420000000001</c:v>
                </c:pt>
                <c:pt idx="8">
                  <c:v>0.469356</c:v>
                </c:pt>
              </c:numCache>
            </c:numRef>
          </c:yVal>
          <c:smooth val="1"/>
          <c:extLst xmlns:c16r2="http://schemas.microsoft.com/office/drawing/2015/06/chart">
            <c:ext xmlns:c16="http://schemas.microsoft.com/office/drawing/2014/chart" uri="{C3380CC4-5D6E-409C-BE32-E72D297353CC}">
              <c16:uniqueId val="{00000001-8570-4F59-B237-1083F2A61EB5}"/>
            </c:ext>
          </c:extLst>
        </c:ser>
        <c:dLbls>
          <c:showLegendKey val="0"/>
          <c:showVal val="0"/>
          <c:showCatName val="0"/>
          <c:showSerName val="0"/>
          <c:showPercent val="0"/>
          <c:showBubbleSize val="0"/>
        </c:dLbls>
        <c:axId val="234540080"/>
        <c:axId val="234540472"/>
      </c:scatterChart>
      <c:valAx>
        <c:axId val="234540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540472"/>
        <c:crosses val="autoZero"/>
        <c:crossBetween val="midCat"/>
      </c:valAx>
      <c:valAx>
        <c:axId val="234540472"/>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coefficient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540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908812142773"/>
          <c:y val="0.10895494527068562"/>
          <c:w val="0.78591639693052229"/>
          <c:h val="0.68170985256395811"/>
        </c:manualLayout>
      </c:layout>
      <c:scatterChart>
        <c:scatterStyle val="smoothMarker"/>
        <c:varyColors val="0"/>
        <c:ser>
          <c:idx val="0"/>
          <c:order val="0"/>
          <c:spPr>
            <a:ln w="28575" cap="rnd">
              <a:solidFill>
                <a:schemeClr val="accent1">
                  <a:lumMod val="75000"/>
                </a:schemeClr>
              </a:solidFill>
              <a:round/>
            </a:ln>
            <a:effectLst/>
          </c:spPr>
          <c:marker>
            <c:symbol val="circle"/>
            <c:size val="9"/>
            <c:spPr>
              <a:solidFill>
                <a:schemeClr val="accent1"/>
              </a:solidFill>
              <a:ln w="28575">
                <a:solidFill>
                  <a:schemeClr val="accent1">
                    <a:lumMod val="75000"/>
                  </a:schemeClr>
                </a:solidFill>
              </a:ln>
              <a:effectLst/>
            </c:spPr>
          </c:marker>
          <c:xVal>
            <c:numRef>
              <c:f>DATA!$C$169:$C$182</c:f>
              <c:numCache>
                <c:formatCode>General</c:formatCode>
                <c:ptCount val="14"/>
                <c:pt idx="0">
                  <c:v>1984</c:v>
                </c:pt>
                <c:pt idx="1">
                  <c:v>1989</c:v>
                </c:pt>
                <c:pt idx="2">
                  <c:v>1991</c:v>
                </c:pt>
                <c:pt idx="3">
                  <c:v>1994</c:v>
                </c:pt>
                <c:pt idx="4">
                  <c:v>1995</c:v>
                </c:pt>
                <c:pt idx="5">
                  <c:v>1998</c:v>
                </c:pt>
                <c:pt idx="6">
                  <c:v>2000</c:v>
                </c:pt>
                <c:pt idx="7">
                  <c:v>2001</c:v>
                </c:pt>
                <c:pt idx="8">
                  <c:v>2004</c:v>
                </c:pt>
                <c:pt idx="9">
                  <c:v>2007</c:v>
                </c:pt>
                <c:pt idx="10">
                  <c:v>2010</c:v>
                </c:pt>
                <c:pt idx="11">
                  <c:v>2011</c:v>
                </c:pt>
                <c:pt idx="12">
                  <c:v>2013</c:v>
                </c:pt>
                <c:pt idx="13">
                  <c:v>2015</c:v>
                </c:pt>
              </c:numCache>
            </c:numRef>
          </c:xVal>
          <c:yVal>
            <c:numRef>
              <c:f>DATA!$E$169:$E$182</c:f>
              <c:numCache>
                <c:formatCode>0.000</c:formatCode>
                <c:ptCount val="14"/>
                <c:pt idx="0">
                  <c:v>0.85591660000000003</c:v>
                </c:pt>
                <c:pt idx="1">
                  <c:v>0.85267340000000003</c:v>
                </c:pt>
                <c:pt idx="2">
                  <c:v>0.84341999999999995</c:v>
                </c:pt>
                <c:pt idx="3">
                  <c:v>0.84987199999999996</c:v>
                </c:pt>
                <c:pt idx="4">
                  <c:v>0.84801519999999997</c:v>
                </c:pt>
                <c:pt idx="5">
                  <c:v>0.85314840000000003</c:v>
                </c:pt>
                <c:pt idx="6">
                  <c:v>0.84837750000000001</c:v>
                </c:pt>
                <c:pt idx="7">
                  <c:v>0.86965049999999999</c:v>
                </c:pt>
                <c:pt idx="8">
                  <c:v>0.88354049999999995</c:v>
                </c:pt>
                <c:pt idx="9">
                  <c:v>0.88786019999999999</c:v>
                </c:pt>
                <c:pt idx="10">
                  <c:v>0.87455190000000005</c:v>
                </c:pt>
                <c:pt idx="11">
                  <c:v>0.8864303</c:v>
                </c:pt>
                <c:pt idx="12">
                  <c:v>0.90004419999999996</c:v>
                </c:pt>
                <c:pt idx="13">
                  <c:v>0.91260169999999996</c:v>
                </c:pt>
              </c:numCache>
            </c:numRef>
          </c:yVal>
          <c:smooth val="1"/>
          <c:extLst xmlns:c16r2="http://schemas.microsoft.com/office/drawing/2015/06/chart">
            <c:ext xmlns:c16="http://schemas.microsoft.com/office/drawing/2014/chart" uri="{C3380CC4-5D6E-409C-BE32-E72D297353CC}">
              <c16:uniqueId val="{00000000-089B-4C70-B81D-E0F949780569}"/>
            </c:ext>
          </c:extLst>
        </c:ser>
        <c:ser>
          <c:idx val="1"/>
          <c:order val="1"/>
          <c:spPr>
            <a:ln w="38100" cap="rnd">
              <a:solidFill>
                <a:srgbClr val="FF0000"/>
              </a:solidFill>
              <a:round/>
            </a:ln>
            <a:effectLst/>
          </c:spPr>
          <c:marker>
            <c:symbol val="circle"/>
            <c:size val="9"/>
            <c:spPr>
              <a:solidFill>
                <a:srgbClr val="FF0000"/>
              </a:solidFill>
              <a:ln w="38100">
                <a:solidFill>
                  <a:srgbClr val="FF0000"/>
                </a:solidFill>
              </a:ln>
              <a:effectLst/>
            </c:spPr>
          </c:marker>
          <c:xVal>
            <c:numRef>
              <c:f>DATA!$C$169:$C$182</c:f>
              <c:numCache>
                <c:formatCode>General</c:formatCode>
                <c:ptCount val="14"/>
                <c:pt idx="0">
                  <c:v>1984</c:v>
                </c:pt>
                <c:pt idx="1">
                  <c:v>1989</c:v>
                </c:pt>
                <c:pt idx="2">
                  <c:v>1991</c:v>
                </c:pt>
                <c:pt idx="3">
                  <c:v>1994</c:v>
                </c:pt>
                <c:pt idx="4">
                  <c:v>1995</c:v>
                </c:pt>
                <c:pt idx="5">
                  <c:v>1998</c:v>
                </c:pt>
                <c:pt idx="6">
                  <c:v>2000</c:v>
                </c:pt>
                <c:pt idx="7">
                  <c:v>2001</c:v>
                </c:pt>
                <c:pt idx="8">
                  <c:v>2004</c:v>
                </c:pt>
                <c:pt idx="9">
                  <c:v>2007</c:v>
                </c:pt>
                <c:pt idx="10">
                  <c:v>2010</c:v>
                </c:pt>
                <c:pt idx="11">
                  <c:v>2011</c:v>
                </c:pt>
                <c:pt idx="12">
                  <c:v>2013</c:v>
                </c:pt>
                <c:pt idx="13">
                  <c:v>2015</c:v>
                </c:pt>
              </c:numCache>
            </c:numRef>
          </c:xVal>
          <c:yVal>
            <c:numRef>
              <c:f>DATA!$D$169:$D$182</c:f>
              <c:numCache>
                <c:formatCode>0.000</c:formatCode>
                <c:ptCount val="14"/>
                <c:pt idx="0">
                  <c:v>0.48655579999999998</c:v>
                </c:pt>
                <c:pt idx="1">
                  <c:v>0.4882166</c:v>
                </c:pt>
                <c:pt idx="2">
                  <c:v>0.48622349999999998</c:v>
                </c:pt>
                <c:pt idx="3">
                  <c:v>0.50750870000000003</c:v>
                </c:pt>
                <c:pt idx="4">
                  <c:v>0.50263150000000001</c:v>
                </c:pt>
                <c:pt idx="5">
                  <c:v>0.51336020000000004</c:v>
                </c:pt>
                <c:pt idx="6">
                  <c:v>0.52494019999999997</c:v>
                </c:pt>
                <c:pt idx="7">
                  <c:v>0.54384880000000002</c:v>
                </c:pt>
                <c:pt idx="8">
                  <c:v>0.55024309999999998</c:v>
                </c:pt>
                <c:pt idx="9">
                  <c:v>0.55953980000000003</c:v>
                </c:pt>
                <c:pt idx="10">
                  <c:v>0.5546392</c:v>
                </c:pt>
                <c:pt idx="11">
                  <c:v>0.555867</c:v>
                </c:pt>
                <c:pt idx="12">
                  <c:v>0.5646989</c:v>
                </c:pt>
                <c:pt idx="13">
                  <c:v>0.56810260000000001</c:v>
                </c:pt>
              </c:numCache>
            </c:numRef>
          </c:yVal>
          <c:smooth val="1"/>
          <c:extLst xmlns:c16r2="http://schemas.microsoft.com/office/drawing/2015/06/chart">
            <c:ext xmlns:c16="http://schemas.microsoft.com/office/drawing/2014/chart" uri="{C3380CC4-5D6E-409C-BE32-E72D297353CC}">
              <c16:uniqueId val="{00000001-089B-4C70-B81D-E0F949780569}"/>
            </c:ext>
          </c:extLst>
        </c:ser>
        <c:dLbls>
          <c:showLegendKey val="0"/>
          <c:showVal val="0"/>
          <c:showCatName val="0"/>
          <c:showSerName val="0"/>
          <c:showPercent val="0"/>
          <c:showBubbleSize val="0"/>
        </c:dLbls>
        <c:axId val="234541256"/>
        <c:axId val="234541648"/>
      </c:scatterChart>
      <c:valAx>
        <c:axId val="234541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541648"/>
        <c:crosses val="autoZero"/>
        <c:crossBetween val="midCat"/>
      </c:valAx>
      <c:valAx>
        <c:axId val="234541648"/>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coefficient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5412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9"/>
            <c:spPr>
              <a:solidFill>
                <a:schemeClr val="accent1"/>
              </a:solidFill>
              <a:ln w="9525">
                <a:solidFill>
                  <a:schemeClr val="accent1"/>
                </a:solidFill>
              </a:ln>
              <a:effectLst/>
            </c:spPr>
          </c:marker>
          <c:dLbls>
            <c:dLbl>
              <c:idx val="0"/>
              <c:tx>
                <c:rich>
                  <a:bodyPr/>
                  <a:lstStyle/>
                  <a:p>
                    <a:fld id="{B6C098C8-FE92-4968-B48D-8B9D5587529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5A6C66BB-EB8F-4251-9D8D-3271C2E33A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CDA468AE-EBB2-4770-AD92-C244DA0722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A7CA4EB0-7087-4BAD-BCA2-CB5C504631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391E-4D99-88FE-152F5E4F9083}"/>
                </c:ext>
                <c:ext xmlns:c15="http://schemas.microsoft.com/office/drawing/2012/chart" uri="{CE6537A1-D6FC-4f65-9D91-7224C49458BB}"/>
              </c:extLst>
            </c:dLbl>
            <c:dLbl>
              <c:idx val="5"/>
              <c:tx>
                <c:rich>
                  <a:bodyPr/>
                  <a:lstStyle/>
                  <a:p>
                    <a:fld id="{49448C11-7457-4D9E-96ED-C0B3A7FE9B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9A1A5722-4A53-4245-8DC1-F1DAA26C87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layout>
                <c:manualLayout>
                  <c:x val="-0.1"/>
                  <c:y val="-8.1003447749109468E-3"/>
                </c:manualLayout>
              </c:layout>
              <c:tx>
                <c:rich>
                  <a:bodyPr/>
                  <a:lstStyle/>
                  <a:p>
                    <a:fld id="{211BF282-33C7-4F1C-B699-B31341E7E714}"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391E-4D99-88FE-152F5E4F9083}"/>
                </c:ext>
                <c:ext xmlns:c15="http://schemas.microsoft.com/office/drawing/2012/chart" uri="{CE6537A1-D6FC-4f65-9D91-7224C49458BB}">
                  <c15:dlblFieldTable/>
                  <c15:showDataLabelsRange val="1"/>
                </c:ext>
              </c:extLst>
            </c:dLbl>
            <c:dLbl>
              <c:idx val="8"/>
              <c:tx>
                <c:rich>
                  <a:bodyPr/>
                  <a:lstStyle/>
                  <a:p>
                    <a:fld id="{5FD5F58D-A3C0-4308-8FBF-325A147E3F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13D1E3F6-D1F1-4CBF-8C67-F20153975C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E27F932A-160C-4B66-86E0-E7D65ADDF03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45D6D2D1-9867-44D7-A6D0-811604E4BE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tx>
                <c:rich>
                  <a:bodyPr/>
                  <a:lstStyle/>
                  <a:p>
                    <a:fld id="{4869871B-0D6D-41BD-AFC2-F07F717406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3"/>
              <c:tx>
                <c:rich>
                  <a:bodyPr/>
                  <a:lstStyle/>
                  <a:p>
                    <a:fld id="{57400540-A4CF-42EE-A3C3-E0B0E4567A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4"/>
              <c:tx>
                <c:rich>
                  <a:bodyPr/>
                  <a:lstStyle/>
                  <a:p>
                    <a:fld id="{7E1A94EE-EC37-4DCC-B869-81786C635C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539B7033-5C2D-4E10-A119-57E2E4359C6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tx>
                <c:rich>
                  <a:bodyPr/>
                  <a:lstStyle/>
                  <a:p>
                    <a:fld id="{953BE648-84C8-41EF-9CB7-FA5A544D3F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DATA!$D$383:$D$399</c:f>
              <c:numCache>
                <c:formatCode>0.000</c:formatCode>
                <c:ptCount val="17"/>
                <c:pt idx="0">
                  <c:v>0.40352739999999998</c:v>
                </c:pt>
                <c:pt idx="1">
                  <c:v>0.58127010000000001</c:v>
                </c:pt>
                <c:pt idx="2">
                  <c:v>0.50933240000000002</c:v>
                </c:pt>
                <c:pt idx="3">
                  <c:v>0.5376301</c:v>
                </c:pt>
                <c:pt idx="4">
                  <c:v>0.52212630000000004</c:v>
                </c:pt>
                <c:pt idx="5">
                  <c:v>0.54901949999999999</c:v>
                </c:pt>
                <c:pt idx="6">
                  <c:v>0.53322789999999998</c:v>
                </c:pt>
                <c:pt idx="7">
                  <c:v>0.50150640000000002</c:v>
                </c:pt>
                <c:pt idx="8">
                  <c:v>0.51117290000000004</c:v>
                </c:pt>
                <c:pt idx="9">
                  <c:v>0.48236329999999999</c:v>
                </c:pt>
                <c:pt idx="10">
                  <c:v>0.54804059999999999</c:v>
                </c:pt>
                <c:pt idx="11">
                  <c:v>0.469356</c:v>
                </c:pt>
                <c:pt idx="12">
                  <c:v>0.56810260000000001</c:v>
                </c:pt>
                <c:pt idx="13">
                  <c:v>0.55804160000000003</c:v>
                </c:pt>
                <c:pt idx="14">
                  <c:v>0.53718790000000005</c:v>
                </c:pt>
                <c:pt idx="15">
                  <c:v>0.3790365</c:v>
                </c:pt>
                <c:pt idx="16">
                  <c:v>0.59813989999999995</c:v>
                </c:pt>
              </c:numCache>
            </c:numRef>
          </c:xVal>
          <c:yVal>
            <c:numRef>
              <c:f>DATA!$E$383:$E$399</c:f>
              <c:numCache>
                <c:formatCode>0.000</c:formatCode>
                <c:ptCount val="17"/>
                <c:pt idx="0">
                  <c:v>0.84062939999999997</c:v>
                </c:pt>
                <c:pt idx="1">
                  <c:v>0.93176749999999997</c:v>
                </c:pt>
                <c:pt idx="2">
                  <c:v>0.87392060000000005</c:v>
                </c:pt>
                <c:pt idx="3">
                  <c:v>0.88853890000000002</c:v>
                </c:pt>
                <c:pt idx="4">
                  <c:v>0.92475879999999999</c:v>
                </c:pt>
                <c:pt idx="5">
                  <c:v>0.86821479999999995</c:v>
                </c:pt>
                <c:pt idx="6">
                  <c:v>0.9283361</c:v>
                </c:pt>
                <c:pt idx="7">
                  <c:v>0.92893139999999996</c:v>
                </c:pt>
                <c:pt idx="8">
                  <c:v>0.92372149999999997</c:v>
                </c:pt>
                <c:pt idx="9">
                  <c:v>0.8942502</c:v>
                </c:pt>
                <c:pt idx="10">
                  <c:v>0.90416750000000001</c:v>
                </c:pt>
                <c:pt idx="11">
                  <c:v>0.87458170000000002</c:v>
                </c:pt>
                <c:pt idx="12">
                  <c:v>0.91260169999999996</c:v>
                </c:pt>
                <c:pt idx="13">
                  <c:v>0.91156630000000005</c:v>
                </c:pt>
                <c:pt idx="14">
                  <c:v>0.96017149999999996</c:v>
                </c:pt>
                <c:pt idx="15">
                  <c:v>0.96901400000000004</c:v>
                </c:pt>
                <c:pt idx="16">
                  <c:v>0.92182940000000002</c:v>
                </c:pt>
              </c:numCache>
            </c:numRef>
          </c:yVal>
          <c:smooth val="0"/>
          <c:extLst xmlns:c16r2="http://schemas.microsoft.com/office/drawing/2015/06/chart">
            <c:ext xmlns:c16="http://schemas.microsoft.com/office/drawing/2014/chart" uri="{C3380CC4-5D6E-409C-BE32-E72D297353CC}">
              <c16:uniqueId val="{00000011-391E-4D99-88FE-152F5E4F9083}"/>
            </c:ext>
            <c:ext xmlns:c15="http://schemas.microsoft.com/office/drawing/2012/chart" uri="{02D57815-91ED-43cb-92C2-25804820EDAC}">
              <c15:datalabelsRange>
                <c15:f>DATA!$B$383:$B$399</c15:f>
                <c15:dlblRangeCache>
                  <c:ptCount val="17"/>
                  <c:pt idx="0">
                    <c:v>TWN</c:v>
                  </c:pt>
                  <c:pt idx="1">
                    <c:v>GBR</c:v>
                  </c:pt>
                  <c:pt idx="2">
                    <c:v>NLD</c:v>
                  </c:pt>
                  <c:pt idx="3">
                    <c:v>ITA</c:v>
                  </c:pt>
                  <c:pt idx="4">
                    <c:v>AUS</c:v>
                  </c:pt>
                  <c:pt idx="5">
                    <c:v>FRA</c:v>
                  </c:pt>
                  <c:pt idx="6">
                    <c:v>FIN</c:v>
                  </c:pt>
                  <c:pt idx="7">
                    <c:v>DNK</c:v>
                  </c:pt>
                  <c:pt idx="8">
                    <c:v>CAN</c:v>
                  </c:pt>
                  <c:pt idx="9">
                    <c:v>CHE</c:v>
                  </c:pt>
                  <c:pt idx="10">
                    <c:v>ESP</c:v>
                  </c:pt>
                  <c:pt idx="11">
                    <c:v>NOR</c:v>
                  </c:pt>
                  <c:pt idx="12">
                    <c:v>DEU</c:v>
                  </c:pt>
                  <c:pt idx="13">
                    <c:v>USA</c:v>
                  </c:pt>
                  <c:pt idx="14">
                    <c:v>JPN</c:v>
                  </c:pt>
                  <c:pt idx="15">
                    <c:v>KOR</c:v>
                  </c:pt>
                  <c:pt idx="16">
                    <c:v>GRC</c:v>
                  </c:pt>
                </c15:dlblRangeCache>
              </c15:datalabelsRange>
            </c:ext>
          </c:extLst>
        </c:ser>
        <c:dLbls>
          <c:showLegendKey val="0"/>
          <c:showVal val="0"/>
          <c:showCatName val="0"/>
          <c:showSerName val="0"/>
          <c:showPercent val="0"/>
          <c:showBubbleSize val="0"/>
        </c:dLbls>
        <c:axId val="234542432"/>
        <c:axId val="234542824"/>
      </c:scatterChart>
      <c:valAx>
        <c:axId val="234542432"/>
        <c:scaling>
          <c:orientation val="minMax"/>
          <c:min val="0.30000000000000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of labor income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4542824"/>
        <c:crosses val="autoZero"/>
        <c:crossBetween val="midCat"/>
      </c:valAx>
      <c:valAx>
        <c:axId val="234542824"/>
        <c:scaling>
          <c:orientation val="minMax"/>
          <c:max val="1"/>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Gini of capital income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4542432"/>
        <c:crosses val="autoZero"/>
        <c:crossBetween val="midCat"/>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err="1"/>
              <a:t>Homoploutia</a:t>
            </a:r>
            <a:r>
              <a:rPr lang="en-US" sz="2000"/>
              <a:t> in the United States: Top decile of capitalists in top decile of workers</a:t>
            </a:r>
            <a:r>
              <a:rPr lang="en-US" sz="2000" baseline="0"/>
              <a:t> (and the reverse), 1980-2016</a:t>
            </a:r>
            <a:endParaRPr lang="en-US" sz="2000"/>
          </a:p>
        </c:rich>
      </c:tx>
      <c:overlay val="0"/>
    </c:title>
    <c:autoTitleDeleted val="0"/>
    <c:plotArea>
      <c:layout>
        <c:manualLayout>
          <c:layoutTarget val="inner"/>
          <c:xMode val="edge"/>
          <c:yMode val="edge"/>
          <c:x val="4.3893646638899921E-2"/>
          <c:y val="0.1193991092385136"/>
          <c:w val="0.93849398871704992"/>
          <c:h val="0.81156989326554207"/>
        </c:manualLayout>
      </c:layout>
      <c:lineChart>
        <c:grouping val="standard"/>
        <c:varyColors val="0"/>
        <c:ser>
          <c:idx val="0"/>
          <c:order val="0"/>
          <c:tx>
            <c:strRef>
              <c:f>DATA!$A$81</c:f>
              <c:strCache>
                <c:ptCount val="1"/>
                <c:pt idx="0">
                  <c:v>10K in 10L</c:v>
                </c:pt>
              </c:strCache>
            </c:strRef>
          </c:tx>
          <c:spPr>
            <a:ln w="38100"/>
          </c:spPr>
          <c:marker>
            <c:symbol val="none"/>
          </c:marker>
          <c:cat>
            <c:numRef>
              <c:f>DATA!$G$69:$AR$69</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DATA!$G$81:$AR$81</c:f>
              <c:numCache>
                <c:formatCode>0</c:formatCode>
                <c:ptCount val="38"/>
                <c:pt idx="0">
                  <c:v>14.27740199287221</c:v>
                </c:pt>
                <c:pt idx="1">
                  <c:v>14.580158211771534</c:v>
                </c:pt>
                <c:pt idx="2">
                  <c:v>14.45637258858665</c:v>
                </c:pt>
                <c:pt idx="3">
                  <c:v>13.82251186740687</c:v>
                </c:pt>
                <c:pt idx="4">
                  <c:v>13.62123548989366</c:v>
                </c:pt>
                <c:pt idx="5">
                  <c:v>13.393650537200097</c:v>
                </c:pt>
                <c:pt idx="6">
                  <c:v>14.255091103965704</c:v>
                </c:pt>
                <c:pt idx="7">
                  <c:v>13.902581669312392</c:v>
                </c:pt>
                <c:pt idx="8">
                  <c:v>15.675180963474499</c:v>
                </c:pt>
                <c:pt idx="9">
                  <c:v>15.203157233832631</c:v>
                </c:pt>
                <c:pt idx="10">
                  <c:v>16.035946904114105</c:v>
                </c:pt>
                <c:pt idx="11">
                  <c:v>16.687278423612828</c:v>
                </c:pt>
                <c:pt idx="12">
                  <c:v>16.361201774207046</c:v>
                </c:pt>
                <c:pt idx="13">
                  <c:v>16.774791473586653</c:v>
                </c:pt>
                <c:pt idx="14">
                  <c:v>18.372728128825692</c:v>
                </c:pt>
                <c:pt idx="15">
                  <c:v>17.356551527262347</c:v>
                </c:pt>
                <c:pt idx="16">
                  <c:v>18.076375971112814</c:v>
                </c:pt>
                <c:pt idx="17">
                  <c:v>19.506943696845731</c:v>
                </c:pt>
                <c:pt idx="18">
                  <c:v>19.88360814742968</c:v>
                </c:pt>
                <c:pt idx="19">
                  <c:v>19.091006538750133</c:v>
                </c:pt>
                <c:pt idx="20">
                  <c:v>20.225316186629822</c:v>
                </c:pt>
                <c:pt idx="21">
                  <c:v>20.519900329988552</c:v>
                </c:pt>
                <c:pt idx="22">
                  <c:v>20.163524562470435</c:v>
                </c:pt>
                <c:pt idx="23">
                  <c:v>19.798635042908305</c:v>
                </c:pt>
                <c:pt idx="24">
                  <c:v>20.233942130104658</c:v>
                </c:pt>
                <c:pt idx="25">
                  <c:v>20.914942210533603</c:v>
                </c:pt>
                <c:pt idx="26">
                  <c:v>21.111809483902508</c:v>
                </c:pt>
                <c:pt idx="27">
                  <c:v>20.924659947846923</c:v>
                </c:pt>
                <c:pt idx="28">
                  <c:v>22.196507468966971</c:v>
                </c:pt>
                <c:pt idx="29">
                  <c:v>20.12604751021539</c:v>
                </c:pt>
                <c:pt idx="30">
                  <c:v>21.692212523197473</c:v>
                </c:pt>
                <c:pt idx="31">
                  <c:v>26.057766277362056</c:v>
                </c:pt>
                <c:pt idx="32">
                  <c:v>25.331819149691249</c:v>
                </c:pt>
                <c:pt idx="33">
                  <c:v>26.100429607718855</c:v>
                </c:pt>
                <c:pt idx="34">
                  <c:v>27.270787395974111</c:v>
                </c:pt>
                <c:pt idx="35">
                  <c:v>28.542956794077874</c:v>
                </c:pt>
                <c:pt idx="36">
                  <c:v>27.456361003125242</c:v>
                </c:pt>
                <c:pt idx="37">
                  <c:v>28.507474011685257</c:v>
                </c:pt>
              </c:numCache>
            </c:numRef>
          </c:val>
          <c:smooth val="0"/>
          <c:extLst xmlns:c16r2="http://schemas.microsoft.com/office/drawing/2015/06/chart">
            <c:ext xmlns:c16="http://schemas.microsoft.com/office/drawing/2014/chart" uri="{C3380CC4-5D6E-409C-BE32-E72D297353CC}">
              <c16:uniqueId val="{00000000-E4D4-476F-8068-F0A1E5816C96}"/>
            </c:ext>
          </c:extLst>
        </c:ser>
        <c:ser>
          <c:idx val="1"/>
          <c:order val="1"/>
          <c:tx>
            <c:strRef>
              <c:f>DATA!$A$78</c:f>
              <c:strCache>
                <c:ptCount val="1"/>
                <c:pt idx="0">
                  <c:v>10L in 10K</c:v>
                </c:pt>
              </c:strCache>
            </c:strRef>
          </c:tx>
          <c:spPr>
            <a:ln w="57150"/>
          </c:spPr>
          <c:marker>
            <c:symbol val="none"/>
          </c:marker>
          <c:cat>
            <c:numRef>
              <c:f>DATA!$G$69:$AR$69</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DATA!$G$78:$AR$78</c:f>
              <c:numCache>
                <c:formatCode>0</c:formatCode>
                <c:ptCount val="38"/>
                <c:pt idx="0">
                  <c:v>14.27740199287221</c:v>
                </c:pt>
                <c:pt idx="1">
                  <c:v>14.580158211771534</c:v>
                </c:pt>
                <c:pt idx="2">
                  <c:v>14.45637258858665</c:v>
                </c:pt>
                <c:pt idx="3">
                  <c:v>13.82251186740687</c:v>
                </c:pt>
                <c:pt idx="4">
                  <c:v>13.62123548989366</c:v>
                </c:pt>
                <c:pt idx="5">
                  <c:v>13.393650537200097</c:v>
                </c:pt>
                <c:pt idx="6">
                  <c:v>14.255091103965704</c:v>
                </c:pt>
                <c:pt idx="7">
                  <c:v>13.902581669312392</c:v>
                </c:pt>
                <c:pt idx="8">
                  <c:v>15.675180963474499</c:v>
                </c:pt>
                <c:pt idx="9">
                  <c:v>15.203157233832631</c:v>
                </c:pt>
                <c:pt idx="10">
                  <c:v>16.035946904114105</c:v>
                </c:pt>
                <c:pt idx="11">
                  <c:v>16.687278423612828</c:v>
                </c:pt>
                <c:pt idx="12">
                  <c:v>16.361201774207046</c:v>
                </c:pt>
                <c:pt idx="13">
                  <c:v>16.774791473586653</c:v>
                </c:pt>
                <c:pt idx="14">
                  <c:v>18.372728128825692</c:v>
                </c:pt>
                <c:pt idx="15">
                  <c:v>17.356551527262347</c:v>
                </c:pt>
                <c:pt idx="16">
                  <c:v>18.076375971112814</c:v>
                </c:pt>
                <c:pt idx="17">
                  <c:v>19.506943696845731</c:v>
                </c:pt>
                <c:pt idx="18">
                  <c:v>19.88360814742968</c:v>
                </c:pt>
                <c:pt idx="19">
                  <c:v>19.091006538750133</c:v>
                </c:pt>
                <c:pt idx="20">
                  <c:v>20.225316186629822</c:v>
                </c:pt>
                <c:pt idx="21">
                  <c:v>20.519900329988552</c:v>
                </c:pt>
                <c:pt idx="22">
                  <c:v>20.163524562470435</c:v>
                </c:pt>
                <c:pt idx="23">
                  <c:v>19.798635042908305</c:v>
                </c:pt>
                <c:pt idx="24">
                  <c:v>20.233942130104658</c:v>
                </c:pt>
                <c:pt idx="25">
                  <c:v>20.914942210533603</c:v>
                </c:pt>
                <c:pt idx="26">
                  <c:v>21.111809483902508</c:v>
                </c:pt>
                <c:pt idx="27">
                  <c:v>20.924659947846923</c:v>
                </c:pt>
                <c:pt idx="28">
                  <c:v>22.196507468966971</c:v>
                </c:pt>
                <c:pt idx="29">
                  <c:v>20.12604751021539</c:v>
                </c:pt>
                <c:pt idx="30">
                  <c:v>21.692212523197473</c:v>
                </c:pt>
                <c:pt idx="31">
                  <c:v>26.057766277362056</c:v>
                </c:pt>
                <c:pt idx="32">
                  <c:v>25.331819149691249</c:v>
                </c:pt>
                <c:pt idx="33">
                  <c:v>26.100429607718855</c:v>
                </c:pt>
                <c:pt idx="34">
                  <c:v>27.270787395974111</c:v>
                </c:pt>
                <c:pt idx="35">
                  <c:v>28.542956794077874</c:v>
                </c:pt>
                <c:pt idx="36">
                  <c:v>27.456361003125242</c:v>
                </c:pt>
                <c:pt idx="37">
                  <c:v>28.507474011685257</c:v>
                </c:pt>
              </c:numCache>
            </c:numRef>
          </c:val>
          <c:smooth val="0"/>
          <c:extLst xmlns:c16r2="http://schemas.microsoft.com/office/drawing/2015/06/chart">
            <c:ext xmlns:c16="http://schemas.microsoft.com/office/drawing/2014/chart" uri="{C3380CC4-5D6E-409C-BE32-E72D297353CC}">
              <c16:uniqueId val="{00000001-E4D4-476F-8068-F0A1E5816C96}"/>
            </c:ext>
          </c:extLst>
        </c:ser>
        <c:dLbls>
          <c:showLegendKey val="0"/>
          <c:showVal val="0"/>
          <c:showCatName val="0"/>
          <c:showSerName val="0"/>
          <c:showPercent val="0"/>
          <c:showBubbleSize val="0"/>
        </c:dLbls>
        <c:smooth val="0"/>
        <c:axId val="237942944"/>
        <c:axId val="237943336"/>
      </c:lineChart>
      <c:catAx>
        <c:axId val="237942944"/>
        <c:scaling>
          <c:orientation val="minMax"/>
        </c:scaling>
        <c:delete val="0"/>
        <c:axPos val="b"/>
        <c:numFmt formatCode="General" sourceLinked="1"/>
        <c:majorTickMark val="out"/>
        <c:minorTickMark val="none"/>
        <c:tickLblPos val="nextTo"/>
        <c:crossAx val="237943336"/>
        <c:crosses val="autoZero"/>
        <c:auto val="1"/>
        <c:lblAlgn val="ctr"/>
        <c:lblOffset val="100"/>
        <c:tickLblSkip val="2"/>
        <c:tickMarkSkip val="5"/>
        <c:noMultiLvlLbl val="0"/>
      </c:catAx>
      <c:valAx>
        <c:axId val="237943336"/>
        <c:scaling>
          <c:orientation val="minMax"/>
        </c:scaling>
        <c:delete val="0"/>
        <c:axPos val="l"/>
        <c:majorGridlines/>
        <c:numFmt formatCode="0" sourceLinked="1"/>
        <c:majorTickMark val="out"/>
        <c:minorTickMark val="none"/>
        <c:tickLblPos val="nextTo"/>
        <c:txPr>
          <a:bodyPr/>
          <a:lstStyle/>
          <a:p>
            <a:pPr>
              <a:defRPr sz="1200"/>
            </a:pPr>
            <a:endParaRPr lang="en-US"/>
          </a:p>
        </c:txPr>
        <c:crossAx val="237942944"/>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Percentage of labor-rich households who are also capital-rich</a:t>
            </a:r>
            <a:r>
              <a:rPr lang="en-US" sz="1600" baseline="0"/>
              <a:t> (in top decile by labor income and in top decile by capital income), around 2013=15</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DATA!$G$403:$G$422</c:f>
              <c:strCache>
                <c:ptCount val="20"/>
                <c:pt idx="0">
                  <c:v>MEX</c:v>
                </c:pt>
                <c:pt idx="1">
                  <c:v>BRA</c:v>
                </c:pt>
                <c:pt idx="2">
                  <c:v>CAN</c:v>
                </c:pt>
                <c:pt idx="3">
                  <c:v>GBR</c:v>
                </c:pt>
                <c:pt idx="4">
                  <c:v>JPN</c:v>
                </c:pt>
                <c:pt idx="5">
                  <c:v>KOR</c:v>
                </c:pt>
                <c:pt idx="6">
                  <c:v>AUS</c:v>
                </c:pt>
                <c:pt idx="7">
                  <c:v>CHE</c:v>
                </c:pt>
                <c:pt idx="8">
                  <c:v>GRC</c:v>
                </c:pt>
                <c:pt idx="9">
                  <c:v>TWN</c:v>
                </c:pt>
                <c:pt idx="10">
                  <c:v>ESP</c:v>
                </c:pt>
                <c:pt idx="11">
                  <c:v>DNK</c:v>
                </c:pt>
                <c:pt idx="12">
                  <c:v>FRA</c:v>
                </c:pt>
                <c:pt idx="13">
                  <c:v>NOR</c:v>
                </c:pt>
                <c:pt idx="14">
                  <c:v>FIN</c:v>
                </c:pt>
                <c:pt idx="15">
                  <c:v>DEU</c:v>
                </c:pt>
                <c:pt idx="16">
                  <c:v>USA</c:v>
                </c:pt>
                <c:pt idx="17">
                  <c:v>IRL</c:v>
                </c:pt>
                <c:pt idx="18">
                  <c:v>NLD</c:v>
                </c:pt>
                <c:pt idx="19">
                  <c:v>ITA</c:v>
                </c:pt>
              </c:strCache>
            </c:strRef>
          </c:cat>
          <c:val>
            <c:numRef>
              <c:f>DATA!$I$403:$I$422</c:f>
              <c:numCache>
                <c:formatCode>0</c:formatCode>
                <c:ptCount val="20"/>
                <c:pt idx="0">
                  <c:v>7.69</c:v>
                </c:pt>
                <c:pt idx="1">
                  <c:v>7.85</c:v>
                </c:pt>
                <c:pt idx="2">
                  <c:v>13.86</c:v>
                </c:pt>
                <c:pt idx="3">
                  <c:v>15.68</c:v>
                </c:pt>
                <c:pt idx="4">
                  <c:v>16.12</c:v>
                </c:pt>
                <c:pt idx="5">
                  <c:v>16.38</c:v>
                </c:pt>
                <c:pt idx="6">
                  <c:v>16.5</c:v>
                </c:pt>
                <c:pt idx="7">
                  <c:v>16.739999999999998</c:v>
                </c:pt>
                <c:pt idx="8">
                  <c:v>16.78</c:v>
                </c:pt>
                <c:pt idx="9">
                  <c:v>17.940000000000001</c:v>
                </c:pt>
                <c:pt idx="10">
                  <c:v>19.32</c:v>
                </c:pt>
                <c:pt idx="11">
                  <c:v>19.55</c:v>
                </c:pt>
                <c:pt idx="12">
                  <c:v>19.940000000000001</c:v>
                </c:pt>
                <c:pt idx="13">
                  <c:v>22.18</c:v>
                </c:pt>
                <c:pt idx="14">
                  <c:v>22.49</c:v>
                </c:pt>
                <c:pt idx="15">
                  <c:v>22.62</c:v>
                </c:pt>
                <c:pt idx="16">
                  <c:v>24.86</c:v>
                </c:pt>
                <c:pt idx="17">
                  <c:v>25.69</c:v>
                </c:pt>
                <c:pt idx="18">
                  <c:v>26.02</c:v>
                </c:pt>
                <c:pt idx="19">
                  <c:v>26.57</c:v>
                </c:pt>
              </c:numCache>
            </c:numRef>
          </c:val>
          <c:extLst xmlns:c16r2="http://schemas.microsoft.com/office/drawing/2015/06/chart">
            <c:ext xmlns:c16="http://schemas.microsoft.com/office/drawing/2014/chart" uri="{C3380CC4-5D6E-409C-BE32-E72D297353CC}">
              <c16:uniqueId val="{00000000-E101-49D9-BBA5-58B17646E319}"/>
            </c:ext>
          </c:extLst>
        </c:ser>
        <c:dLbls>
          <c:showLegendKey val="0"/>
          <c:showVal val="0"/>
          <c:showCatName val="0"/>
          <c:showSerName val="0"/>
          <c:showPercent val="0"/>
          <c:showBubbleSize val="0"/>
        </c:dLbls>
        <c:gapWidth val="219"/>
        <c:overlap val="-27"/>
        <c:axId val="237944120"/>
        <c:axId val="237944512"/>
        <c:extLst xmlns:c16r2="http://schemas.microsoft.com/office/drawing/2015/06/chart">
          <c:ext xmlns:c15="http://schemas.microsoft.com/office/drawing/2012/chart" uri="{02D57815-91ED-43cb-92C2-25804820EDAC}">
            <c15:filteredBarSeries>
              <c15:ser>
                <c:idx val="0"/>
                <c:order val="0"/>
                <c:spPr>
                  <a:solidFill>
                    <a:schemeClr val="accent1"/>
                  </a:solidFill>
                  <a:ln>
                    <a:noFill/>
                  </a:ln>
                  <a:effectLst/>
                </c:spPr>
                <c:invertIfNegative val="0"/>
                <c:cat>
                  <c:strRef>
                    <c:extLst xmlns:c16r2="http://schemas.microsoft.com/office/drawing/2015/06/chart">
                      <c:ext uri="{02D57815-91ED-43cb-92C2-25804820EDAC}">
                        <c15:formulaRef>
                          <c15:sqref>DATA!$G$403:$G$422</c15:sqref>
                        </c15:formulaRef>
                      </c:ext>
                    </c:extLst>
                    <c:strCache>
                      <c:ptCount val="20"/>
                      <c:pt idx="0">
                        <c:v>MEX</c:v>
                      </c:pt>
                      <c:pt idx="1">
                        <c:v>BRA</c:v>
                      </c:pt>
                      <c:pt idx="2">
                        <c:v>CAN</c:v>
                      </c:pt>
                      <c:pt idx="3">
                        <c:v>GBR</c:v>
                      </c:pt>
                      <c:pt idx="4">
                        <c:v>JPN</c:v>
                      </c:pt>
                      <c:pt idx="5">
                        <c:v>KOR</c:v>
                      </c:pt>
                      <c:pt idx="6">
                        <c:v>AUS</c:v>
                      </c:pt>
                      <c:pt idx="7">
                        <c:v>CHE</c:v>
                      </c:pt>
                      <c:pt idx="8">
                        <c:v>GRC</c:v>
                      </c:pt>
                      <c:pt idx="9">
                        <c:v>TWN</c:v>
                      </c:pt>
                      <c:pt idx="10">
                        <c:v>ESP</c:v>
                      </c:pt>
                      <c:pt idx="11">
                        <c:v>DNK</c:v>
                      </c:pt>
                      <c:pt idx="12">
                        <c:v>FRA</c:v>
                      </c:pt>
                      <c:pt idx="13">
                        <c:v>NOR</c:v>
                      </c:pt>
                      <c:pt idx="14">
                        <c:v>FIN</c:v>
                      </c:pt>
                      <c:pt idx="15">
                        <c:v>DEU</c:v>
                      </c:pt>
                      <c:pt idx="16">
                        <c:v>USA</c:v>
                      </c:pt>
                      <c:pt idx="17">
                        <c:v>IRL</c:v>
                      </c:pt>
                      <c:pt idx="18">
                        <c:v>NLD</c:v>
                      </c:pt>
                      <c:pt idx="19">
                        <c:v>ITA</c:v>
                      </c:pt>
                    </c:strCache>
                  </c:strRef>
                </c:cat>
                <c:val>
                  <c:numRef>
                    <c:extLst xmlns:c16r2="http://schemas.microsoft.com/office/drawing/2015/06/chart">
                      <c:ext uri="{02D57815-91ED-43cb-92C2-25804820EDAC}">
                        <c15:formulaRef>
                          <c15:sqref>DATA!$H$403:$H$422</c15:sqref>
                        </c15:formulaRef>
                      </c:ext>
                    </c:extLst>
                    <c:numCache>
                      <c:formatCode>General</c:formatCode>
                      <c:ptCount val="20"/>
                    </c:numCache>
                  </c:numRef>
                </c:val>
                <c:extLst xmlns:c16r2="http://schemas.microsoft.com/office/drawing/2015/06/chart">
                  <c:ext xmlns:c16="http://schemas.microsoft.com/office/drawing/2014/chart" uri="{C3380CC4-5D6E-409C-BE32-E72D297353CC}">
                    <c16:uniqueId val="{00000001-E101-49D9-BBA5-58B17646E319}"/>
                  </c:ext>
                </c:extLst>
              </c15:ser>
            </c15:filteredBarSeries>
          </c:ext>
        </c:extLst>
      </c:barChart>
      <c:catAx>
        <c:axId val="23794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7944512"/>
        <c:crosses val="autoZero"/>
        <c:auto val="1"/>
        <c:lblAlgn val="ctr"/>
        <c:lblOffset val="100"/>
        <c:noMultiLvlLbl val="0"/>
      </c:catAx>
      <c:valAx>
        <c:axId val="23794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7944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4-11T12:31:40.730" idx="2">
    <p:pos x="10" y="10"/>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0.19201</cdr:x>
      <cdr:y>0.1213</cdr:y>
    </cdr:from>
    <cdr:to>
      <cdr:x>0.35895</cdr:x>
      <cdr:y>0.18676</cdr:y>
    </cdr:to>
    <cdr:sp macro="" textlink="">
      <cdr:nvSpPr>
        <cdr:cNvPr id="2" name="TextBox 1"/>
        <cdr:cNvSpPr txBox="1"/>
      </cdr:nvSpPr>
      <cdr:spPr>
        <a:xfrm xmlns:a="http://schemas.openxmlformats.org/drawingml/2006/main">
          <a:off x="966664" y="585377"/>
          <a:ext cx="840466"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a:t>
          </a:r>
        </a:p>
      </cdr:txBody>
    </cdr:sp>
  </cdr:relSizeAnchor>
  <cdr:relSizeAnchor xmlns:cdr="http://schemas.openxmlformats.org/drawingml/2006/chartDrawing">
    <cdr:from>
      <cdr:x>0.2021</cdr:x>
      <cdr:y>0.69641</cdr:y>
    </cdr:from>
    <cdr:to>
      <cdr:x>0.36413</cdr:x>
      <cdr:y>0.76413</cdr:y>
    </cdr:to>
    <cdr:sp macro="" textlink="">
      <cdr:nvSpPr>
        <cdr:cNvPr id="3" name="TextBox 2"/>
        <cdr:cNvSpPr txBox="1"/>
      </cdr:nvSpPr>
      <cdr:spPr>
        <a:xfrm xmlns:a="http://schemas.openxmlformats.org/drawingml/2006/main">
          <a:off x="1123483" y="3360728"/>
          <a:ext cx="900722" cy="326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a:t>
          </a:r>
        </a:p>
      </cdr:txBody>
    </cdr:sp>
  </cdr:relSizeAnchor>
</c:userShapes>
</file>

<file path=ppt/drawings/drawing2.xml><?xml version="1.0" encoding="utf-8"?>
<c:userShapes xmlns:c="http://schemas.openxmlformats.org/drawingml/2006/chart">
  <cdr:relSizeAnchor xmlns:cdr="http://schemas.openxmlformats.org/drawingml/2006/chartDrawing">
    <cdr:from>
      <cdr:x>0.1294</cdr:x>
      <cdr:y>0.10493</cdr:y>
    </cdr:from>
    <cdr:to>
      <cdr:x>0.34169</cdr:x>
      <cdr:y>0.18091</cdr:y>
    </cdr:to>
    <cdr:sp macro="" textlink="">
      <cdr:nvSpPr>
        <cdr:cNvPr id="2" name="TextBox 1"/>
        <cdr:cNvSpPr txBox="1"/>
      </cdr:nvSpPr>
      <cdr:spPr>
        <a:xfrm xmlns:a="http://schemas.openxmlformats.org/drawingml/2006/main">
          <a:off x="658908" y="493239"/>
          <a:ext cx="1080971" cy="357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a:t>
          </a:r>
        </a:p>
      </cdr:txBody>
    </cdr:sp>
  </cdr:relSizeAnchor>
  <cdr:relSizeAnchor xmlns:cdr="http://schemas.openxmlformats.org/drawingml/2006/chartDrawing">
    <cdr:from>
      <cdr:x>0.12243</cdr:x>
      <cdr:y>0.72265</cdr:y>
    </cdr:from>
    <cdr:to>
      <cdr:x>0.27522</cdr:x>
      <cdr:y>0.77777</cdr:y>
    </cdr:to>
    <cdr:sp macro="" textlink="">
      <cdr:nvSpPr>
        <cdr:cNvPr id="3" name="TextBox 2"/>
        <cdr:cNvSpPr txBox="1"/>
      </cdr:nvSpPr>
      <cdr:spPr>
        <a:xfrm xmlns:a="http://schemas.openxmlformats.org/drawingml/2006/main">
          <a:off x="623408" y="3396964"/>
          <a:ext cx="777999" cy="259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a:t>
          </a:r>
        </a:p>
      </cdr:txBody>
    </cdr:sp>
  </cdr:relSizeAnchor>
</c:userShapes>
</file>

<file path=ppt/drawings/drawing3.xml><?xml version="1.0" encoding="utf-8"?>
<c:userShapes xmlns:c="http://schemas.openxmlformats.org/drawingml/2006/chart">
  <cdr:relSizeAnchor xmlns:cdr="http://schemas.openxmlformats.org/drawingml/2006/chartDrawing">
    <cdr:from>
      <cdr:x>0.11793</cdr:x>
      <cdr:y>0.23482</cdr:y>
    </cdr:from>
    <cdr:to>
      <cdr:x>0.34444</cdr:x>
      <cdr:y>0.38333</cdr:y>
    </cdr:to>
    <cdr:sp macro="" textlink="">
      <cdr:nvSpPr>
        <cdr:cNvPr id="2" name="TextBox 1"/>
        <cdr:cNvSpPr txBox="1"/>
      </cdr:nvSpPr>
      <cdr:spPr>
        <a:xfrm xmlns:a="http://schemas.openxmlformats.org/drawingml/2006/main">
          <a:off x="421960" y="544994"/>
          <a:ext cx="810492" cy="344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 iincome</a:t>
          </a:r>
        </a:p>
      </cdr:txBody>
    </cdr:sp>
  </cdr:relSizeAnchor>
  <cdr:relSizeAnchor xmlns:cdr="http://schemas.openxmlformats.org/drawingml/2006/chartDrawing">
    <cdr:from>
      <cdr:x>0.42963</cdr:x>
      <cdr:y>0.63361</cdr:y>
    </cdr:from>
    <cdr:to>
      <cdr:x>0.7</cdr:x>
      <cdr:y>0.78873</cdr:y>
    </cdr:to>
    <cdr:sp macro="" textlink="">
      <cdr:nvSpPr>
        <cdr:cNvPr id="3" name="TextBox 2"/>
        <cdr:cNvSpPr txBox="1"/>
      </cdr:nvSpPr>
      <cdr:spPr>
        <a:xfrm xmlns:a="http://schemas.openxmlformats.org/drawingml/2006/main">
          <a:off x="1537251" y="1470550"/>
          <a:ext cx="967409" cy="3600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 income</a:t>
          </a:r>
        </a:p>
      </cdr:txBody>
    </cdr:sp>
  </cdr:relSizeAnchor>
</c:userShapes>
</file>

<file path=ppt/drawings/drawing4.xml><?xml version="1.0" encoding="utf-8"?>
<c:userShapes xmlns:c="http://schemas.openxmlformats.org/drawingml/2006/chart">
  <cdr:relSizeAnchor xmlns:cdr="http://schemas.openxmlformats.org/drawingml/2006/chartDrawing">
    <cdr:from>
      <cdr:x>0.20478</cdr:x>
      <cdr:y>0.1631</cdr:y>
    </cdr:from>
    <cdr:to>
      <cdr:x>0.36963</cdr:x>
      <cdr:y>0.27916</cdr:y>
    </cdr:to>
    <cdr:sp macro="" textlink="">
      <cdr:nvSpPr>
        <cdr:cNvPr id="2" name="TextBox 1"/>
        <cdr:cNvSpPr txBox="1"/>
      </cdr:nvSpPr>
      <cdr:spPr>
        <a:xfrm xmlns:a="http://schemas.openxmlformats.org/drawingml/2006/main">
          <a:off x="967409" y="519032"/>
          <a:ext cx="77874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 income</a:t>
          </a:r>
        </a:p>
      </cdr:txBody>
    </cdr:sp>
  </cdr:relSizeAnchor>
  <cdr:relSizeAnchor xmlns:cdr="http://schemas.openxmlformats.org/drawingml/2006/chartDrawing">
    <cdr:from>
      <cdr:x>0.16229</cdr:x>
      <cdr:y>0.57102</cdr:y>
    </cdr:from>
    <cdr:to>
      <cdr:x>0.32432</cdr:x>
      <cdr:y>0.63874</cdr:y>
    </cdr:to>
    <cdr:sp macro="" textlink="">
      <cdr:nvSpPr>
        <cdr:cNvPr id="3" name="TextBox 2"/>
        <cdr:cNvSpPr txBox="1"/>
      </cdr:nvSpPr>
      <cdr:spPr>
        <a:xfrm xmlns:a="http://schemas.openxmlformats.org/drawingml/2006/main">
          <a:off x="1406951" y="3587914"/>
          <a:ext cx="1404689" cy="425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 income</a:t>
          </a:r>
        </a:p>
      </cdr:txBody>
    </cdr:sp>
  </cdr:relSizeAnchor>
</c:userShapes>
</file>

<file path=ppt/drawings/drawing5.xml><?xml version="1.0" encoding="utf-8"?>
<c:userShapes xmlns:c="http://schemas.openxmlformats.org/drawingml/2006/chart">
  <cdr:relSizeAnchor xmlns:cdr="http://schemas.openxmlformats.org/drawingml/2006/chartDrawing">
    <cdr:from>
      <cdr:x>0.28302</cdr:x>
      <cdr:y>0.0714</cdr:y>
    </cdr:from>
    <cdr:to>
      <cdr:x>0.44996</cdr:x>
      <cdr:y>0.25047</cdr:y>
    </cdr:to>
    <cdr:sp macro="" textlink="">
      <cdr:nvSpPr>
        <cdr:cNvPr id="2" name="TextBox 1"/>
        <cdr:cNvSpPr txBox="1"/>
      </cdr:nvSpPr>
      <cdr:spPr>
        <a:xfrm xmlns:a="http://schemas.openxmlformats.org/drawingml/2006/main">
          <a:off x="1285462" y="192683"/>
          <a:ext cx="758244" cy="483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 income</a:t>
          </a:r>
        </a:p>
      </cdr:txBody>
    </cdr:sp>
  </cdr:relSizeAnchor>
  <cdr:relSizeAnchor xmlns:cdr="http://schemas.openxmlformats.org/drawingml/2006/chartDrawing">
    <cdr:from>
      <cdr:x>0.22388</cdr:x>
      <cdr:y>0.48056</cdr:y>
    </cdr:from>
    <cdr:to>
      <cdr:x>0.40264</cdr:x>
      <cdr:y>0.57458</cdr:y>
    </cdr:to>
    <cdr:sp macro="" textlink="">
      <cdr:nvSpPr>
        <cdr:cNvPr id="3" name="TextBox 2"/>
        <cdr:cNvSpPr txBox="1"/>
      </cdr:nvSpPr>
      <cdr:spPr>
        <a:xfrm xmlns:a="http://schemas.openxmlformats.org/drawingml/2006/main">
          <a:off x="1016881" y="1296833"/>
          <a:ext cx="811920" cy="253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 income</a:t>
          </a:r>
        </a:p>
      </cdr:txBody>
    </cdr:sp>
  </cdr:relSizeAnchor>
</c:userShapes>
</file>

<file path=ppt/drawings/drawing6.xml><?xml version="1.0" encoding="utf-8"?>
<c:userShapes xmlns:c="http://schemas.openxmlformats.org/drawingml/2006/chart">
  <cdr:relSizeAnchor xmlns:cdr="http://schemas.openxmlformats.org/drawingml/2006/chartDrawing">
    <cdr:from>
      <cdr:x>0.32187</cdr:x>
      <cdr:y>0.26604</cdr:y>
    </cdr:from>
    <cdr:to>
      <cdr:x>0.52806</cdr:x>
      <cdr:y>0.39906</cdr:y>
    </cdr:to>
    <cdr:sp macro="" textlink="">
      <cdr:nvSpPr>
        <cdr:cNvPr id="2" name="TextBox 1"/>
        <cdr:cNvSpPr txBox="1"/>
      </cdr:nvSpPr>
      <cdr:spPr>
        <a:xfrm xmlns:a="http://schemas.openxmlformats.org/drawingml/2006/main">
          <a:off x="1520517" y="717941"/>
          <a:ext cx="974055" cy="3589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Capital</a:t>
          </a:r>
        </a:p>
      </cdr:txBody>
    </cdr:sp>
  </cdr:relSizeAnchor>
  <cdr:relSizeAnchor xmlns:cdr="http://schemas.openxmlformats.org/drawingml/2006/chartDrawing">
    <cdr:from>
      <cdr:x>0.24573</cdr:x>
      <cdr:y>0.60946</cdr:y>
    </cdr:from>
    <cdr:to>
      <cdr:x>0.42541</cdr:x>
      <cdr:y>0.69689</cdr:y>
    </cdr:to>
    <cdr:sp macro="" textlink="">
      <cdr:nvSpPr>
        <cdr:cNvPr id="3" name="TextBox 2"/>
        <cdr:cNvSpPr txBox="1"/>
      </cdr:nvSpPr>
      <cdr:spPr>
        <a:xfrm xmlns:a="http://schemas.openxmlformats.org/drawingml/2006/main">
          <a:off x="1058182" y="1692114"/>
          <a:ext cx="773763" cy="242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Labor income</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0.07767</cdr:y>
    </cdr:to>
    <cdr:sp macro="" textlink="">
      <cdr:nvSpPr>
        <cdr:cNvPr id="2" name="Title 1"/>
        <cdr:cNvSpPr>
          <a:spLocks xmlns:a="http://schemas.openxmlformats.org/drawingml/2006/main" noGrp="1"/>
        </cdr:cNvSpPr>
      </cdr:nvSpPr>
      <cdr:spPr>
        <a:xfrm xmlns:a="http://schemas.openxmlformats.org/drawingml/2006/main">
          <a:off x="0" y="0"/>
          <a:ext cx="8401857" cy="458682"/>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r>
            <a:rPr lang="en-US" sz="2800"/>
            <a:t/>
          </a:r>
          <a:br>
            <a:rPr lang="en-US" sz="2800"/>
          </a:br>
          <a:r>
            <a:rPr lang="en-US" sz="2800"/>
            <a:t/>
          </a:r>
          <a:br>
            <a:rPr lang="en-US" sz="2800"/>
          </a:br>
          <a:r>
            <a:rPr lang="en-US" sz="2800"/>
            <a:t/>
          </a:r>
          <a:br>
            <a:rPr lang="en-US" sz="2800"/>
          </a:br>
          <a:endParaRPr lang="en-US" sz="36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F608D-2348-4CF5-90D3-95B4044B4A64}" type="datetimeFigureOut">
              <a:rPr lang="en-US" smtClean="0"/>
              <a:t>11/25/2019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A6FC2-6113-42D4-A4F5-CEC367392531}" type="slidenum">
              <a:rPr lang="en-US" smtClean="0"/>
              <a:t>‹#›</a:t>
            </a:fld>
            <a:endParaRPr lang="en-US"/>
          </a:p>
        </p:txBody>
      </p:sp>
    </p:spTree>
    <p:extLst>
      <p:ext uri="{BB962C8B-B14F-4D97-AF65-F5344CB8AC3E}">
        <p14:creationId xmlns:p14="http://schemas.microsoft.com/office/powerpoint/2010/main" val="292507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89793E-FDDD-4EBF-A09D-994132447A7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95703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9793E-FDDD-4EBF-A09D-994132447A7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379870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9793E-FDDD-4EBF-A09D-994132447A7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20785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7C730-C702-409A-ABD9-24EEF26A11E4}" type="slidenum">
              <a:rPr lang="en-US"/>
              <a:pPr>
                <a:defRPr/>
              </a:pPr>
              <a:t>‹#›</a:t>
            </a:fld>
            <a:endParaRPr lang="en-US"/>
          </a:p>
        </p:txBody>
      </p:sp>
    </p:spTree>
    <p:extLst>
      <p:ext uri="{BB962C8B-B14F-4D97-AF65-F5344CB8AC3E}">
        <p14:creationId xmlns:p14="http://schemas.microsoft.com/office/powerpoint/2010/main" val="383980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9793E-FDDD-4EBF-A09D-994132447A7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215151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9793E-FDDD-4EBF-A09D-994132447A7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196798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89793E-FDDD-4EBF-A09D-994132447A7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42641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89793E-FDDD-4EBF-A09D-994132447A75}"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74848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89793E-FDDD-4EBF-A09D-994132447A75}"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17545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9793E-FDDD-4EBF-A09D-994132447A75}"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46613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9793E-FDDD-4EBF-A09D-994132447A7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425016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9793E-FDDD-4EBF-A09D-994132447A7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447E3-9B9F-4D5F-9683-81EEB957E738}" type="slidenum">
              <a:rPr lang="en-US" smtClean="0"/>
              <a:t>‹#›</a:t>
            </a:fld>
            <a:endParaRPr lang="en-US"/>
          </a:p>
        </p:txBody>
      </p:sp>
    </p:spTree>
    <p:extLst>
      <p:ext uri="{BB962C8B-B14F-4D97-AF65-F5344CB8AC3E}">
        <p14:creationId xmlns:p14="http://schemas.microsoft.com/office/powerpoint/2010/main" val="325890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9793E-FDDD-4EBF-A09D-994132447A75}" type="datetimeFigureOut">
              <a:rPr lang="en-US" smtClean="0"/>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47E3-9B9F-4D5F-9683-81EEB957E738}" type="slidenum">
              <a:rPr lang="en-US" smtClean="0"/>
              <a:t>‹#›</a:t>
            </a:fld>
            <a:endParaRPr lang="en-US"/>
          </a:p>
        </p:txBody>
      </p:sp>
    </p:spTree>
    <p:extLst>
      <p:ext uri="{BB962C8B-B14F-4D97-AF65-F5344CB8AC3E}">
        <p14:creationId xmlns:p14="http://schemas.microsoft.com/office/powerpoint/2010/main" val="8788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071" y="824248"/>
            <a:ext cx="9337184" cy="3168203"/>
          </a:xfrm>
        </p:spPr>
        <p:txBody>
          <a:bodyPr>
            <a:normAutofit fontScale="90000"/>
          </a:bodyPr>
          <a:lstStyle/>
          <a:p>
            <a:r>
              <a:rPr lang="en-US"/>
              <a:t/>
            </a:r>
            <a:br>
              <a:rPr lang="en-US"/>
            </a:br>
            <a:r>
              <a:rPr lang="en-US"/>
              <a:t/>
            </a:r>
            <a:br>
              <a:rPr lang="en-US"/>
            </a:br>
            <a:r>
              <a:rPr lang="en-US"/>
              <a:t/>
            </a:r>
            <a:br>
              <a:rPr lang="en-US"/>
            </a:br>
            <a:r>
              <a:rPr lang="en-US" sz="4900" i="1"/>
              <a:t>Capitalism, Alone</a:t>
            </a:r>
            <a:r>
              <a:rPr lang="en-US" sz="4900"/>
              <a:t>—book talk</a:t>
            </a:r>
            <a:br>
              <a:rPr lang="en-US" sz="4900"/>
            </a:br>
            <a:endParaRPr lang="en-US" sz="4900"/>
          </a:p>
        </p:txBody>
      </p:sp>
      <p:sp>
        <p:nvSpPr>
          <p:cNvPr id="3" name="Subtitle 2"/>
          <p:cNvSpPr>
            <a:spLocks noGrp="1"/>
          </p:cNvSpPr>
          <p:nvPr>
            <p:ph type="subTitle" idx="1"/>
          </p:nvPr>
        </p:nvSpPr>
        <p:spPr>
          <a:xfrm>
            <a:off x="1279302" y="4477802"/>
            <a:ext cx="9144000" cy="1655762"/>
          </a:xfrm>
        </p:spPr>
        <p:txBody>
          <a:bodyPr/>
          <a:lstStyle/>
          <a:p>
            <a:r>
              <a:rPr lang="en-US"/>
              <a:t>Branko Milanovic</a:t>
            </a:r>
          </a:p>
          <a:p>
            <a:r>
              <a:rPr lang="en-US"/>
              <a:t>London School of Economics, 23 October 2019</a:t>
            </a:r>
          </a:p>
        </p:txBody>
      </p:sp>
    </p:spTree>
    <p:extLst>
      <p:ext uri="{BB962C8B-B14F-4D97-AF65-F5344CB8AC3E}">
        <p14:creationId xmlns:p14="http://schemas.microsoft.com/office/powerpoint/2010/main" val="427289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Income in meritocratic capitalism</a:t>
            </a:r>
          </a:p>
        </p:txBody>
      </p:sp>
      <p:cxnSp>
        <p:nvCxnSpPr>
          <p:cNvPr id="4" name="Straight Connector 3"/>
          <p:cNvCxnSpPr/>
          <p:nvPr/>
        </p:nvCxnSpPr>
        <p:spPr>
          <a:xfrm flipH="1">
            <a:off x="2189408" y="2292439"/>
            <a:ext cx="12879" cy="324547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89408" y="5550794"/>
            <a:ext cx="5563674" cy="3863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215166" y="2653048"/>
            <a:ext cx="3580327" cy="166137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769735" y="2279561"/>
            <a:ext cx="2189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Labor income</a:t>
            </a:r>
          </a:p>
        </p:txBody>
      </p:sp>
      <p:sp>
        <p:nvSpPr>
          <p:cNvPr id="13" name="TextBox 12"/>
          <p:cNvSpPr txBox="1"/>
          <p:nvPr/>
        </p:nvSpPr>
        <p:spPr>
          <a:xfrm>
            <a:off x="4848896" y="1748436"/>
            <a:ext cx="1893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Capital income</a:t>
            </a:r>
          </a:p>
        </p:txBody>
      </p:sp>
      <p:sp>
        <p:nvSpPr>
          <p:cNvPr id="14" name="TextBox 13"/>
          <p:cNvSpPr txBox="1"/>
          <p:nvPr/>
        </p:nvSpPr>
        <p:spPr>
          <a:xfrm>
            <a:off x="7868992" y="5473521"/>
            <a:ext cx="2163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People ranked by total income</a:t>
            </a:r>
          </a:p>
        </p:txBody>
      </p:sp>
      <p:sp>
        <p:nvSpPr>
          <p:cNvPr id="15" name="TextBox 14"/>
          <p:cNvSpPr txBox="1"/>
          <p:nvPr/>
        </p:nvSpPr>
        <p:spPr>
          <a:xfrm>
            <a:off x="558019" y="1983346"/>
            <a:ext cx="14295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Income level (in logs)</a:t>
            </a:r>
          </a:p>
        </p:txBody>
      </p:sp>
      <p:cxnSp>
        <p:nvCxnSpPr>
          <p:cNvPr id="10" name="Straight Connector 9"/>
          <p:cNvCxnSpPr/>
          <p:nvPr/>
        </p:nvCxnSpPr>
        <p:spPr>
          <a:xfrm flipV="1">
            <a:off x="3920490" y="2279561"/>
            <a:ext cx="1314450" cy="32712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95847" y="5537915"/>
            <a:ext cx="172464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2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6" y="159063"/>
            <a:ext cx="10465157" cy="1193220"/>
          </a:xfrm>
        </p:spPr>
        <p:txBody>
          <a:bodyPr/>
          <a:lstStyle/>
          <a:p>
            <a:r>
              <a:rPr lang="en-US"/>
              <a:t>Meritocratic capitalism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9564" y="1596980"/>
                <a:ext cx="10482329" cy="4644377"/>
              </a:xfrm>
            </p:spPr>
            <p:txBody>
              <a:bodyPr/>
              <a:lstStyle/>
              <a:p>
                <a:r>
                  <a:rPr lang="en-US"/>
                  <a:t>The gap between Ginis for capital and labor is about 0.4 to 0.5. </a:t>
                </a:r>
              </a:p>
              <a:p>
                <a:r>
                  <a:rPr lang="en-US"/>
                  <a:t>Since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ca-ES" b="0" i="1" smtClean="0">
                            <a:latin typeface="Cambria Math" panose="02040503050406030204" pitchFamily="18" charset="0"/>
                          </a:rPr>
                          <m:t>𝑐</m:t>
                        </m:r>
                      </m:sub>
                    </m:sSub>
                    <m:r>
                      <a:rPr lang="ca-E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ca-ES" b="0" i="1" smtClean="0">
                            <a:latin typeface="Cambria Math" panose="02040503050406030204" pitchFamily="18" charset="0"/>
                          </a:rPr>
                          <m:t>𝑙</m:t>
                        </m:r>
                      </m:sub>
                    </m:sSub>
                  </m:oMath>
                </a14:m>
                <a:r>
                  <a:rPr lang="en-US"/>
                  <a:t> an increase in the overall (macro) share of capital translates into an increase in inter-personal inequality  </a:t>
                </a:r>
              </a:p>
              <a:p>
                <a:r>
                  <a:rPr lang="en-US"/>
                  <a:t>Thus,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𝑑𝐺</m:t>
                        </m:r>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𝑐</m:t>
                            </m:r>
                          </m:sub>
                        </m:sSub>
                      </m:den>
                    </m:f>
                  </m:oMath>
                </a14:m>
                <a:r>
                  <a:rPr lang="en-US"/>
                  <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𝑙</m:t>
                        </m:r>
                      </m:sub>
                    </m:sSub>
                  </m:oMath>
                </a14:m>
                <a:endParaRPr lang="en-US"/>
              </a:p>
              <a:p>
                <a:r>
                  <a:rPr lang="en-US"/>
                  <a:t>Even if the increase in the capital share is proportional across capital income recipients (i.e. the rate of return on capital does not increase with the amount of capital), each point increase in capital share will be associated with about ½ Gini point increase in overall inequality.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9564" y="1596980"/>
                <a:ext cx="10482329" cy="4644377"/>
              </a:xfrm>
              <a:blipFill>
                <a:blip r:embed="rId2"/>
                <a:stretch>
                  <a:fillRect l="-1047" t="-2231" r="-291"/>
                </a:stretch>
              </a:blipFill>
            </p:spPr>
            <p:txBody>
              <a:bodyPr/>
              <a:lstStyle/>
              <a:p>
                <a:r>
                  <a:rPr lang="en-GB">
                    <a:noFill/>
                  </a:rPr>
                  <a:t> </a:t>
                </a:r>
              </a:p>
            </p:txBody>
          </p:sp>
        </mc:Fallback>
      </mc:AlternateContent>
    </p:spTree>
    <p:extLst>
      <p:ext uri="{BB962C8B-B14F-4D97-AF65-F5344CB8AC3E}">
        <p14:creationId xmlns:p14="http://schemas.microsoft.com/office/powerpoint/2010/main" val="409805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8824"/>
          </a:xfrm>
        </p:spPr>
        <p:txBody>
          <a:bodyPr/>
          <a:lstStyle/>
          <a:p>
            <a:r>
              <a:rPr lang="en-US"/>
              <a:t>Ginis of K and L income in the US and the UK</a:t>
            </a:r>
          </a:p>
        </p:txBody>
      </p:sp>
      <p:sp>
        <p:nvSpPr>
          <p:cNvPr id="4" name="TextBox 3"/>
          <p:cNvSpPr txBox="1"/>
          <p:nvPr/>
        </p:nvSpPr>
        <p:spPr>
          <a:xfrm>
            <a:off x="327378" y="6444767"/>
            <a:ext cx="10385778" cy="307777"/>
          </a:xfrm>
          <a:prstGeom prst="rect">
            <a:avLst/>
          </a:prstGeom>
          <a:noFill/>
        </p:spPr>
        <p:txBody>
          <a:bodyPr wrap="square" rtlCol="0">
            <a:spAutoFit/>
          </a:bodyPr>
          <a:lstStyle/>
          <a:p>
            <a:r>
              <a:rPr lang="en-US" sz="1400"/>
              <a:t>Definition: Household per capita labor and capital incomes (including zeros) calculated from LIS data</a:t>
            </a:r>
          </a:p>
        </p:txBody>
      </p:sp>
      <p:graphicFrame>
        <p:nvGraphicFramePr>
          <p:cNvPr id="6" name="Chart 5">
            <a:extLst>
              <a:ext uri="{FF2B5EF4-FFF2-40B4-BE49-F238E27FC236}">
                <a16:creationId xmlns:a16="http://schemas.microsoft.com/office/drawing/2014/main" xmlns="" id="{00000000-0008-0000-0F00-000002000000}"/>
              </a:ext>
            </a:extLst>
          </p:cNvPr>
          <p:cNvGraphicFramePr>
            <a:graphicFrameLocks noGrp="1"/>
          </p:cNvGraphicFramePr>
          <p:nvPr>
            <p:extLst>
              <p:ext uri="{D42A27DB-BD31-4B8C-83A1-F6EECF244321}">
                <p14:modId xmlns:p14="http://schemas.microsoft.com/office/powerpoint/2010/main" val="1624048688"/>
              </p:ext>
            </p:extLst>
          </p:nvPr>
        </p:nvGraphicFramePr>
        <p:xfrm>
          <a:off x="5715000" y="1493949"/>
          <a:ext cx="5558979" cy="49508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00000000-0008-0000-0C00-000002000000}"/>
              </a:ext>
            </a:extLst>
          </p:cNvPr>
          <p:cNvGraphicFramePr>
            <a:graphicFrameLocks noGrp="1"/>
          </p:cNvGraphicFramePr>
          <p:nvPr>
            <p:extLst>
              <p:ext uri="{D42A27DB-BD31-4B8C-83A1-F6EECF244321}">
                <p14:modId xmlns:p14="http://schemas.microsoft.com/office/powerpoint/2010/main" val="1549774788"/>
              </p:ext>
            </p:extLst>
          </p:nvPr>
        </p:nvGraphicFramePr>
        <p:xfrm>
          <a:off x="623047" y="1618998"/>
          <a:ext cx="5091953" cy="4700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69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Income in people’s capitalism</a:t>
            </a:r>
          </a:p>
        </p:txBody>
      </p:sp>
      <p:cxnSp>
        <p:nvCxnSpPr>
          <p:cNvPr id="4" name="Straight Connector 3"/>
          <p:cNvCxnSpPr/>
          <p:nvPr/>
        </p:nvCxnSpPr>
        <p:spPr>
          <a:xfrm flipH="1">
            <a:off x="2189408" y="2292439"/>
            <a:ext cx="12879" cy="324547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89408" y="5550794"/>
            <a:ext cx="5563674" cy="3863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215166" y="2653048"/>
            <a:ext cx="3580327" cy="166137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202287" y="3335629"/>
            <a:ext cx="3773510" cy="16227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9735" y="2279561"/>
            <a:ext cx="2189409" cy="369332"/>
          </a:xfrm>
          <a:prstGeom prst="rect">
            <a:avLst/>
          </a:prstGeom>
          <a:noFill/>
        </p:spPr>
        <p:txBody>
          <a:bodyPr wrap="square" rtlCol="0">
            <a:spAutoFit/>
          </a:bodyPr>
          <a:lstStyle/>
          <a:p>
            <a:r>
              <a:rPr lang="en-US"/>
              <a:t>Labor income</a:t>
            </a:r>
          </a:p>
        </p:txBody>
      </p:sp>
      <p:sp>
        <p:nvSpPr>
          <p:cNvPr id="13" name="TextBox 12"/>
          <p:cNvSpPr txBox="1"/>
          <p:nvPr/>
        </p:nvSpPr>
        <p:spPr>
          <a:xfrm>
            <a:off x="6040192" y="3155324"/>
            <a:ext cx="1893194" cy="369332"/>
          </a:xfrm>
          <a:prstGeom prst="rect">
            <a:avLst/>
          </a:prstGeom>
          <a:noFill/>
        </p:spPr>
        <p:txBody>
          <a:bodyPr wrap="square" rtlCol="0">
            <a:spAutoFit/>
          </a:bodyPr>
          <a:lstStyle/>
          <a:p>
            <a:r>
              <a:rPr lang="en-US"/>
              <a:t>Capital income</a:t>
            </a:r>
          </a:p>
        </p:txBody>
      </p:sp>
      <p:sp>
        <p:nvSpPr>
          <p:cNvPr id="14" name="TextBox 13"/>
          <p:cNvSpPr txBox="1"/>
          <p:nvPr/>
        </p:nvSpPr>
        <p:spPr>
          <a:xfrm>
            <a:off x="7868992" y="5473521"/>
            <a:ext cx="2163650" cy="646331"/>
          </a:xfrm>
          <a:prstGeom prst="rect">
            <a:avLst/>
          </a:prstGeom>
          <a:noFill/>
        </p:spPr>
        <p:txBody>
          <a:bodyPr wrap="square" rtlCol="0">
            <a:spAutoFit/>
          </a:bodyPr>
          <a:lstStyle/>
          <a:p>
            <a:r>
              <a:rPr lang="en-US"/>
              <a:t>People ranked by total income</a:t>
            </a:r>
          </a:p>
        </p:txBody>
      </p:sp>
      <p:sp>
        <p:nvSpPr>
          <p:cNvPr id="15" name="TextBox 14"/>
          <p:cNvSpPr txBox="1"/>
          <p:nvPr/>
        </p:nvSpPr>
        <p:spPr>
          <a:xfrm>
            <a:off x="515155" y="1983346"/>
            <a:ext cx="1429555" cy="369332"/>
          </a:xfrm>
          <a:prstGeom prst="rect">
            <a:avLst/>
          </a:prstGeom>
          <a:noFill/>
        </p:spPr>
        <p:txBody>
          <a:bodyPr wrap="square" rtlCol="0">
            <a:spAutoFit/>
          </a:bodyPr>
          <a:lstStyle/>
          <a:p>
            <a:r>
              <a:rPr lang="en-US"/>
              <a:t>Income level</a:t>
            </a:r>
          </a:p>
        </p:txBody>
      </p:sp>
    </p:spTree>
    <p:extLst>
      <p:ext uri="{BB962C8B-B14F-4D97-AF65-F5344CB8AC3E}">
        <p14:creationId xmlns:p14="http://schemas.microsoft.com/office/powerpoint/2010/main" val="32495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People’s capitalism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t>In “people’s capitalism”,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sub>
                    </m:sSub>
                  </m:oMath>
                </a14:m>
                <a:endParaRPr lang="en-US"/>
              </a:p>
              <a:p>
                <a:r>
                  <a:rPr lang="en-US"/>
                  <a:t>An increase in the capital share, has zero effect on overall Gini because the increase in the capital share rises everybody’s income in the same proportion. </a:t>
                </a:r>
              </a:p>
              <a:p>
                <a:r>
                  <a:rPr lang="en-US"/>
                  <a:t>Overall Gini may be high or low, but the variation in the capital share does not affect it.</a:t>
                </a:r>
              </a:p>
              <a:p>
                <a:r>
                  <a:rPr lang="en-US"/>
                  <a:t>Note that the key requirement for that is that the concentration of capital income is </a:t>
                </a:r>
                <a:r>
                  <a:rPr lang="en-US" b="1"/>
                  <a:t>not</a:t>
                </a:r>
                <a:r>
                  <a:rPr lang="en-US"/>
                  <a:t> greater than the concentration of labor income, which in current conditions implies a significant decrease in concentration (inequality) of capital incomes.  </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464" b="-3081"/>
                </a:stretch>
              </a:blipFill>
            </p:spPr>
            <p:txBody>
              <a:bodyPr/>
              <a:lstStyle/>
              <a:p>
                <a:r>
                  <a:rPr lang="en-GB">
                    <a:noFill/>
                  </a:rPr>
                  <a:t> </a:t>
                </a:r>
              </a:p>
            </p:txBody>
          </p:sp>
        </mc:Fallback>
      </mc:AlternateContent>
    </p:spTree>
    <p:extLst>
      <p:ext uri="{BB962C8B-B14F-4D97-AF65-F5344CB8AC3E}">
        <p14:creationId xmlns:p14="http://schemas.microsoft.com/office/powerpoint/2010/main" val="10788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comparative purposes: Income in socialism </a:t>
            </a:r>
          </a:p>
        </p:txBody>
      </p:sp>
      <p:cxnSp>
        <p:nvCxnSpPr>
          <p:cNvPr id="4" name="Straight Connector 3"/>
          <p:cNvCxnSpPr/>
          <p:nvPr/>
        </p:nvCxnSpPr>
        <p:spPr>
          <a:xfrm flipH="1">
            <a:off x="2189408" y="2292439"/>
            <a:ext cx="12879" cy="324547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89408" y="5550794"/>
            <a:ext cx="5563674" cy="3863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215166" y="2653048"/>
            <a:ext cx="3580327" cy="166137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769735" y="2279561"/>
            <a:ext cx="2189409" cy="369332"/>
          </a:xfrm>
          <a:prstGeom prst="rect">
            <a:avLst/>
          </a:prstGeom>
          <a:noFill/>
        </p:spPr>
        <p:txBody>
          <a:bodyPr wrap="square" rtlCol="0">
            <a:spAutoFit/>
          </a:bodyPr>
          <a:lstStyle/>
          <a:p>
            <a:r>
              <a:rPr lang="en-US"/>
              <a:t>Labor income</a:t>
            </a:r>
          </a:p>
        </p:txBody>
      </p:sp>
      <p:sp>
        <p:nvSpPr>
          <p:cNvPr id="13" name="TextBox 12"/>
          <p:cNvSpPr txBox="1"/>
          <p:nvPr/>
        </p:nvSpPr>
        <p:spPr>
          <a:xfrm>
            <a:off x="6053071" y="4515316"/>
            <a:ext cx="1893194" cy="369332"/>
          </a:xfrm>
          <a:prstGeom prst="rect">
            <a:avLst/>
          </a:prstGeom>
          <a:noFill/>
        </p:spPr>
        <p:txBody>
          <a:bodyPr wrap="square" rtlCol="0">
            <a:spAutoFit/>
          </a:bodyPr>
          <a:lstStyle/>
          <a:p>
            <a:r>
              <a:rPr lang="en-US"/>
              <a:t>Capital income</a:t>
            </a:r>
          </a:p>
        </p:txBody>
      </p:sp>
      <p:sp>
        <p:nvSpPr>
          <p:cNvPr id="14" name="TextBox 13"/>
          <p:cNvSpPr txBox="1"/>
          <p:nvPr/>
        </p:nvSpPr>
        <p:spPr>
          <a:xfrm>
            <a:off x="7868992" y="5473521"/>
            <a:ext cx="2163650" cy="646331"/>
          </a:xfrm>
          <a:prstGeom prst="rect">
            <a:avLst/>
          </a:prstGeom>
          <a:noFill/>
        </p:spPr>
        <p:txBody>
          <a:bodyPr wrap="square" rtlCol="0">
            <a:spAutoFit/>
          </a:bodyPr>
          <a:lstStyle/>
          <a:p>
            <a:r>
              <a:rPr lang="en-US"/>
              <a:t>People ranked by total income</a:t>
            </a:r>
          </a:p>
        </p:txBody>
      </p:sp>
      <p:sp>
        <p:nvSpPr>
          <p:cNvPr id="15" name="TextBox 14"/>
          <p:cNvSpPr txBox="1"/>
          <p:nvPr/>
        </p:nvSpPr>
        <p:spPr>
          <a:xfrm>
            <a:off x="515155" y="1983346"/>
            <a:ext cx="1429555" cy="369332"/>
          </a:xfrm>
          <a:prstGeom prst="rect">
            <a:avLst/>
          </a:prstGeom>
          <a:noFill/>
        </p:spPr>
        <p:txBody>
          <a:bodyPr wrap="square" rtlCol="0">
            <a:spAutoFit/>
          </a:bodyPr>
          <a:lstStyle/>
          <a:p>
            <a:r>
              <a:rPr lang="en-US"/>
              <a:t>Income level</a:t>
            </a:r>
          </a:p>
        </p:txBody>
      </p:sp>
      <p:cxnSp>
        <p:nvCxnSpPr>
          <p:cNvPr id="5" name="Straight Connector 4"/>
          <p:cNvCxnSpPr/>
          <p:nvPr/>
        </p:nvCxnSpPr>
        <p:spPr>
          <a:xfrm flipV="1">
            <a:off x="2215166" y="4812030"/>
            <a:ext cx="3825026" cy="685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6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0946"/>
          </a:xfrm>
          <a:solidFill>
            <a:schemeClr val="accent1"/>
          </a:solidFill>
        </p:spPr>
        <p:txBody>
          <a:bodyPr/>
          <a:lstStyle/>
          <a:p>
            <a:r>
              <a:rPr lang="ca-ES">
                <a:solidFill>
                  <a:schemeClr val="bg1"/>
                </a:solidFill>
              </a:rPr>
              <a:t>To fix the idees—in the simplest terms</a:t>
            </a:r>
            <a:endParaRPr lang="en-GB">
              <a:solidFill>
                <a:schemeClr val="bg1"/>
              </a:solidFill>
            </a:endParaRPr>
          </a:p>
        </p:txBody>
      </p:sp>
      <p:sp>
        <p:nvSpPr>
          <p:cNvPr id="3" name="Content Placeholder 2"/>
          <p:cNvSpPr>
            <a:spLocks noGrp="1"/>
          </p:cNvSpPr>
          <p:nvPr>
            <p:ph idx="1"/>
          </p:nvPr>
        </p:nvSpPr>
        <p:spPr>
          <a:xfrm>
            <a:off x="838200" y="1825624"/>
            <a:ext cx="10515600" cy="4467599"/>
          </a:xfrm>
        </p:spPr>
        <p:txBody>
          <a:bodyPr/>
          <a:lstStyle/>
          <a:p>
            <a:r>
              <a:rPr lang="ca-ES"/>
              <a:t>In all systems, labor income could be unequally distributed in exactly the same way</a:t>
            </a:r>
          </a:p>
          <a:p>
            <a:r>
              <a:rPr lang="ca-ES"/>
              <a:t>But in classical capitalism: only capitalists have income from capital and they are all rich</a:t>
            </a:r>
          </a:p>
          <a:p>
            <a:r>
              <a:rPr lang="ca-ES"/>
              <a:t>In meritocratic capitalism: the richer one is the more of their income comes from capital</a:t>
            </a:r>
          </a:p>
          <a:p>
            <a:r>
              <a:rPr lang="ca-ES"/>
              <a:t>In people´s capitalism, the </a:t>
            </a:r>
            <a:r>
              <a:rPr lang="ca-ES" b="1"/>
              <a:t>shares</a:t>
            </a:r>
            <a:r>
              <a:rPr lang="ca-ES"/>
              <a:t> of income from K and L are the same across the distribution</a:t>
            </a:r>
          </a:p>
          <a:p>
            <a:r>
              <a:rPr lang="ca-ES"/>
              <a:t>In socialism, everybody gets the same </a:t>
            </a:r>
            <a:r>
              <a:rPr lang="ca-ES" b="1"/>
              <a:t>amount</a:t>
            </a:r>
            <a:r>
              <a:rPr lang="ca-ES"/>
              <a:t> of income from capital </a:t>
            </a:r>
            <a:endParaRPr lang="en-GB"/>
          </a:p>
        </p:txBody>
      </p:sp>
    </p:spTree>
    <p:extLst>
      <p:ext uri="{BB962C8B-B14F-4D97-AF65-F5344CB8AC3E}">
        <p14:creationId xmlns:p14="http://schemas.microsoft.com/office/powerpoint/2010/main" val="39436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solidFill>
                  <a:schemeClr val="bg1"/>
                </a:solidFill>
              </a:rPr>
              <a:t>2. Systemic inequalities in liberal or meritocratic capitalism</a:t>
            </a:r>
          </a:p>
        </p:txBody>
      </p:sp>
      <p:sp>
        <p:nvSpPr>
          <p:cNvPr id="3" name="TextBox 2">
            <a:extLst>
              <a:ext uri="{FF2B5EF4-FFF2-40B4-BE49-F238E27FC236}">
                <a16:creationId xmlns:a16="http://schemas.microsoft.com/office/drawing/2014/main" xmlns="" id="{B3E41805-1F97-46BA-A794-6C3C5DDC3B08}"/>
              </a:ext>
            </a:extLst>
          </p:cNvPr>
          <p:cNvSpPr txBox="1"/>
          <p:nvPr/>
        </p:nvSpPr>
        <p:spPr>
          <a:xfrm>
            <a:off x="1057275" y="2700338"/>
            <a:ext cx="3043238" cy="1815882"/>
          </a:xfrm>
          <a:prstGeom prst="rect">
            <a:avLst/>
          </a:prstGeom>
          <a:noFill/>
        </p:spPr>
        <p:txBody>
          <a:bodyPr wrap="square" rtlCol="0">
            <a:spAutoFit/>
          </a:bodyPr>
          <a:lstStyle/>
          <a:p>
            <a:r>
              <a:rPr lang="en-US" sz="2800"/>
              <a:t>Systemic features of liberal or meritocratic capitalism </a:t>
            </a:r>
          </a:p>
        </p:txBody>
      </p:sp>
      <p:sp>
        <p:nvSpPr>
          <p:cNvPr id="4" name="TextBox 3">
            <a:extLst>
              <a:ext uri="{FF2B5EF4-FFF2-40B4-BE49-F238E27FC236}">
                <a16:creationId xmlns:a16="http://schemas.microsoft.com/office/drawing/2014/main" xmlns="" id="{65CC7F00-D3E7-41C7-A12D-E9A2D4C279F5}"/>
              </a:ext>
            </a:extLst>
          </p:cNvPr>
          <p:cNvSpPr txBox="1"/>
          <p:nvPr/>
        </p:nvSpPr>
        <p:spPr>
          <a:xfrm>
            <a:off x="5064919" y="2700338"/>
            <a:ext cx="2314575" cy="523220"/>
          </a:xfrm>
          <a:prstGeom prst="rect">
            <a:avLst/>
          </a:prstGeom>
          <a:noFill/>
        </p:spPr>
        <p:txBody>
          <a:bodyPr wrap="square" rtlCol="0">
            <a:spAutoFit/>
          </a:bodyPr>
          <a:lstStyle/>
          <a:p>
            <a:r>
              <a:rPr lang="en-US" sz="2800"/>
              <a:t>Social effects</a:t>
            </a:r>
          </a:p>
        </p:txBody>
      </p:sp>
      <p:sp>
        <p:nvSpPr>
          <p:cNvPr id="5" name="TextBox 4">
            <a:extLst>
              <a:ext uri="{FF2B5EF4-FFF2-40B4-BE49-F238E27FC236}">
                <a16:creationId xmlns:a16="http://schemas.microsoft.com/office/drawing/2014/main" xmlns="" id="{F6BF89E0-315E-4558-98D0-EEC734A9816E}"/>
              </a:ext>
            </a:extLst>
          </p:cNvPr>
          <p:cNvSpPr txBox="1"/>
          <p:nvPr/>
        </p:nvSpPr>
        <p:spPr>
          <a:xfrm>
            <a:off x="8343900" y="2700338"/>
            <a:ext cx="2457450" cy="523220"/>
          </a:xfrm>
          <a:prstGeom prst="rect">
            <a:avLst/>
          </a:prstGeom>
          <a:noFill/>
        </p:spPr>
        <p:txBody>
          <a:bodyPr wrap="square" rtlCol="0">
            <a:spAutoFit/>
          </a:bodyPr>
          <a:lstStyle/>
          <a:p>
            <a:r>
              <a:rPr lang="en-US" sz="2800"/>
              <a:t>Policies </a:t>
            </a:r>
          </a:p>
        </p:txBody>
      </p:sp>
      <p:cxnSp>
        <p:nvCxnSpPr>
          <p:cNvPr id="7" name="Straight Arrow Connector 6"/>
          <p:cNvCxnSpPr>
            <a:endCxn id="4" idx="1"/>
          </p:cNvCxnSpPr>
          <p:nvPr/>
        </p:nvCxnSpPr>
        <p:spPr>
          <a:xfrm>
            <a:off x="3886200" y="2961948"/>
            <a:ext cx="117871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7165181" y="2961948"/>
            <a:ext cx="117871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550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CA52D-2B7A-4ADE-B7F7-1579D0BA706F}"/>
              </a:ext>
            </a:extLst>
          </p:cNvPr>
          <p:cNvSpPr>
            <a:spLocks noGrp="1"/>
          </p:cNvSpPr>
          <p:nvPr>
            <p:ph type="title"/>
          </p:nvPr>
        </p:nvSpPr>
        <p:spPr>
          <a:xfrm>
            <a:off x="838200" y="365125"/>
            <a:ext cx="10648950" cy="1325563"/>
          </a:xfrm>
        </p:spPr>
        <p:txBody>
          <a:bodyPr/>
          <a:lstStyle/>
          <a:p>
            <a:r>
              <a:rPr lang="en-US"/>
              <a:t>Six systemic inequalities in liberal/meritocratic capitalism</a:t>
            </a:r>
          </a:p>
        </p:txBody>
      </p:sp>
      <p:sp>
        <p:nvSpPr>
          <p:cNvPr id="3" name="Content Placeholder 2">
            <a:extLst>
              <a:ext uri="{FF2B5EF4-FFF2-40B4-BE49-F238E27FC236}">
                <a16:creationId xmlns:a16="http://schemas.microsoft.com/office/drawing/2014/main" xmlns="" id="{99B67C9D-1F98-41A8-8B62-4C7EA54438D0}"/>
              </a:ext>
            </a:extLst>
          </p:cNvPr>
          <p:cNvSpPr>
            <a:spLocks noGrp="1"/>
          </p:cNvSpPr>
          <p:nvPr>
            <p:ph idx="1"/>
          </p:nvPr>
        </p:nvSpPr>
        <p:spPr/>
        <p:txBody>
          <a:bodyPr>
            <a:normAutofit/>
          </a:bodyPr>
          <a:lstStyle/>
          <a:p>
            <a:r>
              <a:rPr lang="en-US"/>
              <a:t>1. Increasing aggregate share of capital in national income</a:t>
            </a:r>
          </a:p>
          <a:p>
            <a:r>
              <a:rPr lang="en-US"/>
              <a:t>2. High concentration of capital ownership </a:t>
            </a:r>
          </a:p>
          <a:p>
            <a:r>
              <a:rPr lang="en-US"/>
              <a:t>2a. Higher rate of return on the assets of the rich</a:t>
            </a:r>
          </a:p>
          <a:p>
            <a:r>
              <a:rPr lang="en-US"/>
              <a:t>3. Association of high-capital and high-labor incomes in the same individuals (</a:t>
            </a:r>
            <a:r>
              <a:rPr lang="en-US" i="1"/>
              <a:t>homoploutia</a:t>
            </a:r>
            <a:r>
              <a:rPr lang="en-US"/>
              <a:t>)</a:t>
            </a:r>
          </a:p>
          <a:p>
            <a:r>
              <a:rPr lang="en-US"/>
              <a:t>4. High homogamy (assortative mating)</a:t>
            </a:r>
          </a:p>
          <a:p>
            <a:r>
              <a:rPr lang="en-US"/>
              <a:t>5. High control of the political process by the rich (movement toward plutocracy)</a:t>
            </a:r>
          </a:p>
          <a:p>
            <a:r>
              <a:rPr lang="en-US"/>
              <a:t>6. Greater transmission of income and wealth across generations</a:t>
            </a:r>
          </a:p>
          <a:p>
            <a:endParaRPr lang="en-US"/>
          </a:p>
          <a:p>
            <a:endParaRPr lang="en-US"/>
          </a:p>
          <a:p>
            <a:endParaRPr lang="en-US"/>
          </a:p>
        </p:txBody>
      </p:sp>
    </p:spTree>
    <p:extLst>
      <p:ext uri="{BB962C8B-B14F-4D97-AF65-F5344CB8AC3E}">
        <p14:creationId xmlns:p14="http://schemas.microsoft.com/office/powerpoint/2010/main" val="76962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94EC0-3CCD-47FD-BE6F-5B638EDC7592}"/>
              </a:ext>
            </a:extLst>
          </p:cNvPr>
          <p:cNvSpPr>
            <a:spLocks noGrp="1"/>
          </p:cNvSpPr>
          <p:nvPr>
            <p:ph type="title"/>
          </p:nvPr>
        </p:nvSpPr>
        <p:spPr>
          <a:xfrm>
            <a:off x="1114839" y="365126"/>
            <a:ext cx="9871213" cy="801066"/>
          </a:xfrm>
        </p:spPr>
        <p:txBody>
          <a:bodyPr>
            <a:normAutofit/>
          </a:bodyPr>
          <a:lstStyle/>
          <a:p>
            <a:r>
              <a:rPr lang="en-US" sz="4000"/>
              <a:t>1. Increasing (macro) capital share</a:t>
            </a:r>
          </a:p>
        </p:txBody>
      </p:sp>
      <p:pic>
        <p:nvPicPr>
          <p:cNvPr id="3" name="Picture 2">
            <a:extLst>
              <a:ext uri="{FF2B5EF4-FFF2-40B4-BE49-F238E27FC236}">
                <a16:creationId xmlns:a16="http://schemas.microsoft.com/office/drawing/2014/main" xmlns="" id="{E493E7E5-FC03-4104-8167-AB3924CC428E}"/>
              </a:ext>
            </a:extLst>
          </p:cNvPr>
          <p:cNvPicPr>
            <a:picLocks noChangeAspect="1"/>
          </p:cNvPicPr>
          <p:nvPr/>
        </p:nvPicPr>
        <p:blipFill>
          <a:blip r:embed="rId2"/>
          <a:stretch>
            <a:fillRect/>
          </a:stretch>
        </p:blipFill>
        <p:spPr>
          <a:xfrm>
            <a:off x="2514601" y="1328738"/>
            <a:ext cx="6968444" cy="5015488"/>
          </a:xfrm>
          <a:prstGeom prst="rect">
            <a:avLst/>
          </a:prstGeom>
        </p:spPr>
      </p:pic>
      <p:sp>
        <p:nvSpPr>
          <p:cNvPr id="4" name="TextBox 3">
            <a:extLst>
              <a:ext uri="{FF2B5EF4-FFF2-40B4-BE49-F238E27FC236}">
                <a16:creationId xmlns:a16="http://schemas.microsoft.com/office/drawing/2014/main" xmlns="" id="{0D6C1067-C5F9-438E-83E2-7B401225D9D6}"/>
              </a:ext>
            </a:extLst>
          </p:cNvPr>
          <p:cNvSpPr txBox="1"/>
          <p:nvPr/>
        </p:nvSpPr>
        <p:spPr>
          <a:xfrm>
            <a:off x="387420" y="6415607"/>
            <a:ext cx="3352800" cy="369332"/>
          </a:xfrm>
          <a:prstGeom prst="rect">
            <a:avLst/>
          </a:prstGeom>
          <a:noFill/>
        </p:spPr>
        <p:txBody>
          <a:bodyPr wrap="square" rtlCol="0">
            <a:spAutoFit/>
          </a:bodyPr>
          <a:lstStyle/>
          <a:p>
            <a:r>
              <a:rPr lang="en-US"/>
              <a:t>From Matthew Ronglie</a:t>
            </a:r>
          </a:p>
        </p:txBody>
      </p:sp>
    </p:spTree>
    <p:extLst>
      <p:ext uri="{BB962C8B-B14F-4D97-AF65-F5344CB8AC3E}">
        <p14:creationId xmlns:p14="http://schemas.microsoft.com/office/powerpoint/2010/main" val="364740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B88B5-0493-4B60-B095-B67DA30F98C9}"/>
              </a:ext>
            </a:extLst>
          </p:cNvPr>
          <p:cNvSpPr>
            <a:spLocks noGrp="1"/>
          </p:cNvSpPr>
          <p:nvPr>
            <p:ph type="title"/>
          </p:nvPr>
        </p:nvSpPr>
        <p:spPr/>
        <p:txBody>
          <a:bodyPr>
            <a:normAutofit/>
          </a:bodyPr>
          <a:lstStyle/>
          <a:p>
            <a:r>
              <a:rPr lang="en-US" sz="3600"/>
              <a:t>With a focus on Chapter II, Liberal or Meritocratic Capitalism</a:t>
            </a:r>
          </a:p>
        </p:txBody>
      </p:sp>
      <p:pic>
        <p:nvPicPr>
          <p:cNvPr id="3" name="Picture 2">
            <a:extLst>
              <a:ext uri="{FF2B5EF4-FFF2-40B4-BE49-F238E27FC236}">
                <a16:creationId xmlns:a16="http://schemas.microsoft.com/office/drawing/2014/main" xmlns="" id="{30865882-5B12-4964-BFEB-138495B3BF1A}"/>
              </a:ext>
            </a:extLst>
          </p:cNvPr>
          <p:cNvPicPr>
            <a:picLocks noChangeAspect="1"/>
          </p:cNvPicPr>
          <p:nvPr/>
        </p:nvPicPr>
        <p:blipFill>
          <a:blip r:embed="rId2"/>
          <a:stretch>
            <a:fillRect/>
          </a:stretch>
        </p:blipFill>
        <p:spPr>
          <a:xfrm>
            <a:off x="3981450" y="1436305"/>
            <a:ext cx="3619500" cy="5095875"/>
          </a:xfrm>
          <a:prstGeom prst="rect">
            <a:avLst/>
          </a:prstGeom>
        </p:spPr>
      </p:pic>
    </p:spTree>
    <p:extLst>
      <p:ext uri="{BB962C8B-B14F-4D97-AF65-F5344CB8AC3E}">
        <p14:creationId xmlns:p14="http://schemas.microsoft.com/office/powerpoint/2010/main" val="3245885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C00-000002000000}"/>
              </a:ext>
            </a:extLst>
          </p:cNvPr>
          <p:cNvGraphicFramePr>
            <a:graphicFrameLocks noGrp="1"/>
          </p:cNvGraphicFramePr>
          <p:nvPr>
            <p:extLst>
              <p:ext uri="{D42A27DB-BD31-4B8C-83A1-F6EECF244321}">
                <p14:modId xmlns:p14="http://schemas.microsoft.com/office/powerpoint/2010/main" val="1851779527"/>
              </p:ext>
            </p:extLst>
          </p:nvPr>
        </p:nvGraphicFramePr>
        <p:xfrm>
          <a:off x="1075165" y="847094"/>
          <a:ext cx="3962400" cy="2741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xmlns="" id="{00000000-0008-0000-0F00-000002000000}"/>
              </a:ext>
            </a:extLst>
          </p:cNvPr>
          <p:cNvGraphicFramePr>
            <a:graphicFrameLocks noGrp="1"/>
          </p:cNvGraphicFramePr>
          <p:nvPr>
            <p:extLst>
              <p:ext uri="{D42A27DB-BD31-4B8C-83A1-F6EECF244321}">
                <p14:modId xmlns:p14="http://schemas.microsoft.com/office/powerpoint/2010/main" val="2442477446"/>
              </p:ext>
            </p:extLst>
          </p:nvPr>
        </p:nvGraphicFramePr>
        <p:xfrm>
          <a:off x="6103781" y="920710"/>
          <a:ext cx="4724061" cy="30497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xmlns="" id="{4B039B2A-2218-43AB-A0F6-D857F29B95C4}"/>
              </a:ext>
            </a:extLst>
          </p:cNvPr>
          <p:cNvSpPr txBox="1"/>
          <p:nvPr/>
        </p:nvSpPr>
        <p:spPr>
          <a:xfrm>
            <a:off x="2042573" y="551378"/>
            <a:ext cx="20275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USA, 1974-2016</a:t>
            </a:r>
          </a:p>
        </p:txBody>
      </p:sp>
      <p:sp>
        <p:nvSpPr>
          <p:cNvPr id="5" name="TextBox 4">
            <a:extLst>
              <a:ext uri="{FF2B5EF4-FFF2-40B4-BE49-F238E27FC236}">
                <a16:creationId xmlns:a16="http://schemas.microsoft.com/office/drawing/2014/main" xmlns="" id="{749C23D5-F3BE-44BC-9911-3C0AAFAC30DD}"/>
              </a:ext>
            </a:extLst>
          </p:cNvPr>
          <p:cNvSpPr txBox="1"/>
          <p:nvPr/>
        </p:nvSpPr>
        <p:spPr>
          <a:xfrm>
            <a:off x="7825405" y="558844"/>
            <a:ext cx="16830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UK, 1979-2016 </a:t>
            </a:r>
          </a:p>
        </p:txBody>
      </p:sp>
      <p:graphicFrame>
        <p:nvGraphicFramePr>
          <p:cNvPr id="6" name="Chart 5">
            <a:extLst>
              <a:ext uri="{FF2B5EF4-FFF2-40B4-BE49-F238E27FC236}">
                <a16:creationId xmlns:a16="http://schemas.microsoft.com/office/drawing/2014/main" xmlns="" id="{00000000-0008-0000-0E00-000002000000}"/>
              </a:ext>
            </a:extLst>
          </p:cNvPr>
          <p:cNvGraphicFramePr>
            <a:graphicFrameLocks noGrp="1"/>
          </p:cNvGraphicFramePr>
          <p:nvPr>
            <p:extLst>
              <p:ext uri="{D42A27DB-BD31-4B8C-83A1-F6EECF244321}">
                <p14:modId xmlns:p14="http://schemas.microsoft.com/office/powerpoint/2010/main" val="3647303336"/>
              </p:ext>
            </p:extLst>
          </p:nvPr>
        </p:nvGraphicFramePr>
        <p:xfrm>
          <a:off x="704105" y="4159411"/>
          <a:ext cx="4542016" cy="26985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xmlns="" id="{E8FF395A-5D72-4E4C-AD5C-0DB4EC9494E0}"/>
              </a:ext>
            </a:extLst>
          </p:cNvPr>
          <p:cNvSpPr txBox="1"/>
          <p:nvPr/>
        </p:nvSpPr>
        <p:spPr>
          <a:xfrm>
            <a:off x="1875014" y="3812442"/>
            <a:ext cx="2402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Norway, 1979-2013 </a:t>
            </a:r>
          </a:p>
        </p:txBody>
      </p:sp>
      <p:graphicFrame>
        <p:nvGraphicFramePr>
          <p:cNvPr id="8" name="Chart 7">
            <a:extLst>
              <a:ext uri="{FF2B5EF4-FFF2-40B4-BE49-F238E27FC236}">
                <a16:creationId xmlns:a16="http://schemas.microsoft.com/office/drawing/2014/main" xmlns="" id="{00000000-0008-0000-0D00-000002000000}"/>
              </a:ext>
            </a:extLst>
          </p:cNvPr>
          <p:cNvGraphicFramePr>
            <a:graphicFrameLocks noGrp="1"/>
          </p:cNvGraphicFramePr>
          <p:nvPr>
            <p:extLst>
              <p:ext uri="{D42A27DB-BD31-4B8C-83A1-F6EECF244321}">
                <p14:modId xmlns:p14="http://schemas.microsoft.com/office/powerpoint/2010/main" val="1022229638"/>
              </p:ext>
            </p:extLst>
          </p:nvPr>
        </p:nvGraphicFramePr>
        <p:xfrm>
          <a:off x="6304889" y="4028619"/>
          <a:ext cx="4724061" cy="269858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xmlns="" id="{E0321DA4-D156-404D-B90A-10DFF3384C94}"/>
              </a:ext>
            </a:extLst>
          </p:cNvPr>
          <p:cNvSpPr txBox="1"/>
          <p:nvPr/>
        </p:nvSpPr>
        <p:spPr>
          <a:xfrm>
            <a:off x="7465855" y="3812442"/>
            <a:ext cx="2402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Germany, 1984-2015 </a:t>
            </a:r>
          </a:p>
        </p:txBody>
      </p:sp>
      <p:sp>
        <p:nvSpPr>
          <p:cNvPr id="10" name="Title 1">
            <a:extLst>
              <a:ext uri="{FF2B5EF4-FFF2-40B4-BE49-F238E27FC236}">
                <a16:creationId xmlns:a16="http://schemas.microsoft.com/office/drawing/2014/main" xmlns="" id="{FDE46437-CD4A-451E-95F0-D738033D1486}"/>
              </a:ext>
            </a:extLst>
          </p:cNvPr>
          <p:cNvSpPr txBox="1">
            <a:spLocks/>
          </p:cNvSpPr>
          <p:nvPr/>
        </p:nvSpPr>
        <p:spPr>
          <a:xfrm>
            <a:off x="704105" y="19349"/>
            <a:ext cx="10810620" cy="3693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Calibri Light" panose="020F0302020204030204"/>
                <a:ea typeface="+mj-ea"/>
                <a:cs typeface="+mj-cs"/>
              </a:rPr>
              <a:t>2</a:t>
            </a:r>
            <a:r>
              <a:rPr kumimoji="0" lang="en-US" sz="3000" b="0" i="0" u="none" strike="noStrike" kern="1200" cap="none" spc="0" normalizeH="0" baseline="0" noProof="0">
                <a:ln>
                  <a:noFill/>
                </a:ln>
                <a:solidFill>
                  <a:prstClr val="black"/>
                </a:solidFill>
                <a:effectLst/>
                <a:uLnTx/>
                <a:uFillTx/>
                <a:latin typeface="Calibri Light" panose="020F0302020204030204"/>
                <a:ea typeface="+mj-ea"/>
                <a:cs typeface="+mj-cs"/>
              </a:rPr>
              <a:t>. High and rising inequality of both capital and labor income Ginis </a:t>
            </a:r>
          </a:p>
        </p:txBody>
      </p:sp>
    </p:spTree>
    <p:extLst>
      <p:ext uri="{BB962C8B-B14F-4D97-AF65-F5344CB8AC3E}">
        <p14:creationId xmlns:p14="http://schemas.microsoft.com/office/powerpoint/2010/main" val="113972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DDF66-04D7-4ECC-BA77-B7E73F9FF528}"/>
              </a:ext>
            </a:extLst>
          </p:cNvPr>
          <p:cNvSpPr>
            <a:spLocks noGrp="1"/>
          </p:cNvSpPr>
          <p:nvPr>
            <p:ph type="title"/>
          </p:nvPr>
        </p:nvSpPr>
        <p:spPr>
          <a:xfrm>
            <a:off x="838200" y="293689"/>
            <a:ext cx="10515600" cy="906462"/>
          </a:xfrm>
        </p:spPr>
        <p:txBody>
          <a:bodyPr>
            <a:normAutofit/>
          </a:bodyPr>
          <a:lstStyle/>
          <a:p>
            <a:r>
              <a:rPr lang="en-US"/>
              <a:t>Ginis of labor and capital income around 2015 </a:t>
            </a:r>
          </a:p>
        </p:txBody>
      </p:sp>
      <p:sp>
        <p:nvSpPr>
          <p:cNvPr id="4" name="TextBox 3">
            <a:extLst>
              <a:ext uri="{FF2B5EF4-FFF2-40B4-BE49-F238E27FC236}">
                <a16:creationId xmlns:a16="http://schemas.microsoft.com/office/drawing/2014/main" xmlns="" id="{8DD8F9F2-A080-41E7-9AF0-10FDF7759DB6}"/>
              </a:ext>
            </a:extLst>
          </p:cNvPr>
          <p:cNvSpPr txBox="1"/>
          <p:nvPr/>
        </p:nvSpPr>
        <p:spPr>
          <a:xfrm>
            <a:off x="239438" y="6633417"/>
            <a:ext cx="5667375" cy="246221"/>
          </a:xfrm>
          <a:prstGeom prst="rect">
            <a:avLst/>
          </a:prstGeom>
          <a:noFill/>
        </p:spPr>
        <p:txBody>
          <a:bodyPr wrap="square" rtlCol="0">
            <a:spAutoFit/>
          </a:bodyPr>
          <a:lstStyle/>
          <a:p>
            <a:r>
              <a:rPr lang="en-US" sz="1000"/>
              <a:t>Calculated from LIS; fileUS87_13_data_revised.xls</a:t>
            </a:r>
          </a:p>
        </p:txBody>
      </p:sp>
      <p:sp>
        <p:nvSpPr>
          <p:cNvPr id="3" name="TextBox 2"/>
          <p:cNvSpPr txBox="1"/>
          <p:nvPr/>
        </p:nvSpPr>
        <p:spPr>
          <a:xfrm>
            <a:off x="9304020" y="2114550"/>
            <a:ext cx="2503170" cy="2677656"/>
          </a:xfrm>
          <a:prstGeom prst="rect">
            <a:avLst/>
          </a:prstGeom>
          <a:noFill/>
        </p:spPr>
        <p:txBody>
          <a:bodyPr wrap="square" rtlCol="0">
            <a:spAutoFit/>
          </a:bodyPr>
          <a:lstStyle/>
          <a:p>
            <a:r>
              <a:rPr lang="ca-ES" sz="2400" dirty="0"/>
              <a:t>Gini of labor income between 0.4 and 0.6.</a:t>
            </a:r>
          </a:p>
          <a:p>
            <a:endParaRPr lang="ca-ES" sz="2400" dirty="0"/>
          </a:p>
          <a:p>
            <a:r>
              <a:rPr lang="ca-ES" sz="2400" dirty="0"/>
              <a:t>Gini of capital income between 0.85 and 0.95.</a:t>
            </a:r>
            <a:endParaRPr lang="en-GB" sz="2400" dirty="0"/>
          </a:p>
        </p:txBody>
      </p:sp>
      <p:graphicFrame>
        <p:nvGraphicFramePr>
          <p:cNvPr id="7" name="Chart 6">
            <a:extLst>
              <a:ext uri="{FF2B5EF4-FFF2-40B4-BE49-F238E27FC236}">
                <a16:creationId xmlns:a16="http://schemas.microsoft.com/office/drawing/2014/main" xmlns="" id="{00000000-0008-0000-1300-000002000000}"/>
              </a:ext>
            </a:extLst>
          </p:cNvPr>
          <p:cNvGraphicFramePr>
            <a:graphicFrameLocks/>
          </p:cNvGraphicFramePr>
          <p:nvPr>
            <p:extLst>
              <p:ext uri="{D42A27DB-BD31-4B8C-83A1-F6EECF244321}">
                <p14:modId xmlns:p14="http://schemas.microsoft.com/office/powerpoint/2010/main" val="474231813"/>
              </p:ext>
            </p:extLst>
          </p:nvPr>
        </p:nvGraphicFramePr>
        <p:xfrm>
          <a:off x="1636295" y="1200151"/>
          <a:ext cx="7044626" cy="5243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83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1CA8A-3FD7-4B8B-A5C7-142616D3F68C}"/>
              </a:ext>
            </a:extLst>
          </p:cNvPr>
          <p:cNvSpPr>
            <a:spLocks noGrp="1"/>
          </p:cNvSpPr>
          <p:nvPr>
            <p:ph type="title"/>
          </p:nvPr>
        </p:nvSpPr>
        <p:spPr>
          <a:xfrm>
            <a:off x="838200" y="129608"/>
            <a:ext cx="10515600" cy="1325563"/>
          </a:xfrm>
        </p:spPr>
        <p:txBody>
          <a:bodyPr>
            <a:normAutofit/>
          </a:bodyPr>
          <a:lstStyle/>
          <a:p>
            <a:r>
              <a:rPr lang="en-US" b="1"/>
              <a:t>2a</a:t>
            </a:r>
            <a:r>
              <a:rPr lang="en-US"/>
              <a:t>. Higher rate of return on the assets of the rich:  composition effect….</a:t>
            </a:r>
          </a:p>
        </p:txBody>
      </p:sp>
      <p:sp>
        <p:nvSpPr>
          <p:cNvPr id="8" name="TextBox 7">
            <a:extLst>
              <a:ext uri="{FF2B5EF4-FFF2-40B4-BE49-F238E27FC236}">
                <a16:creationId xmlns:a16="http://schemas.microsoft.com/office/drawing/2014/main" xmlns="" id="{34A7D4CA-2B18-4648-B811-C2FF50B99AD9}"/>
              </a:ext>
            </a:extLst>
          </p:cNvPr>
          <p:cNvSpPr txBox="1"/>
          <p:nvPr/>
        </p:nvSpPr>
        <p:spPr>
          <a:xfrm>
            <a:off x="95250" y="6492875"/>
            <a:ext cx="5129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Ed Wolff, A Century of Wealth in America, 2018</a:t>
            </a:r>
          </a:p>
        </p:txBody>
      </p:sp>
      <p:pic>
        <p:nvPicPr>
          <p:cNvPr id="10" name="Content Placeholder 9">
            <a:extLst>
              <a:ext uri="{FF2B5EF4-FFF2-40B4-BE49-F238E27FC236}">
                <a16:creationId xmlns:a16="http://schemas.microsoft.com/office/drawing/2014/main" xmlns="" id="{C41E26D9-A75B-4134-A42E-AF97EDEEF0FE}"/>
              </a:ext>
            </a:extLst>
          </p:cNvPr>
          <p:cNvPicPr>
            <a:picLocks noGrp="1" noChangeAspect="1"/>
          </p:cNvPicPr>
          <p:nvPr>
            <p:ph idx="1"/>
          </p:nvPr>
        </p:nvPicPr>
        <p:blipFill>
          <a:blip r:embed="rId2"/>
          <a:stretch>
            <a:fillRect/>
          </a:stretch>
        </p:blipFill>
        <p:spPr>
          <a:xfrm>
            <a:off x="2000251" y="1509572"/>
            <a:ext cx="7000874" cy="4983304"/>
          </a:xfrm>
          <a:prstGeom prst="rect">
            <a:avLst/>
          </a:prstGeom>
        </p:spPr>
      </p:pic>
      <p:sp>
        <p:nvSpPr>
          <p:cNvPr id="11" name="Oval 10">
            <a:extLst>
              <a:ext uri="{FF2B5EF4-FFF2-40B4-BE49-F238E27FC236}">
                <a16:creationId xmlns:a16="http://schemas.microsoft.com/office/drawing/2014/main" xmlns="" id="{8C9628F0-9328-46C1-B186-5B67E522BE24}"/>
              </a:ext>
            </a:extLst>
          </p:cNvPr>
          <p:cNvSpPr/>
          <p:nvPr/>
        </p:nvSpPr>
        <p:spPr>
          <a:xfrm>
            <a:off x="4114800" y="3524816"/>
            <a:ext cx="1109662" cy="1928812"/>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97CD7ABC-47EF-431E-AFE2-B8CF8B04EE61}"/>
              </a:ext>
            </a:extLst>
          </p:cNvPr>
          <p:cNvSpPr txBox="1"/>
          <p:nvPr/>
        </p:nvSpPr>
        <p:spPr>
          <a:xfrm>
            <a:off x="9344026" y="2185988"/>
            <a:ext cx="25146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80% of gross assets of the rich are financial instruments vs. only 12% for the middle class</a:t>
            </a:r>
          </a:p>
        </p:txBody>
      </p:sp>
    </p:spTree>
    <p:extLst>
      <p:ext uri="{BB962C8B-B14F-4D97-AF65-F5344CB8AC3E}">
        <p14:creationId xmlns:p14="http://schemas.microsoft.com/office/powerpoint/2010/main" val="252066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4E87B4-2ACF-4FBF-8D3D-ECC943CC2FD9}"/>
              </a:ext>
            </a:extLst>
          </p:cNvPr>
          <p:cNvSpPr>
            <a:spLocks noGrp="1"/>
          </p:cNvSpPr>
          <p:nvPr>
            <p:ph type="title"/>
          </p:nvPr>
        </p:nvSpPr>
        <p:spPr/>
        <p:txBody>
          <a:bodyPr/>
          <a:lstStyle/>
          <a:p>
            <a:r>
              <a:rPr lang="en-US"/>
              <a:t>….but also higher returns within asset-classes</a:t>
            </a:r>
          </a:p>
        </p:txBody>
      </p:sp>
      <p:pic>
        <p:nvPicPr>
          <p:cNvPr id="4" name="Content Placeholder 4">
            <a:extLst>
              <a:ext uri="{FF2B5EF4-FFF2-40B4-BE49-F238E27FC236}">
                <a16:creationId xmlns:a16="http://schemas.microsoft.com/office/drawing/2014/main" xmlns="" id="{4B9EDFEA-DAD6-403E-BC7C-FED4AAE61A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6087" y="1636714"/>
            <a:ext cx="7500938" cy="4435474"/>
          </a:xfrm>
        </p:spPr>
      </p:pic>
      <p:sp>
        <p:nvSpPr>
          <p:cNvPr id="6" name="TextBox 5">
            <a:extLst>
              <a:ext uri="{FF2B5EF4-FFF2-40B4-BE49-F238E27FC236}">
                <a16:creationId xmlns:a16="http://schemas.microsoft.com/office/drawing/2014/main" xmlns="" id="{283934D3-5AD3-4135-980D-03B25CB27B42}"/>
              </a:ext>
            </a:extLst>
          </p:cNvPr>
          <p:cNvSpPr txBox="1"/>
          <p:nvPr/>
        </p:nvSpPr>
        <p:spPr>
          <a:xfrm>
            <a:off x="457200" y="6308209"/>
            <a:ext cx="7329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Eric Zwick, Top income wealth in the United States, draft, 2019.</a:t>
            </a:r>
          </a:p>
        </p:txBody>
      </p:sp>
    </p:spTree>
    <p:extLst>
      <p:ext uri="{BB962C8B-B14F-4D97-AF65-F5344CB8AC3E}">
        <p14:creationId xmlns:p14="http://schemas.microsoft.com/office/powerpoint/2010/main" val="288209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300-000002000000}"/>
              </a:ext>
            </a:extLst>
          </p:cNvPr>
          <p:cNvGraphicFramePr>
            <a:graphicFrameLocks noGrp="1"/>
          </p:cNvGraphicFramePr>
          <p:nvPr>
            <p:extLst>
              <p:ext uri="{D42A27DB-BD31-4B8C-83A1-F6EECF244321}">
                <p14:modId xmlns:p14="http://schemas.microsoft.com/office/powerpoint/2010/main" val="2398234759"/>
              </p:ext>
            </p:extLst>
          </p:nvPr>
        </p:nvGraphicFramePr>
        <p:xfrm>
          <a:off x="1914842" y="1379379"/>
          <a:ext cx="8216153" cy="51283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1A3B066A-DA2A-479E-B35D-175A6A53A398}"/>
              </a:ext>
            </a:extLst>
          </p:cNvPr>
          <p:cNvSpPr txBox="1"/>
          <p:nvPr/>
        </p:nvSpPr>
        <p:spPr>
          <a:xfrm>
            <a:off x="0" y="6550223"/>
            <a:ext cx="58674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Calculated from US CPS</a:t>
            </a:r>
          </a:p>
        </p:txBody>
      </p:sp>
      <p:sp>
        <p:nvSpPr>
          <p:cNvPr id="4" name="TextBox 3"/>
          <p:cNvSpPr txBox="1"/>
          <p:nvPr/>
        </p:nvSpPr>
        <p:spPr>
          <a:xfrm>
            <a:off x="457200" y="136525"/>
            <a:ext cx="10811435" cy="1200329"/>
          </a:xfrm>
          <a:prstGeom prst="rect">
            <a:avLst/>
          </a:prstGeom>
          <a:noFill/>
        </p:spPr>
        <p:txBody>
          <a:bodyPr wrap="square" rtlCol="0">
            <a:spAutoFit/>
          </a:bodyPr>
          <a:lstStyle/>
          <a:p>
            <a:r>
              <a:rPr lang="en-US" sz="3600"/>
              <a:t>3. Homoploutia: High K and L income received by the same people </a:t>
            </a:r>
            <a:endParaRPr lang="en-GB" sz="3600"/>
          </a:p>
        </p:txBody>
      </p:sp>
      <p:sp>
        <p:nvSpPr>
          <p:cNvPr id="5" name="Title 1"/>
          <p:cNvSpPr txBox="1">
            <a:spLocks/>
          </p:cNvSpPr>
          <p:nvPr/>
        </p:nvSpPr>
        <p:spPr>
          <a:xfrm>
            <a:off x="689112" y="136525"/>
            <a:ext cx="11078818" cy="12428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
            </a:r>
            <a:br>
              <a:rPr lang="en-US" sz="2800"/>
            </a:br>
            <a:r>
              <a:rPr lang="en-US" sz="2800"/>
              <a:t/>
            </a:r>
            <a:br>
              <a:rPr lang="en-US" sz="2800"/>
            </a:br>
            <a:r>
              <a:rPr lang="en-US" sz="2800"/>
              <a:t/>
            </a:r>
            <a:br>
              <a:rPr lang="en-US" sz="2800"/>
            </a:br>
            <a:r>
              <a:rPr lang="en-US" sz="3600"/>
              <a:t/>
            </a:r>
            <a:br>
              <a:rPr lang="en-US" sz="3600"/>
            </a:br>
            <a:endParaRPr lang="en-US" sz="3600" dirty="0"/>
          </a:p>
        </p:txBody>
      </p:sp>
    </p:spTree>
    <p:extLst>
      <p:ext uri="{BB962C8B-B14F-4D97-AF65-F5344CB8AC3E}">
        <p14:creationId xmlns:p14="http://schemas.microsoft.com/office/powerpoint/2010/main" val="136128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05B085-6B78-47A9-8F19-5A550A49E1E7}"/>
              </a:ext>
            </a:extLst>
          </p:cNvPr>
          <p:cNvSpPr txBox="1"/>
          <p:nvPr/>
        </p:nvSpPr>
        <p:spPr>
          <a:xfrm>
            <a:off x="678656" y="1671637"/>
            <a:ext cx="9144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a:t>
            </a:r>
          </a:p>
        </p:txBody>
      </p:sp>
      <p:graphicFrame>
        <p:nvGraphicFramePr>
          <p:cNvPr id="5" name="Chart 4">
            <a:extLst>
              <a:ext uri="{FF2B5EF4-FFF2-40B4-BE49-F238E27FC236}">
                <a16:creationId xmlns:a16="http://schemas.microsoft.com/office/drawing/2014/main" xmlns="" id="{1A81E08A-CA45-4296-958B-91208C9AC2A0}"/>
              </a:ext>
            </a:extLst>
          </p:cNvPr>
          <p:cNvGraphicFramePr>
            <a:graphicFrameLocks noGrp="1"/>
          </p:cNvGraphicFramePr>
          <p:nvPr/>
        </p:nvGraphicFramePr>
        <p:xfrm>
          <a:off x="1758461" y="278423"/>
          <a:ext cx="8675077" cy="630115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18BE9875-A88F-457A-B3AE-3E6B2C359FD0}"/>
              </a:ext>
            </a:extLst>
          </p:cNvPr>
          <p:cNvSpPr txBox="1"/>
          <p:nvPr/>
        </p:nvSpPr>
        <p:spPr>
          <a:xfrm>
            <a:off x="2028825" y="3749129"/>
            <a:ext cx="11858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Classical capitalism</a:t>
            </a:r>
          </a:p>
        </p:txBody>
      </p:sp>
    </p:spTree>
    <p:extLst>
      <p:ext uri="{BB962C8B-B14F-4D97-AF65-F5344CB8AC3E}">
        <p14:creationId xmlns:p14="http://schemas.microsoft.com/office/powerpoint/2010/main" val="17722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0D7AD-113D-43C7-AD77-54B67A102276}"/>
              </a:ext>
            </a:extLst>
          </p:cNvPr>
          <p:cNvSpPr>
            <a:spLocks noGrp="1"/>
          </p:cNvSpPr>
          <p:nvPr>
            <p:ph type="title"/>
          </p:nvPr>
        </p:nvSpPr>
        <p:spPr>
          <a:xfrm>
            <a:off x="626268" y="253172"/>
            <a:ext cx="10939463" cy="668545"/>
          </a:xfrm>
        </p:spPr>
        <p:txBody>
          <a:bodyPr>
            <a:noAutofit/>
          </a:bodyPr>
          <a:lstStyle/>
          <a:p>
            <a:r>
              <a:rPr lang="en-US" sz="3800"/>
              <a:t>4. Homogamy (assortative mating): rich males (cohorts) </a:t>
            </a:r>
          </a:p>
        </p:txBody>
      </p:sp>
      <p:sp>
        <p:nvSpPr>
          <p:cNvPr id="5" name="TextBox 4">
            <a:extLst>
              <a:ext uri="{FF2B5EF4-FFF2-40B4-BE49-F238E27FC236}">
                <a16:creationId xmlns:a16="http://schemas.microsoft.com/office/drawing/2014/main" xmlns="" id="{ACCB6B85-54AE-45CC-9B05-366561FE6E10}"/>
              </a:ext>
            </a:extLst>
          </p:cNvPr>
          <p:cNvSpPr txBox="1"/>
          <p:nvPr/>
        </p:nvSpPr>
        <p:spPr>
          <a:xfrm>
            <a:off x="221156" y="6413917"/>
            <a:ext cx="4147930" cy="369332"/>
          </a:xfrm>
          <a:prstGeom prst="rect">
            <a:avLst/>
          </a:prstGeom>
          <a:noFill/>
        </p:spPr>
        <p:txBody>
          <a:bodyPr wrap="square" rtlCol="0">
            <a:spAutoFit/>
          </a:bodyPr>
          <a:lstStyle/>
          <a:p>
            <a:r>
              <a:rPr lang="en-US"/>
              <a:t>From Nishant Yonzan</a:t>
            </a:r>
          </a:p>
        </p:txBody>
      </p:sp>
      <p:graphicFrame>
        <p:nvGraphicFramePr>
          <p:cNvPr id="6" name="Chart 5">
            <a:extLst>
              <a:ext uri="{FF2B5EF4-FFF2-40B4-BE49-F238E27FC236}">
                <a16:creationId xmlns:a16="http://schemas.microsoft.com/office/drawing/2014/main" xmlns="" id="{2E2E358B-68E9-6B41-A4E3-FC87DD7586F9}"/>
              </a:ext>
            </a:extLst>
          </p:cNvPr>
          <p:cNvGraphicFramePr>
            <a:graphicFrameLocks noGrp="1"/>
          </p:cNvGraphicFramePr>
          <p:nvPr>
            <p:extLst>
              <p:ext uri="{D42A27DB-BD31-4B8C-83A1-F6EECF244321}">
                <p14:modId xmlns:p14="http://schemas.microsoft.com/office/powerpoint/2010/main" val="1547488186"/>
              </p:ext>
            </p:extLst>
          </p:nvPr>
        </p:nvGraphicFramePr>
        <p:xfrm>
          <a:off x="2671763" y="943321"/>
          <a:ext cx="8129588" cy="5719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0D7AD-113D-43C7-AD77-54B67A102276}"/>
              </a:ext>
            </a:extLst>
          </p:cNvPr>
          <p:cNvSpPr>
            <a:spLocks noGrp="1"/>
          </p:cNvSpPr>
          <p:nvPr>
            <p:ph type="title"/>
          </p:nvPr>
        </p:nvSpPr>
        <p:spPr>
          <a:xfrm>
            <a:off x="671512" y="205827"/>
            <a:ext cx="10425112" cy="893140"/>
          </a:xfrm>
        </p:spPr>
        <p:txBody>
          <a:bodyPr>
            <a:normAutofit fontScale="90000"/>
          </a:bodyPr>
          <a:lstStyle/>
          <a:p>
            <a:r>
              <a:rPr lang="en-US"/>
              <a:t>Homogamy (assortative mating): rich females (cohorts)</a:t>
            </a:r>
          </a:p>
        </p:txBody>
      </p:sp>
      <p:sp>
        <p:nvSpPr>
          <p:cNvPr id="5" name="TextBox 4">
            <a:extLst>
              <a:ext uri="{FF2B5EF4-FFF2-40B4-BE49-F238E27FC236}">
                <a16:creationId xmlns:a16="http://schemas.microsoft.com/office/drawing/2014/main" xmlns="" id="{ACCB6B85-54AE-45CC-9B05-366561FE6E10}"/>
              </a:ext>
            </a:extLst>
          </p:cNvPr>
          <p:cNvSpPr txBox="1"/>
          <p:nvPr/>
        </p:nvSpPr>
        <p:spPr>
          <a:xfrm>
            <a:off x="221156" y="6488668"/>
            <a:ext cx="4147930" cy="369332"/>
          </a:xfrm>
          <a:prstGeom prst="rect">
            <a:avLst/>
          </a:prstGeom>
          <a:noFill/>
        </p:spPr>
        <p:txBody>
          <a:bodyPr wrap="square" rtlCol="0">
            <a:spAutoFit/>
          </a:bodyPr>
          <a:lstStyle/>
          <a:p>
            <a:r>
              <a:rPr lang="en-US"/>
              <a:t>From Nishant Yonzan</a:t>
            </a:r>
          </a:p>
        </p:txBody>
      </p:sp>
      <p:graphicFrame>
        <p:nvGraphicFramePr>
          <p:cNvPr id="7" name="Chart 6">
            <a:extLst>
              <a:ext uri="{FF2B5EF4-FFF2-40B4-BE49-F238E27FC236}">
                <a16:creationId xmlns:a16="http://schemas.microsoft.com/office/drawing/2014/main" xmlns="" id="{975078F4-6CE4-0F47-B654-75F82DB6944A}"/>
              </a:ext>
            </a:extLst>
          </p:cNvPr>
          <p:cNvGraphicFramePr>
            <a:graphicFrameLocks noGrp="1"/>
          </p:cNvGraphicFramePr>
          <p:nvPr>
            <p:extLst>
              <p:ext uri="{D42A27DB-BD31-4B8C-83A1-F6EECF244321}">
                <p14:modId xmlns:p14="http://schemas.microsoft.com/office/powerpoint/2010/main" val="1626318422"/>
              </p:ext>
            </p:extLst>
          </p:nvPr>
        </p:nvGraphicFramePr>
        <p:xfrm>
          <a:off x="2635227" y="1202458"/>
          <a:ext cx="7758919" cy="5286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514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5. Policy responsiveness to the divergent preferences of the rich, middle class and the poor</a:t>
            </a:r>
          </a:p>
        </p:txBody>
      </p:sp>
      <p:sp>
        <p:nvSpPr>
          <p:cNvPr id="3" name="Slide Number Placeholder 2"/>
          <p:cNvSpPr>
            <a:spLocks noGrp="1"/>
          </p:cNvSpPr>
          <p:nvPr>
            <p:ph type="sldNum" sz="quarter" idx="12"/>
          </p:nvPr>
        </p:nvSpPr>
        <p:spPr/>
        <p:txBody>
          <a:bodyPr/>
          <a:lstStyle/>
          <a:p>
            <a:fld id="{0AE2E895-D8EF-4566-8E65-BB58AE2C854C}" type="slidenum">
              <a:rPr lang="en-US" smtClean="0"/>
              <a:t>28</a:t>
            </a:fld>
            <a:endParaRPr lang="en-US"/>
          </a:p>
        </p:txBody>
      </p:sp>
      <p:pic>
        <p:nvPicPr>
          <p:cNvPr id="4" name="Picture 3"/>
          <p:cNvPicPr>
            <a:picLocks noChangeAspect="1"/>
          </p:cNvPicPr>
          <p:nvPr/>
        </p:nvPicPr>
        <p:blipFill>
          <a:blip r:embed="rId2"/>
          <a:stretch>
            <a:fillRect/>
          </a:stretch>
        </p:blipFill>
        <p:spPr>
          <a:xfrm>
            <a:off x="6104585" y="1766484"/>
            <a:ext cx="5401412" cy="4638675"/>
          </a:xfrm>
          <a:prstGeom prst="rect">
            <a:avLst/>
          </a:prstGeom>
        </p:spPr>
      </p:pic>
      <p:pic>
        <p:nvPicPr>
          <p:cNvPr id="5" name="Picture 4"/>
          <p:cNvPicPr>
            <a:picLocks noChangeAspect="1"/>
          </p:cNvPicPr>
          <p:nvPr/>
        </p:nvPicPr>
        <p:blipFill>
          <a:blip r:embed="rId3"/>
          <a:stretch>
            <a:fillRect/>
          </a:stretch>
        </p:blipFill>
        <p:spPr>
          <a:xfrm>
            <a:off x="502277" y="1808476"/>
            <a:ext cx="5280338" cy="4657725"/>
          </a:xfrm>
          <a:prstGeom prst="rect">
            <a:avLst/>
          </a:prstGeom>
        </p:spPr>
      </p:pic>
      <p:sp>
        <p:nvSpPr>
          <p:cNvPr id="6" name="TextBox 5"/>
          <p:cNvSpPr txBox="1"/>
          <p:nvPr/>
        </p:nvSpPr>
        <p:spPr>
          <a:xfrm>
            <a:off x="618186" y="6478073"/>
            <a:ext cx="4765183" cy="369332"/>
          </a:xfrm>
          <a:prstGeom prst="rect">
            <a:avLst/>
          </a:prstGeom>
          <a:noFill/>
        </p:spPr>
        <p:txBody>
          <a:bodyPr wrap="square" rtlCol="0">
            <a:spAutoFit/>
          </a:bodyPr>
          <a:lstStyle/>
          <a:p>
            <a:r>
              <a:rPr lang="en-US"/>
              <a:t>From Martin Gilens, </a:t>
            </a:r>
            <a:r>
              <a:rPr lang="en-US" u="sng"/>
              <a:t>Affluence and Influence</a:t>
            </a:r>
          </a:p>
        </p:txBody>
      </p:sp>
    </p:spTree>
    <p:extLst>
      <p:ext uri="{BB962C8B-B14F-4D97-AF65-F5344CB8AC3E}">
        <p14:creationId xmlns:p14="http://schemas.microsoft.com/office/powerpoint/2010/main" val="147164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38BD2-F44D-4D4C-895F-26753082250F}"/>
              </a:ext>
            </a:extLst>
          </p:cNvPr>
          <p:cNvSpPr>
            <a:spLocks noGrp="1"/>
          </p:cNvSpPr>
          <p:nvPr>
            <p:ph type="title"/>
          </p:nvPr>
        </p:nvSpPr>
        <p:spPr/>
        <p:txBody>
          <a:bodyPr/>
          <a:lstStyle/>
          <a:p>
            <a:r>
              <a:rPr lang="en-US"/>
              <a:t>The result: Shrinking middle class: both in terms of market and disposable income share</a:t>
            </a:r>
          </a:p>
        </p:txBody>
      </p:sp>
    </p:spTree>
    <p:extLst>
      <p:ext uri="{BB962C8B-B14F-4D97-AF65-F5344CB8AC3E}">
        <p14:creationId xmlns:p14="http://schemas.microsoft.com/office/powerpoint/2010/main" val="248360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bg1"/>
            </a:solidFill>
          </a:ln>
        </p:spPr>
        <p:txBody>
          <a:bodyPr/>
          <a:lstStyle/>
          <a:p>
            <a:r>
              <a:rPr lang="ca-ES" err="1">
                <a:solidFill>
                  <a:schemeClr val="bg1"/>
                </a:solidFill>
              </a:rPr>
              <a:t>Structure</a:t>
            </a:r>
            <a:r>
              <a:rPr lang="ca-ES">
                <a:solidFill>
                  <a:schemeClr val="bg1"/>
                </a:solidFill>
              </a:rPr>
              <a:t> of </a:t>
            </a:r>
            <a:r>
              <a:rPr lang="ca-ES" err="1">
                <a:solidFill>
                  <a:schemeClr val="bg1"/>
                </a:solidFill>
              </a:rPr>
              <a:t>the</a:t>
            </a:r>
            <a:r>
              <a:rPr lang="ca-ES">
                <a:solidFill>
                  <a:schemeClr val="bg1"/>
                </a:solidFill>
              </a:rPr>
              <a:t> </a:t>
            </a:r>
            <a:r>
              <a:rPr lang="ca-ES" err="1">
                <a:solidFill>
                  <a:schemeClr val="bg1"/>
                </a:solidFill>
              </a:rPr>
              <a:t>book</a:t>
            </a:r>
            <a:endParaRPr lang="en-GB">
              <a:solidFill>
                <a:schemeClr val="bg1"/>
              </a:solidFill>
            </a:endParaRPr>
          </a:p>
        </p:txBody>
      </p:sp>
      <p:sp>
        <p:nvSpPr>
          <p:cNvPr id="3" name="Content Placeholder 2"/>
          <p:cNvSpPr>
            <a:spLocks noGrp="1"/>
          </p:cNvSpPr>
          <p:nvPr>
            <p:ph idx="1"/>
          </p:nvPr>
        </p:nvSpPr>
        <p:spPr>
          <a:xfrm>
            <a:off x="838200" y="2065655"/>
            <a:ext cx="10515600" cy="4351338"/>
          </a:xfrm>
        </p:spPr>
        <p:txBody>
          <a:bodyPr/>
          <a:lstStyle/>
          <a:p>
            <a:pPr marL="0" indent="0">
              <a:buNone/>
            </a:pPr>
            <a:r>
              <a:rPr lang="ca-ES" sz="4000" err="1"/>
              <a:t>Ch</a:t>
            </a:r>
            <a:r>
              <a:rPr lang="ca-ES" sz="4000"/>
              <a:t> I. </a:t>
            </a:r>
            <a:r>
              <a:rPr lang="ca-ES" sz="4000" err="1"/>
              <a:t>The</a:t>
            </a:r>
            <a:r>
              <a:rPr lang="ca-ES" sz="4000"/>
              <a:t> </a:t>
            </a:r>
            <a:r>
              <a:rPr lang="ca-ES" sz="4000" err="1"/>
              <a:t>contours</a:t>
            </a:r>
            <a:r>
              <a:rPr lang="ca-ES" sz="4000"/>
              <a:t> of </a:t>
            </a:r>
            <a:r>
              <a:rPr lang="ca-ES" sz="4000" err="1"/>
              <a:t>the</a:t>
            </a:r>
            <a:r>
              <a:rPr lang="ca-ES" sz="4000"/>
              <a:t> post-</a:t>
            </a:r>
            <a:r>
              <a:rPr lang="ca-ES" sz="4000" err="1"/>
              <a:t>Cold</a:t>
            </a:r>
            <a:r>
              <a:rPr lang="ca-ES" sz="4000"/>
              <a:t> </a:t>
            </a:r>
            <a:r>
              <a:rPr lang="ca-ES" sz="4000" err="1"/>
              <a:t>War</a:t>
            </a:r>
            <a:r>
              <a:rPr lang="ca-ES" sz="4000"/>
              <a:t> </a:t>
            </a:r>
            <a:r>
              <a:rPr lang="ca-ES" sz="4000" err="1"/>
              <a:t>world</a:t>
            </a:r>
            <a:endParaRPr lang="ca-ES" sz="4000"/>
          </a:p>
          <a:p>
            <a:pPr marL="0" indent="0">
              <a:buNone/>
            </a:pPr>
            <a:r>
              <a:rPr lang="ca-ES" sz="4000" err="1"/>
              <a:t>Ch</a:t>
            </a:r>
            <a:r>
              <a:rPr lang="ca-ES" sz="4000"/>
              <a:t> II. Liberal </a:t>
            </a:r>
            <a:r>
              <a:rPr lang="ca-ES" sz="4000" err="1"/>
              <a:t>meritocratic</a:t>
            </a:r>
            <a:r>
              <a:rPr lang="ca-ES" sz="4000"/>
              <a:t> </a:t>
            </a:r>
            <a:r>
              <a:rPr lang="ca-ES" sz="4000" err="1"/>
              <a:t>capitalism</a:t>
            </a:r>
            <a:endParaRPr lang="ca-ES" sz="4000"/>
          </a:p>
          <a:p>
            <a:pPr marL="0" indent="0">
              <a:buNone/>
            </a:pPr>
            <a:r>
              <a:rPr lang="ca-ES" sz="4000" err="1"/>
              <a:t>Ch</a:t>
            </a:r>
            <a:r>
              <a:rPr lang="ca-ES" sz="4000"/>
              <a:t> III. </a:t>
            </a:r>
            <a:r>
              <a:rPr lang="ca-ES" sz="4000" err="1"/>
              <a:t>Political</a:t>
            </a:r>
            <a:r>
              <a:rPr lang="ca-ES" sz="4000"/>
              <a:t> </a:t>
            </a:r>
            <a:r>
              <a:rPr lang="ca-ES" sz="4000" err="1"/>
              <a:t>capitalism</a:t>
            </a:r>
            <a:endParaRPr lang="ca-ES" sz="4000"/>
          </a:p>
          <a:p>
            <a:pPr marL="0" indent="0">
              <a:buNone/>
            </a:pPr>
            <a:r>
              <a:rPr lang="ca-ES" sz="4000" err="1"/>
              <a:t>Ch</a:t>
            </a:r>
            <a:r>
              <a:rPr lang="ca-ES" sz="4000"/>
              <a:t> IV. </a:t>
            </a:r>
            <a:r>
              <a:rPr lang="ca-ES" sz="4000" err="1"/>
              <a:t>The</a:t>
            </a:r>
            <a:r>
              <a:rPr lang="ca-ES" sz="4000"/>
              <a:t> </a:t>
            </a:r>
            <a:r>
              <a:rPr lang="ca-ES" sz="4000" err="1"/>
              <a:t>interaction</a:t>
            </a:r>
            <a:r>
              <a:rPr lang="ca-ES" sz="4000"/>
              <a:t> of </a:t>
            </a:r>
            <a:r>
              <a:rPr lang="ca-ES" sz="4000" err="1"/>
              <a:t>capitalism</a:t>
            </a:r>
            <a:r>
              <a:rPr lang="ca-ES" sz="4000"/>
              <a:t> </a:t>
            </a:r>
            <a:r>
              <a:rPr lang="ca-ES" sz="4000" err="1"/>
              <a:t>and</a:t>
            </a:r>
            <a:r>
              <a:rPr lang="ca-ES" sz="4000"/>
              <a:t> </a:t>
            </a:r>
            <a:r>
              <a:rPr lang="ca-ES" sz="4000" err="1"/>
              <a:t>globalization</a:t>
            </a:r>
            <a:endParaRPr lang="ca-ES" sz="4000"/>
          </a:p>
          <a:p>
            <a:pPr marL="0" indent="0">
              <a:buNone/>
            </a:pPr>
            <a:r>
              <a:rPr lang="ca-ES" sz="4000" err="1"/>
              <a:t>Ch</a:t>
            </a:r>
            <a:r>
              <a:rPr lang="ca-ES" sz="4000"/>
              <a:t> V. </a:t>
            </a:r>
            <a:r>
              <a:rPr lang="ca-ES" sz="4000" err="1"/>
              <a:t>The</a:t>
            </a:r>
            <a:r>
              <a:rPr lang="ca-ES" sz="4000"/>
              <a:t> </a:t>
            </a:r>
            <a:r>
              <a:rPr lang="ca-ES" sz="4000" err="1"/>
              <a:t>future</a:t>
            </a:r>
            <a:r>
              <a:rPr lang="ca-ES" sz="4000"/>
              <a:t> of global </a:t>
            </a:r>
            <a:r>
              <a:rPr lang="ca-ES" sz="4000" err="1"/>
              <a:t>capitalism</a:t>
            </a:r>
            <a:endParaRPr lang="ca-ES" sz="4000"/>
          </a:p>
          <a:p>
            <a:endParaRPr lang="ca-ES" sz="4000"/>
          </a:p>
          <a:p>
            <a:endParaRPr lang="en-GB"/>
          </a:p>
        </p:txBody>
      </p:sp>
    </p:spTree>
    <p:extLst>
      <p:ext uri="{BB962C8B-B14F-4D97-AF65-F5344CB8AC3E}">
        <p14:creationId xmlns:p14="http://schemas.microsoft.com/office/powerpoint/2010/main" val="1460711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195" y="6557918"/>
            <a:ext cx="5608865" cy="300082"/>
          </a:xfrm>
          <a:prstGeom prst="rect">
            <a:avLst/>
          </a:prstGeom>
          <a:noFill/>
        </p:spPr>
        <p:txBody>
          <a:bodyPr wrap="square" rtlCol="0">
            <a:spAutoFit/>
          </a:bodyPr>
          <a:lstStyle/>
          <a:p>
            <a:r>
              <a:rPr lang="en-US" sz="1350"/>
              <a:t>c</a:t>
            </a:r>
            <a:r>
              <a:rPr lang="en-US" sz="825"/>
              <a:t>:\branko\voter\dofils\define_variables using data_voter_checked.dta</a:t>
            </a:r>
          </a:p>
        </p:txBody>
      </p:sp>
      <p:sp>
        <p:nvSpPr>
          <p:cNvPr id="4" name="TextBox 3"/>
          <p:cNvSpPr txBox="1"/>
          <p:nvPr/>
        </p:nvSpPr>
        <p:spPr>
          <a:xfrm>
            <a:off x="605307" y="154546"/>
            <a:ext cx="10740981" cy="892552"/>
          </a:xfrm>
          <a:prstGeom prst="rect">
            <a:avLst/>
          </a:prstGeom>
          <a:noFill/>
        </p:spPr>
        <p:txBody>
          <a:bodyPr wrap="square" rtlCol="0">
            <a:spAutoFit/>
          </a:bodyPr>
          <a:lstStyle/>
          <a:p>
            <a:r>
              <a:rPr lang="en-US" sz="2600"/>
              <a:t>Income stagnation and shrinkage in the size of the western middle classes : market income (incl. of state pensions), 1980s-2015</a:t>
            </a:r>
          </a:p>
        </p:txBody>
      </p:sp>
      <p:pic>
        <p:nvPicPr>
          <p:cNvPr id="2" name="Picture 1"/>
          <p:cNvPicPr>
            <a:picLocks noChangeAspect="1"/>
          </p:cNvPicPr>
          <p:nvPr/>
        </p:nvPicPr>
        <p:blipFill>
          <a:blip r:embed="rId2"/>
          <a:stretch>
            <a:fillRect/>
          </a:stretch>
        </p:blipFill>
        <p:spPr>
          <a:xfrm>
            <a:off x="2766060" y="1268730"/>
            <a:ext cx="6229350" cy="5289188"/>
          </a:xfrm>
          <a:prstGeom prst="rect">
            <a:avLst/>
          </a:prstGeom>
        </p:spPr>
      </p:pic>
    </p:spTree>
    <p:extLst>
      <p:ext uri="{BB962C8B-B14F-4D97-AF65-F5344CB8AC3E}">
        <p14:creationId xmlns:p14="http://schemas.microsoft.com/office/powerpoint/2010/main" val="64025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9539" y="5886759"/>
            <a:ext cx="8940783" cy="584775"/>
          </a:xfrm>
          <a:prstGeom prst="rect">
            <a:avLst/>
          </a:prstGeom>
          <a:noFill/>
        </p:spPr>
        <p:txBody>
          <a:bodyPr wrap="square" rtlCol="0">
            <a:spAutoFit/>
          </a:bodyPr>
          <a:lstStyle/>
          <a:p>
            <a:r>
              <a:rPr lang="en-US" sz="1600" dirty="0"/>
              <a:t>The middle class defined as population with income between +/-25% of national median income (all in per capita basis; disposable income; LIS data)</a:t>
            </a:r>
          </a:p>
        </p:txBody>
      </p:sp>
      <p:graphicFrame>
        <p:nvGraphicFramePr>
          <p:cNvPr id="4" name="Chart 3"/>
          <p:cNvGraphicFramePr>
            <a:graphicFrameLocks noGrp="1"/>
          </p:cNvGraphicFramePr>
          <p:nvPr>
            <p:extLst>
              <p:ext uri="{D42A27DB-BD31-4B8C-83A1-F6EECF244321}">
                <p14:modId xmlns:p14="http://schemas.microsoft.com/office/powerpoint/2010/main" val="2590791815"/>
              </p:ext>
            </p:extLst>
          </p:nvPr>
        </p:nvGraphicFramePr>
        <p:xfrm>
          <a:off x="1596980" y="169658"/>
          <a:ext cx="8406002" cy="561571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5AB307E7-070E-4FE7-A3D8-8340A8F26EC3}"/>
              </a:ext>
            </a:extLst>
          </p:cNvPr>
          <p:cNvSpPr txBox="1"/>
          <p:nvPr/>
        </p:nvSpPr>
        <p:spPr>
          <a:xfrm>
            <a:off x="0" y="6572926"/>
            <a:ext cx="5457825" cy="230832"/>
          </a:xfrm>
          <a:prstGeom prst="rect">
            <a:avLst/>
          </a:prstGeom>
          <a:noFill/>
        </p:spPr>
        <p:txBody>
          <a:bodyPr wrap="square" rtlCol="0">
            <a:spAutoFit/>
          </a:bodyPr>
          <a:lstStyle/>
          <a:p>
            <a:r>
              <a:rPr lang="en-US" sz="900" dirty="0"/>
              <a:t>…</a:t>
            </a:r>
            <a:r>
              <a:rPr lang="en-US" sz="900" dirty="0" err="1"/>
              <a:t>interyd</a:t>
            </a:r>
            <a:r>
              <a:rPr lang="en-US" sz="900" dirty="0"/>
              <a:t>\where\</a:t>
            </a:r>
            <a:r>
              <a:rPr lang="en-US" sz="900" dirty="0" err="1"/>
              <a:t>newbook_middle_class</a:t>
            </a:r>
            <a:r>
              <a:rPr lang="en-US" sz="900" dirty="0"/>
              <a:t>\</a:t>
            </a:r>
            <a:r>
              <a:rPr lang="en-US" sz="900" dirty="0" err="1"/>
              <a:t>fortime</a:t>
            </a:r>
            <a:endParaRPr lang="en-US" sz="900" dirty="0"/>
          </a:p>
        </p:txBody>
      </p:sp>
    </p:spTree>
    <p:extLst>
      <p:ext uri="{BB962C8B-B14F-4D97-AF65-F5344CB8AC3E}">
        <p14:creationId xmlns:p14="http://schemas.microsoft.com/office/powerpoint/2010/main" val="464454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F60648-50B6-44A3-AB97-E388DC106EA0}"/>
              </a:ext>
            </a:extLst>
          </p:cNvPr>
          <p:cNvSpPr>
            <a:spLocks noGrp="1"/>
          </p:cNvSpPr>
          <p:nvPr>
            <p:ph idx="1"/>
          </p:nvPr>
        </p:nvSpPr>
        <p:spPr/>
        <p:txBody>
          <a:bodyPr>
            <a:normAutofit fontScale="92500" lnSpcReduction="10000"/>
          </a:bodyPr>
          <a:lstStyle/>
          <a:p>
            <a:r>
              <a:rPr lang="en-US"/>
              <a:t>The rich have high share of labor income which lends some “deserved”  aspect to it (especially because one cannot observe the relative importance of capital and labor shares)</a:t>
            </a:r>
          </a:p>
          <a:p>
            <a:r>
              <a:rPr lang="en-US"/>
              <a:t>Top earners tend to work longer hours than average worker</a:t>
            </a:r>
          </a:p>
          <a:p>
            <a:r>
              <a:rPr lang="en-US"/>
              <a:t>Homogamy exacerbates inequality but obviously cannot be proscribed. Moreover it is the outcome of more freely expressed preferences and comes as result of greater work participation by women</a:t>
            </a:r>
          </a:p>
          <a:p>
            <a:r>
              <a:rPr lang="en-US"/>
              <a:t>Neither homogamy nor </a:t>
            </a:r>
            <a:r>
              <a:rPr lang="en-US" err="1"/>
              <a:t>homoploutia</a:t>
            </a:r>
            <a:r>
              <a:rPr lang="en-US"/>
              <a:t> are ethically “bad”</a:t>
            </a:r>
          </a:p>
          <a:p>
            <a:r>
              <a:rPr lang="en-US"/>
              <a:t>Transmission of these advantages to children lends them an aura of respectability (because children tend to be highly educated and to work) but reinforces the power of the elite</a:t>
            </a:r>
          </a:p>
          <a:p>
            <a:endParaRPr lang="en-US"/>
          </a:p>
          <a:p>
            <a:endParaRPr lang="en-US"/>
          </a:p>
        </p:txBody>
      </p:sp>
      <p:sp>
        <p:nvSpPr>
          <p:cNvPr id="4" name="Title 1">
            <a:extLst>
              <a:ext uri="{FF2B5EF4-FFF2-40B4-BE49-F238E27FC236}">
                <a16:creationId xmlns:a16="http://schemas.microsoft.com/office/drawing/2014/main" xmlns="" id="{7F10605F-2C2A-43B2-80F8-8C95E938D788}"/>
              </a:ext>
            </a:extLst>
          </p:cNvPr>
          <p:cNvSpPr>
            <a:spLocks noGrp="1"/>
          </p:cNvSpPr>
          <p:nvPr>
            <p:ph type="title"/>
          </p:nvPr>
        </p:nvSpPr>
        <p:spPr>
          <a:solidFill>
            <a:schemeClr val="accent1"/>
          </a:solidFill>
        </p:spPr>
        <p:txBody>
          <a:bodyPr/>
          <a:lstStyle/>
          <a:p>
            <a:r>
              <a:rPr lang="en-US">
                <a:solidFill>
                  <a:schemeClr val="bg1"/>
                </a:solidFill>
              </a:rPr>
              <a:t>3. Difficulties of dealing with income inequality under meritocratic capitalism</a:t>
            </a:r>
          </a:p>
        </p:txBody>
      </p:sp>
    </p:spTree>
    <p:extLst>
      <p:ext uri="{BB962C8B-B14F-4D97-AF65-F5344CB8AC3E}">
        <p14:creationId xmlns:p14="http://schemas.microsoft.com/office/powerpoint/2010/main" val="132841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67800" y="4495801"/>
            <a:ext cx="12954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Data source: LIS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85825" y="304800"/>
            <a:ext cx="11306175"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What can policy do?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Market (“factor”) income and disposable household income, Ginis, </a:t>
            </a:r>
            <a:r>
              <a:rPr kumimoji="0" lang="en-US" sz="2800" b="0" i="0" u="sng" strike="noStrike" kern="1200" cap="none" spc="0" normalizeH="0" baseline="0" noProof="0">
                <a:ln>
                  <a:noFill/>
                </a:ln>
                <a:solidFill>
                  <a:srgbClr val="0000CC"/>
                </a:solidFill>
                <a:effectLst/>
                <a:uLnTx/>
                <a:uFillTx/>
                <a:latin typeface="Calibri" panose="020F0502020204030204"/>
                <a:ea typeface="+mn-ea"/>
                <a:cs typeface="+mn-cs"/>
              </a:rPr>
              <a:t>non-elderly households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change, app 1985 to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5" y="1371600"/>
            <a:ext cx="7837714" cy="5338703"/>
          </a:xfrm>
          <a:prstGeom prst="rect">
            <a:avLst/>
          </a:prstGeom>
        </p:spPr>
      </p:pic>
      <p:sp>
        <p:nvSpPr>
          <p:cNvPr id="2" name="TextBox 1"/>
          <p:cNvSpPr txBox="1"/>
          <p:nvPr/>
        </p:nvSpPr>
        <p:spPr>
          <a:xfrm>
            <a:off x="263018" y="6187083"/>
            <a:ext cx="2328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Luxembourg Income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Janet Gornick</a:t>
            </a:r>
          </a:p>
        </p:txBody>
      </p:sp>
    </p:spTree>
    <p:extLst>
      <p:ext uri="{BB962C8B-B14F-4D97-AF65-F5344CB8AC3E}">
        <p14:creationId xmlns:p14="http://schemas.microsoft.com/office/powerpoint/2010/main" val="3334891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543C5F2-F57F-4C1E-9832-C678C36B859A}"/>
              </a:ext>
            </a:extLst>
          </p:cNvPr>
          <p:cNvSpPr txBox="1"/>
          <p:nvPr/>
        </p:nvSpPr>
        <p:spPr>
          <a:xfrm>
            <a:off x="821634" y="25193"/>
            <a:ext cx="1064149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 role of economic policies in offsetting the increase in market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income inequality</a:t>
            </a:r>
          </a:p>
        </p:txBody>
      </p:sp>
      <p:sp>
        <p:nvSpPr>
          <p:cNvPr id="5" name="TextBox 4">
            <a:extLst>
              <a:ext uri="{FF2B5EF4-FFF2-40B4-BE49-F238E27FC236}">
                <a16:creationId xmlns:a16="http://schemas.microsoft.com/office/drawing/2014/main" xmlns="" id="{FF4EA281-A0E4-4018-A35E-BF6F639C30D7}"/>
              </a:ext>
            </a:extLst>
          </p:cNvPr>
          <p:cNvSpPr txBox="1"/>
          <p:nvPr/>
        </p:nvSpPr>
        <p:spPr>
          <a:xfrm>
            <a:off x="131446" y="6313319"/>
            <a:ext cx="117633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Calculated from LIS data</a:t>
            </a:r>
          </a:p>
        </p:txBody>
      </p:sp>
      <p:pic>
        <p:nvPicPr>
          <p:cNvPr id="4" name="Picture 3"/>
          <p:cNvPicPr>
            <a:picLocks noChangeAspect="1"/>
          </p:cNvPicPr>
          <p:nvPr/>
        </p:nvPicPr>
        <p:blipFill>
          <a:blip r:embed="rId2"/>
          <a:stretch>
            <a:fillRect/>
          </a:stretch>
        </p:blipFill>
        <p:spPr>
          <a:xfrm>
            <a:off x="1885950" y="1094298"/>
            <a:ext cx="7589520" cy="5219021"/>
          </a:xfrm>
          <a:prstGeom prst="rect">
            <a:avLst/>
          </a:prstGeom>
        </p:spPr>
      </p:pic>
      <p:cxnSp>
        <p:nvCxnSpPr>
          <p:cNvPr id="9" name="Straight Connector 8"/>
          <p:cNvCxnSpPr/>
          <p:nvPr/>
        </p:nvCxnSpPr>
        <p:spPr>
          <a:xfrm flipH="1">
            <a:off x="5234940" y="1794510"/>
            <a:ext cx="11430" cy="168021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709660" y="1794510"/>
            <a:ext cx="11430" cy="293751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29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solidFill>
                  <a:schemeClr val="bg1"/>
                </a:solidFill>
              </a:rPr>
              <a:t>4. Policy </a:t>
            </a:r>
          </a:p>
        </p:txBody>
      </p:sp>
      <p:sp>
        <p:nvSpPr>
          <p:cNvPr id="3" name="Content Placeholder 2"/>
          <p:cNvSpPr>
            <a:spLocks noGrp="1"/>
          </p:cNvSpPr>
          <p:nvPr>
            <p:ph idx="1"/>
          </p:nvPr>
        </p:nvSpPr>
        <p:spPr>
          <a:xfrm>
            <a:off x="838200" y="1825624"/>
            <a:ext cx="10572482" cy="4510781"/>
          </a:xfrm>
        </p:spPr>
        <p:txBody>
          <a:bodyPr>
            <a:normAutofit fontScale="92500" lnSpcReduction="20000"/>
          </a:bodyPr>
          <a:lstStyle/>
          <a:p>
            <a:r>
              <a:rPr lang="en-US">
                <a:hlinkClick r:id="rId2" action="ppaction://hlinksldjump"/>
              </a:rPr>
              <a:t>Rich countries can expect to have an ever greater K/Y ratios</a:t>
            </a:r>
            <a:r>
              <a:rPr lang="en-US"/>
              <a:t>. Unless r drops proportionally, capital share is likely to continue to rise.</a:t>
            </a:r>
          </a:p>
          <a:p>
            <a:r>
              <a:rPr lang="en-US"/>
              <a:t>With the current K and L endowments, that implies a pass-through rate whereby each additional point in K share translates into about ½ Gini point increase in personal income inequality. Is this sustainable, if e.g. the  share of capital goes up by 10 points?</a:t>
            </a:r>
          </a:p>
          <a:p>
            <a:r>
              <a:rPr lang="en-US"/>
              <a:t>Technically the link can be weakened by increased taxation of income from capital (flow) or wealth (stock)</a:t>
            </a:r>
          </a:p>
          <a:p>
            <a:r>
              <a:rPr lang="en-US"/>
              <a:t>Both would reduce Gini of capital income and reduce the pass-through to inter-personal inequality</a:t>
            </a:r>
          </a:p>
          <a:p>
            <a:r>
              <a:rPr lang="en-US"/>
              <a:t>But four key tools of inequality reduction from the 20th century are weaker now: education, trade unions, taxes, social transfers</a:t>
            </a:r>
          </a:p>
          <a:p>
            <a:r>
              <a:rPr lang="en-US"/>
              <a:t>So what are the solution?</a:t>
            </a:r>
          </a:p>
          <a:p>
            <a:endParaRPr lang="en-US"/>
          </a:p>
        </p:txBody>
      </p:sp>
    </p:spTree>
    <p:extLst>
      <p:ext uri="{BB962C8B-B14F-4D97-AF65-F5344CB8AC3E}">
        <p14:creationId xmlns:p14="http://schemas.microsoft.com/office/powerpoint/2010/main" val="2563481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74226" y="1589558"/>
          <a:ext cx="9672032" cy="4417452"/>
        </p:xfrm>
        <a:graphic>
          <a:graphicData uri="http://schemas.openxmlformats.org/drawingml/2006/table">
            <a:tbl>
              <a:tblPr firstRow="1" bandRow="1">
                <a:tableStyleId>{5C22544A-7EE6-4342-B048-85BDC9FD1C3A}</a:tableStyleId>
              </a:tblPr>
              <a:tblGrid>
                <a:gridCol w="2686676">
                  <a:extLst>
                    <a:ext uri="{9D8B030D-6E8A-4147-A177-3AD203B41FA5}">
                      <a16:colId xmlns:a16="http://schemas.microsoft.com/office/drawing/2014/main" xmlns="" val="20000"/>
                    </a:ext>
                  </a:extLst>
                </a:gridCol>
                <a:gridCol w="2328452">
                  <a:extLst>
                    <a:ext uri="{9D8B030D-6E8A-4147-A177-3AD203B41FA5}">
                      <a16:colId xmlns:a16="http://schemas.microsoft.com/office/drawing/2014/main" xmlns="" val="20001"/>
                    </a:ext>
                  </a:extLst>
                </a:gridCol>
                <a:gridCol w="2328452">
                  <a:extLst>
                    <a:ext uri="{9D8B030D-6E8A-4147-A177-3AD203B41FA5}">
                      <a16:colId xmlns:a16="http://schemas.microsoft.com/office/drawing/2014/main" xmlns="" val="20002"/>
                    </a:ext>
                  </a:extLst>
                </a:gridCol>
                <a:gridCol w="2328452">
                  <a:extLst>
                    <a:ext uri="{9D8B030D-6E8A-4147-A177-3AD203B41FA5}">
                      <a16:colId xmlns:a16="http://schemas.microsoft.com/office/drawing/2014/main" xmlns="" val="20003"/>
                    </a:ext>
                  </a:extLst>
                </a:gridCol>
              </a:tblGrid>
              <a:tr h="1141446">
                <a:tc>
                  <a:txBody>
                    <a:bodyPr/>
                    <a:lstStyle/>
                    <a:p>
                      <a:r>
                        <a:rPr lang="en-GB" sz="2400" b="0">
                          <a:solidFill>
                            <a:schemeClr val="tx1"/>
                          </a:solidFill>
                          <a:latin typeface="+mn-lt"/>
                        </a:rPr>
                        <a:t>Country</a:t>
                      </a:r>
                    </a:p>
                  </a:txBody>
                  <a:tcPr/>
                </a:tc>
                <a:tc>
                  <a:txBody>
                    <a:bodyPr/>
                    <a:lstStyle/>
                    <a:p>
                      <a:pPr algn="ctr"/>
                      <a:r>
                        <a:rPr lang="en-GB" sz="2400" b="0">
                          <a:solidFill>
                            <a:schemeClr val="tx1"/>
                          </a:solidFill>
                          <a:latin typeface="+mn-lt"/>
                        </a:rPr>
                        <a:t>Wealth per adult (2011)</a:t>
                      </a:r>
                    </a:p>
                  </a:txBody>
                  <a:tcPr/>
                </a:tc>
                <a:tc>
                  <a:txBody>
                    <a:bodyPr/>
                    <a:lstStyle/>
                    <a:p>
                      <a:pPr algn="ctr"/>
                      <a:r>
                        <a:rPr lang="en-GB" sz="2400" b="0">
                          <a:solidFill>
                            <a:schemeClr val="tx1"/>
                          </a:solidFill>
                          <a:latin typeface="+mn-lt"/>
                        </a:rPr>
                        <a:t>GDP per capita 2011</a:t>
                      </a:r>
                    </a:p>
                  </a:txBody>
                  <a:tcPr/>
                </a:tc>
                <a:tc>
                  <a:txBody>
                    <a:bodyPr/>
                    <a:lstStyle/>
                    <a:p>
                      <a:pPr algn="ctr"/>
                      <a:r>
                        <a:rPr lang="en-GB" sz="2400" b="0">
                          <a:solidFill>
                            <a:schemeClr val="tx1"/>
                          </a:solidFill>
                          <a:latin typeface="+mn-lt"/>
                        </a:rPr>
                        <a:t>K/Y ratio (or </a:t>
                      </a:r>
                      <a:r>
                        <a:rPr lang="el-GR" sz="2400" b="0">
                          <a:solidFill>
                            <a:schemeClr val="tx1"/>
                          </a:solidFill>
                          <a:latin typeface="+mn-lt"/>
                        </a:rPr>
                        <a:t>β</a:t>
                      </a:r>
                      <a:r>
                        <a:rPr lang="en-US" sz="2400" b="0">
                          <a:solidFill>
                            <a:schemeClr val="tx1"/>
                          </a:solidFill>
                          <a:latin typeface="+mn-lt"/>
                        </a:rPr>
                        <a:t>)</a:t>
                      </a:r>
                      <a:endParaRPr lang="en-GB" sz="2400" b="0">
                        <a:solidFill>
                          <a:schemeClr val="tx1"/>
                        </a:solidFill>
                        <a:latin typeface="+mn-lt"/>
                      </a:endParaRPr>
                    </a:p>
                  </a:txBody>
                  <a:tcPr/>
                </a:tc>
                <a:extLst>
                  <a:ext uri="{0D108BD9-81ED-4DB2-BD59-A6C34878D82A}">
                    <a16:rowId xmlns:a16="http://schemas.microsoft.com/office/drawing/2014/main" xmlns="" val="10000"/>
                  </a:ext>
                </a:extLst>
              </a:tr>
              <a:tr h="546001">
                <a:tc>
                  <a:txBody>
                    <a:bodyPr/>
                    <a:lstStyle/>
                    <a:p>
                      <a:r>
                        <a:rPr lang="en-GB" sz="2400">
                          <a:latin typeface="+mn-lt"/>
                        </a:rPr>
                        <a:t>Switzerland</a:t>
                      </a:r>
                    </a:p>
                  </a:txBody>
                  <a:tcPr/>
                </a:tc>
                <a:tc>
                  <a:txBody>
                    <a:bodyPr/>
                    <a:lstStyle/>
                    <a:p>
                      <a:pPr algn="ctr"/>
                      <a:r>
                        <a:rPr lang="en-GB" sz="2400">
                          <a:latin typeface="+mn-lt"/>
                        </a:rPr>
                        <a:t>540,000</a:t>
                      </a:r>
                    </a:p>
                  </a:txBody>
                  <a:tcPr/>
                </a:tc>
                <a:tc>
                  <a:txBody>
                    <a:bodyPr/>
                    <a:lstStyle/>
                    <a:p>
                      <a:pPr algn="ctr"/>
                      <a:r>
                        <a:rPr lang="en-GB" sz="2400">
                          <a:latin typeface="+mn-lt"/>
                        </a:rPr>
                        <a:t>83,000</a:t>
                      </a:r>
                    </a:p>
                  </a:txBody>
                  <a:tcPr/>
                </a:tc>
                <a:tc>
                  <a:txBody>
                    <a:bodyPr/>
                    <a:lstStyle/>
                    <a:p>
                      <a:pPr algn="ctr" fontAlgn="b"/>
                      <a:r>
                        <a:rPr lang="en-US" sz="2400" b="0" i="0" u="none" strike="noStrike">
                          <a:solidFill>
                            <a:srgbClr val="000000"/>
                          </a:solidFill>
                          <a:effectLst/>
                          <a:latin typeface="+mn-lt"/>
                        </a:rPr>
                        <a:t>6.5</a:t>
                      </a:r>
                    </a:p>
                  </a:txBody>
                  <a:tcPr marL="9525" marR="9525" marT="9525" marB="0" anchor="b"/>
                </a:tc>
                <a:extLst>
                  <a:ext uri="{0D108BD9-81ED-4DB2-BD59-A6C34878D82A}">
                    <a16:rowId xmlns:a16="http://schemas.microsoft.com/office/drawing/2014/main" xmlns="" val="10001"/>
                  </a:ext>
                </a:extLst>
              </a:tr>
              <a:tr h="546001">
                <a:tc>
                  <a:txBody>
                    <a:bodyPr/>
                    <a:lstStyle/>
                    <a:p>
                      <a:r>
                        <a:rPr lang="en-GB" sz="2400">
                          <a:latin typeface="+mn-lt"/>
                        </a:rPr>
                        <a:t>USA</a:t>
                      </a:r>
                    </a:p>
                  </a:txBody>
                  <a:tcPr/>
                </a:tc>
                <a:tc>
                  <a:txBody>
                    <a:bodyPr/>
                    <a:lstStyle/>
                    <a:p>
                      <a:pPr algn="ctr"/>
                      <a:r>
                        <a:rPr lang="en-GB" sz="2400">
                          <a:latin typeface="+mn-lt"/>
                        </a:rPr>
                        <a:t>248,000</a:t>
                      </a:r>
                    </a:p>
                  </a:txBody>
                  <a:tcPr/>
                </a:tc>
                <a:tc>
                  <a:txBody>
                    <a:bodyPr/>
                    <a:lstStyle/>
                    <a:p>
                      <a:pPr algn="ctr"/>
                      <a:r>
                        <a:rPr lang="en-GB" sz="2400">
                          <a:latin typeface="+mn-lt"/>
                        </a:rPr>
                        <a:t>50,000</a:t>
                      </a:r>
                    </a:p>
                  </a:txBody>
                  <a:tcPr/>
                </a:tc>
                <a:tc>
                  <a:txBody>
                    <a:bodyPr/>
                    <a:lstStyle/>
                    <a:p>
                      <a:pPr algn="ctr" fontAlgn="b"/>
                      <a:r>
                        <a:rPr lang="en-US" sz="2400" b="0" i="0" u="none" strike="noStrike">
                          <a:solidFill>
                            <a:srgbClr val="000000"/>
                          </a:solidFill>
                          <a:effectLst/>
                          <a:latin typeface="+mn-lt"/>
                        </a:rPr>
                        <a:t>5.0</a:t>
                      </a:r>
                    </a:p>
                  </a:txBody>
                  <a:tcPr marL="9525" marR="9525" marT="9525" marB="0" anchor="b"/>
                </a:tc>
                <a:extLst>
                  <a:ext uri="{0D108BD9-81ED-4DB2-BD59-A6C34878D82A}">
                    <a16:rowId xmlns:a16="http://schemas.microsoft.com/office/drawing/2014/main" xmlns="" val="10002"/>
                  </a:ext>
                </a:extLst>
              </a:tr>
              <a:tr h="546001">
                <a:tc>
                  <a:txBody>
                    <a:bodyPr/>
                    <a:lstStyle/>
                    <a:p>
                      <a:r>
                        <a:rPr lang="en-GB" sz="2400">
                          <a:latin typeface="+mn-lt"/>
                        </a:rPr>
                        <a:t>Japan</a:t>
                      </a:r>
                    </a:p>
                  </a:txBody>
                  <a:tcPr/>
                </a:tc>
                <a:tc>
                  <a:txBody>
                    <a:bodyPr/>
                    <a:lstStyle/>
                    <a:p>
                      <a:pPr algn="ctr"/>
                      <a:r>
                        <a:rPr lang="en-GB" sz="2400">
                          <a:latin typeface="+mn-lt"/>
                        </a:rPr>
                        <a:t>249,000</a:t>
                      </a:r>
                    </a:p>
                  </a:txBody>
                  <a:tcPr/>
                </a:tc>
                <a:tc>
                  <a:txBody>
                    <a:bodyPr/>
                    <a:lstStyle/>
                    <a:p>
                      <a:pPr algn="ctr"/>
                      <a:r>
                        <a:rPr lang="en-GB" sz="2400">
                          <a:latin typeface="+mn-lt"/>
                        </a:rPr>
                        <a:t>46,000</a:t>
                      </a:r>
                    </a:p>
                  </a:txBody>
                  <a:tcPr/>
                </a:tc>
                <a:tc>
                  <a:txBody>
                    <a:bodyPr/>
                    <a:lstStyle/>
                    <a:p>
                      <a:pPr algn="ctr" fontAlgn="b"/>
                      <a:r>
                        <a:rPr lang="en-US" sz="2400" b="0" i="0" u="none" strike="noStrike">
                          <a:solidFill>
                            <a:srgbClr val="000000"/>
                          </a:solidFill>
                          <a:effectLst/>
                          <a:latin typeface="+mn-lt"/>
                        </a:rPr>
                        <a:t>5.4</a:t>
                      </a:r>
                    </a:p>
                  </a:txBody>
                  <a:tcPr marL="9525" marR="9525" marT="9525" marB="0" anchor="b"/>
                </a:tc>
                <a:extLst>
                  <a:ext uri="{0D108BD9-81ED-4DB2-BD59-A6C34878D82A}">
                    <a16:rowId xmlns:a16="http://schemas.microsoft.com/office/drawing/2014/main" xmlns="" val="10003"/>
                  </a:ext>
                </a:extLst>
              </a:tr>
              <a:tr h="546001">
                <a:tc>
                  <a:txBody>
                    <a:bodyPr/>
                    <a:lstStyle/>
                    <a:p>
                      <a:r>
                        <a:rPr lang="en-GB" sz="2400">
                          <a:latin typeface="+mn-lt"/>
                        </a:rPr>
                        <a:t>China</a:t>
                      </a:r>
                    </a:p>
                  </a:txBody>
                  <a:tcPr/>
                </a:tc>
                <a:tc>
                  <a:txBody>
                    <a:bodyPr/>
                    <a:lstStyle/>
                    <a:p>
                      <a:pPr algn="ctr"/>
                      <a:r>
                        <a:rPr lang="en-GB" sz="2400">
                          <a:latin typeface="+mn-lt"/>
                        </a:rPr>
                        <a:t> 21,000</a:t>
                      </a:r>
                    </a:p>
                  </a:txBody>
                  <a:tcPr/>
                </a:tc>
                <a:tc>
                  <a:txBody>
                    <a:bodyPr/>
                    <a:lstStyle/>
                    <a:p>
                      <a:pPr algn="ctr"/>
                      <a:r>
                        <a:rPr lang="en-GB" sz="2400">
                          <a:latin typeface="+mn-lt"/>
                        </a:rPr>
                        <a:t>5,600</a:t>
                      </a:r>
                    </a:p>
                  </a:txBody>
                  <a:tcPr/>
                </a:tc>
                <a:tc>
                  <a:txBody>
                    <a:bodyPr/>
                    <a:lstStyle/>
                    <a:p>
                      <a:pPr algn="ctr" fontAlgn="b"/>
                      <a:r>
                        <a:rPr lang="en-US" sz="2400" b="0" i="0" u="none" strike="noStrike">
                          <a:solidFill>
                            <a:srgbClr val="000000"/>
                          </a:solidFill>
                          <a:effectLst/>
                          <a:latin typeface="+mn-lt"/>
                        </a:rPr>
                        <a:t>3.8</a:t>
                      </a:r>
                    </a:p>
                  </a:txBody>
                  <a:tcPr marL="9525" marR="9525" marT="9525" marB="0" anchor="b"/>
                </a:tc>
                <a:extLst>
                  <a:ext uri="{0D108BD9-81ED-4DB2-BD59-A6C34878D82A}">
                    <a16:rowId xmlns:a16="http://schemas.microsoft.com/office/drawing/2014/main" xmlns="" val="10004"/>
                  </a:ext>
                </a:extLst>
              </a:tr>
              <a:tr h="546001">
                <a:tc>
                  <a:txBody>
                    <a:bodyPr/>
                    <a:lstStyle/>
                    <a:p>
                      <a:r>
                        <a:rPr lang="en-GB" sz="2400">
                          <a:latin typeface="+mn-lt"/>
                        </a:rPr>
                        <a:t>Indonesia</a:t>
                      </a:r>
                    </a:p>
                  </a:txBody>
                  <a:tcPr/>
                </a:tc>
                <a:tc>
                  <a:txBody>
                    <a:bodyPr/>
                    <a:lstStyle/>
                    <a:p>
                      <a:pPr algn="ctr"/>
                      <a:r>
                        <a:rPr lang="en-GB" sz="2400">
                          <a:latin typeface="+mn-lt"/>
                        </a:rPr>
                        <a:t>12,000</a:t>
                      </a:r>
                    </a:p>
                  </a:txBody>
                  <a:tcPr/>
                </a:tc>
                <a:tc>
                  <a:txBody>
                    <a:bodyPr/>
                    <a:lstStyle/>
                    <a:p>
                      <a:pPr algn="ctr"/>
                      <a:r>
                        <a:rPr lang="en-GB" sz="2400">
                          <a:latin typeface="+mn-lt"/>
                        </a:rPr>
                        <a:t>3,600</a:t>
                      </a:r>
                    </a:p>
                  </a:txBody>
                  <a:tcPr/>
                </a:tc>
                <a:tc>
                  <a:txBody>
                    <a:bodyPr/>
                    <a:lstStyle/>
                    <a:p>
                      <a:pPr algn="ctr" fontAlgn="b"/>
                      <a:r>
                        <a:rPr lang="en-US" sz="2400" b="0" i="0" u="none" strike="noStrike">
                          <a:solidFill>
                            <a:srgbClr val="000000"/>
                          </a:solidFill>
                          <a:effectLst/>
                          <a:latin typeface="+mn-lt"/>
                        </a:rPr>
                        <a:t>3.3</a:t>
                      </a:r>
                    </a:p>
                  </a:txBody>
                  <a:tcPr marL="9525" marR="9525" marT="9525" marB="0" anchor="b"/>
                </a:tc>
                <a:extLst>
                  <a:ext uri="{0D108BD9-81ED-4DB2-BD59-A6C34878D82A}">
                    <a16:rowId xmlns:a16="http://schemas.microsoft.com/office/drawing/2014/main" xmlns="" val="10005"/>
                  </a:ext>
                </a:extLst>
              </a:tr>
              <a:tr h="546001">
                <a:tc>
                  <a:txBody>
                    <a:bodyPr/>
                    <a:lstStyle/>
                    <a:p>
                      <a:r>
                        <a:rPr lang="en-GB" sz="2400" i="0">
                          <a:latin typeface="+mn-lt"/>
                        </a:rPr>
                        <a:t>India</a:t>
                      </a:r>
                    </a:p>
                  </a:txBody>
                  <a:tcPr/>
                </a:tc>
                <a:tc>
                  <a:txBody>
                    <a:bodyPr/>
                    <a:lstStyle/>
                    <a:p>
                      <a:pPr algn="ctr"/>
                      <a:r>
                        <a:rPr lang="en-GB" sz="2400">
                          <a:latin typeface="+mn-lt"/>
                        </a:rPr>
                        <a:t>5,500</a:t>
                      </a:r>
                    </a:p>
                  </a:txBody>
                  <a:tcPr/>
                </a:tc>
                <a:tc>
                  <a:txBody>
                    <a:bodyPr/>
                    <a:lstStyle/>
                    <a:p>
                      <a:pPr algn="ctr"/>
                      <a:r>
                        <a:rPr lang="en-GB" sz="2400">
                          <a:latin typeface="+mn-lt"/>
                        </a:rPr>
                        <a:t>1,500</a:t>
                      </a:r>
                    </a:p>
                  </a:txBody>
                  <a:tcPr/>
                </a:tc>
                <a:tc>
                  <a:txBody>
                    <a:bodyPr/>
                    <a:lstStyle/>
                    <a:p>
                      <a:pPr algn="ctr" fontAlgn="b"/>
                      <a:r>
                        <a:rPr lang="en-US" sz="2400" b="0" i="0" u="none" strike="noStrike">
                          <a:solidFill>
                            <a:srgbClr val="000000"/>
                          </a:solidFill>
                          <a:effectLst/>
                          <a:latin typeface="+mn-lt"/>
                        </a:rPr>
                        <a:t>3.7</a:t>
                      </a:r>
                    </a:p>
                  </a:txBody>
                  <a:tcPr marL="9525" marR="9525" marT="9525" marB="0" anchor="b"/>
                </a:tc>
                <a:extLst>
                  <a:ext uri="{0D108BD9-81ED-4DB2-BD59-A6C34878D82A}">
                    <a16:rowId xmlns:a16="http://schemas.microsoft.com/office/drawing/2014/main" xmlns="" val="10006"/>
                  </a:ext>
                </a:extLst>
              </a:tr>
            </a:tbl>
          </a:graphicData>
        </a:graphic>
      </p:graphicFrame>
      <p:sp>
        <p:nvSpPr>
          <p:cNvPr id="6" name="Title 5"/>
          <p:cNvSpPr>
            <a:spLocks noGrp="1"/>
          </p:cNvSpPr>
          <p:nvPr>
            <p:ph type="title"/>
          </p:nvPr>
        </p:nvSpPr>
        <p:spPr/>
        <p:txBody>
          <a:bodyPr>
            <a:normAutofit fontScale="90000"/>
          </a:bodyPr>
          <a:lstStyle/>
          <a:p>
            <a:r>
              <a:rPr lang="en-US"/>
              <a:t>“Curse of wealth”: Wealth/GDP ratio at different levels of development</a:t>
            </a:r>
          </a:p>
        </p:txBody>
      </p:sp>
      <p:sp>
        <p:nvSpPr>
          <p:cNvPr id="7" name="TextBox 6"/>
          <p:cNvSpPr txBox="1"/>
          <p:nvPr/>
        </p:nvSpPr>
        <p:spPr>
          <a:xfrm>
            <a:off x="450761" y="6259132"/>
            <a:ext cx="7418231" cy="369332"/>
          </a:xfrm>
          <a:prstGeom prst="rect">
            <a:avLst/>
          </a:prstGeom>
          <a:noFill/>
        </p:spPr>
        <p:txBody>
          <a:bodyPr wrap="square" rtlCol="0">
            <a:spAutoFit/>
          </a:bodyPr>
          <a:lstStyle/>
          <a:p>
            <a:r>
              <a:rPr lang="en-US"/>
              <a:t>Wealth data from Davies, Shorrocks and Lluveras (2013 Credit Suisse Report)</a:t>
            </a:r>
          </a:p>
        </p:txBody>
      </p:sp>
    </p:spTree>
    <p:extLst>
      <p:ext uri="{BB962C8B-B14F-4D97-AF65-F5344CB8AC3E}">
        <p14:creationId xmlns:p14="http://schemas.microsoft.com/office/powerpoint/2010/main" val="2916684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590" y="1005841"/>
            <a:ext cx="10366420" cy="5737860"/>
          </a:xfrm>
        </p:spPr>
        <p:txBody>
          <a:bodyPr>
            <a:normAutofit lnSpcReduction="10000"/>
          </a:bodyPr>
          <a:lstStyle/>
          <a:p>
            <a:r>
              <a:rPr lang="en-US"/>
              <a:t>But the question is to what extent are higher taxes on capital flows or capital stocks feasible in the era of globalization. Require very high level of inter-state coordination and is difficult to enforce.</a:t>
            </a:r>
          </a:p>
          <a:p>
            <a:r>
              <a:rPr lang="en-US"/>
              <a:t>An alternative would be to </a:t>
            </a:r>
            <a:r>
              <a:rPr lang="en-US" b="1">
                <a:solidFill>
                  <a:srgbClr val="FF0000"/>
                </a:solidFill>
              </a:rPr>
              <a:t>focus on “pre-redistribution</a:t>
            </a:r>
            <a:r>
              <a:rPr lang="en-US"/>
              <a:t>”, that is on reducing the concentration of capital endowments through much more widely spread ownership. </a:t>
            </a:r>
          </a:p>
          <a:p>
            <a:r>
              <a:rPr lang="en-US"/>
              <a:t>Could be done through workers’ shareholding (ESOPs), but they have a problem of non-diversification of risk (although that issue is somewhat exaggerated) or</a:t>
            </a:r>
          </a:p>
          <a:p>
            <a:r>
              <a:rPr lang="en-US"/>
              <a:t>through greater incentives for small savers and investors and penalties (elimination of loopholes) for large investors.</a:t>
            </a:r>
          </a:p>
          <a:p>
            <a:r>
              <a:rPr lang="en-US"/>
              <a:t>Or inheritance taxation. </a:t>
            </a:r>
          </a:p>
          <a:p>
            <a:r>
              <a:rPr lang="en-US"/>
              <a:t>The key point is to increase capital ownership for some 80% of people who currently own 10% of all wealth (including housing).</a:t>
            </a:r>
          </a:p>
          <a:p>
            <a:endParaRPr lang="en-US"/>
          </a:p>
        </p:txBody>
      </p:sp>
      <p:sp>
        <p:nvSpPr>
          <p:cNvPr id="4" name="Title 1">
            <a:extLst>
              <a:ext uri="{FF2B5EF4-FFF2-40B4-BE49-F238E27FC236}">
                <a16:creationId xmlns:a16="http://schemas.microsoft.com/office/drawing/2014/main" xmlns="" id="{4218D225-8F8B-4F4E-B7EF-59C34082CFAE}"/>
              </a:ext>
            </a:extLst>
          </p:cNvPr>
          <p:cNvSpPr>
            <a:spLocks noGrp="1"/>
          </p:cNvSpPr>
          <p:nvPr>
            <p:ph type="title"/>
          </p:nvPr>
        </p:nvSpPr>
        <p:spPr>
          <a:xfrm>
            <a:off x="1280160" y="171451"/>
            <a:ext cx="10256520" cy="834390"/>
          </a:xfrm>
        </p:spPr>
        <p:txBody>
          <a:bodyPr/>
          <a:lstStyle/>
          <a:p>
            <a:r>
              <a:rPr lang="en-US"/>
              <a:t>Capital: more widely owned</a:t>
            </a:r>
          </a:p>
        </p:txBody>
      </p:sp>
    </p:spTree>
    <p:extLst>
      <p:ext uri="{BB962C8B-B14F-4D97-AF65-F5344CB8AC3E}">
        <p14:creationId xmlns:p14="http://schemas.microsoft.com/office/powerpoint/2010/main" val="597962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8D225-8F8B-4F4E-B7EF-59C34082CFAE}"/>
              </a:ext>
            </a:extLst>
          </p:cNvPr>
          <p:cNvSpPr>
            <a:spLocks noGrp="1"/>
          </p:cNvSpPr>
          <p:nvPr>
            <p:ph type="title"/>
          </p:nvPr>
        </p:nvSpPr>
        <p:spPr/>
        <p:txBody>
          <a:bodyPr/>
          <a:lstStyle/>
          <a:p>
            <a:r>
              <a:rPr lang="en-US"/>
              <a:t>Education: public </a:t>
            </a:r>
          </a:p>
        </p:txBody>
      </p:sp>
      <p:sp>
        <p:nvSpPr>
          <p:cNvPr id="3" name="Content Placeholder 2">
            <a:extLst>
              <a:ext uri="{FF2B5EF4-FFF2-40B4-BE49-F238E27FC236}">
                <a16:creationId xmlns:a16="http://schemas.microsoft.com/office/drawing/2014/main" xmlns="" id="{BBF253DE-6712-4C9F-87B3-92B4AD97673B}"/>
              </a:ext>
            </a:extLst>
          </p:cNvPr>
          <p:cNvSpPr>
            <a:spLocks noGrp="1"/>
          </p:cNvSpPr>
          <p:nvPr>
            <p:ph idx="1"/>
          </p:nvPr>
        </p:nvSpPr>
        <p:spPr/>
        <p:txBody>
          <a:bodyPr>
            <a:normAutofit lnSpcReduction="10000"/>
          </a:bodyPr>
          <a:lstStyle/>
          <a:p>
            <a:r>
              <a:rPr lang="en-US"/>
              <a:t>Equal access to education</a:t>
            </a:r>
          </a:p>
          <a:p>
            <a:r>
              <a:rPr lang="en-US"/>
              <a:t>Equal access to equal </a:t>
            </a:r>
            <a:r>
              <a:rPr lang="en-US" b="1">
                <a:solidFill>
                  <a:srgbClr val="FF0000"/>
                </a:solidFill>
              </a:rPr>
              <a:t>quality</a:t>
            </a:r>
            <a:r>
              <a:rPr lang="en-US"/>
              <a:t> of education</a:t>
            </a:r>
          </a:p>
          <a:p>
            <a:r>
              <a:rPr lang="en-US"/>
              <a:t>Reduction of premiums that are currently the product of either better quality or greater prestige (higher costs) of schools, and particularly so where wages are not determined, even vaguely, by marginal productivity</a:t>
            </a:r>
          </a:p>
          <a:p>
            <a:r>
              <a:rPr lang="en-US"/>
              <a:t>Large de facto subsidies to private education (through foregone taxes on returns to endowments)</a:t>
            </a:r>
          </a:p>
          <a:p>
            <a:r>
              <a:rPr lang="en-US"/>
              <a:t>Why the rich want to keep education expensive? Preserving the monopoly of top paying jobs for their offspring </a:t>
            </a:r>
          </a:p>
          <a:p>
            <a:endParaRPr lang="en-US"/>
          </a:p>
        </p:txBody>
      </p:sp>
    </p:spTree>
    <p:extLst>
      <p:ext uri="{BB962C8B-B14F-4D97-AF65-F5344CB8AC3E}">
        <p14:creationId xmlns:p14="http://schemas.microsoft.com/office/powerpoint/2010/main" val="130811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CA52D-2B7A-4ADE-B7F7-1579D0BA706F}"/>
              </a:ext>
            </a:extLst>
          </p:cNvPr>
          <p:cNvSpPr>
            <a:spLocks noGrp="1"/>
          </p:cNvSpPr>
          <p:nvPr>
            <p:ph type="title"/>
          </p:nvPr>
        </p:nvSpPr>
        <p:spPr>
          <a:xfrm>
            <a:off x="907256" y="0"/>
            <a:ext cx="10377488" cy="820738"/>
          </a:xfrm>
        </p:spPr>
        <p:txBody>
          <a:bodyPr>
            <a:normAutofit fontScale="90000"/>
          </a:bodyPr>
          <a:lstStyle/>
          <a:p>
            <a:pPr algn="ctr"/>
            <a:r>
              <a:rPr lang="en-US" sz="2800"/>
              <a:t>Systemic inequalities in liberal/meritocratic capitalism and policy actions</a:t>
            </a:r>
          </a:p>
        </p:txBody>
      </p:sp>
      <p:graphicFrame>
        <p:nvGraphicFramePr>
          <p:cNvPr id="5" name="Content Placeholder 4">
            <a:extLst>
              <a:ext uri="{FF2B5EF4-FFF2-40B4-BE49-F238E27FC236}">
                <a16:creationId xmlns:a16="http://schemas.microsoft.com/office/drawing/2014/main" xmlns="" id="{563F243B-C702-40E1-9947-AE72F8FB2CDF}"/>
              </a:ext>
            </a:extLst>
          </p:cNvPr>
          <p:cNvGraphicFramePr>
            <a:graphicFrameLocks noGrp="1"/>
          </p:cNvGraphicFramePr>
          <p:nvPr>
            <p:ph idx="1"/>
            <p:extLst>
              <p:ext uri="{D42A27DB-BD31-4B8C-83A1-F6EECF244321}">
                <p14:modId xmlns:p14="http://schemas.microsoft.com/office/powerpoint/2010/main" val="2676906304"/>
              </p:ext>
            </p:extLst>
          </p:nvPr>
        </p:nvGraphicFramePr>
        <p:xfrm>
          <a:off x="1433511" y="657227"/>
          <a:ext cx="10196513" cy="6408500"/>
        </p:xfrm>
        <a:graphic>
          <a:graphicData uri="http://schemas.openxmlformats.org/drawingml/2006/table">
            <a:tbl>
              <a:tblPr firstRow="1" bandRow="1">
                <a:tableStyleId>{5C22544A-7EE6-4342-B048-85BDC9FD1C3A}</a:tableStyleId>
              </a:tblPr>
              <a:tblGrid>
                <a:gridCol w="5046948">
                  <a:extLst>
                    <a:ext uri="{9D8B030D-6E8A-4147-A177-3AD203B41FA5}">
                      <a16:colId xmlns:a16="http://schemas.microsoft.com/office/drawing/2014/main" xmlns="" val="1639676616"/>
                    </a:ext>
                  </a:extLst>
                </a:gridCol>
                <a:gridCol w="5149565">
                  <a:extLst>
                    <a:ext uri="{9D8B030D-6E8A-4147-A177-3AD203B41FA5}">
                      <a16:colId xmlns:a16="http://schemas.microsoft.com/office/drawing/2014/main" xmlns="" val="2457029519"/>
                    </a:ext>
                  </a:extLst>
                </a:gridCol>
              </a:tblGrid>
              <a:tr h="439095">
                <a:tc>
                  <a:txBody>
                    <a:bodyPr/>
                    <a:lstStyle/>
                    <a:p>
                      <a:r>
                        <a:rPr lang="en-US" sz="2400"/>
                        <a:t>Systemic inequality</a:t>
                      </a:r>
                    </a:p>
                  </a:txBody>
                  <a:tcPr/>
                </a:tc>
                <a:tc>
                  <a:txBody>
                    <a:bodyPr/>
                    <a:lstStyle/>
                    <a:p>
                      <a:r>
                        <a:rPr lang="en-US" sz="2400"/>
                        <a:t>Possible remedy</a:t>
                      </a:r>
                    </a:p>
                  </a:txBody>
                  <a:tcPr/>
                </a:tc>
                <a:extLst>
                  <a:ext uri="{0D108BD9-81ED-4DB2-BD59-A6C34878D82A}">
                    <a16:rowId xmlns:a16="http://schemas.microsoft.com/office/drawing/2014/main" xmlns="" val="3780733006"/>
                  </a:ext>
                </a:extLst>
              </a:tr>
              <a:tr h="790371">
                <a:tc>
                  <a:txBody>
                    <a:bodyPr/>
                    <a:lstStyle/>
                    <a:p>
                      <a:r>
                        <a:rPr lang="en-US" sz="2400"/>
                        <a:t>Increasing aggregate share of capital in national income</a:t>
                      </a:r>
                    </a:p>
                  </a:txBody>
                  <a:tcPr/>
                </a:tc>
                <a:tc>
                  <a:txBody>
                    <a:bodyPr/>
                    <a:lstStyle/>
                    <a:p>
                      <a:r>
                        <a:rPr lang="en-US" sz="2400" err="1"/>
                        <a:t>Demonopolization</a:t>
                      </a:r>
                      <a:r>
                        <a:rPr lang="en-US" sz="2400"/>
                        <a:t>, stronger unions</a:t>
                      </a:r>
                    </a:p>
                    <a:p>
                      <a:r>
                        <a:rPr lang="en-US" sz="2400"/>
                        <a:t>[But v little can be done]</a:t>
                      </a:r>
                    </a:p>
                  </a:txBody>
                  <a:tcPr/>
                </a:tc>
                <a:extLst>
                  <a:ext uri="{0D108BD9-81ED-4DB2-BD59-A6C34878D82A}">
                    <a16:rowId xmlns:a16="http://schemas.microsoft.com/office/drawing/2014/main" xmlns="" val="3534544677"/>
                  </a:ext>
                </a:extLst>
              </a:tr>
              <a:tr h="1492923">
                <a:tc>
                  <a:txBody>
                    <a:bodyPr/>
                    <a:lstStyle/>
                    <a:p>
                      <a:r>
                        <a:rPr lang="en-US" sz="2400"/>
                        <a:t>High concentration of capital ownership </a:t>
                      </a:r>
                    </a:p>
                  </a:txBody>
                  <a:tcPr/>
                </a:tc>
                <a:tc>
                  <a:txBody>
                    <a:bodyPr/>
                    <a:lstStyle/>
                    <a:p>
                      <a:r>
                        <a:rPr lang="en-US" sz="2400" err="1"/>
                        <a:t>Deconcentration</a:t>
                      </a:r>
                      <a:r>
                        <a:rPr lang="en-US" sz="2400"/>
                        <a:t> through tax advantages to the middle class, ESOPs, worker ownership</a:t>
                      </a:r>
                    </a:p>
                    <a:p>
                      <a:r>
                        <a:rPr lang="en-US" sz="2400"/>
                        <a:t>Elimination of loopholes for the rich</a:t>
                      </a:r>
                    </a:p>
                  </a:txBody>
                  <a:tcPr/>
                </a:tc>
                <a:extLst>
                  <a:ext uri="{0D108BD9-81ED-4DB2-BD59-A6C34878D82A}">
                    <a16:rowId xmlns:a16="http://schemas.microsoft.com/office/drawing/2014/main" xmlns="" val="869121616"/>
                  </a:ext>
                </a:extLst>
              </a:tr>
              <a:tr h="790371">
                <a:tc>
                  <a:txBody>
                    <a:bodyPr/>
                    <a:lstStyle/>
                    <a:p>
                      <a:r>
                        <a:rPr lang="en-US" sz="2400"/>
                        <a:t>Higher rate of return on the assets of the rich</a:t>
                      </a:r>
                    </a:p>
                  </a:txBody>
                  <a:tcPr/>
                </a:tc>
                <a:tc>
                  <a:txBody>
                    <a:bodyPr/>
                    <a:lstStyle/>
                    <a:p>
                      <a:r>
                        <a:rPr lang="en-US" sz="2400"/>
                        <a:t>Increased taxation of K gains</a:t>
                      </a:r>
                    </a:p>
                  </a:txBody>
                  <a:tcPr/>
                </a:tc>
                <a:extLst>
                  <a:ext uri="{0D108BD9-81ED-4DB2-BD59-A6C34878D82A}">
                    <a16:rowId xmlns:a16="http://schemas.microsoft.com/office/drawing/2014/main" xmlns="" val="1402157826"/>
                  </a:ext>
                </a:extLst>
              </a:tr>
              <a:tr h="439095">
                <a:tc>
                  <a:txBody>
                    <a:bodyPr/>
                    <a:lstStyle/>
                    <a:p>
                      <a:r>
                        <a:rPr lang="en-US" sz="2400"/>
                        <a:t>Homoploutia</a:t>
                      </a:r>
                    </a:p>
                  </a:txBody>
                  <a:tcPr/>
                </a:tc>
                <a:tc>
                  <a:txBody>
                    <a:bodyPr/>
                    <a:lstStyle/>
                    <a:p>
                      <a:r>
                        <a:rPr lang="en-US" sz="2400"/>
                        <a:t>Nothing</a:t>
                      </a:r>
                    </a:p>
                  </a:txBody>
                  <a:tcPr/>
                </a:tc>
                <a:extLst>
                  <a:ext uri="{0D108BD9-81ED-4DB2-BD59-A6C34878D82A}">
                    <a16:rowId xmlns:a16="http://schemas.microsoft.com/office/drawing/2014/main" xmlns="" val="524888761"/>
                  </a:ext>
                </a:extLst>
              </a:tr>
              <a:tr h="439095">
                <a:tc>
                  <a:txBody>
                    <a:bodyPr/>
                    <a:lstStyle/>
                    <a:p>
                      <a:r>
                        <a:rPr lang="en-US" sz="2400"/>
                        <a:t>Homogamy </a:t>
                      </a:r>
                    </a:p>
                  </a:txBody>
                  <a:tcPr/>
                </a:tc>
                <a:tc>
                  <a:txBody>
                    <a:bodyPr/>
                    <a:lstStyle/>
                    <a:p>
                      <a:r>
                        <a:rPr lang="en-US" sz="2400"/>
                        <a:t>Nothing</a:t>
                      </a:r>
                    </a:p>
                  </a:txBody>
                  <a:tcPr/>
                </a:tc>
                <a:extLst>
                  <a:ext uri="{0D108BD9-81ED-4DB2-BD59-A6C34878D82A}">
                    <a16:rowId xmlns:a16="http://schemas.microsoft.com/office/drawing/2014/main" xmlns="" val="2027301095"/>
                  </a:ext>
                </a:extLst>
              </a:tr>
              <a:tr h="439095">
                <a:tc>
                  <a:txBody>
                    <a:bodyPr/>
                    <a:lstStyle/>
                    <a:p>
                      <a:r>
                        <a:rPr lang="en-US" sz="2400"/>
                        <a:t>Control of the political process by the rich</a:t>
                      </a:r>
                    </a:p>
                  </a:txBody>
                  <a:tcPr/>
                </a:tc>
                <a:tc>
                  <a:txBody>
                    <a:bodyPr/>
                    <a:lstStyle/>
                    <a:p>
                      <a:r>
                        <a:rPr lang="en-US" sz="2400"/>
                        <a:t>Electoral reform</a:t>
                      </a:r>
                    </a:p>
                  </a:txBody>
                  <a:tcPr/>
                </a:tc>
                <a:extLst>
                  <a:ext uri="{0D108BD9-81ED-4DB2-BD59-A6C34878D82A}">
                    <a16:rowId xmlns:a16="http://schemas.microsoft.com/office/drawing/2014/main" xmlns="" val="2003020191"/>
                  </a:ext>
                </a:extLst>
              </a:tr>
              <a:tr h="1013540">
                <a:tc>
                  <a:txBody>
                    <a:bodyPr/>
                    <a:lstStyle/>
                    <a:p>
                      <a:r>
                        <a:rPr lang="en-US" sz="2400"/>
                        <a:t>Greater transmission of income and wealth across generations</a:t>
                      </a:r>
                    </a:p>
                  </a:txBody>
                  <a:tcPr/>
                </a:tc>
                <a:tc>
                  <a:txBody>
                    <a:bodyPr/>
                    <a:lstStyle/>
                    <a:p>
                      <a:r>
                        <a:rPr lang="en-US" sz="2400"/>
                        <a:t>Taxation of inheritance</a:t>
                      </a:r>
                    </a:p>
                    <a:p>
                      <a:r>
                        <a:rPr lang="en-US" sz="2400"/>
                        <a:t>Public education (Rawls liberal equality)</a:t>
                      </a:r>
                    </a:p>
                  </a:txBody>
                  <a:tcPr/>
                </a:tc>
                <a:extLst>
                  <a:ext uri="{0D108BD9-81ED-4DB2-BD59-A6C34878D82A}">
                    <a16:rowId xmlns:a16="http://schemas.microsoft.com/office/drawing/2014/main" xmlns="" val="2525041083"/>
                  </a:ext>
                </a:extLst>
              </a:tr>
            </a:tbl>
          </a:graphicData>
        </a:graphic>
      </p:graphicFrame>
    </p:spTree>
    <p:extLst>
      <p:ext uri="{BB962C8B-B14F-4D97-AF65-F5344CB8AC3E}">
        <p14:creationId xmlns:p14="http://schemas.microsoft.com/office/powerpoint/2010/main" val="13547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1">
                <a:lumMod val="40000"/>
                <a:lumOff val="60000"/>
              </a:schemeClr>
            </a:solidFill>
          </a:ln>
        </p:spPr>
        <p:txBody>
          <a:bodyPr/>
          <a:lstStyle/>
          <a:p>
            <a:r>
              <a:rPr lang="ca-ES" err="1">
                <a:solidFill>
                  <a:schemeClr val="bg1"/>
                </a:solidFill>
              </a:rPr>
              <a:t>Two</a:t>
            </a:r>
            <a:r>
              <a:rPr lang="ca-ES">
                <a:solidFill>
                  <a:schemeClr val="bg1"/>
                </a:solidFill>
              </a:rPr>
              <a:t> themes not covered in this talk </a:t>
            </a:r>
            <a:endParaRPr lang="en-GB">
              <a:solidFill>
                <a:schemeClr val="bg1"/>
              </a:solidFill>
            </a:endParaRPr>
          </a:p>
        </p:txBody>
      </p:sp>
      <p:sp>
        <p:nvSpPr>
          <p:cNvPr id="3" name="Content Placeholder 2"/>
          <p:cNvSpPr>
            <a:spLocks noGrp="1"/>
          </p:cNvSpPr>
          <p:nvPr>
            <p:ph idx="1"/>
          </p:nvPr>
        </p:nvSpPr>
        <p:spPr/>
        <p:txBody>
          <a:bodyPr/>
          <a:lstStyle/>
          <a:p>
            <a:r>
              <a:rPr lang="ca-ES"/>
              <a:t>Universal </a:t>
            </a:r>
            <a:r>
              <a:rPr lang="ca-ES" err="1"/>
              <a:t>geographical</a:t>
            </a:r>
            <a:r>
              <a:rPr lang="ca-ES"/>
              <a:t> </a:t>
            </a:r>
            <a:r>
              <a:rPr lang="ca-ES" err="1"/>
              <a:t>domination</a:t>
            </a:r>
            <a:r>
              <a:rPr lang="ca-ES"/>
              <a:t> of capitalism (and the rise of Asia). </a:t>
            </a:r>
            <a:r>
              <a:rPr lang="ca-ES" err="1"/>
              <a:t>But</a:t>
            </a:r>
            <a:r>
              <a:rPr lang="ca-ES"/>
              <a:t> </a:t>
            </a:r>
            <a:r>
              <a:rPr lang="ca-ES" err="1"/>
              <a:t>the</a:t>
            </a:r>
            <a:r>
              <a:rPr lang="ca-ES"/>
              <a:t> “</a:t>
            </a:r>
            <a:r>
              <a:rPr lang="ca-ES" err="1"/>
              <a:t>genealogy</a:t>
            </a:r>
            <a:r>
              <a:rPr lang="ca-ES"/>
              <a:t>” of </a:t>
            </a:r>
            <a:r>
              <a:rPr lang="ca-ES" err="1"/>
              <a:t>the</a:t>
            </a:r>
            <a:r>
              <a:rPr lang="ca-ES"/>
              <a:t> </a:t>
            </a:r>
            <a:r>
              <a:rPr lang="ca-ES" err="1"/>
              <a:t>political</a:t>
            </a:r>
            <a:r>
              <a:rPr lang="ca-ES"/>
              <a:t> </a:t>
            </a:r>
            <a:r>
              <a:rPr lang="ca-ES" err="1"/>
              <a:t>capitalism</a:t>
            </a:r>
            <a:r>
              <a:rPr lang="ca-ES"/>
              <a:t> is </a:t>
            </a:r>
            <a:r>
              <a:rPr lang="ca-ES" err="1"/>
              <a:t>different</a:t>
            </a:r>
            <a:r>
              <a:rPr lang="ca-ES"/>
              <a:t> from that of liberal =&gt; Global historical role of communism (in the first part of Chapter III)</a:t>
            </a:r>
          </a:p>
          <a:p>
            <a:r>
              <a:rPr lang="ca-ES"/>
              <a:t>Domination of capitalism made possible and reinforced by the system of values that emphasizes acquisition of wealth, and commodification of personal lives. (“Private vices, public virtue” in Chapter V).</a:t>
            </a:r>
          </a:p>
          <a:p>
            <a:pPr marL="0" indent="0">
              <a:buNone/>
            </a:pPr>
            <a:r>
              <a:rPr lang="ca-ES"/>
              <a:t>      </a:t>
            </a:r>
            <a:endParaRPr lang="en-GB"/>
          </a:p>
        </p:txBody>
      </p:sp>
    </p:spTree>
    <p:extLst>
      <p:ext uri="{BB962C8B-B14F-4D97-AF65-F5344CB8AC3E}">
        <p14:creationId xmlns:p14="http://schemas.microsoft.com/office/powerpoint/2010/main" val="34273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F60648-50B6-44A3-AB97-E388DC106EA0}"/>
              </a:ext>
            </a:extLst>
          </p:cNvPr>
          <p:cNvSpPr>
            <a:spLocks noGrp="1"/>
          </p:cNvSpPr>
          <p:nvPr>
            <p:ph idx="1"/>
          </p:nvPr>
        </p:nvSpPr>
        <p:spPr/>
        <p:txBody>
          <a:bodyPr>
            <a:normAutofit fontScale="92500" lnSpcReduction="10000"/>
          </a:bodyPr>
          <a:lstStyle/>
          <a:p>
            <a:r>
              <a:rPr lang="en-US"/>
              <a:t>It is still capitalism according to Marx-Weber definition of capitalism</a:t>
            </a:r>
          </a:p>
          <a:p>
            <a:r>
              <a:rPr lang="en-US"/>
              <a:t>It does not do away with hierarchical relations in the workplace</a:t>
            </a:r>
          </a:p>
          <a:p>
            <a:r>
              <a:rPr lang="en-US"/>
              <a:t>It does not democratize production nor reduce alienation</a:t>
            </a:r>
          </a:p>
          <a:p>
            <a:r>
              <a:rPr lang="en-US"/>
              <a:t>It provides lower income inequality and greater similarity of conditions</a:t>
            </a:r>
          </a:p>
          <a:p>
            <a:r>
              <a:rPr lang="en-US"/>
              <a:t>It moves us towards a “</a:t>
            </a:r>
            <a:r>
              <a:rPr lang="en-US" err="1"/>
              <a:t>société</a:t>
            </a:r>
            <a:r>
              <a:rPr lang="en-US"/>
              <a:t> des </a:t>
            </a:r>
            <a:r>
              <a:rPr lang="en-US" err="1"/>
              <a:t>égaux</a:t>
            </a:r>
            <a:r>
              <a:rPr lang="en-US"/>
              <a:t>”; does not brings us there</a:t>
            </a:r>
          </a:p>
          <a:p>
            <a:r>
              <a:rPr lang="en-US"/>
              <a:t>It ensures that further increases in the wealth-income ratio do not translate into greater personal income inequality</a:t>
            </a:r>
          </a:p>
          <a:p>
            <a:r>
              <a:rPr lang="en-US"/>
              <a:t>It leaves open the possibility of a society where scarce labor would hire plentiful capital and where wage labor would disappear or become less important</a:t>
            </a:r>
          </a:p>
          <a:p>
            <a:pPr marL="0" indent="0">
              <a:buNone/>
            </a:pPr>
            <a:endParaRPr lang="en-US"/>
          </a:p>
        </p:txBody>
      </p:sp>
      <p:sp>
        <p:nvSpPr>
          <p:cNvPr id="4" name="Title 1">
            <a:extLst>
              <a:ext uri="{FF2B5EF4-FFF2-40B4-BE49-F238E27FC236}">
                <a16:creationId xmlns:a16="http://schemas.microsoft.com/office/drawing/2014/main" xmlns="" id="{7F10605F-2C2A-43B2-80F8-8C95E938D788}"/>
              </a:ext>
            </a:extLst>
          </p:cNvPr>
          <p:cNvSpPr>
            <a:spLocks noGrp="1"/>
          </p:cNvSpPr>
          <p:nvPr>
            <p:ph type="title"/>
          </p:nvPr>
        </p:nvSpPr>
        <p:spPr>
          <a:solidFill>
            <a:schemeClr val="accent1"/>
          </a:solidFill>
        </p:spPr>
        <p:txBody>
          <a:bodyPr/>
          <a:lstStyle/>
          <a:p>
            <a:r>
              <a:rPr lang="en-US">
                <a:solidFill>
                  <a:schemeClr val="bg1"/>
                </a:solidFill>
              </a:rPr>
              <a:t>5. What people’s capitalism will do and will not do</a:t>
            </a:r>
          </a:p>
        </p:txBody>
      </p:sp>
    </p:spTree>
    <p:extLst>
      <p:ext uri="{BB962C8B-B14F-4D97-AF65-F5344CB8AC3E}">
        <p14:creationId xmlns:p14="http://schemas.microsoft.com/office/powerpoint/2010/main" val="156963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a:solidFill>
                  <a:schemeClr val="bg1"/>
                </a:solidFill>
              </a:rPr>
              <a:t>1. Defining various capitalism in function of distribution of labor and capital incomes</a:t>
            </a:r>
          </a:p>
        </p:txBody>
      </p:sp>
    </p:spTree>
    <p:extLst>
      <p:ext uri="{BB962C8B-B14F-4D97-AF65-F5344CB8AC3E}">
        <p14:creationId xmlns:p14="http://schemas.microsoft.com/office/powerpoint/2010/main" val="293944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1DA60-6A0B-442E-96FE-24C99F8FAD50}"/>
              </a:ext>
            </a:extLst>
          </p:cNvPr>
          <p:cNvSpPr>
            <a:spLocks noGrp="1"/>
          </p:cNvSpPr>
          <p:nvPr>
            <p:ph type="title"/>
          </p:nvPr>
        </p:nvSpPr>
        <p:spPr>
          <a:xfrm>
            <a:off x="838199" y="0"/>
            <a:ext cx="10320130" cy="986597"/>
          </a:xfrm>
        </p:spPr>
        <p:txBody>
          <a:bodyPr/>
          <a:lstStyle/>
          <a:p>
            <a:r>
              <a:rPr lang="en-US"/>
              <a:t>Four types of capitalism</a:t>
            </a:r>
          </a:p>
        </p:txBody>
      </p:sp>
      <p:sp>
        <p:nvSpPr>
          <p:cNvPr id="3" name="Content Placeholder 2">
            <a:extLst>
              <a:ext uri="{FF2B5EF4-FFF2-40B4-BE49-F238E27FC236}">
                <a16:creationId xmlns:a16="http://schemas.microsoft.com/office/drawing/2014/main" xmlns="" id="{7F193BA6-63D7-4436-9627-4B79B1419EF1}"/>
              </a:ext>
            </a:extLst>
          </p:cNvPr>
          <p:cNvSpPr>
            <a:spLocks noGrp="1"/>
          </p:cNvSpPr>
          <p:nvPr>
            <p:ph idx="1"/>
          </p:nvPr>
        </p:nvSpPr>
        <p:spPr>
          <a:xfrm>
            <a:off x="246820" y="864290"/>
            <a:ext cx="11502887" cy="5850835"/>
          </a:xfrm>
        </p:spPr>
        <p:txBody>
          <a:bodyPr>
            <a:noAutofit/>
          </a:bodyPr>
          <a:lstStyle/>
          <a:p>
            <a:r>
              <a:rPr lang="en-US" sz="2600" b="1">
                <a:solidFill>
                  <a:srgbClr val="FF0000"/>
                </a:solidFill>
              </a:rPr>
              <a:t>Ricardo-Marx or classical capitalism</a:t>
            </a:r>
            <a:r>
              <a:rPr lang="en-US" sz="2600"/>
              <a:t>: Workers have income from labor only, capitalists income from capital only and all capitalists are richer than all workers. So the two distributions do not overlap at all. High interpersonal inequality.</a:t>
            </a:r>
          </a:p>
          <a:p>
            <a:r>
              <a:rPr lang="en-US" sz="2600" b="1">
                <a:solidFill>
                  <a:srgbClr val="FF0000"/>
                </a:solidFill>
              </a:rPr>
              <a:t>Meritocratic/liberal capitalism</a:t>
            </a:r>
            <a:r>
              <a:rPr lang="en-US" sz="2600"/>
              <a:t>. Most people have some income from labor and capital. The share of K income increases with income level, so that the extremely rich have mostly capital income. But among the very rich (say, top 5%) there is substantial labor income too. </a:t>
            </a:r>
            <a:r>
              <a:rPr lang="en-US" sz="2600" u="sng"/>
              <a:t>Increase in K share translates directly into greater inter-personal inequality.</a:t>
            </a:r>
          </a:p>
          <a:p>
            <a:r>
              <a:rPr lang="en-US" sz="2600" b="1">
                <a:solidFill>
                  <a:srgbClr val="FF0000"/>
                </a:solidFill>
              </a:rPr>
              <a:t>People’s capitalism. </a:t>
            </a:r>
            <a:r>
              <a:rPr lang="en-US" sz="2600"/>
              <a:t>The shares of K and L are equal across the population. People’s incomes still differ. Increased K share does not translate into greater inter-personal inequality. Inequality can be high though.</a:t>
            </a:r>
          </a:p>
          <a:p>
            <a:r>
              <a:rPr lang="en-US" sz="2600" b="1">
                <a:solidFill>
                  <a:srgbClr val="FF0000"/>
                </a:solidFill>
              </a:rPr>
              <a:t>Egalitarian capitalism</a:t>
            </a:r>
            <a:r>
              <a:rPr lang="en-US" sz="2600"/>
              <a:t>. Everybody has approximately equal shares of K and L, so that a (macro) increase in capital share does not translate into greater inequality, and inter-personal inequality is low. (The role of the state as a redistribution tool is low too.) Libertarianism, capitalism &amp; socialism come close to each other</a:t>
            </a:r>
            <a:r>
              <a:rPr lang="en-US" sz="2500"/>
              <a:t>. </a:t>
            </a:r>
          </a:p>
        </p:txBody>
      </p:sp>
    </p:spTree>
    <p:extLst>
      <p:ext uri="{BB962C8B-B14F-4D97-AF65-F5344CB8AC3E}">
        <p14:creationId xmlns:p14="http://schemas.microsoft.com/office/powerpoint/2010/main" val="5771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Income distribution in classical capitalism</a:t>
            </a:r>
          </a:p>
        </p:txBody>
      </p:sp>
      <p:cxnSp>
        <p:nvCxnSpPr>
          <p:cNvPr id="6" name="Straight Connector 5"/>
          <p:cNvCxnSpPr/>
          <p:nvPr/>
        </p:nvCxnSpPr>
        <p:spPr>
          <a:xfrm flipV="1">
            <a:off x="1197735" y="2125014"/>
            <a:ext cx="12879" cy="3361386"/>
          </a:xfrm>
          <a:prstGeom prst="line">
            <a:avLst/>
          </a:prstGeom>
        </p:spPr>
        <p:style>
          <a:lnRef idx="1">
            <a:schemeClr val="dk1"/>
          </a:lnRef>
          <a:fillRef idx="0">
            <a:schemeClr val="dk1"/>
          </a:fillRef>
          <a:effectRef idx="0">
            <a:schemeClr val="dk1"/>
          </a:effectRef>
          <a:fontRef idx="minor">
            <a:schemeClr val="tx1"/>
          </a:fontRef>
        </p:style>
      </p:cxnSp>
      <p:sp>
        <p:nvSpPr>
          <p:cNvPr id="7" name="Freeform 6"/>
          <p:cNvSpPr/>
          <p:nvPr/>
        </p:nvSpPr>
        <p:spPr>
          <a:xfrm>
            <a:off x="1700011" y="3217880"/>
            <a:ext cx="3813488" cy="1678220"/>
          </a:xfrm>
          <a:custGeom>
            <a:avLst/>
            <a:gdLst>
              <a:gd name="connsiteX0" fmla="*/ 0 w 3813488"/>
              <a:gd name="connsiteY0" fmla="*/ 1521545 h 1678220"/>
              <a:gd name="connsiteX1" fmla="*/ 695459 w 3813488"/>
              <a:gd name="connsiteY1" fmla="*/ 1083664 h 1678220"/>
              <a:gd name="connsiteX2" fmla="*/ 1661375 w 3813488"/>
              <a:gd name="connsiteY2" fmla="*/ 1838 h 1678220"/>
              <a:gd name="connsiteX3" fmla="*/ 2562896 w 3813488"/>
              <a:gd name="connsiteY3" fmla="*/ 1366999 h 1678220"/>
              <a:gd name="connsiteX4" fmla="*/ 3709116 w 3813488"/>
              <a:gd name="connsiteY4" fmla="*/ 1663213 h 1678220"/>
              <a:gd name="connsiteX5" fmla="*/ 3760631 w 3813488"/>
              <a:gd name="connsiteY5" fmla="*/ 1637455 h 167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488" h="1678220">
                <a:moveTo>
                  <a:pt x="0" y="1521545"/>
                </a:moveTo>
                <a:cubicBezTo>
                  <a:pt x="209281" y="1429246"/>
                  <a:pt x="418563" y="1336948"/>
                  <a:pt x="695459" y="1083664"/>
                </a:cubicBezTo>
                <a:cubicBezTo>
                  <a:pt x="972355" y="830380"/>
                  <a:pt x="1350135" y="-45385"/>
                  <a:pt x="1661375" y="1838"/>
                </a:cubicBezTo>
                <a:cubicBezTo>
                  <a:pt x="1972615" y="49061"/>
                  <a:pt x="2221606" y="1090103"/>
                  <a:pt x="2562896" y="1366999"/>
                </a:cubicBezTo>
                <a:cubicBezTo>
                  <a:pt x="2904186" y="1643895"/>
                  <a:pt x="3509494" y="1618137"/>
                  <a:pt x="3709116" y="1663213"/>
                </a:cubicBezTo>
                <a:cubicBezTo>
                  <a:pt x="3908738" y="1708289"/>
                  <a:pt x="3760631" y="1637455"/>
                  <a:pt x="3760631" y="16374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795493" y="3670021"/>
            <a:ext cx="4146997" cy="1172435"/>
          </a:xfrm>
          <a:custGeom>
            <a:avLst/>
            <a:gdLst>
              <a:gd name="connsiteX0" fmla="*/ 0 w 4146997"/>
              <a:gd name="connsiteY0" fmla="*/ 1146678 h 1172435"/>
              <a:gd name="connsiteX1" fmla="*/ 901521 w 4146997"/>
              <a:gd name="connsiteY1" fmla="*/ 644402 h 1172435"/>
              <a:gd name="connsiteX2" fmla="*/ 1558344 w 4146997"/>
              <a:gd name="connsiteY2" fmla="*/ 458 h 1172435"/>
              <a:gd name="connsiteX3" fmla="*/ 2292439 w 4146997"/>
              <a:gd name="connsiteY3" fmla="*/ 747433 h 1172435"/>
              <a:gd name="connsiteX4" fmla="*/ 4146997 w 4146997"/>
              <a:gd name="connsiteY4" fmla="*/ 1172435 h 1172435"/>
              <a:gd name="connsiteX5" fmla="*/ 4146997 w 4146997"/>
              <a:gd name="connsiteY5" fmla="*/ 1172435 h 1172435"/>
              <a:gd name="connsiteX6" fmla="*/ 4134118 w 4146997"/>
              <a:gd name="connsiteY6" fmla="*/ 1159556 h 117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997" h="1172435">
                <a:moveTo>
                  <a:pt x="0" y="1146678"/>
                </a:moveTo>
                <a:cubicBezTo>
                  <a:pt x="320898" y="991058"/>
                  <a:pt x="641797" y="835439"/>
                  <a:pt x="901521" y="644402"/>
                </a:cubicBezTo>
                <a:cubicBezTo>
                  <a:pt x="1161245" y="453365"/>
                  <a:pt x="1326524" y="-16714"/>
                  <a:pt x="1558344" y="458"/>
                </a:cubicBezTo>
                <a:cubicBezTo>
                  <a:pt x="1790164" y="17630"/>
                  <a:pt x="1860997" y="552104"/>
                  <a:pt x="2292439" y="747433"/>
                </a:cubicBezTo>
                <a:cubicBezTo>
                  <a:pt x="2723881" y="942762"/>
                  <a:pt x="4146997" y="1172435"/>
                  <a:pt x="4146997" y="1172435"/>
                </a:cubicBezTo>
                <a:lnTo>
                  <a:pt x="4146997" y="1172435"/>
                </a:lnTo>
                <a:lnTo>
                  <a:pt x="4134118" y="11595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3054" y="2962141"/>
            <a:ext cx="2010445" cy="369332"/>
          </a:xfrm>
          <a:prstGeom prst="rect">
            <a:avLst/>
          </a:prstGeom>
          <a:noFill/>
        </p:spPr>
        <p:txBody>
          <a:bodyPr wrap="square" rtlCol="0">
            <a:spAutoFit/>
          </a:bodyPr>
          <a:lstStyle/>
          <a:p>
            <a:r>
              <a:rPr lang="en-US"/>
              <a:t>Workers</a:t>
            </a:r>
          </a:p>
        </p:txBody>
      </p:sp>
      <p:sp>
        <p:nvSpPr>
          <p:cNvPr id="10" name="TextBox 9"/>
          <p:cNvSpPr txBox="1"/>
          <p:nvPr/>
        </p:nvSpPr>
        <p:spPr>
          <a:xfrm>
            <a:off x="7650051" y="3438659"/>
            <a:ext cx="2292439" cy="369332"/>
          </a:xfrm>
          <a:prstGeom prst="rect">
            <a:avLst/>
          </a:prstGeom>
          <a:noFill/>
        </p:spPr>
        <p:txBody>
          <a:bodyPr wrap="square" rtlCol="0">
            <a:spAutoFit/>
          </a:bodyPr>
          <a:lstStyle/>
          <a:p>
            <a:r>
              <a:rPr lang="en-US"/>
              <a:t>Capitalists</a:t>
            </a:r>
          </a:p>
        </p:txBody>
      </p:sp>
      <p:cxnSp>
        <p:nvCxnSpPr>
          <p:cNvPr id="12" name="Straight Connector 11"/>
          <p:cNvCxnSpPr/>
          <p:nvPr/>
        </p:nvCxnSpPr>
        <p:spPr>
          <a:xfrm>
            <a:off x="1197735" y="5486400"/>
            <a:ext cx="960764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9646276" y="5731099"/>
            <a:ext cx="1815921" cy="369332"/>
          </a:xfrm>
          <a:prstGeom prst="rect">
            <a:avLst/>
          </a:prstGeom>
          <a:noFill/>
        </p:spPr>
        <p:txBody>
          <a:bodyPr wrap="square" rtlCol="0">
            <a:spAutoFit/>
          </a:bodyPr>
          <a:lstStyle/>
          <a:p>
            <a:r>
              <a:rPr lang="en-US"/>
              <a:t>Income</a:t>
            </a:r>
          </a:p>
        </p:txBody>
      </p:sp>
      <p:sp>
        <p:nvSpPr>
          <p:cNvPr id="14" name="TextBox 13"/>
          <p:cNvSpPr txBox="1"/>
          <p:nvPr/>
        </p:nvSpPr>
        <p:spPr>
          <a:xfrm>
            <a:off x="309093" y="1690688"/>
            <a:ext cx="1596980" cy="646331"/>
          </a:xfrm>
          <a:prstGeom prst="rect">
            <a:avLst/>
          </a:prstGeom>
          <a:noFill/>
        </p:spPr>
        <p:txBody>
          <a:bodyPr wrap="square" rtlCol="0">
            <a:spAutoFit/>
          </a:bodyPr>
          <a:lstStyle/>
          <a:p>
            <a:r>
              <a:rPr lang="en-US"/>
              <a:t>Number of people</a:t>
            </a:r>
          </a:p>
        </p:txBody>
      </p:sp>
    </p:spTree>
    <p:extLst>
      <p:ext uri="{BB962C8B-B14F-4D97-AF65-F5344CB8AC3E}">
        <p14:creationId xmlns:p14="http://schemas.microsoft.com/office/powerpoint/2010/main" val="29741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796" y="121875"/>
            <a:ext cx="10515600" cy="1142150"/>
          </a:xfrm>
        </p:spPr>
        <p:txBody>
          <a:bodyPr/>
          <a:lstStyle/>
          <a:p>
            <a:r>
              <a:rPr lang="en-US"/>
              <a:t>Income in classical capitalism</a:t>
            </a:r>
          </a:p>
        </p:txBody>
      </p:sp>
      <p:cxnSp>
        <p:nvCxnSpPr>
          <p:cNvPr id="4" name="Straight Connector 3"/>
          <p:cNvCxnSpPr/>
          <p:nvPr/>
        </p:nvCxnSpPr>
        <p:spPr>
          <a:xfrm flipH="1">
            <a:off x="2189408" y="2292439"/>
            <a:ext cx="12879" cy="324547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189408" y="5550794"/>
            <a:ext cx="5563674" cy="38637"/>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99141" y="2814775"/>
            <a:ext cx="2189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Labor income</a:t>
            </a:r>
          </a:p>
        </p:txBody>
      </p:sp>
      <p:sp>
        <p:nvSpPr>
          <p:cNvPr id="13" name="TextBox 12"/>
          <p:cNvSpPr txBox="1"/>
          <p:nvPr/>
        </p:nvSpPr>
        <p:spPr>
          <a:xfrm>
            <a:off x="6922395" y="1627357"/>
            <a:ext cx="1893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Capital income</a:t>
            </a:r>
          </a:p>
        </p:txBody>
      </p:sp>
      <p:sp>
        <p:nvSpPr>
          <p:cNvPr id="14" name="TextBox 13"/>
          <p:cNvSpPr txBox="1"/>
          <p:nvPr/>
        </p:nvSpPr>
        <p:spPr>
          <a:xfrm>
            <a:off x="7868992" y="5473521"/>
            <a:ext cx="2163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People ranked by total income</a:t>
            </a:r>
          </a:p>
        </p:txBody>
      </p:sp>
      <p:sp>
        <p:nvSpPr>
          <p:cNvPr id="15" name="TextBox 14"/>
          <p:cNvSpPr txBox="1"/>
          <p:nvPr/>
        </p:nvSpPr>
        <p:spPr>
          <a:xfrm>
            <a:off x="558019" y="1983346"/>
            <a:ext cx="14295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Income level (in logs)</a:t>
            </a:r>
          </a:p>
        </p:txBody>
      </p:sp>
      <p:cxnSp>
        <p:nvCxnSpPr>
          <p:cNvPr id="16" name="Straight Connector 15"/>
          <p:cNvCxnSpPr/>
          <p:nvPr/>
        </p:nvCxnSpPr>
        <p:spPr>
          <a:xfrm flipV="1">
            <a:off x="2202287" y="2729353"/>
            <a:ext cx="2895230" cy="274416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Freeform 16"/>
          <p:cNvSpPr/>
          <p:nvPr/>
        </p:nvSpPr>
        <p:spPr>
          <a:xfrm>
            <a:off x="5097517" y="1734270"/>
            <a:ext cx="1734670" cy="995083"/>
          </a:xfrm>
          <a:custGeom>
            <a:avLst/>
            <a:gdLst>
              <a:gd name="connsiteX0" fmla="*/ 0 w 1734670"/>
              <a:gd name="connsiteY0" fmla="*/ 995083 h 995083"/>
              <a:gd name="connsiteX1" fmla="*/ 1129552 w 1734670"/>
              <a:gd name="connsiteY1" fmla="*/ 753036 h 995083"/>
              <a:gd name="connsiteX2" fmla="*/ 1734670 w 1734670"/>
              <a:gd name="connsiteY2" fmla="*/ 0 h 995083"/>
            </a:gdLst>
            <a:ahLst/>
            <a:cxnLst>
              <a:cxn ang="0">
                <a:pos x="connsiteX0" y="connsiteY0"/>
              </a:cxn>
              <a:cxn ang="0">
                <a:pos x="connsiteX1" y="connsiteY1"/>
              </a:cxn>
              <a:cxn ang="0">
                <a:pos x="connsiteX2" y="connsiteY2"/>
              </a:cxn>
            </a:cxnLst>
            <a:rect l="l" t="t" r="r" b="b"/>
            <a:pathLst>
              <a:path w="1734670" h="995083">
                <a:moveTo>
                  <a:pt x="0" y="995083"/>
                </a:moveTo>
                <a:cubicBezTo>
                  <a:pt x="420220" y="956983"/>
                  <a:pt x="840440" y="918883"/>
                  <a:pt x="1129552" y="753036"/>
                </a:cubicBezTo>
                <a:cubicBezTo>
                  <a:pt x="1418664" y="587189"/>
                  <a:pt x="1576667" y="293594"/>
                  <a:pt x="1734670"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&amp; personal income distribution in meritocratic/liberal and people’s capitalism</a:t>
            </a:r>
          </a:p>
        </p:txBody>
      </p:sp>
      <p:sp>
        <p:nvSpPr>
          <p:cNvPr id="3" name="Content Placeholder 2"/>
          <p:cNvSpPr>
            <a:spLocks noGrp="1"/>
          </p:cNvSpPr>
          <p:nvPr>
            <p:ph idx="1"/>
          </p:nvPr>
        </p:nvSpPr>
        <p:spPr>
          <a:xfrm>
            <a:off x="838200" y="1825624"/>
            <a:ext cx="10546724" cy="4510781"/>
          </a:xfrm>
        </p:spPr>
        <p:txBody>
          <a:bodyPr>
            <a:normAutofit/>
          </a:bodyPr>
          <a:lstStyle/>
          <a:p>
            <a:r>
              <a:rPr lang="en-US"/>
              <a:t>Both have two key characteristics:</a:t>
            </a:r>
          </a:p>
          <a:p>
            <a:r>
              <a:rPr lang="en-US"/>
              <a:t>(1) Everybody receives both capital and labor income. But the shares of capital and labor income across income distribution (and individuals) may be the same (“people’s capitalism”) or the share of capital may increase as people get richer (“meritocratic capitalism”)</a:t>
            </a:r>
          </a:p>
          <a:p>
            <a:r>
              <a:rPr lang="en-US"/>
              <a:t>(2) The rich receive more of both labor and capital income (in absolute amounts) in both</a:t>
            </a:r>
          </a:p>
          <a:p>
            <a:r>
              <a:rPr lang="en-US"/>
              <a:t>Empirically,  today’s capitalism is “meritocratic” or ”liberal” capitalism.</a:t>
            </a:r>
          </a:p>
        </p:txBody>
      </p:sp>
    </p:spTree>
    <p:extLst>
      <p:ext uri="{BB962C8B-B14F-4D97-AF65-F5344CB8AC3E}">
        <p14:creationId xmlns:p14="http://schemas.microsoft.com/office/powerpoint/2010/main" val="226623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2076</Words>
  <Application>Microsoft Office PowerPoint</Application>
  <PresentationFormat>Widescreen</PresentationFormat>
  <Paragraphs>248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   Capitalism, Alone—book talk </vt:lpstr>
      <vt:lpstr>With a focus on Chapter II, Liberal or Meritocratic Capitalism</vt:lpstr>
      <vt:lpstr>Structure of the book</vt:lpstr>
      <vt:lpstr>Two themes not covered in this talk </vt:lpstr>
      <vt:lpstr>1. Defining various capitalism in function of distribution of labor and capital incomes</vt:lpstr>
      <vt:lpstr>Four types of capitalism</vt:lpstr>
      <vt:lpstr>Income distribution in classical capitalism</vt:lpstr>
      <vt:lpstr>Income in classical capitalism</vt:lpstr>
      <vt:lpstr>Functional &amp; personal income distribution in meritocratic/liberal and people’s capitalism</vt:lpstr>
      <vt:lpstr>Income in meritocratic capitalism</vt:lpstr>
      <vt:lpstr>Meritocratic capitalism</vt:lpstr>
      <vt:lpstr>Ginis of K and L income in the US and the UK</vt:lpstr>
      <vt:lpstr>Income in people’s capitalism</vt:lpstr>
      <vt:lpstr>People’s capitalism</vt:lpstr>
      <vt:lpstr>For comparative purposes: Income in socialism </vt:lpstr>
      <vt:lpstr>To fix the idees—in the simplest terms</vt:lpstr>
      <vt:lpstr>2. Systemic inequalities in liberal or meritocratic capitalism</vt:lpstr>
      <vt:lpstr>Six systemic inequalities in liberal/meritocratic capitalism</vt:lpstr>
      <vt:lpstr>1. Increasing (macro) capital share</vt:lpstr>
      <vt:lpstr>PowerPoint Presentation</vt:lpstr>
      <vt:lpstr>Ginis of labor and capital income around 2015 </vt:lpstr>
      <vt:lpstr>2a. Higher rate of return on the assets of the rich:  composition effect….</vt:lpstr>
      <vt:lpstr>….but also higher returns within asset-classes</vt:lpstr>
      <vt:lpstr>PowerPoint Presentation</vt:lpstr>
      <vt:lpstr>PowerPoint Presentation</vt:lpstr>
      <vt:lpstr>4. Homogamy (assortative mating): rich males (cohorts) </vt:lpstr>
      <vt:lpstr>Homogamy (assortative mating): rich females (cohorts)</vt:lpstr>
      <vt:lpstr>5. Policy responsiveness to the divergent preferences of the rich, middle class and the poor</vt:lpstr>
      <vt:lpstr>The result: Shrinking middle class: both in terms of market and disposable income share</vt:lpstr>
      <vt:lpstr>PowerPoint Presentation</vt:lpstr>
      <vt:lpstr>PowerPoint Presentation</vt:lpstr>
      <vt:lpstr>3. Difficulties of dealing with income inequality under meritocratic capitalism</vt:lpstr>
      <vt:lpstr>PowerPoint Presentation</vt:lpstr>
      <vt:lpstr>PowerPoint Presentation</vt:lpstr>
      <vt:lpstr>4. Policy </vt:lpstr>
      <vt:lpstr>“Curse of wealth”: Wealth/GDP ratio at different levels of development</vt:lpstr>
      <vt:lpstr>Capital: more widely owned</vt:lpstr>
      <vt:lpstr>Education: public </vt:lpstr>
      <vt:lpstr>Systemic inequalities in liberal/meritocratic capitalism and policy actions</vt:lpstr>
      <vt:lpstr>5. What people’s capitalism will do and will not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Branko Milanovic</dc:creator>
  <cp:lastModifiedBy>Erlam,NV</cp:lastModifiedBy>
  <cp:revision>171</cp:revision>
  <dcterms:created xsi:type="dcterms:W3CDTF">2015-11-29T14:30:05Z</dcterms:created>
  <dcterms:modified xsi:type="dcterms:W3CDTF">2019-11-25T12:57:30Z</dcterms:modified>
</cp:coreProperties>
</file>