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5" r:id="rId3"/>
    <p:sldId id="575" r:id="rId4"/>
    <p:sldId id="558" r:id="rId5"/>
    <p:sldId id="580" r:id="rId6"/>
    <p:sldId id="576" r:id="rId7"/>
    <p:sldId id="577" r:id="rId8"/>
    <p:sldId id="578" r:id="rId9"/>
    <p:sldId id="489" r:id="rId10"/>
    <p:sldId id="581" r:id="rId11"/>
    <p:sldId id="583" r:id="rId12"/>
    <p:sldId id="508" r:id="rId13"/>
    <p:sldId id="585" r:id="rId14"/>
    <p:sldId id="511" r:id="rId15"/>
    <p:sldId id="567" r:id="rId16"/>
    <p:sldId id="425" r:id="rId17"/>
    <p:sldId id="584" r:id="rId18"/>
    <p:sldId id="579" r:id="rId19"/>
  </p:sldIdLst>
  <p:sldSz cx="12192000" cy="6858000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46D14-2284-4BAF-952A-861E5787467A}" type="datetimeFigureOut">
              <a:rPr lang="en-US" smtClean="0"/>
              <a:t>18-Feb-21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FC62F-A69F-4E82-851C-E614070B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9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AB2CC-A322-44ED-A3A5-F755154A1C3F}" type="datetimeFigureOut">
              <a:rPr lang="en-US" smtClean="0"/>
              <a:t>18-Feb-21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9887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38E07-3433-4EB8-8149-7D5E0D217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7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en-US"/>
              <a:t>Louis</a:t>
            </a:r>
            <a:endParaRPr lang="lb-LU" altLang="en-US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7550" indent="-274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3313" indent="-220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6225" indent="-220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7550" indent="-220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4750" indent="-22066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1950" indent="-22066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9150" indent="-22066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16350" indent="-22066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2D7967-E275-4644-B138-BC0280144958}" type="slidenum">
              <a:rPr lang="lb-LU" altLang="en-US" sz="1100"/>
              <a:pPr/>
              <a:t>4</a:t>
            </a:fld>
            <a:endParaRPr lang="lb-LU" altLang="en-US" sz="1100"/>
          </a:p>
        </p:txBody>
      </p:sp>
    </p:spTree>
    <p:extLst>
      <p:ext uri="{BB962C8B-B14F-4D97-AF65-F5344CB8AC3E}">
        <p14:creationId xmlns:p14="http://schemas.microsoft.com/office/powerpoint/2010/main" val="148076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en-US"/>
              <a:t>Louis</a:t>
            </a:r>
            <a:endParaRPr lang="lb-LU" altLang="en-US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7550" indent="-274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3313" indent="-220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6225" indent="-220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7550" indent="-220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4750" indent="-22066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1950" indent="-22066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9150" indent="-22066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16350" indent="-22066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2D7967-E275-4644-B138-BC0280144958}" type="slidenum">
              <a:rPr lang="lb-LU" altLang="en-US" sz="1100"/>
              <a:pPr/>
              <a:t>6</a:t>
            </a:fld>
            <a:endParaRPr lang="lb-LU" altLang="en-US" sz="1100"/>
          </a:p>
        </p:txBody>
      </p:sp>
    </p:spTree>
    <p:extLst>
      <p:ext uri="{BB962C8B-B14F-4D97-AF65-F5344CB8AC3E}">
        <p14:creationId xmlns:p14="http://schemas.microsoft.com/office/powerpoint/2010/main" val="1556213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en-US"/>
              <a:t>Louis</a:t>
            </a:r>
            <a:endParaRPr lang="lb-LU" altLang="en-US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7550" indent="-274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3313" indent="-220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6225" indent="-220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7550" indent="-220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4750" indent="-22066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1950" indent="-22066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9150" indent="-22066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16350" indent="-22066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2D7967-E275-4644-B138-BC0280144958}" type="slidenum">
              <a:rPr lang="lb-LU" altLang="en-US" sz="1100"/>
              <a:pPr/>
              <a:t>7</a:t>
            </a:fld>
            <a:endParaRPr lang="lb-LU" altLang="en-US" sz="1100"/>
          </a:p>
        </p:txBody>
      </p:sp>
    </p:spTree>
    <p:extLst>
      <p:ext uri="{BB962C8B-B14F-4D97-AF65-F5344CB8AC3E}">
        <p14:creationId xmlns:p14="http://schemas.microsoft.com/office/powerpoint/2010/main" val="377008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en-US"/>
              <a:t>Louis</a:t>
            </a:r>
            <a:endParaRPr lang="lb-LU" altLang="en-US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7550" indent="-274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3313" indent="-220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6225" indent="-220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7550" indent="-220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4750" indent="-22066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1950" indent="-22066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9150" indent="-22066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16350" indent="-22066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2D7967-E275-4644-B138-BC0280144958}" type="slidenum">
              <a:rPr lang="lb-LU" altLang="en-US" sz="1100"/>
              <a:pPr/>
              <a:t>8</a:t>
            </a:fld>
            <a:endParaRPr lang="lb-LU" altLang="en-US" sz="1100"/>
          </a:p>
        </p:txBody>
      </p:sp>
    </p:spTree>
    <p:extLst>
      <p:ext uri="{BB962C8B-B14F-4D97-AF65-F5344CB8AC3E}">
        <p14:creationId xmlns:p14="http://schemas.microsoft.com/office/powerpoint/2010/main" val="3656723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Marshall, T H. Citizenship and Social Class (1950) And Other Essays. Cambridge University Press.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Kymlicka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Will, and Wayne Norman (1994) Return of the Citizen: A Survey of Recent Work on Citizenship Theory.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Ethics, 104: 352-376.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B30A3-8299-B143-A0C0-A83E761E6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93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Indicators for</a:t>
            </a:r>
            <a:r>
              <a:rPr lang="en-US" baseline="0" dirty="0"/>
              <a:t> these trends (development differs in its components – not homogeneous in all countries):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Occurrence</a:t>
            </a:r>
            <a:r>
              <a:rPr lang="en-US" baseline="0" dirty="0"/>
              <a:t> of </a:t>
            </a:r>
            <a:r>
              <a:rPr lang="en-US" dirty="0"/>
              <a:t>unemployment</a:t>
            </a:r>
          </a:p>
          <a:p>
            <a:pPr marL="228600" indent="-228600">
              <a:buAutoNum type="arabicPeriod"/>
            </a:pPr>
            <a:r>
              <a:rPr lang="en-US" dirty="0"/>
              <a:t>Over indebtedness</a:t>
            </a:r>
            <a:r>
              <a:rPr lang="en-US" baseline="0" dirty="0"/>
              <a:t>, lack of health insurance, working poor</a:t>
            </a:r>
          </a:p>
          <a:p>
            <a:pPr marL="228600" indent="-228600">
              <a:buAutoNum type="arabicPeriod"/>
            </a:pPr>
            <a:r>
              <a:rPr lang="en-US" baseline="0" dirty="0"/>
              <a:t>U turn in wealth dependency</a:t>
            </a:r>
          </a:p>
          <a:p>
            <a:pPr marL="228600" indent="-228600">
              <a:buAutoNum type="arabicPeriod"/>
            </a:pPr>
            <a:r>
              <a:rPr lang="en-US" baseline="0" dirty="0"/>
              <a:t>E.g. declining returns for </a:t>
            </a:r>
            <a:r>
              <a:rPr lang="en-US" baseline="0" dirty="0" err="1"/>
              <a:t>bac</a:t>
            </a:r>
            <a:r>
              <a:rPr lang="en-US" baseline="0" dirty="0"/>
              <a:t>-owners in France, but less obvious in Germany (</a:t>
            </a:r>
            <a:r>
              <a:rPr lang="en-US" baseline="0" dirty="0" err="1"/>
              <a:t>numerus</a:t>
            </a:r>
            <a:r>
              <a:rPr lang="en-US" baseline="0" dirty="0"/>
              <a:t> </a:t>
            </a:r>
            <a:r>
              <a:rPr lang="en-US" baseline="0" dirty="0" err="1"/>
              <a:t>clausus</a:t>
            </a:r>
            <a:r>
              <a:rPr lang="en-US" baseline="0" dirty="0"/>
              <a:t> constraints educational expansion), in US for BA as moderate increase due to tuition fees limiting educational expansion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B30A3-8299-B143-A0C0-A83E761E6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99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en-US"/>
              <a:t>Louis</a:t>
            </a:r>
            <a:endParaRPr lang="lb-LU" altLang="en-US"/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7550" indent="-274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3313" indent="-220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6225" indent="-220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7550" indent="-2206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4750" indent="-22066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1950" indent="-22066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9150" indent="-22066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16350" indent="-220663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B91F37-4B12-489B-8E4C-D48D2615616F}" type="slidenum">
              <a:rPr lang="lb-LU" altLang="en-US" sz="1100"/>
              <a:pPr/>
              <a:t>12</a:t>
            </a:fld>
            <a:endParaRPr lang="lb-LU" altLang="en-US" sz="1100"/>
          </a:p>
        </p:txBody>
      </p:sp>
    </p:spTree>
    <p:extLst>
      <p:ext uri="{BB962C8B-B14F-4D97-AF65-F5344CB8AC3E}">
        <p14:creationId xmlns:p14="http://schemas.microsoft.com/office/powerpoint/2010/main" val="347651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DDEB-D35E-447A-B1EE-07417B966E06}" type="datetime1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9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840-769C-41F8-B11B-30CF83311A13}" type="datetime1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7249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840-769C-41F8-B11B-30CF83311A13}" type="datetime1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84912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840-769C-41F8-B11B-30CF83311A13}" type="datetime1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3379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840-769C-41F8-B11B-30CF83311A13}" type="datetime1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541356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6840-769C-41F8-B11B-30CF83311A13}" type="datetime1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0928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017B-44C0-40EF-B5AE-35DCBE6F3D44}" type="datetime1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6694-54FF-4073-8252-81184F9F315E}" type="datetime1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0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2D2B-49EA-484E-9BA3-2CB7720ECA94}" type="datetime1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7E579FEC-774A-4DF1-9F16-230A6B249B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2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5B59-93E2-4B36-BAF1-2F84DAA2C7DD}" type="datetime1">
              <a:rPr lang="en-US" smtClean="0"/>
              <a:t>18-Feb-21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4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6544-D087-4045-BD0C-D98432659FF9}" type="datetime1">
              <a:rPr lang="en-US" smtClean="0"/>
              <a:t>18-Feb-21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8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29B7-D821-49F2-8E97-CB82F5D70297}" type="datetime1">
              <a:rPr lang="en-US" smtClean="0"/>
              <a:t>18-Feb-21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1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96A2-C55E-48D7-AFD8-E06FAFEB8AF4}" type="datetime1">
              <a:rPr lang="en-US" smtClean="0"/>
              <a:t>18-Feb-21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1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00937-D777-4526-A6FF-608087A74113}" type="datetime1">
              <a:rPr lang="en-US" smtClean="0"/>
              <a:t>18-Feb-21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3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CB3F-E681-4F86-B88E-6DD1F5CDA146}" type="datetime1">
              <a:rPr lang="en-US" smtClean="0"/>
              <a:t>18-Feb-21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3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E30A-7ED1-4BCC-A117-A536E3BEDEC3}" type="datetime1">
              <a:rPr lang="en-US" smtClean="0"/>
              <a:t>18-Feb-21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7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86840-769C-41F8-B11B-30CF83311A13}" type="datetime1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579FEC-774A-4DF1-9F16-230A6B24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8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en.uni.l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heatlantic.com/business/archive/2012/04/why-is-mumbai-the-most-expensive-city-in-the-world-for-locals/25574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rros.hse.ru/article/view/11356/1245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d.worl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journalofchinesesociology.springeropen.com/articles/10.1186/s40711-020-00135-6#ref-CR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d.worl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journalofchinesesociology.springeropen.com/articles/10.1186/s40711-020-00135-6#ref-CR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id.worl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hyperlink" Target="https://journalofchinesesociology.springeropen.com/articles/10.1186/s40711-020-00135-6#ref-CR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8907" y="3620572"/>
            <a:ext cx="9734938" cy="22655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Louis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Chauvel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路易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</a:rPr>
              <a:t>·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肖韋爾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1400" baseline="30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Professor at University of Luxembourg </a:t>
            </a:r>
            <a:br>
              <a:rPr lang="en-US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Head of PEARL Institute for Research on Socio-Economic Inequality (IRSEI)</a:t>
            </a:r>
            <a:br>
              <a:rPr lang="en-US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Head of the PhD program Social Sciences (University of Luxembourg)</a:t>
            </a:r>
            <a:br>
              <a:rPr lang="en-US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Associate researcher Sciences Po Paris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12" descr="Logo-FNR-CMYK-jpg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8" y="5795299"/>
            <a:ext cx="2514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6138" y="5516820"/>
            <a:ext cx="224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cap="small" dirty="0"/>
              <a:t>With the support of</a:t>
            </a:r>
            <a:endParaRPr lang="en-US" dirty="0"/>
          </a:p>
        </p:txBody>
      </p:sp>
      <p:pic>
        <p:nvPicPr>
          <p:cNvPr id="12" name="Picture 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086" y="154364"/>
            <a:ext cx="2081313" cy="10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logo20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34" y="154364"/>
            <a:ext cx="1694652" cy="209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8272" y="2224978"/>
            <a:ext cx="9852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Rewealthization</a:t>
            </a:r>
            <a:r>
              <a:rPr lang="en-US" sz="2400" b="1" dirty="0"/>
              <a:t> in twenty-first century Western countries: </a:t>
            </a:r>
            <a:br>
              <a:rPr lang="en-US" sz="2400" dirty="0"/>
            </a:br>
            <a:r>
              <a:rPr lang="en-US" sz="2400" dirty="0"/>
              <a:t>the defining trend of the socioeconomic squeeze of the middle class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100" y="3105851"/>
            <a:ext cx="4657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</a:t>
            </a:r>
            <a:r>
              <a:rPr lang="en-US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Chauvel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 Bar-Haim, A. </a:t>
            </a:r>
            <a:r>
              <a:rPr lang="en-US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Hartung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 Murphy 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2959" y="3424844"/>
            <a:ext cx="2429041" cy="34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60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The seven pillars of middle class societies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761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Typical middle-class societies in the Western world in the late 1980’s (Galbraith, </a:t>
            </a:r>
            <a:r>
              <a:rPr lang="en-GB" dirty="0" err="1"/>
              <a:t>Goldthorpe</a:t>
            </a:r>
            <a:r>
              <a:rPr lang="en-GB" dirty="0"/>
              <a:t> and Lockwood, </a:t>
            </a:r>
            <a:r>
              <a:rPr lang="en-GB" dirty="0" err="1"/>
              <a:t>Mendras</a:t>
            </a:r>
            <a:r>
              <a:rPr lang="en-GB" dirty="0"/>
              <a:t>, </a:t>
            </a:r>
            <a:r>
              <a:rPr lang="en-GB" dirty="0" err="1"/>
              <a:t>Lederer</a:t>
            </a:r>
            <a:r>
              <a:rPr lang="en-GB" dirty="0"/>
              <a:t>, etc. ):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“Wage-based middle class society”: </a:t>
            </a:r>
            <a:br>
              <a:rPr lang="en-US" dirty="0"/>
            </a:br>
            <a:r>
              <a:rPr lang="en-US" dirty="0"/>
              <a:t>permanent wage earners become a majority</a:t>
            </a:r>
            <a:endParaRPr lang="x-none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Wage incomes sufficient to live well: the affluent society  </a:t>
            </a:r>
            <a:endParaRPr lang="x-none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De-Wealth-</a:t>
            </a:r>
            <a:r>
              <a:rPr lang="en-US" dirty="0" err="1"/>
              <a:t>isation</a:t>
            </a:r>
            <a:r>
              <a:rPr lang="en-US" dirty="0"/>
              <a:t> of Social protection, no more based on savings but on participation in social funds +social citizenship (Marshall)</a:t>
            </a:r>
            <a:endParaRPr lang="x-none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Educational boom and upward social mobility: </a:t>
            </a:r>
            <a:br>
              <a:rPr lang="en-US" dirty="0"/>
            </a:br>
            <a:r>
              <a:rPr lang="en-US" dirty="0"/>
              <a:t>increasing belief in meritocratic society </a:t>
            </a:r>
            <a:endParaRPr lang="x-none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Beliefs in progress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Political centrality of middle class (“</a:t>
            </a:r>
            <a:r>
              <a:rPr lang="en-US" dirty="0" err="1"/>
              <a:t>Zweidrittelgesellschaft</a:t>
            </a:r>
            <a:r>
              <a:rPr lang="en-US" dirty="0"/>
              <a:t>”)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Middle class moderate politics </a:t>
            </a:r>
            <a:endParaRPr lang="x-none" dirty="0"/>
          </a:p>
          <a:p>
            <a:pPr marL="514350" indent="-514350">
              <a:buFont typeface="+mj-lt"/>
              <a:buAutoNum type="arabicPeriod"/>
            </a:pP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A778-5003-5C45-937D-3C2260AFB4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99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Are the seven pillars crumbling?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679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dirty="0"/>
              <a:t>« Wage uncertainty »: decline in predictability / precariat </a:t>
            </a:r>
            <a:endParaRPr lang="x-none" dirty="0"/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Wage stagnation and increase in the real cost of life: </a:t>
            </a:r>
            <a:br>
              <a:rPr lang="en-ZA" dirty="0"/>
            </a:br>
            <a:r>
              <a:rPr lang="en-ZA" dirty="0"/>
              <a:t>the post-affluent society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Re-Wealth-</a:t>
            </a:r>
            <a:r>
              <a:rPr lang="en-US" dirty="0" err="1"/>
              <a:t>isation</a:t>
            </a:r>
            <a:r>
              <a:rPr lang="en-US" dirty="0"/>
              <a:t> </a:t>
            </a:r>
            <a:r>
              <a:rPr lang="en-ZA" dirty="0"/>
              <a:t>of social protection = </a:t>
            </a:r>
            <a:r>
              <a:rPr lang="en-US" dirty="0" err="1"/>
              <a:t>repatrimonialization</a:t>
            </a:r>
            <a:endParaRPr lang="x-none" dirty="0"/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Mismatch between diploma and socioeconomic position: </a:t>
            </a:r>
            <a:br>
              <a:rPr lang="en-ZA" dirty="0"/>
            </a:br>
            <a:r>
              <a:rPr lang="en-ZA" dirty="0"/>
              <a:t>over-education and downward social mobility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New worries, declining beliefs in progress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Loss of political centrality/control of middle class (“Einfünftelgesellschaft”/ “20-to-80 society”) (1% - 99% ?)</a:t>
            </a:r>
            <a:endParaRPr lang="x-none" dirty="0"/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Spreading populism </a:t>
            </a:r>
            <a:endParaRPr lang="x-none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A778-5003-5C45-937D-3C2260AFB424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4082" y="1112838"/>
            <a:ext cx="954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en-US" kern="0" dirty="0"/>
              <a:t>Piketty, </a:t>
            </a:r>
            <a:r>
              <a:rPr lang="fr-FR" altLang="en-US" kern="0" dirty="0" err="1"/>
              <a:t>Alderson</a:t>
            </a:r>
            <a:r>
              <a:rPr lang="fr-FR" altLang="en-US" kern="0" dirty="0"/>
              <a:t>, </a:t>
            </a:r>
            <a:r>
              <a:rPr lang="fr-FR" altLang="en-US" kern="0" dirty="0" err="1"/>
              <a:t>Beckfield</a:t>
            </a:r>
            <a:r>
              <a:rPr lang="fr-FR" altLang="en-US" kern="0" dirty="0"/>
              <a:t>, </a:t>
            </a:r>
            <a:r>
              <a:rPr lang="fr-FR" altLang="en-US" kern="0" dirty="0" err="1"/>
              <a:t>Tomaskovic-Devey</a:t>
            </a:r>
            <a:r>
              <a:rPr lang="fr-FR" altLang="en-US" kern="0" dirty="0"/>
              <a:t>, </a:t>
            </a:r>
            <a:r>
              <a:rPr lang="fr-FR" altLang="en-US" kern="0" dirty="0" err="1"/>
              <a:t>Therborn</a:t>
            </a:r>
            <a:r>
              <a:rPr lang="fr-FR" altLang="en-US" kern="0" dirty="0"/>
              <a:t>, Standing, Mann, Savage, etc.  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4098" y="5990694"/>
            <a:ext cx="960273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dirty="0"/>
              <a:t>… but even worse for the working class …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326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242300" y="6069014"/>
            <a:ext cx="2311400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8D8313-9B41-489B-92E6-E7B7892D29A9}" type="slidenum">
              <a:rPr lang="fr-CH" altLang="en-US" sz="1400"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fr-CH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Title 2"/>
          <p:cNvSpPr txBox="1">
            <a:spLocks/>
          </p:cNvSpPr>
          <p:nvPr/>
        </p:nvSpPr>
        <p:spPr bwMode="auto">
          <a:xfrm>
            <a:off x="1060450" y="295179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Consequences of the increasing role of wealth </a:t>
            </a:r>
            <a:b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(“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repatrimonialization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/ “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rewealthization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1060450" y="1467596"/>
            <a:ext cx="100711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/>
          <a:lstStyle>
            <a:lvl1pPr algn="l" defTabSz="957263">
              <a:spcBef>
                <a:spcPct val="20000"/>
              </a:spcBef>
              <a:spcAft>
                <a:spcPct val="100000"/>
              </a:spcAft>
              <a:tabLst>
                <a:tab pos="741363" algn="l"/>
              </a:tabLst>
              <a:defRPr sz="19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65100" indent="-84138" algn="l" defTabSz="957263">
              <a:spcBef>
                <a:spcPct val="20000"/>
              </a:spcBef>
              <a:buClr>
                <a:schemeClr val="tx1"/>
              </a:buClr>
              <a:buFont typeface="Zapf Dingbats" charset="0"/>
              <a:buChar char="l"/>
              <a:tabLst>
                <a:tab pos="741363" algn="l"/>
              </a:tabLst>
              <a:defRPr sz="17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414338" indent="-168275" algn="l" defTabSz="957263">
              <a:spcBef>
                <a:spcPct val="20000"/>
              </a:spcBef>
              <a:buClr>
                <a:schemeClr val="tx1"/>
              </a:buClr>
              <a:buFont typeface="Zapf Dingbats" charset="0"/>
              <a:buChar char="l"/>
              <a:tabLst>
                <a:tab pos="741363" algn="l"/>
              </a:tabLst>
              <a:defRPr sz="13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47713" indent="623888" algn="l" defTabSz="957263">
              <a:spcBef>
                <a:spcPct val="20000"/>
              </a:spcBef>
              <a:tabLst>
                <a:tab pos="741363" algn="l"/>
              </a:tabLs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069975" indent="74613" algn="l" defTabSz="957263">
              <a:spcBef>
                <a:spcPct val="20000"/>
              </a:spcBef>
              <a:tabLst>
                <a:tab pos="741363" algn="l"/>
              </a:tabLs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527175" indent="74613" defTabSz="95726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41363" algn="l"/>
              </a:tabLs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984375" indent="74613" defTabSz="95726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41363" algn="l"/>
              </a:tabLs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441575" indent="74613" defTabSz="95726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41363" algn="l"/>
              </a:tabLs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898775" indent="74613" defTabSz="95726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41363" algn="l"/>
              </a:tabLs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Consequences in terms of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Exclusion of the (Upper) Middle class from the city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Segregation on multifaceted 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Distortion between classes and generations </a:t>
            </a:r>
            <a:b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(the young adults are definitively expelled from the housing market)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Extreme polarization market gains</a:t>
            </a:r>
          </a:p>
        </p:txBody>
      </p:sp>
    </p:spTree>
    <p:extLst>
      <p:ext uri="{BB962C8B-B14F-4D97-AF65-F5344CB8AC3E}">
        <p14:creationId xmlns:p14="http://schemas.microsoft.com/office/powerpoint/2010/main" val="1931795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53528" cy="1320800"/>
          </a:xfrm>
        </p:spPr>
        <p:txBody>
          <a:bodyPr>
            <a:normAutofit/>
          </a:bodyPr>
          <a:lstStyle/>
          <a:p>
            <a:r>
              <a:rPr lang="en-US" sz="3200" dirty="0"/>
              <a:t>Conclusion 0: </a:t>
            </a:r>
            <a:br>
              <a:rPr lang="en-US" sz="3200" dirty="0"/>
            </a:br>
            <a:r>
              <a:rPr lang="en-US" sz="3200" dirty="0"/>
              <a:t>Class is Back (soon) </a:t>
            </a:r>
            <a:endParaRPr lang="en-US" sz="3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82" y="1738679"/>
            <a:ext cx="9135794" cy="4250886"/>
          </a:xfrm>
        </p:spPr>
        <p:txBody>
          <a:bodyPr>
            <a:normAutofit/>
          </a:bodyPr>
          <a:lstStyle/>
          <a:p>
            <a:r>
              <a:rPr lang="en-US" dirty="0"/>
              <a:t>Reconceptualization of Work AND Capital (wealth)</a:t>
            </a:r>
            <a:endParaRPr lang="en-US" sz="1900" dirty="0"/>
          </a:p>
          <a:p>
            <a:r>
              <a:rPr lang="en-US" dirty="0"/>
              <a:t>Better than “occupational class”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“occupational and wealth social class”</a:t>
            </a:r>
            <a:endParaRPr lang="fr-LU" sz="1800" dirty="0"/>
          </a:p>
          <a:p>
            <a:r>
              <a:rPr lang="fr-LU" dirty="0" err="1"/>
              <a:t>Role</a:t>
            </a:r>
            <a:r>
              <a:rPr lang="fr-LU" dirty="0"/>
              <a:t> of </a:t>
            </a:r>
            <a:r>
              <a:rPr lang="fr-LU" dirty="0" err="1"/>
              <a:t>Wealth</a:t>
            </a:r>
            <a:r>
              <a:rPr lang="fr-LU" dirty="0"/>
              <a:t> in society</a:t>
            </a:r>
          </a:p>
          <a:p>
            <a:r>
              <a:rPr lang="fr-LU" dirty="0" err="1"/>
              <a:t>Think</a:t>
            </a:r>
            <a:r>
              <a:rPr lang="fr-LU" dirty="0"/>
              <a:t> of Max </a:t>
            </a:r>
            <a:r>
              <a:rPr lang="fr-LU" dirty="0" err="1"/>
              <a:t>Weber’s</a:t>
            </a:r>
            <a:r>
              <a:rPr lang="fr-LU" dirty="0"/>
              <a:t> concept of  »</a:t>
            </a:r>
            <a:r>
              <a:rPr lang="fr-LU" i="1" dirty="0" err="1"/>
              <a:t>Patrimonialismus</a:t>
            </a:r>
            <a:r>
              <a:rPr lang="fr-LU" dirty="0"/>
              <a:t>« 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815" y="0"/>
            <a:ext cx="1948185" cy="302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3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53528" cy="1320800"/>
          </a:xfrm>
        </p:spPr>
        <p:txBody>
          <a:bodyPr>
            <a:normAutofit/>
          </a:bodyPr>
          <a:lstStyle/>
          <a:p>
            <a:r>
              <a:rPr lang="en-US" sz="3200" dirty="0"/>
              <a:t>Conclusion 1: </a:t>
            </a:r>
            <a:br>
              <a:rPr lang="en-US" sz="3200" dirty="0"/>
            </a:br>
            <a:r>
              <a:rPr lang="en-US" sz="3200" dirty="0"/>
              <a:t>Civilization and (in)equality</a:t>
            </a:r>
            <a:endParaRPr lang="en-US" sz="3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81" y="1929870"/>
            <a:ext cx="9278685" cy="4250886"/>
          </a:xfrm>
        </p:spPr>
        <p:txBody>
          <a:bodyPr>
            <a:normAutofit/>
          </a:bodyPr>
          <a:lstStyle/>
          <a:p>
            <a:r>
              <a:rPr lang="en-US" dirty="0"/>
              <a:t>1950-1970 Western Golden Age was an historical exception </a:t>
            </a:r>
            <a:br>
              <a:rPr lang="en-US" sz="1900" dirty="0"/>
            </a:br>
            <a:r>
              <a:rPr lang="en-US" sz="1900" dirty="0"/>
              <a:t>(welfare state development, </a:t>
            </a:r>
            <a:r>
              <a:rPr lang="en-US" sz="1900" dirty="0" err="1"/>
              <a:t>Milagro</a:t>
            </a:r>
            <a:r>
              <a:rPr lang="en-US" sz="1900" dirty="0"/>
              <a:t> </a:t>
            </a:r>
            <a:r>
              <a:rPr lang="en-US" sz="1900" dirty="0" err="1"/>
              <a:t>economico</a:t>
            </a:r>
            <a:r>
              <a:rPr lang="en-US" sz="1900" dirty="0"/>
              <a:t>, </a:t>
            </a:r>
            <a:r>
              <a:rPr lang="en-US" sz="1900" dirty="0" err="1"/>
              <a:t>Wirtschaftswunder</a:t>
            </a:r>
            <a:r>
              <a:rPr lang="en-US" sz="1900" dirty="0"/>
              <a:t>, </a:t>
            </a:r>
            <a:r>
              <a:rPr lang="en-US" sz="1900" dirty="0" err="1"/>
              <a:t>Trente</a:t>
            </a:r>
            <a:r>
              <a:rPr lang="en-US" sz="1900" dirty="0"/>
              <a:t> </a:t>
            </a:r>
            <a:r>
              <a:rPr lang="en-US" sz="1900" dirty="0" err="1"/>
              <a:t>Glorieuses</a:t>
            </a:r>
            <a:r>
              <a:rPr lang="en-US" sz="1900" dirty="0"/>
              <a:t>, </a:t>
            </a:r>
            <a:br>
              <a:rPr lang="en-US" sz="1900" dirty="0"/>
            </a:br>
            <a:r>
              <a:rPr lang="en-US" sz="1900" dirty="0"/>
              <a:t>blurring social class borders, increasing social mobility, etc.)</a:t>
            </a:r>
          </a:p>
          <a:p>
            <a:r>
              <a:rPr lang="en-US" dirty="0"/>
              <a:t>Civilization = accumulation of inequality (Walter </a:t>
            </a:r>
            <a:r>
              <a:rPr lang="en-US" dirty="0" err="1"/>
              <a:t>Scheidel</a:t>
            </a:r>
            <a:r>
              <a:rPr lang="en-US" dirty="0"/>
              <a:t> </a:t>
            </a:r>
            <a:r>
              <a:rPr lang="en-US" i="1" dirty="0"/>
              <a:t>Great Leveler </a:t>
            </a:r>
            <a:r>
              <a:rPr lang="en-US" dirty="0"/>
              <a:t>2017)</a:t>
            </a:r>
            <a:br>
              <a:rPr lang="en-US" dirty="0"/>
            </a:br>
            <a:r>
              <a:rPr lang="en-US" sz="1800" dirty="0"/>
              <a:t>(criteria of civilization are Cities, labor specialization, concentration of surplus production, class structure, state organization, along with monuments, trade, art, writing and math) </a:t>
            </a:r>
            <a:br>
              <a:rPr lang="en-US" sz="1800" dirty="0"/>
            </a:br>
            <a:r>
              <a:rPr lang="en-US" sz="1800" dirty="0"/>
              <a:t>Charles L Redman, The Rise of Civilization : From Early Farmers to Urban Society in the </a:t>
            </a:r>
            <a:br>
              <a:rPr lang="en-US" sz="1800" dirty="0"/>
            </a:br>
            <a:r>
              <a:rPr lang="en-US" sz="1800" dirty="0"/>
              <a:t>Ancient Near East, San Francisco, Freeman, 1978, p. 277.</a:t>
            </a:r>
          </a:p>
          <a:p>
            <a:r>
              <a:rPr lang="fr-LU" dirty="0"/>
              <a:t>Back to </a:t>
            </a:r>
            <a:r>
              <a:rPr lang="fr-LU" dirty="0" err="1"/>
              <a:t>extreme</a:t>
            </a:r>
            <a:r>
              <a:rPr lang="fr-LU" dirty="0"/>
              <a:t> accumulation…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6" descr="Résultat de recherche d'images pour &quot;scheidel great levele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876" y="0"/>
            <a:ext cx="2559124" cy="38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0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53528" cy="1320800"/>
          </a:xfrm>
        </p:spPr>
        <p:txBody>
          <a:bodyPr>
            <a:normAutofit/>
          </a:bodyPr>
          <a:lstStyle/>
          <a:p>
            <a:r>
              <a:rPr lang="en-US" sz="3200" dirty="0"/>
              <a:t>Conclusion 2: </a:t>
            </a:r>
            <a:br>
              <a:rPr lang="en-US" sz="3200" dirty="0"/>
            </a:br>
            <a:r>
              <a:rPr lang="en-US" sz="3200" dirty="0"/>
              <a:t>Extreme inequalities and social violence </a:t>
            </a:r>
            <a:endParaRPr lang="en-US" sz="3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82" y="1339667"/>
            <a:ext cx="9135794" cy="425088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More income and wealth homogamy / Less mobility (Great Gatsby Curve)</a:t>
            </a:r>
          </a:p>
          <a:p>
            <a:r>
              <a:rPr lang="en-US" dirty="0"/>
              <a:t>More opportunities at the top … Less for the others</a:t>
            </a:r>
          </a:p>
          <a:p>
            <a:r>
              <a:rPr lang="en-US" dirty="0"/>
              <a:t>Health, lack of human development, political tensions, violence, …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876" y="0"/>
            <a:ext cx="2535237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63751" y="3444326"/>
            <a:ext cx="47468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“Inequality kills…” (</a:t>
            </a:r>
            <a:r>
              <a:rPr lang="en-US" alt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Therborn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2014)</a:t>
            </a:r>
          </a:p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Unfair competitive behavior, </a:t>
            </a:r>
            <a:b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and collective violence, </a:t>
            </a:r>
            <a:b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crime, etc.</a:t>
            </a:r>
            <a:b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91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-22166"/>
            <a:ext cx="8853528" cy="1320800"/>
          </a:xfrm>
        </p:spPr>
        <p:txBody>
          <a:bodyPr>
            <a:normAutofit/>
          </a:bodyPr>
          <a:lstStyle/>
          <a:p>
            <a:r>
              <a:rPr lang="en-US" sz="3200" dirty="0"/>
              <a:t>Conclusion 3: </a:t>
            </a:r>
            <a:br>
              <a:rPr lang="en-US" sz="3200" dirty="0"/>
            </a:br>
            <a:r>
              <a:rPr lang="en-US" sz="3200" dirty="0"/>
              <a:t>Need for multi-thematic international comparisons </a:t>
            </a:r>
            <a:endParaRPr lang="en-US" sz="3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82" y="1634942"/>
            <a:ext cx="9135794" cy="425088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6" descr="Résultat de recherche d'images pour &quot;scheidel great levele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876" y="0"/>
            <a:ext cx="2559124" cy="38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479" y="-8313"/>
            <a:ext cx="2700355" cy="38166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5795" y="1009348"/>
            <a:ext cx="9002684" cy="584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sociological perspectives on inequality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to thematic series “new sociological perspectives on inequality”</a:t>
            </a:r>
            <a:b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Mike Savage &amp;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Chunling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Rewealthization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twenty-first century Western countries: the defining trend of the socioeconomic squeeze of the middle class</a:t>
            </a:r>
            <a:b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Louis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Chauvel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Bar Haim, Anne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Hartung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Emily Murphy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 to the past: gains and losses in Brazilian society</a:t>
            </a:r>
            <a:b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André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Junqueira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Caetano, Hugo Chaves and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Costa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politics of the excluded: abjection and reconciliation amongst the British precariat</a:t>
            </a:r>
            <a:b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Mike Savage and Cynthia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Meersohn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Schmidt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new approach to social inequality: inequality of income and wealth in South Korea</a:t>
            </a:r>
            <a:b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Kwang-Yeong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 wealth inequality in urban China: the transition from welfare allocation to market differentiation</a:t>
            </a:r>
            <a:b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Chunling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 and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Yiming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Socio-economic inequalities in modern Russia and their perception by the population</a:t>
            </a:r>
            <a:b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Svetlana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Mareeva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33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53528" cy="1320800"/>
          </a:xfrm>
        </p:spPr>
        <p:txBody>
          <a:bodyPr>
            <a:normAutofit/>
          </a:bodyPr>
          <a:lstStyle/>
          <a:p>
            <a:r>
              <a:rPr lang="en-US" sz="3200" dirty="0"/>
              <a:t>Conclusion 4: </a:t>
            </a:r>
            <a:br>
              <a:rPr lang="en-US" sz="3200" dirty="0"/>
            </a:br>
            <a:r>
              <a:rPr lang="en-US" sz="3200" dirty="0"/>
              <a:t>Need for regulation of inequality </a:t>
            </a:r>
            <a:endParaRPr lang="en-US" sz="3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01" y="1756591"/>
            <a:ext cx="9135794" cy="4250886"/>
          </a:xfrm>
        </p:spPr>
        <p:txBody>
          <a:bodyPr>
            <a:normAutofit/>
          </a:bodyPr>
          <a:lstStyle/>
          <a:p>
            <a:r>
              <a:rPr lang="fr-LU" dirty="0" err="1"/>
              <a:t>Some</a:t>
            </a:r>
            <a:r>
              <a:rPr lang="fr-LU" dirty="0"/>
              <a:t> concepts in the </a:t>
            </a:r>
            <a:r>
              <a:rPr lang="fr-LU" dirty="0" err="1"/>
              <a:t>Chinese</a:t>
            </a:r>
            <a:r>
              <a:rPr lang="fr-LU" dirty="0"/>
              <a:t> Social Science </a:t>
            </a:r>
            <a:r>
              <a:rPr lang="fr-LU" dirty="0" err="1"/>
              <a:t>toolbox</a:t>
            </a:r>
            <a:r>
              <a:rPr lang="fr-LU" dirty="0"/>
              <a:t> </a:t>
            </a:r>
            <a:endParaRPr lang="en-US" dirty="0"/>
          </a:p>
          <a:p>
            <a:r>
              <a:rPr lang="en-US" dirty="0"/>
              <a:t>Redefinition of acceptable inequality, and access to wealth for all: </a:t>
            </a:r>
            <a:br>
              <a:rPr lang="en-US" dirty="0"/>
            </a:br>
            <a:r>
              <a:rPr lang="ja-JP" altLang="en-US" dirty="0"/>
              <a:t>小康社會 </a:t>
            </a:r>
            <a:r>
              <a:rPr lang="fr-LU" altLang="ja-JP" dirty="0"/>
              <a:t>(society of </a:t>
            </a:r>
            <a:r>
              <a:rPr lang="fr-LU" altLang="ja-JP" dirty="0" err="1"/>
              <a:t>modest</a:t>
            </a:r>
            <a:r>
              <a:rPr lang="fr-LU" altLang="ja-JP" dirty="0"/>
              <a:t> </a:t>
            </a:r>
            <a:r>
              <a:rPr lang="fr-LU" altLang="ja-JP" dirty="0" err="1"/>
              <a:t>wealth</a:t>
            </a:r>
            <a:r>
              <a:rPr lang="fr-LU" altLang="ja-JP" dirty="0"/>
              <a:t>) as a direction </a:t>
            </a:r>
            <a:endParaRPr lang="en-US" sz="1900" dirty="0"/>
          </a:p>
          <a:p>
            <a:r>
              <a:rPr lang="en-US" dirty="0"/>
              <a:t>Promotion and support to the development of a middle class society: </a:t>
            </a:r>
            <a:br>
              <a:rPr lang="en-US" dirty="0"/>
            </a:br>
            <a:r>
              <a:rPr lang="ja-JP" altLang="en-US" dirty="0"/>
              <a:t>中產階級社會 </a:t>
            </a:r>
            <a:r>
              <a:rPr lang="fr-LU" altLang="ja-JP" dirty="0"/>
              <a:t>(middle class society) </a:t>
            </a:r>
            <a:br>
              <a:rPr lang="fr-LU" altLang="ja-JP" dirty="0"/>
            </a:br>
            <a:br>
              <a:rPr lang="fr-LU" altLang="ja-JP" dirty="0"/>
            </a:br>
            <a:r>
              <a:rPr lang="fr-LU" altLang="ja-JP" dirty="0"/>
              <a:t>as a future </a:t>
            </a:r>
            <a:r>
              <a:rPr lang="fr-LU" altLang="ja-JP" dirty="0" err="1"/>
              <a:t>ideal</a:t>
            </a:r>
            <a:r>
              <a:rPr lang="fr-LU" altLang="ja-JP" dirty="0"/>
              <a:t>  </a:t>
            </a:r>
            <a:r>
              <a:rPr lang="en-US" dirty="0" err="1"/>
              <a:t>和諧</a:t>
            </a:r>
            <a:r>
              <a:rPr lang="ja-JP" altLang="en-US" dirty="0"/>
              <a:t>社會 </a:t>
            </a:r>
            <a:r>
              <a:rPr lang="fr-LU" altLang="ja-JP" dirty="0"/>
              <a:t>(</a:t>
            </a:r>
            <a:r>
              <a:rPr lang="en-US" dirty="0"/>
              <a:t>harmonious society)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6" descr="Résultat de recherche d'images pour &quot;scheidel great levele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876" y="0"/>
            <a:ext cx="2559124" cy="38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479" y="-8313"/>
            <a:ext cx="2700355" cy="38166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5153" y="3630040"/>
            <a:ext cx="17267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5F6368"/>
                </a:solidFill>
                <a:latin typeface="Roboto"/>
              </a:rPr>
              <a:t>Zhōngchǎn</a:t>
            </a:r>
            <a:r>
              <a:rPr lang="en-US" sz="1200" dirty="0">
                <a:solidFill>
                  <a:srgbClr val="5F6368"/>
                </a:solidFill>
                <a:latin typeface="Roboto"/>
              </a:rPr>
              <a:t> </a:t>
            </a:r>
            <a:r>
              <a:rPr lang="en-US" sz="1200" dirty="0" err="1">
                <a:solidFill>
                  <a:srgbClr val="5F6368"/>
                </a:solidFill>
                <a:latin typeface="Roboto"/>
              </a:rPr>
              <a:t>jiējí</a:t>
            </a:r>
            <a:r>
              <a:rPr lang="en-US" sz="1200" dirty="0">
                <a:solidFill>
                  <a:srgbClr val="5F6368"/>
                </a:solidFill>
                <a:latin typeface="Roboto"/>
              </a:rPr>
              <a:t> </a:t>
            </a:r>
            <a:r>
              <a:rPr lang="en-US" sz="1200" dirty="0" err="1">
                <a:solidFill>
                  <a:srgbClr val="5F6368"/>
                </a:solidFill>
                <a:latin typeface="Roboto"/>
              </a:rPr>
              <a:t>shèhuì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914944" y="4330922"/>
            <a:ext cx="1079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5F6368"/>
                </a:solidFill>
                <a:latin typeface="Roboto"/>
              </a:rPr>
              <a:t>Héxié</a:t>
            </a:r>
            <a:r>
              <a:rPr lang="en-US" sz="1200" dirty="0">
                <a:solidFill>
                  <a:srgbClr val="5F6368"/>
                </a:solidFill>
                <a:latin typeface="Roboto"/>
              </a:rPr>
              <a:t> </a:t>
            </a:r>
            <a:r>
              <a:rPr lang="en-US" sz="1200" dirty="0" err="1">
                <a:solidFill>
                  <a:srgbClr val="5F6368"/>
                </a:solidFill>
                <a:latin typeface="Roboto"/>
              </a:rPr>
              <a:t>shèhuì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943342" y="2805159"/>
            <a:ext cx="13260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5F6368"/>
                </a:solidFill>
                <a:latin typeface="Roboto"/>
              </a:rPr>
              <a:t>Xiǎokāng</a:t>
            </a:r>
            <a:r>
              <a:rPr lang="en-US" sz="1200" dirty="0">
                <a:solidFill>
                  <a:srgbClr val="5F6368"/>
                </a:solidFill>
                <a:latin typeface="Roboto"/>
              </a:rPr>
              <a:t> </a:t>
            </a:r>
            <a:r>
              <a:rPr lang="en-US" sz="1200" dirty="0" err="1">
                <a:solidFill>
                  <a:srgbClr val="5F6368"/>
                </a:solidFill>
                <a:latin typeface="Roboto"/>
              </a:rPr>
              <a:t>shèhuì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34406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ésultat de recherche d'images pour &quot;scheidel great levele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876" y="0"/>
            <a:ext cx="2559124" cy="38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23398" y="1930400"/>
            <a:ext cx="444224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600" dirty="0">
                <a:solidFill>
                  <a:srgbClr val="202124"/>
                </a:solidFill>
                <a:latin typeface="arial" panose="020B0604020202020204" pitchFamily="34" charset="0"/>
              </a:rPr>
              <a:t>谢谢</a:t>
            </a:r>
            <a:endParaRPr lang="en-US" sz="1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479" y="-8313"/>
            <a:ext cx="2700355" cy="38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2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53528" cy="13208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Extreme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wealth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inequality </a:t>
            </a:r>
            <a:br>
              <a:rPr lang="de-DE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squeezed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middle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class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b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6077"/>
            <a:ext cx="10134600" cy="4250886"/>
          </a:xfrm>
        </p:spPr>
        <p:txBody>
          <a:bodyPr>
            <a:normAutofit/>
          </a:bodyPr>
          <a:lstStyle/>
          <a:p>
            <a:r>
              <a:rPr lang="en-US" dirty="0"/>
              <a:t>Introduction: Why is wealth crucial now?</a:t>
            </a:r>
          </a:p>
          <a:p>
            <a:r>
              <a:rPr lang="en-US" dirty="0"/>
              <a:t>Work income, wealth and the middle class: thinking the </a:t>
            </a:r>
            <a:r>
              <a:rPr lang="en-US" dirty="0" err="1"/>
              <a:t>strobiloid</a:t>
            </a:r>
            <a:r>
              <a:rPr lang="en-US" dirty="0"/>
              <a:t> </a:t>
            </a:r>
          </a:p>
          <a:p>
            <a:r>
              <a:rPr lang="en-US" dirty="0"/>
              <a:t>Problematic trends I: the Wealth to Income Ratio WIR</a:t>
            </a:r>
          </a:p>
          <a:p>
            <a:r>
              <a:rPr lang="en-US" dirty="0"/>
              <a:t>Problematic trends II: TWIR: Extreme inequalities are back </a:t>
            </a:r>
          </a:p>
          <a:p>
            <a:r>
              <a:rPr lang="en-US" sz="2400" dirty="0"/>
              <a:t>Consequences on the middle classes</a:t>
            </a:r>
            <a:endParaRPr lang="en-US" dirty="0"/>
          </a:p>
          <a:p>
            <a:r>
              <a:rPr lang="en-US" dirty="0"/>
              <a:t>Consequences of extreme inequalities  </a:t>
            </a:r>
          </a:p>
          <a:p>
            <a:r>
              <a:rPr lang="en-US" dirty="0"/>
              <a:t>Conclusions : Need of regulation of inequality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3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6" y="379411"/>
            <a:ext cx="935355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10" y="1537624"/>
            <a:ext cx="7080923" cy="52865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9880" y="-27694"/>
            <a:ext cx="9279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Why is wealth crucial now?  Western European Realities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37359" y="1626295"/>
            <a:ext cx="92770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https://www.statista.com/statistics/1052000/cost-of-apartments-in-europe-by-city/</a:t>
            </a:r>
          </a:p>
        </p:txBody>
      </p:sp>
    </p:spTree>
    <p:extLst>
      <p:ext uri="{BB962C8B-B14F-4D97-AF65-F5344CB8AC3E}">
        <p14:creationId xmlns:p14="http://schemas.microsoft.com/office/powerpoint/2010/main" val="270918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242300" y="5234127"/>
            <a:ext cx="2311400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57C761-8A04-4B6C-8A96-A0A8879CB7A8}" type="slidenum">
              <a:rPr lang="fr-CH" altLang="en-US" sz="140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fr-CH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422068" y="242128"/>
            <a:ext cx="9359900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/>
          <a:lstStyle>
            <a:lvl1pPr marL="0" indent="0" algn="ctr" defTabSz="957263" rtl="0" eaLnBrk="0" fontAlgn="base" hangingPunct="0">
              <a:spcBef>
                <a:spcPct val="20000"/>
              </a:spcBef>
              <a:spcAft>
                <a:spcPct val="100000"/>
              </a:spcAft>
              <a:buNone/>
              <a:tabLst>
                <a:tab pos="741363" algn="l"/>
              </a:tabLst>
              <a:defRPr sz="19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Zapf Dingbats" charset="0"/>
              <a:buNone/>
              <a:tabLst>
                <a:tab pos="741363" algn="l"/>
              </a:tabLst>
              <a:defRPr sz="1700" b="1">
                <a:solidFill>
                  <a:schemeClr val="tx1"/>
                </a:solidFill>
                <a:latin typeface="+mn-lt"/>
              </a:defRPr>
            </a:lvl2pPr>
            <a:lvl3pPr marL="9144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Zapf Dingbats" charset="0"/>
              <a:buNone/>
              <a:tabLst>
                <a:tab pos="741363" algn="l"/>
              </a:tabLst>
              <a:defRPr sz="1300" b="1">
                <a:solidFill>
                  <a:schemeClr val="tx1"/>
                </a:solidFill>
                <a:latin typeface="+mn-lt"/>
              </a:defRPr>
            </a:lvl3pPr>
            <a:lvl4pPr marL="13716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300">
                <a:solidFill>
                  <a:schemeClr val="tx1"/>
                </a:solidFill>
                <a:latin typeface="+mn-lt"/>
              </a:defRPr>
            </a:lvl4pPr>
            <a:lvl5pPr marL="18288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5pPr>
            <a:lvl6pPr marL="22860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6pPr>
            <a:lvl7pPr marL="27432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7pPr>
            <a:lvl8pPr marL="32004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8pPr>
            <a:lvl9pPr marL="36576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dirty="0"/>
              <a:t>Gaps of Work and Wealth in Global Cities</a:t>
            </a:r>
            <a:endParaRPr lang="fr-FR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437" y="874174"/>
            <a:ext cx="6168395" cy="49304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4771" y="5645771"/>
            <a:ext cx="85305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https://www.theatlantic.com/business/archive/2012/04/why-is-mumbai-the-most-expensive-city-in-the-world-for-locals/255741/</a:t>
            </a:r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1003071" y="5990347"/>
            <a:ext cx="7392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 Think now of elite level services: education, health, </a:t>
            </a:r>
            <a:r>
              <a:rPr lang="en-US" dirty="0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86569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94505"/>
            <a:ext cx="6627751" cy="54145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866" y="6519114"/>
            <a:ext cx="535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https://mirros.hse.ru/article/view/11356/12455</a:t>
            </a:r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77334" y="6024195"/>
            <a:ext cx="10706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</a:rPr>
              <a:t>Chauvel</a:t>
            </a:r>
            <a:r>
              <a:rPr lang="en-US" sz="1200" dirty="0">
                <a:latin typeface="Times New Roman" panose="02020603050405020304" pitchFamily="18" charset="0"/>
              </a:rPr>
              <a:t> L. (2020) The Western Middle Classes under Stress: Welfare State Retrenchments, Globalization, </a:t>
            </a:r>
            <a:br>
              <a:rPr lang="en-US" sz="1200" dirty="0">
                <a:latin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</a:rPr>
              <a:t>and Declining Returns to Education. </a:t>
            </a:r>
            <a:r>
              <a:rPr lang="en-US" sz="1200" i="1" dirty="0">
                <a:latin typeface="Times New Roman" panose="02020603050405020304" pitchFamily="18" charset="0"/>
              </a:rPr>
              <a:t>Mir </a:t>
            </a:r>
            <a:r>
              <a:rPr lang="en-US" sz="1200" i="1" dirty="0" err="1">
                <a:latin typeface="Times New Roman" panose="02020603050405020304" pitchFamily="18" charset="0"/>
              </a:rPr>
              <a:t>Rossii</a:t>
            </a:r>
            <a:r>
              <a:rPr lang="en-US" sz="1200" dirty="0">
                <a:latin typeface="Times New Roman" panose="02020603050405020304" pitchFamily="18" charset="0"/>
              </a:rPr>
              <a:t>, vol. 29, no 4, pp. 85–111. </a:t>
            </a:r>
          </a:p>
          <a:p>
            <a:r>
              <a:rPr lang="en-US" sz="1200" dirty="0">
                <a:latin typeface="Times New Roman" panose="02020603050405020304" pitchFamily="18" charset="0"/>
              </a:rPr>
              <a:t>DOI: 10.17323/1811-038X-2020-29-4-85-111</a:t>
            </a:r>
            <a:endParaRPr lang="en-US" sz="1200" b="0" i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663" y="24939"/>
            <a:ext cx="2581642" cy="68044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815" y="44120"/>
            <a:ext cx="8096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Work income, wealth and the middle class: thinking the </a:t>
            </a:r>
            <a:r>
              <a:rPr lang="en-US" dirty="0" err="1"/>
              <a:t>strobiloid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5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242300" y="5234127"/>
            <a:ext cx="2311400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57C761-8A04-4B6C-8A96-A0A8879CB7A8}" type="slidenum">
              <a:rPr lang="fr-CH" altLang="en-US" sz="140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fr-CH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6725" y="533073"/>
            <a:ext cx="9359900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/>
          <a:lstStyle>
            <a:lvl1pPr marL="0" indent="0" algn="ctr" defTabSz="957263" rtl="0" eaLnBrk="0" fontAlgn="base" hangingPunct="0">
              <a:spcBef>
                <a:spcPct val="20000"/>
              </a:spcBef>
              <a:spcAft>
                <a:spcPct val="100000"/>
              </a:spcAft>
              <a:buNone/>
              <a:tabLst>
                <a:tab pos="741363" algn="l"/>
              </a:tabLst>
              <a:defRPr sz="19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Zapf Dingbats" charset="0"/>
              <a:buNone/>
              <a:tabLst>
                <a:tab pos="741363" algn="l"/>
              </a:tabLst>
              <a:defRPr sz="1700" b="1">
                <a:solidFill>
                  <a:schemeClr val="tx1"/>
                </a:solidFill>
                <a:latin typeface="+mn-lt"/>
              </a:defRPr>
            </a:lvl2pPr>
            <a:lvl3pPr marL="9144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Zapf Dingbats" charset="0"/>
              <a:buNone/>
              <a:tabLst>
                <a:tab pos="741363" algn="l"/>
              </a:tabLst>
              <a:defRPr sz="1300" b="1">
                <a:solidFill>
                  <a:schemeClr val="tx1"/>
                </a:solidFill>
                <a:latin typeface="+mn-lt"/>
              </a:defRPr>
            </a:lvl3pPr>
            <a:lvl4pPr marL="13716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300">
                <a:solidFill>
                  <a:schemeClr val="tx1"/>
                </a:solidFill>
                <a:latin typeface="+mn-lt"/>
              </a:defRPr>
            </a:lvl4pPr>
            <a:lvl5pPr marL="18288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5pPr>
            <a:lvl6pPr marL="22860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6pPr>
            <a:lvl7pPr marL="27432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7pPr>
            <a:lvl8pPr marL="32004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8pPr>
            <a:lvl9pPr marL="36576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dirty="0"/>
              <a:t>Global Trends of </a:t>
            </a:r>
            <a:r>
              <a:rPr lang="en-US" sz="2400" dirty="0" err="1"/>
              <a:t>Rewealthization</a:t>
            </a:r>
            <a:endParaRPr lang="fr-FR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6689" y="847727"/>
            <a:ext cx="941277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-apple-system"/>
              </a:rPr>
              <a:t>WIR in nine Western countries (France: as reference line in bold).</a:t>
            </a: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r>
              <a:rPr lang="en-US" dirty="0">
                <a:solidFill>
                  <a:srgbClr val="333333"/>
                </a:solidFill>
                <a:latin typeface="-apple-system"/>
              </a:rPr>
              <a:t>Note: Country codes refer respectively to au Australia, ca Canada, </a:t>
            </a:r>
            <a:r>
              <a:rPr lang="en-US" dirty="0" err="1">
                <a:solidFill>
                  <a:srgbClr val="333333"/>
                </a:solidFill>
                <a:latin typeface="-apple-system"/>
              </a:rPr>
              <a:t>dk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 Denmark, </a:t>
            </a:r>
            <a:r>
              <a:rPr lang="en-US" dirty="0" err="1">
                <a:solidFill>
                  <a:srgbClr val="333333"/>
                </a:solidFill>
                <a:latin typeface="-apple-system"/>
              </a:rPr>
              <a:t>es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 Spain, </a:t>
            </a:r>
            <a:r>
              <a:rPr lang="en-US" dirty="0" err="1">
                <a:solidFill>
                  <a:srgbClr val="333333"/>
                </a:solidFill>
                <a:latin typeface="-apple-system"/>
              </a:rPr>
              <a:t>fr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 France, </a:t>
            </a:r>
            <a:r>
              <a:rPr lang="en-US" dirty="0" err="1">
                <a:solidFill>
                  <a:srgbClr val="333333"/>
                </a:solidFill>
                <a:latin typeface="-apple-system"/>
              </a:rPr>
              <a:t>gb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 Great Britain, it Italy, se Sweden, and us the United States. Source: Authors’ calculations based on the WID, </a:t>
            </a:r>
            <a:r>
              <a:rPr lang="en-US" u="sng" dirty="0">
                <a:solidFill>
                  <a:srgbClr val="004B83"/>
                </a:solidFill>
                <a:latin typeface="-apple-system"/>
                <a:hlinkClick r:id="rId3"/>
              </a:rPr>
              <a:t>https://wid.world/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, see </a:t>
            </a:r>
            <a:r>
              <a:rPr lang="en-US" dirty="0" err="1">
                <a:solidFill>
                  <a:srgbClr val="333333"/>
                </a:solidFill>
                <a:latin typeface="-apple-system"/>
              </a:rPr>
              <a:t>Alvaredo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 et al. (</a:t>
            </a:r>
            <a:r>
              <a:rPr lang="en-US" u="sng" dirty="0">
                <a:solidFill>
                  <a:srgbClr val="004B83"/>
                </a:solidFill>
                <a:latin typeface="-apple-system"/>
                <a:hlinkClick r:id="rId4" tooltip="Alvaredo F., L. Chancel, T. Piketty, E. Saez &amp; G. Zucman, 2017. Global Inequality Dynamics: New Findings from WID.world. American Economic Review, American Economic Association 107(5): 404–409."/>
              </a:rPr>
              <a:t>2017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)</a:t>
            </a:r>
            <a:endParaRPr lang="en-US" dirty="0"/>
          </a:p>
        </p:txBody>
      </p:sp>
      <p:pic>
        <p:nvPicPr>
          <p:cNvPr id="1028" name="Picture 4" descr="fig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67" y="1279409"/>
            <a:ext cx="5173576" cy="375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2688" y="77888"/>
            <a:ext cx="5738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Problematic trends I: the Wealth to Income Ratio WIR</a:t>
            </a:r>
          </a:p>
        </p:txBody>
      </p:sp>
    </p:spTree>
    <p:extLst>
      <p:ext uri="{BB962C8B-B14F-4D97-AF65-F5344CB8AC3E}">
        <p14:creationId xmlns:p14="http://schemas.microsoft.com/office/powerpoint/2010/main" val="64982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242300" y="5234127"/>
            <a:ext cx="2311400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57C761-8A04-4B6C-8A96-A0A8879CB7A8}" type="slidenum">
              <a:rPr lang="fr-CH" altLang="en-US" sz="140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fr-CH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6725" y="533073"/>
            <a:ext cx="9359900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/>
          <a:lstStyle>
            <a:lvl1pPr marL="0" indent="0" algn="ctr" defTabSz="957263" rtl="0" eaLnBrk="0" fontAlgn="base" hangingPunct="0">
              <a:spcBef>
                <a:spcPct val="20000"/>
              </a:spcBef>
              <a:spcAft>
                <a:spcPct val="100000"/>
              </a:spcAft>
              <a:buNone/>
              <a:tabLst>
                <a:tab pos="741363" algn="l"/>
              </a:tabLst>
              <a:defRPr sz="19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Zapf Dingbats" charset="0"/>
              <a:buNone/>
              <a:tabLst>
                <a:tab pos="741363" algn="l"/>
              </a:tabLst>
              <a:defRPr sz="1700" b="1">
                <a:solidFill>
                  <a:schemeClr val="tx1"/>
                </a:solidFill>
                <a:latin typeface="+mn-lt"/>
              </a:defRPr>
            </a:lvl2pPr>
            <a:lvl3pPr marL="9144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Zapf Dingbats" charset="0"/>
              <a:buNone/>
              <a:tabLst>
                <a:tab pos="741363" algn="l"/>
              </a:tabLst>
              <a:defRPr sz="1300" b="1">
                <a:solidFill>
                  <a:schemeClr val="tx1"/>
                </a:solidFill>
                <a:latin typeface="+mn-lt"/>
              </a:defRPr>
            </a:lvl3pPr>
            <a:lvl4pPr marL="13716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300">
                <a:solidFill>
                  <a:schemeClr val="tx1"/>
                </a:solidFill>
                <a:latin typeface="+mn-lt"/>
              </a:defRPr>
            </a:lvl4pPr>
            <a:lvl5pPr marL="18288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5pPr>
            <a:lvl6pPr marL="22860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6pPr>
            <a:lvl7pPr marL="27432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7pPr>
            <a:lvl8pPr marL="32004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8pPr>
            <a:lvl9pPr marL="36576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dirty="0"/>
              <a:t>Big Wealth is Back</a:t>
            </a:r>
            <a:endParaRPr lang="fr-FR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370" y="847727"/>
            <a:ext cx="94127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471" y="1116413"/>
            <a:ext cx="96826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-apple-system"/>
              </a:rPr>
              <a:t>Top wealth (top 1% of the population’s average net wealth) to average income ratio </a:t>
            </a:r>
          </a:p>
          <a:p>
            <a:r>
              <a:rPr lang="en-US" b="1" dirty="0">
                <a:solidFill>
                  <a:srgbClr val="333333"/>
                </a:solidFill>
                <a:latin typeface="-apple-system"/>
              </a:rPr>
              <a:t>TWIR in the US and France. </a:t>
            </a: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fr-LU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r>
              <a:rPr lang="en-US" dirty="0">
                <a:solidFill>
                  <a:srgbClr val="333333"/>
                </a:solidFill>
                <a:latin typeface="-apple-system"/>
              </a:rPr>
              <a:t>Source: Authors’ calculations based on the WID, </a:t>
            </a:r>
            <a:r>
              <a:rPr lang="en-US" u="sng" dirty="0">
                <a:solidFill>
                  <a:srgbClr val="004B83"/>
                </a:solidFill>
                <a:latin typeface="-apple-system"/>
                <a:hlinkClick r:id="rId3"/>
              </a:rPr>
              <a:t>https://wid.world/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, see </a:t>
            </a:r>
            <a:r>
              <a:rPr lang="en-US" dirty="0" err="1">
                <a:solidFill>
                  <a:srgbClr val="333333"/>
                </a:solidFill>
                <a:latin typeface="-apple-system"/>
              </a:rPr>
              <a:t>Alvaredo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 et al. (</a:t>
            </a:r>
            <a:r>
              <a:rPr lang="en-US" u="sng" dirty="0">
                <a:solidFill>
                  <a:srgbClr val="004B83"/>
                </a:solidFill>
                <a:latin typeface="-apple-system"/>
                <a:hlinkClick r:id="rId4" tooltip="Alvaredo F., L. Chancel, T. Piketty, E. Saez &amp; G. Zucman, 2017. Global Inequality Dynamics: New Findings from WID.world. American Economic Review, American Economic Association 107(5): 404–409."/>
              </a:rPr>
              <a:t>2017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)</a:t>
            </a:r>
            <a:endParaRPr lang="en-US" dirty="0"/>
          </a:p>
        </p:txBody>
      </p:sp>
      <p:pic>
        <p:nvPicPr>
          <p:cNvPr id="2052" name="Picture 4" descr="figu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432" y="1920240"/>
            <a:ext cx="5654486" cy="410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22713" y="59274"/>
            <a:ext cx="7539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Problematic trends II: TWIR: Extreme inequalities are back </a:t>
            </a:r>
          </a:p>
        </p:txBody>
      </p:sp>
    </p:spTree>
    <p:extLst>
      <p:ext uri="{BB962C8B-B14F-4D97-AF65-F5344CB8AC3E}">
        <p14:creationId xmlns:p14="http://schemas.microsoft.com/office/powerpoint/2010/main" val="24880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242300" y="5234127"/>
            <a:ext cx="2311400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57C761-8A04-4B6C-8A96-A0A8879CB7A8}" type="slidenum">
              <a:rPr lang="fr-CH" altLang="en-US" sz="140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fr-CH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6725" y="533073"/>
            <a:ext cx="9359900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/>
          <a:lstStyle>
            <a:lvl1pPr marL="0" indent="0" algn="ctr" defTabSz="957263" rtl="0" eaLnBrk="0" fontAlgn="base" hangingPunct="0">
              <a:spcBef>
                <a:spcPct val="20000"/>
              </a:spcBef>
              <a:spcAft>
                <a:spcPct val="100000"/>
              </a:spcAft>
              <a:buNone/>
              <a:tabLst>
                <a:tab pos="741363" algn="l"/>
              </a:tabLst>
              <a:defRPr sz="19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Zapf Dingbats" charset="0"/>
              <a:buNone/>
              <a:tabLst>
                <a:tab pos="741363" algn="l"/>
              </a:tabLst>
              <a:defRPr sz="1700" b="1">
                <a:solidFill>
                  <a:schemeClr val="tx1"/>
                </a:solidFill>
                <a:latin typeface="+mn-lt"/>
              </a:defRPr>
            </a:lvl2pPr>
            <a:lvl3pPr marL="9144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Zapf Dingbats" charset="0"/>
              <a:buNone/>
              <a:tabLst>
                <a:tab pos="741363" algn="l"/>
              </a:tabLst>
              <a:defRPr sz="1300" b="1">
                <a:solidFill>
                  <a:schemeClr val="tx1"/>
                </a:solidFill>
                <a:latin typeface="+mn-lt"/>
              </a:defRPr>
            </a:lvl3pPr>
            <a:lvl4pPr marL="13716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300">
                <a:solidFill>
                  <a:schemeClr val="tx1"/>
                </a:solidFill>
                <a:latin typeface="+mn-lt"/>
              </a:defRPr>
            </a:lvl4pPr>
            <a:lvl5pPr marL="18288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5pPr>
            <a:lvl6pPr marL="22860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6pPr>
            <a:lvl7pPr marL="27432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7pPr>
            <a:lvl8pPr marL="32004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8pPr>
            <a:lvl9pPr marL="36576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741363" algn="l"/>
              </a:tabLst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dirty="0"/>
              <a:t>Back to the Future 1900 - 2020 </a:t>
            </a:r>
            <a:endParaRPr lang="fr-FR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370" y="847727"/>
            <a:ext cx="94127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471" y="1116413"/>
            <a:ext cx="96826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-apple-system"/>
              </a:rPr>
              <a:t>Top wealth (top 1% of the population’s average net wealth) to average income ratio </a:t>
            </a:r>
          </a:p>
          <a:p>
            <a:r>
              <a:rPr lang="en-US" b="1" dirty="0">
                <a:solidFill>
                  <a:srgbClr val="333333"/>
                </a:solidFill>
                <a:latin typeface="-apple-system"/>
              </a:rPr>
              <a:t>TWIR in the UK, US and France. </a:t>
            </a: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fr-LU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endParaRPr lang="en-US" dirty="0">
              <a:solidFill>
                <a:srgbClr val="333333"/>
              </a:solidFill>
              <a:latin typeface="-apple-system"/>
            </a:endParaRPr>
          </a:p>
          <a:p>
            <a:r>
              <a:rPr lang="en-US" dirty="0">
                <a:solidFill>
                  <a:srgbClr val="333333"/>
                </a:solidFill>
                <a:latin typeface="-apple-system"/>
              </a:rPr>
              <a:t>Source: Authors’ calculations based on the WID, </a:t>
            </a:r>
            <a:r>
              <a:rPr lang="en-US" u="sng" dirty="0">
                <a:solidFill>
                  <a:srgbClr val="004B83"/>
                </a:solidFill>
                <a:latin typeface="-apple-system"/>
                <a:hlinkClick r:id="rId3"/>
              </a:rPr>
              <a:t>https://wid.world/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, see </a:t>
            </a:r>
            <a:r>
              <a:rPr lang="en-US" dirty="0" err="1">
                <a:solidFill>
                  <a:srgbClr val="333333"/>
                </a:solidFill>
                <a:latin typeface="-apple-system"/>
              </a:rPr>
              <a:t>Alvaredo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 et al. (</a:t>
            </a:r>
            <a:r>
              <a:rPr lang="en-US" u="sng" dirty="0">
                <a:solidFill>
                  <a:srgbClr val="004B83"/>
                </a:solidFill>
                <a:latin typeface="-apple-system"/>
                <a:hlinkClick r:id="rId4" tooltip="Alvaredo F., L. Chancel, T. Piketty, E. Saez &amp; G. Zucman, 2017. Global Inequality Dynamics: New Findings from WID.world. American Economic Review, American Economic Association 107(5): 404–409."/>
              </a:rPr>
              <a:t>2017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060" y="1935556"/>
            <a:ext cx="5431779" cy="39581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2713" y="59274"/>
            <a:ext cx="7539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Problematic trends II: TWIR: Extreme inequalities are back 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2037002" y="3238150"/>
            <a:ext cx="6832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(Log scale)</a:t>
            </a:r>
          </a:p>
        </p:txBody>
      </p:sp>
    </p:spTree>
    <p:extLst>
      <p:ext uri="{BB962C8B-B14F-4D97-AF65-F5344CB8AC3E}">
        <p14:creationId xmlns:p14="http://schemas.microsoft.com/office/powerpoint/2010/main" val="3207274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91478" y="3105835"/>
            <a:ext cx="82594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Consequences on The Middle Classes</a:t>
            </a:r>
          </a:p>
          <a:p>
            <a:r>
              <a:rPr lang="en-US" sz="3000" dirty="0"/>
              <a:t>Work and wealth</a:t>
            </a:r>
          </a:p>
          <a:p>
            <a:r>
              <a:rPr lang="fr-LU" sz="3000" dirty="0"/>
              <a:t>The come back of </a:t>
            </a:r>
            <a:r>
              <a:rPr lang="fr-LU" sz="3000" dirty="0" err="1"/>
              <a:t>wealth</a:t>
            </a:r>
            <a:r>
              <a:rPr lang="fr-LU" sz="3000" dirty="0"/>
              <a:t> in global </a:t>
            </a:r>
            <a:r>
              <a:rPr lang="fr-LU" sz="3000" dirty="0" err="1"/>
              <a:t>civilizations</a:t>
            </a:r>
            <a:r>
              <a:rPr lang="fr-LU" sz="3000" dirty="0"/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709509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19263</TotalTime>
  <Words>1435</Words>
  <Application>Microsoft Office PowerPoint</Application>
  <PresentationFormat>Widescreen</PresentationFormat>
  <Paragraphs>209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-apple-system</vt:lpstr>
      <vt:lpstr>Arial</vt:lpstr>
      <vt:lpstr>Arial</vt:lpstr>
      <vt:lpstr>Calibri</vt:lpstr>
      <vt:lpstr>Roboto</vt:lpstr>
      <vt:lpstr>Times New Roman</vt:lpstr>
      <vt:lpstr>Trebuchet MS</vt:lpstr>
      <vt:lpstr>Wingdings 3</vt:lpstr>
      <vt:lpstr>Facet</vt:lpstr>
      <vt:lpstr>PowerPoint Presentation</vt:lpstr>
      <vt:lpstr>Extreme wealth inequality  and the squeezed middle class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seven pillars of middle class societies </vt:lpstr>
      <vt:lpstr>Are the seven pillars crumbling? </vt:lpstr>
      <vt:lpstr>PowerPoint Presentation</vt:lpstr>
      <vt:lpstr>Conclusion 0:  Class is Back (soon) </vt:lpstr>
      <vt:lpstr>Conclusion 1:  Civilization and (in)equality</vt:lpstr>
      <vt:lpstr>Conclusion 2:  Extreme inequalities and social violence </vt:lpstr>
      <vt:lpstr>Conclusion 3:  Need for multi-thematic international comparisons </vt:lpstr>
      <vt:lpstr>Conclusion 4:  Need for regulation of inequality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Inequality, mobility, and health</dc:title>
  <dc:creator>Anja LEIST</dc:creator>
  <cp:lastModifiedBy>Loncar,N</cp:lastModifiedBy>
  <cp:revision>436</cp:revision>
  <cp:lastPrinted>2015-05-18T11:08:59Z</cp:lastPrinted>
  <dcterms:created xsi:type="dcterms:W3CDTF">2014-12-08T14:31:38Z</dcterms:created>
  <dcterms:modified xsi:type="dcterms:W3CDTF">2021-02-18T11:28:54Z</dcterms:modified>
</cp:coreProperties>
</file>