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2" r:id="rId2"/>
  </p:sldMasterIdLst>
  <p:notesMasterIdLst>
    <p:notesMasterId r:id="rId31"/>
  </p:notesMasterIdLst>
  <p:sldIdLst>
    <p:sldId id="298" r:id="rId3"/>
    <p:sldId id="304" r:id="rId4"/>
    <p:sldId id="307" r:id="rId5"/>
    <p:sldId id="332" r:id="rId6"/>
    <p:sldId id="308" r:id="rId7"/>
    <p:sldId id="309" r:id="rId8"/>
    <p:sldId id="333" r:id="rId9"/>
    <p:sldId id="334" r:id="rId10"/>
    <p:sldId id="313" r:id="rId11"/>
    <p:sldId id="314" r:id="rId12"/>
    <p:sldId id="315" r:id="rId13"/>
    <p:sldId id="316" r:id="rId14"/>
    <p:sldId id="317" r:id="rId15"/>
    <p:sldId id="318" r:id="rId16"/>
    <p:sldId id="319" r:id="rId17"/>
    <p:sldId id="320" r:id="rId18"/>
    <p:sldId id="321" r:id="rId19"/>
    <p:sldId id="322" r:id="rId20"/>
    <p:sldId id="324" r:id="rId21"/>
    <p:sldId id="323" r:id="rId22"/>
    <p:sldId id="325" r:id="rId23"/>
    <p:sldId id="326" r:id="rId24"/>
    <p:sldId id="327" r:id="rId25"/>
    <p:sldId id="328" r:id="rId26"/>
    <p:sldId id="329" r:id="rId27"/>
    <p:sldId id="330" r:id="rId28"/>
    <p:sldId id="300" r:id="rId29"/>
    <p:sldId id="331" r:id="rId30"/>
  </p:sldIdLst>
  <p:sldSz cx="9144000" cy="5715000" type="screen16x1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ey Oppenheim" initials="CO"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3784" autoAdjust="0"/>
  </p:normalViewPr>
  <p:slideViewPr>
    <p:cSldViewPr>
      <p:cViewPr varScale="1">
        <p:scale>
          <a:sx n="83" d="100"/>
          <a:sy n="83" d="100"/>
        </p:scale>
        <p:origin x="60" y="294"/>
      </p:cViewPr>
      <p:guideLst>
        <p:guide orient="horz" pos="1800"/>
        <p:guide pos="2880"/>
      </p:guideLst>
    </p:cSldViewPr>
  </p:slideViewPr>
  <p:outlineViewPr>
    <p:cViewPr>
      <p:scale>
        <a:sx n="33" d="100"/>
        <a:sy n="33" d="100"/>
      </p:scale>
      <p:origin x="0" y="-3184"/>
    </p:cViewPr>
  </p:outlineViewPr>
  <p:notesTextViewPr>
    <p:cViewPr>
      <p:scale>
        <a:sx n="1" d="1"/>
        <a:sy n="1" d="1"/>
      </p:scale>
      <p:origin x="0" y="0"/>
    </p:cViewPr>
  </p:notesTextViewPr>
  <p:sorterViewPr>
    <p:cViewPr>
      <p:scale>
        <a:sx n="100" d="100"/>
        <a:sy n="100" d="100"/>
      </p:scale>
      <p:origin x="0" y="0"/>
    </p:cViewPr>
  </p:sorterViewPr>
  <p:notesViewPr>
    <p:cSldViewPr>
      <p:cViewPr>
        <p:scale>
          <a:sx n="134" d="100"/>
          <a:sy n="134" d="100"/>
        </p:scale>
        <p:origin x="932" y="-2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4F4061B5-5816-43A9-A5DA-05437FF99A90}" type="datetimeFigureOut">
              <a:rPr lang="en-GB" smtClean="0"/>
              <a:t>12/12/2019</a:t>
            </a:fld>
            <a:endParaRPr lang="en-GB"/>
          </a:p>
        </p:txBody>
      </p:sp>
      <p:sp>
        <p:nvSpPr>
          <p:cNvPr id="4" name="Slide Image Placeholder 3"/>
          <p:cNvSpPr>
            <a:spLocks noGrp="1" noRot="1" noChangeAspect="1"/>
          </p:cNvSpPr>
          <p:nvPr>
            <p:ph type="sldImg" idx="2"/>
          </p:nvPr>
        </p:nvSpPr>
        <p:spPr>
          <a:xfrm>
            <a:off x="423863" y="746125"/>
            <a:ext cx="5959475" cy="37258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AB39924E-830B-424E-BEAF-2CEBBE11DC89}" type="slidenum">
              <a:rPr lang="en-GB" smtClean="0"/>
              <a:t>‹#›</a:t>
            </a:fld>
            <a:endParaRPr lang="en-GB"/>
          </a:p>
        </p:txBody>
      </p:sp>
    </p:spTree>
    <p:extLst>
      <p:ext uri="{BB962C8B-B14F-4D97-AF65-F5344CB8AC3E}">
        <p14:creationId xmlns:p14="http://schemas.microsoft.com/office/powerpoint/2010/main" val="2508080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6"/>
            <a:ext cx="5445760" cy="4424947"/>
          </a:xfrm>
        </p:spPr>
        <p:txBody>
          <a:bodyPr/>
          <a:lstStyle/>
          <a:p>
            <a:pPr marL="285750" indent="-285750">
              <a:buFont typeface="Arial" panose="020B0604020202020204" pitchFamily="34" charset="0"/>
              <a:buChar char="•"/>
            </a:pPr>
            <a:r>
              <a:rPr lang="en-GB" dirty="0"/>
              <a:t>In the book we focus on the last 2 decades. We analyse the attempts of successive govts to improve children’s lives and outcomes through the lens of poverty. </a:t>
            </a:r>
          </a:p>
          <a:p>
            <a:endParaRPr lang="en-GB" dirty="0"/>
          </a:p>
          <a:p>
            <a:pPr marL="285750" indent="-285750">
              <a:buFont typeface="Arial" panose="020B0604020202020204" pitchFamily="34" charset="0"/>
              <a:buChar char="•"/>
            </a:pPr>
            <a:r>
              <a:rPr lang="en-GB" dirty="0"/>
              <a:t>Public policy essentially does this in two ways -  reducing pressures  on families and increasing their capabilities (Axel </a:t>
            </a:r>
            <a:r>
              <a:rPr lang="en-GB" dirty="0" err="1"/>
              <a:t>Heitmueller</a:t>
            </a:r>
            <a:r>
              <a:rPr lang="en-GB" dirty="0"/>
              <a:t>) – use this framework throughout the book.</a:t>
            </a:r>
          </a:p>
          <a:p>
            <a:endParaRPr lang="en-GB" dirty="0"/>
          </a:p>
          <a:p>
            <a:pPr marL="285750" indent="-285750">
              <a:buFont typeface="Arial" panose="020B0604020202020204" pitchFamily="34" charset="0"/>
              <a:buChar char="•"/>
            </a:pPr>
            <a:r>
              <a:rPr lang="en-GB" dirty="0"/>
              <a:t>Reducing pressures – for example – policies to increase income – employment/benefit/tax credits; rights to maternity/paternity leave, childcare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Increasing capabilities – for example – midwife/health visitor support, parenting programme – or in the case of families with multiple risks – TF programme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third role is to safeguard children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Over this period –  marked change in role of the state – from being largely confined to intervening when there is a danger of harm to the child – to having a growing role in family life to </a:t>
            </a:r>
            <a:r>
              <a:rPr lang="en-GB" b="1" dirty="0"/>
              <a:t>both </a:t>
            </a:r>
            <a:r>
              <a:rPr lang="en-GB" dirty="0"/>
              <a:t>support parents and parenting (in practice mostly mothers) </a:t>
            </a:r>
          </a:p>
          <a:p>
            <a:endParaRPr lang="en-GB" dirty="0"/>
          </a:p>
          <a:p>
            <a:endParaRPr lang="en-GB" dirty="0"/>
          </a:p>
        </p:txBody>
      </p:sp>
      <p:sp>
        <p:nvSpPr>
          <p:cNvPr id="4" name="Slide Number Placeholder 3"/>
          <p:cNvSpPr>
            <a:spLocks noGrp="1"/>
          </p:cNvSpPr>
          <p:nvPr>
            <p:ph type="sldNum" sz="quarter" idx="5"/>
          </p:nvPr>
        </p:nvSpPr>
        <p:spPr/>
        <p:txBody>
          <a:bodyPr/>
          <a:lstStyle/>
          <a:p>
            <a:fld id="{AB39924E-830B-424E-BEAF-2CEBBE11DC89}" type="slidenum">
              <a:rPr lang="en-GB" smtClean="0"/>
              <a:t>3</a:t>
            </a:fld>
            <a:endParaRPr lang="en-GB" dirty="0"/>
          </a:p>
        </p:txBody>
      </p:sp>
    </p:spTree>
    <p:extLst>
      <p:ext uri="{BB962C8B-B14F-4D97-AF65-F5344CB8AC3E}">
        <p14:creationId xmlns:p14="http://schemas.microsoft.com/office/powerpoint/2010/main" val="237610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Key differences – austerity/economic context, shift away from families with children, families at risk;  continuities: early intervention, childcare, work-life balance, minimum wage</a:t>
            </a:r>
          </a:p>
        </p:txBody>
      </p:sp>
      <p:sp>
        <p:nvSpPr>
          <p:cNvPr id="4" name="Slide Number Placeholder 3"/>
          <p:cNvSpPr>
            <a:spLocks noGrp="1"/>
          </p:cNvSpPr>
          <p:nvPr>
            <p:ph type="sldNum" sz="quarter" idx="5"/>
          </p:nvPr>
        </p:nvSpPr>
        <p:spPr/>
        <p:txBody>
          <a:bodyPr/>
          <a:lstStyle/>
          <a:p>
            <a:fld id="{5237AF03-9523-4A2D-8218-0083C257CA9A}" type="slidenum">
              <a:rPr lang="en-GB" smtClean="0"/>
              <a:t>12</a:t>
            </a:fld>
            <a:endParaRPr lang="en-GB"/>
          </a:p>
        </p:txBody>
      </p:sp>
    </p:spTree>
    <p:extLst>
      <p:ext uri="{BB962C8B-B14F-4D97-AF65-F5344CB8AC3E}">
        <p14:creationId xmlns:p14="http://schemas.microsoft.com/office/powerpoint/2010/main" val="109186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37AF03-9523-4A2D-8218-0083C257CA9A}" type="slidenum">
              <a:rPr lang="en-GB" smtClean="0"/>
              <a:t>13</a:t>
            </a:fld>
            <a:endParaRPr lang="en-GB"/>
          </a:p>
        </p:txBody>
      </p:sp>
    </p:spTree>
    <p:extLst>
      <p:ext uri="{BB962C8B-B14F-4D97-AF65-F5344CB8AC3E}">
        <p14:creationId xmlns:p14="http://schemas.microsoft.com/office/powerpoint/2010/main" val="1648315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There isn’t a consistent measure to show whether high risk/vulnerability is increasing.  But a range of different approaches to understand risk/vulnerability. </a:t>
            </a:r>
          </a:p>
        </p:txBody>
      </p:sp>
      <p:sp>
        <p:nvSpPr>
          <p:cNvPr id="4" name="Slide Number Placeholder 3"/>
          <p:cNvSpPr>
            <a:spLocks noGrp="1"/>
          </p:cNvSpPr>
          <p:nvPr>
            <p:ph type="sldNum" sz="quarter" idx="5"/>
          </p:nvPr>
        </p:nvSpPr>
        <p:spPr/>
        <p:txBody>
          <a:bodyPr/>
          <a:lstStyle/>
          <a:p>
            <a:fld id="{AB39924E-830B-424E-BEAF-2CEBBE11DC89}" type="slidenum">
              <a:rPr lang="en-GB" smtClean="0"/>
              <a:t>14</a:t>
            </a:fld>
            <a:endParaRPr lang="en-GB"/>
          </a:p>
        </p:txBody>
      </p:sp>
    </p:spTree>
    <p:extLst>
      <p:ext uri="{BB962C8B-B14F-4D97-AF65-F5344CB8AC3E}">
        <p14:creationId xmlns:p14="http://schemas.microsoft.com/office/powerpoint/2010/main" val="1607344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But now there are questions about what the ingredients of quality are</a:t>
            </a:r>
          </a:p>
        </p:txBody>
      </p:sp>
      <p:sp>
        <p:nvSpPr>
          <p:cNvPr id="4" name="Slide Number Placeholder 3"/>
          <p:cNvSpPr>
            <a:spLocks noGrp="1"/>
          </p:cNvSpPr>
          <p:nvPr>
            <p:ph type="sldNum" sz="quarter" idx="5"/>
          </p:nvPr>
        </p:nvSpPr>
        <p:spPr/>
        <p:txBody>
          <a:bodyPr/>
          <a:lstStyle/>
          <a:p>
            <a:fld id="{AB39924E-830B-424E-BEAF-2CEBBE11DC89}" type="slidenum">
              <a:rPr lang="en-GB" smtClean="0"/>
              <a:t>15</a:t>
            </a:fld>
            <a:endParaRPr lang="en-GB"/>
          </a:p>
        </p:txBody>
      </p:sp>
    </p:spTree>
    <p:extLst>
      <p:ext uri="{BB962C8B-B14F-4D97-AF65-F5344CB8AC3E}">
        <p14:creationId xmlns:p14="http://schemas.microsoft.com/office/powerpoint/2010/main" val="3390421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16</a:t>
            </a:fld>
            <a:endParaRPr lang="en-GB"/>
          </a:p>
        </p:txBody>
      </p:sp>
    </p:spTree>
    <p:extLst>
      <p:ext uri="{BB962C8B-B14F-4D97-AF65-F5344CB8AC3E}">
        <p14:creationId xmlns:p14="http://schemas.microsoft.com/office/powerpoint/2010/main" val="3536920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17</a:t>
            </a:fld>
            <a:endParaRPr lang="en-GB"/>
          </a:p>
        </p:txBody>
      </p:sp>
    </p:spTree>
    <p:extLst>
      <p:ext uri="{BB962C8B-B14F-4D97-AF65-F5344CB8AC3E}">
        <p14:creationId xmlns:p14="http://schemas.microsoft.com/office/powerpoint/2010/main" val="277501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18</a:t>
            </a:fld>
            <a:endParaRPr lang="en-GB"/>
          </a:p>
        </p:txBody>
      </p:sp>
    </p:spTree>
    <p:extLst>
      <p:ext uri="{BB962C8B-B14F-4D97-AF65-F5344CB8AC3E}">
        <p14:creationId xmlns:p14="http://schemas.microsoft.com/office/powerpoint/2010/main" val="296805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19</a:t>
            </a:fld>
            <a:endParaRPr lang="en-GB"/>
          </a:p>
        </p:txBody>
      </p:sp>
    </p:spTree>
    <p:extLst>
      <p:ext uri="{BB962C8B-B14F-4D97-AF65-F5344CB8AC3E}">
        <p14:creationId xmlns:p14="http://schemas.microsoft.com/office/powerpoint/2010/main" val="979215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20</a:t>
            </a:fld>
            <a:endParaRPr lang="en-GB"/>
          </a:p>
        </p:txBody>
      </p:sp>
    </p:spTree>
    <p:extLst>
      <p:ext uri="{BB962C8B-B14F-4D97-AF65-F5344CB8AC3E}">
        <p14:creationId xmlns:p14="http://schemas.microsoft.com/office/powerpoint/2010/main" val="3149726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21</a:t>
            </a:fld>
            <a:endParaRPr lang="en-GB"/>
          </a:p>
        </p:txBody>
      </p:sp>
    </p:spTree>
    <p:extLst>
      <p:ext uri="{BB962C8B-B14F-4D97-AF65-F5344CB8AC3E}">
        <p14:creationId xmlns:p14="http://schemas.microsoft.com/office/powerpoint/2010/main" val="7671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6"/>
            <a:ext cx="5445760" cy="4424947"/>
          </a:xfrm>
        </p:spPr>
        <p:txBody>
          <a:bodyPr/>
          <a:lstStyle/>
          <a:p>
            <a:pPr marL="285750" indent="-285750">
              <a:buFont typeface="Arial" panose="020B0604020202020204" pitchFamily="34" charset="0"/>
              <a:buChar char="•"/>
            </a:pPr>
            <a:r>
              <a:rPr lang="en-GB" dirty="0"/>
              <a:t>In the book we focus on the last 2 decades. We analyse the attempts of successive govts to improve children’s lives and outcomes through the lens of poverty. </a:t>
            </a:r>
          </a:p>
          <a:p>
            <a:endParaRPr lang="en-GB" dirty="0"/>
          </a:p>
          <a:p>
            <a:pPr marL="285750" indent="-285750">
              <a:buFont typeface="Arial" panose="020B0604020202020204" pitchFamily="34" charset="0"/>
              <a:buChar char="•"/>
            </a:pPr>
            <a:r>
              <a:rPr lang="en-GB" dirty="0"/>
              <a:t>Public policy essentially does this in two ways -  reducing pressures  on families and increasing their capabilities (Axel </a:t>
            </a:r>
            <a:r>
              <a:rPr lang="en-GB" dirty="0" err="1"/>
              <a:t>Heitmueller</a:t>
            </a:r>
            <a:r>
              <a:rPr lang="en-GB" dirty="0"/>
              <a:t>) – use this framework throughout the book.</a:t>
            </a:r>
          </a:p>
          <a:p>
            <a:endParaRPr lang="en-GB" dirty="0"/>
          </a:p>
          <a:p>
            <a:pPr marL="285750" indent="-285750">
              <a:buFont typeface="Arial" panose="020B0604020202020204" pitchFamily="34" charset="0"/>
              <a:buChar char="•"/>
            </a:pPr>
            <a:r>
              <a:rPr lang="en-GB" dirty="0"/>
              <a:t>Reducing pressures – for example – policies to increase income – employment/benefit/tax credits; rights to maternity/paternity leave, childcare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Increasing capabilities – for example – midwife/health visitor support, parenting programme – or in the case of families with multiple risks – TF programme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third role is to safeguard children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Over this period –  marked change in role of the state – from being largely confined to intervening when there is a danger of harm to the child – to having a growing role in family life to </a:t>
            </a:r>
            <a:r>
              <a:rPr lang="en-GB" b="1" dirty="0"/>
              <a:t>both </a:t>
            </a:r>
            <a:r>
              <a:rPr lang="en-GB" dirty="0"/>
              <a:t>support parents and parenting (in practice mostly mothers) </a:t>
            </a:r>
          </a:p>
          <a:p>
            <a:endParaRPr lang="en-GB" dirty="0"/>
          </a:p>
          <a:p>
            <a:endParaRPr lang="en-GB" dirty="0"/>
          </a:p>
        </p:txBody>
      </p:sp>
      <p:sp>
        <p:nvSpPr>
          <p:cNvPr id="4" name="Slide Number Placeholder 3"/>
          <p:cNvSpPr>
            <a:spLocks noGrp="1"/>
          </p:cNvSpPr>
          <p:nvPr>
            <p:ph type="sldNum" sz="quarter" idx="5"/>
          </p:nvPr>
        </p:nvSpPr>
        <p:spPr/>
        <p:txBody>
          <a:bodyPr/>
          <a:lstStyle/>
          <a:p>
            <a:fld id="{AB39924E-830B-424E-BEAF-2CEBBE11DC89}" type="slidenum">
              <a:rPr lang="en-GB" smtClean="0"/>
              <a:t>4</a:t>
            </a:fld>
            <a:endParaRPr lang="en-GB" dirty="0"/>
          </a:p>
        </p:txBody>
      </p:sp>
    </p:spTree>
    <p:extLst>
      <p:ext uri="{BB962C8B-B14F-4D97-AF65-F5344CB8AC3E}">
        <p14:creationId xmlns:p14="http://schemas.microsoft.com/office/powerpoint/2010/main" val="1857950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39924E-830B-424E-BEAF-2CEBBE11DC89}" type="slidenum">
              <a:rPr lang="en-GB" smtClean="0"/>
              <a:t>22</a:t>
            </a:fld>
            <a:endParaRPr lang="en-GB"/>
          </a:p>
        </p:txBody>
      </p:sp>
    </p:spTree>
    <p:extLst>
      <p:ext uri="{BB962C8B-B14F-4D97-AF65-F5344CB8AC3E}">
        <p14:creationId xmlns:p14="http://schemas.microsoft.com/office/powerpoint/2010/main" val="2001422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There isn’t a consistent measure to show whether high risk/vulnerability is increasing.  But a range of different approaches to understand risk/vulnerability. </a:t>
            </a:r>
          </a:p>
        </p:txBody>
      </p:sp>
      <p:sp>
        <p:nvSpPr>
          <p:cNvPr id="4" name="Slide Number Placeholder 3"/>
          <p:cNvSpPr>
            <a:spLocks noGrp="1"/>
          </p:cNvSpPr>
          <p:nvPr>
            <p:ph type="sldNum" sz="quarter" idx="5"/>
          </p:nvPr>
        </p:nvSpPr>
        <p:spPr/>
        <p:txBody>
          <a:bodyPr/>
          <a:lstStyle/>
          <a:p>
            <a:fld id="{AB39924E-830B-424E-BEAF-2CEBBE11DC89}" type="slidenum">
              <a:rPr lang="en-GB" smtClean="0"/>
              <a:t>23</a:t>
            </a:fld>
            <a:endParaRPr lang="en-GB"/>
          </a:p>
        </p:txBody>
      </p:sp>
    </p:spTree>
    <p:extLst>
      <p:ext uri="{BB962C8B-B14F-4D97-AF65-F5344CB8AC3E}">
        <p14:creationId xmlns:p14="http://schemas.microsoft.com/office/powerpoint/2010/main" val="40136544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There isn’t a consistent measure to show whether high risk/vulnerability is increasing.  But a range of different approaches to understand risk/vulnerability. </a:t>
            </a:r>
          </a:p>
        </p:txBody>
      </p:sp>
      <p:sp>
        <p:nvSpPr>
          <p:cNvPr id="4" name="Slide Number Placeholder 3"/>
          <p:cNvSpPr>
            <a:spLocks noGrp="1"/>
          </p:cNvSpPr>
          <p:nvPr>
            <p:ph type="sldNum" sz="quarter" idx="5"/>
          </p:nvPr>
        </p:nvSpPr>
        <p:spPr/>
        <p:txBody>
          <a:bodyPr/>
          <a:lstStyle/>
          <a:p>
            <a:fld id="{AB39924E-830B-424E-BEAF-2CEBBE11DC89}" type="slidenum">
              <a:rPr lang="en-GB" smtClean="0"/>
              <a:t>24</a:t>
            </a:fld>
            <a:endParaRPr lang="en-GB"/>
          </a:p>
        </p:txBody>
      </p:sp>
    </p:spTree>
    <p:extLst>
      <p:ext uri="{BB962C8B-B14F-4D97-AF65-F5344CB8AC3E}">
        <p14:creationId xmlns:p14="http://schemas.microsoft.com/office/powerpoint/2010/main" val="589285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There isn’t a consistent measure to show whether high risk/vulnerability is increasing.  But a range of different approaches to understand risk/vulnerability. </a:t>
            </a:r>
          </a:p>
        </p:txBody>
      </p:sp>
      <p:sp>
        <p:nvSpPr>
          <p:cNvPr id="4" name="Slide Number Placeholder 3"/>
          <p:cNvSpPr>
            <a:spLocks noGrp="1"/>
          </p:cNvSpPr>
          <p:nvPr>
            <p:ph type="sldNum" sz="quarter" idx="5"/>
          </p:nvPr>
        </p:nvSpPr>
        <p:spPr/>
        <p:txBody>
          <a:bodyPr/>
          <a:lstStyle/>
          <a:p>
            <a:fld id="{AB39924E-830B-424E-BEAF-2CEBBE11DC89}" type="slidenum">
              <a:rPr lang="en-GB" smtClean="0"/>
              <a:t>25</a:t>
            </a:fld>
            <a:endParaRPr lang="en-GB"/>
          </a:p>
        </p:txBody>
      </p:sp>
    </p:spTree>
    <p:extLst>
      <p:ext uri="{BB962C8B-B14F-4D97-AF65-F5344CB8AC3E}">
        <p14:creationId xmlns:p14="http://schemas.microsoft.com/office/powerpoint/2010/main" val="1463862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r>
              <a:rPr lang="en-GB" sz="1400" dirty="0"/>
              <a:t>There isn’t a consistent measure to show whether high risk/vulnerability is increasing.  But a range of different approaches to understand risk/vulnerability. </a:t>
            </a:r>
          </a:p>
        </p:txBody>
      </p:sp>
      <p:sp>
        <p:nvSpPr>
          <p:cNvPr id="4" name="Slide Number Placeholder 3"/>
          <p:cNvSpPr>
            <a:spLocks noGrp="1"/>
          </p:cNvSpPr>
          <p:nvPr>
            <p:ph type="sldNum" sz="quarter" idx="5"/>
          </p:nvPr>
        </p:nvSpPr>
        <p:spPr/>
        <p:txBody>
          <a:bodyPr/>
          <a:lstStyle/>
          <a:p>
            <a:fld id="{AB39924E-830B-424E-BEAF-2CEBBE11DC89}" type="slidenum">
              <a:rPr lang="en-GB" smtClean="0"/>
              <a:t>26</a:t>
            </a:fld>
            <a:endParaRPr lang="en-GB"/>
          </a:p>
        </p:txBody>
      </p:sp>
    </p:spTree>
    <p:extLst>
      <p:ext uri="{BB962C8B-B14F-4D97-AF65-F5344CB8AC3E}">
        <p14:creationId xmlns:p14="http://schemas.microsoft.com/office/powerpoint/2010/main" val="317326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400" dirty="0"/>
              <a:t>Briefly look at the context – the changing landscape - in which the last 2 decades of family policy has taken place </a:t>
            </a:r>
          </a:p>
          <a:p>
            <a:endParaRPr lang="en-GB" sz="1400" dirty="0"/>
          </a:p>
          <a:p>
            <a:pPr marL="285750" indent="-285750">
              <a:buFont typeface="Arial" panose="020B0604020202020204" pitchFamily="34" charset="0"/>
              <a:buChar char="•"/>
            </a:pPr>
            <a:r>
              <a:rPr lang="en-GB" sz="1400" dirty="0"/>
              <a:t>First – the economy –charts like this will be familiar to you – it tracks GDP per head over the period - what we see is that New Labour built on growing economy latter days of Major govt – until the run into the financial crash (largest since 1930) – slow climb out – but still low rates of growth – big risk in current context (IFS forecasts this week). </a:t>
            </a:r>
          </a:p>
          <a:p>
            <a:endParaRPr lang="en-GB" sz="1400" dirty="0"/>
          </a:p>
          <a:p>
            <a:pPr marL="285750" indent="-285750">
              <a:buFont typeface="Arial" panose="020B0604020202020204" pitchFamily="34" charset="0"/>
              <a:buChar char="•"/>
            </a:pPr>
            <a:r>
              <a:rPr lang="en-GB" sz="1400" dirty="0"/>
              <a:t>Major changes in public spending over the period reflecting changing economic circumstances and political choices. </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Critical backdrop to the scope and kinds of family policy that different administrations pursued </a:t>
            </a:r>
          </a:p>
        </p:txBody>
      </p:sp>
      <p:sp>
        <p:nvSpPr>
          <p:cNvPr id="4" name="Slide Number Placeholder 3"/>
          <p:cNvSpPr>
            <a:spLocks noGrp="1"/>
          </p:cNvSpPr>
          <p:nvPr>
            <p:ph type="sldNum" sz="quarter" idx="5"/>
          </p:nvPr>
        </p:nvSpPr>
        <p:spPr/>
        <p:txBody>
          <a:bodyPr/>
          <a:lstStyle/>
          <a:p>
            <a:fld id="{AB39924E-830B-424E-BEAF-2CEBBE11DC89}" type="slidenum">
              <a:rPr lang="en-GB" smtClean="0"/>
              <a:t>5</a:t>
            </a:fld>
            <a:endParaRPr lang="en-GB"/>
          </a:p>
        </p:txBody>
      </p:sp>
    </p:spTree>
    <p:extLst>
      <p:ext uri="{BB962C8B-B14F-4D97-AF65-F5344CB8AC3E}">
        <p14:creationId xmlns:p14="http://schemas.microsoft.com/office/powerpoint/2010/main" val="79067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5"/>
            <a:ext cx="5445760" cy="5001011"/>
          </a:xfrm>
        </p:spPr>
        <p:txBody>
          <a:bodyPr/>
          <a:lstStyle/>
          <a:p>
            <a:pPr marL="171450" indent="-171450">
              <a:buFont typeface="Arial" panose="020B0604020202020204" pitchFamily="34" charset="0"/>
              <a:buChar char="•"/>
            </a:pPr>
            <a:r>
              <a:rPr lang="en-GB" sz="1400" dirty="0"/>
              <a:t>Second changing landscape: greater diversity of families: continuation of long term trends – increases in divorce, separation, cohabitation and re-partnering. Reflects changes in attitudes, greater gender equality, the law.</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The table – 1997-2017 decline in married couples with children, doubling of cohabiting families – stabilising % of lone parent families at around 1 in 4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Increasing no of gay/lesbian families with children but still small as a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Families are dynamic – movement in and out of different types – re-partnering - and growth of ‘blended families’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2 key things to hold on: </a:t>
            </a:r>
            <a:r>
              <a:rPr lang="en-GB" sz="1400" b="1" dirty="0"/>
              <a:t>first</a:t>
            </a:r>
            <a:r>
              <a:rPr lang="en-GB" sz="1400" dirty="0"/>
              <a:t> - the risk of poverty is higher for some groups of families – lone parents and cohabiting parents. </a:t>
            </a:r>
            <a:r>
              <a:rPr lang="en-GB" sz="1400" b="1" dirty="0"/>
              <a:t>Second</a:t>
            </a:r>
            <a:r>
              <a:rPr lang="en-GB" sz="1400" dirty="0"/>
              <a:t>, parents, children &amp; extended families are negotiating more complex families – implications for work/care and emotional well-being</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Family policies have changed to reflect these changes – but are still playing catch up  - future policy needs to focus less on the </a:t>
            </a:r>
            <a:r>
              <a:rPr lang="en-GB" sz="1400" b="1" dirty="0"/>
              <a:t>type </a:t>
            </a:r>
            <a:r>
              <a:rPr lang="en-GB" sz="1400" dirty="0"/>
              <a:t>of family and more on how to support the </a:t>
            </a:r>
            <a:r>
              <a:rPr lang="en-GB" sz="1400" b="1" dirty="0"/>
              <a:t>quality of the relationship in all kinds of families</a:t>
            </a:r>
            <a:endParaRPr lang="en-GB" sz="1400" dirty="0"/>
          </a:p>
        </p:txBody>
      </p:sp>
      <p:sp>
        <p:nvSpPr>
          <p:cNvPr id="4" name="Slide Number Placeholder 3"/>
          <p:cNvSpPr>
            <a:spLocks noGrp="1"/>
          </p:cNvSpPr>
          <p:nvPr>
            <p:ph type="sldNum" sz="quarter" idx="5"/>
          </p:nvPr>
        </p:nvSpPr>
        <p:spPr/>
        <p:txBody>
          <a:bodyPr/>
          <a:lstStyle/>
          <a:p>
            <a:fld id="{AB39924E-830B-424E-BEAF-2CEBBE11DC89}" type="slidenum">
              <a:rPr lang="en-GB" smtClean="0"/>
              <a:t>6</a:t>
            </a:fld>
            <a:endParaRPr lang="en-GB" dirty="0"/>
          </a:p>
        </p:txBody>
      </p:sp>
    </p:spTree>
    <p:extLst>
      <p:ext uri="{BB962C8B-B14F-4D97-AF65-F5344CB8AC3E}">
        <p14:creationId xmlns:p14="http://schemas.microsoft.com/office/powerpoint/2010/main" val="3226536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5"/>
            <a:ext cx="5445760" cy="5001011"/>
          </a:xfrm>
        </p:spPr>
        <p:txBody>
          <a:bodyPr/>
          <a:lstStyle/>
          <a:p>
            <a:pPr marL="171450" indent="-171450">
              <a:buFont typeface="Arial" panose="020B0604020202020204" pitchFamily="34" charset="0"/>
              <a:buChar char="•"/>
            </a:pPr>
            <a:r>
              <a:rPr lang="en-GB" sz="1400" dirty="0"/>
              <a:t>Second changing landscape: greater diversity of families: continuation of long term trends – increases in divorce, separation, cohabitation and re-partnering. Reflects changes in attitudes, greater gender equality, the law.</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The table – 1997-2017 decline in married couples with children, doubling of cohabiting families – stabilising % of lone parent families at around 1 in 4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Increasing no of gay/lesbian families with children but still small as a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Families are dynamic – movement in and out of different types – re-partnering - and growth of ‘blended families’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2 key things to hold on: </a:t>
            </a:r>
            <a:r>
              <a:rPr lang="en-GB" sz="1400" b="1" dirty="0"/>
              <a:t>first</a:t>
            </a:r>
            <a:r>
              <a:rPr lang="en-GB" sz="1400" dirty="0"/>
              <a:t> - the risk of poverty is higher for some groups of families – lone parents and cohabiting parents. </a:t>
            </a:r>
            <a:r>
              <a:rPr lang="en-GB" sz="1400" b="1" dirty="0"/>
              <a:t>Second</a:t>
            </a:r>
            <a:r>
              <a:rPr lang="en-GB" sz="1400" dirty="0"/>
              <a:t>, parents, children &amp; extended families are negotiating more complex families – implications for work/care and emotional well-being</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Family policies have changed to reflect these changes – but are still playing catch up  - future policy needs to focus less on the </a:t>
            </a:r>
            <a:r>
              <a:rPr lang="en-GB" sz="1400" b="1" dirty="0"/>
              <a:t>type </a:t>
            </a:r>
            <a:r>
              <a:rPr lang="en-GB" sz="1400" dirty="0"/>
              <a:t>of family and more on how to support the </a:t>
            </a:r>
            <a:r>
              <a:rPr lang="en-GB" sz="1400" b="1" dirty="0"/>
              <a:t>quality of the relationship in all kinds of families</a:t>
            </a:r>
            <a:endParaRPr lang="en-GB" sz="1400" dirty="0"/>
          </a:p>
        </p:txBody>
      </p:sp>
      <p:sp>
        <p:nvSpPr>
          <p:cNvPr id="4" name="Slide Number Placeholder 3"/>
          <p:cNvSpPr>
            <a:spLocks noGrp="1"/>
          </p:cNvSpPr>
          <p:nvPr>
            <p:ph type="sldNum" sz="quarter" idx="5"/>
          </p:nvPr>
        </p:nvSpPr>
        <p:spPr/>
        <p:txBody>
          <a:bodyPr/>
          <a:lstStyle/>
          <a:p>
            <a:fld id="{AB39924E-830B-424E-BEAF-2CEBBE11DC89}" type="slidenum">
              <a:rPr lang="en-GB" smtClean="0"/>
              <a:t>7</a:t>
            </a:fld>
            <a:endParaRPr lang="en-GB" dirty="0"/>
          </a:p>
        </p:txBody>
      </p:sp>
    </p:spTree>
    <p:extLst>
      <p:ext uri="{BB962C8B-B14F-4D97-AF65-F5344CB8AC3E}">
        <p14:creationId xmlns:p14="http://schemas.microsoft.com/office/powerpoint/2010/main" val="3696973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dirty="0"/>
              <a:t>Third - rises in employment rate of all parents </a:t>
            </a:r>
          </a:p>
          <a:p>
            <a:pPr marL="171450" indent="-171450">
              <a:buFont typeface="Arial" panose="020B0604020202020204" pitchFamily="34" charset="0"/>
              <a:buChar char="•"/>
            </a:pPr>
            <a:endParaRPr lang="en-GB" sz="1400" dirty="0"/>
          </a:p>
          <a:p>
            <a:pPr marL="171450" indent="-171450">
              <a:buFont typeface="Arial" panose="020B0604020202020204" pitchFamily="34" charset="0"/>
              <a:buChar char="•"/>
            </a:pPr>
            <a:r>
              <a:rPr lang="en-GB" sz="1400" dirty="0"/>
              <a:t>Major change in the employment patterns of women in particular lone parents – has helped to reduce child poverty rates for children in LP families.  </a:t>
            </a:r>
            <a:r>
              <a:rPr lang="en-GB" sz="1400" b="1" dirty="0"/>
              <a:t>This shift to working when children are under the age of 5.</a:t>
            </a:r>
          </a:p>
          <a:p>
            <a:endParaRPr lang="en-GB" sz="1400" dirty="0"/>
          </a:p>
          <a:p>
            <a:pPr marL="171450" indent="-171450">
              <a:buFont typeface="Arial" panose="020B0604020202020204" pitchFamily="34" charset="0"/>
              <a:buChar char="•"/>
            </a:pPr>
            <a:r>
              <a:rPr lang="en-GB" sz="1400" dirty="0"/>
              <a:t>Implication - high proportions of young  children in childcare – nurseries – importance of the quality of that care – </a:t>
            </a:r>
            <a:r>
              <a:rPr lang="en-GB" sz="1400" dirty="0" err="1"/>
              <a:t>esp</a:t>
            </a:r>
            <a:r>
              <a:rPr lang="en-GB" sz="1400" dirty="0"/>
              <a:t> for poorer children</a:t>
            </a:r>
          </a:p>
        </p:txBody>
      </p:sp>
      <p:sp>
        <p:nvSpPr>
          <p:cNvPr id="4" name="Slide Number Placeholder 3"/>
          <p:cNvSpPr>
            <a:spLocks noGrp="1"/>
          </p:cNvSpPr>
          <p:nvPr>
            <p:ph type="sldNum" sz="quarter" idx="5"/>
          </p:nvPr>
        </p:nvSpPr>
        <p:spPr/>
        <p:txBody>
          <a:bodyPr/>
          <a:lstStyle/>
          <a:p>
            <a:fld id="{AB39924E-830B-424E-BEAF-2CEBBE11DC89}" type="slidenum">
              <a:rPr lang="en-GB" smtClean="0"/>
              <a:t>8</a:t>
            </a:fld>
            <a:endParaRPr lang="en-GB"/>
          </a:p>
        </p:txBody>
      </p:sp>
    </p:spTree>
    <p:extLst>
      <p:ext uri="{BB962C8B-B14F-4D97-AF65-F5344CB8AC3E}">
        <p14:creationId xmlns:p14="http://schemas.microsoft.com/office/powerpoint/2010/main" val="1206758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423862" y="4609629"/>
            <a:ext cx="5959476" cy="5184576"/>
          </a:xfrm>
        </p:spPr>
        <p:txBody>
          <a:bodyPr/>
          <a:lstStyle/>
          <a:p>
            <a:pPr marL="171450" indent="-171450">
              <a:buFont typeface="Arial" panose="020B0604020202020204" pitchFamily="34" charset="0"/>
              <a:buChar char="•"/>
            </a:pPr>
            <a:r>
              <a:rPr lang="en-GB" sz="1250" dirty="0"/>
              <a:t>Draw on large body of evidence and research to explore what makes a difference to children’s outcomes – cognitive and s &amp; e development – long term consequences . </a:t>
            </a:r>
          </a:p>
          <a:p>
            <a:endParaRPr lang="en-GB" sz="1250" dirty="0"/>
          </a:p>
          <a:p>
            <a:pPr marL="171450" indent="-171450">
              <a:buFont typeface="Arial" panose="020B0604020202020204" pitchFamily="34" charset="0"/>
              <a:buChar char="•"/>
            </a:pPr>
            <a:r>
              <a:rPr lang="en-GB" sz="1250" dirty="0"/>
              <a:t>Family resources – parental income (poverty/</a:t>
            </a:r>
            <a:r>
              <a:rPr lang="en-GB" sz="1250" dirty="0" err="1"/>
              <a:t>depriv</a:t>
            </a:r>
            <a:r>
              <a:rPr lang="en-GB" sz="1250" dirty="0"/>
              <a:t>) and socio-economic status (parental education, occupation &amp; social class) – each matters for different outcomes.  </a:t>
            </a:r>
          </a:p>
          <a:p>
            <a:pPr marL="171450" indent="-171450">
              <a:buFont typeface="Arial" panose="020B0604020202020204" pitchFamily="34" charset="0"/>
              <a:buChar char="•"/>
            </a:pPr>
            <a:endParaRPr lang="en-GB" sz="1250" dirty="0"/>
          </a:p>
          <a:p>
            <a:pPr marL="171450" indent="-171450">
              <a:buFont typeface="Arial" panose="020B0604020202020204" pitchFamily="34" charset="0"/>
              <a:buChar char="•"/>
            </a:pPr>
            <a:r>
              <a:rPr lang="en-GB" sz="1250" dirty="0"/>
              <a:t>Social gradient – look at the relationship between family resources and outcomes – there is not a simple cut off – in relation to many outcomes (health, education etc) – we see that the bottom fifth (quintile) does worst, the second slightly better but worse than the third fifth and so on.  [Important implications for policy]</a:t>
            </a:r>
          </a:p>
          <a:p>
            <a:endParaRPr lang="en-GB" sz="1250" dirty="0"/>
          </a:p>
          <a:p>
            <a:pPr marL="171450" indent="-171450">
              <a:buFont typeface="Arial" panose="020B0604020202020204" pitchFamily="34" charset="0"/>
              <a:buChar char="•"/>
            </a:pPr>
            <a:r>
              <a:rPr lang="en-GB" sz="1250" dirty="0"/>
              <a:t>Early childhood – critical phase - laying the building blocks for later development – and inequalities from the age of 2-3.  Persist/widen – though not for all groups  (Minority ethnic groups: white – bigger but narrows) . </a:t>
            </a:r>
          </a:p>
          <a:p>
            <a:pPr marL="171450" indent="-171450">
              <a:buFont typeface="Arial" panose="020B0604020202020204" pitchFamily="34" charset="0"/>
              <a:buChar char="•"/>
            </a:pPr>
            <a:endParaRPr lang="en-GB" sz="1250" dirty="0"/>
          </a:p>
          <a:p>
            <a:pPr marL="171450" indent="-171450">
              <a:buFont typeface="Arial" panose="020B0604020202020204" pitchFamily="34" charset="0"/>
              <a:buChar char="•"/>
            </a:pPr>
            <a:r>
              <a:rPr lang="en-GB" sz="1250" dirty="0"/>
              <a:t>Important that while early childhood vital period – no golden bullet – don’t subscribe to the view that it is all over by 5.  Each phase of childhood – brings milestones – opportunities/risks </a:t>
            </a:r>
          </a:p>
          <a:p>
            <a:endParaRPr lang="en-GB" dirty="0"/>
          </a:p>
        </p:txBody>
      </p:sp>
      <p:sp>
        <p:nvSpPr>
          <p:cNvPr id="4" name="Slide Number Placeholder 3"/>
          <p:cNvSpPr>
            <a:spLocks noGrp="1"/>
          </p:cNvSpPr>
          <p:nvPr>
            <p:ph type="sldNum" sz="quarter" idx="5"/>
          </p:nvPr>
        </p:nvSpPr>
        <p:spPr/>
        <p:txBody>
          <a:bodyPr/>
          <a:lstStyle/>
          <a:p>
            <a:fld id="{5237AF03-9523-4A2D-8218-0083C257CA9A}" type="slidenum">
              <a:rPr lang="en-GB" smtClean="0"/>
              <a:t>9</a:t>
            </a:fld>
            <a:endParaRPr lang="en-GB"/>
          </a:p>
        </p:txBody>
      </p:sp>
    </p:spTree>
    <p:extLst>
      <p:ext uri="{BB962C8B-B14F-4D97-AF65-F5344CB8AC3E}">
        <p14:creationId xmlns:p14="http://schemas.microsoft.com/office/powerpoint/2010/main" val="872765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a:xfrm>
            <a:off x="680720" y="4721185"/>
            <a:ext cx="5445760" cy="5001012"/>
          </a:xfrm>
        </p:spPr>
        <p:txBody>
          <a:bodyPr/>
          <a:lstStyle/>
          <a:p>
            <a:pPr marL="171450" indent="-171450">
              <a:buFont typeface="Arial" panose="020B0604020202020204" pitchFamily="34" charset="0"/>
              <a:buChar char="•"/>
            </a:pPr>
            <a:r>
              <a:rPr lang="en-GB" sz="1300" b="1" dirty="0"/>
              <a:t>Importance of  income </a:t>
            </a:r>
            <a:r>
              <a:rPr lang="en-GB" sz="1300" dirty="0"/>
              <a:t>– work done here at LSE by K Cooper and K Stewart (over 60 robust studies RCTs/QEDs/</a:t>
            </a:r>
            <a:r>
              <a:rPr lang="en-GB" sz="1300" dirty="0" err="1"/>
              <a:t>longit</a:t>
            </a:r>
            <a:r>
              <a:rPr lang="en-GB" sz="1300" dirty="0"/>
              <a:t>) shows that household income has an independent impact on children’s outcomes ‘money in itself matters’ [effect size is similar to schools/early education interventions]</a:t>
            </a:r>
          </a:p>
          <a:p>
            <a:endParaRPr lang="en-GB" sz="1300" dirty="0"/>
          </a:p>
          <a:p>
            <a:pPr marL="171450" indent="-171450">
              <a:buFont typeface="Arial" panose="020B0604020202020204" pitchFamily="34" charset="0"/>
              <a:buChar char="•"/>
            </a:pPr>
            <a:r>
              <a:rPr lang="en-GB" sz="1300" b="1" dirty="0"/>
              <a:t>Poverty impact directly</a:t>
            </a:r>
            <a:r>
              <a:rPr lang="en-GB" sz="1300" dirty="0"/>
              <a:t> – buy goods/services/experience  </a:t>
            </a:r>
            <a:r>
              <a:rPr lang="en-GB" sz="1300" b="1" dirty="0"/>
              <a:t>Indirectly </a:t>
            </a:r>
            <a:r>
              <a:rPr lang="en-GB" sz="1300" dirty="0"/>
              <a:t>– low income &amp; economic stress impacts on relationships within the family – between parents and parent &amp; child – affects how children fare (Family Stress Model).  (EIF/GH) </a:t>
            </a:r>
          </a:p>
          <a:p>
            <a:endParaRPr lang="en-GB" sz="1300" b="1" dirty="0"/>
          </a:p>
          <a:p>
            <a:pPr marL="171450" indent="-171450">
              <a:buFont typeface="Arial" panose="020B0604020202020204" pitchFamily="34" charset="0"/>
              <a:buChar char="•"/>
            </a:pPr>
            <a:r>
              <a:rPr lang="en-GB" sz="1300" b="1" dirty="0"/>
              <a:t>Importance of parents </a:t>
            </a:r>
            <a:r>
              <a:rPr lang="en-GB" sz="1300" dirty="0"/>
              <a:t>We know that relationship between parent and child &amp; their interaction has a deep and lasting impact on children’s development. (K. Sylva)  Good HLE – singing, reading, park, bedtimes/routine – greater influence on child outcomes than income/SES.  </a:t>
            </a:r>
          </a:p>
          <a:p>
            <a:endParaRPr lang="en-GB" sz="1300" b="1" dirty="0"/>
          </a:p>
          <a:p>
            <a:pPr marL="171450" indent="-171450">
              <a:buFont typeface="Arial" panose="020B0604020202020204" pitchFamily="34" charset="0"/>
              <a:buChar char="•"/>
            </a:pPr>
            <a:r>
              <a:rPr lang="en-GB" sz="1300" b="1" dirty="0"/>
              <a:t>Mental health/educational background </a:t>
            </a:r>
            <a:r>
              <a:rPr lang="en-GB" sz="1300" b="1" dirty="0" err="1"/>
              <a:t>esp</a:t>
            </a:r>
            <a:r>
              <a:rPr lang="en-GB" sz="1300" b="1" dirty="0"/>
              <a:t> mother – </a:t>
            </a:r>
          </a:p>
          <a:p>
            <a:endParaRPr lang="en-GB" sz="1300" b="1" dirty="0"/>
          </a:p>
          <a:p>
            <a:pPr marL="171450" indent="-171450">
              <a:buFont typeface="Arial" panose="020B0604020202020204" pitchFamily="34" charset="0"/>
              <a:buChar char="•"/>
            </a:pPr>
            <a:r>
              <a:rPr lang="en-GB" sz="1300" b="1" dirty="0"/>
              <a:t>Quality of relationships matter – </a:t>
            </a:r>
            <a:r>
              <a:rPr lang="en-GB" sz="1300" dirty="0"/>
              <a:t>not only between the parent and the child but also between parents – EIF/GH – whether they are together/separated</a:t>
            </a:r>
          </a:p>
          <a:p>
            <a:endParaRPr lang="en-GB" sz="1300" b="1" dirty="0"/>
          </a:p>
          <a:p>
            <a:pPr marL="171450" indent="-171450">
              <a:buFont typeface="Arial" panose="020B0604020202020204" pitchFamily="34" charset="0"/>
              <a:buChar char="•"/>
            </a:pPr>
            <a:r>
              <a:rPr lang="en-GB" sz="1300" b="1" dirty="0"/>
              <a:t>Great potential to make a difference - both through policies to address income/parental education – or more directly – through EI within family/education settings. </a:t>
            </a:r>
          </a:p>
          <a:p>
            <a:endParaRPr lang="en-GB" dirty="0"/>
          </a:p>
        </p:txBody>
      </p:sp>
      <p:sp>
        <p:nvSpPr>
          <p:cNvPr id="4" name="Slide Number Placeholder 3"/>
          <p:cNvSpPr>
            <a:spLocks noGrp="1"/>
          </p:cNvSpPr>
          <p:nvPr>
            <p:ph type="sldNum" sz="quarter" idx="5"/>
          </p:nvPr>
        </p:nvSpPr>
        <p:spPr/>
        <p:txBody>
          <a:bodyPr/>
          <a:lstStyle/>
          <a:p>
            <a:fld id="{5237AF03-9523-4A2D-8218-0083C257CA9A}" type="slidenum">
              <a:rPr lang="en-GB" smtClean="0"/>
              <a:t>10</a:t>
            </a:fld>
            <a:endParaRPr lang="en-GB" dirty="0"/>
          </a:p>
        </p:txBody>
      </p:sp>
    </p:spTree>
    <p:extLst>
      <p:ext uri="{BB962C8B-B14F-4D97-AF65-F5344CB8AC3E}">
        <p14:creationId xmlns:p14="http://schemas.microsoft.com/office/powerpoint/2010/main" val="2731451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46125"/>
            <a:ext cx="5959475" cy="3725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37AF03-9523-4A2D-8218-0083C257CA9A}" type="slidenum">
              <a:rPr lang="en-GB" smtClean="0"/>
              <a:t>11</a:t>
            </a:fld>
            <a:endParaRPr lang="en-GB"/>
          </a:p>
        </p:txBody>
      </p:sp>
    </p:spTree>
    <p:extLst>
      <p:ext uri="{BB962C8B-B14F-4D97-AF65-F5344CB8AC3E}">
        <p14:creationId xmlns:p14="http://schemas.microsoft.com/office/powerpoint/2010/main" val="4114507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endParaRPr lang="en-GB"/>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CE1128F-7F0E-446B-B29A-79BFBFAB313B}" type="datetime1">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539944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BE7212-A1C1-40EB-9EBF-EB5517AD3831}" type="datetime1">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09487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B294A26-6E34-4D43-A408-577061AB440B}" type="datetime1">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308111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260110"/>
      </p:ext>
    </p:extLst>
  </p:cSld>
  <p:clrMapOvr>
    <a:masterClrMapping/>
  </p:clrMapOvr>
  <p:extLst mod="1">
    <p:ext uri="{DCECCB84-F9BA-43D5-87BE-67443E8EF086}">
      <p15:sldGuideLst xmlns:p15="http://schemas.microsoft.com/office/powerpoint/2012/main">
        <p15:guide id="1" pos="3840">
          <p15:clr>
            <a:srgbClr val="FBAE40"/>
          </p15:clr>
        </p15:guide>
        <p15:guide id="2" pos="5927">
          <p15:clr>
            <a:srgbClr val="FBAE40"/>
          </p15:clr>
        </p15:guide>
        <p15:guide id="3" pos="3727">
          <p15:clr>
            <a:srgbClr val="FBAE40"/>
          </p15:clr>
        </p15:guide>
        <p15:guide id="4" orient="horz" pos="1820">
          <p15:clr>
            <a:srgbClr val="FBAE40"/>
          </p15:clr>
        </p15:guide>
        <p15:guide id="5" orient="horz" pos="2160">
          <p15:clr>
            <a:srgbClr val="FBAE40"/>
          </p15:clr>
        </p15:guide>
        <p15:guide id="6" orient="horz" pos="2387">
          <p15:clr>
            <a:srgbClr val="FBAE40"/>
          </p15:clr>
        </p15:guide>
        <p15:guide id="7" orient="horz" pos="2727">
          <p15:clr>
            <a:srgbClr val="FBAE40"/>
          </p15:clr>
        </p15:guide>
        <p15:guide id="8" pos="2819">
          <p15:clr>
            <a:srgbClr val="FBAE40"/>
          </p15:clr>
        </p15:guide>
        <p15:guide id="9" pos="4861">
          <p15:clr>
            <a:srgbClr val="FBAE40"/>
          </p15:clr>
        </p15:guide>
        <p15:guide id="10" pos="2638">
          <p15:clr>
            <a:srgbClr val="FBAE40"/>
          </p15:clr>
        </p15:guide>
        <p15:guide id="11" pos="5042">
          <p15:clr>
            <a:srgbClr val="FBAE40"/>
          </p15:clr>
        </p15:guide>
        <p15:guide id="12" pos="1731">
          <p15:clr>
            <a:srgbClr val="FBAE40"/>
          </p15:clr>
        </p15:guide>
        <p15:guide id="13" pos="39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7989" y="1443406"/>
            <a:ext cx="8508023" cy="534864"/>
          </a:xfrm>
          <a:prstGeom prst="rect">
            <a:avLst/>
          </a:prstGeom>
        </p:spPr>
        <p:txBody>
          <a:bodyPr lIns="0" tIns="0" rIns="0" bIns="0" anchor="t" anchorCtr="0"/>
          <a:lstStyle>
            <a:lvl1pPr algn="l">
              <a:defRPr sz="2833" baseline="0"/>
            </a:lvl1pPr>
          </a:lstStyle>
          <a:p>
            <a:r>
              <a:rPr lang="en-US" dirty="0" smtClean="0"/>
              <a:t>Event Title. Reduce size of text if it doesn’t fit</a:t>
            </a:r>
            <a:endParaRPr lang="en-US" dirty="0"/>
          </a:p>
        </p:txBody>
      </p:sp>
      <p:sp>
        <p:nvSpPr>
          <p:cNvPr id="3" name="Subtitle 2"/>
          <p:cNvSpPr>
            <a:spLocks noGrp="1"/>
          </p:cNvSpPr>
          <p:nvPr>
            <p:ph type="subTitle" idx="1" hasCustomPrompt="1"/>
          </p:nvPr>
        </p:nvSpPr>
        <p:spPr>
          <a:xfrm>
            <a:off x="317989" y="2080847"/>
            <a:ext cx="8508023" cy="219808"/>
          </a:xfrm>
          <a:prstGeom prst="rect">
            <a:avLst/>
          </a:prstGeom>
        </p:spPr>
        <p:txBody>
          <a:bodyPr lIns="0" tIns="0" rIns="0" bIns="0"/>
          <a:lstStyle>
            <a:lvl1pPr marL="0" indent="0" algn="l">
              <a:buNone/>
              <a:defRPr sz="1333" b="1" i="0">
                <a:latin typeface="Roboto" charset="0"/>
                <a:ea typeface="Roboto" charset="0"/>
                <a:cs typeface="Roboto" charset="0"/>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n-US" smtClean="0"/>
              <a:t>Event hashtag</a:t>
            </a:r>
            <a:endParaRPr lang="en-US" dirty="0"/>
          </a:p>
        </p:txBody>
      </p:sp>
      <p:sp>
        <p:nvSpPr>
          <p:cNvPr id="8" name="Content Placeholder 7"/>
          <p:cNvSpPr>
            <a:spLocks noGrp="1"/>
          </p:cNvSpPr>
          <p:nvPr>
            <p:ph sz="quarter" idx="10" hasCustomPrompt="1"/>
          </p:nvPr>
        </p:nvSpPr>
        <p:spPr>
          <a:xfrm>
            <a:off x="317989" y="2417885"/>
            <a:ext cx="8508023" cy="241789"/>
          </a:xfrm>
          <a:prstGeom prst="rect">
            <a:avLst/>
          </a:prstGeom>
        </p:spPr>
        <p:txBody>
          <a:bodyPr lIns="0" tIns="0" rIns="0" bIns="0"/>
          <a:lstStyle>
            <a:lvl1pPr>
              <a:defRPr sz="1417">
                <a:solidFill>
                  <a:schemeClr val="tx1"/>
                </a:solidFill>
              </a:defRPr>
            </a:lvl1pPr>
          </a:lstStyle>
          <a:p>
            <a:pPr lvl="0"/>
            <a:r>
              <a:rPr lang="en-US" dirty="0" smtClean="0"/>
              <a:t>Speaker Name</a:t>
            </a:r>
          </a:p>
        </p:txBody>
      </p:sp>
      <p:sp>
        <p:nvSpPr>
          <p:cNvPr id="12" name="Text Placeholder 11"/>
          <p:cNvSpPr>
            <a:spLocks noGrp="1"/>
          </p:cNvSpPr>
          <p:nvPr>
            <p:ph type="body" sz="quarter" idx="11" hasCustomPrompt="1"/>
          </p:nvPr>
        </p:nvSpPr>
        <p:spPr>
          <a:xfrm>
            <a:off x="317989" y="2711369"/>
            <a:ext cx="8508023" cy="607728"/>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 Positions and affiliations. Positions and affiliations. Positions and affiliations. Positions and affiliations.</a:t>
            </a:r>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lvl="0"/>
            <a:endParaRPr lang="en-US" dirty="0" smtClean="0"/>
          </a:p>
        </p:txBody>
      </p:sp>
      <p:sp>
        <p:nvSpPr>
          <p:cNvPr id="15" name="Text Placeholder 14"/>
          <p:cNvSpPr>
            <a:spLocks noGrp="1"/>
          </p:cNvSpPr>
          <p:nvPr>
            <p:ph type="body" sz="quarter" idx="12" hasCustomPrompt="1"/>
          </p:nvPr>
        </p:nvSpPr>
        <p:spPr>
          <a:xfrm>
            <a:off x="317989" y="3501761"/>
            <a:ext cx="8508023" cy="249624"/>
          </a:xfrm>
          <a:prstGeom prst="rect">
            <a:avLst/>
          </a:prstGeom>
        </p:spPr>
        <p:txBody>
          <a:bodyPr lIns="0" tIns="0" rIns="0" bIns="0"/>
          <a:lstStyle>
            <a:lvl1pPr>
              <a:defRPr sz="1417" baseline="0">
                <a:solidFill>
                  <a:schemeClr val="tx1"/>
                </a:solidFill>
              </a:defRPr>
            </a:lvl1pPr>
          </a:lstStyle>
          <a:p>
            <a:pPr lvl="0"/>
            <a:r>
              <a:rPr lang="en-US" dirty="0" smtClean="0"/>
              <a:t>Speaker Name</a:t>
            </a:r>
          </a:p>
        </p:txBody>
      </p:sp>
      <p:sp>
        <p:nvSpPr>
          <p:cNvPr id="17" name="Text Placeholder 16"/>
          <p:cNvSpPr>
            <a:spLocks noGrp="1"/>
          </p:cNvSpPr>
          <p:nvPr>
            <p:ph type="body" sz="quarter" idx="13" hasCustomPrompt="1"/>
          </p:nvPr>
        </p:nvSpPr>
        <p:spPr>
          <a:xfrm>
            <a:off x="317989" y="3809389"/>
            <a:ext cx="8508023" cy="586766"/>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 Positions and affiliations. Positions and affiliations. Positions and affiliations. Positions and affiliations.</a:t>
            </a:r>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lvl="0"/>
            <a:endParaRPr lang="en-US" dirty="0" smtClean="0"/>
          </a:p>
        </p:txBody>
      </p:sp>
      <p:sp>
        <p:nvSpPr>
          <p:cNvPr id="19" name="Text Placeholder 18"/>
          <p:cNvSpPr>
            <a:spLocks noGrp="1"/>
          </p:cNvSpPr>
          <p:nvPr>
            <p:ph type="body" sz="quarter" idx="14" hasCustomPrompt="1"/>
          </p:nvPr>
        </p:nvSpPr>
        <p:spPr>
          <a:xfrm>
            <a:off x="317990" y="4689231"/>
            <a:ext cx="4054719" cy="388123"/>
          </a:xfrm>
          <a:prstGeom prst="rect">
            <a:avLst/>
          </a:prstGeom>
        </p:spPr>
        <p:txBody>
          <a:bodyPr lIns="0" tIns="0" rIns="0" bIns="0"/>
          <a:lstStyle>
            <a:lvl1pPr>
              <a:defRPr sz="833" b="0" i="1" baseline="0">
                <a:solidFill>
                  <a:schemeClr val="tx1"/>
                </a:solidFill>
                <a:latin typeface="Roboto" charset="0"/>
                <a:ea typeface="Roboto" charset="0"/>
                <a:cs typeface="Roboto" charset="0"/>
              </a:defRPr>
            </a:lvl1pPr>
          </a:lstStyle>
          <a:p>
            <a:pPr lvl="0"/>
            <a:r>
              <a:rPr lang="en-US" dirty="0" smtClean="0"/>
              <a:t>Date and Time </a:t>
            </a:r>
            <a:r>
              <a:rPr lang="en-US" dirty="0" err="1" smtClean="0"/>
              <a:t>xxxxxxxxxx</a:t>
            </a:r>
            <a:endParaRPr lang="en-US" dirty="0" smtClean="0"/>
          </a:p>
          <a:p>
            <a:pPr lvl="0"/>
            <a:r>
              <a:rPr lang="en-US" dirty="0" smtClean="0"/>
              <a:t>Location </a:t>
            </a:r>
            <a:r>
              <a:rPr lang="en-US" dirty="0" err="1" smtClean="0"/>
              <a:t>xxxxxxxx</a:t>
            </a:r>
            <a:endParaRPr lang="en-US" dirty="0" smtClean="0"/>
          </a:p>
        </p:txBody>
      </p:sp>
      <p:sp>
        <p:nvSpPr>
          <p:cNvPr id="5" name="Content Placeholder 4"/>
          <p:cNvSpPr>
            <a:spLocks noGrp="1"/>
          </p:cNvSpPr>
          <p:nvPr>
            <p:ph sz="quarter" idx="15" hasCustomPrompt="1"/>
          </p:nvPr>
        </p:nvSpPr>
        <p:spPr>
          <a:xfrm>
            <a:off x="4737589" y="4680858"/>
            <a:ext cx="4088423" cy="388775"/>
          </a:xfrm>
          <a:prstGeom prst="rect">
            <a:avLst/>
          </a:prstGeom>
        </p:spPr>
        <p:txBody>
          <a:bodyPr lIns="0" tIns="0" rIns="0" bIns="0"/>
          <a:lstStyle>
            <a:lvl1pPr>
              <a:defRPr sz="833" b="0" i="1">
                <a:solidFill>
                  <a:schemeClr val="tx1"/>
                </a:solidFill>
                <a:latin typeface="Roboto" charset="0"/>
                <a:ea typeface="Roboto" charset="0"/>
                <a:cs typeface="Roboto" charset="0"/>
              </a:defRPr>
            </a:lvl1pPr>
          </a:lstStyle>
          <a:p>
            <a:pPr lvl="0"/>
            <a:r>
              <a:rPr lang="en-US" dirty="0" smtClean="0"/>
              <a:t>Entry requirements </a:t>
            </a:r>
            <a:r>
              <a:rPr lang="en-US" dirty="0" err="1" smtClean="0"/>
              <a:t>xxxxxxxxxxxxxxxxxxxxxxxxxxxxxxxxx</a:t>
            </a:r>
            <a:r>
              <a:rPr lang="en-US" dirty="0" smtClean="0"/>
              <a:t/>
            </a:r>
            <a:br>
              <a:rPr lang="en-US" dirty="0" smtClean="0"/>
            </a:br>
            <a:r>
              <a:rPr lang="en-US" dirty="0" err="1" smtClean="0"/>
              <a:t>xxxxxxxxxxxxxxxxxxxxxxxxx</a:t>
            </a:r>
            <a:endParaRPr lang="en-US" dirty="0" smtClean="0"/>
          </a:p>
        </p:txBody>
      </p:sp>
    </p:spTree>
    <p:extLst>
      <p:ext uri="{BB962C8B-B14F-4D97-AF65-F5344CB8AC3E}">
        <p14:creationId xmlns:p14="http://schemas.microsoft.com/office/powerpoint/2010/main" val="3179479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989" y="1425291"/>
            <a:ext cx="8508023" cy="523671"/>
          </a:xfrm>
          <a:prstGeom prst="rect">
            <a:avLst/>
          </a:prstGeom>
        </p:spPr>
        <p:txBody>
          <a:bodyPr lIns="0" tIns="0" rIns="0" bIns="0"/>
          <a:lstStyle>
            <a:lvl1pPr>
              <a:defRPr/>
            </a:lvl1pPr>
          </a:lstStyle>
          <a:p>
            <a:r>
              <a:rPr lang="en-US" dirty="0" smtClean="0"/>
              <a:t>Event Title. Reduce size of text if it doesn’t fit</a:t>
            </a:r>
            <a:endParaRPr lang="en-US" dirty="0"/>
          </a:p>
        </p:txBody>
      </p:sp>
      <p:sp>
        <p:nvSpPr>
          <p:cNvPr id="5" name="Text Placeholder 4"/>
          <p:cNvSpPr>
            <a:spLocks noGrp="1"/>
          </p:cNvSpPr>
          <p:nvPr>
            <p:ph type="body" sz="quarter" idx="10" hasCustomPrompt="1"/>
          </p:nvPr>
        </p:nvSpPr>
        <p:spPr>
          <a:xfrm>
            <a:off x="317989" y="1948962"/>
            <a:ext cx="8508023" cy="234462"/>
          </a:xfrm>
          <a:prstGeom prst="rect">
            <a:avLst/>
          </a:prstGeom>
        </p:spPr>
        <p:txBody>
          <a:bodyPr lIns="0" tIns="0" rIns="0" bIns="0"/>
          <a:lstStyle/>
          <a:p>
            <a:pPr lvl="0"/>
            <a:r>
              <a:rPr lang="en-US" dirty="0" smtClean="0"/>
              <a:t>Event hashtag</a:t>
            </a:r>
          </a:p>
        </p:txBody>
      </p:sp>
      <p:sp>
        <p:nvSpPr>
          <p:cNvPr id="7" name="Text Placeholder 6"/>
          <p:cNvSpPr>
            <a:spLocks noGrp="1"/>
          </p:cNvSpPr>
          <p:nvPr>
            <p:ph type="body" sz="quarter" idx="11" hasCustomPrompt="1"/>
          </p:nvPr>
        </p:nvSpPr>
        <p:spPr>
          <a:xfrm>
            <a:off x="317989" y="2352146"/>
            <a:ext cx="4054719" cy="226931"/>
          </a:xfrm>
          <a:prstGeom prst="rect">
            <a:avLst/>
          </a:prstGeom>
        </p:spPr>
        <p:txBody>
          <a:bodyPr lIns="0" tIns="0" rIns="0" bIns="0"/>
          <a:lstStyle>
            <a:lvl1pPr>
              <a:defRPr sz="1417" baseline="0">
                <a:solidFill>
                  <a:schemeClr val="tx1"/>
                </a:solidFill>
              </a:defRPr>
            </a:lvl1pPr>
          </a:lstStyle>
          <a:p>
            <a:pPr lvl="0"/>
            <a:r>
              <a:rPr lang="en-US" dirty="0" smtClean="0"/>
              <a:t>Speaker Name</a:t>
            </a:r>
          </a:p>
        </p:txBody>
      </p:sp>
      <p:sp>
        <p:nvSpPr>
          <p:cNvPr id="10" name="Text Placeholder 9"/>
          <p:cNvSpPr>
            <a:spLocks noGrp="1"/>
          </p:cNvSpPr>
          <p:nvPr>
            <p:ph type="body" sz="quarter" idx="12" hasCustomPrompt="1"/>
          </p:nvPr>
        </p:nvSpPr>
        <p:spPr>
          <a:xfrm>
            <a:off x="317989" y="2637693"/>
            <a:ext cx="4054718" cy="703384"/>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baseline="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a:t>
            </a:r>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marL="0" marR="0" lvl="0" indent="0" algn="l" defTabSz="761970" rtl="0" eaLnBrk="1" fontAlgn="auto" latinLnBrk="0" hangingPunct="1">
              <a:lnSpc>
                <a:spcPct val="90000"/>
              </a:lnSpc>
              <a:spcBef>
                <a:spcPts val="833"/>
              </a:spcBef>
              <a:spcAft>
                <a:spcPts val="0"/>
              </a:spcAft>
              <a:buClrTx/>
              <a:buSzTx/>
              <a:buFontTx/>
              <a:buNone/>
              <a:tabLst/>
              <a:defRPr/>
            </a:pPr>
            <a:endParaRPr lang="en-US" dirty="0" smtClean="0"/>
          </a:p>
          <a:p>
            <a:pPr lvl="0"/>
            <a:endParaRPr lang="en-US" dirty="0" smtClean="0"/>
          </a:p>
        </p:txBody>
      </p:sp>
      <p:sp>
        <p:nvSpPr>
          <p:cNvPr id="12" name="Text Placeholder 11"/>
          <p:cNvSpPr>
            <a:spLocks noGrp="1"/>
          </p:cNvSpPr>
          <p:nvPr>
            <p:ph type="body" sz="quarter" idx="13" hasCustomPrompt="1"/>
          </p:nvPr>
        </p:nvSpPr>
        <p:spPr>
          <a:xfrm>
            <a:off x="317989" y="3516313"/>
            <a:ext cx="4054719" cy="235073"/>
          </a:xfrm>
          <a:prstGeom prst="rect">
            <a:avLst/>
          </a:prstGeom>
        </p:spPr>
        <p:txBody>
          <a:bodyPr lIns="0" tIns="0" rIns="0" bIns="0"/>
          <a:lstStyle>
            <a:lvl1pPr>
              <a:defRPr sz="1417" baseline="0">
                <a:solidFill>
                  <a:schemeClr val="tx1"/>
                </a:solidFill>
              </a:defRPr>
            </a:lvl1pPr>
          </a:lstStyle>
          <a:p>
            <a:pPr lvl="0"/>
            <a:r>
              <a:rPr lang="en-US" smtClean="0"/>
              <a:t>Speaker Name</a:t>
            </a:r>
            <a:endParaRPr lang="en-US" dirty="0" smtClean="0"/>
          </a:p>
        </p:txBody>
      </p:sp>
      <p:sp>
        <p:nvSpPr>
          <p:cNvPr id="14" name="Text Placeholder 13"/>
          <p:cNvSpPr>
            <a:spLocks noGrp="1"/>
          </p:cNvSpPr>
          <p:nvPr>
            <p:ph type="body" sz="quarter" idx="14" hasCustomPrompt="1"/>
          </p:nvPr>
        </p:nvSpPr>
        <p:spPr>
          <a:xfrm>
            <a:off x="317989" y="3817938"/>
            <a:ext cx="4054719" cy="710101"/>
          </a:xfrm>
          <a:prstGeom prst="rect">
            <a:avLst/>
          </a:prstGeom>
        </p:spPr>
        <p:txBody>
          <a:bodyPr lIns="0" tIns="0" rIns="0" bIns="0"/>
          <a:lstStyle>
            <a:lvl1pPr>
              <a:defRPr sz="1083" b="0" i="0">
                <a:solidFill>
                  <a:schemeClr val="tx1"/>
                </a:solidFill>
                <a:latin typeface="Roboto" charset="0"/>
                <a:ea typeface="Roboto" charset="0"/>
                <a:cs typeface="Roboto" charset="0"/>
              </a:defRPr>
            </a:lvl1pPr>
          </a:lstStyle>
          <a:p>
            <a:pPr lvl="0"/>
            <a:r>
              <a:rPr lang="en-US" dirty="0" smtClean="0"/>
              <a:t>Positions and affiliations. Positions and affiliations. Positions and affiliations. Positions and affiliations. Positions and affiliations. Positions and affiliations. Positions and affiliations</a:t>
            </a:r>
          </a:p>
        </p:txBody>
      </p:sp>
      <p:sp>
        <p:nvSpPr>
          <p:cNvPr id="16" name="Text Placeholder 15"/>
          <p:cNvSpPr>
            <a:spLocks noGrp="1"/>
          </p:cNvSpPr>
          <p:nvPr>
            <p:ph type="body" sz="quarter" idx="15" hasCustomPrompt="1"/>
          </p:nvPr>
        </p:nvSpPr>
        <p:spPr>
          <a:xfrm>
            <a:off x="4737589" y="2346854"/>
            <a:ext cx="4088423" cy="239550"/>
          </a:xfrm>
          <a:prstGeom prst="rect">
            <a:avLst/>
          </a:prstGeom>
        </p:spPr>
        <p:txBody>
          <a:bodyPr lIns="0" tIns="0" rIns="0" bIns="0"/>
          <a:lstStyle>
            <a:lvl1pPr>
              <a:defRPr sz="1417" baseline="0">
                <a:solidFill>
                  <a:schemeClr val="tx1"/>
                </a:solidFill>
              </a:defRPr>
            </a:lvl1pPr>
          </a:lstStyle>
          <a:p>
            <a:pPr lvl="0"/>
            <a:r>
              <a:rPr lang="en-US" dirty="0" smtClean="0"/>
              <a:t>Speaker Name</a:t>
            </a:r>
          </a:p>
        </p:txBody>
      </p:sp>
      <p:sp>
        <p:nvSpPr>
          <p:cNvPr id="18" name="Text Placeholder 17"/>
          <p:cNvSpPr>
            <a:spLocks noGrp="1"/>
          </p:cNvSpPr>
          <p:nvPr>
            <p:ph type="body" sz="quarter" idx="16" hasCustomPrompt="1"/>
          </p:nvPr>
        </p:nvSpPr>
        <p:spPr>
          <a:xfrm>
            <a:off x="4737589" y="2647157"/>
            <a:ext cx="4088423" cy="679267"/>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a:t>
            </a:r>
          </a:p>
        </p:txBody>
      </p:sp>
      <p:sp>
        <p:nvSpPr>
          <p:cNvPr id="20" name="Text Placeholder 19"/>
          <p:cNvSpPr>
            <a:spLocks noGrp="1"/>
          </p:cNvSpPr>
          <p:nvPr>
            <p:ph type="body" sz="quarter" idx="17" hasCustomPrompt="1"/>
          </p:nvPr>
        </p:nvSpPr>
        <p:spPr>
          <a:xfrm>
            <a:off x="4737589" y="3517636"/>
            <a:ext cx="4088423" cy="233749"/>
          </a:xfrm>
          <a:prstGeom prst="rect">
            <a:avLst/>
          </a:prstGeom>
        </p:spPr>
        <p:txBody>
          <a:bodyPr lIns="0" tIns="0" rIns="0" bIns="0"/>
          <a:lstStyle>
            <a:lvl1pPr>
              <a:defRPr sz="1417" b="1" i="0">
                <a:solidFill>
                  <a:schemeClr val="tx1"/>
                </a:solidFill>
                <a:latin typeface="Roboto" charset="0"/>
                <a:ea typeface="Roboto" charset="0"/>
                <a:cs typeface="Roboto" charset="0"/>
              </a:defRPr>
            </a:lvl1pPr>
          </a:lstStyle>
          <a:p>
            <a:pPr lvl="0"/>
            <a:r>
              <a:rPr lang="en-US" dirty="0" smtClean="0"/>
              <a:t>Speaker Name</a:t>
            </a:r>
          </a:p>
        </p:txBody>
      </p:sp>
      <p:sp>
        <p:nvSpPr>
          <p:cNvPr id="22" name="Text Placeholder 21"/>
          <p:cNvSpPr>
            <a:spLocks noGrp="1"/>
          </p:cNvSpPr>
          <p:nvPr>
            <p:ph type="body" sz="quarter" idx="18" hasCustomPrompt="1"/>
          </p:nvPr>
        </p:nvSpPr>
        <p:spPr>
          <a:xfrm>
            <a:off x="4737589" y="3817937"/>
            <a:ext cx="4088423" cy="688120"/>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83"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Positions and affiliations. Positions and affiliations. Positions and affiliations.</a:t>
            </a:r>
          </a:p>
        </p:txBody>
      </p:sp>
      <p:sp>
        <p:nvSpPr>
          <p:cNvPr id="24" name="Text Placeholder 23"/>
          <p:cNvSpPr>
            <a:spLocks noGrp="1"/>
          </p:cNvSpPr>
          <p:nvPr>
            <p:ph type="body" sz="quarter" idx="19" hasCustomPrompt="1"/>
          </p:nvPr>
        </p:nvSpPr>
        <p:spPr>
          <a:xfrm>
            <a:off x="317990" y="4711211"/>
            <a:ext cx="4054719" cy="388633"/>
          </a:xfrm>
          <a:prstGeom prst="rect">
            <a:avLst/>
          </a:prstGeom>
        </p:spPr>
        <p:txBody>
          <a:bodyPr lIns="0" tIns="0" rIns="0" bIns="0"/>
          <a:lstStyle>
            <a:lvl1pPr>
              <a:defRPr sz="833" b="0" i="1">
                <a:solidFill>
                  <a:schemeClr val="tx1"/>
                </a:solidFill>
                <a:latin typeface="Roboto" charset="0"/>
                <a:ea typeface="Roboto" charset="0"/>
                <a:cs typeface="Roboto" charset="0"/>
              </a:defRPr>
            </a:lvl1pPr>
          </a:lstStyle>
          <a:p>
            <a:pPr lvl="0"/>
            <a:r>
              <a:rPr lang="en-US" dirty="0" smtClean="0"/>
              <a:t>Date and Time </a:t>
            </a:r>
            <a:r>
              <a:rPr lang="en-US" dirty="0" err="1" smtClean="0"/>
              <a:t>xxxxxxxxxx</a:t>
            </a:r>
            <a:endParaRPr lang="en-US" dirty="0" smtClean="0"/>
          </a:p>
          <a:p>
            <a:pPr lvl="0"/>
            <a:r>
              <a:rPr lang="en-US" dirty="0" smtClean="0"/>
              <a:t>Location </a:t>
            </a:r>
            <a:r>
              <a:rPr lang="en-US" dirty="0" err="1" smtClean="0"/>
              <a:t>xxxxxxxx</a:t>
            </a:r>
            <a:endParaRPr lang="en-US" dirty="0" smtClean="0"/>
          </a:p>
        </p:txBody>
      </p:sp>
      <p:sp>
        <p:nvSpPr>
          <p:cNvPr id="4" name="Content Placeholder 3"/>
          <p:cNvSpPr>
            <a:spLocks noGrp="1"/>
          </p:cNvSpPr>
          <p:nvPr>
            <p:ph sz="quarter" idx="20" hasCustomPrompt="1"/>
          </p:nvPr>
        </p:nvSpPr>
        <p:spPr>
          <a:xfrm>
            <a:off x="4737589" y="4704183"/>
            <a:ext cx="4090606" cy="381001"/>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833" b="0" i="1">
                <a:solidFill>
                  <a:schemeClr val="tx1"/>
                </a:solidFill>
                <a:latin typeface="Roboto" charset="0"/>
                <a:ea typeface="Roboto" charset="0"/>
                <a:cs typeface="Roboto" charset="0"/>
              </a:defRPr>
            </a:lvl1pPr>
          </a:lstStyle>
          <a:p>
            <a:pPr lvl="0"/>
            <a:r>
              <a:rPr lang="en-US" dirty="0" smtClean="0"/>
              <a:t>Entry requirements </a:t>
            </a:r>
            <a:r>
              <a:rPr lang="en-US" dirty="0" err="1" smtClean="0"/>
              <a:t>xxxxxxxxxxxxxxxxxxxxxxxxxxxxxxxxx</a:t>
            </a:r>
            <a:r>
              <a:rPr lang="en-US" dirty="0" smtClean="0"/>
              <a:t/>
            </a:r>
            <a:br>
              <a:rPr lang="en-US" dirty="0" smtClean="0"/>
            </a:br>
            <a:r>
              <a:rPr lang="en-US" dirty="0" err="1" smtClean="0"/>
              <a:t>xxxxxxxxxxxxxxxxxxxxxxxxx</a:t>
            </a:r>
            <a:endParaRPr lang="en-US" dirty="0" smtClean="0"/>
          </a:p>
        </p:txBody>
      </p:sp>
    </p:spTree>
    <p:extLst>
      <p:ext uri="{BB962C8B-B14F-4D97-AF65-F5344CB8AC3E}">
        <p14:creationId xmlns:p14="http://schemas.microsoft.com/office/powerpoint/2010/main" val="1289550718"/>
      </p:ext>
    </p:extLst>
  </p:cSld>
  <p:clrMapOvr>
    <a:masterClrMapping/>
  </p:clrMapOvr>
  <p:extLst mod="1">
    <p:ext uri="{DCECCB84-F9BA-43D5-87BE-67443E8EF086}">
      <p15:sldGuideLst xmlns:p15="http://schemas.microsoft.com/office/powerpoint/2012/main">
        <p15:guide id="1" orient="horz" pos="1774">
          <p15:clr>
            <a:srgbClr val="FBAE40"/>
          </p15:clr>
        </p15:guide>
        <p15:guide id="2" orient="horz" pos="2001">
          <p15:clr>
            <a:srgbClr val="FBAE40"/>
          </p15:clr>
        </p15:guide>
        <p15:guide id="3" orient="horz" pos="2659">
          <p15:clr>
            <a:srgbClr val="FBAE40"/>
          </p15:clr>
        </p15:guide>
        <p15:guide id="4" orient="horz" pos="288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7989" y="1469253"/>
            <a:ext cx="8508023" cy="428421"/>
          </a:xfrm>
          <a:prstGeom prst="rect">
            <a:avLst/>
          </a:prstGeom>
        </p:spPr>
        <p:txBody>
          <a:bodyPr lIns="0" tIns="0" rIns="0" bIns="0"/>
          <a:lstStyle/>
          <a:p>
            <a:r>
              <a:rPr lang="en-US" dirty="0" smtClean="0"/>
              <a:t>Event Title. Reduce size of text if it doesn’t fit</a:t>
            </a:r>
            <a:endParaRPr lang="en-US" dirty="0"/>
          </a:p>
        </p:txBody>
      </p:sp>
      <p:sp>
        <p:nvSpPr>
          <p:cNvPr id="4" name="Text Placeholder 3"/>
          <p:cNvSpPr>
            <a:spLocks noGrp="1"/>
          </p:cNvSpPr>
          <p:nvPr>
            <p:ph type="body" sz="quarter" idx="10" hasCustomPrompt="1"/>
          </p:nvPr>
        </p:nvSpPr>
        <p:spPr>
          <a:xfrm>
            <a:off x="317989" y="1993026"/>
            <a:ext cx="8508023" cy="212379"/>
          </a:xfrm>
          <a:prstGeom prst="rect">
            <a:avLst/>
          </a:prstGeom>
        </p:spPr>
        <p:txBody>
          <a:bodyPr lIns="0" tIns="0" rIns="0" bIns="0"/>
          <a:lstStyle/>
          <a:p>
            <a:pPr lvl="0"/>
            <a:r>
              <a:rPr lang="en-US" smtClean="0"/>
              <a:t>Event hashtag</a:t>
            </a:r>
            <a:endParaRPr lang="en-US" dirty="0" smtClean="0"/>
          </a:p>
        </p:txBody>
      </p:sp>
      <p:sp>
        <p:nvSpPr>
          <p:cNvPr id="6" name="Text Placeholder 5"/>
          <p:cNvSpPr>
            <a:spLocks noGrp="1"/>
          </p:cNvSpPr>
          <p:nvPr>
            <p:ph type="body" sz="quarter" idx="11" hasCustomPrompt="1"/>
          </p:nvPr>
        </p:nvSpPr>
        <p:spPr>
          <a:xfrm>
            <a:off x="317989" y="2344209"/>
            <a:ext cx="4054719" cy="220215"/>
          </a:xfrm>
          <a:prstGeom prst="rect">
            <a:avLst/>
          </a:prstGeom>
        </p:spPr>
        <p:txBody>
          <a:bodyPr lIns="0" tIns="0" rIns="0" bIns="0"/>
          <a:lstStyle>
            <a:lvl1pPr>
              <a:defRPr sz="1417">
                <a:solidFill>
                  <a:schemeClr val="tx1"/>
                </a:solidFill>
              </a:defRPr>
            </a:lvl1pPr>
          </a:lstStyle>
          <a:p>
            <a:pPr lvl="0"/>
            <a:r>
              <a:rPr lang="en-US" dirty="0" smtClean="0"/>
              <a:t>Speaker Name</a:t>
            </a:r>
          </a:p>
        </p:txBody>
      </p:sp>
      <p:sp>
        <p:nvSpPr>
          <p:cNvPr id="8" name="Text Placeholder 7"/>
          <p:cNvSpPr>
            <a:spLocks noGrp="1"/>
          </p:cNvSpPr>
          <p:nvPr>
            <p:ph type="body" sz="quarter" idx="12" hasCustomPrompt="1"/>
          </p:nvPr>
        </p:nvSpPr>
        <p:spPr>
          <a:xfrm>
            <a:off x="317989" y="2637897"/>
            <a:ext cx="4054719" cy="344162"/>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10" name="Text Placeholder 9"/>
          <p:cNvSpPr>
            <a:spLocks noGrp="1"/>
          </p:cNvSpPr>
          <p:nvPr>
            <p:ph type="body" sz="quarter" idx="13" hasCustomPrompt="1"/>
          </p:nvPr>
        </p:nvSpPr>
        <p:spPr>
          <a:xfrm>
            <a:off x="317989" y="3128698"/>
            <a:ext cx="4054719" cy="241687"/>
          </a:xfrm>
          <a:prstGeom prst="rect">
            <a:avLst/>
          </a:prstGeom>
        </p:spPr>
        <p:txBody>
          <a:bodyPr lIns="0" tIns="0" rIns="0" bIns="0"/>
          <a:lstStyle>
            <a:lvl1pPr>
              <a:defRPr sz="1417">
                <a:solidFill>
                  <a:schemeClr val="tx1"/>
                </a:solidFill>
              </a:defRPr>
            </a:lvl1pPr>
          </a:lstStyle>
          <a:p>
            <a:pPr lvl="0"/>
            <a:r>
              <a:rPr lang="en-US" smtClean="0"/>
              <a:t>Speaker Name</a:t>
            </a:r>
            <a:endParaRPr lang="en-US" dirty="0" smtClean="0"/>
          </a:p>
        </p:txBody>
      </p:sp>
      <p:sp>
        <p:nvSpPr>
          <p:cNvPr id="12" name="Text Placeholder 11"/>
          <p:cNvSpPr>
            <a:spLocks noGrp="1"/>
          </p:cNvSpPr>
          <p:nvPr>
            <p:ph type="body" sz="quarter" idx="14" hasCustomPrompt="1"/>
          </p:nvPr>
        </p:nvSpPr>
        <p:spPr>
          <a:xfrm>
            <a:off x="317989" y="3406511"/>
            <a:ext cx="4054719" cy="352201"/>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14" name="Text Placeholder 13"/>
          <p:cNvSpPr>
            <a:spLocks noGrp="1"/>
          </p:cNvSpPr>
          <p:nvPr>
            <p:ph type="body" sz="quarter" idx="15" hasCustomPrompt="1"/>
          </p:nvPr>
        </p:nvSpPr>
        <p:spPr>
          <a:xfrm>
            <a:off x="317989" y="3877470"/>
            <a:ext cx="4054719" cy="248606"/>
          </a:xfrm>
          <a:prstGeom prst="rect">
            <a:avLst/>
          </a:prstGeom>
        </p:spPr>
        <p:txBody>
          <a:bodyPr lIns="0" tIns="0" rIns="0" bIns="0"/>
          <a:lstStyle>
            <a:lvl1pPr>
              <a:defRPr sz="1417">
                <a:solidFill>
                  <a:schemeClr val="tx1"/>
                </a:solidFill>
              </a:defRPr>
            </a:lvl1pPr>
          </a:lstStyle>
          <a:p>
            <a:pPr lvl="0"/>
            <a:r>
              <a:rPr lang="en-US" smtClean="0"/>
              <a:t>Speaker Name</a:t>
            </a:r>
            <a:endParaRPr lang="en-US" dirty="0" smtClean="0"/>
          </a:p>
        </p:txBody>
      </p:sp>
      <p:sp>
        <p:nvSpPr>
          <p:cNvPr id="16" name="Text Placeholder 15"/>
          <p:cNvSpPr>
            <a:spLocks noGrp="1"/>
          </p:cNvSpPr>
          <p:nvPr>
            <p:ph type="body" sz="quarter" idx="16" hasCustomPrompt="1"/>
          </p:nvPr>
        </p:nvSpPr>
        <p:spPr>
          <a:xfrm>
            <a:off x="317989" y="4177771"/>
            <a:ext cx="4054719" cy="430865"/>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18" name="Text Placeholder 17"/>
          <p:cNvSpPr>
            <a:spLocks noGrp="1"/>
          </p:cNvSpPr>
          <p:nvPr>
            <p:ph type="body" sz="quarter" idx="17" hasCustomPrompt="1"/>
          </p:nvPr>
        </p:nvSpPr>
        <p:spPr>
          <a:xfrm>
            <a:off x="317990" y="4762500"/>
            <a:ext cx="4054719" cy="351896"/>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833" b="0" i="1">
                <a:solidFill>
                  <a:schemeClr val="tx1"/>
                </a:solidFill>
                <a:latin typeface="Roboto" charset="0"/>
                <a:ea typeface="Roboto" charset="0"/>
                <a:cs typeface="Roboto" charset="0"/>
              </a:defRPr>
            </a:lvl1pPr>
          </a:lstStyle>
          <a:p>
            <a:pPr lvl="0"/>
            <a:r>
              <a:rPr lang="en-US" dirty="0" smtClean="0"/>
              <a:t>Date and Time </a:t>
            </a:r>
            <a:r>
              <a:rPr lang="en-US" dirty="0" err="1" smtClean="0"/>
              <a:t>xxxxxxxxxx</a:t>
            </a:r>
            <a:endParaRPr lang="en-US" dirty="0" smtClean="0"/>
          </a:p>
          <a:p>
            <a:pPr lvl="0"/>
            <a:r>
              <a:rPr lang="en-US" dirty="0" smtClean="0"/>
              <a:t>Location </a:t>
            </a:r>
            <a:r>
              <a:rPr lang="en-US" dirty="0" err="1" smtClean="0"/>
              <a:t>xxxxxxxx</a:t>
            </a:r>
            <a:endParaRPr lang="en-US" dirty="0" smtClean="0"/>
          </a:p>
          <a:p>
            <a:pPr lvl="0"/>
            <a:endParaRPr lang="en-US" dirty="0" smtClean="0"/>
          </a:p>
        </p:txBody>
      </p:sp>
      <p:sp>
        <p:nvSpPr>
          <p:cNvPr id="20" name="Text Placeholder 19"/>
          <p:cNvSpPr>
            <a:spLocks noGrp="1"/>
          </p:cNvSpPr>
          <p:nvPr>
            <p:ph type="body" sz="quarter" idx="18" hasCustomPrompt="1"/>
          </p:nvPr>
        </p:nvSpPr>
        <p:spPr>
          <a:xfrm>
            <a:off x="4737589" y="2346854"/>
            <a:ext cx="4088423" cy="239448"/>
          </a:xfrm>
          <a:prstGeom prst="rect">
            <a:avLst/>
          </a:prstGeom>
        </p:spPr>
        <p:txBody>
          <a:bodyPr lIns="0" tIns="0" rIns="0" bIns="0"/>
          <a:lstStyle>
            <a:lvl1pPr>
              <a:defRPr sz="1417">
                <a:solidFill>
                  <a:schemeClr val="tx1"/>
                </a:solidFill>
              </a:defRPr>
            </a:lvl1pPr>
          </a:lstStyle>
          <a:p>
            <a:pPr lvl="0"/>
            <a:r>
              <a:rPr lang="en-US" smtClean="0"/>
              <a:t>Speaker Name</a:t>
            </a:r>
            <a:endParaRPr lang="en-US" dirty="0" smtClean="0"/>
          </a:p>
        </p:txBody>
      </p:sp>
      <p:sp>
        <p:nvSpPr>
          <p:cNvPr id="22" name="Text Placeholder 21"/>
          <p:cNvSpPr>
            <a:spLocks noGrp="1"/>
          </p:cNvSpPr>
          <p:nvPr>
            <p:ph type="body" sz="quarter" idx="19" hasCustomPrompt="1"/>
          </p:nvPr>
        </p:nvSpPr>
        <p:spPr>
          <a:xfrm>
            <a:off x="4737589" y="3127375"/>
            <a:ext cx="4088423" cy="213702"/>
          </a:xfrm>
          <a:prstGeom prst="rect">
            <a:avLst/>
          </a:prstGeom>
        </p:spPr>
        <p:txBody>
          <a:bodyPr lIns="0" tIns="0" rIns="0" bIns="0"/>
          <a:lstStyle>
            <a:lvl1pPr>
              <a:defRPr sz="1417">
                <a:solidFill>
                  <a:schemeClr val="tx1"/>
                </a:solidFill>
              </a:defRPr>
            </a:lvl1pPr>
          </a:lstStyle>
          <a:p>
            <a:pPr lvl="0"/>
            <a:r>
              <a:rPr lang="en-US" dirty="0" smtClean="0"/>
              <a:t>Speaker Name</a:t>
            </a:r>
          </a:p>
        </p:txBody>
      </p:sp>
      <p:sp>
        <p:nvSpPr>
          <p:cNvPr id="24" name="Text Placeholder 23"/>
          <p:cNvSpPr>
            <a:spLocks noGrp="1"/>
          </p:cNvSpPr>
          <p:nvPr>
            <p:ph type="body" sz="quarter" idx="20" hasCustomPrompt="1"/>
          </p:nvPr>
        </p:nvSpPr>
        <p:spPr>
          <a:xfrm>
            <a:off x="4737589" y="3877469"/>
            <a:ext cx="4088423" cy="247385"/>
          </a:xfrm>
          <a:prstGeom prst="rect">
            <a:avLst/>
          </a:prstGeom>
        </p:spPr>
        <p:txBody>
          <a:bodyPr lIns="0" tIns="0" rIns="0" bIns="0"/>
          <a:lstStyle>
            <a:lvl1pPr>
              <a:defRPr sz="1417">
                <a:solidFill>
                  <a:schemeClr val="tx1"/>
                </a:solidFill>
              </a:defRPr>
            </a:lvl1pPr>
          </a:lstStyle>
          <a:p>
            <a:pPr lvl="0"/>
            <a:r>
              <a:rPr lang="en-US" smtClean="0"/>
              <a:t>Speaker Name</a:t>
            </a:r>
            <a:endParaRPr lang="en-US" dirty="0" smtClean="0"/>
          </a:p>
        </p:txBody>
      </p:sp>
      <p:sp>
        <p:nvSpPr>
          <p:cNvPr id="26" name="Text Placeholder 25"/>
          <p:cNvSpPr>
            <a:spLocks noGrp="1"/>
          </p:cNvSpPr>
          <p:nvPr>
            <p:ph type="body" sz="quarter" idx="21" hasCustomPrompt="1"/>
          </p:nvPr>
        </p:nvSpPr>
        <p:spPr>
          <a:xfrm>
            <a:off x="4737589" y="2647157"/>
            <a:ext cx="4088423" cy="400843"/>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28" name="Text Placeholder 27"/>
          <p:cNvSpPr>
            <a:spLocks noGrp="1"/>
          </p:cNvSpPr>
          <p:nvPr>
            <p:ph type="body" sz="quarter" idx="22" hasCustomPrompt="1"/>
          </p:nvPr>
        </p:nvSpPr>
        <p:spPr>
          <a:xfrm>
            <a:off x="4737589" y="3397250"/>
            <a:ext cx="4088423" cy="404813"/>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Positions and affiliations. </a:t>
            </a:r>
          </a:p>
        </p:txBody>
      </p:sp>
      <p:sp>
        <p:nvSpPr>
          <p:cNvPr id="30" name="Text Placeholder 29"/>
          <p:cNvSpPr>
            <a:spLocks noGrp="1"/>
          </p:cNvSpPr>
          <p:nvPr>
            <p:ph type="body" sz="quarter" idx="23" hasCustomPrompt="1"/>
          </p:nvPr>
        </p:nvSpPr>
        <p:spPr>
          <a:xfrm>
            <a:off x="4737589" y="4177771"/>
            <a:ext cx="4088423" cy="650875"/>
          </a:xfrm>
          <a:prstGeom prst="rect">
            <a:avLst/>
          </a:prstGeom>
        </p:spPr>
        <p:txBody>
          <a:bodyPr lIns="0" tIns="0" rIns="0" bIns="0"/>
          <a:lstStyle>
            <a:lvl1pPr marL="0" marR="0" indent="0" algn="l" defTabSz="761970" rtl="0" eaLnBrk="1" fontAlgn="auto" latinLnBrk="0" hangingPunct="1">
              <a:lnSpc>
                <a:spcPct val="90000"/>
              </a:lnSpc>
              <a:spcBef>
                <a:spcPts val="833"/>
              </a:spcBef>
              <a:spcAft>
                <a:spcPts val="0"/>
              </a:spcAft>
              <a:buClrTx/>
              <a:buSzTx/>
              <a:buFontTx/>
              <a:buNone/>
              <a:tabLst/>
              <a:defRPr sz="1000" b="0" i="0">
                <a:solidFill>
                  <a:schemeClr val="tx1"/>
                </a:solidFill>
                <a:latin typeface="Roboto" charset="0"/>
                <a:ea typeface="Roboto" charset="0"/>
                <a:cs typeface="Roboto" charset="0"/>
              </a:defRPr>
            </a:lvl1pPr>
          </a:lstStyle>
          <a:p>
            <a:pPr marL="0" marR="0" lvl="0" indent="0" algn="l" defTabSz="761970" rtl="0" eaLnBrk="1" fontAlgn="auto" latinLnBrk="0" hangingPunct="1">
              <a:lnSpc>
                <a:spcPct val="90000"/>
              </a:lnSpc>
              <a:spcBef>
                <a:spcPts val="833"/>
              </a:spcBef>
              <a:spcAft>
                <a:spcPts val="0"/>
              </a:spcAft>
              <a:buClrTx/>
              <a:buSzTx/>
              <a:buFontTx/>
              <a:buNone/>
              <a:tabLst/>
              <a:defRPr/>
            </a:pPr>
            <a:r>
              <a:rPr lang="en-US" dirty="0" smtClean="0"/>
              <a:t>Positions and affiliations. Positions and affiliations. Positions and affiliations. </a:t>
            </a:r>
            <a:r>
              <a:rPr lang="en-US" smtClean="0"/>
              <a:t>Positions and affiliations. </a:t>
            </a:r>
            <a:endParaRPr lang="en-US" dirty="0" smtClean="0"/>
          </a:p>
        </p:txBody>
      </p:sp>
      <p:sp>
        <p:nvSpPr>
          <p:cNvPr id="7" name="Content Placeholder 6"/>
          <p:cNvSpPr>
            <a:spLocks noGrp="1"/>
          </p:cNvSpPr>
          <p:nvPr>
            <p:ph sz="quarter" idx="24" hasCustomPrompt="1"/>
          </p:nvPr>
        </p:nvSpPr>
        <p:spPr>
          <a:xfrm>
            <a:off x="4737589" y="4766901"/>
            <a:ext cx="4088422" cy="341609"/>
          </a:xfrm>
          <a:prstGeom prst="rect">
            <a:avLst/>
          </a:prstGeom>
        </p:spPr>
        <p:txBody>
          <a:bodyPr lIns="0" tIns="0" rIns="0" bIns="0"/>
          <a:lstStyle>
            <a:lvl1pPr>
              <a:defRPr sz="833" b="0" i="1">
                <a:solidFill>
                  <a:schemeClr val="tx1"/>
                </a:solidFill>
                <a:latin typeface="Roboto" charset="0"/>
                <a:ea typeface="Roboto" charset="0"/>
                <a:cs typeface="Roboto" charset="0"/>
              </a:defRPr>
            </a:lvl1pPr>
          </a:lstStyle>
          <a:p>
            <a:pPr lvl="0"/>
            <a:r>
              <a:rPr lang="en-US" dirty="0" smtClean="0"/>
              <a:t>Entry requirements </a:t>
            </a:r>
            <a:r>
              <a:rPr lang="en-US" dirty="0" err="1" smtClean="0"/>
              <a:t>xxxxxxxxxxxxxxxxxxxxxxxxxxxxxxxxx</a:t>
            </a:r>
            <a:r>
              <a:rPr lang="en-US" dirty="0" smtClean="0"/>
              <a:t/>
            </a:r>
            <a:br>
              <a:rPr lang="en-US" dirty="0" smtClean="0"/>
            </a:br>
            <a:r>
              <a:rPr lang="en-US" dirty="0" err="1" smtClean="0"/>
              <a:t>xxxxxxxxxxxxxxxxxxxxxxxxx</a:t>
            </a:r>
            <a:endParaRPr lang="en-US" dirty="0" smtClean="0"/>
          </a:p>
        </p:txBody>
      </p:sp>
    </p:spTree>
    <p:extLst>
      <p:ext uri="{BB962C8B-B14F-4D97-AF65-F5344CB8AC3E}">
        <p14:creationId xmlns:p14="http://schemas.microsoft.com/office/powerpoint/2010/main" val="1559232051"/>
      </p:ext>
    </p:extLst>
  </p:cSld>
  <p:clrMapOvr>
    <a:masterClrMapping/>
  </p:clrMapOvr>
  <p:extLst mod="1">
    <p:ext uri="{DCECCB84-F9BA-43D5-87BE-67443E8EF086}">
      <p15:sldGuideLst xmlns:p15="http://schemas.microsoft.com/office/powerpoint/2012/main">
        <p15:guide id="1" orient="horz" pos="1774">
          <p15:clr>
            <a:srgbClr val="FBAE40"/>
          </p15:clr>
        </p15:guide>
        <p15:guide id="2" orient="horz" pos="2001">
          <p15:clr>
            <a:srgbClr val="FBAE40"/>
          </p15:clr>
        </p15:guide>
        <p15:guide id="3" orient="horz" pos="2364">
          <p15:clr>
            <a:srgbClr val="FBAE40"/>
          </p15:clr>
        </p15:guide>
        <p15:guide id="4" orient="horz" pos="2568">
          <p15:clr>
            <a:srgbClr val="FBAE40"/>
          </p15:clr>
        </p15:guide>
        <p15:guide id="5" orient="horz" pos="2931">
          <p15:clr>
            <a:srgbClr val="FBAE40"/>
          </p15:clr>
        </p15:guide>
        <p15:guide id="6" orient="horz" pos="315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33500"/>
            <a:ext cx="4038600" cy="3771636"/>
          </a:xfrm>
          <a:prstGeom prst="rect">
            <a:avLst/>
          </a:prstGeo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5296959"/>
            <a:ext cx="2133600" cy="304271"/>
          </a:xfrm>
          <a:prstGeom prst="rect">
            <a:avLst/>
          </a:prstGeom>
        </p:spPr>
        <p:txBody>
          <a:bodyPr/>
          <a:lstStyle/>
          <a:p>
            <a:fld id="{42030EFF-7FF8-4DBB-8FE8-CF7576DACA63}" type="datetime1">
              <a:rPr lang="en-GB" smtClean="0"/>
              <a:t>12/12/2019</a:t>
            </a:fld>
            <a:endParaRPr lang="en-GB"/>
          </a:p>
        </p:txBody>
      </p:sp>
      <p:sp>
        <p:nvSpPr>
          <p:cNvPr id="6" name="Footer Placeholder 5"/>
          <p:cNvSpPr>
            <a:spLocks noGrp="1"/>
          </p:cNvSpPr>
          <p:nvPr>
            <p:ph type="ftr" sz="quarter" idx="11"/>
          </p:nvPr>
        </p:nvSpPr>
        <p:spPr>
          <a:xfrm>
            <a:off x="3124200" y="5296959"/>
            <a:ext cx="2895600" cy="304271"/>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5296959"/>
            <a:ext cx="2133600" cy="304271"/>
          </a:xfrm>
          <a:prstGeom prst="rect">
            <a:avLst/>
          </a:prstGeom>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328764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333500"/>
            <a:ext cx="8229600" cy="37716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5296959"/>
            <a:ext cx="2133600" cy="304271"/>
          </a:xfrm>
          <a:prstGeom prst="rect">
            <a:avLst/>
          </a:prstGeom>
        </p:spPr>
        <p:txBody>
          <a:bodyPr/>
          <a:lstStyle/>
          <a:p>
            <a:fld id="{D9F1FBFD-D812-43EA-907F-5A11FD0481D8}" type="datetime1">
              <a:rPr lang="en-GB" smtClean="0"/>
              <a:t>12/12/2019</a:t>
            </a:fld>
            <a:endParaRPr lang="en-GB"/>
          </a:p>
        </p:txBody>
      </p:sp>
      <p:sp>
        <p:nvSpPr>
          <p:cNvPr id="5" name="Footer Placeholder 4"/>
          <p:cNvSpPr>
            <a:spLocks noGrp="1"/>
          </p:cNvSpPr>
          <p:nvPr>
            <p:ph type="ftr" sz="quarter" idx="11"/>
          </p:nvPr>
        </p:nvSpPr>
        <p:spPr>
          <a:xfrm>
            <a:off x="3124200" y="5296959"/>
            <a:ext cx="2895600" cy="304271"/>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5296959"/>
            <a:ext cx="2133600" cy="304271"/>
          </a:xfrm>
          <a:prstGeom prst="rect">
            <a:avLst/>
          </a:prstGeom>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653823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F1FBFD-D812-43EA-907F-5A11FD0481D8}" type="datetime1">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4292589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endParaRPr lang="en-GB"/>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1B9829-0A3C-447F-8C56-4C904DFB17C3}" type="datetime1">
              <a:rPr lang="en-GB" smtClean="0"/>
              <a:t>12/12/2019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4072116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030EFF-7FF8-4DBB-8FE8-CF7576DACA63}" type="datetime1">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3044089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5068856-E023-4632-A54B-16D979ED07AD}" type="datetime1">
              <a:rPr lang="en-GB" smtClean="0"/>
              <a:t>12/12/2019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33667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4D1B99D-464A-4CC8-91F4-A0DF9CFCD898}" type="datetime1">
              <a:rPr lang="en-GB" smtClean="0"/>
              <a:t>12/12/2019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764703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D7550-3BCB-430A-86DD-05819F5C61D4}" type="datetime1">
              <a:rPr lang="en-GB" smtClean="0"/>
              <a:t>12/12/2019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140858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endParaRPr lang="en-GB"/>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81CD163-7E6F-433D-A97C-8CE114856A83}" type="datetime1">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3926546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endParaRPr lang="en-GB"/>
          </a:p>
        </p:txBody>
      </p:sp>
      <p:sp>
        <p:nvSpPr>
          <p:cNvPr id="3" name="Picture Placeholder 2"/>
          <p:cNvSpPr>
            <a:spLocks noGrp="1"/>
          </p:cNvSpPr>
          <p:nvPr>
            <p:ph type="pic" idx="1"/>
          </p:nvPr>
        </p:nvSpPr>
        <p:spPr>
          <a:xfrm>
            <a:off x="1792288" y="510646"/>
            <a:ext cx="54864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GB"/>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0EEDDEE-14A2-41A8-A2AF-79B7B4E1B189}" type="datetime1">
              <a:rPr lang="en-GB" smtClean="0"/>
              <a:t>12/12/2019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7BB022-3B30-410A-970D-E4B5CDF08844}" type="slidenum">
              <a:rPr lang="en-GB" smtClean="0"/>
              <a:t>‹#›</a:t>
            </a:fld>
            <a:endParaRPr lang="en-GB"/>
          </a:p>
        </p:txBody>
      </p:sp>
    </p:spTree>
    <p:extLst>
      <p:ext uri="{BB962C8B-B14F-4D97-AF65-F5344CB8AC3E}">
        <p14:creationId xmlns:p14="http://schemas.microsoft.com/office/powerpoint/2010/main" val="394585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2.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fld id="{C8B55843-CFB9-40B2-B430-D036A7B05362}" type="datetime1">
              <a:rPr lang="en-GB" smtClean="0"/>
              <a:t>12/12/2019</a:t>
            </a:fld>
            <a:endParaRPr lang="en-GB"/>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fld id="{D67BB022-3B30-410A-970D-E4B5CDF08844}" type="slidenum">
              <a:rPr lang="en-GB" smtClean="0"/>
              <a:t>‹#›</a:t>
            </a:fld>
            <a:endParaRPr lang="en-GB"/>
          </a:p>
        </p:txBody>
      </p:sp>
    </p:spTree>
    <p:extLst>
      <p:ext uri="{BB962C8B-B14F-4D97-AF65-F5344CB8AC3E}">
        <p14:creationId xmlns:p14="http://schemas.microsoft.com/office/powerpoint/2010/main" val="2638720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761970" rtl="0" eaLnBrk="1" latinLnBrk="0" hangingPunct="1">
        <a:spcBef>
          <a:spcPct val="0"/>
        </a:spcBef>
        <a:buNone/>
        <a:defRPr sz="3667" kern="1200">
          <a:solidFill>
            <a:schemeClr val="tx1"/>
          </a:solidFill>
          <a:latin typeface="+mj-lt"/>
          <a:ea typeface="+mj-ea"/>
          <a:cs typeface="+mj-cs"/>
        </a:defRPr>
      </a:lvl1pPr>
    </p:titleStyle>
    <p:bodyStyle>
      <a:lvl1pPr marL="285739" indent="-285739" algn="l" defTabSz="7619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1pPr>
      <a:lvl2pPr marL="619100" indent="-238115" algn="l" defTabSz="761970" rtl="0" eaLnBrk="1" latinLnBrk="0" hangingPunct="1">
        <a:spcBef>
          <a:spcPct val="20000"/>
        </a:spcBef>
        <a:buFont typeface="Arial" panose="020B0604020202020204" pitchFamily="34" charset="0"/>
        <a:buChar char="–"/>
        <a:defRPr sz="2333" kern="1200">
          <a:solidFill>
            <a:schemeClr val="tx1"/>
          </a:solidFill>
          <a:latin typeface="+mn-lt"/>
          <a:ea typeface="+mn-ea"/>
          <a:cs typeface="+mn-cs"/>
        </a:defRPr>
      </a:lvl2pPr>
      <a:lvl3pPr marL="952462" indent="-190492" algn="l" defTabSz="76197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333447"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4pPr>
      <a:lvl5pPr marL="171443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5pPr>
      <a:lvl6pPr marL="209541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6pPr>
      <a:lvl7pPr marL="2476401"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7pPr>
      <a:lvl8pPr marL="2857386"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8pPr>
      <a:lvl9pPr marL="3238370" indent="-190492" algn="l" defTabSz="761970" rtl="0" eaLnBrk="1" latinLnBrk="0" hangingPunct="1">
        <a:spcBef>
          <a:spcPct val="20000"/>
        </a:spcBef>
        <a:buFont typeface="Arial" panose="020B0604020202020204" pitchFamily="34" charset="0"/>
        <a:buChar char="•"/>
        <a:defRPr sz="1667"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1715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7" r:id="rId4"/>
    <p:sldLayoutId id="2147483668" r:id="rId5"/>
  </p:sldLayoutIdLst>
  <p:txStyles>
    <p:titleStyle>
      <a:lvl1pPr algn="l" defTabSz="761970" rtl="0" eaLnBrk="1" latinLnBrk="0" hangingPunct="1">
        <a:lnSpc>
          <a:spcPct val="90000"/>
        </a:lnSpc>
        <a:spcBef>
          <a:spcPct val="0"/>
        </a:spcBef>
        <a:buNone/>
        <a:defRPr sz="2833" b="0" i="0" kern="1200">
          <a:solidFill>
            <a:srgbClr val="FF0000"/>
          </a:solidFill>
          <a:latin typeface="Roboto" charset="0"/>
          <a:ea typeface="Roboto" charset="0"/>
          <a:cs typeface="Roboto" charset="0"/>
        </a:defRPr>
      </a:lvl1pPr>
    </p:titleStyle>
    <p:bodyStyle>
      <a:lvl1pPr marL="0" indent="0" algn="l" defTabSz="761970" rtl="0" eaLnBrk="1" latinLnBrk="0" hangingPunct="1">
        <a:lnSpc>
          <a:spcPct val="90000"/>
        </a:lnSpc>
        <a:spcBef>
          <a:spcPts val="833"/>
        </a:spcBef>
        <a:buFontTx/>
        <a:buNone/>
        <a:defRPr sz="1333" b="1" i="0" kern="1200" baseline="0">
          <a:solidFill>
            <a:srgbClr val="FF0000"/>
          </a:solidFill>
          <a:latin typeface="Roboto" charset="0"/>
          <a:ea typeface="Roboto" charset="0"/>
          <a:cs typeface="Roboto"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120">
          <p15:clr>
            <a:srgbClr val="F26B43"/>
          </p15:clr>
        </p15:guide>
        <p15:guide id="2" pos="217">
          <p15:clr>
            <a:srgbClr val="F26B43"/>
          </p15:clr>
        </p15:guide>
        <p15:guide id="3" pos="2984">
          <p15:clr>
            <a:srgbClr val="F26B43"/>
          </p15:clr>
        </p15:guide>
        <p15:guide id="4" pos="3233">
          <p15:clr>
            <a:srgbClr val="F26B43"/>
          </p15:clr>
        </p15:guide>
        <p15:guide id="5" pos="602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4880" b="29841"/>
          <a:stretch/>
        </p:blipFill>
        <p:spPr>
          <a:xfrm>
            <a:off x="2771800" y="2713484"/>
            <a:ext cx="3818065" cy="936104"/>
          </a:xfrm>
          <a:prstGeom prst="rect">
            <a:avLst/>
          </a:prstGeom>
          <a:ln>
            <a:solidFill>
              <a:schemeClr val="tx1"/>
            </a:solidFill>
          </a:ln>
        </p:spPr>
      </p:pic>
    </p:spTree>
    <p:extLst>
      <p:ext uri="{BB962C8B-B14F-4D97-AF65-F5344CB8AC3E}">
        <p14:creationId xmlns:p14="http://schemas.microsoft.com/office/powerpoint/2010/main" val="27648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F8EE7-BE09-4367-8CCA-EEFF9B821B87}"/>
              </a:ext>
            </a:extLst>
          </p:cNvPr>
          <p:cNvSpPr>
            <a:spLocks noGrp="1"/>
          </p:cNvSpPr>
          <p:nvPr>
            <p:ph type="title"/>
          </p:nvPr>
        </p:nvSpPr>
        <p:spPr>
          <a:xfrm>
            <a:off x="251520" y="886248"/>
            <a:ext cx="8229600" cy="628121"/>
          </a:xfrm>
        </p:spPr>
        <p:txBody>
          <a:bodyPr>
            <a:normAutofit/>
          </a:bodyPr>
          <a:lstStyle/>
          <a:p>
            <a:r>
              <a:rPr lang="en-US" b="1" dirty="0"/>
              <a:t>Frequencies of education words </a:t>
            </a:r>
            <a:endParaRPr lang="en-GB" dirty="0"/>
          </a:p>
        </p:txBody>
      </p:sp>
      <p:cxnSp>
        <p:nvCxnSpPr>
          <p:cNvPr id="5" name="Straight Connector 4"/>
          <p:cNvCxnSpPr/>
          <p:nvPr/>
        </p:nvCxnSpPr>
        <p:spPr>
          <a:xfrm flipV="1">
            <a:off x="556320" y="1454362"/>
            <a:ext cx="7620000" cy="600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10</a:t>
            </a:fld>
            <a:endParaRPr lang="en-GB"/>
          </a:p>
        </p:txBody>
      </p:sp>
      <p:pic>
        <p:nvPicPr>
          <p:cNvPr id="7"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7401" t="6697" r="5922" b="2995"/>
          <a:stretch/>
        </p:blipFill>
        <p:spPr>
          <a:xfrm>
            <a:off x="1341984" y="1699628"/>
            <a:ext cx="6048672" cy="3412071"/>
          </a:xfrm>
        </p:spPr>
      </p:pic>
    </p:spTree>
    <p:extLst>
      <p:ext uri="{BB962C8B-B14F-4D97-AF65-F5344CB8AC3E}">
        <p14:creationId xmlns:p14="http://schemas.microsoft.com/office/powerpoint/2010/main" val="149380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F8EE7-BE09-4367-8CCA-EEFF9B821B87}"/>
              </a:ext>
            </a:extLst>
          </p:cNvPr>
          <p:cNvSpPr>
            <a:spLocks noGrp="1"/>
          </p:cNvSpPr>
          <p:nvPr>
            <p:ph type="title"/>
          </p:nvPr>
        </p:nvSpPr>
        <p:spPr>
          <a:xfrm>
            <a:off x="457200" y="1257618"/>
            <a:ext cx="8229600" cy="556113"/>
          </a:xfrm>
        </p:spPr>
        <p:txBody>
          <a:bodyPr>
            <a:normAutofit/>
          </a:bodyPr>
          <a:lstStyle/>
          <a:p>
            <a:r>
              <a:rPr lang="en-GB" dirty="0"/>
              <a:t>Individualism</a:t>
            </a:r>
          </a:p>
        </p:txBody>
      </p:sp>
      <p:sp>
        <p:nvSpPr>
          <p:cNvPr id="3" name="Slide Number Placeholder 2"/>
          <p:cNvSpPr>
            <a:spLocks noGrp="1"/>
          </p:cNvSpPr>
          <p:nvPr>
            <p:ph type="sldNum" sz="quarter" idx="12"/>
          </p:nvPr>
        </p:nvSpPr>
        <p:spPr/>
        <p:txBody>
          <a:bodyPr/>
          <a:lstStyle/>
          <a:p>
            <a:fld id="{D67BB022-3B30-410A-970D-E4B5CDF08844}" type="slidenum">
              <a:rPr lang="en-GB" smtClean="0"/>
              <a:t>11</a:t>
            </a:fld>
            <a:endParaRPr lang="en-GB"/>
          </a:p>
        </p:txBody>
      </p:sp>
      <p:sp>
        <p:nvSpPr>
          <p:cNvPr id="4" name="Content Placeholder 3"/>
          <p:cNvSpPr>
            <a:spLocks noGrp="1"/>
          </p:cNvSpPr>
          <p:nvPr>
            <p:ph idx="1"/>
          </p:nvPr>
        </p:nvSpPr>
        <p:spPr>
          <a:xfrm>
            <a:off x="457200" y="1993404"/>
            <a:ext cx="8229600" cy="3024336"/>
          </a:xfrm>
        </p:spPr>
        <p:txBody>
          <a:bodyPr/>
          <a:lstStyle/>
          <a:p>
            <a:pPr marL="285750" indent="-285750">
              <a:buFont typeface="Arial" panose="020B0604020202020204" pitchFamily="34" charset="0"/>
              <a:buChar char="•"/>
            </a:pPr>
            <a:r>
              <a:rPr lang="en-GB" sz="1600" b="0" dirty="0" smtClean="0"/>
              <a:t>Earliest British &amp; Danish novels show differences in locus of control for fixing problems &amp; norms of conformity, </a:t>
            </a:r>
          </a:p>
          <a:p>
            <a:r>
              <a:rPr lang="en-GB" sz="1600" b="0" dirty="0" smtClean="0"/>
              <a:t>Young English boys make it on their own</a:t>
            </a:r>
          </a:p>
          <a:p>
            <a:pPr marL="285750" indent="-285750">
              <a:buFont typeface="Arial" panose="020B0604020202020204" pitchFamily="34" charset="0"/>
              <a:buChar char="•"/>
            </a:pPr>
            <a:r>
              <a:rPr lang="en-GB" sz="1600" dirty="0" smtClean="0"/>
              <a:t>Robinson Crusoe: </a:t>
            </a:r>
            <a:r>
              <a:rPr lang="en-GB" sz="1600" b="0" dirty="0" smtClean="0"/>
              <a:t>Lives outside of society, his individualistic defiance/ingenuity =&gt; wealth</a:t>
            </a:r>
          </a:p>
          <a:p>
            <a:pPr marL="285750" indent="-285750">
              <a:buFont typeface="Arial" panose="020B0604020202020204" pitchFamily="34" charset="0"/>
              <a:buChar char="•"/>
            </a:pPr>
            <a:r>
              <a:rPr lang="en-GB" sz="1600" dirty="0" smtClean="0"/>
              <a:t>David Copperfield: </a:t>
            </a:r>
            <a:r>
              <a:rPr lang="en-GB" sz="1600" b="0" dirty="0" smtClean="0"/>
              <a:t>overcomes structural problems with individual will</a:t>
            </a:r>
          </a:p>
          <a:p>
            <a:r>
              <a:rPr lang="en-GB" sz="1600" b="0" dirty="0" smtClean="0"/>
              <a:t>Young Danish boys have to submit to elders</a:t>
            </a:r>
          </a:p>
          <a:p>
            <a:pPr marL="285750" indent="-285750">
              <a:buFont typeface="Arial" panose="020B0604020202020204" pitchFamily="34" charset="0"/>
              <a:buChar char="•"/>
            </a:pPr>
            <a:r>
              <a:rPr lang="en-GB" sz="1600" dirty="0" smtClean="0"/>
              <a:t>Niels </a:t>
            </a:r>
            <a:r>
              <a:rPr lang="en-GB" sz="1600" dirty="0" err="1" smtClean="0"/>
              <a:t>Klim</a:t>
            </a:r>
            <a:r>
              <a:rPr lang="en-GB" sz="1600" dirty="0" smtClean="0"/>
              <a:t>: </a:t>
            </a:r>
            <a:r>
              <a:rPr lang="en-GB" sz="1600" b="0" dirty="0" err="1" smtClean="0"/>
              <a:t>Klim</a:t>
            </a:r>
            <a:r>
              <a:rPr lang="en-GB" sz="1600" b="0" dirty="0" smtClean="0"/>
              <a:t> is arrogant but learns to respect elders</a:t>
            </a:r>
          </a:p>
          <a:p>
            <a:pPr marL="285750" indent="-285750">
              <a:buFont typeface="Arial" panose="020B0604020202020204" pitchFamily="34" charset="0"/>
              <a:buChar char="•"/>
            </a:pPr>
            <a:r>
              <a:rPr lang="en-GB" sz="1600" b="0" dirty="0" smtClean="0"/>
              <a:t>Christian (Only a Fiddler) fails to accept help from society and suffers</a:t>
            </a:r>
          </a:p>
          <a:p>
            <a:endParaRPr lang="en-GB" b="0" dirty="0"/>
          </a:p>
        </p:txBody>
      </p:sp>
    </p:spTree>
    <p:extLst>
      <p:ext uri="{BB962C8B-B14F-4D97-AF65-F5344CB8AC3E}">
        <p14:creationId xmlns:p14="http://schemas.microsoft.com/office/powerpoint/2010/main" val="2792534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F8EE7-BE09-4367-8CCA-EEFF9B821B87}"/>
              </a:ext>
            </a:extLst>
          </p:cNvPr>
          <p:cNvSpPr>
            <a:spLocks noGrp="1"/>
          </p:cNvSpPr>
          <p:nvPr>
            <p:ph type="title"/>
          </p:nvPr>
        </p:nvSpPr>
        <p:spPr>
          <a:xfrm>
            <a:off x="701176" y="913284"/>
            <a:ext cx="8229600" cy="952500"/>
          </a:xfrm>
        </p:spPr>
        <p:txBody>
          <a:bodyPr>
            <a:normAutofit/>
          </a:bodyPr>
          <a:lstStyle/>
          <a:p>
            <a:r>
              <a:rPr lang="en-US" b="1" dirty="0"/>
              <a:t>Word frequencies of individualism in education snippets</a:t>
            </a:r>
            <a:endParaRPr lang="en-GB" dirty="0"/>
          </a:p>
        </p:txBody>
      </p:sp>
      <p:cxnSp>
        <p:nvCxnSpPr>
          <p:cNvPr id="5" name="Straight Connector 4"/>
          <p:cNvCxnSpPr/>
          <p:nvPr/>
        </p:nvCxnSpPr>
        <p:spPr>
          <a:xfrm flipV="1">
            <a:off x="703295" y="1714612"/>
            <a:ext cx="7620000" cy="600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67BB022-3B30-410A-970D-E4B5CDF08844}" type="slidenum">
              <a:rPr lang="en-GB" smtClean="0"/>
              <a:t>12</a:t>
            </a:fld>
            <a:endParaRPr lang="en-GB"/>
          </a:p>
        </p:txBody>
      </p:sp>
      <p:pic>
        <p:nvPicPr>
          <p:cNvPr id="6"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5515"/>
          <a:stretch/>
        </p:blipFill>
        <p:spPr>
          <a:xfrm>
            <a:off x="1979712" y="1849388"/>
            <a:ext cx="4759560" cy="3168352"/>
          </a:xfrm>
        </p:spPr>
      </p:pic>
    </p:spTree>
    <p:extLst>
      <p:ext uri="{BB962C8B-B14F-4D97-AF65-F5344CB8AC3E}">
        <p14:creationId xmlns:p14="http://schemas.microsoft.com/office/powerpoint/2010/main" val="89907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F8EE7-BE09-4367-8CCA-EEFF9B821B87}"/>
              </a:ext>
            </a:extLst>
          </p:cNvPr>
          <p:cNvSpPr>
            <a:spLocks noGrp="1"/>
          </p:cNvSpPr>
          <p:nvPr>
            <p:ph type="title"/>
          </p:nvPr>
        </p:nvSpPr>
        <p:spPr>
          <a:xfrm>
            <a:off x="457200" y="858423"/>
            <a:ext cx="8229600" cy="517768"/>
          </a:xfrm>
        </p:spPr>
        <p:txBody>
          <a:bodyPr>
            <a:normAutofit/>
          </a:bodyPr>
          <a:lstStyle/>
          <a:p>
            <a:r>
              <a:rPr lang="en-GB" dirty="0"/>
              <a:t>Feeling word frequencies in education snippets</a:t>
            </a:r>
          </a:p>
        </p:txBody>
      </p:sp>
      <p:cxnSp>
        <p:nvCxnSpPr>
          <p:cNvPr id="5" name="Straight Connector 4"/>
          <p:cNvCxnSpPr/>
          <p:nvPr/>
        </p:nvCxnSpPr>
        <p:spPr>
          <a:xfrm flipV="1">
            <a:off x="508000" y="1319484"/>
            <a:ext cx="7620000" cy="600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67BB022-3B30-410A-970D-E4B5CDF08844}" type="slidenum">
              <a:rPr lang="en-GB" smtClean="0"/>
              <a:t>13</a:t>
            </a:fld>
            <a:endParaRPr lang="en-GB"/>
          </a:p>
        </p:txBody>
      </p:sp>
      <p:pic>
        <p:nvPicPr>
          <p:cNvPr id="8" name="Content Placeholder 3"/>
          <p:cNvPicPr>
            <a:picLocks noGrp="1" noChangeAspect="1"/>
          </p:cNvPicPr>
          <p:nvPr>
            <p:ph idx="1"/>
          </p:nvPr>
        </p:nvPicPr>
        <p:blipFill rotWithShape="1">
          <a:blip r:embed="rId3"/>
          <a:srcRect t="5161"/>
          <a:stretch/>
        </p:blipFill>
        <p:spPr>
          <a:xfrm>
            <a:off x="2195736" y="1580664"/>
            <a:ext cx="4934268" cy="3508521"/>
          </a:xfrm>
          <a:prstGeom prst="rect">
            <a:avLst/>
          </a:prstGeom>
        </p:spPr>
      </p:pic>
    </p:spTree>
    <p:extLst>
      <p:ext uri="{BB962C8B-B14F-4D97-AF65-F5344CB8AC3E}">
        <p14:creationId xmlns:p14="http://schemas.microsoft.com/office/powerpoint/2010/main" val="1187717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3284"/>
            <a:ext cx="8229600" cy="406439"/>
          </a:xfrm>
        </p:spPr>
        <p:txBody>
          <a:bodyPr>
            <a:noAutofit/>
          </a:bodyPr>
          <a:lstStyle/>
          <a:p>
            <a:r>
              <a:rPr lang="en-GB" sz="2333" dirty="0"/>
              <a:t>National identities &amp; goals</a:t>
            </a:r>
          </a:p>
        </p:txBody>
      </p:sp>
      <p:sp>
        <p:nvSpPr>
          <p:cNvPr id="3" name="Content Placeholder 2"/>
          <p:cNvSpPr>
            <a:spLocks noGrp="1"/>
          </p:cNvSpPr>
          <p:nvPr>
            <p:ph idx="1"/>
          </p:nvPr>
        </p:nvSpPr>
        <p:spPr>
          <a:xfrm>
            <a:off x="179512" y="1633363"/>
            <a:ext cx="8507288" cy="3663596"/>
          </a:xfrm>
        </p:spPr>
        <p:txBody>
          <a:bodyPr>
            <a:normAutofit fontScale="85000" lnSpcReduction="20000"/>
          </a:bodyPr>
          <a:lstStyle/>
          <a:p>
            <a:r>
              <a:rPr lang="en-GB" sz="1500" b="0" dirty="0"/>
              <a:t>* Greater references to nation, king, “the people,” patriotism, state-building in Denmark than in Britain</a:t>
            </a:r>
          </a:p>
          <a:p>
            <a:r>
              <a:rPr lang="en-GB" sz="1500" b="0" dirty="0"/>
              <a:t>(But drop-off in nation words with industrial coordination in late 19th century, as social partners replace state in Denmark)</a:t>
            </a:r>
          </a:p>
          <a:p>
            <a:r>
              <a:rPr lang="en-GB" sz="1500" dirty="0" err="1"/>
              <a:t>Hakon</a:t>
            </a:r>
            <a:r>
              <a:rPr lang="en-GB" sz="1500" dirty="0"/>
              <a:t> Jarl by </a:t>
            </a:r>
            <a:r>
              <a:rPr lang="en-GB" sz="1500" dirty="0" err="1"/>
              <a:t>Oehlenschläger</a:t>
            </a:r>
            <a:endParaRPr lang="en-GB" sz="1500" dirty="0"/>
          </a:p>
          <a:p>
            <a:pPr marL="285750" indent="-285750">
              <a:buFont typeface="Arial" panose="020B0604020202020204" pitchFamily="34" charset="0"/>
              <a:buChar char="•"/>
            </a:pPr>
            <a:r>
              <a:rPr lang="en-GB" sz="1500" b="0" dirty="0" err="1"/>
              <a:t>Hakon</a:t>
            </a:r>
            <a:r>
              <a:rPr lang="en-GB" sz="1500" b="0" dirty="0"/>
              <a:t> wants to be king, is overly proud</a:t>
            </a:r>
          </a:p>
          <a:p>
            <a:pPr marL="285750" indent="-285750">
              <a:buFont typeface="Arial" panose="020B0604020202020204" pitchFamily="34" charset="0"/>
              <a:buChar char="•"/>
            </a:pPr>
            <a:r>
              <a:rPr lang="en-GB" sz="1500" b="0" dirty="0"/>
              <a:t>Steals other’s women, violates norms</a:t>
            </a:r>
          </a:p>
          <a:p>
            <a:pPr marL="285750" indent="-285750">
              <a:buFont typeface="Arial" panose="020B0604020202020204" pitchFamily="34" charset="0"/>
              <a:buChar char="•"/>
            </a:pPr>
            <a:r>
              <a:rPr lang="en-GB" sz="1500" b="0" dirty="0"/>
              <a:t>Wants to rely only on slaves, fears/resents other nobles</a:t>
            </a:r>
          </a:p>
          <a:p>
            <a:pPr marL="285750" indent="-285750">
              <a:buFont typeface="Arial" panose="020B0604020202020204" pitchFamily="34" charset="0"/>
              <a:buChar char="•"/>
            </a:pPr>
            <a:r>
              <a:rPr lang="en-GB" sz="1500" b="0" dirty="0"/>
              <a:t>Peasants help overthrown him &amp; meet in Thing to choose humble, legitimate Olaf as their king</a:t>
            </a:r>
          </a:p>
          <a:p>
            <a:r>
              <a:rPr lang="en-GB" sz="1500" dirty="0"/>
              <a:t>Remorse by Coleridge</a:t>
            </a:r>
          </a:p>
          <a:p>
            <a:pPr marL="285750" indent="-285750">
              <a:buFont typeface="Arial" panose="020B0604020202020204" pitchFamily="34" charset="0"/>
              <a:buChar char="•"/>
            </a:pPr>
            <a:r>
              <a:rPr lang="en-GB" sz="1500" b="0" dirty="0" err="1"/>
              <a:t>Ordonio</a:t>
            </a:r>
            <a:r>
              <a:rPr lang="en-GB" sz="1500" b="0" dirty="0"/>
              <a:t> tries to get brother, </a:t>
            </a:r>
            <a:r>
              <a:rPr lang="en-GB" sz="1500" b="0" dirty="0" err="1"/>
              <a:t>Alvar</a:t>
            </a:r>
            <a:r>
              <a:rPr lang="en-GB" sz="1500" b="0" dirty="0"/>
              <a:t>, killed to gain Teresa</a:t>
            </a:r>
          </a:p>
          <a:p>
            <a:pPr marL="285750" indent="-285750">
              <a:buFont typeface="Arial" panose="020B0604020202020204" pitchFamily="34" charset="0"/>
              <a:buChar char="•"/>
            </a:pPr>
            <a:r>
              <a:rPr lang="en-GB" sz="1500" b="0" dirty="0" err="1"/>
              <a:t>Alvar</a:t>
            </a:r>
            <a:r>
              <a:rPr lang="en-GB" sz="1500" b="0" dirty="0"/>
              <a:t> returns; rather than revenge, wants </a:t>
            </a:r>
            <a:r>
              <a:rPr lang="en-GB" sz="1500" b="0" dirty="0" err="1"/>
              <a:t>Ordonio’s</a:t>
            </a:r>
            <a:r>
              <a:rPr lang="en-GB" sz="1500" b="0" dirty="0"/>
              <a:t> remorse</a:t>
            </a:r>
          </a:p>
          <a:p>
            <a:pPr marL="285750" indent="-285750">
              <a:buFont typeface="Arial" panose="020B0604020202020204" pitchFamily="34" charset="0"/>
              <a:buChar char="•"/>
            </a:pPr>
            <a:r>
              <a:rPr lang="en-GB" sz="1500" b="0" dirty="0" err="1"/>
              <a:t>Ordonio</a:t>
            </a:r>
            <a:r>
              <a:rPr lang="en-GB" sz="1500" b="0" dirty="0"/>
              <a:t> admits to sins &amp; is killed by Moors</a:t>
            </a:r>
          </a:p>
          <a:p>
            <a:pPr marL="285750" indent="-285750">
              <a:buFont typeface="Arial" panose="020B0604020202020204" pitchFamily="34" charset="0"/>
              <a:buChar char="•"/>
            </a:pPr>
            <a:r>
              <a:rPr lang="en-GB" sz="1500" b="0" dirty="0"/>
              <a:t>Political critique of inquisitor’s persecution of Moors &amp; “ghastly punishments” that “</a:t>
            </a:r>
            <a:r>
              <a:rPr lang="en-GB" sz="1500" b="0" dirty="0" err="1"/>
              <a:t>o’ertop</a:t>
            </a:r>
            <a:r>
              <a:rPr lang="en-GB" sz="1500" b="0" dirty="0"/>
              <a:t>…all compassion” </a:t>
            </a:r>
          </a:p>
          <a:p>
            <a:pPr marL="285750" indent="-285750">
              <a:buFont typeface="Arial" panose="020B0604020202020204" pitchFamily="34" charset="0"/>
              <a:buChar char="•"/>
            </a:pPr>
            <a:r>
              <a:rPr lang="en-GB" sz="1500" b="0" dirty="0"/>
              <a:t>Story of human redemption, very complex characters, </a:t>
            </a:r>
          </a:p>
          <a:p>
            <a:pPr marL="285750" indent="-285750">
              <a:buFont typeface="Arial" panose="020B0604020202020204" pitchFamily="34" charset="0"/>
              <a:buChar char="•"/>
            </a:pPr>
            <a:r>
              <a:rPr lang="en-GB" sz="1500" b="0" dirty="0"/>
              <a:t>Political critique of violation of basic rights. </a:t>
            </a:r>
            <a:r>
              <a:rPr lang="en-GB" sz="1500" b="0" dirty="0" smtClean="0"/>
              <a:t>Inquisitor=Napoleon</a:t>
            </a:r>
            <a:endParaRPr lang="en-GB" sz="1500" b="0" dirty="0"/>
          </a:p>
        </p:txBody>
      </p:sp>
      <p:cxnSp>
        <p:nvCxnSpPr>
          <p:cNvPr id="5" name="Straight Connector 4"/>
          <p:cNvCxnSpPr/>
          <p:nvPr/>
        </p:nvCxnSpPr>
        <p:spPr>
          <a:xfrm>
            <a:off x="457200" y="1359992"/>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14587" y="2077413"/>
            <a:ext cx="7620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14</a:t>
            </a:fld>
            <a:endParaRPr lang="en-GB"/>
          </a:p>
        </p:txBody>
      </p:sp>
    </p:spTree>
    <p:extLst>
      <p:ext uri="{BB962C8B-B14F-4D97-AF65-F5344CB8AC3E}">
        <p14:creationId xmlns:p14="http://schemas.microsoft.com/office/powerpoint/2010/main" val="2962325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0807"/>
            <a:ext cx="8229600" cy="952500"/>
          </a:xfrm>
        </p:spPr>
        <p:txBody>
          <a:bodyPr/>
          <a:lstStyle/>
          <a:p>
            <a:r>
              <a:rPr lang="en-US" b="1" dirty="0"/>
              <a:t>Governance word frequencies in education snippets</a:t>
            </a:r>
            <a:endParaRPr lang="en-GB" dirty="0"/>
          </a:p>
        </p:txBody>
      </p:sp>
      <p:cxnSp>
        <p:nvCxnSpPr>
          <p:cNvPr id="7" name="Straight Connector 6"/>
          <p:cNvCxnSpPr/>
          <p:nvPr/>
        </p:nvCxnSpPr>
        <p:spPr>
          <a:xfrm>
            <a:off x="539552" y="1705372"/>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15</a:t>
            </a:fld>
            <a:endParaRPr lang="en-GB"/>
          </a:p>
        </p:txBody>
      </p:sp>
      <p:pic>
        <p:nvPicPr>
          <p:cNvPr id="8" name="Content Placeholder 3"/>
          <p:cNvPicPr>
            <a:picLocks noGrp="1" noChangeAspect="1"/>
          </p:cNvPicPr>
          <p:nvPr>
            <p:ph idx="1"/>
          </p:nvPr>
        </p:nvPicPr>
        <p:blipFill rotWithShape="1">
          <a:blip r:embed="rId3"/>
          <a:srcRect l="8144" t="6006" r="7951"/>
          <a:stretch/>
        </p:blipFill>
        <p:spPr>
          <a:xfrm>
            <a:off x="1187623" y="1777379"/>
            <a:ext cx="5976665" cy="3340689"/>
          </a:xfrm>
          <a:prstGeom prst="rect">
            <a:avLst/>
          </a:prstGeom>
        </p:spPr>
      </p:pic>
    </p:spTree>
    <p:extLst>
      <p:ext uri="{BB962C8B-B14F-4D97-AF65-F5344CB8AC3E}">
        <p14:creationId xmlns:p14="http://schemas.microsoft.com/office/powerpoint/2010/main" val="808556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42479"/>
            <a:ext cx="8812088" cy="502853"/>
          </a:xfrm>
        </p:spPr>
        <p:txBody>
          <a:bodyPr/>
          <a:lstStyle/>
          <a:p>
            <a:r>
              <a:rPr lang="en-US" b="1" dirty="0"/>
              <a:t>Society word frequencies in education snippets</a:t>
            </a:r>
            <a:endParaRPr lang="en-GB" dirty="0"/>
          </a:p>
        </p:txBody>
      </p:sp>
      <p:cxnSp>
        <p:nvCxnSpPr>
          <p:cNvPr id="5" name="Straight Connector 4"/>
          <p:cNvCxnSpPr/>
          <p:nvPr/>
        </p:nvCxnSpPr>
        <p:spPr>
          <a:xfrm>
            <a:off x="467544" y="1380959"/>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16</a:t>
            </a:fld>
            <a:endParaRPr lang="en-GB"/>
          </a:p>
        </p:txBody>
      </p:sp>
      <p:pic>
        <p:nvPicPr>
          <p:cNvPr id="7" name="Content Placeholder 4"/>
          <p:cNvPicPr>
            <a:picLocks noGrp="1" noChangeAspect="1"/>
          </p:cNvPicPr>
          <p:nvPr>
            <p:ph idx="1"/>
          </p:nvPr>
        </p:nvPicPr>
        <p:blipFill>
          <a:blip r:embed="rId3"/>
          <a:stretch>
            <a:fillRect/>
          </a:stretch>
        </p:blipFill>
        <p:spPr>
          <a:xfrm>
            <a:off x="2123728" y="1416587"/>
            <a:ext cx="4971122" cy="3728342"/>
          </a:xfrm>
          <a:prstGeom prst="rect">
            <a:avLst/>
          </a:prstGeom>
        </p:spPr>
      </p:pic>
    </p:spTree>
    <p:extLst>
      <p:ext uri="{BB962C8B-B14F-4D97-AF65-F5344CB8AC3E}">
        <p14:creationId xmlns:p14="http://schemas.microsoft.com/office/powerpoint/2010/main" val="1780131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23528" y="1705372"/>
            <a:ext cx="77104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D67BB022-3B30-410A-970D-E4B5CDF08844}" type="slidenum">
              <a:rPr lang="en-GB" smtClean="0"/>
              <a:t>17</a:t>
            </a:fld>
            <a:endParaRPr lang="en-GB"/>
          </a:p>
        </p:txBody>
      </p:sp>
      <p:sp>
        <p:nvSpPr>
          <p:cNvPr id="7" name="Title 1"/>
          <p:cNvSpPr txBox="1">
            <a:spLocks/>
          </p:cNvSpPr>
          <p:nvPr/>
        </p:nvSpPr>
        <p:spPr>
          <a:xfrm>
            <a:off x="328868" y="857065"/>
            <a:ext cx="8210872" cy="1143000"/>
          </a:xfrm>
          <a:prstGeom prst="rect">
            <a:avLst/>
          </a:prstGeom>
        </p:spPr>
        <p:txBody>
          <a:bodyPr>
            <a:normAutofit fontScale="97500"/>
          </a:bodyPr>
          <a:lstStyle>
            <a:lvl1pPr algn="l" defTabSz="761970" rtl="0" eaLnBrk="1" latinLnBrk="0" hangingPunct="1">
              <a:lnSpc>
                <a:spcPct val="90000"/>
              </a:lnSpc>
              <a:spcBef>
                <a:spcPct val="0"/>
              </a:spcBef>
              <a:buNone/>
              <a:defRPr sz="2833" b="0" i="0" kern="1200">
                <a:solidFill>
                  <a:srgbClr val="FF0000"/>
                </a:solidFill>
                <a:latin typeface="Roboto" charset="0"/>
                <a:ea typeface="Roboto" charset="0"/>
                <a:cs typeface="Roboto" charset="0"/>
              </a:defRPr>
            </a:lvl1pPr>
          </a:lstStyle>
          <a:p>
            <a:r>
              <a:rPr lang="en-US" b="1" dirty="0" smtClean="0"/>
              <a:t>Upper class word frequencies in education snippets</a:t>
            </a:r>
            <a:endParaRPr lang="en-US" b="1" dirty="0"/>
          </a:p>
        </p:txBody>
      </p:sp>
      <p:pic>
        <p:nvPicPr>
          <p:cNvPr id="8"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6158"/>
          <a:stretch/>
        </p:blipFill>
        <p:spPr>
          <a:xfrm>
            <a:off x="938820" y="1740523"/>
            <a:ext cx="6479847" cy="3292351"/>
          </a:xfrm>
          <a:prstGeom prst="rect">
            <a:avLst/>
          </a:prstGeom>
        </p:spPr>
      </p:pic>
    </p:spTree>
    <p:extLst>
      <p:ext uri="{BB962C8B-B14F-4D97-AF65-F5344CB8AC3E}">
        <p14:creationId xmlns:p14="http://schemas.microsoft.com/office/powerpoint/2010/main" val="1234853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36" y="913284"/>
            <a:ext cx="8229600" cy="952500"/>
          </a:xfrm>
        </p:spPr>
        <p:txBody>
          <a:bodyPr/>
          <a:lstStyle/>
          <a:p>
            <a:r>
              <a:rPr lang="en-US" b="1" dirty="0"/>
              <a:t>Worker word frequencies in education snippets</a:t>
            </a:r>
            <a:endParaRPr lang="en-GB" dirty="0"/>
          </a:p>
        </p:txBody>
      </p:sp>
      <p:cxnSp>
        <p:nvCxnSpPr>
          <p:cNvPr id="5" name="Straight Connector 4"/>
          <p:cNvCxnSpPr/>
          <p:nvPr/>
        </p:nvCxnSpPr>
        <p:spPr>
          <a:xfrm>
            <a:off x="496481" y="1865784"/>
            <a:ext cx="77104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18</a:t>
            </a:fld>
            <a:endParaRPr lang="en-GB"/>
          </a:p>
        </p:txBody>
      </p:sp>
      <p:pic>
        <p:nvPicPr>
          <p:cNvPr id="7" name="Content Placeholder 3"/>
          <p:cNvPicPr>
            <a:picLocks noGrp="1" noChangeAspect="1"/>
          </p:cNvPicPr>
          <p:nvPr>
            <p:ph idx="1"/>
          </p:nvPr>
        </p:nvPicPr>
        <p:blipFill rotWithShape="1">
          <a:blip r:embed="rId3"/>
          <a:srcRect l="7582" t="5864" r="7125"/>
          <a:stretch/>
        </p:blipFill>
        <p:spPr>
          <a:xfrm>
            <a:off x="1399368" y="1887266"/>
            <a:ext cx="5904657" cy="3251619"/>
          </a:xfrm>
          <a:prstGeom prst="rect">
            <a:avLst/>
          </a:prstGeom>
        </p:spPr>
      </p:pic>
    </p:spTree>
    <p:extLst>
      <p:ext uri="{BB962C8B-B14F-4D97-AF65-F5344CB8AC3E}">
        <p14:creationId xmlns:p14="http://schemas.microsoft.com/office/powerpoint/2010/main" val="2445892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36" y="913284"/>
            <a:ext cx="8229600" cy="952500"/>
          </a:xfrm>
        </p:spPr>
        <p:txBody>
          <a:bodyPr/>
          <a:lstStyle/>
          <a:p>
            <a:r>
              <a:rPr lang="en-US" b="1" dirty="0"/>
              <a:t>Word frequencies of inspection regime words</a:t>
            </a:r>
            <a:endParaRPr lang="en-GB" dirty="0"/>
          </a:p>
        </p:txBody>
      </p:sp>
      <p:cxnSp>
        <p:nvCxnSpPr>
          <p:cNvPr id="5" name="Straight Connector 4"/>
          <p:cNvCxnSpPr/>
          <p:nvPr/>
        </p:nvCxnSpPr>
        <p:spPr>
          <a:xfrm>
            <a:off x="461536" y="1489348"/>
            <a:ext cx="77104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19</a:t>
            </a:fld>
            <a:endParaRPr lang="en-GB"/>
          </a:p>
        </p:txBody>
      </p:sp>
      <p:pic>
        <p:nvPicPr>
          <p:cNvPr id="8" name="Content Placeholder 3"/>
          <p:cNvPicPr>
            <a:picLocks noGrp="1" noChangeAspect="1"/>
          </p:cNvPicPr>
          <p:nvPr>
            <p:ph idx="1"/>
          </p:nvPr>
        </p:nvPicPr>
        <p:blipFill rotWithShape="1">
          <a:blip r:embed="rId3"/>
          <a:srcRect l="7577" t="6414" r="7441"/>
          <a:stretch/>
        </p:blipFill>
        <p:spPr>
          <a:xfrm>
            <a:off x="1043608" y="1594976"/>
            <a:ext cx="6696744" cy="3422764"/>
          </a:xfrm>
          <a:prstGeom prst="rect">
            <a:avLst/>
          </a:prstGeom>
        </p:spPr>
      </p:pic>
    </p:spTree>
    <p:extLst>
      <p:ext uri="{BB962C8B-B14F-4D97-AF65-F5344CB8AC3E}">
        <p14:creationId xmlns:p14="http://schemas.microsoft.com/office/powerpoint/2010/main" val="2394665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990" y="1422183"/>
            <a:ext cx="8508023" cy="534864"/>
          </a:xfrm>
        </p:spPr>
        <p:txBody>
          <a:bodyPr/>
          <a:lstStyle/>
          <a:p>
            <a:r>
              <a:rPr lang="en-US" b="1" dirty="0" smtClean="0"/>
              <a:t>Imagine all the people</a:t>
            </a:r>
            <a:endParaRPr lang="en-GB" dirty="0"/>
          </a:p>
        </p:txBody>
      </p:sp>
      <p:sp>
        <p:nvSpPr>
          <p:cNvPr id="3" name="Subtitle 2"/>
          <p:cNvSpPr>
            <a:spLocks noGrp="1"/>
          </p:cNvSpPr>
          <p:nvPr>
            <p:ph type="subTitle" idx="1"/>
          </p:nvPr>
        </p:nvSpPr>
        <p:spPr>
          <a:xfrm>
            <a:off x="731573" y="1957047"/>
            <a:ext cx="7680854" cy="219808"/>
          </a:xfrm>
        </p:spPr>
        <p:txBody>
          <a:bodyPr/>
          <a:lstStyle/>
          <a:p>
            <a:r>
              <a:rPr lang="en-GB" dirty="0"/>
              <a:t>#</a:t>
            </a:r>
            <a:r>
              <a:rPr lang="en-GB" dirty="0" err="1" smtClean="0"/>
              <a:t>LSEKnowledge</a:t>
            </a:r>
            <a:endParaRPr lang="en-GB" dirty="0"/>
          </a:p>
        </p:txBody>
      </p:sp>
      <p:sp>
        <p:nvSpPr>
          <p:cNvPr id="4" name="Content Placeholder 3"/>
          <p:cNvSpPr>
            <a:spLocks noGrp="1"/>
          </p:cNvSpPr>
          <p:nvPr>
            <p:ph sz="quarter" idx="10"/>
          </p:nvPr>
        </p:nvSpPr>
        <p:spPr>
          <a:xfrm>
            <a:off x="731568" y="2217489"/>
            <a:ext cx="8508023" cy="241789"/>
          </a:xfrm>
        </p:spPr>
        <p:txBody>
          <a:bodyPr/>
          <a:lstStyle/>
          <a:p>
            <a:r>
              <a:rPr lang="en-GB" dirty="0"/>
              <a:t>Professor </a:t>
            </a:r>
            <a:r>
              <a:rPr lang="en-GB" dirty="0" smtClean="0"/>
              <a:t>Cathie Jo </a:t>
            </a:r>
            <a:r>
              <a:rPr lang="en-GB" dirty="0"/>
              <a:t>Martin</a:t>
            </a:r>
          </a:p>
        </p:txBody>
      </p:sp>
      <p:sp>
        <p:nvSpPr>
          <p:cNvPr id="5" name="Text Placeholder 4"/>
          <p:cNvSpPr>
            <a:spLocks noGrp="1"/>
          </p:cNvSpPr>
          <p:nvPr>
            <p:ph type="body" sz="quarter" idx="11"/>
          </p:nvPr>
        </p:nvSpPr>
        <p:spPr>
          <a:xfrm>
            <a:off x="731568" y="2436257"/>
            <a:ext cx="7680854" cy="189335"/>
          </a:xfrm>
        </p:spPr>
        <p:txBody>
          <a:bodyPr/>
          <a:lstStyle/>
          <a:p>
            <a:r>
              <a:rPr lang="en-GB" dirty="0"/>
              <a:t>Professor at Boston University and Director, BU </a:t>
            </a:r>
            <a:r>
              <a:rPr lang="en-GB" dirty="0" err="1"/>
              <a:t>Center</a:t>
            </a:r>
            <a:r>
              <a:rPr lang="en-GB" dirty="0"/>
              <a:t> for the Study of Europe</a:t>
            </a:r>
          </a:p>
        </p:txBody>
      </p:sp>
      <p:sp>
        <p:nvSpPr>
          <p:cNvPr id="6" name="Text Placeholder 5"/>
          <p:cNvSpPr>
            <a:spLocks noGrp="1"/>
          </p:cNvSpPr>
          <p:nvPr>
            <p:ph type="body" sz="quarter" idx="12"/>
          </p:nvPr>
        </p:nvSpPr>
        <p:spPr>
          <a:xfrm>
            <a:off x="731568" y="2686697"/>
            <a:ext cx="7680854" cy="249624"/>
          </a:xfrm>
        </p:spPr>
        <p:txBody>
          <a:bodyPr/>
          <a:lstStyle/>
          <a:p>
            <a:r>
              <a:rPr lang="en-GB" dirty="0"/>
              <a:t>Chair: Professor David Soskice</a:t>
            </a:r>
          </a:p>
        </p:txBody>
      </p:sp>
      <p:sp>
        <p:nvSpPr>
          <p:cNvPr id="7" name="Text Placeholder 6"/>
          <p:cNvSpPr>
            <a:spLocks noGrp="1"/>
          </p:cNvSpPr>
          <p:nvPr>
            <p:ph type="body" sz="quarter" idx="13"/>
          </p:nvPr>
        </p:nvSpPr>
        <p:spPr>
          <a:xfrm>
            <a:off x="731568" y="2927060"/>
            <a:ext cx="7680854" cy="256005"/>
          </a:xfrm>
        </p:spPr>
        <p:txBody>
          <a:bodyPr/>
          <a:lstStyle/>
          <a:p>
            <a:r>
              <a:rPr lang="en-GB" dirty="0" smtClean="0"/>
              <a:t>Professor </a:t>
            </a:r>
            <a:r>
              <a:rPr lang="en-GB" dirty="0"/>
              <a:t>of Political Science and Economics and Fellow of the British Academy Department of Government and III Research Theme </a:t>
            </a:r>
            <a:r>
              <a:rPr lang="en-GB" dirty="0" smtClean="0"/>
              <a:t>Convenor</a:t>
            </a:r>
            <a:endParaRPr lang="en-GB" dirty="0"/>
          </a:p>
        </p:txBody>
      </p:sp>
      <p:sp>
        <p:nvSpPr>
          <p:cNvPr id="8" name="Text Placeholder 7"/>
          <p:cNvSpPr>
            <a:spLocks noGrp="1"/>
          </p:cNvSpPr>
          <p:nvPr>
            <p:ph type="body" sz="quarter" idx="14"/>
          </p:nvPr>
        </p:nvSpPr>
        <p:spPr/>
        <p:txBody>
          <a:bodyPr/>
          <a:lstStyle/>
          <a:p>
            <a:r>
              <a:rPr lang="en-GB" sz="875" dirty="0"/>
              <a:t>Thursday 10</a:t>
            </a:r>
            <a:r>
              <a:rPr lang="en-GB" sz="875" baseline="30000" dirty="0"/>
              <a:t>th</a:t>
            </a:r>
            <a:r>
              <a:rPr lang="en-GB" sz="875" dirty="0"/>
              <a:t> October 2019 6.30pm to 8.00pm, Hong Kong Theatre, Clement House</a:t>
            </a:r>
          </a:p>
        </p:txBody>
      </p:sp>
      <p:sp>
        <p:nvSpPr>
          <p:cNvPr id="9" name="Content Placeholder 8"/>
          <p:cNvSpPr>
            <a:spLocks noGrp="1"/>
          </p:cNvSpPr>
          <p:nvPr>
            <p:ph sz="quarter" idx="15"/>
          </p:nvPr>
        </p:nvSpPr>
        <p:spPr/>
        <p:txBody>
          <a:bodyPr/>
          <a:lstStyle/>
          <a:p>
            <a:r>
              <a:rPr lang="en-GB" sz="875" dirty="0"/>
              <a:t>No Ticket Required</a:t>
            </a:r>
          </a:p>
          <a:p>
            <a:endParaRPr lang="en-GB" dirty="0"/>
          </a:p>
        </p:txBody>
      </p:sp>
    </p:spTree>
    <p:extLst>
      <p:ext uri="{BB962C8B-B14F-4D97-AF65-F5344CB8AC3E}">
        <p14:creationId xmlns:p14="http://schemas.microsoft.com/office/powerpoint/2010/main" val="2241897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5F1F29-ED82-4806-B93E-ED341E5C9425}"/>
              </a:ext>
            </a:extLst>
          </p:cNvPr>
          <p:cNvSpPr>
            <a:spLocks noGrp="1"/>
          </p:cNvSpPr>
          <p:nvPr>
            <p:ph type="title"/>
          </p:nvPr>
        </p:nvSpPr>
        <p:spPr>
          <a:xfrm>
            <a:off x="457200" y="1018005"/>
            <a:ext cx="8229600" cy="412096"/>
          </a:xfrm>
        </p:spPr>
        <p:txBody>
          <a:bodyPr/>
          <a:lstStyle/>
          <a:p>
            <a:r>
              <a:rPr lang="en-US" b="1" dirty="0"/>
              <a:t>Frequencies of English “give” and Danish “giver”</a:t>
            </a:r>
            <a:endParaRPr lang="en-GB" dirty="0"/>
          </a:p>
        </p:txBody>
      </p:sp>
      <p:sp>
        <p:nvSpPr>
          <p:cNvPr id="4" name="Slide Number Placeholder 3">
            <a:extLst>
              <a:ext uri="{FF2B5EF4-FFF2-40B4-BE49-F238E27FC236}">
                <a16:creationId xmlns="" xmlns:a16="http://schemas.microsoft.com/office/drawing/2014/main" id="{1950EA8B-27C2-4086-B0BA-21621E01D231}"/>
              </a:ext>
            </a:extLst>
          </p:cNvPr>
          <p:cNvSpPr>
            <a:spLocks noGrp="1"/>
          </p:cNvSpPr>
          <p:nvPr>
            <p:ph type="sldNum" sz="quarter" idx="12"/>
          </p:nvPr>
        </p:nvSpPr>
        <p:spPr/>
        <p:txBody>
          <a:bodyPr/>
          <a:lstStyle/>
          <a:p>
            <a:fld id="{D67BB022-3B30-410A-970D-E4B5CDF08844}" type="slidenum">
              <a:rPr lang="en-GB" smtClean="0"/>
              <a:t>20</a:t>
            </a:fld>
            <a:endParaRPr lang="en-GB"/>
          </a:p>
        </p:txBody>
      </p:sp>
      <p:pic>
        <p:nvPicPr>
          <p:cNvPr id="6"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75656" y="1678838"/>
            <a:ext cx="5763726" cy="3120647"/>
          </a:xfrm>
        </p:spPr>
      </p:pic>
    </p:spTree>
    <p:extLst>
      <p:ext uri="{BB962C8B-B14F-4D97-AF65-F5344CB8AC3E}">
        <p14:creationId xmlns:p14="http://schemas.microsoft.com/office/powerpoint/2010/main" val="3539157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34" y="625252"/>
            <a:ext cx="8229600" cy="97215"/>
          </a:xfrm>
        </p:spPr>
        <p:txBody>
          <a:bodyPr/>
          <a:lstStyle/>
          <a:p>
            <a:r>
              <a:rPr lang="en-US" dirty="0"/>
              <a:t> </a:t>
            </a:r>
            <a:br>
              <a:rPr lang="en-US" dirty="0"/>
            </a:br>
            <a:r>
              <a:rPr lang="en-US" b="1" dirty="0"/>
              <a:t>Patterns of talking about labor in Britain</a:t>
            </a:r>
            <a:endParaRPr lang="en-GB" dirty="0"/>
          </a:p>
        </p:txBody>
      </p:sp>
      <p:cxnSp>
        <p:nvCxnSpPr>
          <p:cNvPr id="5" name="Straight Connector 4"/>
          <p:cNvCxnSpPr/>
          <p:nvPr/>
        </p:nvCxnSpPr>
        <p:spPr>
          <a:xfrm>
            <a:off x="461536" y="1489348"/>
            <a:ext cx="77104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21</a:t>
            </a:fld>
            <a:endParaRPr lang="en-GB"/>
          </a:p>
        </p:txBody>
      </p:sp>
      <p:pic>
        <p:nvPicPr>
          <p:cNvPr id="7"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55776" y="1744375"/>
            <a:ext cx="3263504" cy="3263504"/>
          </a:xfrm>
        </p:spPr>
      </p:pic>
    </p:spTree>
    <p:extLst>
      <p:ext uri="{BB962C8B-B14F-4D97-AF65-F5344CB8AC3E}">
        <p14:creationId xmlns:p14="http://schemas.microsoft.com/office/powerpoint/2010/main" val="1352014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536" y="913284"/>
            <a:ext cx="8229600" cy="952500"/>
          </a:xfrm>
        </p:spPr>
        <p:txBody>
          <a:bodyPr/>
          <a:lstStyle/>
          <a:p>
            <a:r>
              <a:rPr lang="en-US" b="1" dirty="0"/>
              <a:t>Patterns of talking about labor in Denmark</a:t>
            </a:r>
            <a:endParaRPr lang="en-GB" dirty="0"/>
          </a:p>
        </p:txBody>
      </p:sp>
      <p:cxnSp>
        <p:nvCxnSpPr>
          <p:cNvPr id="5" name="Straight Connector 4"/>
          <p:cNvCxnSpPr/>
          <p:nvPr/>
        </p:nvCxnSpPr>
        <p:spPr>
          <a:xfrm>
            <a:off x="461536" y="1489348"/>
            <a:ext cx="771043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22</a:t>
            </a:fld>
            <a:endParaRPr lang="en-GB"/>
          </a:p>
        </p:txBody>
      </p:sp>
      <p:pic>
        <p:nvPicPr>
          <p:cNvPr id="9"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85000" y="1633364"/>
            <a:ext cx="3263504" cy="3263504"/>
          </a:xfrm>
        </p:spPr>
      </p:pic>
    </p:spTree>
    <p:extLst>
      <p:ext uri="{BB962C8B-B14F-4D97-AF65-F5344CB8AC3E}">
        <p14:creationId xmlns:p14="http://schemas.microsoft.com/office/powerpoint/2010/main" val="2829145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87020"/>
            <a:ext cx="8851969" cy="406439"/>
          </a:xfrm>
        </p:spPr>
        <p:txBody>
          <a:bodyPr>
            <a:noAutofit/>
          </a:bodyPr>
          <a:lstStyle/>
          <a:p>
            <a:r>
              <a:rPr lang="en-US" sz="2400" b="1" dirty="0"/>
              <a:t>British topics: cultivating good nature, gentlemen/ladies, money</a:t>
            </a:r>
            <a:endParaRPr lang="en-GB" sz="2333" dirty="0"/>
          </a:p>
        </p:txBody>
      </p:sp>
      <p:sp>
        <p:nvSpPr>
          <p:cNvPr id="3" name="Content Placeholder 2"/>
          <p:cNvSpPr>
            <a:spLocks noGrp="1"/>
          </p:cNvSpPr>
          <p:nvPr>
            <p:ph idx="1"/>
          </p:nvPr>
        </p:nvSpPr>
        <p:spPr>
          <a:xfrm>
            <a:off x="457200" y="1633364"/>
            <a:ext cx="8229600" cy="3471772"/>
          </a:xfrm>
        </p:spPr>
        <p:txBody>
          <a:bodyPr>
            <a:normAutofit/>
          </a:bodyPr>
          <a:lstStyle/>
          <a:p>
            <a:endParaRPr lang="en-GB" sz="1500" dirty="0" smtClean="0"/>
          </a:p>
          <a:p>
            <a:r>
              <a:rPr lang="en-US" sz="1600" dirty="0"/>
              <a:t>1720-1770: </a:t>
            </a:r>
            <a:r>
              <a:rPr lang="en-US" sz="1600" b="0" dirty="0"/>
              <a:t>great, part, dear, </a:t>
            </a:r>
            <a:r>
              <a:rPr lang="en-US" sz="1600" b="0" dirty="0" err="1"/>
              <a:t>ladi</a:t>
            </a:r>
            <a:r>
              <a:rPr lang="en-US" sz="1600" b="0" dirty="0"/>
              <a:t>, good, sex, </a:t>
            </a:r>
            <a:r>
              <a:rPr lang="en-US" sz="1600" b="0" dirty="0" err="1"/>
              <a:t>natur</a:t>
            </a:r>
            <a:r>
              <a:rPr lang="en-US" sz="1600" b="0" dirty="0"/>
              <a:t>, children, gentlemen, letter, made, young, think, give, improve</a:t>
            </a:r>
          </a:p>
          <a:p>
            <a:r>
              <a:rPr lang="en-US" sz="1600" dirty="0"/>
              <a:t>1770-1820: </a:t>
            </a:r>
            <a:r>
              <a:rPr lang="en-US" sz="1600" b="0" dirty="0"/>
              <a:t>life, mind, </a:t>
            </a:r>
            <a:r>
              <a:rPr lang="en-US" sz="1600" b="0" dirty="0" err="1"/>
              <a:t>famili</a:t>
            </a:r>
            <a:r>
              <a:rPr lang="en-US" sz="1600" b="0" dirty="0"/>
              <a:t>, children, hope, give, great, wife, </a:t>
            </a:r>
            <a:r>
              <a:rPr lang="en-US" sz="1600" b="0" dirty="0" err="1"/>
              <a:t>natur</a:t>
            </a:r>
            <a:r>
              <a:rPr lang="en-US" sz="1600" b="0" dirty="0"/>
              <a:t>, place, friend, </a:t>
            </a:r>
            <a:r>
              <a:rPr lang="en-US" sz="1600" b="0" dirty="0" err="1"/>
              <a:t>fortun</a:t>
            </a:r>
            <a:r>
              <a:rPr lang="en-US" sz="1600" b="0" dirty="0"/>
              <a:t>, good, </a:t>
            </a:r>
            <a:r>
              <a:rPr lang="en-US" sz="1600" b="0" dirty="0" err="1"/>
              <a:t>charact</a:t>
            </a:r>
            <a:r>
              <a:rPr lang="en-US" sz="1600" b="0" dirty="0"/>
              <a:t>, man</a:t>
            </a:r>
          </a:p>
          <a:p>
            <a:r>
              <a:rPr lang="en-US" sz="1600" dirty="0"/>
              <a:t>1820-1870: </a:t>
            </a:r>
            <a:r>
              <a:rPr lang="en-US" sz="1600" b="0" dirty="0"/>
              <a:t>young, good, man, men, never, made, place, </a:t>
            </a:r>
            <a:r>
              <a:rPr lang="en-US" sz="1600" b="0" dirty="0" err="1"/>
              <a:t>mani</a:t>
            </a:r>
            <a:r>
              <a:rPr lang="en-US" sz="1600" b="0" dirty="0"/>
              <a:t>, thought, whose, lord, present, </a:t>
            </a:r>
            <a:r>
              <a:rPr lang="en-US" sz="1600" b="0" dirty="0" err="1"/>
              <a:t>natur</a:t>
            </a:r>
            <a:r>
              <a:rPr lang="en-US" sz="1600" b="0" dirty="0"/>
              <a:t>, better, great</a:t>
            </a:r>
          </a:p>
          <a:p>
            <a:r>
              <a:rPr lang="en-US" sz="1600" dirty="0"/>
              <a:t>1870-1920: 1) </a:t>
            </a:r>
            <a:r>
              <a:rPr lang="en-US" sz="1600" b="0" dirty="0"/>
              <a:t>man, good, live, think, children, </a:t>
            </a:r>
            <a:r>
              <a:rPr lang="en-US" sz="1600" b="0" dirty="0" err="1"/>
              <a:t>peopl</a:t>
            </a:r>
            <a:r>
              <a:rPr lang="en-US" sz="1600" b="0" dirty="0"/>
              <a:t>, </a:t>
            </a:r>
            <a:r>
              <a:rPr lang="en-US" sz="1600" b="0" dirty="0" err="1"/>
              <a:t>mrs</a:t>
            </a:r>
            <a:r>
              <a:rPr lang="en-US" sz="1600" b="0" dirty="0"/>
              <a:t>, never, young, </a:t>
            </a:r>
            <a:r>
              <a:rPr lang="en-US" sz="1600" b="0" dirty="0" err="1"/>
              <a:t>ladi</a:t>
            </a:r>
            <a:r>
              <a:rPr lang="en-US" sz="1600" b="0" dirty="0"/>
              <a:t>, money, far, men, give, work</a:t>
            </a:r>
          </a:p>
          <a:p>
            <a:r>
              <a:rPr lang="en-US" sz="1600" b="0" dirty="0"/>
              <a:t>better, class, name</a:t>
            </a:r>
          </a:p>
          <a:p>
            <a:endParaRPr lang="en-GB" sz="1500" dirty="0"/>
          </a:p>
        </p:txBody>
      </p:sp>
      <p:cxnSp>
        <p:nvCxnSpPr>
          <p:cNvPr id="5" name="Straight Connector 4"/>
          <p:cNvCxnSpPr/>
          <p:nvPr/>
        </p:nvCxnSpPr>
        <p:spPr>
          <a:xfrm>
            <a:off x="457200" y="1639118"/>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14587" y="2077413"/>
            <a:ext cx="7620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23</a:t>
            </a:fld>
            <a:endParaRPr lang="en-GB"/>
          </a:p>
        </p:txBody>
      </p:sp>
    </p:spTree>
    <p:extLst>
      <p:ext uri="{BB962C8B-B14F-4D97-AF65-F5344CB8AC3E}">
        <p14:creationId xmlns:p14="http://schemas.microsoft.com/office/powerpoint/2010/main" val="4274788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68" y="1131013"/>
            <a:ext cx="8851969" cy="406439"/>
          </a:xfrm>
        </p:spPr>
        <p:txBody>
          <a:bodyPr>
            <a:noAutofit/>
          </a:bodyPr>
          <a:lstStyle/>
          <a:p>
            <a:r>
              <a:rPr lang="en-US" sz="2400" b="1" dirty="0"/>
              <a:t>Danish Topics: nationalism (not foreign), God and skills</a:t>
            </a:r>
            <a:endParaRPr lang="en-GB" sz="2333" dirty="0"/>
          </a:p>
        </p:txBody>
      </p:sp>
      <p:sp>
        <p:nvSpPr>
          <p:cNvPr id="3" name="Content Placeholder 2"/>
          <p:cNvSpPr>
            <a:spLocks noGrp="1"/>
          </p:cNvSpPr>
          <p:nvPr>
            <p:ph idx="1"/>
          </p:nvPr>
        </p:nvSpPr>
        <p:spPr>
          <a:xfrm>
            <a:off x="457200" y="2077413"/>
            <a:ext cx="8229600" cy="2448272"/>
          </a:xfrm>
        </p:spPr>
        <p:txBody>
          <a:bodyPr>
            <a:normAutofit/>
          </a:bodyPr>
          <a:lstStyle/>
          <a:p>
            <a:endParaRPr lang="en-US" sz="1600" dirty="0"/>
          </a:p>
          <a:p>
            <a:r>
              <a:rPr lang="en-US" sz="1600" dirty="0" smtClean="0"/>
              <a:t>1720-1770</a:t>
            </a:r>
            <a:r>
              <a:rPr lang="en-US" sz="1600" dirty="0"/>
              <a:t>: </a:t>
            </a:r>
            <a:r>
              <a:rPr lang="en-US" sz="1600" b="0" dirty="0"/>
              <a:t>Falster, teachings, begin, Latin, vocation, right, therefore, Danish, King, Greek, last, words</a:t>
            </a:r>
          </a:p>
          <a:p>
            <a:r>
              <a:rPr lang="en-US" sz="1600" dirty="0"/>
              <a:t>1770-1820: </a:t>
            </a:r>
            <a:r>
              <a:rPr lang="en-US" sz="1600" b="0" dirty="0"/>
              <a:t>church, spirit, guilt, find, learn, God, word, scripture, lute, people, great, history, right</a:t>
            </a:r>
          </a:p>
          <a:p>
            <a:r>
              <a:rPr lang="en-US" sz="1600" dirty="0"/>
              <a:t>1820-1870: </a:t>
            </a:r>
            <a:r>
              <a:rPr lang="en-US" sz="1600" b="0" dirty="0"/>
              <a:t>church, life, spirit, people, learn, the people, boat, history, old, world, Danish, right, state</a:t>
            </a:r>
          </a:p>
          <a:p>
            <a:r>
              <a:rPr lang="en-US" sz="1600" dirty="0"/>
              <a:t>1870-1920: </a:t>
            </a:r>
            <a:r>
              <a:rPr lang="en-US" sz="1600" b="0" dirty="0"/>
              <a:t>new words appear such as skill, war, military, </a:t>
            </a:r>
            <a:r>
              <a:rPr lang="en-US" sz="1600" b="0" dirty="0" smtClean="0"/>
              <a:t>mechanical</a:t>
            </a:r>
            <a:endParaRPr lang="en-US" sz="1600" b="0" dirty="0"/>
          </a:p>
        </p:txBody>
      </p:sp>
      <p:cxnSp>
        <p:nvCxnSpPr>
          <p:cNvPr id="5" name="Straight Connector 4"/>
          <p:cNvCxnSpPr/>
          <p:nvPr/>
        </p:nvCxnSpPr>
        <p:spPr>
          <a:xfrm>
            <a:off x="457200" y="1639118"/>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14587" y="2077413"/>
            <a:ext cx="7620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24</a:t>
            </a:fld>
            <a:endParaRPr lang="en-GB"/>
          </a:p>
        </p:txBody>
      </p:sp>
    </p:spTree>
    <p:extLst>
      <p:ext uri="{BB962C8B-B14F-4D97-AF65-F5344CB8AC3E}">
        <p14:creationId xmlns:p14="http://schemas.microsoft.com/office/powerpoint/2010/main" val="28971687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15" y="1020965"/>
            <a:ext cx="8995985" cy="406439"/>
          </a:xfrm>
        </p:spPr>
        <p:txBody>
          <a:bodyPr>
            <a:noAutofit/>
          </a:bodyPr>
          <a:lstStyle/>
          <a:p>
            <a:r>
              <a:rPr lang="en-US" sz="2400" b="1" dirty="0"/>
              <a:t>Contribution to </a:t>
            </a:r>
            <a:r>
              <a:rPr lang="en-US" sz="2400" b="1" dirty="0" smtClean="0"/>
              <a:t>education </a:t>
            </a:r>
            <a:r>
              <a:rPr lang="en-US" sz="2400" b="1" dirty="0"/>
              <a:t>paradox</a:t>
            </a:r>
            <a:endParaRPr lang="en-GB" sz="2333" dirty="0"/>
          </a:p>
        </p:txBody>
      </p:sp>
      <p:cxnSp>
        <p:nvCxnSpPr>
          <p:cNvPr id="5" name="Straight Connector 4"/>
          <p:cNvCxnSpPr/>
          <p:nvPr/>
        </p:nvCxnSpPr>
        <p:spPr>
          <a:xfrm>
            <a:off x="323528" y="1489348"/>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14587" y="2077413"/>
            <a:ext cx="7620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25</a:t>
            </a:fld>
            <a:endParaRPr lang="en-GB"/>
          </a:p>
        </p:txBody>
      </p:sp>
      <p:sp>
        <p:nvSpPr>
          <p:cNvPr id="8" name="Rectangle 7"/>
          <p:cNvSpPr/>
          <p:nvPr/>
        </p:nvSpPr>
        <p:spPr>
          <a:xfrm>
            <a:off x="611560" y="2019677"/>
            <a:ext cx="7128792" cy="2156488"/>
          </a:xfrm>
          <a:prstGeom prst="rect">
            <a:avLst/>
          </a:prstGeom>
        </p:spPr>
        <p:txBody>
          <a:bodyPr wrap="square">
            <a:spAutoFit/>
          </a:bodyPr>
          <a:lstStyle/>
          <a:p>
            <a:pPr lvl="0" defTabSz="761970">
              <a:lnSpc>
                <a:spcPct val="90000"/>
              </a:lnSpc>
              <a:spcBef>
                <a:spcPts val="833"/>
              </a:spcBef>
            </a:pPr>
            <a:r>
              <a:rPr lang="en-GB" sz="1600" dirty="0">
                <a:solidFill>
                  <a:srgbClr val="FF0000"/>
                </a:solidFill>
                <a:latin typeface="Roboto" charset="0"/>
              </a:rPr>
              <a:t>Cultural </a:t>
            </a:r>
            <a:r>
              <a:rPr lang="en-GB" sz="1600" dirty="0" err="1">
                <a:solidFill>
                  <a:srgbClr val="FF0000"/>
                </a:solidFill>
                <a:latin typeface="Roboto" charset="0"/>
              </a:rPr>
              <a:t>artifacts</a:t>
            </a:r>
            <a:r>
              <a:rPr lang="en-GB" sz="1600" dirty="0">
                <a:solidFill>
                  <a:srgbClr val="FF0000"/>
                </a:solidFill>
                <a:latin typeface="Roboto" charset="0"/>
              </a:rPr>
              <a:t> of literature help to interpret paradox of education reform</a:t>
            </a:r>
          </a:p>
          <a:p>
            <a:pPr marL="285750" lvl="0" indent="-285750" defTabSz="761970">
              <a:lnSpc>
                <a:spcPct val="90000"/>
              </a:lnSpc>
              <a:spcBef>
                <a:spcPts val="833"/>
              </a:spcBef>
              <a:buFont typeface="Arial" panose="020B0604020202020204" pitchFamily="34" charset="0"/>
              <a:buChar char="•"/>
            </a:pPr>
            <a:r>
              <a:rPr lang="en-US" sz="1600" dirty="0" smtClean="0">
                <a:solidFill>
                  <a:srgbClr val="FF0000"/>
                </a:solidFill>
                <a:latin typeface="Roboto" charset="0"/>
              </a:rPr>
              <a:t>Differences </a:t>
            </a:r>
            <a:r>
              <a:rPr lang="en-US" sz="1600" dirty="0">
                <a:solidFill>
                  <a:srgbClr val="FF0000"/>
                </a:solidFill>
                <a:latin typeface="Roboto" charset="0"/>
              </a:rPr>
              <a:t>in individual role in society, mandates for education &amp; political institutions</a:t>
            </a:r>
          </a:p>
          <a:p>
            <a:pPr marL="285750" lvl="0" indent="-285750" defTabSz="761970">
              <a:lnSpc>
                <a:spcPct val="90000"/>
              </a:lnSpc>
              <a:spcBef>
                <a:spcPts val="833"/>
              </a:spcBef>
              <a:buFont typeface="Arial" panose="020B0604020202020204" pitchFamily="34" charset="0"/>
              <a:buChar char="•"/>
            </a:pPr>
            <a:r>
              <a:rPr lang="en-US" sz="1600" dirty="0">
                <a:solidFill>
                  <a:srgbClr val="FF0000"/>
                </a:solidFill>
                <a:latin typeface="Roboto" charset="0"/>
              </a:rPr>
              <a:t>In Denmark, social investment in education to nurture strong society </a:t>
            </a:r>
          </a:p>
          <a:p>
            <a:pPr marL="285750" lvl="0" indent="-285750" defTabSz="761970">
              <a:lnSpc>
                <a:spcPct val="90000"/>
              </a:lnSpc>
              <a:spcBef>
                <a:spcPts val="833"/>
              </a:spcBef>
              <a:buFont typeface="Arial" panose="020B0604020202020204" pitchFamily="34" charset="0"/>
              <a:buChar char="•"/>
            </a:pPr>
            <a:r>
              <a:rPr lang="en-US" sz="1600" dirty="0">
                <a:solidFill>
                  <a:srgbClr val="FF0000"/>
                </a:solidFill>
                <a:latin typeface="Roboto" charset="0"/>
              </a:rPr>
              <a:t>equality in social democracies is a side-effect</a:t>
            </a:r>
          </a:p>
          <a:p>
            <a:pPr marL="285750" lvl="0" indent="-285750" defTabSz="761970">
              <a:lnSpc>
                <a:spcPct val="90000"/>
              </a:lnSpc>
              <a:spcBef>
                <a:spcPts val="833"/>
              </a:spcBef>
              <a:buFont typeface="Arial" panose="020B0604020202020204" pitchFamily="34" charset="0"/>
              <a:buChar char="•"/>
            </a:pPr>
            <a:r>
              <a:rPr lang="en-US" sz="1600" dirty="0">
                <a:solidFill>
                  <a:srgbClr val="FF0000"/>
                </a:solidFill>
                <a:latin typeface="Roboto" charset="0"/>
              </a:rPr>
              <a:t>In Britain, equality of educational opportunity</a:t>
            </a:r>
          </a:p>
          <a:p>
            <a:pPr marL="285750" lvl="0" indent="-285750" defTabSz="761970">
              <a:lnSpc>
                <a:spcPct val="90000"/>
              </a:lnSpc>
              <a:spcBef>
                <a:spcPts val="833"/>
              </a:spcBef>
              <a:buFont typeface="Arial" panose="020B0604020202020204" pitchFamily="34" charset="0"/>
              <a:buChar char="•"/>
            </a:pPr>
            <a:r>
              <a:rPr lang="en-US" sz="1600" dirty="0">
                <a:solidFill>
                  <a:srgbClr val="FF0000"/>
                </a:solidFill>
                <a:latin typeface="Roboto" charset="0"/>
              </a:rPr>
              <a:t>Produces socioeconomic inequality</a:t>
            </a:r>
          </a:p>
        </p:txBody>
      </p:sp>
    </p:spTree>
    <p:extLst>
      <p:ext uri="{BB962C8B-B14F-4D97-AF65-F5344CB8AC3E}">
        <p14:creationId xmlns:p14="http://schemas.microsoft.com/office/powerpoint/2010/main" val="4157386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035102"/>
            <a:ext cx="8995985" cy="406439"/>
          </a:xfrm>
        </p:spPr>
        <p:txBody>
          <a:bodyPr>
            <a:noAutofit/>
          </a:bodyPr>
          <a:lstStyle/>
          <a:p>
            <a:r>
              <a:rPr lang="en-US" sz="2400" b="1" dirty="0"/>
              <a:t>Contribution to study of culture</a:t>
            </a:r>
            <a:endParaRPr lang="en-GB" sz="2333" dirty="0"/>
          </a:p>
        </p:txBody>
      </p:sp>
      <p:sp>
        <p:nvSpPr>
          <p:cNvPr id="3" name="Content Placeholder 2"/>
          <p:cNvSpPr>
            <a:spLocks noGrp="1"/>
          </p:cNvSpPr>
          <p:nvPr>
            <p:ph idx="1"/>
          </p:nvPr>
        </p:nvSpPr>
        <p:spPr>
          <a:xfrm>
            <a:off x="457200" y="1633364"/>
            <a:ext cx="8229600" cy="3096344"/>
          </a:xfrm>
        </p:spPr>
        <p:txBody>
          <a:bodyPr>
            <a:normAutofit/>
          </a:bodyPr>
          <a:lstStyle/>
          <a:p>
            <a:pPr marL="68580"/>
            <a:r>
              <a:rPr lang="en-US" sz="1600" b="0" dirty="0"/>
              <a:t>Cultural artifacts provide source of continuity in institutional change, separate from policy legacies</a:t>
            </a:r>
          </a:p>
          <a:p>
            <a:pPr marL="285750" indent="-285750">
              <a:buFont typeface="Arial" panose="020B0604020202020204" pitchFamily="34" charset="0"/>
              <a:buChar char="•"/>
            </a:pPr>
            <a:r>
              <a:rPr lang="en-US" sz="1600" b="0" dirty="0"/>
              <a:t>British authors legitimize status quo relations even when they wish to effect political reform</a:t>
            </a:r>
          </a:p>
          <a:p>
            <a:pPr marL="68580"/>
            <a:r>
              <a:rPr lang="en-US" sz="1600" b="0" dirty="0"/>
              <a:t>Cultural artifacts matter to evolution of political economies and welfare states</a:t>
            </a:r>
          </a:p>
          <a:p>
            <a:pPr marL="285750" indent="-285750">
              <a:buFont typeface="Arial" panose="020B0604020202020204" pitchFamily="34" charset="0"/>
              <a:buChar char="•"/>
            </a:pPr>
            <a:r>
              <a:rPr lang="en-US" sz="1600" b="0" dirty="0"/>
              <a:t>Predate institutional architecture of industrial democracies </a:t>
            </a:r>
          </a:p>
          <a:p>
            <a:pPr marL="285750" indent="-285750">
              <a:buFont typeface="Arial" panose="020B0604020202020204" pitchFamily="34" charset="0"/>
              <a:buChar char="•"/>
            </a:pPr>
            <a:r>
              <a:rPr lang="en-US" sz="1600" b="0" dirty="0"/>
              <a:t>Contributes to why the right participates in social protections</a:t>
            </a:r>
          </a:p>
          <a:p>
            <a:pPr marL="68580"/>
            <a:r>
              <a:rPr lang="en-US" sz="1600" b="0" dirty="0"/>
              <a:t>New database and method gives us way to think about cultural differences</a:t>
            </a:r>
          </a:p>
          <a:p>
            <a:pPr marL="68580"/>
            <a:r>
              <a:rPr lang="en-US" sz="1600" b="0" dirty="0"/>
              <a:t>Implications for social renewal</a:t>
            </a:r>
          </a:p>
          <a:p>
            <a:pPr marL="285750" indent="-285750">
              <a:buFont typeface="Arial" panose="020B0604020202020204" pitchFamily="34" charset="0"/>
              <a:buChar char="•"/>
            </a:pPr>
            <a:r>
              <a:rPr lang="en-US" sz="1600" b="0" dirty="0"/>
              <a:t>Emphasize strong society rather than </a:t>
            </a:r>
            <a:r>
              <a:rPr lang="en-US" sz="1600" b="0" dirty="0" smtClean="0"/>
              <a:t>redistribution</a:t>
            </a:r>
          </a:p>
          <a:p>
            <a:endParaRPr lang="en-US" sz="1600" b="0" dirty="0"/>
          </a:p>
        </p:txBody>
      </p:sp>
      <p:cxnSp>
        <p:nvCxnSpPr>
          <p:cNvPr id="5" name="Straight Connector 4"/>
          <p:cNvCxnSpPr/>
          <p:nvPr/>
        </p:nvCxnSpPr>
        <p:spPr>
          <a:xfrm>
            <a:off x="395536" y="1483353"/>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614587" y="2077413"/>
            <a:ext cx="762000" cy="762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26</a:t>
            </a:fld>
            <a:endParaRPr lang="en-GB"/>
          </a:p>
        </p:txBody>
      </p:sp>
    </p:spTree>
    <p:extLst>
      <p:ext uri="{BB962C8B-B14F-4D97-AF65-F5344CB8AC3E}">
        <p14:creationId xmlns:p14="http://schemas.microsoft.com/office/powerpoint/2010/main" val="53199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34880" b="29841"/>
          <a:stretch/>
        </p:blipFill>
        <p:spPr>
          <a:xfrm>
            <a:off x="2843808" y="2713484"/>
            <a:ext cx="3818065" cy="936104"/>
          </a:xfrm>
          <a:prstGeom prst="rect">
            <a:avLst/>
          </a:prstGeom>
          <a:ln>
            <a:solidFill>
              <a:schemeClr val="tx1"/>
            </a:solidFill>
          </a:ln>
        </p:spPr>
      </p:pic>
    </p:spTree>
    <p:extLst>
      <p:ext uri="{BB962C8B-B14F-4D97-AF65-F5344CB8AC3E}">
        <p14:creationId xmlns:p14="http://schemas.microsoft.com/office/powerpoint/2010/main" val="1321833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990" y="1422183"/>
            <a:ext cx="8508023" cy="534864"/>
          </a:xfrm>
        </p:spPr>
        <p:txBody>
          <a:bodyPr/>
          <a:lstStyle/>
          <a:p>
            <a:r>
              <a:rPr lang="en-US" b="1" dirty="0" smtClean="0"/>
              <a:t>Imagine all the people</a:t>
            </a:r>
            <a:endParaRPr lang="en-GB" dirty="0"/>
          </a:p>
        </p:txBody>
      </p:sp>
      <p:sp>
        <p:nvSpPr>
          <p:cNvPr id="3" name="Subtitle 2"/>
          <p:cNvSpPr>
            <a:spLocks noGrp="1"/>
          </p:cNvSpPr>
          <p:nvPr>
            <p:ph type="subTitle" idx="1"/>
          </p:nvPr>
        </p:nvSpPr>
        <p:spPr>
          <a:xfrm>
            <a:off x="731573" y="1957047"/>
            <a:ext cx="7680854" cy="219808"/>
          </a:xfrm>
        </p:spPr>
        <p:txBody>
          <a:bodyPr/>
          <a:lstStyle/>
          <a:p>
            <a:r>
              <a:rPr lang="en-GB" dirty="0"/>
              <a:t>#</a:t>
            </a:r>
            <a:r>
              <a:rPr lang="en-GB" dirty="0" err="1" smtClean="0"/>
              <a:t>LSEKnowledge</a:t>
            </a:r>
            <a:endParaRPr lang="en-GB" dirty="0"/>
          </a:p>
        </p:txBody>
      </p:sp>
      <p:sp>
        <p:nvSpPr>
          <p:cNvPr id="4" name="Content Placeholder 3"/>
          <p:cNvSpPr>
            <a:spLocks noGrp="1"/>
          </p:cNvSpPr>
          <p:nvPr>
            <p:ph sz="quarter" idx="10"/>
          </p:nvPr>
        </p:nvSpPr>
        <p:spPr>
          <a:xfrm>
            <a:off x="731568" y="2217489"/>
            <a:ext cx="8508023" cy="241789"/>
          </a:xfrm>
        </p:spPr>
        <p:txBody>
          <a:bodyPr/>
          <a:lstStyle/>
          <a:p>
            <a:r>
              <a:rPr lang="en-GB" dirty="0"/>
              <a:t>Professor Cathie-Jo Martin</a:t>
            </a:r>
          </a:p>
        </p:txBody>
      </p:sp>
      <p:sp>
        <p:nvSpPr>
          <p:cNvPr id="5" name="Text Placeholder 4"/>
          <p:cNvSpPr>
            <a:spLocks noGrp="1"/>
          </p:cNvSpPr>
          <p:nvPr>
            <p:ph type="body" sz="quarter" idx="11"/>
          </p:nvPr>
        </p:nvSpPr>
        <p:spPr>
          <a:xfrm>
            <a:off x="731568" y="2436257"/>
            <a:ext cx="7680854" cy="189335"/>
          </a:xfrm>
        </p:spPr>
        <p:txBody>
          <a:bodyPr/>
          <a:lstStyle/>
          <a:p>
            <a:r>
              <a:rPr lang="en-GB" dirty="0"/>
              <a:t>Professor at Boston University and Director, BU </a:t>
            </a:r>
            <a:r>
              <a:rPr lang="en-GB" dirty="0" err="1"/>
              <a:t>Center</a:t>
            </a:r>
            <a:r>
              <a:rPr lang="en-GB" dirty="0"/>
              <a:t> for the Study of Europe</a:t>
            </a:r>
          </a:p>
        </p:txBody>
      </p:sp>
      <p:sp>
        <p:nvSpPr>
          <p:cNvPr id="6" name="Text Placeholder 5"/>
          <p:cNvSpPr>
            <a:spLocks noGrp="1"/>
          </p:cNvSpPr>
          <p:nvPr>
            <p:ph type="body" sz="quarter" idx="12"/>
          </p:nvPr>
        </p:nvSpPr>
        <p:spPr>
          <a:xfrm>
            <a:off x="731568" y="2686697"/>
            <a:ext cx="7680854" cy="249624"/>
          </a:xfrm>
        </p:spPr>
        <p:txBody>
          <a:bodyPr/>
          <a:lstStyle/>
          <a:p>
            <a:r>
              <a:rPr lang="en-GB" dirty="0"/>
              <a:t>Chair: Professor David Soskice</a:t>
            </a:r>
          </a:p>
        </p:txBody>
      </p:sp>
      <p:sp>
        <p:nvSpPr>
          <p:cNvPr id="7" name="Text Placeholder 6"/>
          <p:cNvSpPr>
            <a:spLocks noGrp="1"/>
          </p:cNvSpPr>
          <p:nvPr>
            <p:ph type="body" sz="quarter" idx="13"/>
          </p:nvPr>
        </p:nvSpPr>
        <p:spPr>
          <a:xfrm>
            <a:off x="731568" y="2927060"/>
            <a:ext cx="7680854" cy="256005"/>
          </a:xfrm>
        </p:spPr>
        <p:txBody>
          <a:bodyPr/>
          <a:lstStyle/>
          <a:p>
            <a:r>
              <a:rPr lang="en-GB" dirty="0" smtClean="0"/>
              <a:t>Professor </a:t>
            </a:r>
            <a:r>
              <a:rPr lang="en-GB" dirty="0"/>
              <a:t>of Political Science and Economics and Fellow of the British Academy Department of Government and III Research Theme </a:t>
            </a:r>
            <a:r>
              <a:rPr lang="en-GB" dirty="0" smtClean="0"/>
              <a:t>Convenor</a:t>
            </a:r>
            <a:endParaRPr lang="en-GB" dirty="0"/>
          </a:p>
        </p:txBody>
      </p:sp>
      <p:sp>
        <p:nvSpPr>
          <p:cNvPr id="8" name="Text Placeholder 7"/>
          <p:cNvSpPr>
            <a:spLocks noGrp="1"/>
          </p:cNvSpPr>
          <p:nvPr>
            <p:ph type="body" sz="quarter" idx="14"/>
          </p:nvPr>
        </p:nvSpPr>
        <p:spPr/>
        <p:txBody>
          <a:bodyPr/>
          <a:lstStyle/>
          <a:p>
            <a:r>
              <a:rPr lang="en-GB" sz="875" dirty="0"/>
              <a:t>Thursday 10</a:t>
            </a:r>
            <a:r>
              <a:rPr lang="en-GB" sz="875" baseline="30000" dirty="0"/>
              <a:t>th</a:t>
            </a:r>
            <a:r>
              <a:rPr lang="en-GB" sz="875" dirty="0"/>
              <a:t> October 2019 6.30pm to 8.00pm, Hong Kong Theatre, Clement House</a:t>
            </a:r>
          </a:p>
        </p:txBody>
      </p:sp>
      <p:sp>
        <p:nvSpPr>
          <p:cNvPr id="9" name="Content Placeholder 8"/>
          <p:cNvSpPr>
            <a:spLocks noGrp="1"/>
          </p:cNvSpPr>
          <p:nvPr>
            <p:ph sz="quarter" idx="15"/>
          </p:nvPr>
        </p:nvSpPr>
        <p:spPr/>
        <p:txBody>
          <a:bodyPr/>
          <a:lstStyle/>
          <a:p>
            <a:r>
              <a:rPr lang="en-GB" sz="875" dirty="0"/>
              <a:t>No Ticket Required</a:t>
            </a:r>
          </a:p>
          <a:p>
            <a:endParaRPr lang="en-GB" dirty="0"/>
          </a:p>
        </p:txBody>
      </p:sp>
    </p:spTree>
    <p:extLst>
      <p:ext uri="{BB962C8B-B14F-4D97-AF65-F5344CB8AC3E}">
        <p14:creationId xmlns:p14="http://schemas.microsoft.com/office/powerpoint/2010/main" val="113041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5"/>
          <p:cNvSpPr>
            <a:spLocks noGrp="1" noChangeArrowheads="1"/>
          </p:cNvSpPr>
          <p:nvPr>
            <p:ph type="body" sz="half" idx="2"/>
          </p:nvPr>
        </p:nvSpPr>
        <p:spPr>
          <a:xfrm>
            <a:off x="629250" y="1588249"/>
            <a:ext cx="8494712" cy="3312368"/>
          </a:xfrm>
        </p:spPr>
        <p:txBody>
          <a:bodyPr>
            <a:noAutofit/>
          </a:bodyPr>
          <a:lstStyle/>
          <a:p>
            <a:pPr>
              <a:lnSpc>
                <a:spcPct val="100000"/>
              </a:lnSpc>
            </a:pPr>
            <a:r>
              <a:rPr lang="en-GB" altLang="en-US" sz="1500" u="sng" dirty="0"/>
              <a:t>Britain: </a:t>
            </a:r>
            <a:r>
              <a:rPr lang="en-GB" altLang="en-US" sz="1500" b="0" dirty="0"/>
              <a:t>Leader of the industrial revolution!</a:t>
            </a:r>
          </a:p>
          <a:p>
            <a:pPr>
              <a:lnSpc>
                <a:spcPct val="100000"/>
              </a:lnSpc>
            </a:pPr>
            <a:r>
              <a:rPr lang="en-GB" altLang="en-US" sz="1500" b="0" dirty="0"/>
              <a:t>* But late mass public education (1870)</a:t>
            </a:r>
          </a:p>
          <a:p>
            <a:pPr>
              <a:lnSpc>
                <a:spcPct val="100000"/>
              </a:lnSpc>
            </a:pPr>
            <a:r>
              <a:rPr lang="en-GB" altLang="en-US" sz="1500" b="0" dirty="0"/>
              <a:t>* one-track secondary education (all academic)</a:t>
            </a:r>
          </a:p>
          <a:p>
            <a:pPr>
              <a:lnSpc>
                <a:spcPct val="100000"/>
              </a:lnSpc>
            </a:pPr>
            <a:r>
              <a:rPr lang="en-GB" altLang="en-US" sz="1500" b="0" dirty="0"/>
              <a:t>* Educational uniformity =&gt; socioeconomic </a:t>
            </a:r>
            <a:r>
              <a:rPr lang="en-GB" altLang="en-US" sz="1500" b="0" dirty="0" smtClean="0"/>
              <a:t>inequality</a:t>
            </a:r>
            <a:br>
              <a:rPr lang="en-GB" altLang="en-US" sz="1500" b="0" dirty="0" smtClean="0"/>
            </a:br>
            <a:endParaRPr lang="en-GB" altLang="en-US" sz="1500" b="0" dirty="0"/>
          </a:p>
          <a:p>
            <a:pPr>
              <a:lnSpc>
                <a:spcPct val="100000"/>
              </a:lnSpc>
            </a:pPr>
            <a:r>
              <a:rPr lang="en-GB" altLang="en-US" sz="1500" u="sng" dirty="0"/>
              <a:t>Denmark: </a:t>
            </a:r>
            <a:r>
              <a:rPr lang="en-GB" altLang="en-US" sz="1500" b="0" dirty="0"/>
              <a:t>agricultural backwater</a:t>
            </a:r>
          </a:p>
          <a:p>
            <a:pPr>
              <a:lnSpc>
                <a:spcPct val="100000"/>
              </a:lnSpc>
            </a:pPr>
            <a:r>
              <a:rPr lang="en-GB" altLang="en-US" sz="1500" b="0" dirty="0"/>
              <a:t>* World leader in mass education (1814)</a:t>
            </a:r>
          </a:p>
          <a:p>
            <a:pPr>
              <a:lnSpc>
                <a:spcPct val="100000"/>
              </a:lnSpc>
            </a:pPr>
            <a:r>
              <a:rPr lang="en-GB" altLang="en-US" sz="1500" b="0" dirty="0"/>
              <a:t>* multi-track secondary education (VET track)</a:t>
            </a:r>
          </a:p>
          <a:p>
            <a:pPr>
              <a:lnSpc>
                <a:spcPct val="100000"/>
              </a:lnSpc>
            </a:pPr>
            <a:r>
              <a:rPr lang="en-GB" altLang="en-US" sz="1500" b="0" dirty="0"/>
              <a:t>* Educational pluralism =&gt; socioeconomic equality</a:t>
            </a:r>
          </a:p>
        </p:txBody>
      </p:sp>
      <p:sp>
        <p:nvSpPr>
          <p:cNvPr id="12293" name="Text Box 10"/>
          <p:cNvSpPr txBox="1">
            <a:spLocks noChangeArrowheads="1"/>
          </p:cNvSpPr>
          <p:nvPr/>
        </p:nvSpPr>
        <p:spPr bwMode="auto">
          <a:xfrm>
            <a:off x="2471869" y="5255825"/>
            <a:ext cx="4200261" cy="386538"/>
          </a:xfrm>
          <a:prstGeom prst="rect">
            <a:avLst/>
          </a:prstGeom>
          <a:solidFill>
            <a:srgbClr val="00B0F0"/>
          </a:solidFill>
          <a:ln>
            <a:noFill/>
          </a:ln>
        </p:spPr>
        <p:txBody>
          <a:bodyPr lIns="75000" tIns="39000" rIns="75000" bIns="39000">
            <a:spAutoFit/>
          </a:bodyPr>
          <a:lstStyle>
            <a:lvl1pPr eaLnBrk="0" hangingPunct="0">
              <a:spcBef>
                <a:spcPct val="40000"/>
              </a:spcBef>
              <a:buChar char="•"/>
              <a:defRPr sz="1600">
                <a:solidFill>
                  <a:schemeClr val="tx1"/>
                </a:solidFill>
                <a:latin typeface="Arial" charset="0"/>
              </a:defRPr>
            </a:lvl1pPr>
            <a:lvl2pPr marL="742950" indent="-285750" eaLnBrk="0" hangingPunct="0">
              <a:spcBef>
                <a:spcPct val="40000"/>
              </a:spcBef>
              <a:buChar char="–"/>
              <a:defRPr sz="1600">
                <a:solidFill>
                  <a:schemeClr val="tx1"/>
                </a:solidFill>
                <a:latin typeface="Arial" charset="0"/>
              </a:defRPr>
            </a:lvl2pPr>
            <a:lvl3pPr marL="1143000" indent="-228600" eaLnBrk="0" hangingPunct="0">
              <a:spcBef>
                <a:spcPct val="40000"/>
              </a:spcBef>
              <a:buChar char="•"/>
              <a:defRPr sz="16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b="1" u="sng" dirty="0"/>
              <a:t>Intervening to safeguard children</a:t>
            </a:r>
          </a:p>
        </p:txBody>
      </p:sp>
      <p:cxnSp>
        <p:nvCxnSpPr>
          <p:cNvPr id="3" name="Straight Connector 2"/>
          <p:cNvCxnSpPr/>
          <p:nvPr/>
        </p:nvCxnSpPr>
        <p:spPr>
          <a:xfrm>
            <a:off x="762000" y="1345332"/>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67BB022-3B30-410A-970D-E4B5CDF08844}" type="slidenum">
              <a:rPr lang="en-GB" smtClean="0"/>
              <a:t>3</a:t>
            </a:fld>
            <a:endParaRPr lang="en-GB"/>
          </a:p>
        </p:txBody>
      </p:sp>
      <p:sp>
        <p:nvSpPr>
          <p:cNvPr id="5" name="Content Placeholder 4"/>
          <p:cNvSpPr>
            <a:spLocks noGrp="1"/>
          </p:cNvSpPr>
          <p:nvPr>
            <p:ph sz="half" idx="1"/>
          </p:nvPr>
        </p:nvSpPr>
        <p:spPr>
          <a:xfrm>
            <a:off x="753206" y="903787"/>
            <a:ext cx="6834336" cy="486291"/>
          </a:xfrm>
        </p:spPr>
        <p:txBody>
          <a:bodyPr/>
          <a:lstStyle/>
          <a:p>
            <a:r>
              <a:rPr lang="en-US" sz="2400" dirty="0"/>
              <a:t>A puzzle of education system development</a:t>
            </a:r>
            <a:endParaRPr lang="en-GB" dirty="0"/>
          </a:p>
        </p:txBody>
      </p:sp>
    </p:spTree>
    <p:extLst>
      <p:ext uri="{BB962C8B-B14F-4D97-AF65-F5344CB8AC3E}">
        <p14:creationId xmlns:p14="http://schemas.microsoft.com/office/powerpoint/2010/main" val="114176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5"/>
          <p:cNvSpPr>
            <a:spLocks noGrp="1" noChangeArrowheads="1"/>
          </p:cNvSpPr>
          <p:nvPr>
            <p:ph type="body" sz="half" idx="2"/>
          </p:nvPr>
        </p:nvSpPr>
        <p:spPr>
          <a:xfrm>
            <a:off x="629250" y="1588249"/>
            <a:ext cx="8494712" cy="3312368"/>
          </a:xfrm>
        </p:spPr>
        <p:txBody>
          <a:bodyPr>
            <a:noAutofit/>
          </a:bodyPr>
          <a:lstStyle/>
          <a:p>
            <a:pPr>
              <a:lnSpc>
                <a:spcPct val="100000"/>
              </a:lnSpc>
            </a:pPr>
            <a:r>
              <a:rPr lang="en-GB" altLang="en-US" sz="1500" u="sng" dirty="0"/>
              <a:t>Britain: individualistic educational culture</a:t>
            </a:r>
          </a:p>
          <a:p>
            <a:pPr>
              <a:lnSpc>
                <a:spcPct val="100000"/>
              </a:lnSpc>
            </a:pPr>
            <a:r>
              <a:rPr lang="en-GB" altLang="en-US" sz="1500" b="0" dirty="0"/>
              <a:t>Individual self-development for upper class</a:t>
            </a:r>
          </a:p>
          <a:p>
            <a:pPr>
              <a:lnSpc>
                <a:spcPct val="100000"/>
              </a:lnSpc>
            </a:pPr>
            <a:r>
              <a:rPr lang="en-GB" altLang="en-US" sz="1500" b="0" dirty="0"/>
              <a:t>Emphasis on classical education for the perfect individual (why uniform 2ndary school)</a:t>
            </a:r>
          </a:p>
          <a:p>
            <a:pPr>
              <a:lnSpc>
                <a:spcPct val="100000"/>
              </a:lnSpc>
            </a:pPr>
            <a:r>
              <a:rPr lang="en-GB" altLang="en-US" sz="1500" b="0" dirty="0"/>
              <a:t>Inspection regimes</a:t>
            </a:r>
          </a:p>
          <a:p>
            <a:pPr>
              <a:lnSpc>
                <a:spcPct val="100000"/>
              </a:lnSpc>
            </a:pPr>
            <a:r>
              <a:rPr lang="en-GB" altLang="en-US" sz="1500" b="0" dirty="0"/>
              <a:t>Expands to working class after reform act</a:t>
            </a:r>
          </a:p>
          <a:p>
            <a:pPr>
              <a:lnSpc>
                <a:spcPct val="100000"/>
              </a:lnSpc>
            </a:pPr>
            <a:r>
              <a:rPr lang="en-GB" altLang="en-US" sz="1500" u="sng" dirty="0"/>
              <a:t>Denmark: collectivist educational culture</a:t>
            </a:r>
          </a:p>
          <a:p>
            <a:pPr>
              <a:lnSpc>
                <a:spcPct val="100000"/>
              </a:lnSpc>
            </a:pPr>
            <a:r>
              <a:rPr lang="en-GB" altLang="en-US" sz="1500" b="0" dirty="0"/>
              <a:t>Building strong society</a:t>
            </a:r>
          </a:p>
          <a:p>
            <a:pPr>
              <a:lnSpc>
                <a:spcPct val="100000"/>
              </a:lnSpc>
            </a:pPr>
            <a:r>
              <a:rPr lang="en-GB" altLang="en-US" sz="1500" b="0" dirty="0"/>
              <a:t>Each person learns trade so all can contribute</a:t>
            </a:r>
          </a:p>
          <a:p>
            <a:pPr>
              <a:lnSpc>
                <a:spcPct val="100000"/>
              </a:lnSpc>
            </a:pPr>
            <a:r>
              <a:rPr lang="en-GB" altLang="en-US" sz="1500" b="0" dirty="0"/>
              <a:t>Extensive VET</a:t>
            </a:r>
          </a:p>
          <a:p>
            <a:pPr>
              <a:lnSpc>
                <a:spcPct val="100000"/>
              </a:lnSpc>
            </a:pPr>
            <a:r>
              <a:rPr lang="en-GB" altLang="en-US" sz="1500" b="0" dirty="0"/>
              <a:t>learning by doing, local autonomy</a:t>
            </a:r>
          </a:p>
        </p:txBody>
      </p:sp>
      <p:sp>
        <p:nvSpPr>
          <p:cNvPr id="12293" name="Text Box 10"/>
          <p:cNvSpPr txBox="1">
            <a:spLocks noChangeArrowheads="1"/>
          </p:cNvSpPr>
          <p:nvPr/>
        </p:nvSpPr>
        <p:spPr bwMode="auto">
          <a:xfrm>
            <a:off x="2471869" y="5255825"/>
            <a:ext cx="4200261" cy="386538"/>
          </a:xfrm>
          <a:prstGeom prst="rect">
            <a:avLst/>
          </a:prstGeom>
          <a:solidFill>
            <a:srgbClr val="00B0F0"/>
          </a:solidFill>
          <a:ln>
            <a:noFill/>
          </a:ln>
        </p:spPr>
        <p:txBody>
          <a:bodyPr lIns="75000" tIns="39000" rIns="75000" bIns="39000">
            <a:spAutoFit/>
          </a:bodyPr>
          <a:lstStyle>
            <a:lvl1pPr eaLnBrk="0" hangingPunct="0">
              <a:spcBef>
                <a:spcPct val="40000"/>
              </a:spcBef>
              <a:buChar char="•"/>
              <a:defRPr sz="1600">
                <a:solidFill>
                  <a:schemeClr val="tx1"/>
                </a:solidFill>
                <a:latin typeface="Arial" charset="0"/>
              </a:defRPr>
            </a:lvl1pPr>
            <a:lvl2pPr marL="742950" indent="-285750" eaLnBrk="0" hangingPunct="0">
              <a:spcBef>
                <a:spcPct val="40000"/>
              </a:spcBef>
              <a:buChar char="–"/>
              <a:defRPr sz="1600">
                <a:solidFill>
                  <a:schemeClr val="tx1"/>
                </a:solidFill>
                <a:latin typeface="Arial" charset="0"/>
              </a:defRPr>
            </a:lvl2pPr>
            <a:lvl3pPr marL="1143000" indent="-228600" eaLnBrk="0" hangingPunct="0">
              <a:spcBef>
                <a:spcPct val="40000"/>
              </a:spcBef>
              <a:buChar char="•"/>
              <a:defRPr sz="16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2000" b="1" u="sng" dirty="0"/>
              <a:t>Intervening to safeguard children</a:t>
            </a:r>
          </a:p>
        </p:txBody>
      </p:sp>
      <p:cxnSp>
        <p:nvCxnSpPr>
          <p:cNvPr id="3" name="Straight Connector 2"/>
          <p:cNvCxnSpPr/>
          <p:nvPr/>
        </p:nvCxnSpPr>
        <p:spPr>
          <a:xfrm>
            <a:off x="629250" y="1489348"/>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D67BB022-3B30-410A-970D-E4B5CDF08844}" type="slidenum">
              <a:rPr lang="en-GB" smtClean="0"/>
              <a:t>4</a:t>
            </a:fld>
            <a:endParaRPr lang="en-GB"/>
          </a:p>
        </p:txBody>
      </p:sp>
      <p:sp>
        <p:nvSpPr>
          <p:cNvPr id="5" name="Content Placeholder 4"/>
          <p:cNvSpPr>
            <a:spLocks noGrp="1"/>
          </p:cNvSpPr>
          <p:nvPr>
            <p:ph sz="half" idx="1"/>
          </p:nvPr>
        </p:nvSpPr>
        <p:spPr>
          <a:xfrm>
            <a:off x="624571" y="1092535"/>
            <a:ext cx="6834336" cy="435435"/>
          </a:xfrm>
        </p:spPr>
        <p:txBody>
          <a:bodyPr/>
          <a:lstStyle/>
          <a:p>
            <a:r>
              <a:rPr lang="en-US" sz="2400" dirty="0"/>
              <a:t>Different educational cultures</a:t>
            </a:r>
            <a:endParaRPr lang="en-GB" dirty="0"/>
          </a:p>
        </p:txBody>
      </p:sp>
    </p:spTree>
    <p:extLst>
      <p:ext uri="{BB962C8B-B14F-4D97-AF65-F5344CB8AC3E}">
        <p14:creationId xmlns:p14="http://schemas.microsoft.com/office/powerpoint/2010/main" val="388605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D5B44111-0651-4C78-B6C3-31495C270D97}"/>
              </a:ext>
            </a:extLst>
          </p:cNvPr>
          <p:cNvSpPr>
            <a:spLocks noGrp="1"/>
          </p:cNvSpPr>
          <p:nvPr>
            <p:ph type="title"/>
          </p:nvPr>
        </p:nvSpPr>
        <p:spPr>
          <a:xfrm>
            <a:off x="884453" y="1129308"/>
            <a:ext cx="5373215" cy="352433"/>
          </a:xfrm>
        </p:spPr>
        <p:txBody>
          <a:bodyPr/>
          <a:lstStyle/>
          <a:p>
            <a:r>
              <a:rPr lang="en-US" b="1" dirty="0"/>
              <a:t>Making cultural arguments</a:t>
            </a:r>
            <a:endParaRPr lang="en-GB" dirty="0"/>
          </a:p>
        </p:txBody>
      </p:sp>
      <p:sp>
        <p:nvSpPr>
          <p:cNvPr id="4" name="Slide Number Placeholder 3"/>
          <p:cNvSpPr>
            <a:spLocks noGrp="1"/>
          </p:cNvSpPr>
          <p:nvPr>
            <p:ph type="sldNum" sz="quarter" idx="12"/>
          </p:nvPr>
        </p:nvSpPr>
        <p:spPr/>
        <p:txBody>
          <a:bodyPr/>
          <a:lstStyle/>
          <a:p>
            <a:fld id="{D67BB022-3B30-410A-970D-E4B5CDF08844}" type="slidenum">
              <a:rPr lang="en-GB" smtClean="0"/>
              <a:t>5</a:t>
            </a:fld>
            <a:endParaRPr lang="en-GB"/>
          </a:p>
        </p:txBody>
      </p:sp>
      <p:sp>
        <p:nvSpPr>
          <p:cNvPr id="6" name="Rectangle 5"/>
          <p:cNvSpPr txBox="1">
            <a:spLocks noChangeArrowheads="1"/>
          </p:cNvSpPr>
          <p:nvPr/>
        </p:nvSpPr>
        <p:spPr>
          <a:xfrm>
            <a:off x="899592" y="1633365"/>
            <a:ext cx="8134672" cy="2376264"/>
          </a:xfrm>
          <a:prstGeom prst="rect">
            <a:avLst/>
          </a:prstGeom>
        </p:spPr>
        <p:txBody>
          <a:bodyPr>
            <a:noAutofit/>
          </a:bodyPr>
          <a:lstStyle>
            <a:lvl1pPr marL="0" indent="0" algn="l" defTabSz="761970" rtl="0" eaLnBrk="1" latinLnBrk="0" hangingPunct="1">
              <a:lnSpc>
                <a:spcPct val="90000"/>
              </a:lnSpc>
              <a:spcBef>
                <a:spcPts val="833"/>
              </a:spcBef>
              <a:buFontTx/>
              <a:buNone/>
              <a:defRPr sz="1333" b="1" i="0" kern="1200" baseline="0">
                <a:solidFill>
                  <a:srgbClr val="FF0000"/>
                </a:solidFill>
                <a:latin typeface="Roboto" charset="0"/>
                <a:ea typeface="Roboto" charset="0"/>
                <a:cs typeface="Roboto"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285750" indent="-285750">
              <a:lnSpc>
                <a:spcPct val="100000"/>
              </a:lnSpc>
              <a:buFont typeface="Arial" panose="020B0604020202020204" pitchFamily="34" charset="0"/>
              <a:buChar char="•"/>
            </a:pPr>
            <a:r>
              <a:rPr lang="en-GB" altLang="en-US" sz="1600" b="0" dirty="0"/>
              <a:t>Old versions: essentialist, tautological, American imperialism (Huntington &amp; co.)</a:t>
            </a:r>
          </a:p>
          <a:p>
            <a:pPr marL="285750" indent="-285750">
              <a:lnSpc>
                <a:spcPct val="100000"/>
              </a:lnSpc>
              <a:buFont typeface="Arial" panose="020B0604020202020204" pitchFamily="34" charset="0"/>
              <a:buChar char="•"/>
            </a:pPr>
            <a:r>
              <a:rPr lang="en-GB" altLang="en-US" sz="1600" b="0" dirty="0"/>
              <a:t>Hard to test empirically &amp; falsify</a:t>
            </a:r>
          </a:p>
          <a:p>
            <a:pPr marL="285750" indent="-285750">
              <a:lnSpc>
                <a:spcPct val="100000"/>
              </a:lnSpc>
              <a:buFont typeface="Arial" panose="020B0604020202020204" pitchFamily="34" charset="0"/>
              <a:buChar char="•"/>
            </a:pPr>
            <a:r>
              <a:rPr lang="en-GB" altLang="en-US" sz="1600" b="0" dirty="0"/>
              <a:t>Ideas matter but are implemented differently across countries</a:t>
            </a:r>
          </a:p>
          <a:p>
            <a:pPr marL="285750" indent="-285750">
              <a:lnSpc>
                <a:spcPct val="100000"/>
              </a:lnSpc>
              <a:buFont typeface="Arial" panose="020B0604020202020204" pitchFamily="34" charset="0"/>
              <a:buChar char="•"/>
            </a:pPr>
            <a:r>
              <a:rPr lang="en-GB" altLang="en-US" sz="1600" b="0" dirty="0"/>
              <a:t>Great work by cultural sociologists: </a:t>
            </a:r>
          </a:p>
          <a:p>
            <a:pPr marL="285750" indent="-285750">
              <a:lnSpc>
                <a:spcPct val="100000"/>
              </a:lnSpc>
              <a:buFont typeface="Arial" panose="020B0604020202020204" pitchFamily="34" charset="0"/>
              <a:buChar char="•"/>
            </a:pPr>
            <a:r>
              <a:rPr lang="en-GB" altLang="en-US" sz="1600" b="0" dirty="0"/>
              <a:t>toolkit of symbols &amp; narratives shape strategies and meaning (Griswold, </a:t>
            </a:r>
            <a:r>
              <a:rPr lang="en-GB" altLang="en-US" sz="1600" b="0" dirty="0" err="1"/>
              <a:t>Swidler</a:t>
            </a:r>
            <a:r>
              <a:rPr lang="en-GB" altLang="en-US" sz="1600" b="0" dirty="0"/>
              <a:t>)</a:t>
            </a:r>
          </a:p>
          <a:p>
            <a:pPr marL="285750" indent="-285750">
              <a:lnSpc>
                <a:spcPct val="100000"/>
              </a:lnSpc>
              <a:buFont typeface="Arial" panose="020B0604020202020204" pitchFamily="34" charset="0"/>
              <a:buChar char="•"/>
            </a:pPr>
            <a:r>
              <a:rPr lang="en-GB" altLang="en-US" sz="1600" b="0" dirty="0"/>
              <a:t>repertoires of evaluation (Lamont)</a:t>
            </a:r>
          </a:p>
          <a:p>
            <a:pPr marL="285750" indent="-285750">
              <a:lnSpc>
                <a:spcPct val="100000"/>
              </a:lnSpc>
              <a:buFont typeface="Arial" panose="020B0604020202020204" pitchFamily="34" charset="0"/>
              <a:buChar char="•"/>
            </a:pPr>
            <a:r>
              <a:rPr lang="en-GB" altLang="en-US" sz="1600" b="0" dirty="0"/>
              <a:t>But how do cultural influences work? </a:t>
            </a:r>
            <a:br>
              <a:rPr lang="en-GB" altLang="en-US" sz="1600" b="0" dirty="0"/>
            </a:br>
            <a:r>
              <a:rPr lang="en-GB" altLang="en-US" sz="1600" b="0" dirty="0"/>
              <a:t>Micro-foundations? </a:t>
            </a:r>
          </a:p>
        </p:txBody>
      </p:sp>
    </p:spTree>
    <p:extLst>
      <p:ext uri="{BB962C8B-B14F-4D97-AF65-F5344CB8AC3E}">
        <p14:creationId xmlns:p14="http://schemas.microsoft.com/office/powerpoint/2010/main" val="284587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79830"/>
            <a:ext cx="8229600" cy="556113"/>
          </a:xfrm>
        </p:spPr>
        <p:txBody>
          <a:bodyPr>
            <a:normAutofit/>
          </a:bodyPr>
          <a:lstStyle/>
          <a:p>
            <a:r>
              <a:rPr lang="en-US" b="1" dirty="0"/>
              <a:t>Writers as political agents</a:t>
            </a:r>
            <a:endParaRPr lang="en-GB" dirty="0"/>
          </a:p>
        </p:txBody>
      </p:sp>
      <p:cxnSp>
        <p:nvCxnSpPr>
          <p:cNvPr id="9" name="Straight Connector 8"/>
          <p:cNvCxnSpPr/>
          <p:nvPr/>
        </p:nvCxnSpPr>
        <p:spPr>
          <a:xfrm>
            <a:off x="539552" y="13335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67BB022-3B30-410A-970D-E4B5CDF08844}" type="slidenum">
              <a:rPr lang="en-GB" smtClean="0"/>
              <a:t>6</a:t>
            </a:fld>
            <a:endParaRPr lang="en-GB"/>
          </a:p>
        </p:txBody>
      </p:sp>
      <p:sp>
        <p:nvSpPr>
          <p:cNvPr id="8" name="Rectangle 5"/>
          <p:cNvSpPr txBox="1">
            <a:spLocks noGrp="1" noChangeArrowheads="1"/>
          </p:cNvSpPr>
          <p:nvPr>
            <p:ph sz="half" idx="1"/>
          </p:nvPr>
        </p:nvSpPr>
        <p:spPr>
          <a:xfrm>
            <a:off x="515509" y="1561356"/>
            <a:ext cx="7571184" cy="3312368"/>
          </a:xfrm>
          <a:prstGeom prst="rect">
            <a:avLst/>
          </a:prstGeom>
        </p:spPr>
        <p:txBody>
          <a:bodyPr>
            <a:noAutofit/>
          </a:bodyPr>
          <a:lstStyle>
            <a:lvl1pPr marL="0" indent="0" algn="l" defTabSz="761970" rtl="0" eaLnBrk="1" latinLnBrk="0" hangingPunct="1">
              <a:lnSpc>
                <a:spcPct val="90000"/>
              </a:lnSpc>
              <a:spcBef>
                <a:spcPts val="833"/>
              </a:spcBef>
              <a:buFontTx/>
              <a:buNone/>
              <a:defRPr sz="1333" b="1" i="0" kern="1200" baseline="0">
                <a:solidFill>
                  <a:srgbClr val="FF0000"/>
                </a:solidFill>
                <a:latin typeface="Roboto" charset="0"/>
                <a:ea typeface="Roboto" charset="0"/>
                <a:cs typeface="Roboto"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US" sz="1600" b="0" dirty="0"/>
              <a:t>My theoretical ambitions: how literary actors and artifacts contribute to political developments </a:t>
            </a:r>
          </a:p>
          <a:p>
            <a:r>
              <a:rPr lang="en-US" sz="1600" b="0" dirty="0"/>
              <a:t>Writers are understudied political agents </a:t>
            </a:r>
          </a:p>
          <a:p>
            <a:r>
              <a:rPr lang="en-US" sz="1600" b="0" dirty="0"/>
              <a:t>exert cultural influence in three ways</a:t>
            </a:r>
          </a:p>
          <a:p>
            <a:r>
              <a:rPr lang="en-US" sz="1600" b="0" dirty="0"/>
              <a:t>1. Writers involved as direct actors in policy debates</a:t>
            </a:r>
          </a:p>
          <a:p>
            <a:r>
              <a:rPr lang="en-US" sz="1600" b="0" dirty="0"/>
              <a:t>2. Writers shape preferences of other actors</a:t>
            </a:r>
          </a:p>
          <a:p>
            <a:r>
              <a:rPr lang="en-US" sz="1600" b="0" dirty="0"/>
              <a:t>a. cognitive framing of social problems influences preferences </a:t>
            </a:r>
          </a:p>
          <a:p>
            <a:r>
              <a:rPr lang="en-US" sz="1600" b="0" dirty="0"/>
              <a:t>b. Emotional appeals heighten attention: </a:t>
            </a:r>
            <a:br>
              <a:rPr lang="en-US" sz="1600" b="0" dirty="0"/>
            </a:br>
            <a:r>
              <a:rPr lang="en-US" sz="1600" b="0" dirty="0"/>
              <a:t>    Dickens &amp; child labor law</a:t>
            </a:r>
          </a:p>
          <a:p>
            <a:r>
              <a:rPr lang="en-US" sz="1600" b="0" dirty="0"/>
              <a:t>c. put neglected issues on the agenda </a:t>
            </a:r>
            <a:br>
              <a:rPr lang="en-US" sz="1600" b="0" dirty="0"/>
            </a:br>
            <a:r>
              <a:rPr lang="en-US" sz="1600" b="0" dirty="0"/>
              <a:t>    (way to influence elites before democracy) </a:t>
            </a:r>
          </a:p>
          <a:p>
            <a:endParaRPr lang="en-US" sz="1200" dirty="0"/>
          </a:p>
          <a:p>
            <a:pPr marL="385763" indent="-385763">
              <a:buAutoNum type="arabicPeriod"/>
            </a:pPr>
            <a:endParaRPr lang="en-US" sz="1200" dirty="0"/>
          </a:p>
          <a:p>
            <a:pPr marL="385763" indent="-385763">
              <a:buAutoNum type="arabicPeriod"/>
            </a:pPr>
            <a:endParaRPr lang="en-US" sz="1200" dirty="0"/>
          </a:p>
        </p:txBody>
      </p:sp>
    </p:spTree>
    <p:extLst>
      <p:ext uri="{BB962C8B-B14F-4D97-AF65-F5344CB8AC3E}">
        <p14:creationId xmlns:p14="http://schemas.microsoft.com/office/powerpoint/2010/main" val="462603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1822" y="1101471"/>
            <a:ext cx="8229600" cy="556113"/>
          </a:xfrm>
        </p:spPr>
        <p:txBody>
          <a:bodyPr>
            <a:normAutofit/>
          </a:bodyPr>
          <a:lstStyle/>
          <a:p>
            <a:r>
              <a:rPr lang="en-US" b="1" dirty="0"/>
              <a:t>The cultural constraint</a:t>
            </a:r>
            <a:endParaRPr lang="en-GB" dirty="0"/>
          </a:p>
        </p:txBody>
      </p:sp>
      <p:cxnSp>
        <p:nvCxnSpPr>
          <p:cNvPr id="9" name="Straight Connector 8"/>
          <p:cNvCxnSpPr/>
          <p:nvPr/>
        </p:nvCxnSpPr>
        <p:spPr>
          <a:xfrm>
            <a:off x="467544" y="1561356"/>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D67BB022-3B30-410A-970D-E4B5CDF08844}" type="slidenum">
              <a:rPr lang="en-GB" smtClean="0"/>
              <a:t>7</a:t>
            </a:fld>
            <a:endParaRPr lang="en-GB"/>
          </a:p>
        </p:txBody>
      </p:sp>
      <p:sp>
        <p:nvSpPr>
          <p:cNvPr id="8" name="Rectangle 5"/>
          <p:cNvSpPr txBox="1">
            <a:spLocks noGrp="1" noChangeArrowheads="1"/>
          </p:cNvSpPr>
          <p:nvPr>
            <p:ph sz="half" idx="1"/>
          </p:nvPr>
        </p:nvSpPr>
        <p:spPr>
          <a:xfrm>
            <a:off x="467544" y="1673420"/>
            <a:ext cx="7571184" cy="2028056"/>
          </a:xfrm>
          <a:prstGeom prst="rect">
            <a:avLst/>
          </a:prstGeom>
        </p:spPr>
        <p:txBody>
          <a:bodyPr>
            <a:noAutofit/>
          </a:bodyPr>
          <a:lstStyle>
            <a:lvl1pPr marL="0" indent="0" algn="l" defTabSz="761970" rtl="0" eaLnBrk="1" latinLnBrk="0" hangingPunct="1">
              <a:lnSpc>
                <a:spcPct val="90000"/>
              </a:lnSpc>
              <a:spcBef>
                <a:spcPts val="833"/>
              </a:spcBef>
              <a:buFontTx/>
              <a:buNone/>
              <a:defRPr sz="1333" b="1" i="0" kern="1200" baseline="0">
                <a:solidFill>
                  <a:srgbClr val="FF0000"/>
                </a:solidFill>
                <a:latin typeface="Roboto" charset="0"/>
                <a:ea typeface="Roboto" charset="0"/>
                <a:cs typeface="Roboto"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r>
              <a:rPr lang="en-GB" sz="1800" dirty="0"/>
              <a:t>3. </a:t>
            </a:r>
            <a:r>
              <a:rPr lang="en-GB" sz="1800" b="0" dirty="0"/>
              <a:t>Writers are purveyors of cultural symbols and narratives inherited from the past</a:t>
            </a:r>
          </a:p>
          <a:p>
            <a:r>
              <a:rPr lang="en-GB" sz="1800" b="0" dirty="0"/>
              <a:t>symbols and narratives are unevenly distributed </a:t>
            </a:r>
          </a:p>
          <a:p>
            <a:r>
              <a:rPr lang="en-GB" sz="1800" b="0" dirty="0"/>
              <a:t>across countries </a:t>
            </a:r>
          </a:p>
          <a:p>
            <a:r>
              <a:rPr lang="en-GB" sz="1800" b="0" dirty="0"/>
              <a:t>authors rework these symbols, values and narratives for new challenges</a:t>
            </a:r>
          </a:p>
          <a:p>
            <a:r>
              <a:rPr lang="en-GB" sz="1800" b="0" dirty="0"/>
              <a:t>Not deterministic – canon constantly evolving, great authors matter </a:t>
            </a:r>
          </a:p>
          <a:p>
            <a:r>
              <a:rPr lang="en-GB" sz="1800" b="0" dirty="0"/>
              <a:t>But we can observe broad differences in cultural narratives and symbols</a:t>
            </a:r>
          </a:p>
          <a:p>
            <a:r>
              <a:rPr lang="en-GB" sz="1800" b="0" dirty="0"/>
              <a:t>These resonate with policy distinctions</a:t>
            </a:r>
          </a:p>
          <a:p>
            <a:pPr marL="385763" indent="-385763">
              <a:buAutoNum type="arabicPeriod"/>
            </a:pPr>
            <a:endParaRPr lang="en-US" sz="1800" dirty="0"/>
          </a:p>
        </p:txBody>
      </p:sp>
    </p:spTree>
    <p:extLst>
      <p:ext uri="{BB962C8B-B14F-4D97-AF65-F5344CB8AC3E}">
        <p14:creationId xmlns:p14="http://schemas.microsoft.com/office/powerpoint/2010/main" val="3771853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39552" y="141734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 xmlns:a16="http://schemas.microsoft.com/office/drawing/2014/main" id="{20B67014-3333-4FC2-9443-A8A9B9CFFC9A}"/>
              </a:ext>
            </a:extLst>
          </p:cNvPr>
          <p:cNvSpPr txBox="1">
            <a:spLocks noGrp="1"/>
          </p:cNvSpPr>
          <p:nvPr>
            <p:ph type="title"/>
          </p:nvPr>
        </p:nvSpPr>
        <p:spPr>
          <a:xfrm>
            <a:off x="520739" y="901283"/>
            <a:ext cx="6347116" cy="444049"/>
          </a:xfrm>
        </p:spPr>
        <p:txBody>
          <a:bodyPr>
            <a:normAutofit fontScale="90000"/>
          </a:bodyPr>
          <a:lstStyle/>
          <a:p>
            <a:pPr lvl="0"/>
            <a:r>
              <a:rPr lang="en-US" b="1" dirty="0"/>
              <a:t>Methods</a:t>
            </a:r>
            <a:endParaRPr lang="en-GB" dirty="0"/>
          </a:p>
        </p:txBody>
      </p:sp>
      <p:sp>
        <p:nvSpPr>
          <p:cNvPr id="2" name="Slide Number Placeholder 1"/>
          <p:cNvSpPr>
            <a:spLocks noGrp="1"/>
          </p:cNvSpPr>
          <p:nvPr>
            <p:ph type="sldNum" sz="quarter" idx="12"/>
          </p:nvPr>
        </p:nvSpPr>
        <p:spPr/>
        <p:txBody>
          <a:bodyPr/>
          <a:lstStyle/>
          <a:p>
            <a:fld id="{D67BB022-3B30-410A-970D-E4B5CDF08844}" type="slidenum">
              <a:rPr lang="en-GB" smtClean="0"/>
              <a:t>8</a:t>
            </a:fld>
            <a:endParaRPr lang="en-GB"/>
          </a:p>
        </p:txBody>
      </p:sp>
      <p:sp>
        <p:nvSpPr>
          <p:cNvPr id="12" name="Rectangle 5"/>
          <p:cNvSpPr txBox="1">
            <a:spLocks noGrp="1" noChangeArrowheads="1"/>
          </p:cNvSpPr>
          <p:nvPr>
            <p:ph sz="half" idx="1"/>
          </p:nvPr>
        </p:nvSpPr>
        <p:spPr>
          <a:xfrm>
            <a:off x="395536" y="1561356"/>
            <a:ext cx="7571184" cy="2676128"/>
          </a:xfrm>
          <a:prstGeom prst="rect">
            <a:avLst/>
          </a:prstGeom>
        </p:spPr>
        <p:txBody>
          <a:bodyPr>
            <a:noAutofit/>
          </a:bodyPr>
          <a:lstStyle>
            <a:lvl1pPr marL="0" indent="0" algn="l" defTabSz="761970" rtl="0" eaLnBrk="1" latinLnBrk="0" hangingPunct="1">
              <a:lnSpc>
                <a:spcPct val="90000"/>
              </a:lnSpc>
              <a:spcBef>
                <a:spcPts val="833"/>
              </a:spcBef>
              <a:buFontTx/>
              <a:buNone/>
              <a:defRPr sz="1333" b="1" i="0" kern="1200" baseline="0">
                <a:solidFill>
                  <a:srgbClr val="FF0000"/>
                </a:solidFill>
                <a:latin typeface="Roboto" charset="0"/>
                <a:ea typeface="Roboto" charset="0"/>
                <a:cs typeface="Roboto" charset="0"/>
              </a:defRPr>
            </a:lvl1pPr>
            <a:lvl2pPr marL="571477" indent="-190492" algn="l" defTabSz="761970" rtl="0" eaLnBrk="1" latinLnBrk="0" hangingPunct="1">
              <a:lnSpc>
                <a:spcPct val="90000"/>
              </a:lnSpc>
              <a:spcBef>
                <a:spcPts val="417"/>
              </a:spcBef>
              <a:buFont typeface="Arial" panose="020B0604020202020204" pitchFamily="34" charset="0"/>
              <a:buChar char="•"/>
              <a:defRPr sz="2000" kern="1200">
                <a:solidFill>
                  <a:schemeClr val="tx1"/>
                </a:solidFill>
                <a:latin typeface="+mn-lt"/>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a:solidFill>
                  <a:schemeClr val="tx1"/>
                </a:solidFill>
                <a:latin typeface="+mn-lt"/>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68580"/>
            <a:r>
              <a:rPr lang="en-US" sz="1800" dirty="0"/>
              <a:t>1. </a:t>
            </a:r>
            <a:r>
              <a:rPr lang="en-US" sz="1800" b="0" dirty="0"/>
              <a:t>Cross-national distinctions in cultural narratives about education resonate with policy choices</a:t>
            </a:r>
          </a:p>
          <a:p>
            <a:pPr marL="285750" indent="-285750">
              <a:buFont typeface="Arial" panose="020B0604020202020204" pitchFamily="34" charset="0"/>
              <a:buChar char="•"/>
            </a:pPr>
            <a:r>
              <a:rPr lang="en-US" sz="1800" b="0" dirty="0"/>
              <a:t>Build corpora of 562 British and 521 Danish works</a:t>
            </a:r>
          </a:p>
          <a:p>
            <a:pPr marL="285750" indent="-285750">
              <a:buFont typeface="Arial" panose="020B0604020202020204" pitchFamily="34" charset="0"/>
              <a:buChar char="•"/>
            </a:pPr>
            <a:r>
              <a:rPr lang="en-US" sz="1800" b="0" dirty="0"/>
              <a:t>Snippets of text around education words</a:t>
            </a:r>
          </a:p>
          <a:p>
            <a:pPr marL="285750" indent="-285750">
              <a:buFont typeface="Arial" panose="020B0604020202020204" pitchFamily="34" charset="0"/>
              <a:buChar char="•"/>
            </a:pPr>
            <a:r>
              <a:rPr lang="en-US" sz="1800" b="0" dirty="0"/>
              <a:t>Calculate word frequencies &amp; unsupervised topic modeling (LDA)</a:t>
            </a:r>
          </a:p>
          <a:p>
            <a:pPr marL="68580"/>
            <a:endParaRPr lang="en-US" sz="1800" dirty="0"/>
          </a:p>
          <a:p>
            <a:pPr marL="68580"/>
            <a:r>
              <a:rPr lang="en-US" sz="1800" dirty="0"/>
              <a:t>2. </a:t>
            </a:r>
            <a:r>
              <a:rPr lang="en-US" sz="1800" b="0" dirty="0"/>
              <a:t>Authors shape educational choices in decades before reform, &amp; influence specific reforms</a:t>
            </a:r>
          </a:p>
          <a:p>
            <a:pPr marL="285750" indent="-285750">
              <a:buFont typeface="Arial" panose="020B0604020202020204" pitchFamily="34" charset="0"/>
              <a:buChar char="•"/>
            </a:pPr>
            <a:r>
              <a:rPr lang="en-US" sz="1800" b="0" dirty="0"/>
              <a:t>Archival case studies of authors involvement with reforms and close reading of literary texts</a:t>
            </a:r>
          </a:p>
        </p:txBody>
      </p:sp>
    </p:spTree>
    <p:extLst>
      <p:ext uri="{BB962C8B-B14F-4D97-AF65-F5344CB8AC3E}">
        <p14:creationId xmlns:p14="http://schemas.microsoft.com/office/powerpoint/2010/main" val="1594765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29F8EE7-BE09-4367-8CCA-EEFF9B821B87}"/>
              </a:ext>
            </a:extLst>
          </p:cNvPr>
          <p:cNvSpPr>
            <a:spLocks noGrp="1"/>
          </p:cNvSpPr>
          <p:nvPr>
            <p:ph type="title"/>
          </p:nvPr>
        </p:nvSpPr>
        <p:spPr>
          <a:xfrm>
            <a:off x="457200" y="913284"/>
            <a:ext cx="8229600" cy="831610"/>
          </a:xfrm>
        </p:spPr>
        <p:txBody>
          <a:bodyPr>
            <a:normAutofit fontScale="90000"/>
          </a:bodyPr>
          <a:lstStyle/>
          <a:p>
            <a:r>
              <a:rPr lang="en-US" b="1" dirty="0"/>
              <a:t>Education word frequencies in Denmark and Britain</a:t>
            </a:r>
            <a:endParaRPr lang="en-GB" dirty="0"/>
          </a:p>
        </p:txBody>
      </p:sp>
      <p:cxnSp>
        <p:nvCxnSpPr>
          <p:cNvPr id="5" name="Straight Connector 4"/>
          <p:cNvCxnSpPr/>
          <p:nvPr/>
        </p:nvCxnSpPr>
        <p:spPr>
          <a:xfrm flipV="1">
            <a:off x="683568" y="1384079"/>
            <a:ext cx="7620000" cy="6000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67BB022-3B30-410A-970D-E4B5CDF08844}" type="slidenum">
              <a:rPr lang="en-GB" smtClean="0"/>
              <a:t>9</a:t>
            </a:fld>
            <a:endParaRPr lang="en-GB"/>
          </a:p>
        </p:txBody>
      </p:sp>
      <p:pic>
        <p:nvPicPr>
          <p:cNvPr id="8" name="Picture 7" descr="C:\Users\cjmartin\Desktop\Python Charts\after british fix\all_educ_frequencies_DK_UK_new.png"/>
          <p:cNvPicPr/>
          <p:nvPr/>
        </p:nvPicPr>
        <p:blipFill rotWithShape="1">
          <a:blip r:embed="rId3">
            <a:extLst>
              <a:ext uri="{28A0092B-C50C-407E-A947-70E740481C1C}">
                <a14:useLocalDpi xmlns:a14="http://schemas.microsoft.com/office/drawing/2010/main" val="0"/>
              </a:ext>
            </a:extLst>
          </a:blip>
          <a:srcRect l="7819" t="6186" r="7289" b="3094"/>
          <a:stretch/>
        </p:blipFill>
        <p:spPr bwMode="auto">
          <a:xfrm>
            <a:off x="1259632" y="1621363"/>
            <a:ext cx="6120680" cy="3540393"/>
          </a:xfrm>
          <a:prstGeom prst="rect">
            <a:avLst/>
          </a:prstGeom>
          <a:noFill/>
          <a:ln>
            <a:noFill/>
          </a:ln>
        </p:spPr>
      </p:pic>
    </p:spTree>
    <p:extLst>
      <p:ext uri="{BB962C8B-B14F-4D97-AF65-F5344CB8AC3E}">
        <p14:creationId xmlns:p14="http://schemas.microsoft.com/office/powerpoint/2010/main" val="118499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3065</TotalTime>
  <Words>2679</Words>
  <Application>Microsoft Office PowerPoint</Application>
  <PresentationFormat>On-screen Show (16:10)</PresentationFormat>
  <Paragraphs>267</Paragraphs>
  <Slides>28</Slides>
  <Notes>24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Roboto</vt:lpstr>
      <vt:lpstr>Office Theme</vt:lpstr>
      <vt:lpstr>1_Office Theme</vt:lpstr>
      <vt:lpstr>PowerPoint Presentation</vt:lpstr>
      <vt:lpstr>Imagine all the people</vt:lpstr>
      <vt:lpstr>PowerPoint Presentation</vt:lpstr>
      <vt:lpstr>PowerPoint Presentation</vt:lpstr>
      <vt:lpstr>Making cultural arguments</vt:lpstr>
      <vt:lpstr>Writers as political agents</vt:lpstr>
      <vt:lpstr>The cultural constraint</vt:lpstr>
      <vt:lpstr>Methods</vt:lpstr>
      <vt:lpstr>Education word frequencies in Denmark and Britain</vt:lpstr>
      <vt:lpstr>Frequencies of education words </vt:lpstr>
      <vt:lpstr>Individualism</vt:lpstr>
      <vt:lpstr>Word frequencies of individualism in education snippets</vt:lpstr>
      <vt:lpstr>Feeling word frequencies in education snippets</vt:lpstr>
      <vt:lpstr>National identities &amp; goals</vt:lpstr>
      <vt:lpstr>Governance word frequencies in education snippets</vt:lpstr>
      <vt:lpstr>Society word frequencies in education snippets</vt:lpstr>
      <vt:lpstr>PowerPoint Presentation</vt:lpstr>
      <vt:lpstr>Worker word frequencies in education snippets</vt:lpstr>
      <vt:lpstr>Word frequencies of inspection regime words</vt:lpstr>
      <vt:lpstr>Frequencies of English “give” and Danish “giver”</vt:lpstr>
      <vt:lpstr>  Patterns of talking about labor in Britain</vt:lpstr>
      <vt:lpstr>Patterns of talking about labor in Denmark</vt:lpstr>
      <vt:lpstr>British topics: cultivating good nature, gentlemen/ladies, money</vt:lpstr>
      <vt:lpstr>Danish Topics: nationalism (not foreign), God and skills</vt:lpstr>
      <vt:lpstr>Contribution to education paradox</vt:lpstr>
      <vt:lpstr>Contribution to study of culture</vt:lpstr>
      <vt:lpstr>PowerPoint Presentation</vt:lpstr>
      <vt:lpstr>Imagine all the people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Poverty and the State</dc:title>
  <dc:creator>naomi</dc:creator>
  <cp:lastModifiedBy>Erlam,NV</cp:lastModifiedBy>
  <cp:revision>121</cp:revision>
  <cp:lastPrinted>2019-10-06T18:56:36Z</cp:lastPrinted>
  <dcterms:created xsi:type="dcterms:W3CDTF">2019-01-31T10:53:25Z</dcterms:created>
  <dcterms:modified xsi:type="dcterms:W3CDTF">2019-12-12T13:08:28Z</dcterms:modified>
</cp:coreProperties>
</file>