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7" r:id="rId5"/>
    <p:sldId id="295" r:id="rId6"/>
    <p:sldId id="349" r:id="rId7"/>
    <p:sldId id="409" r:id="rId8"/>
    <p:sldId id="410" r:id="rId9"/>
    <p:sldId id="412" r:id="rId10"/>
    <p:sldId id="416" r:id="rId11"/>
    <p:sldId id="417" r:id="rId12"/>
    <p:sldId id="418" r:id="rId13"/>
    <p:sldId id="449" r:id="rId14"/>
    <p:sldId id="459" r:id="rId15"/>
    <p:sldId id="419" r:id="rId16"/>
    <p:sldId id="452" r:id="rId17"/>
    <p:sldId id="453" r:id="rId18"/>
    <p:sldId id="458" r:id="rId19"/>
    <p:sldId id="454" r:id="rId20"/>
    <p:sldId id="455" r:id="rId21"/>
    <p:sldId id="456" r:id="rId22"/>
    <p:sldId id="457" r:id="rId23"/>
    <p:sldId id="44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42C6FA-AF49-F6CC-EF2E-7C2E9F9BB6DD}" name="Ovens,B" initials="Ov" userId="S::b.ovens@lse.ac.uk::d302a274-9688-4441-81e6-b16c70ee094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6C6"/>
    <a:srgbClr val="FF80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016BFB-6FBE-49EF-80D2-90B6950B5B58}" v="210" dt="2024-01-26T10:56:24.6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564651-1704-47F8-92E6-D962A312DF69}" type="datetimeFigureOut">
              <a:rPr lang="en-GB" smtClean="0"/>
              <a:t>30/01/2024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B400D9-4D3E-4EC5-B2D2-8B82CD27344D}" type="slidenum">
              <a:rPr lang="en-GB" smtClean="0"/>
              <a:t>‹#›</a:t>
            </a:fld>
            <a:endParaRPr lang="en-GB"/>
          </a:p>
        </p:txBody>
      </p:sp>
    </p:spTree>
    <p:extLst>
      <p:ext uri="{BB962C8B-B14F-4D97-AF65-F5344CB8AC3E}">
        <p14:creationId xmlns:p14="http://schemas.microsoft.com/office/powerpoint/2010/main" val="210946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315359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140066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738814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295009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2246811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999347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108360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1654933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a:p>
          <a:p>
            <a:endParaRPr lang="en-GB" baseline="0"/>
          </a:p>
          <a:p>
            <a:endParaRPr lang="en-GB" b="1" baseline="0">
              <a:solidFill>
                <a:srgbClr val="FF0000"/>
              </a:solidFill>
            </a:endParaRPr>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696627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572279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2317143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a:p>
          <a:p>
            <a:endParaRPr lang="en-GB" baseline="0"/>
          </a:p>
          <a:p>
            <a:endParaRPr lang="en-GB" b="1" baseline="0">
              <a:solidFill>
                <a:srgbClr val="FF0000"/>
              </a:solidFill>
            </a:endParaRPr>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616735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228881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636639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687667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a:t>EC400</a:t>
            </a:r>
            <a:r>
              <a:rPr lang="en-GB" b="0" baseline="0"/>
              <a:t> students may be registering on a Masters programme or PhD/MPhil programme. Check the enrolment app carefully for the programme. If a PhD/MPhil student, send to the PhD Academy</a:t>
            </a:r>
            <a:endParaRPr lang="en-GB" b="0"/>
          </a:p>
          <a:p>
            <a:endParaRPr lang="en-GB"/>
          </a:p>
        </p:txBody>
      </p:sp>
      <p:sp>
        <p:nvSpPr>
          <p:cNvPr id="4" name="Slide Number Placeholder 3"/>
          <p:cNvSpPr>
            <a:spLocks noGrp="1"/>
          </p:cNvSpPr>
          <p:nvPr>
            <p:ph type="sldNum" sz="quarter" idx="5"/>
          </p:nvPr>
        </p:nvSpPr>
        <p:spPr/>
        <p:txBody>
          <a:bodyPr/>
          <a:lstStyle/>
          <a:p>
            <a:fld id="{A0B400D9-4D3E-4EC5-B2D2-8B82CD27344D}" type="slidenum">
              <a:rPr lang="en-GB" smtClean="0"/>
              <a:t>5</a:t>
            </a:fld>
            <a:endParaRPr lang="en-GB"/>
          </a:p>
        </p:txBody>
      </p:sp>
    </p:spTree>
    <p:extLst>
      <p:ext uri="{BB962C8B-B14F-4D97-AF65-F5344CB8AC3E}">
        <p14:creationId xmlns:p14="http://schemas.microsoft.com/office/powerpoint/2010/main" val="2915763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636639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689559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4135322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a:p>
        </p:txBody>
      </p:sp>
      <p:sp>
        <p:nvSpPr>
          <p:cNvPr id="4" name="Slide Number Placeholder 3"/>
          <p:cNvSpPr>
            <a:spLocks noGrp="1"/>
          </p:cNvSpPr>
          <p:nvPr>
            <p:ph type="sldNum" sz="quarter" idx="10"/>
          </p:nvPr>
        </p:nvSpPr>
        <p:spPr/>
        <p:txBody>
          <a:bodyPr/>
          <a:lstStyle/>
          <a:p>
            <a:fld id="{E4AB5D2E-064A-49D2-86DA-3AE62518DE67}"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119349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BDAA1-18E3-524D-8D9E-B4F89E4C70B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420BC9-39B2-FA4C-9F00-1D3E12C666C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4F4AFA-B97A-D940-9DC1-CFCA76D55C6B}"/>
              </a:ext>
            </a:extLst>
          </p:cNvPr>
          <p:cNvSpPr>
            <a:spLocks noGrp="1"/>
          </p:cNvSpPr>
          <p:nvPr>
            <p:ph type="dt" sz="half" idx="10"/>
          </p:nvPr>
        </p:nvSpPr>
        <p:spPr>
          <a:xfrm>
            <a:off x="838200" y="6356350"/>
            <a:ext cx="2743200" cy="365125"/>
          </a:xfrm>
          <a:prstGeom prst="rect">
            <a:avLst/>
          </a:prstGeom>
        </p:spPr>
        <p:txBody>
          <a:bodyPr/>
          <a:lstStyle/>
          <a:p>
            <a:fld id="{8681A859-454D-F241-9C62-32DC685935B2}" type="datetimeFigureOut">
              <a:rPr lang="en-US">
                <a:solidFill>
                  <a:prstClr val="black"/>
                </a:solidFill>
              </a:rPr>
              <a:pPr/>
              <a:t>1/30/2024</a:t>
            </a:fld>
            <a:endParaRPr lang="en-US">
              <a:solidFill>
                <a:prstClr val="black"/>
              </a:solidFill>
            </a:endParaRPr>
          </a:p>
        </p:txBody>
      </p:sp>
      <p:sp>
        <p:nvSpPr>
          <p:cNvPr id="5" name="Footer Placeholder 4">
            <a:extLst>
              <a:ext uri="{FF2B5EF4-FFF2-40B4-BE49-F238E27FC236}">
                <a16:creationId xmlns:a16="http://schemas.microsoft.com/office/drawing/2014/main" id="{0A759AF7-ABD9-2C4F-B64A-321D23C9690B}"/>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E4B3F990-21F5-A64A-8DEB-AD16CAF9DCE0}"/>
              </a:ext>
            </a:extLst>
          </p:cNvPr>
          <p:cNvSpPr>
            <a:spLocks noGrp="1"/>
          </p:cNvSpPr>
          <p:nvPr>
            <p:ph type="sldNum" sz="quarter" idx="12"/>
          </p:nvPr>
        </p:nvSpPr>
        <p:spPr>
          <a:xfrm>
            <a:off x="8610600" y="6356350"/>
            <a:ext cx="2743200" cy="365125"/>
          </a:xfrm>
          <a:prstGeom prst="rect">
            <a:avLst/>
          </a:prstGeom>
        </p:spPr>
        <p:txBody>
          <a:bodyPr/>
          <a:lstStyle/>
          <a:p>
            <a:fld id="{E7F13EE7-79F1-8F47-8F09-CAC4ED2149A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95018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A04E4C-63AD-4B40-B372-7E22BB22B0F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9026C2-B635-FE47-BE3F-7ACF5E2C1DB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C20887-9EB9-A841-97CD-23BC03982C54}"/>
              </a:ext>
            </a:extLst>
          </p:cNvPr>
          <p:cNvSpPr>
            <a:spLocks noGrp="1"/>
          </p:cNvSpPr>
          <p:nvPr>
            <p:ph type="dt" sz="half" idx="10"/>
          </p:nvPr>
        </p:nvSpPr>
        <p:spPr>
          <a:xfrm>
            <a:off x="838200" y="6356350"/>
            <a:ext cx="2743200" cy="365125"/>
          </a:xfrm>
          <a:prstGeom prst="rect">
            <a:avLst/>
          </a:prstGeom>
        </p:spPr>
        <p:txBody>
          <a:bodyPr/>
          <a:lstStyle/>
          <a:p>
            <a:fld id="{8681A859-454D-F241-9C62-32DC685935B2}" type="datetimeFigureOut">
              <a:rPr lang="en-US">
                <a:solidFill>
                  <a:prstClr val="black"/>
                </a:solidFill>
              </a:rPr>
              <a:pPr/>
              <a:t>1/30/2024</a:t>
            </a:fld>
            <a:endParaRPr lang="en-US">
              <a:solidFill>
                <a:prstClr val="black"/>
              </a:solidFill>
            </a:endParaRPr>
          </a:p>
        </p:txBody>
      </p:sp>
      <p:sp>
        <p:nvSpPr>
          <p:cNvPr id="5" name="Footer Placeholder 4">
            <a:extLst>
              <a:ext uri="{FF2B5EF4-FFF2-40B4-BE49-F238E27FC236}">
                <a16:creationId xmlns:a16="http://schemas.microsoft.com/office/drawing/2014/main" id="{CED99BF6-5BF7-0D41-BE0D-DD8505DEC37C}"/>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A1A10B62-B578-CB4B-9917-CC8425188669}"/>
              </a:ext>
            </a:extLst>
          </p:cNvPr>
          <p:cNvSpPr>
            <a:spLocks noGrp="1"/>
          </p:cNvSpPr>
          <p:nvPr>
            <p:ph type="sldNum" sz="quarter" idx="12"/>
          </p:nvPr>
        </p:nvSpPr>
        <p:spPr>
          <a:xfrm>
            <a:off x="8610600" y="6356350"/>
            <a:ext cx="2743200" cy="365125"/>
          </a:xfrm>
          <a:prstGeom prst="rect">
            <a:avLst/>
          </a:prstGeom>
        </p:spPr>
        <p:txBody>
          <a:bodyPr/>
          <a:lstStyle/>
          <a:p>
            <a:fld id="{E7F13EE7-79F1-8F47-8F09-CAC4ED2149A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50305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C65B4-54CB-6547-A927-A7D473D835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852BA3C-74FA-5042-8047-91BBF90E6217}"/>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D4ACE2-FF9C-3A44-A4B6-84C5AC5F1592}"/>
              </a:ext>
            </a:extLst>
          </p:cNvPr>
          <p:cNvSpPr>
            <a:spLocks noGrp="1"/>
          </p:cNvSpPr>
          <p:nvPr>
            <p:ph type="dt" sz="half" idx="10"/>
          </p:nvPr>
        </p:nvSpPr>
        <p:spPr>
          <a:xfrm>
            <a:off x="838200" y="6356350"/>
            <a:ext cx="2743200" cy="365125"/>
          </a:xfrm>
          <a:prstGeom prst="rect">
            <a:avLst/>
          </a:prstGeom>
        </p:spPr>
        <p:txBody>
          <a:bodyPr/>
          <a:lstStyle/>
          <a:p>
            <a:fld id="{8681A859-454D-F241-9C62-32DC685935B2}" type="datetimeFigureOut">
              <a:rPr lang="en-US">
                <a:solidFill>
                  <a:prstClr val="black"/>
                </a:solidFill>
              </a:rPr>
              <a:pPr/>
              <a:t>1/30/2024</a:t>
            </a:fld>
            <a:endParaRPr lang="en-US">
              <a:solidFill>
                <a:prstClr val="black"/>
              </a:solidFill>
            </a:endParaRPr>
          </a:p>
        </p:txBody>
      </p:sp>
      <p:sp>
        <p:nvSpPr>
          <p:cNvPr id="5" name="Footer Placeholder 4">
            <a:extLst>
              <a:ext uri="{FF2B5EF4-FFF2-40B4-BE49-F238E27FC236}">
                <a16:creationId xmlns:a16="http://schemas.microsoft.com/office/drawing/2014/main" id="{755BB816-0C27-5348-A62F-FDF3996904BA}"/>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9251D66F-5FEE-A846-BD10-CF90014E9729}"/>
              </a:ext>
            </a:extLst>
          </p:cNvPr>
          <p:cNvSpPr>
            <a:spLocks noGrp="1"/>
          </p:cNvSpPr>
          <p:nvPr>
            <p:ph type="sldNum" sz="quarter" idx="12"/>
          </p:nvPr>
        </p:nvSpPr>
        <p:spPr>
          <a:xfrm>
            <a:off x="8610600" y="6356350"/>
            <a:ext cx="2743200" cy="365125"/>
          </a:xfrm>
          <a:prstGeom prst="rect">
            <a:avLst/>
          </a:prstGeom>
        </p:spPr>
        <p:txBody>
          <a:bodyPr/>
          <a:lstStyle/>
          <a:p>
            <a:fld id="{E7F13EE7-79F1-8F47-8F09-CAC4ED2149A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4329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00A8-7B60-5047-87A5-68DC1F55B0C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FA66DE-76D9-DD47-A54F-8A6EE9EBCD4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F2F0676-1AD8-FD41-92EE-8CC8C69F9BCF}"/>
              </a:ext>
            </a:extLst>
          </p:cNvPr>
          <p:cNvSpPr>
            <a:spLocks noGrp="1"/>
          </p:cNvSpPr>
          <p:nvPr>
            <p:ph type="dt" sz="half" idx="10"/>
          </p:nvPr>
        </p:nvSpPr>
        <p:spPr>
          <a:xfrm>
            <a:off x="838200" y="6356350"/>
            <a:ext cx="2743200" cy="365125"/>
          </a:xfrm>
          <a:prstGeom prst="rect">
            <a:avLst/>
          </a:prstGeom>
        </p:spPr>
        <p:txBody>
          <a:bodyPr/>
          <a:lstStyle/>
          <a:p>
            <a:fld id="{8681A859-454D-F241-9C62-32DC685935B2}" type="datetimeFigureOut">
              <a:rPr lang="en-US">
                <a:solidFill>
                  <a:prstClr val="black"/>
                </a:solidFill>
              </a:rPr>
              <a:pPr/>
              <a:t>1/30/2024</a:t>
            </a:fld>
            <a:endParaRPr lang="en-US">
              <a:solidFill>
                <a:prstClr val="black"/>
              </a:solidFill>
            </a:endParaRPr>
          </a:p>
        </p:txBody>
      </p:sp>
      <p:sp>
        <p:nvSpPr>
          <p:cNvPr id="5" name="Footer Placeholder 4">
            <a:extLst>
              <a:ext uri="{FF2B5EF4-FFF2-40B4-BE49-F238E27FC236}">
                <a16:creationId xmlns:a16="http://schemas.microsoft.com/office/drawing/2014/main" id="{99B77A65-3288-B24E-94FD-2C456E06CE87}"/>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33724F25-7740-A446-BF09-B3715E71013E}"/>
              </a:ext>
            </a:extLst>
          </p:cNvPr>
          <p:cNvSpPr>
            <a:spLocks noGrp="1"/>
          </p:cNvSpPr>
          <p:nvPr>
            <p:ph type="sldNum" sz="quarter" idx="12"/>
          </p:nvPr>
        </p:nvSpPr>
        <p:spPr>
          <a:xfrm>
            <a:off x="8610600" y="6356350"/>
            <a:ext cx="2743200" cy="365125"/>
          </a:xfrm>
          <a:prstGeom prst="rect">
            <a:avLst/>
          </a:prstGeom>
        </p:spPr>
        <p:txBody>
          <a:bodyPr/>
          <a:lstStyle/>
          <a:p>
            <a:fld id="{E7F13EE7-79F1-8F47-8F09-CAC4ED2149A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05809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351CE-5FDA-AF44-AE7B-84024F7FBCC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D4C1BEA-70F3-604B-B6C4-C5D09D77B84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7C1031-24CE-854B-A9B0-C8C041AC175F}"/>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7DB418-4820-1B40-8C99-9D9F47AEEB58}"/>
              </a:ext>
            </a:extLst>
          </p:cNvPr>
          <p:cNvSpPr>
            <a:spLocks noGrp="1"/>
          </p:cNvSpPr>
          <p:nvPr>
            <p:ph type="dt" sz="half" idx="10"/>
          </p:nvPr>
        </p:nvSpPr>
        <p:spPr>
          <a:xfrm>
            <a:off x="838200" y="6356350"/>
            <a:ext cx="2743200" cy="365125"/>
          </a:xfrm>
          <a:prstGeom prst="rect">
            <a:avLst/>
          </a:prstGeom>
        </p:spPr>
        <p:txBody>
          <a:bodyPr/>
          <a:lstStyle/>
          <a:p>
            <a:fld id="{8681A859-454D-F241-9C62-32DC685935B2}" type="datetimeFigureOut">
              <a:rPr lang="en-US">
                <a:solidFill>
                  <a:prstClr val="black"/>
                </a:solidFill>
              </a:rPr>
              <a:pPr/>
              <a:t>1/30/2024</a:t>
            </a:fld>
            <a:endParaRPr lang="en-US">
              <a:solidFill>
                <a:prstClr val="black"/>
              </a:solidFill>
            </a:endParaRPr>
          </a:p>
        </p:txBody>
      </p:sp>
      <p:sp>
        <p:nvSpPr>
          <p:cNvPr id="6" name="Footer Placeholder 5">
            <a:extLst>
              <a:ext uri="{FF2B5EF4-FFF2-40B4-BE49-F238E27FC236}">
                <a16:creationId xmlns:a16="http://schemas.microsoft.com/office/drawing/2014/main" id="{BF9EE00A-63B1-9840-B98A-7F5E75A8B1F5}"/>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74B2EA56-F264-CE4F-B1AD-1611A9D34F23}"/>
              </a:ext>
            </a:extLst>
          </p:cNvPr>
          <p:cNvSpPr>
            <a:spLocks noGrp="1"/>
          </p:cNvSpPr>
          <p:nvPr>
            <p:ph type="sldNum" sz="quarter" idx="12"/>
          </p:nvPr>
        </p:nvSpPr>
        <p:spPr>
          <a:xfrm>
            <a:off x="8610600" y="6356350"/>
            <a:ext cx="2743200" cy="365125"/>
          </a:xfrm>
          <a:prstGeom prst="rect">
            <a:avLst/>
          </a:prstGeom>
        </p:spPr>
        <p:txBody>
          <a:bodyPr/>
          <a:lstStyle/>
          <a:p>
            <a:fld id="{E7F13EE7-79F1-8F47-8F09-CAC4ED2149A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0926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3CAE-294F-0742-9DDB-A6AF6FFFCC5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951F281-548E-8340-8A90-0EE13FDA04B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683068E-665F-1445-A8A2-497D9A56F78C}"/>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9DCA69-8BA9-A64B-97F2-8D925AF23C0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0FFF0F4-8E49-434D-A497-1ACBC4C3208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1D7749-9FC2-B24A-84F9-AC037862A3CA}"/>
              </a:ext>
            </a:extLst>
          </p:cNvPr>
          <p:cNvSpPr>
            <a:spLocks noGrp="1"/>
          </p:cNvSpPr>
          <p:nvPr>
            <p:ph type="dt" sz="half" idx="10"/>
          </p:nvPr>
        </p:nvSpPr>
        <p:spPr>
          <a:xfrm>
            <a:off x="838200" y="6356350"/>
            <a:ext cx="2743200" cy="365125"/>
          </a:xfrm>
          <a:prstGeom prst="rect">
            <a:avLst/>
          </a:prstGeom>
        </p:spPr>
        <p:txBody>
          <a:bodyPr/>
          <a:lstStyle/>
          <a:p>
            <a:fld id="{8681A859-454D-F241-9C62-32DC685935B2}" type="datetimeFigureOut">
              <a:rPr lang="en-US">
                <a:solidFill>
                  <a:prstClr val="black"/>
                </a:solidFill>
              </a:rPr>
              <a:pPr/>
              <a:t>1/30/2024</a:t>
            </a:fld>
            <a:endParaRPr lang="en-US">
              <a:solidFill>
                <a:prstClr val="black"/>
              </a:solidFill>
            </a:endParaRPr>
          </a:p>
        </p:txBody>
      </p:sp>
      <p:sp>
        <p:nvSpPr>
          <p:cNvPr id="8" name="Footer Placeholder 7">
            <a:extLst>
              <a:ext uri="{FF2B5EF4-FFF2-40B4-BE49-F238E27FC236}">
                <a16:creationId xmlns:a16="http://schemas.microsoft.com/office/drawing/2014/main" id="{750F1F63-9D53-A745-818F-95FA30E9EF82}"/>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9" name="Slide Number Placeholder 8">
            <a:extLst>
              <a:ext uri="{FF2B5EF4-FFF2-40B4-BE49-F238E27FC236}">
                <a16:creationId xmlns:a16="http://schemas.microsoft.com/office/drawing/2014/main" id="{72BA05BB-E194-F844-84FA-D7A61DA64445}"/>
              </a:ext>
            </a:extLst>
          </p:cNvPr>
          <p:cNvSpPr>
            <a:spLocks noGrp="1"/>
          </p:cNvSpPr>
          <p:nvPr>
            <p:ph type="sldNum" sz="quarter" idx="12"/>
          </p:nvPr>
        </p:nvSpPr>
        <p:spPr>
          <a:xfrm>
            <a:off x="8610600" y="6356350"/>
            <a:ext cx="2743200" cy="365125"/>
          </a:xfrm>
          <a:prstGeom prst="rect">
            <a:avLst/>
          </a:prstGeom>
        </p:spPr>
        <p:txBody>
          <a:bodyPr/>
          <a:lstStyle/>
          <a:p>
            <a:fld id="{E7F13EE7-79F1-8F47-8F09-CAC4ED2149A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150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A8A47-0554-4B40-9E8A-7975E2AC9DA3}"/>
              </a:ext>
            </a:extLst>
          </p:cNvPr>
          <p:cNvSpPr>
            <a:spLocks noGrp="1"/>
          </p:cNvSpPr>
          <p:nvPr>
            <p:ph type="dt" sz="half" idx="10"/>
          </p:nvPr>
        </p:nvSpPr>
        <p:spPr>
          <a:xfrm>
            <a:off x="838200" y="6356350"/>
            <a:ext cx="2743200" cy="365125"/>
          </a:xfrm>
          <a:prstGeom prst="rect">
            <a:avLst/>
          </a:prstGeom>
        </p:spPr>
        <p:txBody>
          <a:bodyPr/>
          <a:lstStyle/>
          <a:p>
            <a:fld id="{8681A859-454D-F241-9C62-32DC685935B2}" type="datetimeFigureOut">
              <a:rPr lang="en-US">
                <a:solidFill>
                  <a:prstClr val="black"/>
                </a:solidFill>
              </a:rPr>
              <a:pPr/>
              <a:t>1/30/2024</a:t>
            </a:fld>
            <a:endParaRPr lang="en-US">
              <a:solidFill>
                <a:prstClr val="black"/>
              </a:solidFill>
            </a:endParaRPr>
          </a:p>
        </p:txBody>
      </p:sp>
      <p:sp>
        <p:nvSpPr>
          <p:cNvPr id="3" name="Footer Placeholder 2">
            <a:extLst>
              <a:ext uri="{FF2B5EF4-FFF2-40B4-BE49-F238E27FC236}">
                <a16:creationId xmlns:a16="http://schemas.microsoft.com/office/drawing/2014/main" id="{52D718D6-59D3-4445-8710-158F46154AD2}"/>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4" name="Slide Number Placeholder 3">
            <a:extLst>
              <a:ext uri="{FF2B5EF4-FFF2-40B4-BE49-F238E27FC236}">
                <a16:creationId xmlns:a16="http://schemas.microsoft.com/office/drawing/2014/main" id="{7D3EF979-1C07-BF4B-A2A7-16D0FDDA0326}"/>
              </a:ext>
            </a:extLst>
          </p:cNvPr>
          <p:cNvSpPr>
            <a:spLocks noGrp="1"/>
          </p:cNvSpPr>
          <p:nvPr>
            <p:ph type="sldNum" sz="quarter" idx="12"/>
          </p:nvPr>
        </p:nvSpPr>
        <p:spPr>
          <a:xfrm>
            <a:off x="8610600" y="6356350"/>
            <a:ext cx="2743200" cy="365125"/>
          </a:xfrm>
          <a:prstGeom prst="rect">
            <a:avLst/>
          </a:prstGeom>
        </p:spPr>
        <p:txBody>
          <a:bodyPr/>
          <a:lstStyle/>
          <a:p>
            <a:fld id="{E7F13EE7-79F1-8F47-8F09-CAC4ED2149A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13787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0E3FC-1666-7C45-85D3-A36FF638792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8DD1D8-D2B0-4D4F-BE16-724BBCB66C6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77DC0A-D4D9-D344-A877-8FAF805DC6C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984E0B-53BF-2C47-8008-CCD5D828D93D}"/>
              </a:ext>
            </a:extLst>
          </p:cNvPr>
          <p:cNvSpPr>
            <a:spLocks noGrp="1"/>
          </p:cNvSpPr>
          <p:nvPr>
            <p:ph type="dt" sz="half" idx="10"/>
          </p:nvPr>
        </p:nvSpPr>
        <p:spPr>
          <a:xfrm>
            <a:off x="838200" y="6356350"/>
            <a:ext cx="2743200" cy="365125"/>
          </a:xfrm>
          <a:prstGeom prst="rect">
            <a:avLst/>
          </a:prstGeom>
        </p:spPr>
        <p:txBody>
          <a:bodyPr/>
          <a:lstStyle/>
          <a:p>
            <a:fld id="{8681A859-454D-F241-9C62-32DC685935B2}" type="datetimeFigureOut">
              <a:rPr lang="en-US">
                <a:solidFill>
                  <a:prstClr val="black"/>
                </a:solidFill>
              </a:rPr>
              <a:pPr/>
              <a:t>1/30/2024</a:t>
            </a:fld>
            <a:endParaRPr lang="en-US">
              <a:solidFill>
                <a:prstClr val="black"/>
              </a:solidFill>
            </a:endParaRPr>
          </a:p>
        </p:txBody>
      </p:sp>
      <p:sp>
        <p:nvSpPr>
          <p:cNvPr id="6" name="Footer Placeholder 5">
            <a:extLst>
              <a:ext uri="{FF2B5EF4-FFF2-40B4-BE49-F238E27FC236}">
                <a16:creationId xmlns:a16="http://schemas.microsoft.com/office/drawing/2014/main" id="{33BCF39D-A80D-0944-BCC0-64A7696564B0}"/>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3C396453-0EBC-8144-9C22-BDFFC8D9748F}"/>
              </a:ext>
            </a:extLst>
          </p:cNvPr>
          <p:cNvSpPr>
            <a:spLocks noGrp="1"/>
          </p:cNvSpPr>
          <p:nvPr>
            <p:ph type="sldNum" sz="quarter" idx="12"/>
          </p:nvPr>
        </p:nvSpPr>
        <p:spPr>
          <a:xfrm>
            <a:off x="8610600" y="6356350"/>
            <a:ext cx="2743200" cy="365125"/>
          </a:xfrm>
          <a:prstGeom prst="rect">
            <a:avLst/>
          </a:prstGeom>
        </p:spPr>
        <p:txBody>
          <a:bodyPr/>
          <a:lstStyle/>
          <a:p>
            <a:fld id="{E7F13EE7-79F1-8F47-8F09-CAC4ED2149A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36575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BBCCD-A925-FE41-8ADF-EA16D498BE3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A785FC-3DCC-5948-95B7-B76545F1564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CB0E6C-CFF7-7445-87A1-A12C42F01B9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61DA8D-56EA-E547-A856-64B5EF6EA940}"/>
              </a:ext>
            </a:extLst>
          </p:cNvPr>
          <p:cNvSpPr>
            <a:spLocks noGrp="1"/>
          </p:cNvSpPr>
          <p:nvPr>
            <p:ph type="dt" sz="half" idx="10"/>
          </p:nvPr>
        </p:nvSpPr>
        <p:spPr>
          <a:xfrm>
            <a:off x="838200" y="6356350"/>
            <a:ext cx="2743200" cy="365125"/>
          </a:xfrm>
          <a:prstGeom prst="rect">
            <a:avLst/>
          </a:prstGeom>
        </p:spPr>
        <p:txBody>
          <a:bodyPr/>
          <a:lstStyle/>
          <a:p>
            <a:fld id="{8681A859-454D-F241-9C62-32DC685935B2}" type="datetimeFigureOut">
              <a:rPr lang="en-US">
                <a:solidFill>
                  <a:prstClr val="black"/>
                </a:solidFill>
              </a:rPr>
              <a:pPr/>
              <a:t>1/30/2024</a:t>
            </a:fld>
            <a:endParaRPr lang="en-US">
              <a:solidFill>
                <a:prstClr val="black"/>
              </a:solidFill>
            </a:endParaRPr>
          </a:p>
        </p:txBody>
      </p:sp>
      <p:sp>
        <p:nvSpPr>
          <p:cNvPr id="6" name="Footer Placeholder 5">
            <a:extLst>
              <a:ext uri="{FF2B5EF4-FFF2-40B4-BE49-F238E27FC236}">
                <a16:creationId xmlns:a16="http://schemas.microsoft.com/office/drawing/2014/main" id="{E09E112A-504C-744E-B8B1-7BA3E3E90A56}"/>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7FAFAD73-24B2-4842-A35A-30F00DE79BAF}"/>
              </a:ext>
            </a:extLst>
          </p:cNvPr>
          <p:cNvSpPr>
            <a:spLocks noGrp="1"/>
          </p:cNvSpPr>
          <p:nvPr>
            <p:ph type="sldNum" sz="quarter" idx="12"/>
          </p:nvPr>
        </p:nvSpPr>
        <p:spPr>
          <a:xfrm>
            <a:off x="8610600" y="6356350"/>
            <a:ext cx="2743200" cy="365125"/>
          </a:xfrm>
          <a:prstGeom prst="rect">
            <a:avLst/>
          </a:prstGeom>
        </p:spPr>
        <p:txBody>
          <a:bodyPr/>
          <a:lstStyle/>
          <a:p>
            <a:fld id="{E7F13EE7-79F1-8F47-8F09-CAC4ED2149A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56400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90BF3-812C-B54F-A16B-D13A80B2380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CABC78-13F4-3245-87D6-DF025E71E3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694A25-FFE2-334D-8302-093267BCF275}"/>
              </a:ext>
            </a:extLst>
          </p:cNvPr>
          <p:cNvSpPr>
            <a:spLocks noGrp="1"/>
          </p:cNvSpPr>
          <p:nvPr>
            <p:ph type="dt" sz="half" idx="10"/>
          </p:nvPr>
        </p:nvSpPr>
        <p:spPr>
          <a:xfrm>
            <a:off x="838200" y="6356350"/>
            <a:ext cx="2743200" cy="365125"/>
          </a:xfrm>
          <a:prstGeom prst="rect">
            <a:avLst/>
          </a:prstGeom>
        </p:spPr>
        <p:txBody>
          <a:bodyPr/>
          <a:lstStyle/>
          <a:p>
            <a:fld id="{8681A859-454D-F241-9C62-32DC685935B2}" type="datetimeFigureOut">
              <a:rPr lang="en-US">
                <a:solidFill>
                  <a:prstClr val="black"/>
                </a:solidFill>
              </a:rPr>
              <a:pPr/>
              <a:t>1/30/2024</a:t>
            </a:fld>
            <a:endParaRPr lang="en-US">
              <a:solidFill>
                <a:prstClr val="black"/>
              </a:solidFill>
            </a:endParaRPr>
          </a:p>
        </p:txBody>
      </p:sp>
      <p:sp>
        <p:nvSpPr>
          <p:cNvPr id="5" name="Footer Placeholder 4">
            <a:extLst>
              <a:ext uri="{FF2B5EF4-FFF2-40B4-BE49-F238E27FC236}">
                <a16:creationId xmlns:a16="http://schemas.microsoft.com/office/drawing/2014/main" id="{B074B275-E21E-EC4B-9F03-0D73D07408EE}"/>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A7898132-A39F-634F-A77A-2CA4690FF098}"/>
              </a:ext>
            </a:extLst>
          </p:cNvPr>
          <p:cNvSpPr>
            <a:spLocks noGrp="1"/>
          </p:cNvSpPr>
          <p:nvPr>
            <p:ph type="sldNum" sz="quarter" idx="12"/>
          </p:nvPr>
        </p:nvSpPr>
        <p:spPr>
          <a:xfrm>
            <a:off x="8610600" y="6356350"/>
            <a:ext cx="2743200" cy="365125"/>
          </a:xfrm>
          <a:prstGeom prst="rect">
            <a:avLst/>
          </a:prstGeom>
        </p:spPr>
        <p:txBody>
          <a:bodyPr/>
          <a:lstStyle/>
          <a:p>
            <a:fld id="{E7F13EE7-79F1-8F47-8F09-CAC4ED2149A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18292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BFBE75-8ABD-33FA-CFEC-3A27AE39EF8F}"/>
              </a:ext>
            </a:extLst>
          </p:cNvPr>
          <p:cNvPicPr>
            <a:picLocks noChangeAspect="1"/>
          </p:cNvPicPr>
          <p:nvPr userDrawn="1"/>
        </p:nvPicPr>
        <p:blipFill>
          <a:blip r:embed="rId12"/>
          <a:stretch>
            <a:fillRect/>
          </a:stretch>
        </p:blipFill>
        <p:spPr>
          <a:xfrm>
            <a:off x="0" y="0"/>
            <a:ext cx="2603500" cy="1244600"/>
          </a:xfrm>
          <a:prstGeom prst="rect">
            <a:avLst/>
          </a:prstGeom>
        </p:spPr>
      </p:pic>
    </p:spTree>
    <p:extLst>
      <p:ext uri="{BB962C8B-B14F-4D97-AF65-F5344CB8AC3E}">
        <p14:creationId xmlns:p14="http://schemas.microsoft.com/office/powerpoint/2010/main" val="1749768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hyperlink" Target="https://info.lse.ac.uk/current-students/student-services/new-way-to-contact-the-student-services-centr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info.lse.ac.uk/current-students/immigration-advice/secure/visa-advice-query-for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guidance/visa-decision-waiting-times-applications-outside-the-u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info.lse.ac.uk/current-students/services/visa-compliance/cas-request-for-continuing-students" TargetMode="External"/><Relationship Id="rId5" Type="http://schemas.openxmlformats.org/officeDocument/2006/relationships/image" Target="../media/image10.emf"/><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8" Type="http://schemas.openxmlformats.org/officeDocument/2006/relationships/hyperlink" Target="https://info.lse.ac.uk/current-students/immigration-advice/applying-for-a-Student-visa" TargetMode="External"/><Relationship Id="rId3" Type="http://schemas.openxmlformats.org/officeDocument/2006/relationships/image" Target="../media/image4.emf"/><Relationship Id="rId7" Type="http://schemas.openxmlformats.org/officeDocument/2006/relationships/hyperlink" Target="https://info.lse.ac.uk/current-students/immigration-advice/assets/documents/Info-Sheets/SAET-info-sheet-UK-ID-Check-app-FAQs-07032022.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gov.uk/tb-test-visa" TargetMode="External"/><Relationship Id="rId5" Type="http://schemas.openxmlformats.org/officeDocument/2006/relationships/image" Target="../media/image6.emf"/><Relationship Id="rId4" Type="http://schemas.openxmlformats.org/officeDocument/2006/relationships/image" Target="../media/image5.emf"/><Relationship Id="rId9" Type="http://schemas.openxmlformats.org/officeDocument/2006/relationships/hyperlink" Target="https://info.lse.ac.uk/current-students/immigration-advice/isvat-faq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info.lse.ac.uk/current-students/immigration-advice/assets/documents/Info-Sheets/Visa-Errors.pdf" TargetMode="External"/><Relationship Id="rId4" Type="http://schemas.openxmlformats.org/officeDocument/2006/relationships/hyperlink" Target="https://info.lse.ac.uk/current-students/immigration-advice/assets/documents/Info-Sheets/SAET-info-sheet-UK-ID-Check-app-FAQs-07032022.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info.lse.ac.uk/current-students/immigration-advice/Complying-with-the-conditions-of-your-vis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info.lse.ac.uk/current-students/immigration-advice/Working-on-a-visa-in-the-UK" TargetMode="External"/><Relationship Id="rId4" Type="http://schemas.openxmlformats.org/officeDocument/2006/relationships/hyperlink" Target="https://info.lse.ac.uk/current-students/your-first-weeks/registration/what-to-bring-to-registration"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hyperlink" Target="https://info.lse.ac.uk/current-students/student-services/new-way-to-contact-the-student-services-centr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info.lse.ac.uk/current-students/your-first-weeks/registration/what-to-bring-to-registra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51AF8A-962D-6E08-FB0B-61A293C2866E}"/>
              </a:ext>
            </a:extLst>
          </p:cNvPr>
          <p:cNvPicPr>
            <a:picLocks noChangeAspect="1"/>
          </p:cNvPicPr>
          <p:nvPr/>
        </p:nvPicPr>
        <p:blipFill>
          <a:blip r:embed="rId3"/>
          <a:stretch>
            <a:fillRect/>
          </a:stretch>
        </p:blipFill>
        <p:spPr>
          <a:xfrm>
            <a:off x="0" y="0"/>
            <a:ext cx="12258162" cy="6858000"/>
          </a:xfrm>
          <a:prstGeom prst="rect">
            <a:avLst/>
          </a:prstGeom>
        </p:spPr>
      </p:pic>
      <p:pic>
        <p:nvPicPr>
          <p:cNvPr id="2" name="Picture 1">
            <a:extLst>
              <a:ext uri="{FF2B5EF4-FFF2-40B4-BE49-F238E27FC236}">
                <a16:creationId xmlns:a16="http://schemas.microsoft.com/office/drawing/2014/main" id="{7DC404F5-27C4-0D3E-A738-B6DAA5521189}"/>
              </a:ext>
            </a:extLst>
          </p:cNvPr>
          <p:cNvPicPr>
            <a:picLocks noChangeAspect="1"/>
          </p:cNvPicPr>
          <p:nvPr/>
        </p:nvPicPr>
        <p:blipFill>
          <a:blip r:embed="rId4"/>
          <a:stretch>
            <a:fillRect/>
          </a:stretch>
        </p:blipFill>
        <p:spPr>
          <a:xfrm>
            <a:off x="0" y="0"/>
            <a:ext cx="2603500" cy="1244600"/>
          </a:xfrm>
          <a:prstGeom prst="rect">
            <a:avLst/>
          </a:prstGeom>
        </p:spPr>
      </p:pic>
      <p:sp>
        <p:nvSpPr>
          <p:cNvPr id="6" name="TextBox 5">
            <a:extLst>
              <a:ext uri="{FF2B5EF4-FFF2-40B4-BE49-F238E27FC236}">
                <a16:creationId xmlns:a16="http://schemas.microsoft.com/office/drawing/2014/main" id="{860C92C3-7E77-484A-BC4F-17C9D6476F1F}"/>
              </a:ext>
            </a:extLst>
          </p:cNvPr>
          <p:cNvSpPr txBox="1"/>
          <p:nvPr/>
        </p:nvSpPr>
        <p:spPr>
          <a:xfrm>
            <a:off x="829399" y="2295187"/>
            <a:ext cx="4291241" cy="2954655"/>
          </a:xfrm>
          <a:prstGeom prst="rect">
            <a:avLst/>
          </a:prstGeom>
          <a:noFill/>
        </p:spPr>
        <p:txBody>
          <a:bodyPr wrap="square" lIns="0" tIns="0" rIns="0" bIns="0" rtlCol="0" anchor="t">
            <a:spAutoFit/>
          </a:bodyPr>
          <a:lstStyle/>
          <a:p>
            <a:r>
              <a:rPr lang="en-US" sz="2400" b="1">
                <a:solidFill>
                  <a:schemeClr val="bg1"/>
                </a:solidFill>
                <a:latin typeface="Roboto Medium"/>
                <a:ea typeface="Roboto Medium"/>
              </a:rPr>
              <a:t>Welcome Presentation: </a:t>
            </a:r>
          </a:p>
          <a:p>
            <a:r>
              <a:rPr lang="en-US" sz="2400" b="1">
                <a:solidFill>
                  <a:schemeClr val="bg1"/>
                </a:solidFill>
                <a:latin typeface="Roboto Medium"/>
                <a:ea typeface="Roboto Medium"/>
              </a:rPr>
              <a:t>January 2024</a:t>
            </a:r>
          </a:p>
          <a:p>
            <a:endParaRPr lang="en-US" sz="2400">
              <a:solidFill>
                <a:schemeClr val="bg1"/>
              </a:solidFill>
              <a:latin typeface="Roboto Medium"/>
              <a:ea typeface="Roboto Medium"/>
            </a:endParaRPr>
          </a:p>
          <a:p>
            <a:r>
              <a:rPr lang="en-US" sz="2400">
                <a:solidFill>
                  <a:schemeClr val="bg1"/>
                </a:solidFill>
                <a:latin typeface="Roboto Medium"/>
                <a:ea typeface="Roboto Medium"/>
              </a:rPr>
              <a:t>Double/Dual Degree Students </a:t>
            </a:r>
          </a:p>
          <a:p>
            <a:endParaRPr lang="en-US" sz="2400">
              <a:solidFill>
                <a:schemeClr val="bg1"/>
              </a:solidFill>
              <a:latin typeface="Roboto Medium"/>
              <a:ea typeface="Roboto Medium"/>
            </a:endParaRPr>
          </a:p>
          <a:p>
            <a:r>
              <a:rPr lang="en-US" sz="2400">
                <a:solidFill>
                  <a:schemeClr val="bg1"/>
                </a:solidFill>
                <a:latin typeface="Roboto Medium"/>
                <a:ea typeface="Roboto Medium"/>
              </a:rPr>
              <a:t>Bethan Ovens, Head of Student Advice and Engagement Management</a:t>
            </a:r>
            <a:endParaRPr lang="en-US" sz="2400">
              <a:solidFill>
                <a:schemeClr val="bg1"/>
              </a:solidFill>
              <a:latin typeface="Roboto Medium" pitchFamily="2" charset="0"/>
              <a:ea typeface="Roboto Medium" pitchFamily="2" charset="0"/>
            </a:endParaRPr>
          </a:p>
        </p:txBody>
      </p:sp>
    </p:spTree>
    <p:extLst>
      <p:ext uri="{BB962C8B-B14F-4D97-AF65-F5344CB8AC3E}">
        <p14:creationId xmlns:p14="http://schemas.microsoft.com/office/powerpoint/2010/main" val="1306011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C8C055-19DF-7CCF-45E8-26D9DEEB819E}"/>
              </a:ext>
            </a:extLst>
          </p:cNvPr>
          <p:cNvPicPr>
            <a:picLocks noChangeAspect="1"/>
          </p:cNvPicPr>
          <p:nvPr/>
        </p:nvPicPr>
        <p:blipFill>
          <a:blip r:embed="rId3"/>
          <a:stretch>
            <a:fillRect/>
          </a:stretch>
        </p:blipFill>
        <p:spPr>
          <a:xfrm rot="20201347">
            <a:off x="8777084" y="2925881"/>
            <a:ext cx="3724006" cy="3724006"/>
          </a:xfrm>
          <a:prstGeom prst="rect">
            <a:avLst/>
          </a:prstGeom>
        </p:spPr>
      </p:pic>
      <p:pic>
        <p:nvPicPr>
          <p:cNvPr id="2" name="Picture 1">
            <a:extLst>
              <a:ext uri="{FF2B5EF4-FFF2-40B4-BE49-F238E27FC236}">
                <a16:creationId xmlns:a16="http://schemas.microsoft.com/office/drawing/2014/main" id="{07B12F97-8343-5AB8-AA32-128CFCDCB546}"/>
              </a:ext>
            </a:extLst>
          </p:cNvPr>
          <p:cNvPicPr>
            <a:picLocks noChangeAspect="1"/>
          </p:cNvPicPr>
          <p:nvPr/>
        </p:nvPicPr>
        <p:blipFill>
          <a:blip r:embed="rId4"/>
          <a:stretch>
            <a:fillRect/>
          </a:stretch>
        </p:blipFill>
        <p:spPr>
          <a:xfrm rot="3483878">
            <a:off x="9559892" y="1840983"/>
            <a:ext cx="1563749" cy="1563749"/>
          </a:xfrm>
          <a:prstGeom prst="rect">
            <a:avLst/>
          </a:prstGeom>
        </p:spPr>
      </p:pic>
      <p:pic>
        <p:nvPicPr>
          <p:cNvPr id="3" name="Picture 2">
            <a:extLst>
              <a:ext uri="{FF2B5EF4-FFF2-40B4-BE49-F238E27FC236}">
                <a16:creationId xmlns:a16="http://schemas.microsoft.com/office/drawing/2014/main" id="{7BED9626-A02E-32F4-4F50-A4C95C6353FA}"/>
              </a:ext>
            </a:extLst>
          </p:cNvPr>
          <p:cNvPicPr>
            <a:picLocks noChangeAspect="1"/>
          </p:cNvPicPr>
          <p:nvPr/>
        </p:nvPicPr>
        <p:blipFill>
          <a:blip r:embed="rId5"/>
          <a:stretch>
            <a:fillRect/>
          </a:stretch>
        </p:blipFill>
        <p:spPr>
          <a:xfrm>
            <a:off x="9264650" y="2820251"/>
            <a:ext cx="1759445" cy="1759445"/>
          </a:xfrm>
          <a:prstGeom prst="rect">
            <a:avLst/>
          </a:prstGeom>
        </p:spPr>
      </p:pic>
      <p:sp>
        <p:nvSpPr>
          <p:cNvPr id="5" name="TextBox 4">
            <a:extLst>
              <a:ext uri="{FF2B5EF4-FFF2-40B4-BE49-F238E27FC236}">
                <a16:creationId xmlns:a16="http://schemas.microsoft.com/office/drawing/2014/main" id="{6B9D6DAE-8B4F-4D9E-ADAD-FAC87BB80A27}"/>
              </a:ext>
            </a:extLst>
          </p:cNvPr>
          <p:cNvSpPr txBox="1"/>
          <p:nvPr/>
        </p:nvSpPr>
        <p:spPr>
          <a:xfrm>
            <a:off x="576864" y="1233046"/>
            <a:ext cx="9089922" cy="1107996"/>
          </a:xfrm>
          <a:prstGeom prst="rect">
            <a:avLst/>
          </a:prstGeom>
          <a:noFill/>
        </p:spPr>
        <p:txBody>
          <a:bodyPr wrap="square" lIns="0" tIns="0" rIns="0" bIns="0" rtlCol="0" anchor="t">
            <a:spAutoFit/>
          </a:bodyPr>
          <a:lstStyle/>
          <a:p>
            <a:r>
              <a:rPr lang="en-GB" sz="3600" b="1">
                <a:latin typeface="Roboto"/>
                <a:ea typeface="Roboto"/>
                <a:cs typeface="+mn-lt"/>
              </a:rPr>
              <a:t>Pastoral Support</a:t>
            </a:r>
            <a:endParaRPr lang="en-GB" sz="3600">
              <a:ea typeface="+mn-lt"/>
              <a:cs typeface="+mn-lt"/>
            </a:endParaRPr>
          </a:p>
          <a:p>
            <a:endParaRPr lang="en-GB" sz="3600" b="1">
              <a:latin typeface="Roboto"/>
              <a:ea typeface="Roboto"/>
            </a:endParaRPr>
          </a:p>
        </p:txBody>
      </p:sp>
      <p:sp>
        <p:nvSpPr>
          <p:cNvPr id="8" name="TextBox 7">
            <a:extLst>
              <a:ext uri="{FF2B5EF4-FFF2-40B4-BE49-F238E27FC236}">
                <a16:creationId xmlns:a16="http://schemas.microsoft.com/office/drawing/2014/main" id="{D95070D1-C4C8-466E-867D-43F44A41B995}"/>
              </a:ext>
            </a:extLst>
          </p:cNvPr>
          <p:cNvSpPr txBox="1"/>
          <p:nvPr/>
        </p:nvSpPr>
        <p:spPr>
          <a:xfrm>
            <a:off x="541421" y="1787044"/>
            <a:ext cx="9125365" cy="4154984"/>
          </a:xfrm>
          <a:prstGeom prst="rect">
            <a:avLst/>
          </a:prstGeom>
          <a:noFill/>
        </p:spPr>
        <p:txBody>
          <a:bodyPr wrap="square">
            <a:spAutoFit/>
          </a:bodyPr>
          <a:lstStyle/>
          <a:p>
            <a:pPr marL="360363" lvl="1" indent="-360363">
              <a:buFont typeface="Arial" panose="020B0604020202020204" pitchFamily="34" charset="0"/>
              <a:buChar char="•"/>
            </a:pPr>
            <a:r>
              <a:rPr lang="en-GB" sz="2400">
                <a:latin typeface="Roboto" panose="02000000000000000000" pitchFamily="2" charset="0"/>
                <a:ea typeface="Roboto" panose="02000000000000000000" pitchFamily="2" charset="0"/>
                <a:cs typeface="Arial" pitchFamily="34" charset="0"/>
              </a:rPr>
              <a:t>Student Services Centre (SSC): General advice on School regulations, processes and procedures, including:</a:t>
            </a:r>
          </a:p>
          <a:p>
            <a:pPr marL="444500" lvl="2" indent="355600">
              <a:buFont typeface="Courier New" panose="02070309020205020404" pitchFamily="49" charset="0"/>
              <a:buChar char="o"/>
            </a:pPr>
            <a:r>
              <a:rPr lang="en-GB" sz="2400">
                <a:latin typeface="Roboto" panose="02000000000000000000" pitchFamily="2" charset="0"/>
                <a:ea typeface="Roboto" panose="02000000000000000000" pitchFamily="2" charset="0"/>
                <a:cs typeface="Arial" pitchFamily="34" charset="0"/>
              </a:rPr>
              <a:t>Enrolment</a:t>
            </a:r>
          </a:p>
          <a:p>
            <a:pPr marL="444500" lvl="2" indent="355600">
              <a:buFont typeface="Courier New" panose="02070309020205020404" pitchFamily="49" charset="0"/>
              <a:buChar char="o"/>
            </a:pPr>
            <a:r>
              <a:rPr lang="en-GB" sz="2400">
                <a:latin typeface="Roboto" panose="02000000000000000000" pitchFamily="2" charset="0"/>
                <a:ea typeface="Roboto" panose="02000000000000000000" pitchFamily="2" charset="0"/>
                <a:cs typeface="Arial" pitchFamily="34" charset="0"/>
              </a:rPr>
              <a:t>Engaging with your programme</a:t>
            </a:r>
          </a:p>
          <a:p>
            <a:pPr marL="444500" lvl="2" indent="355600">
              <a:buFont typeface="Courier New" panose="02070309020205020404" pitchFamily="49" charset="0"/>
              <a:buChar char="o"/>
            </a:pPr>
            <a:r>
              <a:rPr lang="en-GB" sz="2400">
                <a:latin typeface="Roboto" panose="02000000000000000000" pitchFamily="2" charset="0"/>
                <a:ea typeface="Roboto" panose="02000000000000000000" pitchFamily="2" charset="0"/>
                <a:cs typeface="Arial" pitchFamily="34" charset="0"/>
              </a:rPr>
              <a:t>Immigration advice and compliance</a:t>
            </a:r>
          </a:p>
          <a:p>
            <a:pPr marL="444500" lvl="2" indent="355600">
              <a:buFont typeface="Courier New" panose="02070309020205020404" pitchFamily="49" charset="0"/>
              <a:buChar char="o"/>
            </a:pPr>
            <a:r>
              <a:rPr lang="en-GB" sz="2400">
                <a:latin typeface="Roboto" panose="02000000000000000000" pitchFamily="2" charset="0"/>
                <a:ea typeface="Roboto" panose="02000000000000000000" pitchFamily="2" charset="0"/>
                <a:cs typeface="Arial" pitchFamily="34" charset="0"/>
              </a:rPr>
              <a:t>Course selection</a:t>
            </a:r>
          </a:p>
          <a:p>
            <a:pPr marL="444500" lvl="2" indent="355600">
              <a:buFont typeface="Courier New" panose="02070309020205020404" pitchFamily="49" charset="0"/>
              <a:buChar char="o"/>
            </a:pPr>
            <a:r>
              <a:rPr lang="en-GB" sz="2400">
                <a:latin typeface="Roboto" panose="02000000000000000000" pitchFamily="2" charset="0"/>
                <a:ea typeface="Roboto" panose="02000000000000000000" pitchFamily="2" charset="0"/>
                <a:cs typeface="Arial" pitchFamily="34" charset="0"/>
              </a:rPr>
              <a:t>Exams and results</a:t>
            </a:r>
          </a:p>
          <a:p>
            <a:pPr marL="444500" lvl="2" indent="355600">
              <a:buFont typeface="Courier New" panose="02070309020205020404" pitchFamily="49" charset="0"/>
              <a:buChar char="o"/>
            </a:pPr>
            <a:r>
              <a:rPr lang="en-GB" sz="2400">
                <a:latin typeface="Roboto" panose="02000000000000000000" pitchFamily="2" charset="0"/>
                <a:ea typeface="Roboto" panose="02000000000000000000" pitchFamily="2" charset="0"/>
                <a:cs typeface="Arial" pitchFamily="34" charset="0"/>
              </a:rPr>
              <a:t>Graduation</a:t>
            </a:r>
          </a:p>
          <a:p>
            <a:pPr marL="360363" lvl="1" indent="-360363">
              <a:buFont typeface="Arial" panose="020B0604020202020204" pitchFamily="34" charset="0"/>
              <a:buChar char="•"/>
            </a:pPr>
            <a:r>
              <a:rPr lang="en-GB" sz="2400">
                <a:latin typeface="Roboto" panose="02000000000000000000" pitchFamily="2" charset="0"/>
                <a:ea typeface="Roboto" panose="02000000000000000000" pitchFamily="2" charset="0"/>
                <a:cs typeface="Arial" pitchFamily="34" charset="0"/>
              </a:rPr>
              <a:t>Student Wellbeing Service</a:t>
            </a:r>
          </a:p>
          <a:p>
            <a:pPr marL="360363" lvl="1" indent="-360363">
              <a:buFont typeface="Arial" panose="020B0604020202020204" pitchFamily="34" charset="0"/>
              <a:buChar char="•"/>
            </a:pPr>
            <a:r>
              <a:rPr lang="en-GB" sz="2400">
                <a:latin typeface="Roboto" panose="02000000000000000000" pitchFamily="2" charset="0"/>
                <a:ea typeface="Roboto" panose="02000000000000000000" pitchFamily="2" charset="0"/>
                <a:cs typeface="Arial" pitchFamily="34" charset="0"/>
              </a:rPr>
              <a:t>Plus….the Faith Centre, Library services, Careers, LSE LIFE, Students Union</a:t>
            </a:r>
          </a:p>
        </p:txBody>
      </p:sp>
    </p:spTree>
    <p:extLst>
      <p:ext uri="{BB962C8B-B14F-4D97-AF65-F5344CB8AC3E}">
        <p14:creationId xmlns:p14="http://schemas.microsoft.com/office/powerpoint/2010/main" val="925292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9D6DAE-8B4F-4D9E-ADAD-FAC87BB80A27}"/>
              </a:ext>
            </a:extLst>
          </p:cNvPr>
          <p:cNvSpPr txBox="1"/>
          <p:nvPr/>
        </p:nvSpPr>
        <p:spPr>
          <a:xfrm>
            <a:off x="2870707" y="624781"/>
            <a:ext cx="9089922" cy="553998"/>
          </a:xfrm>
          <a:prstGeom prst="rect">
            <a:avLst/>
          </a:prstGeom>
          <a:noFill/>
        </p:spPr>
        <p:txBody>
          <a:bodyPr wrap="square" lIns="0" tIns="0" rIns="0" bIns="0" rtlCol="0" anchor="t">
            <a:spAutoFit/>
          </a:bodyPr>
          <a:lstStyle/>
          <a:p>
            <a:r>
              <a:rPr lang="en-GB" altLang="en-US" sz="3600" b="1"/>
              <a:t>Student Services – Key Areas of Support</a:t>
            </a:r>
            <a:endParaRPr lang="en-GB" sz="3600" b="1">
              <a:latin typeface="Roboto"/>
              <a:ea typeface="Roboto"/>
            </a:endParaRPr>
          </a:p>
        </p:txBody>
      </p:sp>
      <p:sp>
        <p:nvSpPr>
          <p:cNvPr id="7" name="TextBox 6">
            <a:extLst>
              <a:ext uri="{FF2B5EF4-FFF2-40B4-BE49-F238E27FC236}">
                <a16:creationId xmlns:a16="http://schemas.microsoft.com/office/drawing/2014/main" id="{10B6FBAB-F921-4A2A-B5E7-8BD30B98419F}"/>
              </a:ext>
            </a:extLst>
          </p:cNvPr>
          <p:cNvSpPr txBox="1"/>
          <p:nvPr/>
        </p:nvSpPr>
        <p:spPr>
          <a:xfrm>
            <a:off x="478489" y="1491133"/>
            <a:ext cx="10623620" cy="4524315"/>
          </a:xfrm>
          <a:prstGeom prst="rect">
            <a:avLst/>
          </a:prstGeom>
          <a:noFill/>
        </p:spPr>
        <p:txBody>
          <a:bodyPr wrap="square" lIns="91440" tIns="45720" rIns="91440" bIns="45720" anchor="t">
            <a:spAutoFit/>
          </a:bodyPr>
          <a:lstStyle/>
          <a:p>
            <a:pPr indent="360045">
              <a:buFont typeface="Arial" pitchFamily="34" charset="0"/>
              <a:buChar char="•"/>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r>
              <a:rPr lang="en-GB" altLang="en-US" sz="2400">
                <a:latin typeface="Roboto"/>
                <a:ea typeface="Roboto"/>
                <a:cs typeface="Roboto"/>
              </a:rPr>
              <a:t>Head of Student Services: Currently being recruited</a:t>
            </a:r>
            <a:endParaRPr lang="en-US"/>
          </a:p>
          <a:p>
            <a:pPr indent="360045" eaLnBrk="1">
              <a:buClrTx/>
              <a:buSzTx/>
              <a:buFont typeface="Arial" pitchFamily="34" charset="0"/>
              <a:buChar char="•"/>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r>
              <a:rPr lang="en-GB" altLang="en-US" sz="2400">
                <a:latin typeface="Roboto" panose="020B0604020202020204" pitchFamily="2" charset="0"/>
                <a:ea typeface="Roboto" panose="020B0604020202020204" pitchFamily="2" charset="0"/>
                <a:cs typeface="Roboto" panose="020B0604020202020204" pitchFamily="2" charset="0"/>
              </a:rPr>
              <a:t>Deputy Head of Student Services (Advice and Policy) – Pete Evanson</a:t>
            </a:r>
          </a:p>
          <a:p>
            <a:pPr indent="360045" eaLnBrk="1">
              <a:buClrTx/>
              <a:buSzTx/>
              <a:buFont typeface="Arial" pitchFamily="34" charset="0"/>
              <a:buChar char="•"/>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r>
              <a:rPr lang="en-GB" altLang="en-US" sz="2400">
                <a:latin typeface="Roboto" panose="020B0604020202020204" pitchFamily="2" charset="0"/>
                <a:ea typeface="Roboto" panose="020B0604020202020204" pitchFamily="2" charset="0"/>
                <a:cs typeface="Roboto" panose="020B0604020202020204" pitchFamily="2" charset="0"/>
              </a:rPr>
              <a:t>Deputy Head of Student Services (Operations) – Caroline Thurtle</a:t>
            </a:r>
          </a:p>
          <a:p>
            <a:pPr indent="360045">
              <a:buFont typeface="Arial" pitchFamily="34" charset="0"/>
              <a:buChar char="•"/>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r>
              <a:rPr lang="en-GB" altLang="en-US" sz="2400">
                <a:latin typeface="Roboto"/>
                <a:ea typeface="Roboto"/>
                <a:cs typeface="Roboto"/>
              </a:rPr>
              <a:t>Deputy Head of Student Services (Wellbeing) - Victoria Frost</a:t>
            </a:r>
          </a:p>
          <a:p>
            <a:pPr indent="360045">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endParaRPr lang="en-GB" altLang="en-US">
              <a:latin typeface="Roboto"/>
              <a:ea typeface="Roboto"/>
              <a:cs typeface="Roboto"/>
            </a:endParaRPr>
          </a:p>
          <a:p>
            <a:pPr indent="360045">
              <a:buClrTx/>
              <a:buSzTx/>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r>
              <a:rPr lang="en-GB" altLang="en-US">
                <a:latin typeface="Roboto"/>
                <a:ea typeface="Roboto"/>
                <a:cs typeface="Roboto"/>
              </a:rPr>
              <a:t>First point of contact at the Student Services Centre should be:</a:t>
            </a:r>
          </a:p>
          <a:p>
            <a:pPr marL="360045" indent="-360045">
              <a:buFont typeface="Arial" pitchFamily="34" charset="0"/>
              <a:buChar char="•"/>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r>
              <a:rPr lang="en-GB" altLang="en-US">
                <a:latin typeface="Roboto"/>
                <a:ea typeface="Roboto"/>
                <a:cs typeface="Roboto"/>
              </a:rPr>
              <a:t> Student Service Centre Counter (Ground Floor, Old Building): Mon-Fri 10:00am to 4:00pm</a:t>
            </a:r>
          </a:p>
          <a:p>
            <a:pPr marL="360045" indent="-360045" eaLnBrk="1">
              <a:buClrTx/>
              <a:buSzTx/>
              <a:buFont typeface="Arial" pitchFamily="34" charset="0"/>
              <a:buChar char="•"/>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r>
              <a:rPr lang="en-GB" altLang="en-US">
                <a:latin typeface="Roboto"/>
                <a:ea typeface="Roboto"/>
                <a:cs typeface="Roboto"/>
              </a:rPr>
              <a:t>Enquiry Form </a:t>
            </a:r>
            <a:r>
              <a:rPr lang="en-GB" altLang="en-US">
                <a:latin typeface="Roboto"/>
                <a:ea typeface="Roboto"/>
                <a:cs typeface="Roboto"/>
                <a:hlinkClick r:id="rId3"/>
              </a:rPr>
              <a:t>https://info.lse.ac.uk/current-students/student-services/new-way-to-contact-the-student-services-centre</a:t>
            </a:r>
            <a:endParaRPr lang="en-GB" altLang="en-US">
              <a:latin typeface="Roboto"/>
              <a:ea typeface="Roboto"/>
              <a:cs typeface="Roboto"/>
            </a:endParaRPr>
          </a:p>
          <a:p>
            <a:pPr marL="360045" indent="-360045">
              <a:buFont typeface="Arial" pitchFamily="34" charset="0"/>
              <a:buChar char="•"/>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r>
              <a:rPr lang="en-GB" altLang="en-US">
                <a:latin typeface="Roboto"/>
                <a:ea typeface="Roboto"/>
                <a:cs typeface="Roboto"/>
              </a:rPr>
              <a:t> SSC Live Chat: 9:00 to 10:00 and 4:00 to 5:00</a:t>
            </a:r>
          </a:p>
          <a:p>
            <a:pPr marL="360045" indent="-360045">
              <a:buFont typeface="Arial" pitchFamily="34" charset="0"/>
              <a:buChar char="•"/>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r>
              <a:rPr lang="en-GB" altLang="en-US">
                <a:latin typeface="Roboto"/>
                <a:ea typeface="Roboto"/>
                <a:cs typeface="Roboto"/>
              </a:rPr>
              <a:t> Visa Advice Enquiry Form: </a:t>
            </a:r>
            <a:r>
              <a:rPr lang="en-GB" altLang="en-US">
                <a:latin typeface="Roboto"/>
                <a:ea typeface="Roboto"/>
                <a:cs typeface="Roboto"/>
                <a:hlinkClick r:id="rId4"/>
              </a:rPr>
              <a:t>https://info.lse.ac.uk/current-students/immigration-advice/secure/visa-advice-query-form</a:t>
            </a:r>
            <a:r>
              <a:rPr lang="en-GB" altLang="en-US">
                <a:latin typeface="Roboto"/>
                <a:ea typeface="Roboto"/>
                <a:cs typeface="Roboto"/>
              </a:rPr>
              <a:t> </a:t>
            </a:r>
            <a:endParaRPr lang="en-GB" altLang="en-US">
              <a:solidFill>
                <a:srgbClr val="0000CC"/>
              </a:solidFill>
              <a:latin typeface="Roboto" panose="020B0604020202020204" pitchFamily="2" charset="0"/>
              <a:ea typeface="Roboto" panose="020B0604020202020204" pitchFamily="2" charset="0"/>
              <a:cs typeface="Roboto" panose="020B0604020202020204" pitchFamily="2" charset="0"/>
            </a:endParaRPr>
          </a:p>
          <a:p>
            <a:pPr marL="360045" indent="-360045">
              <a:buFont typeface="Arial" pitchFamily="34" charset="0"/>
              <a:buChar char="•"/>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r>
              <a:rPr lang="en-GB" altLang="en-US">
                <a:latin typeface="Roboto"/>
                <a:ea typeface="Roboto"/>
                <a:cs typeface="Roboto"/>
              </a:rPr>
              <a:t> Student Wellbeing Service: </a:t>
            </a:r>
            <a:r>
              <a:rPr lang="en-GB">
                <a:solidFill>
                  <a:srgbClr val="0000CC"/>
                </a:solidFill>
                <a:latin typeface="Roboto"/>
                <a:ea typeface="Roboto"/>
                <a:cs typeface="Roboto"/>
              </a:rPr>
              <a:t>lse.ac.uk/</a:t>
            </a:r>
            <a:r>
              <a:rPr lang="en-GB" err="1">
                <a:solidFill>
                  <a:srgbClr val="0000CC"/>
                </a:solidFill>
                <a:latin typeface="Roboto"/>
                <a:ea typeface="Roboto"/>
                <a:cs typeface="Roboto"/>
              </a:rPr>
              <a:t>studentwellbeing</a:t>
            </a:r>
            <a:endParaRPr lang="en-GB" altLang="en-US">
              <a:solidFill>
                <a:srgbClr val="0000CC"/>
              </a:solidFill>
              <a:latin typeface="Roboto"/>
              <a:ea typeface="Roboto"/>
              <a:cs typeface="Roboto"/>
            </a:endParaRPr>
          </a:p>
          <a:p>
            <a:pPr eaLnBrk="1">
              <a:buClrTx/>
              <a:buSzTx/>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endParaRPr lang="en-GB" altLang="en-US" sz="2400">
              <a:solidFill>
                <a:srgbClr val="0000CC"/>
              </a:solidFill>
              <a:latin typeface="Roboto" panose="020B0604020202020204" pitchFamily="2" charset="0"/>
              <a:ea typeface="Roboto" panose="020B0604020202020204" pitchFamily="2" charset="0"/>
              <a:cs typeface="Roboto" panose="020B0604020202020204" pitchFamily="2" charset="0"/>
            </a:endParaRPr>
          </a:p>
        </p:txBody>
      </p:sp>
    </p:spTree>
    <p:extLst>
      <p:ext uri="{BB962C8B-B14F-4D97-AF65-F5344CB8AC3E}">
        <p14:creationId xmlns:p14="http://schemas.microsoft.com/office/powerpoint/2010/main" val="833134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FFC633-5540-53D2-DFB3-CBD6CC1351CE}"/>
              </a:ext>
            </a:extLst>
          </p:cNvPr>
          <p:cNvPicPr>
            <a:picLocks noChangeAspect="1"/>
          </p:cNvPicPr>
          <p:nvPr/>
        </p:nvPicPr>
        <p:blipFill>
          <a:blip r:embed="rId3"/>
          <a:stretch>
            <a:fillRect/>
          </a:stretch>
        </p:blipFill>
        <p:spPr>
          <a:xfrm rot="21235954">
            <a:off x="-551613" y="1289539"/>
            <a:ext cx="12192000" cy="6858000"/>
          </a:xfrm>
          <a:prstGeom prst="rect">
            <a:avLst/>
          </a:prstGeom>
        </p:spPr>
      </p:pic>
      <p:pic>
        <p:nvPicPr>
          <p:cNvPr id="10" name="Picture 9">
            <a:extLst>
              <a:ext uri="{FF2B5EF4-FFF2-40B4-BE49-F238E27FC236}">
                <a16:creationId xmlns:a16="http://schemas.microsoft.com/office/drawing/2014/main" id="{70B2769B-AB35-FB43-3603-5554F202AF31}"/>
              </a:ext>
            </a:extLst>
          </p:cNvPr>
          <p:cNvPicPr>
            <a:picLocks noChangeAspect="1"/>
          </p:cNvPicPr>
          <p:nvPr/>
        </p:nvPicPr>
        <p:blipFill>
          <a:blip r:embed="rId4"/>
          <a:stretch>
            <a:fillRect/>
          </a:stretch>
        </p:blipFill>
        <p:spPr>
          <a:xfrm rot="19114066">
            <a:off x="8584219" y="1300405"/>
            <a:ext cx="2256642" cy="2256642"/>
          </a:xfrm>
          <a:prstGeom prst="rect">
            <a:avLst/>
          </a:prstGeom>
        </p:spPr>
      </p:pic>
      <p:pic>
        <p:nvPicPr>
          <p:cNvPr id="8" name="Picture 7">
            <a:extLst>
              <a:ext uri="{FF2B5EF4-FFF2-40B4-BE49-F238E27FC236}">
                <a16:creationId xmlns:a16="http://schemas.microsoft.com/office/drawing/2014/main" id="{BBC9FC5C-9DD3-8A7D-DCEE-5B623B84FB3A}"/>
              </a:ext>
            </a:extLst>
          </p:cNvPr>
          <p:cNvPicPr>
            <a:picLocks noChangeAspect="1"/>
          </p:cNvPicPr>
          <p:nvPr/>
        </p:nvPicPr>
        <p:blipFill>
          <a:blip r:embed="rId5"/>
          <a:stretch>
            <a:fillRect/>
          </a:stretch>
        </p:blipFill>
        <p:spPr>
          <a:xfrm>
            <a:off x="9198219" y="3213589"/>
            <a:ext cx="3314700" cy="3314700"/>
          </a:xfrm>
          <a:prstGeom prst="rect">
            <a:avLst/>
          </a:prstGeom>
        </p:spPr>
      </p:pic>
      <p:sp>
        <p:nvSpPr>
          <p:cNvPr id="2" name="TextBox 1">
            <a:extLst>
              <a:ext uri="{FF2B5EF4-FFF2-40B4-BE49-F238E27FC236}">
                <a16:creationId xmlns:a16="http://schemas.microsoft.com/office/drawing/2014/main" id="{54FD445D-52CD-E5A0-0520-9AC49ECE98CD}"/>
              </a:ext>
            </a:extLst>
          </p:cNvPr>
          <p:cNvSpPr txBox="1"/>
          <p:nvPr/>
        </p:nvSpPr>
        <p:spPr>
          <a:xfrm>
            <a:off x="501825" y="2003974"/>
            <a:ext cx="7619464" cy="3908762"/>
          </a:xfrm>
          <a:prstGeom prst="rect">
            <a:avLst/>
          </a:prstGeom>
          <a:noFill/>
        </p:spPr>
        <p:txBody>
          <a:bodyPr wrap="square" lIns="91440" tIns="45720" rIns="91440" bIns="45720" rtlCol="0" anchor="t">
            <a:spAutoFit/>
          </a:bodyPr>
          <a:lstStyle/>
          <a:p>
            <a:pPr algn="ctr"/>
            <a:r>
              <a:rPr lang="en-GB" sz="3600" b="1">
                <a:latin typeface="Roboto"/>
                <a:ea typeface="Roboto"/>
                <a:cs typeface="Roboto"/>
              </a:rPr>
              <a:t>Student visas: How to apply and be compliant</a:t>
            </a:r>
          </a:p>
          <a:p>
            <a:pPr algn="ctr"/>
            <a:endParaRPr lang="en-GB" sz="3600" b="1">
              <a:latin typeface="Roboto"/>
              <a:ea typeface="Roboto"/>
              <a:cs typeface="Roboto"/>
            </a:endParaRPr>
          </a:p>
          <a:p>
            <a:r>
              <a:rPr lang="en-GB" sz="2800" b="1">
                <a:latin typeface="Roboto"/>
                <a:ea typeface="Roboto"/>
                <a:cs typeface="Roboto"/>
              </a:rPr>
              <a:t>Chiara Milani – Deputy Head of Student Advice and Engagement Management</a:t>
            </a:r>
          </a:p>
          <a:p>
            <a:endParaRPr lang="en-GB" sz="2800" b="1">
              <a:latin typeface="Roboto"/>
              <a:ea typeface="Roboto"/>
              <a:cs typeface="Roboto"/>
            </a:endParaRPr>
          </a:p>
          <a:p>
            <a:r>
              <a:rPr lang="en-GB" sz="2800" b="1">
                <a:latin typeface="Roboto"/>
                <a:ea typeface="Roboto"/>
                <a:cs typeface="Roboto"/>
              </a:rPr>
              <a:t>Bethan Ovens – Head of Student Advice and Engagement Management</a:t>
            </a:r>
          </a:p>
        </p:txBody>
      </p:sp>
    </p:spTree>
    <p:extLst>
      <p:ext uri="{BB962C8B-B14F-4D97-AF65-F5344CB8AC3E}">
        <p14:creationId xmlns:p14="http://schemas.microsoft.com/office/powerpoint/2010/main" val="2405245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9D6DAE-8B4F-4D9E-ADAD-FAC87BB80A27}"/>
              </a:ext>
            </a:extLst>
          </p:cNvPr>
          <p:cNvSpPr txBox="1"/>
          <p:nvPr/>
        </p:nvSpPr>
        <p:spPr>
          <a:xfrm>
            <a:off x="705387" y="1361259"/>
            <a:ext cx="10489003" cy="1107996"/>
          </a:xfrm>
          <a:prstGeom prst="rect">
            <a:avLst/>
          </a:prstGeom>
          <a:noFill/>
        </p:spPr>
        <p:txBody>
          <a:bodyPr wrap="square" lIns="0" tIns="0" rIns="0" bIns="0" rtlCol="0" anchor="t">
            <a:spAutoFit/>
          </a:bodyPr>
          <a:lstStyle/>
          <a:p>
            <a:r>
              <a:rPr lang="en-GB" sz="3600" b="1">
                <a:latin typeface="Roboto"/>
                <a:ea typeface="Roboto"/>
              </a:rPr>
              <a:t>Immigration requirements and student visas</a:t>
            </a:r>
            <a:endParaRPr lang="en-GB" sz="3600">
              <a:ea typeface="+mn-lt"/>
              <a:cs typeface="+mn-lt"/>
            </a:endParaRPr>
          </a:p>
          <a:p>
            <a:endParaRPr lang="en-GB" sz="3600" b="1">
              <a:latin typeface="Roboto"/>
              <a:ea typeface="Roboto"/>
            </a:endParaRPr>
          </a:p>
        </p:txBody>
      </p:sp>
      <p:sp>
        <p:nvSpPr>
          <p:cNvPr id="7" name="TextBox 6">
            <a:extLst>
              <a:ext uri="{FF2B5EF4-FFF2-40B4-BE49-F238E27FC236}">
                <a16:creationId xmlns:a16="http://schemas.microsoft.com/office/drawing/2014/main" id="{10B6FBAB-F921-4A2A-B5E7-8BD30B98419F}"/>
              </a:ext>
            </a:extLst>
          </p:cNvPr>
          <p:cNvSpPr txBox="1"/>
          <p:nvPr/>
        </p:nvSpPr>
        <p:spPr>
          <a:xfrm>
            <a:off x="708525" y="2792513"/>
            <a:ext cx="10423823" cy="3416320"/>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GB" sz="2400">
                <a:latin typeface="Roboto"/>
                <a:ea typeface="Roboto"/>
                <a:cs typeface="Roboto"/>
              </a:rPr>
              <a:t>You will need to apply for a student visa unless you already hold immigration permission that allows you to study full-time in the UK (</a:t>
            </a:r>
            <a:r>
              <a:rPr lang="en-GB" sz="2400" err="1">
                <a:latin typeface="Roboto"/>
                <a:ea typeface="Roboto"/>
                <a:cs typeface="Roboto"/>
              </a:rPr>
              <a:t>ie</a:t>
            </a:r>
            <a:r>
              <a:rPr lang="en-GB" sz="2400">
                <a:latin typeface="Roboto"/>
                <a:ea typeface="Roboto"/>
                <a:cs typeface="Roboto"/>
              </a:rPr>
              <a:t>, EU settled/pre-settled status, dependent visa etc)</a:t>
            </a:r>
          </a:p>
          <a:p>
            <a:pPr marL="457200" indent="-457200">
              <a:buFont typeface="Arial" panose="020B0604020202020204" pitchFamily="34" charset="0"/>
              <a:buChar char="•"/>
            </a:pPr>
            <a:r>
              <a:rPr lang="en-GB" sz="2400">
                <a:latin typeface="Roboto"/>
                <a:ea typeface="Roboto"/>
                <a:cs typeface="Roboto"/>
              </a:rPr>
              <a:t>Student visa applications are processed by the Home Office/UKVI</a:t>
            </a:r>
          </a:p>
          <a:p>
            <a:pPr marL="457200" indent="-457200">
              <a:buFont typeface="Arial" panose="020B0604020202020204" pitchFamily="34" charset="0"/>
              <a:buChar char="•"/>
            </a:pPr>
            <a:r>
              <a:rPr lang="en-GB" sz="2400">
                <a:latin typeface="Roboto"/>
                <a:ea typeface="Roboto"/>
                <a:cs typeface="Roboto"/>
              </a:rPr>
              <a:t>Current processing times for student visa application made outside the UK are 3 weeks. Updated processing times are available </a:t>
            </a:r>
            <a:r>
              <a:rPr lang="en-GB" sz="2400">
                <a:latin typeface="Roboto"/>
                <a:ea typeface="Roboto"/>
                <a:cs typeface="Roboto"/>
                <a:hlinkClick r:id="rId3">
                  <a:extLst>
                    <a:ext uri="{A12FA001-AC4F-418D-AE19-62706E023703}">
                      <ahyp:hlinkClr xmlns:ahyp="http://schemas.microsoft.com/office/drawing/2018/hyperlinkcolor" val="tx"/>
                    </a:ext>
                  </a:extLst>
                </a:hlinkClick>
              </a:rPr>
              <a:t>here</a:t>
            </a:r>
            <a:endParaRPr lang="en-GB" sz="2400">
              <a:latin typeface="Roboto"/>
              <a:ea typeface="Roboto"/>
              <a:cs typeface="Roboto"/>
            </a:endParaRPr>
          </a:p>
          <a:p>
            <a:pPr marL="457200" indent="-457200">
              <a:buFont typeface="Arial" panose="020B0604020202020204" pitchFamily="34" charset="0"/>
              <a:buChar char="•"/>
            </a:pPr>
            <a:r>
              <a:rPr lang="en-GB" sz="2400">
                <a:latin typeface="Roboto"/>
                <a:ea typeface="Roboto"/>
                <a:cs typeface="Roboto"/>
              </a:rPr>
              <a:t>To make a student visa application, you will need a CAS number issued by LSE's Student Services Centre</a:t>
            </a:r>
          </a:p>
          <a:p>
            <a:pPr marL="457200" indent="-457200">
              <a:buFont typeface="Arial" panose="020B0604020202020204" pitchFamily="34" charset="0"/>
              <a:buChar char="•"/>
            </a:pPr>
            <a:endParaRPr lang="en-GB" sz="2400">
              <a:cs typeface="Calibri"/>
            </a:endParaRPr>
          </a:p>
        </p:txBody>
      </p:sp>
    </p:spTree>
    <p:extLst>
      <p:ext uri="{BB962C8B-B14F-4D97-AF65-F5344CB8AC3E}">
        <p14:creationId xmlns:p14="http://schemas.microsoft.com/office/powerpoint/2010/main" val="2069171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C8C055-19DF-7CCF-45E8-26D9DEEB819E}"/>
              </a:ext>
            </a:extLst>
          </p:cNvPr>
          <p:cNvPicPr>
            <a:picLocks noChangeAspect="1"/>
          </p:cNvPicPr>
          <p:nvPr/>
        </p:nvPicPr>
        <p:blipFill>
          <a:blip r:embed="rId3"/>
          <a:stretch>
            <a:fillRect/>
          </a:stretch>
        </p:blipFill>
        <p:spPr>
          <a:xfrm rot="20201347">
            <a:off x="8777084" y="2925881"/>
            <a:ext cx="3724006" cy="3724006"/>
          </a:xfrm>
          <a:prstGeom prst="rect">
            <a:avLst/>
          </a:prstGeom>
        </p:spPr>
      </p:pic>
      <p:pic>
        <p:nvPicPr>
          <p:cNvPr id="2" name="Picture 1">
            <a:extLst>
              <a:ext uri="{FF2B5EF4-FFF2-40B4-BE49-F238E27FC236}">
                <a16:creationId xmlns:a16="http://schemas.microsoft.com/office/drawing/2014/main" id="{07B12F97-8343-5AB8-AA32-128CFCDCB546}"/>
              </a:ext>
            </a:extLst>
          </p:cNvPr>
          <p:cNvPicPr>
            <a:picLocks noChangeAspect="1"/>
          </p:cNvPicPr>
          <p:nvPr/>
        </p:nvPicPr>
        <p:blipFill>
          <a:blip r:embed="rId4"/>
          <a:stretch>
            <a:fillRect/>
          </a:stretch>
        </p:blipFill>
        <p:spPr>
          <a:xfrm rot="3483878">
            <a:off x="9559892" y="1840983"/>
            <a:ext cx="1563749" cy="1563749"/>
          </a:xfrm>
          <a:prstGeom prst="rect">
            <a:avLst/>
          </a:prstGeom>
        </p:spPr>
      </p:pic>
      <p:pic>
        <p:nvPicPr>
          <p:cNvPr id="3" name="Picture 2">
            <a:extLst>
              <a:ext uri="{FF2B5EF4-FFF2-40B4-BE49-F238E27FC236}">
                <a16:creationId xmlns:a16="http://schemas.microsoft.com/office/drawing/2014/main" id="{7BED9626-A02E-32F4-4F50-A4C95C6353FA}"/>
              </a:ext>
            </a:extLst>
          </p:cNvPr>
          <p:cNvPicPr>
            <a:picLocks noChangeAspect="1"/>
          </p:cNvPicPr>
          <p:nvPr/>
        </p:nvPicPr>
        <p:blipFill>
          <a:blip r:embed="rId5"/>
          <a:stretch>
            <a:fillRect/>
          </a:stretch>
        </p:blipFill>
        <p:spPr>
          <a:xfrm>
            <a:off x="9264650" y="2820251"/>
            <a:ext cx="1759445" cy="1759445"/>
          </a:xfrm>
          <a:prstGeom prst="rect">
            <a:avLst/>
          </a:prstGeom>
        </p:spPr>
      </p:pic>
      <p:sp>
        <p:nvSpPr>
          <p:cNvPr id="5" name="TextBox 4">
            <a:extLst>
              <a:ext uri="{FF2B5EF4-FFF2-40B4-BE49-F238E27FC236}">
                <a16:creationId xmlns:a16="http://schemas.microsoft.com/office/drawing/2014/main" id="{6B9D6DAE-8B4F-4D9E-ADAD-FAC87BB80A27}"/>
              </a:ext>
            </a:extLst>
          </p:cNvPr>
          <p:cNvSpPr txBox="1"/>
          <p:nvPr/>
        </p:nvSpPr>
        <p:spPr>
          <a:xfrm>
            <a:off x="545550" y="1233046"/>
            <a:ext cx="9121236" cy="1107996"/>
          </a:xfrm>
          <a:prstGeom prst="rect">
            <a:avLst/>
          </a:prstGeom>
          <a:noFill/>
        </p:spPr>
        <p:txBody>
          <a:bodyPr wrap="square" lIns="0" tIns="0" rIns="0" bIns="0" rtlCol="0" anchor="t">
            <a:spAutoFit/>
          </a:bodyPr>
          <a:lstStyle/>
          <a:p>
            <a:r>
              <a:rPr lang="en-GB" sz="3600" b="1">
                <a:latin typeface="Roboto"/>
                <a:ea typeface="Roboto"/>
                <a:cs typeface="+mn-lt"/>
              </a:rPr>
              <a:t>CAS Issuing Process</a:t>
            </a:r>
            <a:endParaRPr lang="en-GB" sz="3600">
              <a:ea typeface="+mn-lt"/>
              <a:cs typeface="+mn-lt"/>
            </a:endParaRPr>
          </a:p>
          <a:p>
            <a:endParaRPr lang="en-GB" sz="3600" b="1">
              <a:latin typeface="Roboto"/>
              <a:ea typeface="Roboto"/>
            </a:endParaRPr>
          </a:p>
        </p:txBody>
      </p:sp>
      <p:sp>
        <p:nvSpPr>
          <p:cNvPr id="8" name="TextBox 7">
            <a:extLst>
              <a:ext uri="{FF2B5EF4-FFF2-40B4-BE49-F238E27FC236}">
                <a16:creationId xmlns:a16="http://schemas.microsoft.com/office/drawing/2014/main" id="{D95070D1-C4C8-466E-867D-43F44A41B995}"/>
              </a:ext>
            </a:extLst>
          </p:cNvPr>
          <p:cNvSpPr txBox="1"/>
          <p:nvPr/>
        </p:nvSpPr>
        <p:spPr>
          <a:xfrm>
            <a:off x="541421" y="1787044"/>
            <a:ext cx="9125365" cy="461665"/>
          </a:xfrm>
          <a:prstGeom prst="rect">
            <a:avLst/>
          </a:prstGeom>
          <a:noFill/>
        </p:spPr>
        <p:txBody>
          <a:bodyPr wrap="square" lIns="91440" tIns="45720" rIns="91440" bIns="45720" anchor="t">
            <a:spAutoFit/>
          </a:bodyPr>
          <a:lstStyle/>
          <a:p>
            <a:pPr marL="360045" lvl="1" indent="-360045">
              <a:buFont typeface="Arial" panose="020B0604020202020204" pitchFamily="34" charset="0"/>
              <a:buChar char="•"/>
            </a:pPr>
            <a:endParaRPr lang="en-GB" sz="2400">
              <a:latin typeface="Roboto" panose="02000000000000000000" pitchFamily="2" charset="0"/>
              <a:ea typeface="Roboto" panose="02000000000000000000" pitchFamily="2" charset="0"/>
              <a:cs typeface="Arial" pitchFamily="34" charset="0"/>
            </a:endParaRPr>
          </a:p>
        </p:txBody>
      </p:sp>
      <p:sp>
        <p:nvSpPr>
          <p:cNvPr id="6" name="TextBox 5">
            <a:extLst>
              <a:ext uri="{FF2B5EF4-FFF2-40B4-BE49-F238E27FC236}">
                <a16:creationId xmlns:a16="http://schemas.microsoft.com/office/drawing/2014/main" id="{0936C6B9-975D-0608-2BE0-732B55BABF58}"/>
              </a:ext>
            </a:extLst>
          </p:cNvPr>
          <p:cNvSpPr txBox="1"/>
          <p:nvPr/>
        </p:nvSpPr>
        <p:spPr>
          <a:xfrm>
            <a:off x="545259" y="1875033"/>
            <a:ext cx="8570239"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latin typeface="Roboto"/>
                <a:ea typeface="Roboto"/>
                <a:cs typeface="Roboto"/>
              </a:rPr>
              <a:t>CAS statements are not issued automatically, you must request your CAS using our online </a:t>
            </a:r>
            <a:r>
              <a:rPr lang="en-US" sz="2400">
                <a:latin typeface="Roboto"/>
                <a:ea typeface="Roboto"/>
                <a:cs typeface="Roboto"/>
                <a:hlinkClick r:id="rId6">
                  <a:extLst>
                    <a:ext uri="{A12FA001-AC4F-418D-AE19-62706E023703}">
                      <ahyp:hlinkClr xmlns:ahyp="http://schemas.microsoft.com/office/drawing/2018/hyperlinkcolor" val="tx"/>
                    </a:ext>
                  </a:extLst>
                </a:hlinkClick>
              </a:rPr>
              <a:t>CAS request form</a:t>
            </a:r>
            <a:endParaRPr lang="en-US" sz="2400">
              <a:latin typeface="Roboto"/>
              <a:ea typeface="Roboto"/>
              <a:cs typeface="Roboto"/>
            </a:endParaRPr>
          </a:p>
          <a:p>
            <a:pPr marL="285750" indent="-285750">
              <a:buFont typeface="Arial"/>
              <a:buChar char="•"/>
            </a:pPr>
            <a:r>
              <a:rPr lang="en-GB" sz="2400">
                <a:latin typeface="Roboto"/>
                <a:ea typeface="Roboto"/>
                <a:cs typeface="Roboto"/>
              </a:rPr>
              <a:t>We (Student Advice and Engagement team in Student Services) will start issuing CAS statements from May onwards</a:t>
            </a:r>
            <a:r>
              <a:rPr lang="en-US" sz="2400">
                <a:latin typeface="Roboto"/>
                <a:ea typeface="Roboto"/>
                <a:cs typeface="Roboto"/>
              </a:rPr>
              <a:t> </a:t>
            </a:r>
          </a:p>
          <a:p>
            <a:pPr marL="285750" indent="-285750">
              <a:buFont typeface="Arial"/>
              <a:buChar char="•"/>
            </a:pPr>
            <a:r>
              <a:rPr lang="en-GB" sz="2400">
                <a:latin typeface="Roboto"/>
                <a:ea typeface="Roboto"/>
                <a:cs typeface="Roboto"/>
              </a:rPr>
              <a:t>When you request a CAS, please ensure that you provide details of the passport you will be using for the application (not your current passport if about to expire and get renewed). Also, details of any previous UK visas</a:t>
            </a:r>
            <a:endParaRPr lang="en-US" sz="2400">
              <a:latin typeface="Roboto"/>
              <a:ea typeface="Roboto"/>
              <a:cs typeface="Roboto"/>
            </a:endParaRPr>
          </a:p>
          <a:p>
            <a:pPr marL="285750" lvl="0" indent="-285750" rtl="0">
              <a:buFont typeface="Arial"/>
              <a:buChar char="•"/>
            </a:pPr>
            <a:r>
              <a:rPr lang="en-GB" sz="2400">
                <a:latin typeface="Roboto"/>
                <a:ea typeface="Roboto"/>
                <a:cs typeface="Roboto"/>
              </a:rPr>
              <a:t>We can only issue a CAS statements if your record is ready in the LSE system</a:t>
            </a:r>
          </a:p>
          <a:p>
            <a:pPr marL="285750" indent="-285750">
              <a:buFont typeface="Arial"/>
              <a:buChar char="•"/>
            </a:pPr>
            <a:endParaRPr lang="en-GB" sz="2400">
              <a:latin typeface="Roboto"/>
              <a:ea typeface="Roboto"/>
              <a:cs typeface="Roboto"/>
            </a:endParaRPr>
          </a:p>
          <a:p>
            <a:pPr>
              <a:buChar char="•"/>
            </a:pPr>
            <a:endParaRPr lang="en-GB">
              <a:cs typeface="Arial"/>
            </a:endParaRPr>
          </a:p>
        </p:txBody>
      </p:sp>
    </p:spTree>
    <p:extLst>
      <p:ext uri="{BB962C8B-B14F-4D97-AF65-F5344CB8AC3E}">
        <p14:creationId xmlns:p14="http://schemas.microsoft.com/office/powerpoint/2010/main" val="3384454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C8C055-19DF-7CCF-45E8-26D9DEEB819E}"/>
              </a:ext>
            </a:extLst>
          </p:cNvPr>
          <p:cNvPicPr>
            <a:picLocks noChangeAspect="1"/>
          </p:cNvPicPr>
          <p:nvPr/>
        </p:nvPicPr>
        <p:blipFill>
          <a:blip r:embed="rId3"/>
          <a:stretch>
            <a:fillRect/>
          </a:stretch>
        </p:blipFill>
        <p:spPr>
          <a:xfrm rot="20201347">
            <a:off x="8777084" y="2925881"/>
            <a:ext cx="3724006" cy="3724006"/>
          </a:xfrm>
          <a:prstGeom prst="rect">
            <a:avLst/>
          </a:prstGeom>
        </p:spPr>
      </p:pic>
      <p:pic>
        <p:nvPicPr>
          <p:cNvPr id="2" name="Picture 1">
            <a:extLst>
              <a:ext uri="{FF2B5EF4-FFF2-40B4-BE49-F238E27FC236}">
                <a16:creationId xmlns:a16="http://schemas.microsoft.com/office/drawing/2014/main" id="{07B12F97-8343-5AB8-AA32-128CFCDCB546}"/>
              </a:ext>
            </a:extLst>
          </p:cNvPr>
          <p:cNvPicPr>
            <a:picLocks noChangeAspect="1"/>
          </p:cNvPicPr>
          <p:nvPr/>
        </p:nvPicPr>
        <p:blipFill>
          <a:blip r:embed="rId4"/>
          <a:stretch>
            <a:fillRect/>
          </a:stretch>
        </p:blipFill>
        <p:spPr>
          <a:xfrm rot="3483878">
            <a:off x="9559892" y="1840983"/>
            <a:ext cx="1563749" cy="1563749"/>
          </a:xfrm>
          <a:prstGeom prst="rect">
            <a:avLst/>
          </a:prstGeom>
        </p:spPr>
      </p:pic>
      <p:pic>
        <p:nvPicPr>
          <p:cNvPr id="3" name="Picture 2">
            <a:extLst>
              <a:ext uri="{FF2B5EF4-FFF2-40B4-BE49-F238E27FC236}">
                <a16:creationId xmlns:a16="http://schemas.microsoft.com/office/drawing/2014/main" id="{7BED9626-A02E-32F4-4F50-A4C95C6353FA}"/>
              </a:ext>
            </a:extLst>
          </p:cNvPr>
          <p:cNvPicPr>
            <a:picLocks noChangeAspect="1"/>
          </p:cNvPicPr>
          <p:nvPr/>
        </p:nvPicPr>
        <p:blipFill>
          <a:blip r:embed="rId5"/>
          <a:stretch>
            <a:fillRect/>
          </a:stretch>
        </p:blipFill>
        <p:spPr>
          <a:xfrm>
            <a:off x="9264650" y="2820251"/>
            <a:ext cx="1759445" cy="1759445"/>
          </a:xfrm>
          <a:prstGeom prst="rect">
            <a:avLst/>
          </a:prstGeom>
        </p:spPr>
      </p:pic>
      <p:sp>
        <p:nvSpPr>
          <p:cNvPr id="5" name="TextBox 4">
            <a:extLst>
              <a:ext uri="{FF2B5EF4-FFF2-40B4-BE49-F238E27FC236}">
                <a16:creationId xmlns:a16="http://schemas.microsoft.com/office/drawing/2014/main" id="{6B9D6DAE-8B4F-4D9E-ADAD-FAC87BB80A27}"/>
              </a:ext>
            </a:extLst>
          </p:cNvPr>
          <p:cNvSpPr txBox="1"/>
          <p:nvPr/>
        </p:nvSpPr>
        <p:spPr>
          <a:xfrm>
            <a:off x="545550" y="1233046"/>
            <a:ext cx="9121236" cy="1107996"/>
          </a:xfrm>
          <a:prstGeom prst="rect">
            <a:avLst/>
          </a:prstGeom>
          <a:noFill/>
        </p:spPr>
        <p:txBody>
          <a:bodyPr wrap="square" lIns="0" tIns="0" rIns="0" bIns="0" rtlCol="0" anchor="t">
            <a:spAutoFit/>
          </a:bodyPr>
          <a:lstStyle/>
          <a:p>
            <a:r>
              <a:rPr lang="en-GB" sz="3600" b="1">
                <a:latin typeface="Roboto"/>
                <a:ea typeface="Roboto"/>
                <a:cs typeface="+mn-lt"/>
              </a:rPr>
              <a:t>CAS Issuing Process </a:t>
            </a:r>
            <a:r>
              <a:rPr lang="en-GB" sz="2400" b="1">
                <a:latin typeface="Roboto"/>
                <a:ea typeface="Roboto"/>
                <a:cs typeface="+mn-lt"/>
              </a:rPr>
              <a:t>(cont'd)</a:t>
            </a:r>
            <a:endParaRPr lang="en-GB" sz="2800">
              <a:ea typeface="+mn-lt"/>
              <a:cs typeface="+mn-lt"/>
            </a:endParaRPr>
          </a:p>
          <a:p>
            <a:endParaRPr lang="en-GB" sz="3600" b="1">
              <a:latin typeface="Roboto"/>
              <a:ea typeface="Roboto"/>
            </a:endParaRPr>
          </a:p>
        </p:txBody>
      </p:sp>
      <p:sp>
        <p:nvSpPr>
          <p:cNvPr id="8" name="TextBox 7">
            <a:extLst>
              <a:ext uri="{FF2B5EF4-FFF2-40B4-BE49-F238E27FC236}">
                <a16:creationId xmlns:a16="http://schemas.microsoft.com/office/drawing/2014/main" id="{D95070D1-C4C8-466E-867D-43F44A41B995}"/>
              </a:ext>
            </a:extLst>
          </p:cNvPr>
          <p:cNvSpPr txBox="1"/>
          <p:nvPr/>
        </p:nvSpPr>
        <p:spPr>
          <a:xfrm>
            <a:off x="541421" y="1787044"/>
            <a:ext cx="9125365" cy="461665"/>
          </a:xfrm>
          <a:prstGeom prst="rect">
            <a:avLst/>
          </a:prstGeom>
          <a:noFill/>
        </p:spPr>
        <p:txBody>
          <a:bodyPr wrap="square" lIns="91440" tIns="45720" rIns="91440" bIns="45720" anchor="t">
            <a:spAutoFit/>
          </a:bodyPr>
          <a:lstStyle/>
          <a:p>
            <a:pPr marL="360045" lvl="1" indent="-360045">
              <a:buFont typeface="Arial" panose="020B0604020202020204" pitchFamily="34" charset="0"/>
              <a:buChar char="•"/>
            </a:pPr>
            <a:endParaRPr lang="en-GB" sz="2400">
              <a:latin typeface="Roboto" panose="02000000000000000000" pitchFamily="2" charset="0"/>
              <a:ea typeface="Roboto" panose="02000000000000000000" pitchFamily="2" charset="0"/>
              <a:cs typeface="Arial" pitchFamily="34" charset="0"/>
            </a:endParaRPr>
          </a:p>
        </p:txBody>
      </p:sp>
      <p:sp>
        <p:nvSpPr>
          <p:cNvPr id="6" name="TextBox 5">
            <a:extLst>
              <a:ext uri="{FF2B5EF4-FFF2-40B4-BE49-F238E27FC236}">
                <a16:creationId xmlns:a16="http://schemas.microsoft.com/office/drawing/2014/main" id="{0936C6B9-975D-0608-2BE0-732B55BABF58}"/>
              </a:ext>
            </a:extLst>
          </p:cNvPr>
          <p:cNvSpPr txBox="1"/>
          <p:nvPr/>
        </p:nvSpPr>
        <p:spPr>
          <a:xfrm>
            <a:off x="545259" y="1875033"/>
            <a:ext cx="857023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GB" sz="2400">
                <a:latin typeface="Roboto"/>
                <a:ea typeface="Roboto"/>
                <a:cs typeface="Roboto"/>
              </a:rPr>
              <a:t>What does this mean? </a:t>
            </a:r>
            <a:endParaRPr lang="en-US" sz="2400">
              <a:latin typeface="Roboto"/>
              <a:ea typeface="Roboto"/>
              <a:cs typeface="Roboto"/>
            </a:endParaRPr>
          </a:p>
          <a:p>
            <a:endParaRPr lang="en-GB" sz="2400">
              <a:latin typeface="Roboto"/>
              <a:ea typeface="Roboto"/>
              <a:cs typeface="Roboto"/>
            </a:endParaRPr>
          </a:p>
          <a:p>
            <a:pPr marL="285750" indent="-285750">
              <a:buFont typeface="Wingdings,Sans-Serif"/>
              <a:buChar char="Ø"/>
            </a:pPr>
            <a:r>
              <a:rPr lang="en-GB" sz="2400">
                <a:latin typeface="Roboto"/>
                <a:ea typeface="Roboto"/>
                <a:cs typeface="Roboto"/>
              </a:rPr>
              <a:t>You have completed all your admissions requirements with LSE</a:t>
            </a:r>
            <a:endParaRPr lang="en-US" sz="2400">
              <a:latin typeface="Roboto"/>
              <a:ea typeface="Roboto"/>
              <a:cs typeface="Roboto"/>
            </a:endParaRPr>
          </a:p>
          <a:p>
            <a:pPr marL="285750" indent="-285750">
              <a:buFont typeface="Wingdings,Sans-Serif"/>
              <a:buChar char="Ø"/>
            </a:pPr>
            <a:r>
              <a:rPr lang="en-GB" sz="2400">
                <a:latin typeface="Roboto"/>
                <a:ea typeface="Roboto"/>
                <a:cs typeface="Roboto"/>
              </a:rPr>
              <a:t>You have enrolled at the partner institution</a:t>
            </a:r>
          </a:p>
          <a:p>
            <a:pPr marL="285750" indent="-285750">
              <a:buFont typeface="Wingdings,Sans-Serif"/>
              <a:buChar char="Ø"/>
            </a:pPr>
            <a:r>
              <a:rPr lang="en-GB" sz="2400">
                <a:latin typeface="Roboto"/>
                <a:ea typeface="Roboto"/>
                <a:cs typeface="Roboto"/>
              </a:rPr>
              <a:t>Your Year 1 record has been created and transferred over from Graduate Admissions to Student Services</a:t>
            </a:r>
            <a:endParaRPr lang="en-US" sz="2400">
              <a:latin typeface="Roboto"/>
              <a:ea typeface="Roboto"/>
              <a:cs typeface="Roboto"/>
            </a:endParaRPr>
          </a:p>
          <a:p>
            <a:pPr marL="285750" indent="-285750">
              <a:buFont typeface="Wingdings,Sans-Serif"/>
              <a:buChar char="Ø"/>
            </a:pPr>
            <a:r>
              <a:rPr lang="en-GB" sz="2400">
                <a:latin typeface="Roboto"/>
                <a:ea typeface="Roboto"/>
                <a:cs typeface="Roboto"/>
              </a:rPr>
              <a:t>Your Year 2 records has been created by the Student Records team in Student Services</a:t>
            </a:r>
            <a:endParaRPr lang="en-US" sz="2400">
              <a:latin typeface="Roboto"/>
              <a:ea typeface="Roboto"/>
              <a:cs typeface="Roboto"/>
            </a:endParaRPr>
          </a:p>
          <a:p>
            <a:endParaRPr lang="en-GB" sz="2400">
              <a:latin typeface="Roboto"/>
              <a:ea typeface="Roboto"/>
              <a:cs typeface="Roboto"/>
            </a:endParaRPr>
          </a:p>
          <a:p>
            <a:pPr marL="342900" indent="-342900">
              <a:buFont typeface="Wingdings" panose="05000000000000000000" pitchFamily="2" charset="2"/>
              <a:buChar char="v"/>
            </a:pPr>
            <a:r>
              <a:rPr lang="en-GB" sz="2400">
                <a:latin typeface="Roboto"/>
                <a:ea typeface="Roboto"/>
                <a:cs typeface="Roboto"/>
              </a:rPr>
              <a:t>If you do not progress to Year 2, we will withdraw your CAS later in the summer</a:t>
            </a:r>
            <a:endParaRPr lang="en-US" sz="2400">
              <a:latin typeface="Roboto"/>
              <a:ea typeface="Roboto"/>
              <a:cs typeface="Roboto"/>
            </a:endParaRPr>
          </a:p>
        </p:txBody>
      </p:sp>
    </p:spTree>
    <p:extLst>
      <p:ext uri="{BB962C8B-B14F-4D97-AF65-F5344CB8AC3E}">
        <p14:creationId xmlns:p14="http://schemas.microsoft.com/office/powerpoint/2010/main" val="918112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C29117-3445-0B39-CE13-6D2B4BA70723}"/>
              </a:ext>
            </a:extLst>
          </p:cNvPr>
          <p:cNvPicPr>
            <a:picLocks noChangeAspect="1"/>
          </p:cNvPicPr>
          <p:nvPr/>
        </p:nvPicPr>
        <p:blipFill>
          <a:blip r:embed="rId3"/>
          <a:stretch>
            <a:fillRect/>
          </a:stretch>
        </p:blipFill>
        <p:spPr>
          <a:xfrm>
            <a:off x="9278834" y="0"/>
            <a:ext cx="2913166" cy="2913166"/>
          </a:xfrm>
          <a:prstGeom prst="rect">
            <a:avLst/>
          </a:prstGeom>
        </p:spPr>
      </p:pic>
      <p:pic>
        <p:nvPicPr>
          <p:cNvPr id="3" name="Picture 2">
            <a:extLst>
              <a:ext uri="{FF2B5EF4-FFF2-40B4-BE49-F238E27FC236}">
                <a16:creationId xmlns:a16="http://schemas.microsoft.com/office/drawing/2014/main" id="{4B2EBFEB-C4F4-CA30-7967-CC97DBDAD36E}"/>
              </a:ext>
            </a:extLst>
          </p:cNvPr>
          <p:cNvPicPr>
            <a:picLocks noChangeAspect="1"/>
          </p:cNvPicPr>
          <p:nvPr/>
        </p:nvPicPr>
        <p:blipFill>
          <a:blip r:embed="rId4"/>
          <a:stretch>
            <a:fillRect/>
          </a:stretch>
        </p:blipFill>
        <p:spPr>
          <a:xfrm>
            <a:off x="9803508" y="4381995"/>
            <a:ext cx="3155042" cy="3155042"/>
          </a:xfrm>
          <a:prstGeom prst="rect">
            <a:avLst/>
          </a:prstGeom>
        </p:spPr>
      </p:pic>
      <p:pic>
        <p:nvPicPr>
          <p:cNvPr id="4" name="Picture 3">
            <a:extLst>
              <a:ext uri="{FF2B5EF4-FFF2-40B4-BE49-F238E27FC236}">
                <a16:creationId xmlns:a16="http://schemas.microsoft.com/office/drawing/2014/main" id="{B724941D-0EC6-1BF5-D790-AB59D045BA25}"/>
              </a:ext>
            </a:extLst>
          </p:cNvPr>
          <p:cNvPicPr>
            <a:picLocks noChangeAspect="1"/>
          </p:cNvPicPr>
          <p:nvPr/>
        </p:nvPicPr>
        <p:blipFill>
          <a:blip r:embed="rId5"/>
          <a:stretch>
            <a:fillRect/>
          </a:stretch>
        </p:blipFill>
        <p:spPr>
          <a:xfrm rot="19539542">
            <a:off x="9144125" y="2731624"/>
            <a:ext cx="2106780" cy="2106780"/>
          </a:xfrm>
          <a:prstGeom prst="rect">
            <a:avLst/>
          </a:prstGeom>
        </p:spPr>
      </p:pic>
      <p:sp>
        <p:nvSpPr>
          <p:cNvPr id="5" name="TextBox 4">
            <a:extLst>
              <a:ext uri="{FF2B5EF4-FFF2-40B4-BE49-F238E27FC236}">
                <a16:creationId xmlns:a16="http://schemas.microsoft.com/office/drawing/2014/main" id="{06C6844C-248B-4660-96EA-7F4F1B7E8708}"/>
              </a:ext>
            </a:extLst>
          </p:cNvPr>
          <p:cNvSpPr txBox="1"/>
          <p:nvPr/>
        </p:nvSpPr>
        <p:spPr>
          <a:xfrm>
            <a:off x="2765076" y="623524"/>
            <a:ext cx="9032568" cy="553998"/>
          </a:xfrm>
          <a:prstGeom prst="rect">
            <a:avLst/>
          </a:prstGeom>
          <a:noFill/>
        </p:spPr>
        <p:txBody>
          <a:bodyPr wrap="square" lIns="0" tIns="0" rIns="0" bIns="0" rtlCol="0" anchor="t">
            <a:spAutoFit/>
          </a:bodyPr>
          <a:lstStyle/>
          <a:p>
            <a:r>
              <a:rPr lang="en-US" sz="3600" b="1">
                <a:latin typeface="Roboto"/>
                <a:ea typeface="Roboto"/>
                <a:cs typeface="Roboto"/>
              </a:rPr>
              <a:t>Submitting your application</a:t>
            </a:r>
          </a:p>
        </p:txBody>
      </p:sp>
      <p:sp>
        <p:nvSpPr>
          <p:cNvPr id="6" name="TextBox 5">
            <a:extLst>
              <a:ext uri="{FF2B5EF4-FFF2-40B4-BE49-F238E27FC236}">
                <a16:creationId xmlns:a16="http://schemas.microsoft.com/office/drawing/2014/main" id="{BBB5C7EB-DE52-42FA-9681-254AB248B986}"/>
              </a:ext>
            </a:extLst>
          </p:cNvPr>
          <p:cNvSpPr txBox="1"/>
          <p:nvPr/>
        </p:nvSpPr>
        <p:spPr>
          <a:xfrm>
            <a:off x="406402" y="1376094"/>
            <a:ext cx="8675326" cy="6124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60045" indent="-360045">
              <a:buFont typeface="Arial" panose="020B0604020202020204" pitchFamily="34" charset="0"/>
              <a:buChar char="•"/>
            </a:pPr>
            <a:r>
              <a:rPr lang="en-US" sz="1600">
                <a:latin typeface="Roboto"/>
                <a:ea typeface="Roboto"/>
                <a:cs typeface="Roboto"/>
              </a:rPr>
              <a:t>You can only apply for your visa from a country you are a national of or legally resident in – you cannot apply from a country where you are just visiting</a:t>
            </a:r>
          </a:p>
          <a:p>
            <a:pPr marL="360045" indent="-360045">
              <a:buFont typeface="Arial" panose="020B0604020202020204" pitchFamily="34" charset="0"/>
              <a:buChar char="•"/>
            </a:pPr>
            <a:r>
              <a:rPr lang="en-US" sz="1600">
                <a:latin typeface="Roboto"/>
                <a:ea typeface="Roboto"/>
                <a:cs typeface="Roboto"/>
              </a:rPr>
              <a:t>You can apply a maximum of six months in advance of your sponsorship start date on your CAS if you are applying from overseas or three months from inside the UK (if you are eligible). </a:t>
            </a:r>
            <a:r>
              <a:rPr lang="en-US" sz="1600">
                <a:latin typeface="Roboto"/>
                <a:ea typeface="+mn-lt"/>
                <a:cs typeface="+mn-lt"/>
              </a:rPr>
              <a:t>The UKVI advise that you apply early and don't book travel until you have your visa in place.</a:t>
            </a:r>
          </a:p>
          <a:p>
            <a:pPr marL="360045" indent="-360045">
              <a:buFont typeface="Arial,Sans-Serif" panose="020B0604020202020204" pitchFamily="34" charset="0"/>
              <a:buChar char="•"/>
            </a:pPr>
            <a:r>
              <a:rPr lang="en-US" sz="1600">
                <a:latin typeface="Roboto"/>
                <a:ea typeface="+mn-lt"/>
                <a:cs typeface="+mn-lt"/>
              </a:rPr>
              <a:t>Some nationalities require a </a:t>
            </a:r>
            <a:r>
              <a:rPr lang="en-US" sz="1600">
                <a:latin typeface="Roboto"/>
                <a:ea typeface="+mn-lt"/>
                <a:cs typeface="+mn-lt"/>
                <a:hlinkClick r:id="rId6"/>
              </a:rPr>
              <a:t>TB test certificate</a:t>
            </a:r>
            <a:r>
              <a:rPr lang="en-US" sz="1600">
                <a:latin typeface="Roboto"/>
                <a:ea typeface="+mn-lt"/>
                <a:cs typeface="+mn-lt"/>
              </a:rPr>
              <a:t> as part of their application.</a:t>
            </a:r>
          </a:p>
          <a:p>
            <a:pPr marL="360045" indent="-360045">
              <a:buFont typeface="Arial,Sans-Serif" panose="020B0604020202020204" pitchFamily="34" charset="0"/>
              <a:buChar char="•"/>
            </a:pPr>
            <a:r>
              <a:rPr lang="en-US" sz="1600">
                <a:latin typeface="Roboto"/>
                <a:ea typeface="+mn-lt"/>
                <a:cs typeface="+mn-lt"/>
              </a:rPr>
              <a:t>You must prepare all the supporting documentation before submitting your application.  Your date of application is the day you submit and pay for your application, not your appointment.</a:t>
            </a:r>
            <a:endParaRPr lang="en-US" sz="1600">
              <a:latin typeface="Roboto"/>
              <a:ea typeface="Roboto"/>
              <a:cs typeface="Roboto"/>
            </a:endParaRPr>
          </a:p>
          <a:p>
            <a:pPr marL="360045" indent="-360045">
              <a:buFont typeface="Arial" panose="020B0604020202020204" pitchFamily="34" charset="0"/>
              <a:buChar char="•"/>
            </a:pPr>
            <a:r>
              <a:rPr lang="en-US" sz="1600">
                <a:latin typeface="Roboto"/>
                <a:ea typeface="Roboto"/>
                <a:cs typeface="Roboto"/>
              </a:rPr>
              <a:t>You may be able to apply for your visa using </a:t>
            </a:r>
            <a:r>
              <a:rPr lang="en-US" sz="1600">
                <a:latin typeface="Roboto"/>
                <a:ea typeface="Roboto"/>
                <a:cs typeface="Roboto"/>
                <a:hlinkClick r:id="rId7"/>
              </a:rPr>
              <a:t>an app,</a:t>
            </a:r>
            <a:r>
              <a:rPr lang="en-US" sz="1600">
                <a:latin typeface="Roboto"/>
                <a:ea typeface="Roboto"/>
                <a:cs typeface="Roboto"/>
              </a:rPr>
              <a:t> meaning you will not need to attend an appointment. You must still apply outside the UK. All other nationalities will need to plan for booking an appointment.</a:t>
            </a:r>
          </a:p>
          <a:p>
            <a:pPr marL="360045" indent="-360045">
              <a:buFont typeface="Arial" panose="020B0604020202020204" pitchFamily="34" charset="0"/>
              <a:buChar char="•"/>
            </a:pPr>
            <a:r>
              <a:rPr lang="en-US" sz="1600">
                <a:latin typeface="Roboto"/>
                <a:ea typeface="Roboto"/>
                <a:cs typeface="Roboto"/>
              </a:rPr>
              <a:t>Standard processing times are three weeks for a decision once your application is submitted and your biometrics received. If you have submitted your passport you will need to allow a further 10 working days for receipt of your documents. </a:t>
            </a:r>
          </a:p>
          <a:p>
            <a:pPr marL="360045" indent="-360045">
              <a:buFont typeface="Arial" panose="020B0604020202020204" pitchFamily="34" charset="0"/>
              <a:buChar char="•"/>
            </a:pPr>
            <a:r>
              <a:rPr lang="en-US" sz="1600">
                <a:latin typeface="Roboto"/>
                <a:ea typeface="Roboto"/>
                <a:cs typeface="Roboto"/>
              </a:rPr>
              <a:t>LSE has detailed advice available on </a:t>
            </a:r>
            <a:r>
              <a:rPr lang="en-US" sz="1600">
                <a:latin typeface="Roboto"/>
                <a:ea typeface="Roboto"/>
                <a:cs typeface="Roboto"/>
                <a:hlinkClick r:id="rId8"/>
              </a:rPr>
              <a:t>applying for a Student visa</a:t>
            </a:r>
            <a:r>
              <a:rPr lang="en-US" sz="1600">
                <a:latin typeface="Roboto"/>
                <a:ea typeface="Roboto"/>
                <a:cs typeface="Roboto"/>
              </a:rPr>
              <a:t>. You should read the information on the application process and </a:t>
            </a:r>
            <a:r>
              <a:rPr lang="en-US" sz="1600" i="1">
                <a:latin typeface="Roboto"/>
                <a:ea typeface="Roboto"/>
                <a:cs typeface="Roboto"/>
              </a:rPr>
              <a:t>'Student visas for Taught Masters and Diploma </a:t>
            </a:r>
            <a:r>
              <a:rPr lang="en-US" sz="1600" i="1" err="1">
                <a:latin typeface="Roboto"/>
                <a:ea typeface="Roboto"/>
                <a:cs typeface="Roboto"/>
              </a:rPr>
              <a:t>Programmes</a:t>
            </a:r>
            <a:r>
              <a:rPr lang="en-US" sz="1600" i="1">
                <a:latin typeface="Roboto"/>
                <a:ea typeface="Roboto"/>
                <a:cs typeface="Roboto"/>
              </a:rPr>
              <a:t>'. </a:t>
            </a:r>
            <a:r>
              <a:rPr lang="en-US" sz="1600">
                <a:latin typeface="Roboto"/>
                <a:ea typeface="Roboto"/>
                <a:cs typeface="Roboto"/>
              </a:rPr>
              <a:t>We also have a range of </a:t>
            </a:r>
            <a:r>
              <a:rPr lang="en-US" sz="1600">
                <a:latin typeface="Roboto"/>
                <a:ea typeface="Roboto"/>
                <a:cs typeface="Roboto"/>
                <a:hlinkClick r:id="rId9"/>
              </a:rPr>
              <a:t>info sheets</a:t>
            </a:r>
            <a:r>
              <a:rPr lang="en-US" sz="1600">
                <a:latin typeface="Roboto"/>
                <a:ea typeface="Roboto"/>
                <a:cs typeface="Roboto"/>
              </a:rPr>
              <a:t> that support this guidance. </a:t>
            </a:r>
          </a:p>
          <a:p>
            <a:endParaRPr lang="en-US" sz="1600">
              <a:latin typeface="Roboto"/>
              <a:ea typeface="Roboto"/>
              <a:cs typeface="Roboto"/>
            </a:endParaRPr>
          </a:p>
          <a:p>
            <a:pPr marL="400050" lvl="1"/>
            <a:endParaRPr lang="en-GB" sz="2400">
              <a:latin typeface="Arial" pitchFamily="34" charset="0"/>
              <a:ea typeface="Roboto"/>
              <a:cs typeface="Arial" pitchFamily="34" charset="0"/>
            </a:endParaRPr>
          </a:p>
          <a:p>
            <a:pPr marL="400050" lvl="1"/>
            <a:endParaRPr lang="en-GB" sz="2400">
              <a:latin typeface="Arial" pitchFamily="34" charset="0"/>
              <a:ea typeface="Roboto"/>
              <a:cs typeface="Arial" pitchFamily="34" charset="0"/>
            </a:endParaRPr>
          </a:p>
          <a:p>
            <a:pPr marL="342900" indent="-342900">
              <a:buFont typeface="Arial"/>
              <a:buChar char="•"/>
            </a:pPr>
            <a:endParaRPr lang="en-US" sz="2400">
              <a:latin typeface="Roboto"/>
              <a:ea typeface="Roboto"/>
              <a:cs typeface="Arial"/>
            </a:endParaRPr>
          </a:p>
        </p:txBody>
      </p:sp>
    </p:spTree>
    <p:extLst>
      <p:ext uri="{BB962C8B-B14F-4D97-AF65-F5344CB8AC3E}">
        <p14:creationId xmlns:p14="http://schemas.microsoft.com/office/powerpoint/2010/main" val="1825849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235EB78-D015-E541-B904-0B6C80487F12}"/>
              </a:ext>
            </a:extLst>
          </p:cNvPr>
          <p:cNvSpPr txBox="1"/>
          <p:nvPr/>
        </p:nvSpPr>
        <p:spPr>
          <a:xfrm>
            <a:off x="551566" y="1804086"/>
            <a:ext cx="8186034" cy="1426794"/>
          </a:xfrm>
          <a:prstGeom prst="rect">
            <a:avLst/>
          </a:prstGeom>
          <a:noFill/>
        </p:spPr>
        <p:txBody>
          <a:bodyPr wrap="square" lIns="0" tIns="0" rIns="0" bIns="0" rtlCol="0">
            <a:noAutofit/>
          </a:bodyPr>
          <a:lstStyle/>
          <a:p>
            <a:r>
              <a:rPr lang="en-GB" sz="9000" b="1">
                <a:solidFill>
                  <a:prstClr val="white"/>
                </a:solidFill>
                <a:latin typeface="Roboto" panose="02000000000000000000" pitchFamily="2" charset="0"/>
                <a:ea typeface="Roboto" panose="02000000000000000000" pitchFamily="2" charset="0"/>
              </a:rPr>
              <a:t>Welcome</a:t>
            </a:r>
          </a:p>
        </p:txBody>
      </p:sp>
      <p:sp>
        <p:nvSpPr>
          <p:cNvPr id="3" name="TextBox 2">
            <a:extLst>
              <a:ext uri="{FF2B5EF4-FFF2-40B4-BE49-F238E27FC236}">
                <a16:creationId xmlns:a16="http://schemas.microsoft.com/office/drawing/2014/main" id="{F902473E-0799-DCDE-3281-3D8B030D72C1}"/>
              </a:ext>
            </a:extLst>
          </p:cNvPr>
          <p:cNvSpPr txBox="1"/>
          <p:nvPr/>
        </p:nvSpPr>
        <p:spPr>
          <a:xfrm>
            <a:off x="551566" y="1804086"/>
            <a:ext cx="7833360" cy="580768"/>
          </a:xfrm>
          <a:prstGeom prst="rect">
            <a:avLst/>
          </a:prstGeom>
          <a:noFill/>
        </p:spPr>
        <p:txBody>
          <a:bodyPr wrap="square" lIns="0" tIns="0" rIns="0" bIns="0" rtlCol="0">
            <a:noAutofit/>
          </a:bodyPr>
          <a:lstStyle/>
          <a:p>
            <a:r>
              <a:rPr lang="en-GB" sz="3600" b="1">
                <a:solidFill>
                  <a:prstClr val="white"/>
                </a:solidFill>
                <a:latin typeface="Roboto" panose="02000000000000000000" pitchFamily="2" charset="0"/>
                <a:ea typeface="Roboto" panose="02000000000000000000" pitchFamily="2" charset="0"/>
              </a:rPr>
              <a:t>Today’s speakers</a:t>
            </a:r>
          </a:p>
        </p:txBody>
      </p:sp>
      <p:pic>
        <p:nvPicPr>
          <p:cNvPr id="10" name="Picture 9">
            <a:extLst>
              <a:ext uri="{FF2B5EF4-FFF2-40B4-BE49-F238E27FC236}">
                <a16:creationId xmlns:a16="http://schemas.microsoft.com/office/drawing/2014/main" id="{8259496E-048A-A374-B1BD-422DFDEAC5B5}"/>
              </a:ext>
            </a:extLst>
          </p:cNvPr>
          <p:cNvPicPr>
            <a:picLocks noChangeAspect="1"/>
          </p:cNvPicPr>
          <p:nvPr/>
        </p:nvPicPr>
        <p:blipFill>
          <a:blip r:embed="rId3"/>
          <a:stretch>
            <a:fillRect/>
          </a:stretch>
        </p:blipFill>
        <p:spPr>
          <a:xfrm>
            <a:off x="9305702" y="2508422"/>
            <a:ext cx="2886298" cy="4268896"/>
          </a:xfrm>
          <a:prstGeom prst="rect">
            <a:avLst/>
          </a:prstGeom>
        </p:spPr>
      </p:pic>
      <p:sp>
        <p:nvSpPr>
          <p:cNvPr id="11" name="Rectangle 10">
            <a:extLst>
              <a:ext uri="{FF2B5EF4-FFF2-40B4-BE49-F238E27FC236}">
                <a16:creationId xmlns:a16="http://schemas.microsoft.com/office/drawing/2014/main" id="{71828251-8161-4272-95F6-71906C00A00F}"/>
              </a:ext>
            </a:extLst>
          </p:cNvPr>
          <p:cNvSpPr/>
          <p:nvPr/>
        </p:nvSpPr>
        <p:spPr>
          <a:xfrm>
            <a:off x="2647572" y="666796"/>
            <a:ext cx="11366114" cy="590931"/>
          </a:xfrm>
          <a:prstGeom prst="rect">
            <a:avLst/>
          </a:prstGeom>
        </p:spPr>
        <p:txBody>
          <a:bodyPr wrap="square" lIns="91440" tIns="45720" rIns="91440" bIns="45720" anchor="t">
            <a:spAutoFit/>
          </a:bodyPr>
          <a:lstStyle/>
          <a:p>
            <a:pPr>
              <a:lnSpc>
                <a:spcPct val="90000"/>
              </a:lnSpc>
              <a:defRPr b="0"/>
            </a:pPr>
            <a:r>
              <a:rPr lang="en-GB" sz="3600" b="1">
                <a:latin typeface="Roboto"/>
                <a:sym typeface="Roboto"/>
              </a:rPr>
              <a:t>When you receive your visa</a:t>
            </a:r>
            <a:endParaRPr lang="en-US" sz="3600" b="1">
              <a:latin typeface="Roboto"/>
              <a:sym typeface="Roboto"/>
            </a:endParaRPr>
          </a:p>
        </p:txBody>
      </p:sp>
      <p:sp>
        <p:nvSpPr>
          <p:cNvPr id="12" name="TextBox 11">
            <a:extLst>
              <a:ext uri="{FF2B5EF4-FFF2-40B4-BE49-F238E27FC236}">
                <a16:creationId xmlns:a16="http://schemas.microsoft.com/office/drawing/2014/main" id="{BA758389-7547-4C12-846F-06C713ADA689}"/>
              </a:ext>
            </a:extLst>
          </p:cNvPr>
          <p:cNvSpPr txBox="1"/>
          <p:nvPr/>
        </p:nvSpPr>
        <p:spPr>
          <a:xfrm>
            <a:off x="439411" y="1480239"/>
            <a:ext cx="8741673" cy="4260886"/>
          </a:xfrm>
          <a:prstGeom prst="rect">
            <a:avLst/>
          </a:prstGeom>
          <a:noFill/>
        </p:spPr>
        <p:txBody>
          <a:bodyPr wrap="square" lIns="0" tIns="0" rIns="0" bIns="0" numCol="1" spcCol="1080000" rtlCol="0" anchor="t">
            <a:noAutofit/>
          </a:bodyPr>
          <a:lstStyle/>
          <a:p>
            <a:pPr marL="356870" indent="-356870">
              <a:buFont typeface="Arial" pitchFamily="34" charset="0"/>
              <a:buChar char="•"/>
            </a:pPr>
            <a:r>
              <a:rPr lang="en-GB" sz="1600">
                <a:latin typeface="Roboto"/>
                <a:ea typeface="Roboto"/>
                <a:cs typeface="Arial"/>
              </a:rPr>
              <a:t>If you have applied for your Student visa using the </a:t>
            </a:r>
            <a:r>
              <a:rPr lang="en-GB" sz="1600">
                <a:latin typeface="Roboto"/>
                <a:ea typeface="Roboto"/>
                <a:cs typeface="Arial"/>
                <a:hlinkClick r:id="rId4"/>
              </a:rPr>
              <a:t>UK ID Immigration Check app</a:t>
            </a:r>
            <a:r>
              <a:rPr lang="en-GB" sz="1600">
                <a:latin typeface="Roboto"/>
                <a:ea typeface="Roboto"/>
                <a:cs typeface="Arial"/>
              </a:rPr>
              <a:t>, you will not receive a physical visa in your passport.  Instead you will have a digital status for the UK.</a:t>
            </a:r>
            <a:endParaRPr lang="en-US"/>
          </a:p>
          <a:p>
            <a:r>
              <a:rPr lang="en-GB" sz="1600">
                <a:latin typeface="Roboto"/>
                <a:ea typeface="Roboto"/>
                <a:cs typeface="Arial"/>
              </a:rPr>
              <a:t>  </a:t>
            </a:r>
            <a:endParaRPr lang="en-GB">
              <a:cs typeface="Calibri" panose="020F0502020204030204"/>
            </a:endParaRPr>
          </a:p>
          <a:p>
            <a:pPr marL="356870" indent="-356870">
              <a:buFont typeface="Arial" pitchFamily="34" charset="0"/>
              <a:buChar char="•"/>
            </a:pPr>
            <a:r>
              <a:rPr lang="en-GB" sz="1600">
                <a:latin typeface="Roboto"/>
                <a:ea typeface="Roboto"/>
                <a:cs typeface="Arial"/>
              </a:rPr>
              <a:t>If you have submitted your passport as part of your application, you will receive a 90 day vignette that allows you to enter the UK. You will then need to collect your Biometric Residence Permit from your selected Post Office.</a:t>
            </a:r>
          </a:p>
          <a:p>
            <a:endParaRPr lang="en-GB" sz="1600">
              <a:latin typeface="Roboto"/>
              <a:ea typeface="Roboto"/>
              <a:cs typeface="Arial"/>
            </a:endParaRPr>
          </a:p>
          <a:p>
            <a:pPr marL="356870" indent="-356870">
              <a:buFont typeface="Arial" pitchFamily="34" charset="0"/>
              <a:buChar char="•"/>
            </a:pPr>
            <a:r>
              <a:rPr lang="en-GB" sz="1600">
                <a:latin typeface="Roboto"/>
                <a:ea typeface="Roboto"/>
                <a:cs typeface="Arial"/>
              </a:rPr>
              <a:t>You should </a:t>
            </a:r>
            <a:r>
              <a:rPr lang="en-GB" sz="1600">
                <a:latin typeface="Roboto"/>
                <a:ea typeface="Roboto"/>
                <a:cs typeface="Arial"/>
                <a:hlinkClick r:id="rId5"/>
              </a:rPr>
              <a:t>check your digital status or visa documents</a:t>
            </a:r>
            <a:r>
              <a:rPr lang="en-GB" sz="1600">
                <a:latin typeface="Roboto"/>
                <a:ea typeface="Roboto"/>
                <a:cs typeface="Arial"/>
              </a:rPr>
              <a:t> for errors as soon as you receive it. Common errors are:</a:t>
            </a:r>
          </a:p>
          <a:p>
            <a:pPr marL="742950" lvl="1" indent="-285750">
              <a:buFont typeface="Courier New"/>
              <a:buChar char="o"/>
            </a:pPr>
            <a:r>
              <a:rPr lang="en-GB" sz="1600">
                <a:latin typeface="Roboto"/>
                <a:ea typeface="Roboto"/>
                <a:cs typeface="Arial"/>
              </a:rPr>
              <a:t>Incorrect expiry dates </a:t>
            </a:r>
          </a:p>
          <a:p>
            <a:pPr marL="742950" lvl="1" indent="-285750">
              <a:buFont typeface="Courier New"/>
              <a:buChar char="o"/>
            </a:pPr>
            <a:r>
              <a:rPr lang="en-GB" sz="1600">
                <a:latin typeface="Roboto"/>
                <a:ea typeface="Roboto"/>
                <a:cs typeface="Arial"/>
              </a:rPr>
              <a:t>Incorrect work rights</a:t>
            </a:r>
          </a:p>
          <a:p>
            <a:pPr marL="742950" lvl="1" indent="-285750">
              <a:buFont typeface="Courier New"/>
              <a:buChar char="o"/>
            </a:pPr>
            <a:r>
              <a:rPr lang="en-GB" sz="1600">
                <a:latin typeface="Roboto"/>
                <a:ea typeface="Roboto"/>
                <a:cs typeface="Arial"/>
              </a:rPr>
              <a:t>Not the LSE sponsor licence number</a:t>
            </a:r>
          </a:p>
          <a:p>
            <a:pPr lvl="1"/>
            <a:r>
              <a:rPr lang="en-GB" sz="1600">
                <a:latin typeface="Roboto"/>
                <a:ea typeface="Roboto"/>
                <a:cs typeface="Arial"/>
              </a:rPr>
              <a:t>If you are unsure of anything, check with the Student Advice and Engagement Team as soon as you receive your visa. </a:t>
            </a:r>
          </a:p>
          <a:p>
            <a:pPr lvl="1"/>
            <a:endParaRPr lang="en-GB" sz="1600">
              <a:latin typeface="Roboto"/>
              <a:ea typeface="Roboto"/>
              <a:cs typeface="Arial"/>
            </a:endParaRPr>
          </a:p>
          <a:p>
            <a:pPr marL="356870" indent="-356870">
              <a:buFont typeface="Arial" pitchFamily="34" charset="0"/>
              <a:buChar char="•"/>
            </a:pPr>
            <a:r>
              <a:rPr lang="en-GB" sz="1600">
                <a:latin typeface="Roboto"/>
                <a:ea typeface="Roboto"/>
                <a:cs typeface="Arial"/>
              </a:rPr>
              <a:t>Do not travel to the UK until your Student visa has been granted and is valid. You cannot enrol or attend teaching until you are legally in the UK as a student. We have to advise students to leave the UK for this reason every year, affecting their ability to join their programme.</a:t>
            </a:r>
          </a:p>
        </p:txBody>
      </p:sp>
    </p:spTree>
    <p:extLst>
      <p:ext uri="{BB962C8B-B14F-4D97-AF65-F5344CB8AC3E}">
        <p14:creationId xmlns:p14="http://schemas.microsoft.com/office/powerpoint/2010/main" val="1521105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9D6DAE-8B4F-4D9E-ADAD-FAC87BB80A27}"/>
              </a:ext>
            </a:extLst>
          </p:cNvPr>
          <p:cNvSpPr txBox="1"/>
          <p:nvPr/>
        </p:nvSpPr>
        <p:spPr>
          <a:xfrm>
            <a:off x="705387" y="1361259"/>
            <a:ext cx="9968463" cy="984885"/>
          </a:xfrm>
          <a:prstGeom prst="rect">
            <a:avLst/>
          </a:prstGeom>
          <a:noFill/>
        </p:spPr>
        <p:txBody>
          <a:bodyPr wrap="square" lIns="0" tIns="0" rIns="0" bIns="0" rtlCol="0" anchor="t">
            <a:spAutoFit/>
          </a:bodyPr>
          <a:lstStyle/>
          <a:p>
            <a:r>
              <a:rPr lang="en-GB" sz="3200" b="1">
                <a:latin typeface="Roboto"/>
                <a:ea typeface="Roboto"/>
              </a:rPr>
              <a:t>Staying Compliant with the Conditions of Your Visa – What you need to do</a:t>
            </a:r>
            <a:endParaRPr lang="en-GB" sz="3200" b="1">
              <a:latin typeface="Roboto"/>
              <a:ea typeface="Roboto"/>
              <a:cs typeface="Roboto"/>
            </a:endParaRPr>
          </a:p>
        </p:txBody>
      </p:sp>
      <p:sp>
        <p:nvSpPr>
          <p:cNvPr id="7" name="TextBox 6">
            <a:extLst>
              <a:ext uri="{FF2B5EF4-FFF2-40B4-BE49-F238E27FC236}">
                <a16:creationId xmlns:a16="http://schemas.microsoft.com/office/drawing/2014/main" id="{10B6FBAB-F921-4A2A-B5E7-8BD30B98419F}"/>
              </a:ext>
            </a:extLst>
          </p:cNvPr>
          <p:cNvSpPr txBox="1"/>
          <p:nvPr/>
        </p:nvSpPr>
        <p:spPr>
          <a:xfrm>
            <a:off x="708525" y="2502081"/>
            <a:ext cx="10423823" cy="3785652"/>
          </a:xfrm>
          <a:prstGeom prst="rect">
            <a:avLst/>
          </a:prstGeom>
          <a:noFill/>
        </p:spPr>
        <p:txBody>
          <a:bodyPr wrap="square" lIns="91440" tIns="45720" rIns="91440" bIns="45720" anchor="t">
            <a:spAutoFit/>
          </a:bodyPr>
          <a:lstStyle/>
          <a:p>
            <a:endParaRPr lang="en-GB" sz="2400">
              <a:latin typeface="Roboto"/>
              <a:ea typeface="+mn-lt"/>
              <a:cs typeface="+mn-lt"/>
            </a:endParaRPr>
          </a:p>
          <a:p>
            <a:pPr marL="457200" indent="-457200">
              <a:buFont typeface="Arial" panose="020B0604020202020204" pitchFamily="34" charset="0"/>
              <a:buChar char="•"/>
            </a:pPr>
            <a:r>
              <a:rPr lang="en-GB" sz="2400">
                <a:latin typeface="Roboto"/>
                <a:ea typeface="+mn-lt"/>
                <a:cs typeface="+mn-lt"/>
              </a:rPr>
              <a:t>When completing pre-enrolment, you will confirm that you agree to comply with the </a:t>
            </a:r>
            <a:r>
              <a:rPr lang="en-GB" sz="2400">
                <a:latin typeface="Roboto"/>
                <a:ea typeface="+mn-lt"/>
                <a:cs typeface="+mn-lt"/>
                <a:hlinkClick r:id="rId3"/>
              </a:rPr>
              <a:t>conditions of your visa</a:t>
            </a:r>
            <a:r>
              <a:rPr lang="en-GB" sz="2400">
                <a:latin typeface="Roboto"/>
                <a:ea typeface="+mn-lt"/>
                <a:cs typeface="+mn-lt"/>
              </a:rPr>
              <a:t>.</a:t>
            </a:r>
            <a:endParaRPr lang="en-GB" sz="2400">
              <a:latin typeface="Roboto"/>
              <a:ea typeface="Roboto"/>
              <a:cs typeface="Arial"/>
            </a:endParaRPr>
          </a:p>
          <a:p>
            <a:pPr marL="457200" indent="-457200">
              <a:buFont typeface="Arial" panose="020B0604020202020204" pitchFamily="34" charset="0"/>
              <a:buChar char="•"/>
            </a:pPr>
            <a:r>
              <a:rPr lang="en-GB" sz="2400">
                <a:latin typeface="Roboto"/>
                <a:ea typeface="Roboto"/>
                <a:cs typeface="Arial"/>
              </a:rPr>
              <a:t>You agree to bring the required documents to enrolment and will not attend teaching until campus enrolled . See our </a:t>
            </a:r>
            <a:r>
              <a:rPr lang="en-GB" sz="2400">
                <a:latin typeface="Roboto"/>
                <a:ea typeface="Roboto"/>
                <a:cs typeface="Arial"/>
                <a:hlinkClick r:id="rId4"/>
              </a:rPr>
              <a:t>webpages</a:t>
            </a:r>
            <a:r>
              <a:rPr lang="en-GB" sz="2400">
                <a:latin typeface="Roboto"/>
                <a:ea typeface="Roboto"/>
                <a:cs typeface="Arial"/>
              </a:rPr>
              <a:t> for all details.</a:t>
            </a:r>
            <a:endParaRPr lang="en-US" sz="2400">
              <a:latin typeface="Roboto"/>
              <a:ea typeface="Roboto"/>
              <a:cs typeface="Arial"/>
            </a:endParaRPr>
          </a:p>
          <a:p>
            <a:pPr marL="457200" indent="-457200">
              <a:buFont typeface="Arial" panose="020B0604020202020204" pitchFamily="34" charset="0"/>
              <a:buChar char="•"/>
            </a:pPr>
            <a:r>
              <a:rPr lang="en-GB" sz="2400">
                <a:latin typeface="Roboto"/>
                <a:ea typeface="Roboto"/>
                <a:cs typeface="Arial"/>
              </a:rPr>
              <a:t>You agree to comply with the </a:t>
            </a:r>
            <a:r>
              <a:rPr lang="en-GB" sz="2400">
                <a:latin typeface="Roboto"/>
                <a:ea typeface="Roboto"/>
                <a:cs typeface="Arial"/>
                <a:hlinkClick r:id="rId5"/>
              </a:rPr>
              <a:t>working conditions of your visa</a:t>
            </a:r>
            <a:r>
              <a:rPr lang="en-GB" sz="2400">
                <a:latin typeface="Roboto"/>
                <a:ea typeface="Roboto"/>
                <a:cs typeface="Arial"/>
              </a:rPr>
              <a:t>.</a:t>
            </a:r>
          </a:p>
          <a:p>
            <a:pPr marL="457200" indent="-457200">
              <a:buFont typeface="Arial" panose="020B0604020202020204" pitchFamily="34" charset="0"/>
              <a:buChar char="•"/>
            </a:pPr>
            <a:r>
              <a:rPr lang="en-GB" sz="2400">
                <a:latin typeface="Roboto"/>
                <a:ea typeface="Roboto"/>
                <a:cs typeface="Arial"/>
              </a:rPr>
              <a:t>You agree to keep us up to date with any changes in circumstances e.g. new visa and passport.</a:t>
            </a:r>
          </a:p>
          <a:p>
            <a:endParaRPr lang="en-GB" sz="2400">
              <a:latin typeface="Roboto"/>
              <a:ea typeface="Roboto"/>
              <a:cs typeface="Arial"/>
            </a:endParaRPr>
          </a:p>
          <a:p>
            <a:pPr marL="457200" indent="-457200">
              <a:buFont typeface="Arial" panose="020B0604020202020204" pitchFamily="34" charset="0"/>
              <a:buChar char="•"/>
            </a:pPr>
            <a:endParaRPr lang="en-GB" sz="2400">
              <a:latin typeface="Calibri" panose="020F0502020204030204"/>
              <a:ea typeface="Roboto"/>
              <a:cs typeface="Calibri"/>
            </a:endParaRPr>
          </a:p>
        </p:txBody>
      </p:sp>
    </p:spTree>
    <p:extLst>
      <p:ext uri="{BB962C8B-B14F-4D97-AF65-F5344CB8AC3E}">
        <p14:creationId xmlns:p14="http://schemas.microsoft.com/office/powerpoint/2010/main" val="2018653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9D6DAE-8B4F-4D9E-ADAD-FAC87BB80A27}"/>
              </a:ext>
            </a:extLst>
          </p:cNvPr>
          <p:cNvSpPr txBox="1"/>
          <p:nvPr/>
        </p:nvSpPr>
        <p:spPr>
          <a:xfrm>
            <a:off x="705387" y="1361259"/>
            <a:ext cx="9968463" cy="984885"/>
          </a:xfrm>
          <a:prstGeom prst="rect">
            <a:avLst/>
          </a:prstGeom>
          <a:noFill/>
        </p:spPr>
        <p:txBody>
          <a:bodyPr wrap="square" lIns="0" tIns="0" rIns="0" bIns="0" rtlCol="0" anchor="t">
            <a:spAutoFit/>
          </a:bodyPr>
          <a:lstStyle/>
          <a:p>
            <a:r>
              <a:rPr lang="en-GB" sz="3200" b="1">
                <a:latin typeface="Roboto"/>
                <a:ea typeface="Roboto"/>
              </a:rPr>
              <a:t>Staying Compliant with the Conditions of Your Visa – What we need to do</a:t>
            </a:r>
            <a:endParaRPr lang="en-GB" sz="3200" b="1">
              <a:latin typeface="Roboto"/>
              <a:ea typeface="Roboto"/>
              <a:cs typeface="Roboto"/>
            </a:endParaRPr>
          </a:p>
        </p:txBody>
      </p:sp>
      <p:sp>
        <p:nvSpPr>
          <p:cNvPr id="7" name="TextBox 6">
            <a:extLst>
              <a:ext uri="{FF2B5EF4-FFF2-40B4-BE49-F238E27FC236}">
                <a16:creationId xmlns:a16="http://schemas.microsoft.com/office/drawing/2014/main" id="{10B6FBAB-F921-4A2A-B5E7-8BD30B98419F}"/>
              </a:ext>
            </a:extLst>
          </p:cNvPr>
          <p:cNvSpPr txBox="1"/>
          <p:nvPr/>
        </p:nvSpPr>
        <p:spPr>
          <a:xfrm>
            <a:off x="708525" y="2502081"/>
            <a:ext cx="10423823" cy="3785652"/>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2400">
                <a:latin typeface="Roboto"/>
                <a:ea typeface="+mn-lt"/>
                <a:cs typeface="+mn-lt"/>
              </a:rPr>
              <a:t>Check the right to study for students enrolling at LSE - we do this for all students regardless of nationality and immigration status</a:t>
            </a:r>
            <a:endParaRPr lang="en-US" sz="2400">
              <a:latin typeface="Roboto"/>
              <a:ea typeface="Roboto"/>
              <a:cs typeface="Arial"/>
            </a:endParaRPr>
          </a:p>
          <a:p>
            <a:pPr marL="285750" indent="-285750">
              <a:buFont typeface="Arial" panose="020B0604020202020204" pitchFamily="34" charset="0"/>
              <a:buChar char="•"/>
            </a:pPr>
            <a:r>
              <a:rPr lang="en-GB" sz="2400">
                <a:latin typeface="Roboto"/>
                <a:ea typeface="+mn-lt"/>
                <a:cs typeface="+mn-lt"/>
              </a:rPr>
              <a:t>Keep records of your most up to date immigration documents</a:t>
            </a:r>
            <a:endParaRPr lang="en-GB" sz="2400">
              <a:latin typeface="Roboto"/>
              <a:ea typeface="Roboto"/>
              <a:cs typeface="Roboto"/>
            </a:endParaRPr>
          </a:p>
          <a:p>
            <a:pPr marL="285750" lvl="1" indent="-285750">
              <a:buFont typeface="Arial" panose="020B0604020202020204" pitchFamily="34" charset="0"/>
              <a:buChar char="•"/>
            </a:pPr>
            <a:r>
              <a:rPr lang="en-GB" sz="2400">
                <a:latin typeface="Roboto"/>
                <a:ea typeface="+mn-lt"/>
                <a:cs typeface="+mn-lt"/>
              </a:rPr>
              <a:t>Ensure that your contact details are kept up to date</a:t>
            </a:r>
            <a:endParaRPr lang="en-GB" sz="2400">
              <a:latin typeface="Roboto"/>
              <a:ea typeface="Roboto"/>
              <a:cs typeface="Roboto"/>
            </a:endParaRPr>
          </a:p>
          <a:p>
            <a:pPr marL="285750" indent="-285750">
              <a:buFont typeface="Arial" panose="020B0604020202020204" pitchFamily="34" charset="0"/>
              <a:buChar char="•"/>
            </a:pPr>
            <a:r>
              <a:rPr lang="en-GB" sz="2400">
                <a:latin typeface="Roboto"/>
                <a:ea typeface="+mn-lt"/>
                <a:cs typeface="+mn-lt"/>
              </a:rPr>
              <a:t>Ensure you are engaged with your studies and monitor attendance</a:t>
            </a:r>
            <a:endParaRPr lang="en-GB" sz="2400">
              <a:latin typeface="Roboto"/>
              <a:ea typeface="Roboto"/>
              <a:cs typeface="Roboto"/>
            </a:endParaRPr>
          </a:p>
          <a:p>
            <a:pPr marL="285750" indent="-285750">
              <a:buFont typeface="Arial" panose="020B0604020202020204" pitchFamily="34" charset="0"/>
              <a:buChar char="•"/>
            </a:pPr>
            <a:r>
              <a:rPr lang="en-GB" sz="2400">
                <a:latin typeface="Roboto"/>
                <a:ea typeface="+mn-lt"/>
                <a:cs typeface="+mn-lt"/>
              </a:rPr>
              <a:t>Only issue CAS statements to students that meet the requirements of the Student Sponsor Guidance</a:t>
            </a:r>
            <a:endParaRPr lang="en-US" sz="2400">
              <a:latin typeface="Roboto"/>
              <a:ea typeface="Roboto"/>
              <a:cs typeface="Roboto"/>
            </a:endParaRPr>
          </a:p>
          <a:p>
            <a:pPr marL="285750" indent="-285750">
              <a:buFont typeface="Arial" panose="020B0604020202020204" pitchFamily="34" charset="0"/>
              <a:buChar char="•"/>
            </a:pPr>
            <a:r>
              <a:rPr lang="en-GB" sz="2400">
                <a:latin typeface="Roboto"/>
                <a:ea typeface="+mn-lt"/>
                <a:cs typeface="+mn-lt"/>
              </a:rPr>
              <a:t>Report any changes of circumstances to the UKVI within 10 working days of the change happening including breaches of the conditions of the visa</a:t>
            </a:r>
            <a:endParaRPr lang="en-GB">
              <a:latin typeface="Roboto"/>
              <a:ea typeface="Roboto"/>
              <a:cs typeface="Roboto"/>
            </a:endParaRPr>
          </a:p>
          <a:p>
            <a:pPr marL="457200" indent="-457200">
              <a:buFont typeface="Arial" panose="020B0604020202020204" pitchFamily="34" charset="0"/>
              <a:buChar char="•"/>
            </a:pPr>
            <a:endParaRPr lang="en-GB" sz="2400">
              <a:latin typeface="Roboto"/>
              <a:ea typeface="Roboto"/>
              <a:cs typeface="Arial"/>
            </a:endParaRPr>
          </a:p>
        </p:txBody>
      </p:sp>
    </p:spTree>
    <p:extLst>
      <p:ext uri="{BB962C8B-B14F-4D97-AF65-F5344CB8AC3E}">
        <p14:creationId xmlns:p14="http://schemas.microsoft.com/office/powerpoint/2010/main" val="344110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235EB78-D015-E541-B904-0B6C80487F12}"/>
              </a:ext>
            </a:extLst>
          </p:cNvPr>
          <p:cNvSpPr txBox="1"/>
          <p:nvPr/>
        </p:nvSpPr>
        <p:spPr>
          <a:xfrm>
            <a:off x="551566" y="1804086"/>
            <a:ext cx="8186034" cy="1426794"/>
          </a:xfrm>
          <a:prstGeom prst="rect">
            <a:avLst/>
          </a:prstGeom>
          <a:noFill/>
        </p:spPr>
        <p:txBody>
          <a:bodyPr wrap="square" lIns="0" tIns="0" rIns="0" bIns="0" rtlCol="0">
            <a:noAutofit/>
          </a:bodyPr>
          <a:lstStyle/>
          <a:p>
            <a:r>
              <a:rPr lang="en-GB" sz="9000" b="1">
                <a:solidFill>
                  <a:prstClr val="white"/>
                </a:solidFill>
                <a:latin typeface="Roboto" panose="02000000000000000000" pitchFamily="2" charset="0"/>
                <a:ea typeface="Roboto" panose="02000000000000000000" pitchFamily="2" charset="0"/>
              </a:rPr>
              <a:t>Welcome</a:t>
            </a:r>
          </a:p>
        </p:txBody>
      </p:sp>
      <p:sp>
        <p:nvSpPr>
          <p:cNvPr id="3" name="TextBox 2">
            <a:extLst>
              <a:ext uri="{FF2B5EF4-FFF2-40B4-BE49-F238E27FC236}">
                <a16:creationId xmlns:a16="http://schemas.microsoft.com/office/drawing/2014/main" id="{F902473E-0799-DCDE-3281-3D8B030D72C1}"/>
              </a:ext>
            </a:extLst>
          </p:cNvPr>
          <p:cNvSpPr txBox="1"/>
          <p:nvPr/>
        </p:nvSpPr>
        <p:spPr>
          <a:xfrm>
            <a:off x="551566" y="1804086"/>
            <a:ext cx="7833360" cy="580768"/>
          </a:xfrm>
          <a:prstGeom prst="rect">
            <a:avLst/>
          </a:prstGeom>
          <a:noFill/>
        </p:spPr>
        <p:txBody>
          <a:bodyPr wrap="square" lIns="0" tIns="0" rIns="0" bIns="0" rtlCol="0">
            <a:noAutofit/>
          </a:bodyPr>
          <a:lstStyle/>
          <a:p>
            <a:r>
              <a:rPr lang="en-GB" sz="3600" b="1">
                <a:solidFill>
                  <a:prstClr val="white"/>
                </a:solidFill>
                <a:latin typeface="Roboto" panose="02000000000000000000" pitchFamily="2" charset="0"/>
                <a:ea typeface="Roboto" panose="02000000000000000000" pitchFamily="2" charset="0"/>
              </a:rPr>
              <a:t>Today’s speakers</a:t>
            </a:r>
          </a:p>
        </p:txBody>
      </p:sp>
      <p:pic>
        <p:nvPicPr>
          <p:cNvPr id="10" name="Picture 9">
            <a:extLst>
              <a:ext uri="{FF2B5EF4-FFF2-40B4-BE49-F238E27FC236}">
                <a16:creationId xmlns:a16="http://schemas.microsoft.com/office/drawing/2014/main" id="{8259496E-048A-A374-B1BD-422DFDEAC5B5}"/>
              </a:ext>
            </a:extLst>
          </p:cNvPr>
          <p:cNvPicPr>
            <a:picLocks noChangeAspect="1"/>
          </p:cNvPicPr>
          <p:nvPr/>
        </p:nvPicPr>
        <p:blipFill>
          <a:blip r:embed="rId3"/>
          <a:stretch>
            <a:fillRect/>
          </a:stretch>
        </p:blipFill>
        <p:spPr>
          <a:xfrm>
            <a:off x="9305702" y="2508422"/>
            <a:ext cx="2886298" cy="4268896"/>
          </a:xfrm>
          <a:prstGeom prst="rect">
            <a:avLst/>
          </a:prstGeom>
        </p:spPr>
      </p:pic>
      <p:sp>
        <p:nvSpPr>
          <p:cNvPr id="11" name="Rectangle 10">
            <a:extLst>
              <a:ext uri="{FF2B5EF4-FFF2-40B4-BE49-F238E27FC236}">
                <a16:creationId xmlns:a16="http://schemas.microsoft.com/office/drawing/2014/main" id="{71828251-8161-4272-95F6-71906C00A00F}"/>
              </a:ext>
            </a:extLst>
          </p:cNvPr>
          <p:cNvSpPr/>
          <p:nvPr/>
        </p:nvSpPr>
        <p:spPr>
          <a:xfrm>
            <a:off x="3044000" y="701689"/>
            <a:ext cx="11366114" cy="701731"/>
          </a:xfrm>
          <a:prstGeom prst="rect">
            <a:avLst/>
          </a:prstGeom>
        </p:spPr>
        <p:txBody>
          <a:bodyPr wrap="square" lIns="91440" tIns="45720" rIns="91440" bIns="45720" anchor="t">
            <a:spAutoFit/>
          </a:bodyPr>
          <a:lstStyle/>
          <a:p>
            <a:pPr>
              <a:lnSpc>
                <a:spcPct val="90000"/>
              </a:lnSpc>
              <a:defRPr b="0"/>
            </a:pPr>
            <a:r>
              <a:rPr lang="en-GB" sz="4400" b="1">
                <a:latin typeface="Roboto"/>
                <a:sym typeface="Roboto"/>
              </a:rPr>
              <a:t>LSE History</a:t>
            </a:r>
            <a:endParaRPr lang="en-US" sz="4400" b="1">
              <a:latin typeface="Roboto"/>
              <a:sym typeface="Roboto"/>
            </a:endParaRPr>
          </a:p>
        </p:txBody>
      </p:sp>
      <p:sp>
        <p:nvSpPr>
          <p:cNvPr id="12" name="TextBox 11">
            <a:extLst>
              <a:ext uri="{FF2B5EF4-FFF2-40B4-BE49-F238E27FC236}">
                <a16:creationId xmlns:a16="http://schemas.microsoft.com/office/drawing/2014/main" id="{BA758389-7547-4C12-846F-06C713ADA689}"/>
              </a:ext>
            </a:extLst>
          </p:cNvPr>
          <p:cNvSpPr txBox="1"/>
          <p:nvPr/>
        </p:nvSpPr>
        <p:spPr>
          <a:xfrm>
            <a:off x="546191" y="1575065"/>
            <a:ext cx="8741673" cy="4260886"/>
          </a:xfrm>
          <a:prstGeom prst="rect">
            <a:avLst/>
          </a:prstGeom>
          <a:noFill/>
        </p:spPr>
        <p:txBody>
          <a:bodyPr wrap="square" lIns="0" tIns="0" rIns="0" bIns="0" numCol="1" spcCol="1080000" rtlCol="0" anchor="t">
            <a:noAutofit/>
          </a:bodyPr>
          <a:lstStyle/>
          <a:p>
            <a:pPr marL="357188" indent="-357188">
              <a:buFont typeface="Arial" pitchFamily="34" charset="0"/>
              <a:buChar char="•"/>
            </a:pPr>
            <a:r>
              <a:rPr lang="en-GB" sz="2400">
                <a:latin typeface="Roboto" panose="02000000000000000000" pitchFamily="2" charset="0"/>
                <a:ea typeface="Roboto" panose="02000000000000000000" pitchFamily="2" charset="0"/>
                <a:cs typeface="Arial" pitchFamily="34" charset="0"/>
              </a:rPr>
              <a:t>Founded in 1895 for the “betterment of society” by four members of the Fabian Society</a:t>
            </a:r>
          </a:p>
          <a:p>
            <a:pPr marL="357188" indent="-357188">
              <a:buFont typeface="Arial" pitchFamily="34" charset="0"/>
              <a:buChar char="•"/>
            </a:pPr>
            <a:r>
              <a:rPr lang="en-GB" sz="2400">
                <a:latin typeface="Roboto" panose="02000000000000000000" pitchFamily="2" charset="0"/>
                <a:ea typeface="Roboto" panose="02000000000000000000" pitchFamily="2" charset="0"/>
                <a:cs typeface="Arial" pitchFamily="34" charset="0"/>
              </a:rPr>
              <a:t>Foundation role in Social Sciences</a:t>
            </a:r>
          </a:p>
          <a:p>
            <a:pPr marL="357188" indent="-357188">
              <a:buFont typeface="Arial" pitchFamily="34" charset="0"/>
              <a:buChar char="•"/>
            </a:pPr>
            <a:r>
              <a:rPr lang="en-GB" sz="2400">
                <a:latin typeface="Roboto" panose="02000000000000000000" pitchFamily="2" charset="0"/>
                <a:ea typeface="Roboto" panose="02000000000000000000" pitchFamily="2" charset="0"/>
                <a:cs typeface="Arial" pitchFamily="34" charset="0"/>
              </a:rPr>
              <a:t>First UK professors were in Social Psychology, Economic History, Social Policy, Financial Markets, Social Accounting</a:t>
            </a:r>
          </a:p>
          <a:p>
            <a:pPr marL="360363" indent="-360363">
              <a:buFont typeface="Arial" pitchFamily="34" charset="0"/>
              <a:buChar char="•"/>
            </a:pPr>
            <a:r>
              <a:rPr lang="en-US" sz="2400">
                <a:latin typeface="Roboto" panose="02000000000000000000" pitchFamily="2" charset="0"/>
                <a:ea typeface="Roboto" panose="02000000000000000000" pitchFamily="2" charset="0"/>
              </a:rPr>
              <a:t>LSE Motto, “Rerum </a:t>
            </a:r>
            <a:r>
              <a:rPr lang="en-US" sz="2400" err="1">
                <a:latin typeface="Roboto" panose="02000000000000000000" pitchFamily="2" charset="0"/>
                <a:ea typeface="Roboto" panose="02000000000000000000" pitchFamily="2" charset="0"/>
              </a:rPr>
              <a:t>cognoscere</a:t>
            </a:r>
            <a:r>
              <a:rPr lang="en-US" sz="2400">
                <a:latin typeface="Roboto" panose="02000000000000000000" pitchFamily="2" charset="0"/>
                <a:ea typeface="Roboto" panose="02000000000000000000" pitchFamily="2" charset="0"/>
              </a:rPr>
              <a:t> </a:t>
            </a:r>
            <a:r>
              <a:rPr lang="en-US" sz="2400" err="1">
                <a:latin typeface="Roboto" panose="02000000000000000000" pitchFamily="2" charset="0"/>
                <a:ea typeface="Roboto" panose="02000000000000000000" pitchFamily="2" charset="0"/>
              </a:rPr>
              <a:t>causas</a:t>
            </a:r>
            <a:r>
              <a:rPr lang="en-US" sz="2400">
                <a:latin typeface="Roboto" panose="02000000000000000000" pitchFamily="2" charset="0"/>
                <a:ea typeface="Roboto" panose="02000000000000000000" pitchFamily="2" charset="0"/>
              </a:rPr>
              <a:t>”, is taken from Virgil,  “To know the causes of things” and is at the heart of our </a:t>
            </a:r>
            <a:r>
              <a:rPr lang="en-GB" sz="2400">
                <a:latin typeface="Roboto" panose="02000000000000000000" pitchFamily="2" charset="0"/>
                <a:ea typeface="Roboto" panose="02000000000000000000" pitchFamily="2" charset="0"/>
              </a:rPr>
              <a:t>values</a:t>
            </a:r>
            <a:endParaRPr lang="en-GB" sz="2400">
              <a:latin typeface="Roboto" panose="02000000000000000000" pitchFamily="2" charset="0"/>
              <a:ea typeface="Roboto" panose="02000000000000000000" pitchFamily="2" charset="0"/>
              <a:cs typeface="Arial" pitchFamily="34" charset="0"/>
            </a:endParaRPr>
          </a:p>
          <a:p>
            <a:pPr marL="357188" indent="-357188">
              <a:buFont typeface="Arial" pitchFamily="34" charset="0"/>
              <a:buChar char="•"/>
            </a:pPr>
            <a:r>
              <a:rPr lang="en-GB" sz="2400">
                <a:latin typeface="Roboto" panose="02000000000000000000" pitchFamily="2" charset="0"/>
                <a:ea typeface="Roboto" panose="02000000000000000000" pitchFamily="2" charset="0"/>
                <a:cs typeface="Arial" pitchFamily="34" charset="0"/>
              </a:rPr>
              <a:t>LSE came 2</a:t>
            </a:r>
            <a:r>
              <a:rPr lang="en-GB" sz="2400" baseline="30000">
                <a:latin typeface="Roboto" panose="02000000000000000000" pitchFamily="2" charset="0"/>
                <a:ea typeface="Roboto" panose="02000000000000000000" pitchFamily="2" charset="0"/>
                <a:cs typeface="Arial" pitchFamily="34" charset="0"/>
              </a:rPr>
              <a:t>nd</a:t>
            </a:r>
            <a:r>
              <a:rPr lang="en-GB" sz="2400">
                <a:latin typeface="Roboto" panose="02000000000000000000" pitchFamily="2" charset="0"/>
                <a:ea typeface="Roboto" panose="02000000000000000000" pitchFamily="2" charset="0"/>
                <a:cs typeface="Arial" pitchFamily="34" charset="0"/>
              </a:rPr>
              <a:t> for social sciences and top in the UK for sustainable institutions in the QS global rankings </a:t>
            </a:r>
          </a:p>
          <a:p>
            <a:pPr marL="357188" indent="-357188">
              <a:buFont typeface="Arial" pitchFamily="34" charset="0"/>
              <a:buChar char="•"/>
            </a:pPr>
            <a:r>
              <a:rPr lang="en-GB" sz="2400">
                <a:latin typeface="Roboto" panose="02000000000000000000" pitchFamily="2" charset="0"/>
                <a:ea typeface="Roboto" panose="02000000000000000000" pitchFamily="2" charset="0"/>
              </a:rPr>
              <a:t>O</a:t>
            </a:r>
            <a:r>
              <a:rPr lang="en-GB" sz="2400">
                <a:effectLst/>
                <a:latin typeface="Roboto" panose="02000000000000000000" pitchFamily="2" charset="0"/>
                <a:ea typeface="Roboto" panose="02000000000000000000" pitchFamily="2" charset="0"/>
              </a:rPr>
              <a:t>ne community of like minds and different opinions</a:t>
            </a:r>
            <a:endParaRPr lang="en-GB" sz="2400">
              <a:latin typeface="Roboto" panose="02000000000000000000" pitchFamily="2" charset="0"/>
              <a:ea typeface="Roboto" panose="02000000000000000000" pitchFamily="2" charset="0"/>
              <a:cs typeface="Arial" pitchFamily="34" charset="0"/>
            </a:endParaRPr>
          </a:p>
        </p:txBody>
      </p:sp>
    </p:spTree>
    <p:extLst>
      <p:ext uri="{BB962C8B-B14F-4D97-AF65-F5344CB8AC3E}">
        <p14:creationId xmlns:p14="http://schemas.microsoft.com/office/powerpoint/2010/main" val="1541793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F3CCDD-8A63-7A6C-D4E5-89F6B5CFC22B}"/>
              </a:ext>
            </a:extLst>
          </p:cNvPr>
          <p:cNvPicPr>
            <a:picLocks noChangeAspect="1"/>
          </p:cNvPicPr>
          <p:nvPr/>
        </p:nvPicPr>
        <p:blipFill>
          <a:blip r:embed="rId3"/>
          <a:stretch>
            <a:fillRect/>
          </a:stretch>
        </p:blipFill>
        <p:spPr>
          <a:xfrm rot="21235954">
            <a:off x="-551613" y="1289539"/>
            <a:ext cx="12192000" cy="6858000"/>
          </a:xfrm>
          <a:prstGeom prst="rect">
            <a:avLst/>
          </a:prstGeom>
        </p:spPr>
      </p:pic>
      <p:pic>
        <p:nvPicPr>
          <p:cNvPr id="8" name="Picture 7">
            <a:extLst>
              <a:ext uri="{FF2B5EF4-FFF2-40B4-BE49-F238E27FC236}">
                <a16:creationId xmlns:a16="http://schemas.microsoft.com/office/drawing/2014/main" id="{23DFC14E-AE15-B20E-7641-56D225B00159}"/>
              </a:ext>
            </a:extLst>
          </p:cNvPr>
          <p:cNvPicPr>
            <a:picLocks noChangeAspect="1"/>
          </p:cNvPicPr>
          <p:nvPr/>
        </p:nvPicPr>
        <p:blipFill>
          <a:blip r:embed="rId4"/>
          <a:stretch>
            <a:fillRect/>
          </a:stretch>
        </p:blipFill>
        <p:spPr>
          <a:xfrm rot="19114066">
            <a:off x="8584219" y="1300405"/>
            <a:ext cx="2256642" cy="2256642"/>
          </a:xfrm>
          <a:prstGeom prst="rect">
            <a:avLst/>
          </a:prstGeom>
        </p:spPr>
      </p:pic>
      <p:pic>
        <p:nvPicPr>
          <p:cNvPr id="9" name="Picture 8">
            <a:extLst>
              <a:ext uri="{FF2B5EF4-FFF2-40B4-BE49-F238E27FC236}">
                <a16:creationId xmlns:a16="http://schemas.microsoft.com/office/drawing/2014/main" id="{7DA08C3A-22E1-F88E-C076-4B4635CACEE0}"/>
              </a:ext>
            </a:extLst>
          </p:cNvPr>
          <p:cNvPicPr>
            <a:picLocks noChangeAspect="1"/>
          </p:cNvPicPr>
          <p:nvPr/>
        </p:nvPicPr>
        <p:blipFill>
          <a:blip r:embed="rId5"/>
          <a:stretch>
            <a:fillRect/>
          </a:stretch>
        </p:blipFill>
        <p:spPr>
          <a:xfrm>
            <a:off x="9198219" y="3213589"/>
            <a:ext cx="3314700" cy="3314700"/>
          </a:xfrm>
          <a:prstGeom prst="rect">
            <a:avLst/>
          </a:prstGeom>
        </p:spPr>
      </p:pic>
      <p:sp>
        <p:nvSpPr>
          <p:cNvPr id="2" name="TextBox 1">
            <a:extLst>
              <a:ext uri="{FF2B5EF4-FFF2-40B4-BE49-F238E27FC236}">
                <a16:creationId xmlns:a16="http://schemas.microsoft.com/office/drawing/2014/main" id="{EF5B3C8C-78FA-23B5-2302-49BD6B92C04A}"/>
              </a:ext>
            </a:extLst>
          </p:cNvPr>
          <p:cNvSpPr txBox="1"/>
          <p:nvPr/>
        </p:nvSpPr>
        <p:spPr>
          <a:xfrm>
            <a:off x="3098041" y="3213589"/>
            <a:ext cx="6770589" cy="1200329"/>
          </a:xfrm>
          <a:prstGeom prst="rect">
            <a:avLst/>
          </a:prstGeom>
          <a:noFill/>
        </p:spPr>
        <p:txBody>
          <a:bodyPr wrap="square" rtlCol="0">
            <a:spAutoFit/>
          </a:bodyPr>
          <a:lstStyle/>
          <a:p>
            <a:r>
              <a:rPr lang="en-GB" sz="7200" b="1">
                <a:latin typeface="Roboto" panose="02000000000000000000" pitchFamily="2" charset="0"/>
                <a:ea typeface="Roboto" panose="02000000000000000000" pitchFamily="2" charset="0"/>
              </a:rPr>
              <a:t>Questions?</a:t>
            </a:r>
          </a:p>
        </p:txBody>
      </p:sp>
    </p:spTree>
    <p:extLst>
      <p:ext uri="{BB962C8B-B14F-4D97-AF65-F5344CB8AC3E}">
        <p14:creationId xmlns:p14="http://schemas.microsoft.com/office/powerpoint/2010/main" val="30373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C29117-3445-0B39-CE13-6D2B4BA70723}"/>
              </a:ext>
            </a:extLst>
          </p:cNvPr>
          <p:cNvPicPr>
            <a:picLocks noChangeAspect="1"/>
          </p:cNvPicPr>
          <p:nvPr/>
        </p:nvPicPr>
        <p:blipFill>
          <a:blip r:embed="rId3"/>
          <a:stretch>
            <a:fillRect/>
          </a:stretch>
        </p:blipFill>
        <p:spPr>
          <a:xfrm>
            <a:off x="9278834" y="0"/>
            <a:ext cx="2913166" cy="2913166"/>
          </a:xfrm>
          <a:prstGeom prst="rect">
            <a:avLst/>
          </a:prstGeom>
        </p:spPr>
      </p:pic>
      <p:pic>
        <p:nvPicPr>
          <p:cNvPr id="3" name="Picture 2">
            <a:extLst>
              <a:ext uri="{FF2B5EF4-FFF2-40B4-BE49-F238E27FC236}">
                <a16:creationId xmlns:a16="http://schemas.microsoft.com/office/drawing/2014/main" id="{4B2EBFEB-C4F4-CA30-7967-CC97DBDAD36E}"/>
              </a:ext>
            </a:extLst>
          </p:cNvPr>
          <p:cNvPicPr>
            <a:picLocks noChangeAspect="1"/>
          </p:cNvPicPr>
          <p:nvPr/>
        </p:nvPicPr>
        <p:blipFill>
          <a:blip r:embed="rId4"/>
          <a:stretch>
            <a:fillRect/>
          </a:stretch>
        </p:blipFill>
        <p:spPr>
          <a:xfrm>
            <a:off x="9803508" y="4381995"/>
            <a:ext cx="3155042" cy="3155042"/>
          </a:xfrm>
          <a:prstGeom prst="rect">
            <a:avLst/>
          </a:prstGeom>
        </p:spPr>
      </p:pic>
      <p:pic>
        <p:nvPicPr>
          <p:cNvPr id="4" name="Picture 3">
            <a:extLst>
              <a:ext uri="{FF2B5EF4-FFF2-40B4-BE49-F238E27FC236}">
                <a16:creationId xmlns:a16="http://schemas.microsoft.com/office/drawing/2014/main" id="{B724941D-0EC6-1BF5-D790-AB59D045BA25}"/>
              </a:ext>
            </a:extLst>
          </p:cNvPr>
          <p:cNvPicPr>
            <a:picLocks noChangeAspect="1"/>
          </p:cNvPicPr>
          <p:nvPr/>
        </p:nvPicPr>
        <p:blipFill>
          <a:blip r:embed="rId5"/>
          <a:stretch>
            <a:fillRect/>
          </a:stretch>
        </p:blipFill>
        <p:spPr>
          <a:xfrm rot="19539542">
            <a:off x="9186134" y="2737555"/>
            <a:ext cx="2106780" cy="2106780"/>
          </a:xfrm>
          <a:prstGeom prst="rect">
            <a:avLst/>
          </a:prstGeom>
        </p:spPr>
      </p:pic>
      <p:sp>
        <p:nvSpPr>
          <p:cNvPr id="5" name="TextBox 4">
            <a:extLst>
              <a:ext uri="{FF2B5EF4-FFF2-40B4-BE49-F238E27FC236}">
                <a16:creationId xmlns:a16="http://schemas.microsoft.com/office/drawing/2014/main" id="{4BF08F77-5643-4184-83D7-F0652BB0A1DD}"/>
              </a:ext>
            </a:extLst>
          </p:cNvPr>
          <p:cNvSpPr txBox="1"/>
          <p:nvPr/>
        </p:nvSpPr>
        <p:spPr>
          <a:xfrm>
            <a:off x="2989479" y="603611"/>
            <a:ext cx="9098116" cy="553998"/>
          </a:xfrm>
          <a:prstGeom prst="rect">
            <a:avLst/>
          </a:prstGeom>
          <a:noFill/>
        </p:spPr>
        <p:txBody>
          <a:bodyPr wrap="square" lIns="0" tIns="0" rIns="0" bIns="0" rtlCol="0" anchor="t">
            <a:spAutoFit/>
          </a:bodyPr>
          <a:lstStyle/>
          <a:p>
            <a:r>
              <a:rPr lang="en-US" sz="3600" b="1">
                <a:latin typeface="Roboto"/>
                <a:ea typeface="Roboto"/>
              </a:rPr>
              <a:t>LSE Today</a:t>
            </a:r>
          </a:p>
        </p:txBody>
      </p:sp>
      <p:sp>
        <p:nvSpPr>
          <p:cNvPr id="8" name="TextBox 7">
            <a:extLst>
              <a:ext uri="{FF2B5EF4-FFF2-40B4-BE49-F238E27FC236}">
                <a16:creationId xmlns:a16="http://schemas.microsoft.com/office/drawing/2014/main" id="{37452499-9A7F-4904-9A5D-8044C5FA7F18}"/>
              </a:ext>
            </a:extLst>
          </p:cNvPr>
          <p:cNvSpPr txBox="1"/>
          <p:nvPr/>
        </p:nvSpPr>
        <p:spPr>
          <a:xfrm>
            <a:off x="412376" y="1456583"/>
            <a:ext cx="9098116" cy="4524315"/>
          </a:xfrm>
          <a:prstGeom prst="rect">
            <a:avLst/>
          </a:prstGeom>
          <a:noFill/>
        </p:spPr>
        <p:txBody>
          <a:bodyPr wrap="square">
            <a:spAutoFit/>
          </a:bodyPr>
          <a:lstStyle/>
          <a:p>
            <a:pPr marL="357188" indent="-357188">
              <a:buFont typeface="Arial" pitchFamily="34" charset="0"/>
              <a:buChar char="•"/>
            </a:pPr>
            <a:r>
              <a:rPr lang="en-GB" sz="2400">
                <a:latin typeface="Roboto" panose="02000000000000000000" pitchFamily="2" charset="0"/>
                <a:ea typeface="Roboto" panose="02000000000000000000" pitchFamily="2" charset="0"/>
                <a:cs typeface="Arial" pitchFamily="34" charset="0"/>
              </a:rPr>
              <a:t>25 academic departments, 23 research centres</a:t>
            </a:r>
          </a:p>
          <a:p>
            <a:pPr marL="357188" indent="-357188">
              <a:buFont typeface="Arial" pitchFamily="34" charset="0"/>
              <a:buChar char="•"/>
            </a:pPr>
            <a:r>
              <a:rPr lang="en-GB" sz="2400">
                <a:latin typeface="Roboto" panose="02000000000000000000" pitchFamily="2" charset="0"/>
                <a:ea typeface="Roboto" panose="02000000000000000000" pitchFamily="2" charset="0"/>
                <a:cs typeface="Arial" pitchFamily="34" charset="0"/>
              </a:rPr>
              <a:t>3,300 staff, 16 Nobel Laureates</a:t>
            </a:r>
          </a:p>
          <a:p>
            <a:pPr marL="357188" indent="-357188">
              <a:buFont typeface="Arial" pitchFamily="34" charset="0"/>
              <a:buChar char="•"/>
            </a:pPr>
            <a:r>
              <a:rPr lang="en-GB" sz="2400">
                <a:latin typeface="Roboto" panose="02000000000000000000" pitchFamily="2" charset="0"/>
                <a:ea typeface="Roboto" panose="02000000000000000000" pitchFamily="2" charset="0"/>
                <a:cs typeface="Arial" pitchFamily="34" charset="0"/>
              </a:rPr>
              <a:t>Nearly 12,000 students from 160 countries:</a:t>
            </a:r>
          </a:p>
          <a:p>
            <a:pPr marL="800100" lvl="1" indent="-342900">
              <a:buFont typeface="Courier New" panose="02070309020205020404" pitchFamily="49" charset="0"/>
              <a:buChar char="o"/>
            </a:pPr>
            <a:r>
              <a:rPr lang="en-GB" sz="2400">
                <a:latin typeface="Roboto" panose="02000000000000000000" pitchFamily="2" charset="0"/>
                <a:ea typeface="Roboto" panose="02000000000000000000" pitchFamily="2" charset="0"/>
                <a:cs typeface="Arial" pitchFamily="34" charset="0"/>
              </a:rPr>
              <a:t>43% undergraduates (50% non-UK)</a:t>
            </a:r>
          </a:p>
          <a:p>
            <a:pPr marL="800100" lvl="1" indent="-342900">
              <a:buFont typeface="Courier New" panose="02070309020205020404" pitchFamily="49" charset="0"/>
              <a:buChar char="o"/>
            </a:pPr>
            <a:r>
              <a:rPr lang="en-GB" sz="2400">
                <a:latin typeface="Roboto" panose="02000000000000000000" pitchFamily="2" charset="0"/>
                <a:ea typeface="Roboto" panose="02000000000000000000" pitchFamily="2" charset="0"/>
                <a:cs typeface="Arial" pitchFamily="34" charset="0"/>
              </a:rPr>
              <a:t>57% graduate (85% non-UK)</a:t>
            </a:r>
          </a:p>
          <a:p>
            <a:pPr marL="357188" indent="-357188">
              <a:buFont typeface="Arial" pitchFamily="34" charset="0"/>
              <a:buChar char="•"/>
            </a:pPr>
            <a:r>
              <a:rPr lang="en-GB" sz="2400">
                <a:latin typeface="Roboto" panose="02000000000000000000" pitchFamily="2" charset="0"/>
                <a:ea typeface="Roboto" panose="02000000000000000000" pitchFamily="2" charset="0"/>
                <a:cs typeface="Arial" pitchFamily="34" charset="0"/>
              </a:rPr>
              <a:t>36 world leaders as alumni</a:t>
            </a:r>
          </a:p>
          <a:p>
            <a:pPr marL="357188" indent="-357188">
              <a:buFont typeface="Arial" pitchFamily="34" charset="0"/>
              <a:buChar char="•"/>
            </a:pPr>
            <a:r>
              <a:rPr lang="en-GB" sz="2400">
                <a:latin typeface="Roboto" panose="02000000000000000000" pitchFamily="2" charset="0"/>
                <a:ea typeface="Roboto" panose="02000000000000000000" pitchFamily="2" charset="0"/>
              </a:rPr>
              <a:t>LSE students follow a three-term academic year</a:t>
            </a:r>
          </a:p>
          <a:p>
            <a:pPr marL="857250" lvl="1" indent="-457200">
              <a:buFont typeface="Arial" panose="020B0604020202020204" pitchFamily="34" charset="0"/>
              <a:buChar char="•"/>
            </a:pPr>
            <a:r>
              <a:rPr lang="en-GB" sz="2400">
                <a:latin typeface="Roboto" panose="02000000000000000000" pitchFamily="2" charset="0"/>
                <a:ea typeface="Roboto" panose="02000000000000000000" pitchFamily="2" charset="0"/>
                <a:cs typeface="Arial" pitchFamily="34" charset="0"/>
              </a:rPr>
              <a:t>Autumn Term (September – December)</a:t>
            </a:r>
          </a:p>
          <a:p>
            <a:pPr marL="857250" lvl="1" indent="-457200">
              <a:buFont typeface="Arial" panose="020B0604020202020204" pitchFamily="34" charset="0"/>
              <a:buChar char="•"/>
            </a:pPr>
            <a:r>
              <a:rPr lang="en-GB" sz="2400">
                <a:latin typeface="Roboto" panose="02000000000000000000" pitchFamily="2" charset="0"/>
                <a:ea typeface="Roboto" panose="02000000000000000000" pitchFamily="2" charset="0"/>
                <a:cs typeface="Arial" pitchFamily="34" charset="0"/>
              </a:rPr>
              <a:t>Winter Term (January – March/April)</a:t>
            </a:r>
          </a:p>
          <a:p>
            <a:pPr marL="857250" lvl="1" indent="-457200">
              <a:buFont typeface="Arial" panose="020B0604020202020204" pitchFamily="34" charset="0"/>
              <a:buChar char="•"/>
            </a:pPr>
            <a:r>
              <a:rPr lang="en-GB" sz="2400">
                <a:latin typeface="Roboto" panose="02000000000000000000" pitchFamily="2" charset="0"/>
                <a:ea typeface="Roboto" panose="02000000000000000000" pitchFamily="2" charset="0"/>
                <a:cs typeface="Arial" pitchFamily="34" charset="0"/>
              </a:rPr>
              <a:t>Spring Term (April/May – June/July)</a:t>
            </a:r>
          </a:p>
          <a:p>
            <a:pPr marL="857250" lvl="1" indent="-457200">
              <a:buFont typeface="Arial" panose="020B0604020202020204" pitchFamily="34" charset="0"/>
              <a:buChar char="•"/>
            </a:pPr>
            <a:r>
              <a:rPr lang="en-GB" sz="2400">
                <a:latin typeface="Roboto" panose="02000000000000000000" pitchFamily="2" charset="0"/>
                <a:ea typeface="Roboto" panose="02000000000000000000" pitchFamily="2" charset="0"/>
                <a:cs typeface="Arial" pitchFamily="34" charset="0"/>
              </a:rPr>
              <a:t>The dissertation period from June to September will be known as the ‘summer period’</a:t>
            </a:r>
            <a:endParaRPr lang="en-US" sz="2400">
              <a:latin typeface="Roboto" panose="02000000000000000000" pitchFamily="2" charset="0"/>
              <a:ea typeface="Roboto" panose="02000000000000000000" pitchFamily="2" charset="0"/>
              <a:cs typeface="Arial" pitchFamily="34" charset="0"/>
            </a:endParaRPr>
          </a:p>
        </p:txBody>
      </p:sp>
    </p:spTree>
    <p:extLst>
      <p:ext uri="{BB962C8B-B14F-4D97-AF65-F5344CB8AC3E}">
        <p14:creationId xmlns:p14="http://schemas.microsoft.com/office/powerpoint/2010/main" val="2226093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C29117-3445-0B39-CE13-6D2B4BA70723}"/>
              </a:ext>
            </a:extLst>
          </p:cNvPr>
          <p:cNvPicPr>
            <a:picLocks noChangeAspect="1"/>
          </p:cNvPicPr>
          <p:nvPr/>
        </p:nvPicPr>
        <p:blipFill>
          <a:blip r:embed="rId3"/>
          <a:stretch>
            <a:fillRect/>
          </a:stretch>
        </p:blipFill>
        <p:spPr>
          <a:xfrm>
            <a:off x="10307698" y="2295091"/>
            <a:ext cx="1884302" cy="1884302"/>
          </a:xfrm>
          <a:prstGeom prst="rect">
            <a:avLst/>
          </a:prstGeom>
        </p:spPr>
      </p:pic>
      <p:pic>
        <p:nvPicPr>
          <p:cNvPr id="3" name="Picture 2">
            <a:extLst>
              <a:ext uri="{FF2B5EF4-FFF2-40B4-BE49-F238E27FC236}">
                <a16:creationId xmlns:a16="http://schemas.microsoft.com/office/drawing/2014/main" id="{4B2EBFEB-C4F4-CA30-7967-CC97DBDAD36E}"/>
              </a:ext>
            </a:extLst>
          </p:cNvPr>
          <p:cNvPicPr>
            <a:picLocks noChangeAspect="1"/>
          </p:cNvPicPr>
          <p:nvPr/>
        </p:nvPicPr>
        <p:blipFill>
          <a:blip r:embed="rId4"/>
          <a:stretch>
            <a:fillRect/>
          </a:stretch>
        </p:blipFill>
        <p:spPr>
          <a:xfrm>
            <a:off x="9886950" y="4446645"/>
            <a:ext cx="2142912" cy="2142912"/>
          </a:xfrm>
          <a:prstGeom prst="rect">
            <a:avLst/>
          </a:prstGeom>
        </p:spPr>
      </p:pic>
      <p:pic>
        <p:nvPicPr>
          <p:cNvPr id="4" name="Picture 3">
            <a:extLst>
              <a:ext uri="{FF2B5EF4-FFF2-40B4-BE49-F238E27FC236}">
                <a16:creationId xmlns:a16="http://schemas.microsoft.com/office/drawing/2014/main" id="{B724941D-0EC6-1BF5-D790-AB59D045BA25}"/>
              </a:ext>
            </a:extLst>
          </p:cNvPr>
          <p:cNvPicPr>
            <a:picLocks noChangeAspect="1"/>
          </p:cNvPicPr>
          <p:nvPr/>
        </p:nvPicPr>
        <p:blipFill>
          <a:blip r:embed="rId5"/>
          <a:stretch>
            <a:fillRect/>
          </a:stretch>
        </p:blipFill>
        <p:spPr>
          <a:xfrm rot="19539542">
            <a:off x="9088808" y="3388934"/>
            <a:ext cx="2106780" cy="2106780"/>
          </a:xfrm>
          <a:prstGeom prst="rect">
            <a:avLst/>
          </a:prstGeom>
        </p:spPr>
      </p:pic>
      <p:sp>
        <p:nvSpPr>
          <p:cNvPr id="5" name="TextBox 4">
            <a:extLst>
              <a:ext uri="{FF2B5EF4-FFF2-40B4-BE49-F238E27FC236}">
                <a16:creationId xmlns:a16="http://schemas.microsoft.com/office/drawing/2014/main" id="{06C6844C-248B-4660-96EA-7F4F1B7E8708}"/>
              </a:ext>
            </a:extLst>
          </p:cNvPr>
          <p:cNvSpPr txBox="1"/>
          <p:nvPr/>
        </p:nvSpPr>
        <p:spPr>
          <a:xfrm>
            <a:off x="3148002" y="545099"/>
            <a:ext cx="7824798" cy="553998"/>
          </a:xfrm>
          <a:prstGeom prst="rect">
            <a:avLst/>
          </a:prstGeom>
          <a:noFill/>
        </p:spPr>
        <p:txBody>
          <a:bodyPr wrap="square" lIns="0" tIns="0" rIns="0" bIns="0" rtlCol="0" anchor="t">
            <a:spAutoFit/>
          </a:bodyPr>
          <a:lstStyle/>
          <a:p>
            <a:r>
              <a:rPr lang="en-US" sz="3600" b="1">
                <a:latin typeface="Roboto"/>
                <a:ea typeface="Roboto"/>
              </a:rPr>
              <a:t>LSE and London</a:t>
            </a:r>
          </a:p>
        </p:txBody>
      </p:sp>
      <p:sp>
        <p:nvSpPr>
          <p:cNvPr id="6" name="TextBox 5">
            <a:extLst>
              <a:ext uri="{FF2B5EF4-FFF2-40B4-BE49-F238E27FC236}">
                <a16:creationId xmlns:a16="http://schemas.microsoft.com/office/drawing/2014/main" id="{42715A1D-5B5E-4778-BB84-5B85CF717E19}"/>
              </a:ext>
            </a:extLst>
          </p:cNvPr>
          <p:cNvSpPr txBox="1"/>
          <p:nvPr/>
        </p:nvSpPr>
        <p:spPr>
          <a:xfrm>
            <a:off x="326231" y="1536174"/>
            <a:ext cx="10796198" cy="1015663"/>
          </a:xfrm>
          <a:prstGeom prst="rect">
            <a:avLst/>
          </a:prstGeom>
          <a:noFill/>
        </p:spPr>
        <p:txBody>
          <a:bodyPr wrap="square">
            <a:spAutoFit/>
          </a:bodyPr>
          <a:lstStyle/>
          <a:p>
            <a:pPr marL="357188" indent="-357188">
              <a:buFont typeface="Arial" pitchFamily="34" charset="0"/>
              <a:buChar char="•"/>
            </a:pPr>
            <a:r>
              <a:rPr lang="en-GB" sz="2000">
                <a:latin typeface="Roboto" panose="02000000000000000000" pitchFamily="2" charset="0"/>
                <a:ea typeface="Roboto" panose="02000000000000000000" pitchFamily="2" charset="0"/>
                <a:cs typeface="Arial" pitchFamily="34" charset="0"/>
              </a:rPr>
              <a:t>Located only a 10-minute walk from the River Thames, Covent Garden and next to London’s largest public square, Lincoln’s Inn Fields, LSE’s campus is in the heart of the action</a:t>
            </a:r>
          </a:p>
        </p:txBody>
      </p:sp>
      <p:pic>
        <p:nvPicPr>
          <p:cNvPr id="9" name="Picture 8">
            <a:extLst>
              <a:ext uri="{FF2B5EF4-FFF2-40B4-BE49-F238E27FC236}">
                <a16:creationId xmlns:a16="http://schemas.microsoft.com/office/drawing/2014/main" id="{69B77821-B89B-40BE-83A5-D99D5B7BFF07}"/>
              </a:ext>
            </a:extLst>
          </p:cNvPr>
          <p:cNvPicPr>
            <a:picLocks noChangeAspect="1"/>
          </p:cNvPicPr>
          <p:nvPr/>
        </p:nvPicPr>
        <p:blipFill>
          <a:blip r:embed="rId6"/>
          <a:stretch>
            <a:fillRect/>
          </a:stretch>
        </p:blipFill>
        <p:spPr>
          <a:xfrm>
            <a:off x="2766656" y="2575140"/>
            <a:ext cx="4484190" cy="4014417"/>
          </a:xfrm>
          <a:prstGeom prst="rect">
            <a:avLst/>
          </a:prstGeom>
          <a:ln w="19050">
            <a:solidFill>
              <a:schemeClr val="tx1"/>
            </a:solidFill>
          </a:ln>
        </p:spPr>
      </p:pic>
    </p:spTree>
    <p:extLst>
      <p:ext uri="{BB962C8B-B14F-4D97-AF65-F5344CB8AC3E}">
        <p14:creationId xmlns:p14="http://schemas.microsoft.com/office/powerpoint/2010/main" val="2262090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876DA2D-A5D2-4391-87D5-8F8696710A95}"/>
              </a:ext>
            </a:extLst>
          </p:cNvPr>
          <p:cNvSpPr txBox="1"/>
          <p:nvPr/>
        </p:nvSpPr>
        <p:spPr>
          <a:xfrm>
            <a:off x="2845132" y="549839"/>
            <a:ext cx="10994139" cy="646331"/>
          </a:xfrm>
          <a:prstGeom prst="rect">
            <a:avLst/>
          </a:prstGeom>
          <a:noFill/>
        </p:spPr>
        <p:txBody>
          <a:bodyPr wrap="square">
            <a:spAutoFit/>
          </a:bodyPr>
          <a:lstStyle/>
          <a:p>
            <a:r>
              <a:rPr lang="en-US" sz="3600" b="1">
                <a:latin typeface="Roboto"/>
                <a:ea typeface="Roboto"/>
              </a:rPr>
              <a:t>Pre-Enrolment and Campus Enrolment</a:t>
            </a:r>
          </a:p>
        </p:txBody>
      </p:sp>
      <p:sp>
        <p:nvSpPr>
          <p:cNvPr id="2" name="TextBox 1">
            <a:extLst>
              <a:ext uri="{FF2B5EF4-FFF2-40B4-BE49-F238E27FC236}">
                <a16:creationId xmlns:a16="http://schemas.microsoft.com/office/drawing/2014/main" id="{8D2078AB-02F7-9C3F-EDD3-FA82C2C71AE1}"/>
              </a:ext>
            </a:extLst>
          </p:cNvPr>
          <p:cNvSpPr txBox="1"/>
          <p:nvPr/>
        </p:nvSpPr>
        <p:spPr>
          <a:xfrm>
            <a:off x="599326" y="1429819"/>
            <a:ext cx="10650876"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latin typeface="Roboto"/>
                <a:ea typeface="Roboto"/>
                <a:cs typeface="Calibri" panose="020F0502020204030204"/>
              </a:rPr>
              <a:t>You should all have received an email from the Student Services Events team advising you to accept the Conditions of Enrolment for LSE and activate your IT account.</a:t>
            </a:r>
          </a:p>
          <a:p>
            <a:endParaRPr lang="en-US">
              <a:latin typeface="Roboto"/>
              <a:ea typeface="Roboto"/>
              <a:cs typeface="Calibri" panose="020F0502020204030204"/>
            </a:endParaRPr>
          </a:p>
          <a:p>
            <a:pPr marL="285750" indent="-285750">
              <a:buFont typeface="Arial"/>
              <a:buChar char="•"/>
            </a:pPr>
            <a:r>
              <a:rPr lang="en-US">
                <a:latin typeface="Roboto"/>
                <a:ea typeface="Roboto"/>
                <a:cs typeface="Calibri" panose="020F0502020204030204"/>
              </a:rPr>
              <a:t>If you have not received this email or are having any problems enrolling, you should contact the Student Services Events Team directly for help via the </a:t>
            </a:r>
            <a:r>
              <a:rPr lang="en-US">
                <a:latin typeface="Roboto"/>
                <a:ea typeface="Roboto"/>
                <a:cs typeface="Calibri" panose="020F0502020204030204"/>
                <a:hlinkClick r:id="rId3"/>
              </a:rPr>
              <a:t>Student Services Centre Enquiry form</a:t>
            </a:r>
            <a:r>
              <a:rPr lang="en-US">
                <a:latin typeface="Roboto"/>
                <a:ea typeface="Roboto"/>
                <a:cs typeface="Calibri" panose="020F0502020204030204"/>
              </a:rPr>
              <a:t>.</a:t>
            </a:r>
          </a:p>
          <a:p>
            <a:endParaRPr lang="en-US">
              <a:latin typeface="Roboto"/>
              <a:ea typeface="Roboto"/>
              <a:cs typeface="Calibri" panose="020F0502020204030204"/>
            </a:endParaRPr>
          </a:p>
          <a:p>
            <a:pPr marL="285750" indent="-285750">
              <a:buFont typeface="Arial"/>
              <a:buChar char="•"/>
            </a:pPr>
            <a:r>
              <a:rPr lang="en-US">
                <a:latin typeface="Roboto"/>
                <a:ea typeface="Roboto"/>
                <a:cs typeface="Calibri" panose="020F0502020204030204"/>
              </a:rPr>
              <a:t>Prior to you joining LSE in Year Two of your degree, you will be required to online pre-</a:t>
            </a:r>
            <a:r>
              <a:rPr lang="en-US" err="1">
                <a:latin typeface="Roboto"/>
                <a:ea typeface="Roboto"/>
                <a:cs typeface="Calibri" panose="020F0502020204030204"/>
              </a:rPr>
              <a:t>enrol</a:t>
            </a:r>
            <a:r>
              <a:rPr lang="en-US">
                <a:latin typeface="Roboto"/>
                <a:ea typeface="Roboto"/>
                <a:cs typeface="Calibri" panose="020F0502020204030204"/>
              </a:rPr>
              <a:t>.  This will be different to the actions you have  just completed as it is based on your being on campus.</a:t>
            </a:r>
          </a:p>
          <a:p>
            <a:endParaRPr lang="en-US">
              <a:latin typeface="Roboto"/>
              <a:ea typeface="Roboto"/>
              <a:cs typeface="Calibri" panose="020F0502020204030204"/>
            </a:endParaRPr>
          </a:p>
          <a:p>
            <a:pPr marL="285750" indent="-285750">
              <a:buFont typeface="Arial"/>
              <a:buChar char="•"/>
            </a:pPr>
            <a:r>
              <a:rPr lang="en-US">
                <a:latin typeface="Roboto"/>
                <a:ea typeface="Roboto"/>
                <a:cs typeface="Calibri" panose="020F0502020204030204"/>
              </a:rPr>
              <a:t>You are not fully-enrolled or able to attend teaching at LSE until you have completed in-person campus enrolment.</a:t>
            </a:r>
          </a:p>
          <a:p>
            <a:endParaRPr lang="en-US">
              <a:latin typeface="Roboto"/>
              <a:ea typeface="Roboto"/>
              <a:cs typeface="Calibri" panose="020F0502020204030204"/>
            </a:endParaRPr>
          </a:p>
          <a:p>
            <a:pPr marL="285750" indent="-285750">
              <a:buFont typeface="Arial"/>
              <a:buChar char="•"/>
            </a:pPr>
            <a:r>
              <a:rPr lang="en-US">
                <a:latin typeface="Roboto"/>
                <a:ea typeface="Roboto"/>
                <a:cs typeface="Calibri" panose="020F0502020204030204"/>
              </a:rPr>
              <a:t>The Student Services Centre will send you information about pre-enrolment and campus enrolment nearer to the time. </a:t>
            </a:r>
          </a:p>
          <a:p>
            <a:endParaRPr lang="en-US">
              <a:latin typeface="Roboto"/>
              <a:ea typeface="Roboto"/>
              <a:cs typeface="Calibri" panose="020F0502020204030204"/>
            </a:endParaRPr>
          </a:p>
          <a:p>
            <a:pPr marL="285750" indent="-285750">
              <a:buFont typeface="Arial"/>
              <a:buChar char="•"/>
            </a:pPr>
            <a:r>
              <a:rPr lang="en-US">
                <a:latin typeface="Roboto"/>
                <a:ea typeface="Roboto"/>
                <a:cs typeface="Calibri" panose="020F0502020204030204"/>
              </a:rPr>
              <a:t>There are set dates and times for each degree </a:t>
            </a:r>
            <a:r>
              <a:rPr lang="en-US" err="1">
                <a:latin typeface="Roboto"/>
                <a:ea typeface="Roboto"/>
                <a:cs typeface="Calibri" panose="020F0502020204030204"/>
              </a:rPr>
              <a:t>programme</a:t>
            </a:r>
            <a:r>
              <a:rPr lang="en-US">
                <a:latin typeface="Roboto"/>
                <a:ea typeface="Roboto"/>
                <a:cs typeface="Calibri" panose="020F0502020204030204"/>
              </a:rPr>
              <a:t> to campus </a:t>
            </a:r>
            <a:r>
              <a:rPr lang="en-US" err="1">
                <a:latin typeface="Roboto"/>
                <a:ea typeface="Roboto"/>
                <a:cs typeface="Calibri" panose="020F0502020204030204"/>
              </a:rPr>
              <a:t>enrol</a:t>
            </a:r>
            <a:r>
              <a:rPr lang="en-US">
                <a:latin typeface="Roboto"/>
                <a:ea typeface="Roboto"/>
                <a:cs typeface="Calibri" panose="020F0502020204030204"/>
              </a:rPr>
              <a:t>.</a:t>
            </a:r>
          </a:p>
          <a:p>
            <a:endParaRPr lang="en-US">
              <a:latin typeface="Roboto"/>
              <a:ea typeface="Roboto"/>
              <a:cs typeface="Calibri" panose="020F0502020204030204"/>
            </a:endParaRPr>
          </a:p>
          <a:p>
            <a:pPr marL="285750" indent="-285750">
              <a:buFont typeface="Arial"/>
              <a:buChar char="•"/>
            </a:pPr>
            <a:r>
              <a:rPr lang="en-US">
                <a:latin typeface="Roboto"/>
                <a:ea typeface="Roboto"/>
                <a:cs typeface="Calibri" panose="020F0502020204030204"/>
              </a:rPr>
              <a:t>You can find out what you need to bring to campus enrolment on these </a:t>
            </a:r>
            <a:r>
              <a:rPr lang="en-US">
                <a:latin typeface="Roboto"/>
                <a:ea typeface="Roboto"/>
                <a:cs typeface="Calibri" panose="020F0502020204030204"/>
                <a:hlinkClick r:id="rId4"/>
              </a:rPr>
              <a:t>web pages</a:t>
            </a:r>
            <a:r>
              <a:rPr lang="en-US">
                <a:latin typeface="Roboto"/>
                <a:ea typeface="Roboto"/>
                <a:cs typeface="Calibri" panose="020F0502020204030204"/>
              </a:rPr>
              <a:t>.</a:t>
            </a:r>
          </a:p>
        </p:txBody>
      </p:sp>
    </p:spTree>
    <p:extLst>
      <p:ext uri="{BB962C8B-B14F-4D97-AF65-F5344CB8AC3E}">
        <p14:creationId xmlns:p14="http://schemas.microsoft.com/office/powerpoint/2010/main" val="3095206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C29117-3445-0B39-CE13-6D2B4BA70723}"/>
              </a:ext>
            </a:extLst>
          </p:cNvPr>
          <p:cNvPicPr>
            <a:picLocks noChangeAspect="1"/>
          </p:cNvPicPr>
          <p:nvPr/>
        </p:nvPicPr>
        <p:blipFill>
          <a:blip r:embed="rId3"/>
          <a:stretch>
            <a:fillRect/>
          </a:stretch>
        </p:blipFill>
        <p:spPr>
          <a:xfrm>
            <a:off x="9417878" y="420006"/>
            <a:ext cx="2913166" cy="2913166"/>
          </a:xfrm>
          <a:prstGeom prst="rect">
            <a:avLst/>
          </a:prstGeom>
        </p:spPr>
      </p:pic>
      <p:pic>
        <p:nvPicPr>
          <p:cNvPr id="3" name="Picture 2">
            <a:extLst>
              <a:ext uri="{FF2B5EF4-FFF2-40B4-BE49-F238E27FC236}">
                <a16:creationId xmlns:a16="http://schemas.microsoft.com/office/drawing/2014/main" id="{4B2EBFEB-C4F4-CA30-7967-CC97DBDAD36E}"/>
              </a:ext>
            </a:extLst>
          </p:cNvPr>
          <p:cNvPicPr>
            <a:picLocks noChangeAspect="1"/>
          </p:cNvPicPr>
          <p:nvPr/>
        </p:nvPicPr>
        <p:blipFill>
          <a:blip r:embed="rId4"/>
          <a:stretch>
            <a:fillRect/>
          </a:stretch>
        </p:blipFill>
        <p:spPr>
          <a:xfrm>
            <a:off x="9027172" y="3610864"/>
            <a:ext cx="3155042" cy="3155042"/>
          </a:xfrm>
          <a:prstGeom prst="rect">
            <a:avLst/>
          </a:prstGeom>
        </p:spPr>
      </p:pic>
      <p:pic>
        <p:nvPicPr>
          <p:cNvPr id="4" name="Picture 3">
            <a:extLst>
              <a:ext uri="{FF2B5EF4-FFF2-40B4-BE49-F238E27FC236}">
                <a16:creationId xmlns:a16="http://schemas.microsoft.com/office/drawing/2014/main" id="{B724941D-0EC6-1BF5-D790-AB59D045BA25}"/>
              </a:ext>
            </a:extLst>
          </p:cNvPr>
          <p:cNvPicPr>
            <a:picLocks noChangeAspect="1"/>
          </p:cNvPicPr>
          <p:nvPr/>
        </p:nvPicPr>
        <p:blipFill>
          <a:blip r:embed="rId5"/>
          <a:stretch>
            <a:fillRect/>
          </a:stretch>
        </p:blipFill>
        <p:spPr>
          <a:xfrm rot="19539542">
            <a:off x="9186134" y="2737555"/>
            <a:ext cx="2106780" cy="2106780"/>
          </a:xfrm>
          <a:prstGeom prst="rect">
            <a:avLst/>
          </a:prstGeom>
        </p:spPr>
      </p:pic>
      <p:sp>
        <p:nvSpPr>
          <p:cNvPr id="5" name="TextBox 4">
            <a:extLst>
              <a:ext uri="{FF2B5EF4-FFF2-40B4-BE49-F238E27FC236}">
                <a16:creationId xmlns:a16="http://schemas.microsoft.com/office/drawing/2014/main" id="{4BF08F77-5643-4184-83D7-F0652BB0A1DD}"/>
              </a:ext>
            </a:extLst>
          </p:cNvPr>
          <p:cNvSpPr txBox="1"/>
          <p:nvPr/>
        </p:nvSpPr>
        <p:spPr>
          <a:xfrm>
            <a:off x="488462" y="1322591"/>
            <a:ext cx="9098116" cy="553998"/>
          </a:xfrm>
          <a:prstGeom prst="rect">
            <a:avLst/>
          </a:prstGeom>
          <a:noFill/>
        </p:spPr>
        <p:txBody>
          <a:bodyPr wrap="square" lIns="0" tIns="0" rIns="0" bIns="0" rtlCol="0" anchor="t">
            <a:spAutoFit/>
          </a:bodyPr>
          <a:lstStyle/>
          <a:p>
            <a:r>
              <a:rPr lang="en-US" sz="3600" b="1">
                <a:latin typeface="Roboto"/>
                <a:ea typeface="Roboto"/>
              </a:rPr>
              <a:t>Key administration systems and information</a:t>
            </a:r>
          </a:p>
        </p:txBody>
      </p:sp>
      <p:sp>
        <p:nvSpPr>
          <p:cNvPr id="8" name="TextBox 7">
            <a:extLst>
              <a:ext uri="{FF2B5EF4-FFF2-40B4-BE49-F238E27FC236}">
                <a16:creationId xmlns:a16="http://schemas.microsoft.com/office/drawing/2014/main" id="{67B75EEF-71B5-4042-A1C3-1D6E675C152D}"/>
              </a:ext>
            </a:extLst>
          </p:cNvPr>
          <p:cNvSpPr txBox="1"/>
          <p:nvPr/>
        </p:nvSpPr>
        <p:spPr>
          <a:xfrm>
            <a:off x="178710" y="2305755"/>
            <a:ext cx="8767508" cy="4154984"/>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GB" sz="2400" b="1">
                <a:latin typeface="Roboto"/>
                <a:ea typeface="Roboto"/>
                <a:cs typeface="Roboto"/>
              </a:rPr>
              <a:t>LSE for You</a:t>
            </a:r>
            <a:r>
              <a:rPr lang="en-GB" sz="2400">
                <a:latin typeface="Roboto"/>
                <a:ea typeface="Roboto"/>
                <a:cs typeface="Roboto"/>
              </a:rPr>
              <a:t>: personal information portal</a:t>
            </a:r>
          </a:p>
          <a:p>
            <a:pPr marL="742950" lvl="1" indent="-342900">
              <a:buFont typeface="Courier New" panose="02070309020205020404" pitchFamily="49" charset="0"/>
              <a:buChar char="o"/>
            </a:pPr>
            <a:r>
              <a:rPr lang="en-GB" sz="2400">
                <a:latin typeface="Roboto"/>
                <a:ea typeface="Roboto"/>
                <a:cs typeface="Arial"/>
              </a:rPr>
              <a:t>View your teaching timetable</a:t>
            </a:r>
          </a:p>
          <a:p>
            <a:pPr marL="742950" lvl="1" indent="-342900">
              <a:buFont typeface="Courier New" panose="02070309020205020404" pitchFamily="49" charset="0"/>
              <a:buChar char="o"/>
            </a:pPr>
            <a:r>
              <a:rPr lang="en-GB" sz="2400">
                <a:latin typeface="Roboto"/>
                <a:ea typeface="Roboto"/>
                <a:cs typeface="Arial"/>
              </a:rPr>
              <a:t>Keep your contact information up to date</a:t>
            </a:r>
          </a:p>
          <a:p>
            <a:pPr marL="742950" lvl="1" indent="-342900">
              <a:buFont typeface="Courier New" panose="02070309020205020404" pitchFamily="49" charset="0"/>
              <a:buChar char="o"/>
            </a:pPr>
            <a:r>
              <a:rPr lang="en-GB" sz="2400">
                <a:latin typeface="Roboto"/>
                <a:ea typeface="Roboto"/>
                <a:cs typeface="Arial"/>
              </a:rPr>
              <a:t>Provide us with emergency contact details</a:t>
            </a:r>
          </a:p>
          <a:p>
            <a:pPr marL="742950" lvl="1" indent="-342900">
              <a:buFont typeface="Courier New" panose="02070309020205020404" pitchFamily="49" charset="0"/>
              <a:buChar char="o"/>
            </a:pPr>
            <a:r>
              <a:rPr lang="en-GB" sz="2400">
                <a:latin typeface="Roboto"/>
                <a:ea typeface="Roboto"/>
                <a:cs typeface="Arial"/>
              </a:rPr>
              <a:t>Your personal exam timetable </a:t>
            </a:r>
            <a:endParaRPr lang="en-GB" sz="2400">
              <a:latin typeface="Roboto" panose="02000000000000000000" pitchFamily="2" charset="0"/>
              <a:ea typeface="Roboto" panose="02000000000000000000" pitchFamily="2" charset="0"/>
              <a:cs typeface="Arial" pitchFamily="34" charset="0"/>
            </a:endParaRPr>
          </a:p>
          <a:p>
            <a:pPr marL="457200" indent="-457200">
              <a:buFont typeface="Arial" panose="020B0604020202020204" pitchFamily="34" charset="0"/>
              <a:buChar char="•"/>
            </a:pPr>
            <a:r>
              <a:rPr lang="en-GB" sz="2400" b="1">
                <a:latin typeface="Roboto"/>
                <a:ea typeface="Roboto"/>
                <a:cs typeface="Roboto"/>
              </a:rPr>
              <a:t>LSE Student Hub</a:t>
            </a:r>
            <a:r>
              <a:rPr lang="en-GB" sz="2400">
                <a:latin typeface="Roboto"/>
                <a:ea typeface="Roboto"/>
                <a:cs typeface="Roboto"/>
              </a:rPr>
              <a:t>: connecting with the LSE community</a:t>
            </a:r>
          </a:p>
          <a:p>
            <a:pPr marL="457200" indent="-457200">
              <a:buFont typeface="Arial" panose="020B0604020202020204" pitchFamily="34" charset="0"/>
              <a:buChar char="•"/>
            </a:pPr>
            <a:r>
              <a:rPr lang="en-GB" sz="2400" b="1">
                <a:latin typeface="Roboto"/>
                <a:ea typeface="Roboto"/>
                <a:cs typeface="Roboto"/>
              </a:rPr>
              <a:t>LSE Calendar</a:t>
            </a:r>
            <a:r>
              <a:rPr lang="en-GB" sz="2400">
                <a:latin typeface="Roboto"/>
                <a:ea typeface="Roboto"/>
                <a:cs typeface="Roboto"/>
              </a:rPr>
              <a:t>: Conditions of Enrolment and Course Information</a:t>
            </a:r>
          </a:p>
          <a:p>
            <a:pPr marL="457200" indent="-457200">
              <a:buFont typeface="Arial" panose="020B0604020202020204" pitchFamily="34" charset="0"/>
              <a:buChar char="•"/>
            </a:pPr>
            <a:r>
              <a:rPr lang="en-GB" sz="2400" b="1">
                <a:latin typeface="Roboto"/>
                <a:ea typeface="Roboto"/>
                <a:cs typeface="Roboto"/>
              </a:rPr>
              <a:t>Moodle</a:t>
            </a:r>
            <a:r>
              <a:rPr lang="en-GB" sz="2400">
                <a:latin typeface="Roboto"/>
                <a:ea typeface="Roboto"/>
                <a:cs typeface="Roboto"/>
              </a:rPr>
              <a:t>: learning platform where you can access programme information, lecture recordings, reading lists, submit assessments and get feedback</a:t>
            </a:r>
          </a:p>
        </p:txBody>
      </p:sp>
    </p:spTree>
    <p:extLst>
      <p:ext uri="{BB962C8B-B14F-4D97-AF65-F5344CB8AC3E}">
        <p14:creationId xmlns:p14="http://schemas.microsoft.com/office/powerpoint/2010/main" val="929747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C8C055-19DF-7CCF-45E8-26D9DEEB819E}"/>
              </a:ext>
            </a:extLst>
          </p:cNvPr>
          <p:cNvPicPr>
            <a:picLocks noChangeAspect="1"/>
          </p:cNvPicPr>
          <p:nvPr/>
        </p:nvPicPr>
        <p:blipFill>
          <a:blip r:embed="rId3"/>
          <a:stretch>
            <a:fillRect/>
          </a:stretch>
        </p:blipFill>
        <p:spPr>
          <a:xfrm rot="20201347">
            <a:off x="8398541" y="3064871"/>
            <a:ext cx="3724006" cy="3724006"/>
          </a:xfrm>
          <a:prstGeom prst="rect">
            <a:avLst/>
          </a:prstGeom>
        </p:spPr>
      </p:pic>
      <p:pic>
        <p:nvPicPr>
          <p:cNvPr id="2" name="Picture 1">
            <a:extLst>
              <a:ext uri="{FF2B5EF4-FFF2-40B4-BE49-F238E27FC236}">
                <a16:creationId xmlns:a16="http://schemas.microsoft.com/office/drawing/2014/main" id="{07B12F97-8343-5AB8-AA32-128CFCDCB546}"/>
              </a:ext>
            </a:extLst>
          </p:cNvPr>
          <p:cNvPicPr>
            <a:picLocks noChangeAspect="1"/>
          </p:cNvPicPr>
          <p:nvPr/>
        </p:nvPicPr>
        <p:blipFill>
          <a:blip r:embed="rId4"/>
          <a:stretch>
            <a:fillRect/>
          </a:stretch>
        </p:blipFill>
        <p:spPr>
          <a:xfrm rot="3483878">
            <a:off x="9559892" y="1840983"/>
            <a:ext cx="1563749" cy="1563749"/>
          </a:xfrm>
          <a:prstGeom prst="rect">
            <a:avLst/>
          </a:prstGeom>
        </p:spPr>
      </p:pic>
      <p:pic>
        <p:nvPicPr>
          <p:cNvPr id="3" name="Picture 2">
            <a:extLst>
              <a:ext uri="{FF2B5EF4-FFF2-40B4-BE49-F238E27FC236}">
                <a16:creationId xmlns:a16="http://schemas.microsoft.com/office/drawing/2014/main" id="{7BED9626-A02E-32F4-4F50-A4C95C6353FA}"/>
              </a:ext>
            </a:extLst>
          </p:cNvPr>
          <p:cNvPicPr>
            <a:picLocks noChangeAspect="1"/>
          </p:cNvPicPr>
          <p:nvPr/>
        </p:nvPicPr>
        <p:blipFill>
          <a:blip r:embed="rId5"/>
          <a:stretch>
            <a:fillRect/>
          </a:stretch>
        </p:blipFill>
        <p:spPr>
          <a:xfrm>
            <a:off x="7861679" y="2557457"/>
            <a:ext cx="1759445" cy="1759445"/>
          </a:xfrm>
          <a:prstGeom prst="rect">
            <a:avLst/>
          </a:prstGeom>
        </p:spPr>
      </p:pic>
      <p:sp>
        <p:nvSpPr>
          <p:cNvPr id="5" name="TextBox 4">
            <a:extLst>
              <a:ext uri="{FF2B5EF4-FFF2-40B4-BE49-F238E27FC236}">
                <a16:creationId xmlns:a16="http://schemas.microsoft.com/office/drawing/2014/main" id="{6B9D6DAE-8B4F-4D9E-ADAD-FAC87BB80A27}"/>
              </a:ext>
            </a:extLst>
          </p:cNvPr>
          <p:cNvSpPr txBox="1"/>
          <p:nvPr/>
        </p:nvSpPr>
        <p:spPr>
          <a:xfrm>
            <a:off x="404598" y="1372036"/>
            <a:ext cx="9089922" cy="1107996"/>
          </a:xfrm>
          <a:prstGeom prst="rect">
            <a:avLst/>
          </a:prstGeom>
          <a:noFill/>
        </p:spPr>
        <p:txBody>
          <a:bodyPr wrap="square" lIns="0" tIns="0" rIns="0" bIns="0" rtlCol="0" anchor="t">
            <a:spAutoFit/>
          </a:bodyPr>
          <a:lstStyle/>
          <a:p>
            <a:r>
              <a:rPr lang="en-GB" sz="3600" b="1">
                <a:latin typeface="Roboto"/>
                <a:ea typeface="Roboto"/>
                <a:cs typeface="+mn-lt"/>
              </a:rPr>
              <a:t>What LSE expects of its students</a:t>
            </a:r>
            <a:endParaRPr lang="en-GB" sz="3600">
              <a:ea typeface="+mn-lt"/>
              <a:cs typeface="+mn-lt"/>
            </a:endParaRPr>
          </a:p>
          <a:p>
            <a:endParaRPr lang="en-GB" sz="3600" b="1">
              <a:latin typeface="Roboto"/>
              <a:ea typeface="Roboto"/>
            </a:endParaRPr>
          </a:p>
        </p:txBody>
      </p:sp>
      <p:sp>
        <p:nvSpPr>
          <p:cNvPr id="8" name="TextBox 7">
            <a:extLst>
              <a:ext uri="{FF2B5EF4-FFF2-40B4-BE49-F238E27FC236}">
                <a16:creationId xmlns:a16="http://schemas.microsoft.com/office/drawing/2014/main" id="{D95070D1-C4C8-466E-867D-43F44A41B995}"/>
              </a:ext>
            </a:extLst>
          </p:cNvPr>
          <p:cNvSpPr txBox="1"/>
          <p:nvPr/>
        </p:nvSpPr>
        <p:spPr>
          <a:xfrm>
            <a:off x="409077" y="2090172"/>
            <a:ext cx="6931210" cy="3416320"/>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GB" sz="2400">
                <a:latin typeface="Roboto"/>
                <a:ea typeface="Roboto"/>
                <a:cs typeface="Roboto"/>
              </a:rPr>
              <a:t>Get involved</a:t>
            </a:r>
          </a:p>
          <a:p>
            <a:pPr marL="457200" indent="-457200">
              <a:buFont typeface="Arial" panose="020B0604020202020204" pitchFamily="34" charset="0"/>
              <a:buChar char="•"/>
            </a:pPr>
            <a:r>
              <a:rPr lang="en-GB" sz="2400">
                <a:latin typeface="Roboto"/>
                <a:ea typeface="Roboto"/>
                <a:cs typeface="Roboto"/>
              </a:rPr>
              <a:t>Learn actively</a:t>
            </a:r>
          </a:p>
          <a:p>
            <a:pPr marL="457200" indent="-457200">
              <a:buFont typeface="Arial" panose="020B0604020202020204" pitchFamily="34" charset="0"/>
              <a:buChar char="•"/>
            </a:pPr>
            <a:r>
              <a:rPr lang="en-GB" sz="2400">
                <a:latin typeface="Roboto"/>
                <a:ea typeface="Roboto"/>
                <a:cs typeface="Roboto"/>
              </a:rPr>
              <a:t>Take responsibility for your learning</a:t>
            </a:r>
          </a:p>
          <a:p>
            <a:pPr marL="457200" indent="-457200">
              <a:buFont typeface="Arial" panose="020B0604020202020204" pitchFamily="34" charset="0"/>
              <a:buChar char="•"/>
            </a:pPr>
            <a:r>
              <a:rPr lang="en-GB" sz="2400">
                <a:latin typeface="Roboto"/>
                <a:ea typeface="Roboto"/>
                <a:cs typeface="Roboto"/>
              </a:rPr>
              <a:t>Be motivated</a:t>
            </a:r>
          </a:p>
          <a:p>
            <a:pPr marL="457200" indent="-457200">
              <a:buFont typeface="Arial" panose="020B0604020202020204" pitchFamily="34" charset="0"/>
              <a:buChar char="•"/>
            </a:pPr>
            <a:r>
              <a:rPr lang="en-GB" sz="2400">
                <a:latin typeface="Roboto"/>
                <a:ea typeface="Roboto"/>
                <a:cs typeface="Roboto"/>
              </a:rPr>
              <a:t>Attend as expected</a:t>
            </a:r>
          </a:p>
          <a:p>
            <a:pPr marL="457200" indent="-457200">
              <a:buFont typeface="Arial" panose="020B0604020202020204" pitchFamily="34" charset="0"/>
              <a:buChar char="•"/>
            </a:pPr>
            <a:r>
              <a:rPr lang="en-GB" sz="2400">
                <a:latin typeface="Roboto"/>
                <a:ea typeface="Roboto"/>
                <a:cs typeface="Roboto"/>
              </a:rPr>
              <a:t>Show commitment</a:t>
            </a:r>
          </a:p>
          <a:p>
            <a:pPr marL="457200" indent="-457200">
              <a:buFont typeface="Arial" panose="020B0604020202020204" pitchFamily="34" charset="0"/>
              <a:buChar char="•"/>
            </a:pPr>
            <a:r>
              <a:rPr lang="en-GB" sz="2400">
                <a:latin typeface="Roboto"/>
                <a:ea typeface="Roboto"/>
                <a:cs typeface="Roboto"/>
              </a:rPr>
              <a:t>Make good use of your time</a:t>
            </a:r>
          </a:p>
          <a:p>
            <a:pPr marL="457200" indent="-457200">
              <a:buFont typeface="Arial" panose="020B0604020202020204" pitchFamily="34" charset="0"/>
              <a:buChar char="•"/>
            </a:pPr>
            <a:r>
              <a:rPr lang="en-GB" sz="2400">
                <a:latin typeface="Roboto"/>
                <a:ea typeface="Roboto"/>
                <a:cs typeface="Roboto"/>
              </a:rPr>
              <a:t>Check your LSE email and respond to requests for information in good time</a:t>
            </a:r>
          </a:p>
        </p:txBody>
      </p:sp>
    </p:spTree>
    <p:extLst>
      <p:ext uri="{BB962C8B-B14F-4D97-AF65-F5344CB8AC3E}">
        <p14:creationId xmlns:p14="http://schemas.microsoft.com/office/powerpoint/2010/main" val="1460116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9D6DAE-8B4F-4D9E-ADAD-FAC87BB80A27}"/>
              </a:ext>
            </a:extLst>
          </p:cNvPr>
          <p:cNvSpPr txBox="1"/>
          <p:nvPr/>
        </p:nvSpPr>
        <p:spPr>
          <a:xfrm>
            <a:off x="705387" y="1361259"/>
            <a:ext cx="9089922" cy="1107996"/>
          </a:xfrm>
          <a:prstGeom prst="rect">
            <a:avLst/>
          </a:prstGeom>
          <a:noFill/>
        </p:spPr>
        <p:txBody>
          <a:bodyPr wrap="square" lIns="0" tIns="0" rIns="0" bIns="0" rtlCol="0" anchor="t">
            <a:spAutoFit/>
          </a:bodyPr>
          <a:lstStyle/>
          <a:p>
            <a:r>
              <a:rPr lang="en-GB" sz="3600" b="1">
                <a:latin typeface="Roboto"/>
                <a:ea typeface="Roboto"/>
              </a:rPr>
              <a:t>What you can expect from LSE</a:t>
            </a:r>
            <a:endParaRPr lang="en-GB" sz="3600">
              <a:ea typeface="+mn-lt"/>
              <a:cs typeface="+mn-lt"/>
            </a:endParaRPr>
          </a:p>
          <a:p>
            <a:endParaRPr lang="en-GB" sz="3600" b="1">
              <a:latin typeface="Roboto"/>
              <a:ea typeface="Roboto"/>
            </a:endParaRPr>
          </a:p>
        </p:txBody>
      </p:sp>
      <p:sp>
        <p:nvSpPr>
          <p:cNvPr id="7" name="TextBox 6">
            <a:extLst>
              <a:ext uri="{FF2B5EF4-FFF2-40B4-BE49-F238E27FC236}">
                <a16:creationId xmlns:a16="http://schemas.microsoft.com/office/drawing/2014/main" id="{10B6FBAB-F921-4A2A-B5E7-8BD30B98419F}"/>
              </a:ext>
            </a:extLst>
          </p:cNvPr>
          <p:cNvSpPr txBox="1"/>
          <p:nvPr/>
        </p:nvSpPr>
        <p:spPr>
          <a:xfrm>
            <a:off x="609134" y="2079830"/>
            <a:ext cx="10423823" cy="4154984"/>
          </a:xfrm>
          <a:prstGeom prst="rect">
            <a:avLst/>
          </a:prstGeom>
          <a:noFill/>
        </p:spPr>
        <p:txBody>
          <a:bodyPr wrap="square" lIns="91440" tIns="45720" rIns="91440" bIns="45720" anchor="t">
            <a:spAutoFit/>
          </a:bodyPr>
          <a:lstStyle/>
          <a:p>
            <a:r>
              <a:rPr lang="en-GB" sz="2400">
                <a:ea typeface="+mn-lt"/>
                <a:cs typeface="+mn-lt"/>
              </a:rPr>
              <a:t>LSE will be challenging but also rewarding.  We will provide:</a:t>
            </a:r>
            <a:endParaRPr lang="en-US">
              <a:ea typeface="+mn-lt"/>
              <a:cs typeface="+mn-lt"/>
            </a:endParaRPr>
          </a:p>
          <a:p>
            <a:endParaRPr lang="en-GB" sz="2400"/>
          </a:p>
          <a:p>
            <a:pPr marL="457200" indent="-457200">
              <a:buFont typeface="Arial" panose="020B0604020202020204" pitchFamily="34" charset="0"/>
              <a:buChar char="•"/>
            </a:pPr>
            <a:r>
              <a:rPr lang="en-GB" sz="2400">
                <a:latin typeface="Roboto"/>
                <a:ea typeface="Roboto"/>
                <a:cs typeface="Roboto"/>
              </a:rPr>
              <a:t>Support during your studies, when you need it</a:t>
            </a:r>
          </a:p>
          <a:p>
            <a:pPr marL="457200" indent="-457200">
              <a:buFont typeface="Arial" panose="020B0604020202020204" pitchFamily="34" charset="0"/>
              <a:buChar char="•"/>
            </a:pPr>
            <a:r>
              <a:rPr lang="en-GB" sz="2400">
                <a:latin typeface="Roboto"/>
                <a:ea typeface="Roboto"/>
                <a:cs typeface="Roboto"/>
              </a:rPr>
              <a:t>An academic mentor to help with questions about the academic requirements of your programme</a:t>
            </a:r>
          </a:p>
          <a:p>
            <a:pPr marL="457200" indent="-457200">
              <a:buFont typeface="Arial" panose="020B0604020202020204" pitchFamily="34" charset="0"/>
              <a:buChar char="•"/>
            </a:pPr>
            <a:r>
              <a:rPr lang="en-GB" sz="2400">
                <a:latin typeface="Roboto"/>
                <a:ea typeface="Roboto"/>
                <a:cs typeface="Roboto"/>
              </a:rPr>
              <a:t>Feedback on your submitted work</a:t>
            </a:r>
          </a:p>
          <a:p>
            <a:pPr marL="457200" indent="-457200">
              <a:buFont typeface="Arial" panose="020B0604020202020204" pitchFamily="34" charset="0"/>
              <a:buChar char="•"/>
            </a:pPr>
            <a:r>
              <a:rPr lang="en-GB" sz="2400">
                <a:latin typeface="Roboto"/>
                <a:ea typeface="Roboto"/>
                <a:cs typeface="Roboto"/>
              </a:rPr>
              <a:t>Opportunities for you to feedback to the School </a:t>
            </a:r>
          </a:p>
          <a:p>
            <a:pPr marL="457200" indent="-457200">
              <a:buFont typeface="Arial" panose="020B0604020202020204" pitchFamily="34" charset="0"/>
              <a:buChar char="•"/>
            </a:pPr>
            <a:r>
              <a:rPr lang="en-GB" sz="2400">
                <a:latin typeface="Roboto"/>
                <a:ea typeface="Roboto"/>
                <a:cs typeface="Roboto"/>
              </a:rPr>
              <a:t>A chance to study in a diverse community of students and staff</a:t>
            </a:r>
          </a:p>
          <a:p>
            <a:pPr marL="457200" indent="-457200">
              <a:buFont typeface="Arial" panose="020B0604020202020204" pitchFamily="34" charset="0"/>
              <a:buChar char="•"/>
            </a:pPr>
            <a:r>
              <a:rPr lang="en-GB" sz="2400">
                <a:latin typeface="Roboto"/>
                <a:ea typeface="Roboto"/>
                <a:cs typeface="Roboto"/>
              </a:rPr>
              <a:t>The chance to get involved with schemes such as Change Makers or in Students' Union societies</a:t>
            </a:r>
          </a:p>
          <a:p>
            <a:pPr marL="457200" indent="-457200">
              <a:buFont typeface="Arial" panose="020B0604020202020204" pitchFamily="34" charset="0"/>
              <a:buChar char="•"/>
            </a:pPr>
            <a:endParaRPr lang="en-GB" sz="2400">
              <a:cs typeface="Calibri"/>
            </a:endParaRPr>
          </a:p>
        </p:txBody>
      </p:sp>
    </p:spTree>
    <p:extLst>
      <p:ext uri="{BB962C8B-B14F-4D97-AF65-F5344CB8AC3E}">
        <p14:creationId xmlns:p14="http://schemas.microsoft.com/office/powerpoint/2010/main" val="4288089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C29117-3445-0B39-CE13-6D2B4BA70723}"/>
              </a:ext>
            </a:extLst>
          </p:cNvPr>
          <p:cNvPicPr>
            <a:picLocks noChangeAspect="1"/>
          </p:cNvPicPr>
          <p:nvPr/>
        </p:nvPicPr>
        <p:blipFill>
          <a:blip r:embed="rId3"/>
          <a:stretch>
            <a:fillRect/>
          </a:stretch>
        </p:blipFill>
        <p:spPr>
          <a:xfrm>
            <a:off x="9278834" y="0"/>
            <a:ext cx="2913166" cy="2913166"/>
          </a:xfrm>
          <a:prstGeom prst="rect">
            <a:avLst/>
          </a:prstGeom>
        </p:spPr>
      </p:pic>
      <p:pic>
        <p:nvPicPr>
          <p:cNvPr id="3" name="Picture 2">
            <a:extLst>
              <a:ext uri="{FF2B5EF4-FFF2-40B4-BE49-F238E27FC236}">
                <a16:creationId xmlns:a16="http://schemas.microsoft.com/office/drawing/2014/main" id="{4B2EBFEB-C4F4-CA30-7967-CC97DBDAD36E}"/>
              </a:ext>
            </a:extLst>
          </p:cNvPr>
          <p:cNvPicPr>
            <a:picLocks noChangeAspect="1"/>
          </p:cNvPicPr>
          <p:nvPr/>
        </p:nvPicPr>
        <p:blipFill>
          <a:blip r:embed="rId4"/>
          <a:stretch>
            <a:fillRect/>
          </a:stretch>
        </p:blipFill>
        <p:spPr>
          <a:xfrm>
            <a:off x="9803508" y="4381995"/>
            <a:ext cx="3155042" cy="3155042"/>
          </a:xfrm>
          <a:prstGeom prst="rect">
            <a:avLst/>
          </a:prstGeom>
        </p:spPr>
      </p:pic>
      <p:pic>
        <p:nvPicPr>
          <p:cNvPr id="4" name="Picture 3">
            <a:extLst>
              <a:ext uri="{FF2B5EF4-FFF2-40B4-BE49-F238E27FC236}">
                <a16:creationId xmlns:a16="http://schemas.microsoft.com/office/drawing/2014/main" id="{B724941D-0EC6-1BF5-D790-AB59D045BA25}"/>
              </a:ext>
            </a:extLst>
          </p:cNvPr>
          <p:cNvPicPr>
            <a:picLocks noChangeAspect="1"/>
          </p:cNvPicPr>
          <p:nvPr/>
        </p:nvPicPr>
        <p:blipFill>
          <a:blip r:embed="rId5"/>
          <a:stretch>
            <a:fillRect/>
          </a:stretch>
        </p:blipFill>
        <p:spPr>
          <a:xfrm rot="19539542">
            <a:off x="9144125" y="2731624"/>
            <a:ext cx="2106780" cy="2106780"/>
          </a:xfrm>
          <a:prstGeom prst="rect">
            <a:avLst/>
          </a:prstGeom>
        </p:spPr>
      </p:pic>
      <p:sp>
        <p:nvSpPr>
          <p:cNvPr id="5" name="TextBox 4">
            <a:extLst>
              <a:ext uri="{FF2B5EF4-FFF2-40B4-BE49-F238E27FC236}">
                <a16:creationId xmlns:a16="http://schemas.microsoft.com/office/drawing/2014/main" id="{06C6844C-248B-4660-96EA-7F4F1B7E8708}"/>
              </a:ext>
            </a:extLst>
          </p:cNvPr>
          <p:cNvSpPr txBox="1"/>
          <p:nvPr/>
        </p:nvSpPr>
        <p:spPr>
          <a:xfrm>
            <a:off x="461952" y="1248535"/>
            <a:ext cx="9032568" cy="553998"/>
          </a:xfrm>
          <a:prstGeom prst="rect">
            <a:avLst/>
          </a:prstGeom>
          <a:noFill/>
        </p:spPr>
        <p:txBody>
          <a:bodyPr wrap="square" lIns="0" tIns="0" rIns="0" bIns="0" rtlCol="0" anchor="t">
            <a:spAutoFit/>
          </a:bodyPr>
          <a:lstStyle/>
          <a:p>
            <a:r>
              <a:rPr lang="en-US" sz="3600" b="1">
                <a:latin typeface="Roboto"/>
                <a:ea typeface="Roboto"/>
              </a:rPr>
              <a:t>Sources of academic support</a:t>
            </a:r>
          </a:p>
        </p:txBody>
      </p:sp>
      <p:sp>
        <p:nvSpPr>
          <p:cNvPr id="6" name="TextBox 5">
            <a:extLst>
              <a:ext uri="{FF2B5EF4-FFF2-40B4-BE49-F238E27FC236}">
                <a16:creationId xmlns:a16="http://schemas.microsoft.com/office/drawing/2014/main" id="{BBB5C7EB-DE52-42FA-9681-254AB248B986}"/>
              </a:ext>
            </a:extLst>
          </p:cNvPr>
          <p:cNvSpPr txBox="1"/>
          <p:nvPr/>
        </p:nvSpPr>
        <p:spPr>
          <a:xfrm>
            <a:off x="406402" y="1881240"/>
            <a:ext cx="8675326"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latin typeface="Roboto"/>
                <a:ea typeface="Roboto"/>
                <a:cs typeface="Roboto"/>
              </a:rPr>
              <a:t>In your academic department</a:t>
            </a:r>
            <a:endParaRPr lang="en-US">
              <a:latin typeface="Roboto"/>
              <a:ea typeface="Roboto"/>
              <a:cs typeface="Roboto"/>
            </a:endParaRPr>
          </a:p>
          <a:p>
            <a:pPr marL="857250" lvl="1" indent="-457200">
              <a:buFont typeface="Courier New" panose="02070309020205020404" pitchFamily="49" charset="0"/>
              <a:buChar char="o"/>
            </a:pPr>
            <a:r>
              <a:rPr lang="en-GB" sz="2400">
                <a:latin typeface="Roboto"/>
                <a:ea typeface="Roboto"/>
                <a:cs typeface="Arial"/>
              </a:rPr>
              <a:t>Academic Mentor</a:t>
            </a:r>
          </a:p>
          <a:p>
            <a:pPr marL="857250" lvl="1" indent="-457200">
              <a:buFont typeface="Courier New" panose="02070309020205020404" pitchFamily="49" charset="0"/>
              <a:buChar char="o"/>
            </a:pPr>
            <a:r>
              <a:rPr lang="en-GB" sz="2400">
                <a:latin typeface="Roboto"/>
                <a:ea typeface="Roboto"/>
                <a:cs typeface="Arial"/>
              </a:rPr>
              <a:t>Class teachers</a:t>
            </a:r>
          </a:p>
          <a:p>
            <a:pPr marL="857250" lvl="1" indent="-457200">
              <a:buFont typeface="Courier New" panose="02070309020205020404" pitchFamily="49" charset="0"/>
              <a:buChar char="o"/>
            </a:pPr>
            <a:r>
              <a:rPr lang="en-GB" sz="2400">
                <a:latin typeface="Roboto"/>
                <a:ea typeface="Roboto"/>
                <a:cs typeface="Arial"/>
              </a:rPr>
              <a:t>Programme Director(s)</a:t>
            </a:r>
          </a:p>
          <a:p>
            <a:pPr marL="857250" lvl="1" indent="-457200">
              <a:buFont typeface="Courier New" panose="02070309020205020404" pitchFamily="49" charset="0"/>
              <a:buChar char="o"/>
            </a:pPr>
            <a:r>
              <a:rPr lang="en-GB" sz="2400">
                <a:latin typeface="Roboto"/>
                <a:ea typeface="Roboto"/>
                <a:cs typeface="Arial"/>
              </a:rPr>
              <a:t>Programme Administrator(s)</a:t>
            </a:r>
            <a:endParaRPr lang="en-GB">
              <a:latin typeface="Calibri"/>
              <a:ea typeface="Roboto"/>
              <a:cs typeface="Calibri"/>
            </a:endParaRPr>
          </a:p>
          <a:p>
            <a:pPr marL="857250" lvl="1" indent="-457200">
              <a:buFont typeface="Courier New" panose="02070309020205020404" pitchFamily="49" charset="0"/>
              <a:buChar char="o"/>
            </a:pPr>
            <a:endParaRPr lang="en-GB" sz="2400">
              <a:latin typeface="Roboto"/>
              <a:ea typeface="Roboto"/>
              <a:cs typeface="Roboto"/>
            </a:endParaRPr>
          </a:p>
          <a:p>
            <a:pPr marL="342900" indent="-342900">
              <a:buFont typeface="Arial,Sans-Serif" panose="02070309020205020404" pitchFamily="49" charset="0"/>
              <a:buChar char="•"/>
            </a:pPr>
            <a:r>
              <a:rPr lang="en-US" sz="2400">
                <a:latin typeface="Roboto"/>
                <a:ea typeface="Roboto"/>
                <a:cs typeface="Roboto"/>
              </a:rPr>
              <a:t>Centrally at the School</a:t>
            </a:r>
          </a:p>
          <a:p>
            <a:pPr marL="742950" lvl="1" indent="-342900">
              <a:buFont typeface="Courier New"/>
              <a:buChar char="o"/>
            </a:pPr>
            <a:r>
              <a:rPr lang="en-GB" sz="2400">
                <a:latin typeface="Roboto"/>
                <a:ea typeface="Roboto"/>
                <a:cs typeface="Arial"/>
              </a:rPr>
              <a:t>LSE Life</a:t>
            </a:r>
            <a:endParaRPr lang="en-GB" sz="2400">
              <a:latin typeface="Roboto" panose="02000000000000000000" pitchFamily="2" charset="0"/>
              <a:ea typeface="Roboto" panose="02000000000000000000" pitchFamily="2" charset="0"/>
              <a:cs typeface="Arial" pitchFamily="34" charset="0"/>
            </a:endParaRPr>
          </a:p>
          <a:p>
            <a:pPr marL="742950" lvl="1" indent="-342900">
              <a:buFont typeface="Courier New"/>
              <a:buChar char="o"/>
            </a:pPr>
            <a:r>
              <a:rPr lang="en-GB" sz="2400">
                <a:latin typeface="Roboto"/>
                <a:ea typeface="Roboto"/>
                <a:cs typeface="Arial"/>
              </a:rPr>
              <a:t>Student Advice and Engagement Team in the Student Services Centre</a:t>
            </a:r>
            <a:endParaRPr lang="en-GB" sz="2400">
              <a:latin typeface="Roboto" panose="02000000000000000000" pitchFamily="2" charset="0"/>
              <a:ea typeface="Roboto" panose="02000000000000000000" pitchFamily="2" charset="0"/>
              <a:cs typeface="Arial" pitchFamily="34" charset="0"/>
            </a:endParaRPr>
          </a:p>
          <a:p>
            <a:pPr marL="400050" lvl="1"/>
            <a:endParaRPr lang="en-GB" sz="2400">
              <a:latin typeface="Roboto" panose="02000000000000000000" pitchFamily="2" charset="0"/>
              <a:ea typeface="Roboto" panose="02000000000000000000" pitchFamily="2" charset="0"/>
              <a:cs typeface="Arial" pitchFamily="34" charset="0"/>
            </a:endParaRPr>
          </a:p>
        </p:txBody>
      </p:sp>
    </p:spTree>
    <p:extLst>
      <p:ext uri="{BB962C8B-B14F-4D97-AF65-F5344CB8AC3E}">
        <p14:creationId xmlns:p14="http://schemas.microsoft.com/office/powerpoint/2010/main" val="4183935211"/>
      </p:ext>
    </p:extLst>
  </p:cSld>
  <p:clrMapOvr>
    <a:masterClrMapping/>
  </p:clrMapOvr>
</p:sld>
</file>

<file path=ppt/theme/theme1.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7900ed4-8812-4963-b004-ab8dc4e1f82d" xsi:nil="true"/>
    <lcf76f155ced4ddcb4097134ff3c332f xmlns="a8fb33d5-ccc4-4ef5-b38e-79313ae9f8a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EA4C90FA5E1E4EA793A5D4C13E6921" ma:contentTypeVersion="18" ma:contentTypeDescription="Create a new document." ma:contentTypeScope="" ma:versionID="ac5885d2d2deee0090c55e10a314bcab">
  <xsd:schema xmlns:xsd="http://www.w3.org/2001/XMLSchema" xmlns:xs="http://www.w3.org/2001/XMLSchema" xmlns:p="http://schemas.microsoft.com/office/2006/metadata/properties" xmlns:ns2="a8fb33d5-ccc4-4ef5-b38e-79313ae9f8ac" xmlns:ns3="57900ed4-8812-4963-b004-ab8dc4e1f82d" targetNamespace="http://schemas.microsoft.com/office/2006/metadata/properties" ma:root="true" ma:fieldsID="8332465867e910994b9a9560efb4a786" ns2:_="" ns3:_="">
    <xsd:import namespace="a8fb33d5-ccc4-4ef5-b38e-79313ae9f8ac"/>
    <xsd:import namespace="57900ed4-8812-4963-b004-ab8dc4e1f82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fb33d5-ccc4-4ef5-b38e-79313ae9f8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c64bf66-3ab6-4740-8ae4-bf44781f38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900ed4-8812-4963-b004-ab8dc4e1f82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498c3c6-1755-4562-a012-3df28bd1cca1}" ma:internalName="TaxCatchAll" ma:showField="CatchAllData" ma:web="57900ed4-8812-4963-b004-ab8dc4e1f8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CE38D6-B6B7-4231-BC83-5BFF3B4563A1}">
  <ds:schemaRefs>
    <ds:schemaRef ds:uri="013a21d4-7541-43b0-998b-c3da67fbe4d3"/>
    <ds:schemaRef ds:uri="57900ed4-8812-4963-b004-ab8dc4e1f82d"/>
    <ds:schemaRef ds:uri="5a988561-2604-4ee4-ae51-10c4b9f53583"/>
    <ds:schemaRef ds:uri="a8fb33d5-ccc4-4ef5-b38e-79313ae9f8a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5C9C36E-E5EC-4567-BF05-C87142278274}">
  <ds:schemaRefs>
    <ds:schemaRef ds:uri="57900ed4-8812-4963-b004-ab8dc4e1f82d"/>
    <ds:schemaRef ds:uri="a8fb33d5-ccc4-4ef5-b38e-79313ae9f8a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16D668C-20FE-4A4B-9668-730A6F9F62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1877</Words>
  <Application>Microsoft Office PowerPoint</Application>
  <PresentationFormat>Widescreen</PresentationFormat>
  <Paragraphs>187</Paragraphs>
  <Slides>20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Arial,Sans-Serif</vt:lpstr>
      <vt:lpstr>Calibri</vt:lpstr>
      <vt:lpstr>Calibri Light</vt:lpstr>
      <vt:lpstr>Courier New</vt:lpstr>
      <vt:lpstr>Roboto</vt:lpstr>
      <vt:lpstr>Roboto Medium</vt:lpstr>
      <vt:lpstr>Wingdings</vt:lpstr>
      <vt:lpstr>Wingdings,Sans-Serif</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London School of Economics and Political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Oneill3,K</dc:creator>
  <cp:lastModifiedBy>Ovens,B</cp:lastModifiedBy>
  <cp:revision>2</cp:revision>
  <dcterms:created xsi:type="dcterms:W3CDTF">2020-07-02T09:24:07Z</dcterms:created>
  <dcterms:modified xsi:type="dcterms:W3CDTF">2024-01-30T17:25:54Z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0x01010008E3DD4892734C43A2535A1B371AB048</vt:lpwstr>
  </property>
  <property fmtid="{D5CDD505-2E9C-101B-9397-08002B2CF9AE}" pid="3" name="MediaServiceImageTags">
    <vt:lpwstr/>
  </property>
</Properties>
</file>