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9" r:id="rId2"/>
    <p:sldId id="354" r:id="rId3"/>
    <p:sldId id="355" r:id="rId4"/>
    <p:sldId id="356" r:id="rId5"/>
    <p:sldId id="357" r:id="rId6"/>
    <p:sldId id="358" r:id="rId7"/>
    <p:sldId id="359" r:id="rId8"/>
    <p:sldId id="360" r:id="rId9"/>
    <p:sldId id="361" r:id="rId10"/>
    <p:sldId id="362" r:id="rId11"/>
    <p:sldId id="363" r:id="rId12"/>
    <p:sldId id="364" r:id="rId13"/>
    <p:sldId id="365" r:id="rId14"/>
    <p:sldId id="366" r:id="rId15"/>
    <p:sldId id="373" r:id="rId16"/>
    <p:sldId id="367" r:id="rId17"/>
    <p:sldId id="368" r:id="rId18"/>
    <p:sldId id="369" r:id="rId19"/>
    <p:sldId id="370" r:id="rId20"/>
    <p:sldId id="371" r:id="rId21"/>
    <p:sldId id="372" r:id="rId22"/>
    <p:sldId id="374" r:id="rId23"/>
  </p:sldIdLst>
  <p:sldSz cx="9144000" cy="6858000" type="screen4x3"/>
  <p:notesSz cx="6858000" cy="9144000"/>
  <p:photoAlbum layout="1picTitle"/>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Rg st="1" end="22"/>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4C0155-3253-4129-9A90-68EC0423B0E4}" type="datetimeFigureOut">
              <a:rPr lang="en-GB" smtClean="0"/>
              <a:t>23/05/2012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FD5A35-1E7B-414E-B535-380FDF4738C4}" type="slidenum">
              <a:rPr lang="en-GB" smtClean="0"/>
              <a:t>‹#›</a:t>
            </a:fld>
            <a:endParaRPr lang="en-GB"/>
          </a:p>
        </p:txBody>
      </p:sp>
    </p:spTree>
    <p:extLst>
      <p:ext uri="{BB962C8B-B14F-4D97-AF65-F5344CB8AC3E}">
        <p14:creationId xmlns:p14="http://schemas.microsoft.com/office/powerpoint/2010/main" val="2603555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71DEF7-D418-4E84-8B64-FC42F2B9CB48}" type="datetimeFigureOut">
              <a:rPr lang="en-GB" smtClean="0"/>
              <a:t>23/05/2012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53049088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71DEF7-D418-4E84-8B64-FC42F2B9CB48}" type="datetimeFigureOut">
              <a:rPr lang="en-GB" smtClean="0"/>
              <a:t>23/05/2012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923704772"/>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71DEF7-D418-4E84-8B64-FC42F2B9CB48}" type="datetimeFigureOut">
              <a:rPr lang="en-GB" smtClean="0"/>
              <a:t>23/05/2012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085840871"/>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71DEF7-D418-4E84-8B64-FC42F2B9CB48}" type="datetimeFigureOut">
              <a:rPr lang="en-GB" smtClean="0"/>
              <a:t>23/05/2012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175900571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71DEF7-D418-4E84-8B64-FC42F2B9CB48}" type="datetimeFigureOut">
              <a:rPr lang="en-GB" smtClean="0"/>
              <a:t>23/05/2012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233205921"/>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771DEF7-D418-4E84-8B64-FC42F2B9CB48}" type="datetimeFigureOut">
              <a:rPr lang="en-GB" smtClean="0"/>
              <a:t>23/05/2012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247518613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71DEF7-D418-4E84-8B64-FC42F2B9CB48}" type="datetimeFigureOut">
              <a:rPr lang="en-GB" smtClean="0"/>
              <a:t>23/05/2012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99160093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71DEF7-D418-4E84-8B64-FC42F2B9CB48}" type="datetimeFigureOut">
              <a:rPr lang="en-GB" smtClean="0"/>
              <a:t>23/05/2012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503806487"/>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71DEF7-D418-4E84-8B64-FC42F2B9CB48}" type="datetimeFigureOut">
              <a:rPr lang="en-GB" smtClean="0"/>
              <a:t>23/05/2012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43621885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71DEF7-D418-4E84-8B64-FC42F2B9CB48}" type="datetimeFigureOut">
              <a:rPr lang="en-GB" smtClean="0"/>
              <a:t>23/05/2012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399949758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71DEF7-D418-4E84-8B64-FC42F2B9CB48}" type="datetimeFigureOut">
              <a:rPr lang="en-GB" smtClean="0"/>
              <a:t>23/05/2012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BC67B2-E6A8-4783-927F-04C752181A77}" type="slidenum">
              <a:rPr lang="en-GB" smtClean="0"/>
              <a:t>‹#›</a:t>
            </a:fld>
            <a:endParaRPr lang="en-GB"/>
          </a:p>
        </p:txBody>
      </p:sp>
    </p:spTree>
    <p:extLst>
      <p:ext uri="{BB962C8B-B14F-4D97-AF65-F5344CB8AC3E}">
        <p14:creationId xmlns:p14="http://schemas.microsoft.com/office/powerpoint/2010/main" val="415908662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1DEF7-D418-4E84-8B64-FC42F2B9CB48}" type="datetimeFigureOut">
              <a:rPr lang="en-GB" smtClean="0"/>
              <a:t>23/05/2012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BC67B2-E6A8-4783-927F-04C752181A77}" type="slidenum">
              <a:rPr lang="en-GB" smtClean="0"/>
              <a:t>‹#›</a:t>
            </a:fld>
            <a:endParaRPr lang="en-GB"/>
          </a:p>
        </p:txBody>
      </p:sp>
    </p:spTree>
    <p:extLst>
      <p:ext uri="{BB962C8B-B14F-4D97-AF65-F5344CB8AC3E}">
        <p14:creationId xmlns:p14="http://schemas.microsoft.com/office/powerpoint/2010/main" val="3926580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5"/>
            <a:ext cx="7772400" cy="2115666"/>
          </a:xfrm>
        </p:spPr>
        <p:txBody>
          <a:bodyPr>
            <a:normAutofit/>
          </a:bodyPr>
          <a:lstStyle/>
          <a:p>
            <a:r>
              <a:rPr lang="en-GB" sz="6000" b="1" dirty="0" smtClean="0"/>
              <a:t>Terry Morris’</a:t>
            </a:r>
            <a:br>
              <a:rPr lang="en-GB" sz="6000" b="1" dirty="0" smtClean="0"/>
            </a:br>
            <a:r>
              <a:rPr lang="en-GB" sz="6000" b="1" dirty="0" smtClean="0"/>
              <a:t>Photo Album</a:t>
            </a:r>
            <a:endParaRPr lang="en-GB" sz="6000" b="1" dirty="0"/>
          </a:p>
        </p:txBody>
      </p:sp>
    </p:spTree>
    <p:extLst>
      <p:ext uri="{BB962C8B-B14F-4D97-AF65-F5344CB8AC3E}">
        <p14:creationId xmlns:p14="http://schemas.microsoft.com/office/powerpoint/2010/main" val="2100794656"/>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Al and </a:t>
            </a:r>
            <a:r>
              <a:rPr lang="en-US" sz="3200" b="1" dirty="0" err="1"/>
              <a:t>Naty</a:t>
            </a:r>
            <a:r>
              <a:rPr lang="en-US" sz="3200" b="1" dirty="0"/>
              <a:t> Cohen with their ancient Pontiac.</a:t>
            </a:r>
            <a:endParaRPr lang="en-GB" sz="3200" dirty="0"/>
          </a:p>
        </p:txBody>
      </p:sp>
      <p:pic>
        <p:nvPicPr>
          <p:cNvPr id="4" name="Picture 3" descr="Terry5"/>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2478089" y="1196752"/>
            <a:ext cx="3894112" cy="3672408"/>
          </a:xfrm>
          <a:prstGeom prst="rect">
            <a:avLst/>
          </a:prstGeom>
          <a:noFill/>
          <a:ln>
            <a:noFill/>
          </a:ln>
        </p:spPr>
      </p:pic>
      <p:sp>
        <p:nvSpPr>
          <p:cNvPr id="2" name="TextBox 1"/>
          <p:cNvSpPr txBox="1"/>
          <p:nvPr/>
        </p:nvSpPr>
        <p:spPr>
          <a:xfrm>
            <a:off x="708309" y="5045808"/>
            <a:ext cx="7704856" cy="1323439"/>
          </a:xfrm>
          <a:prstGeom prst="rect">
            <a:avLst/>
          </a:prstGeom>
          <a:noFill/>
        </p:spPr>
        <p:txBody>
          <a:bodyPr wrap="square" rtlCol="0">
            <a:spAutoFit/>
          </a:bodyPr>
          <a:lstStyle/>
          <a:p>
            <a:pPr lvl="0"/>
            <a:r>
              <a:rPr lang="en-US" sz="2000" dirty="0" smtClean="0"/>
              <a:t>Although </a:t>
            </a:r>
            <a:r>
              <a:rPr lang="en-US" sz="2000" dirty="0"/>
              <a:t>the body was in reasonable order, this thing was a mechanical heap. Al did not believe in fixing cars, he just sold them and found another. It was certainly cheaper that way, as I discovered in California some years later where I coaxed a decrepit Studebaker into periodic life. </a:t>
            </a:r>
            <a:endParaRPr lang="en-GB" sz="2000" dirty="0"/>
          </a:p>
        </p:txBody>
      </p:sp>
    </p:spTree>
    <p:extLst>
      <p:ext uri="{BB962C8B-B14F-4D97-AF65-F5344CB8AC3E}">
        <p14:creationId xmlns:p14="http://schemas.microsoft.com/office/powerpoint/2010/main" val="128576408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Al Cohen with his cat and his dog.</a:t>
            </a:r>
            <a:endParaRPr lang="en-GB" sz="3200" dirty="0"/>
          </a:p>
        </p:txBody>
      </p:sp>
      <p:pic>
        <p:nvPicPr>
          <p:cNvPr id="4" name="Picture 3" descr="terry9"/>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2432051" y="1124744"/>
            <a:ext cx="4084166" cy="4104456"/>
          </a:xfrm>
          <a:prstGeom prst="rect">
            <a:avLst/>
          </a:prstGeom>
          <a:noFill/>
          <a:ln>
            <a:noFill/>
          </a:ln>
        </p:spPr>
      </p:pic>
      <p:sp>
        <p:nvSpPr>
          <p:cNvPr id="2" name="TextBox 1"/>
          <p:cNvSpPr txBox="1"/>
          <p:nvPr/>
        </p:nvSpPr>
        <p:spPr>
          <a:xfrm>
            <a:off x="827584" y="5373216"/>
            <a:ext cx="7488832" cy="1292662"/>
          </a:xfrm>
          <a:prstGeom prst="rect">
            <a:avLst/>
          </a:prstGeom>
          <a:noFill/>
        </p:spPr>
        <p:txBody>
          <a:bodyPr wrap="square" rtlCol="0">
            <a:spAutoFit/>
          </a:bodyPr>
          <a:lstStyle/>
          <a:p>
            <a:pPr lvl="0"/>
            <a:r>
              <a:rPr lang="en-US" sz="2000" dirty="0" smtClean="0"/>
              <a:t>Al </a:t>
            </a:r>
            <a:r>
              <a:rPr lang="en-US" sz="2000" dirty="0"/>
              <a:t>and </a:t>
            </a:r>
            <a:r>
              <a:rPr lang="en-US" sz="2000" dirty="0" err="1"/>
              <a:t>Naty</a:t>
            </a:r>
            <a:r>
              <a:rPr lang="en-US" sz="2000" dirty="0"/>
              <a:t>  had no children, but loved their animals. People after my own heart. Al was always great company and introduced me to the music of </a:t>
            </a:r>
            <a:r>
              <a:rPr lang="en-US" sz="2000" dirty="0" err="1"/>
              <a:t>Huddy</a:t>
            </a:r>
            <a:r>
              <a:rPr lang="en-US" sz="2000" dirty="0"/>
              <a:t> </a:t>
            </a:r>
            <a:r>
              <a:rPr lang="en-US" sz="2000" dirty="0" err="1"/>
              <a:t>Leadbetter</a:t>
            </a:r>
            <a:r>
              <a:rPr lang="en-US" sz="2000" dirty="0"/>
              <a:t>.</a:t>
            </a:r>
            <a:endParaRPr lang="en-GB" sz="2000" dirty="0"/>
          </a:p>
          <a:p>
            <a:r>
              <a:rPr lang="en-GB" b="1" dirty="0"/>
              <a:t> </a:t>
            </a:r>
            <a:endParaRPr lang="en-GB" dirty="0"/>
          </a:p>
        </p:txBody>
      </p:sp>
    </p:spTree>
    <p:extLst>
      <p:ext uri="{BB962C8B-B14F-4D97-AF65-F5344CB8AC3E}">
        <p14:creationId xmlns:p14="http://schemas.microsoft.com/office/powerpoint/2010/main" val="425429002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Pauline Morris and Barbara </a:t>
            </a:r>
            <a:r>
              <a:rPr lang="en-US" sz="3200" b="1" dirty="0" err="1"/>
              <a:t>Biely</a:t>
            </a:r>
            <a:r>
              <a:rPr lang="en-US" sz="3200" b="1" dirty="0"/>
              <a:t>. LSE. June 1960.</a:t>
            </a:r>
            <a:endParaRPr lang="en-GB" sz="3200" dirty="0"/>
          </a:p>
        </p:txBody>
      </p:sp>
      <p:pic>
        <p:nvPicPr>
          <p:cNvPr id="4" name="Picture 3" descr="terry11"/>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777603" y="1412776"/>
            <a:ext cx="5516785" cy="3078906"/>
          </a:xfrm>
          <a:prstGeom prst="rect">
            <a:avLst/>
          </a:prstGeom>
          <a:noFill/>
          <a:ln>
            <a:noFill/>
          </a:ln>
        </p:spPr>
      </p:pic>
      <p:sp>
        <p:nvSpPr>
          <p:cNvPr id="2" name="TextBox 1"/>
          <p:cNvSpPr txBox="1"/>
          <p:nvPr/>
        </p:nvSpPr>
        <p:spPr>
          <a:xfrm>
            <a:off x="1187624" y="4869160"/>
            <a:ext cx="7128792" cy="1015663"/>
          </a:xfrm>
          <a:prstGeom prst="rect">
            <a:avLst/>
          </a:prstGeom>
          <a:noFill/>
        </p:spPr>
        <p:txBody>
          <a:bodyPr wrap="square" rtlCol="0">
            <a:spAutoFit/>
          </a:bodyPr>
          <a:lstStyle/>
          <a:p>
            <a:pPr lvl="0"/>
            <a:r>
              <a:rPr lang="en-US" sz="2000" dirty="0" smtClean="0"/>
              <a:t>Pauline </a:t>
            </a:r>
            <a:r>
              <a:rPr lang="en-US" sz="2000" dirty="0"/>
              <a:t>died in 1979. Barbara, still a dear friend, has done important research on ageing, is the matriarch of a great family in California, and remains as bright a star as ever.</a:t>
            </a:r>
            <a:endParaRPr lang="en-GB" sz="2000" dirty="0"/>
          </a:p>
        </p:txBody>
      </p:sp>
    </p:spTree>
    <p:extLst>
      <p:ext uri="{BB962C8B-B14F-4D97-AF65-F5344CB8AC3E}">
        <p14:creationId xmlns:p14="http://schemas.microsoft.com/office/powerpoint/2010/main" val="3037166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Barbara </a:t>
            </a:r>
            <a:r>
              <a:rPr lang="en-US" sz="3200" b="1" dirty="0" err="1"/>
              <a:t>Biely</a:t>
            </a:r>
            <a:r>
              <a:rPr lang="en-US" sz="3200" b="1" dirty="0"/>
              <a:t> and Terence Morris. LSE June 1960.</a:t>
            </a:r>
            <a:endParaRPr lang="en-GB" sz="3200" dirty="0"/>
          </a:p>
        </p:txBody>
      </p:sp>
      <p:pic>
        <p:nvPicPr>
          <p:cNvPr id="4" name="Picture 3" descr="terry12"/>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835696" y="1340768"/>
            <a:ext cx="5284762" cy="3294930"/>
          </a:xfrm>
          <a:prstGeom prst="rect">
            <a:avLst/>
          </a:prstGeom>
          <a:noFill/>
          <a:ln>
            <a:noFill/>
          </a:ln>
        </p:spPr>
      </p:pic>
      <p:sp>
        <p:nvSpPr>
          <p:cNvPr id="2" name="TextBox 1"/>
          <p:cNvSpPr txBox="1"/>
          <p:nvPr/>
        </p:nvSpPr>
        <p:spPr>
          <a:xfrm>
            <a:off x="1115439" y="4636876"/>
            <a:ext cx="7012953" cy="2246769"/>
          </a:xfrm>
          <a:prstGeom prst="rect">
            <a:avLst/>
          </a:prstGeom>
          <a:noFill/>
        </p:spPr>
        <p:txBody>
          <a:bodyPr wrap="square" rtlCol="0">
            <a:spAutoFit/>
          </a:bodyPr>
          <a:lstStyle/>
          <a:p>
            <a:pPr lvl="0"/>
            <a:r>
              <a:rPr lang="en-US" sz="2000" dirty="0" smtClean="0"/>
              <a:t>Around </a:t>
            </a:r>
            <a:r>
              <a:rPr lang="en-US" sz="2000" dirty="0"/>
              <a:t>this time the School rented accommodation in the Strand opposite St Clement Danes. This was one of two rooms on the top floor of a building that was home to a tailor, a tobacconist and a men’s barber. Heated by gas fires it was primitive, but comfy. It was literally a minute or two away from Louis’ chambers, which was very convenient. And NO, that’s </a:t>
            </a:r>
            <a:r>
              <a:rPr lang="en-US" sz="2000" i="1" dirty="0"/>
              <a:t>not</a:t>
            </a:r>
            <a:r>
              <a:rPr lang="en-US" sz="2000" dirty="0"/>
              <a:t> my handbag . .</a:t>
            </a:r>
            <a:endParaRPr lang="en-GB" sz="2000" dirty="0"/>
          </a:p>
          <a:p>
            <a:r>
              <a:rPr lang="en-GB" sz="2000" b="1" dirty="0"/>
              <a:t> </a:t>
            </a:r>
            <a:endParaRPr lang="en-GB" sz="2000" dirty="0"/>
          </a:p>
        </p:txBody>
      </p:sp>
    </p:spTree>
    <p:extLst>
      <p:ext uri="{BB962C8B-B14F-4D97-AF65-F5344CB8AC3E}">
        <p14:creationId xmlns:p14="http://schemas.microsoft.com/office/powerpoint/2010/main" val="404917280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1213" y="97176"/>
            <a:ext cx="8229600" cy="1143000"/>
          </a:xfrm>
        </p:spPr>
        <p:txBody>
          <a:bodyPr>
            <a:normAutofit/>
          </a:bodyPr>
          <a:lstStyle/>
          <a:p>
            <a:r>
              <a:rPr lang="en-GB" sz="3200" b="1" dirty="0"/>
              <a:t>The Weather Deck of HMP </a:t>
            </a:r>
            <a:r>
              <a:rPr lang="en-GB" sz="3200" b="1" dirty="0" err="1"/>
              <a:t>Weare</a:t>
            </a:r>
            <a:r>
              <a:rPr lang="en-GB" sz="3200" b="1" dirty="0"/>
              <a:t>.</a:t>
            </a:r>
            <a:endParaRPr lang="en-GB" sz="3200" dirty="0"/>
          </a:p>
        </p:txBody>
      </p:sp>
      <p:pic>
        <p:nvPicPr>
          <p:cNvPr id="4" name="Picture 3" descr="Ta6"/>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691680" y="1052736"/>
            <a:ext cx="6269508" cy="3384376"/>
          </a:xfrm>
          <a:prstGeom prst="rect">
            <a:avLst/>
          </a:prstGeom>
          <a:noFill/>
          <a:ln>
            <a:noFill/>
          </a:ln>
        </p:spPr>
      </p:pic>
      <p:sp>
        <p:nvSpPr>
          <p:cNvPr id="2" name="TextBox 1"/>
          <p:cNvSpPr txBox="1"/>
          <p:nvPr/>
        </p:nvSpPr>
        <p:spPr>
          <a:xfrm>
            <a:off x="395536" y="4437112"/>
            <a:ext cx="8352928" cy="2246769"/>
          </a:xfrm>
          <a:prstGeom prst="rect">
            <a:avLst/>
          </a:prstGeom>
          <a:noFill/>
        </p:spPr>
        <p:txBody>
          <a:bodyPr wrap="square" rtlCol="0">
            <a:spAutoFit/>
          </a:bodyPr>
          <a:lstStyle/>
          <a:p>
            <a:pPr lvl="0"/>
            <a:r>
              <a:rPr lang="en-US" sz="2000" i="1" dirty="0" err="1"/>
              <a:t>Weare</a:t>
            </a:r>
            <a:r>
              <a:rPr lang="en-US" sz="2000" dirty="0"/>
              <a:t> was the accommodation barge from the Gulf of Mexico that first served as a prison hulk in New York subsequently bought by HM government to be moored alongside in Portland </a:t>
            </a:r>
            <a:r>
              <a:rPr lang="en-US" sz="2000" dirty="0" err="1"/>
              <a:t>Harbour</a:t>
            </a:r>
            <a:r>
              <a:rPr lang="en-US" sz="2000" dirty="0"/>
              <a:t>. Frances Crook, Secretary of the Howard League, together with the Chairman, Andrew Rutherford and I, visited the day before the first prisoners arrived. This deck was the exercise area and given the eastern side of Portland is fully exposed from NE to SE it would have been difficult even to stand up on it in any thing fiercer than Beaufort Force 6.</a:t>
            </a:r>
            <a:endParaRPr lang="en-GB" sz="2000" dirty="0"/>
          </a:p>
        </p:txBody>
      </p:sp>
    </p:spTree>
    <p:extLst>
      <p:ext uri="{BB962C8B-B14F-4D97-AF65-F5344CB8AC3E}">
        <p14:creationId xmlns:p14="http://schemas.microsoft.com/office/powerpoint/2010/main" val="14236496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908720"/>
            <a:ext cx="7772400" cy="1224136"/>
          </a:xfrm>
        </p:spPr>
        <p:txBody>
          <a:bodyPr>
            <a:normAutofit/>
          </a:bodyPr>
          <a:lstStyle/>
          <a:p>
            <a:r>
              <a:rPr lang="en-GB" sz="3200" b="1" dirty="0" smtClean="0"/>
              <a:t>The Croydon Photographs</a:t>
            </a:r>
            <a:endParaRPr lang="en-GB" sz="3200" b="1" dirty="0"/>
          </a:p>
        </p:txBody>
      </p:sp>
      <p:sp>
        <p:nvSpPr>
          <p:cNvPr id="3" name="Subtitle 2"/>
          <p:cNvSpPr>
            <a:spLocks noGrp="1"/>
          </p:cNvSpPr>
          <p:nvPr>
            <p:ph type="subTitle" idx="1"/>
          </p:nvPr>
        </p:nvSpPr>
        <p:spPr>
          <a:xfrm>
            <a:off x="683568" y="2420888"/>
            <a:ext cx="7848872" cy="3217912"/>
          </a:xfrm>
        </p:spPr>
        <p:txBody>
          <a:bodyPr>
            <a:normAutofit/>
          </a:bodyPr>
          <a:lstStyle/>
          <a:p>
            <a:pPr lvl="0" algn="just"/>
            <a:r>
              <a:rPr lang="en-US" sz="2400" dirty="0">
                <a:solidFill>
                  <a:schemeClr val="tx1"/>
                </a:solidFill>
              </a:rPr>
              <a:t>These are six pictures selected from a number taken by me of the areas where juvenile offenders were to be found. Here we are looking for the most part at a forgotten Croydon ignored by the more affluent parts of this then County Borough. Taken on my ancient Kodak bellows camera in 120 format they are printed on glass slides</a:t>
            </a:r>
            <a:endParaRPr lang="en-GB" sz="2400" dirty="0">
              <a:solidFill>
                <a:schemeClr val="tx1"/>
              </a:solidFill>
            </a:endParaRPr>
          </a:p>
          <a:p>
            <a:endParaRPr lang="en-GB" dirty="0"/>
          </a:p>
        </p:txBody>
      </p:sp>
    </p:spTree>
    <p:extLst>
      <p:ext uri="{BB962C8B-B14F-4D97-AF65-F5344CB8AC3E}">
        <p14:creationId xmlns:p14="http://schemas.microsoft.com/office/powerpoint/2010/main" val="288704293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1a"/>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187624" y="1340768"/>
            <a:ext cx="7034213" cy="4754562"/>
          </a:xfrm>
          <a:prstGeom prst="rect">
            <a:avLst/>
          </a:prstGeom>
          <a:noFill/>
          <a:ln>
            <a:noFill/>
          </a:ln>
        </p:spPr>
      </p:pic>
    </p:spTree>
    <p:extLst>
      <p:ext uri="{BB962C8B-B14F-4D97-AF65-F5344CB8AC3E}">
        <p14:creationId xmlns:p14="http://schemas.microsoft.com/office/powerpoint/2010/main" val="131079819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2a"/>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062734" y="1268760"/>
            <a:ext cx="7034213" cy="4754562"/>
          </a:xfrm>
          <a:prstGeom prst="rect">
            <a:avLst/>
          </a:prstGeom>
          <a:noFill/>
          <a:ln>
            <a:noFill/>
          </a:ln>
        </p:spPr>
      </p:pic>
    </p:spTree>
    <p:extLst>
      <p:ext uri="{BB962C8B-B14F-4D97-AF65-F5344CB8AC3E}">
        <p14:creationId xmlns:p14="http://schemas.microsoft.com/office/powerpoint/2010/main" val="4195963456"/>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a7"/>
          <p:cNvPicPr>
            <a:picLocks noGrp="1" noChangeAspect="1"/>
          </p:cNvPicPr>
          <p:nvPr isPhoto="1"/>
        </p:nvPicPr>
        <p:blipFill>
          <a:blip r:embed="rId2" cstate="print">
            <a:lum/>
            <a:extLst>
              <a:ext uri="{28A0092B-C50C-407E-A947-70E740481C1C}">
                <a14:useLocalDpi xmlns:a14="http://schemas.microsoft.com/office/drawing/2010/main" val="0"/>
              </a:ext>
            </a:extLst>
          </a:blip>
          <a:stretch>
            <a:fillRect/>
          </a:stretch>
        </p:blipFill>
        <p:spPr>
          <a:xfrm>
            <a:off x="1086628" y="1268760"/>
            <a:ext cx="7038975" cy="4754562"/>
          </a:xfrm>
          <a:prstGeom prst="rect">
            <a:avLst/>
          </a:prstGeom>
          <a:noFill/>
          <a:ln>
            <a:noFill/>
          </a:ln>
        </p:spPr>
      </p:pic>
    </p:spTree>
    <p:extLst>
      <p:ext uri="{BB962C8B-B14F-4D97-AF65-F5344CB8AC3E}">
        <p14:creationId xmlns:p14="http://schemas.microsoft.com/office/powerpoint/2010/main" val="2666784319"/>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3a"/>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081680" y="1196752"/>
            <a:ext cx="7034213" cy="4754562"/>
          </a:xfrm>
          <a:prstGeom prst="rect">
            <a:avLst/>
          </a:prstGeom>
          <a:noFill/>
          <a:ln>
            <a:noFill/>
          </a:ln>
        </p:spPr>
      </p:pic>
    </p:spTree>
    <p:extLst>
      <p:ext uri="{BB962C8B-B14F-4D97-AF65-F5344CB8AC3E}">
        <p14:creationId xmlns:p14="http://schemas.microsoft.com/office/powerpoint/2010/main" val="104348400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smtClean="0"/>
              <a:t> </a:t>
            </a:r>
            <a:endParaRPr lang="en-GB" dirty="0"/>
          </a:p>
        </p:txBody>
      </p:sp>
      <p:pic>
        <p:nvPicPr>
          <p:cNvPr id="4" name="Picture 3" descr="Terry1"/>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619673" y="980728"/>
            <a:ext cx="6048672" cy="3888432"/>
          </a:xfrm>
          <a:prstGeom prst="rect">
            <a:avLst/>
          </a:prstGeom>
          <a:noFill/>
          <a:ln>
            <a:noFill/>
          </a:ln>
        </p:spPr>
      </p:pic>
      <p:sp>
        <p:nvSpPr>
          <p:cNvPr id="5" name="TextBox 4"/>
          <p:cNvSpPr txBox="1"/>
          <p:nvPr/>
        </p:nvSpPr>
        <p:spPr>
          <a:xfrm>
            <a:off x="1547664" y="184283"/>
            <a:ext cx="6480720" cy="584775"/>
          </a:xfrm>
          <a:prstGeom prst="rect">
            <a:avLst/>
          </a:prstGeom>
          <a:noFill/>
        </p:spPr>
        <p:txBody>
          <a:bodyPr wrap="square" rtlCol="0">
            <a:spAutoFit/>
          </a:bodyPr>
          <a:lstStyle/>
          <a:p>
            <a:r>
              <a:rPr lang="en-GB" sz="3200" b="1" dirty="0"/>
              <a:t>Wormwood Scrubs transport: </a:t>
            </a:r>
          </a:p>
        </p:txBody>
      </p:sp>
      <p:sp>
        <p:nvSpPr>
          <p:cNvPr id="6" name="TextBox 5"/>
          <p:cNvSpPr txBox="1"/>
          <p:nvPr/>
        </p:nvSpPr>
        <p:spPr>
          <a:xfrm>
            <a:off x="1036069" y="5229200"/>
            <a:ext cx="7503910" cy="1015663"/>
          </a:xfrm>
          <a:prstGeom prst="rect">
            <a:avLst/>
          </a:prstGeom>
          <a:noFill/>
        </p:spPr>
        <p:txBody>
          <a:bodyPr wrap="square" rtlCol="0">
            <a:spAutoFit/>
          </a:bodyPr>
          <a:lstStyle/>
          <a:p>
            <a:pPr lvl="0"/>
            <a:r>
              <a:rPr lang="en-US" sz="2000" dirty="0"/>
              <a:t>A 1926 3 </a:t>
            </a:r>
            <a:r>
              <a:rPr lang="en-US" sz="2000" dirty="0" err="1"/>
              <a:t>litre</a:t>
            </a:r>
            <a:r>
              <a:rPr lang="en-US" sz="2000" dirty="0"/>
              <a:t> Bentley Registration NX  5589. Still on the road in 2006 and on a Bentley website! This car was a monster and certainly stood out among the other vehicles in the prison car park.</a:t>
            </a:r>
            <a:endParaRPr lang="en-GB" sz="2000" dirty="0"/>
          </a:p>
        </p:txBody>
      </p:sp>
    </p:spTree>
    <p:extLst>
      <p:ext uri="{BB962C8B-B14F-4D97-AF65-F5344CB8AC3E}">
        <p14:creationId xmlns:p14="http://schemas.microsoft.com/office/powerpoint/2010/main" val="249285235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4a"/>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187624" y="1340768"/>
            <a:ext cx="7034213" cy="4754562"/>
          </a:xfrm>
          <a:prstGeom prst="rect">
            <a:avLst/>
          </a:prstGeom>
          <a:noFill/>
          <a:ln>
            <a:noFill/>
          </a:ln>
        </p:spPr>
      </p:pic>
    </p:spTree>
    <p:extLst>
      <p:ext uri="{BB962C8B-B14F-4D97-AF65-F5344CB8AC3E}">
        <p14:creationId xmlns:p14="http://schemas.microsoft.com/office/powerpoint/2010/main" val="252904126"/>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a:t>The Croydon photographs.</a:t>
            </a:r>
            <a:endParaRPr lang="en-GB" sz="3200" dirty="0"/>
          </a:p>
        </p:txBody>
      </p:sp>
      <p:pic>
        <p:nvPicPr>
          <p:cNvPr id="4" name="Picture 3" descr="T5a"/>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259632" y="1196752"/>
            <a:ext cx="7034213" cy="4754562"/>
          </a:xfrm>
          <a:prstGeom prst="rect">
            <a:avLst/>
          </a:prstGeom>
          <a:noFill/>
          <a:ln>
            <a:noFill/>
          </a:ln>
        </p:spPr>
      </p:pic>
    </p:spTree>
    <p:extLst>
      <p:ext uri="{BB962C8B-B14F-4D97-AF65-F5344CB8AC3E}">
        <p14:creationId xmlns:p14="http://schemas.microsoft.com/office/powerpoint/2010/main" val="1822886711"/>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a:t>AND A FINAL SHOT FROM 1954</a:t>
            </a:r>
            <a:r>
              <a:rPr lang="en-GB" dirty="0"/>
              <a:t/>
            </a:r>
            <a:br>
              <a:rPr lang="en-GB" dirty="0"/>
            </a:br>
            <a:endParaRPr lang="en-GB" dirty="0"/>
          </a:p>
        </p:txBody>
      </p:sp>
      <p:pic>
        <p:nvPicPr>
          <p:cNvPr id="4" name="Picture 3" descr="THE BIG APPLE:Users:terencemorris:Desktop:Scan.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0168" y="836712"/>
            <a:ext cx="4190380" cy="2736304"/>
          </a:xfrm>
          <a:prstGeom prst="rect">
            <a:avLst/>
          </a:prstGeom>
          <a:noFill/>
          <a:ln>
            <a:noFill/>
          </a:ln>
        </p:spPr>
      </p:pic>
      <p:sp>
        <p:nvSpPr>
          <p:cNvPr id="6" name="TextBox 5"/>
          <p:cNvSpPr txBox="1"/>
          <p:nvPr/>
        </p:nvSpPr>
        <p:spPr>
          <a:xfrm>
            <a:off x="323528" y="3593584"/>
            <a:ext cx="8568952" cy="3170099"/>
          </a:xfrm>
          <a:prstGeom prst="rect">
            <a:avLst/>
          </a:prstGeom>
          <a:noFill/>
        </p:spPr>
        <p:txBody>
          <a:bodyPr wrap="square" rtlCol="0">
            <a:spAutoFit/>
          </a:bodyPr>
          <a:lstStyle/>
          <a:p>
            <a:r>
              <a:rPr lang="en-GB" sz="2000" dirty="0"/>
              <a:t>This is the 1954 Mark 1 Ford Consul, OXP 679, in which I was privileged to convey Margaret Mead from rural Sussex to London. Being a Ford, it of course broke down and the relaxed comment from the </a:t>
            </a:r>
            <a:r>
              <a:rPr lang="en-GB" sz="2000" i="1" dirty="0"/>
              <a:t>Grande Dame</a:t>
            </a:r>
            <a:r>
              <a:rPr lang="en-GB" sz="2000" dirty="0"/>
              <a:t> of Pacific anthropology was</a:t>
            </a:r>
            <a:r>
              <a:rPr lang="en-GB" sz="2000" dirty="0" smtClean="0"/>
              <a:t>:“ </a:t>
            </a:r>
            <a:r>
              <a:rPr lang="en-GB" sz="2000" dirty="0"/>
              <a:t>In this country the gremlins work with IBM cards</a:t>
            </a:r>
            <a:r>
              <a:rPr lang="en-GB" sz="2000" dirty="0" smtClean="0"/>
              <a:t>”.</a:t>
            </a:r>
            <a:r>
              <a:rPr lang="en-GB" sz="2000" dirty="0"/>
              <a:t> </a:t>
            </a:r>
            <a:r>
              <a:rPr lang="en-GB" sz="2000" dirty="0" smtClean="0"/>
              <a:t>A </a:t>
            </a:r>
            <a:r>
              <a:rPr lang="en-GB" sz="2000" dirty="0"/>
              <a:t>stone had struck the radiator drain tap, thereby emptying the cooling system, and the engine boiled. A nearby cottage kindly supplied hot water to get us on the road again. Though a bigger car, the mechanical pedigree of the Mark 1 Consul had features in common with the Ford Prefect 100E  (with the not dissimilar registration, OXF 12) pictured on the cover of </a:t>
            </a:r>
            <a:r>
              <a:rPr lang="en-GB" sz="2000" i="1" dirty="0"/>
              <a:t>Fine Lines and </a:t>
            </a:r>
            <a:r>
              <a:rPr lang="en-GB" sz="2000" i="1" dirty="0" err="1" smtClean="0"/>
              <a:t>Distinctions.</a:t>
            </a:r>
            <a:r>
              <a:rPr lang="en-GB" sz="2000" dirty="0" err="1" smtClean="0"/>
              <a:t>In</a:t>
            </a:r>
            <a:r>
              <a:rPr lang="en-GB" sz="2000" dirty="0" smtClean="0"/>
              <a:t> </a:t>
            </a:r>
            <a:r>
              <a:rPr lang="en-GB" sz="2000" dirty="0"/>
              <a:t>retrospect, having driven both models I wonder if </a:t>
            </a:r>
            <a:r>
              <a:rPr lang="en-GB" sz="2000" dirty="0" smtClean="0"/>
              <a:t>they </a:t>
            </a:r>
            <a:r>
              <a:rPr lang="en-GB" sz="2000" dirty="0"/>
              <a:t>were just early </a:t>
            </a:r>
            <a:r>
              <a:rPr lang="en-GB" sz="2000" dirty="0" err="1"/>
              <a:t>Skodas</a:t>
            </a:r>
            <a:r>
              <a:rPr lang="en-GB" sz="2000" dirty="0"/>
              <a:t> in disguise?</a:t>
            </a:r>
          </a:p>
        </p:txBody>
      </p:sp>
    </p:spTree>
    <p:extLst>
      <p:ext uri="{BB962C8B-B14F-4D97-AF65-F5344CB8AC3E}">
        <p14:creationId xmlns:p14="http://schemas.microsoft.com/office/powerpoint/2010/main" val="2464119592"/>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980728"/>
          </a:xfrm>
        </p:spPr>
        <p:txBody>
          <a:bodyPr>
            <a:normAutofit/>
          </a:bodyPr>
          <a:lstStyle/>
          <a:p>
            <a:r>
              <a:rPr lang="en-US" sz="3200" b="1" dirty="0" err="1"/>
              <a:t>Maidstone</a:t>
            </a:r>
            <a:r>
              <a:rPr lang="en-US" sz="3200" b="1" dirty="0"/>
              <a:t> transport:</a:t>
            </a:r>
            <a:endParaRPr lang="en-GB" sz="3200" dirty="0"/>
          </a:p>
        </p:txBody>
      </p:sp>
      <p:pic>
        <p:nvPicPr>
          <p:cNvPr id="4" name="Picture 3" descr="terry 3"/>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2123220" y="764704"/>
            <a:ext cx="5112568" cy="3168352"/>
          </a:xfrm>
          <a:prstGeom prst="rect">
            <a:avLst/>
          </a:prstGeom>
          <a:noFill/>
          <a:ln>
            <a:noFill/>
          </a:ln>
        </p:spPr>
      </p:pic>
      <p:sp>
        <p:nvSpPr>
          <p:cNvPr id="2" name="TextBox 1"/>
          <p:cNvSpPr txBox="1"/>
          <p:nvPr/>
        </p:nvSpPr>
        <p:spPr>
          <a:xfrm>
            <a:off x="0" y="4077072"/>
            <a:ext cx="9144000" cy="2554545"/>
          </a:xfrm>
          <a:prstGeom prst="rect">
            <a:avLst/>
          </a:prstGeom>
          <a:noFill/>
        </p:spPr>
        <p:txBody>
          <a:bodyPr wrap="square" rtlCol="0">
            <a:spAutoFit/>
          </a:bodyPr>
          <a:lstStyle/>
          <a:p>
            <a:pPr lvl="0"/>
            <a:r>
              <a:rPr lang="en-US" sz="2000" dirty="0" smtClean="0"/>
              <a:t>A </a:t>
            </a:r>
            <a:r>
              <a:rPr lang="en-US" sz="2000" dirty="0"/>
              <a:t>1951 Type TD MG. This is a photo of another car but is in every respect identical to my own beauty, UMG 406, that I once drove around the course at Le Mans. Not, I hasten to add during the Le Mans 24 Hours. I found it just before starting the </a:t>
            </a:r>
            <a:r>
              <a:rPr lang="en-US" sz="2000" dirty="0" err="1"/>
              <a:t>Maidstone</a:t>
            </a:r>
            <a:r>
              <a:rPr lang="en-US" sz="2000" dirty="0"/>
              <a:t> work and parked it inside the prison. Where are you now, I wonder? You were perfection! Neither Mannheim nor Merton travelled in this car, but in an earlier, extremely rare green Type TB, registered EWM 25 in 1940 of similar appearance and performance. Sadly, neither car appears to remain on the MG register. Perhaps in some loving home in California . .</a:t>
            </a:r>
            <a:endParaRPr lang="en-GB" sz="2000" dirty="0"/>
          </a:p>
        </p:txBody>
      </p:sp>
    </p:spTree>
    <p:extLst>
      <p:ext uri="{BB962C8B-B14F-4D97-AF65-F5344CB8AC3E}">
        <p14:creationId xmlns:p14="http://schemas.microsoft.com/office/powerpoint/2010/main" val="78885510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nSpc>
                <a:spcPts val="3200"/>
              </a:lnSpc>
            </a:pPr>
            <a:r>
              <a:rPr lang="en-US" sz="3200" b="1" dirty="0" err="1"/>
              <a:t>Panopticon</a:t>
            </a:r>
            <a:r>
              <a:rPr lang="en-US" sz="3200" b="1" dirty="0"/>
              <a:t> cell houses of the Illinois State Penitentiary, </a:t>
            </a:r>
            <a:r>
              <a:rPr lang="en-US" sz="3200" b="1" dirty="0" err="1"/>
              <a:t>Stateville</a:t>
            </a:r>
            <a:r>
              <a:rPr lang="en-US" sz="3200" dirty="0"/>
              <a:t>. 1959.</a:t>
            </a:r>
            <a:endParaRPr lang="en-GB" sz="3200" dirty="0"/>
          </a:p>
        </p:txBody>
      </p:sp>
      <p:pic>
        <p:nvPicPr>
          <p:cNvPr id="4" name="Picture 3" descr="terry8"/>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835696" y="1412776"/>
            <a:ext cx="5084738" cy="3294930"/>
          </a:xfrm>
          <a:prstGeom prst="rect">
            <a:avLst/>
          </a:prstGeom>
          <a:noFill/>
          <a:ln>
            <a:noFill/>
          </a:ln>
        </p:spPr>
      </p:pic>
      <p:sp>
        <p:nvSpPr>
          <p:cNvPr id="2" name="TextBox 1"/>
          <p:cNvSpPr txBox="1"/>
          <p:nvPr/>
        </p:nvSpPr>
        <p:spPr>
          <a:xfrm>
            <a:off x="718103" y="4869160"/>
            <a:ext cx="8064896" cy="1323439"/>
          </a:xfrm>
          <a:prstGeom prst="rect">
            <a:avLst/>
          </a:prstGeom>
          <a:noFill/>
        </p:spPr>
        <p:txBody>
          <a:bodyPr wrap="square" rtlCol="0">
            <a:spAutoFit/>
          </a:bodyPr>
          <a:lstStyle/>
          <a:p>
            <a:pPr lvl="0"/>
            <a:r>
              <a:rPr lang="en-US" sz="2000" dirty="0" smtClean="0"/>
              <a:t>These </a:t>
            </a:r>
            <a:r>
              <a:rPr lang="en-US" sz="2000" dirty="0"/>
              <a:t>‘round houses’ are enormous structures, much bigger than any built in Europe. I think a small </a:t>
            </a:r>
            <a:r>
              <a:rPr lang="en-US" sz="2000" dirty="0" err="1"/>
              <a:t>Panopticon</a:t>
            </a:r>
            <a:r>
              <a:rPr lang="en-US" sz="2000" dirty="0"/>
              <a:t> survives somewhere in the Netherlands. Inside, I recall, they  had all the charm of an industrial warehouse. There were giant TV screens in the prison yards.</a:t>
            </a:r>
            <a:endParaRPr lang="en-GB" sz="2000" dirty="0"/>
          </a:p>
        </p:txBody>
      </p:sp>
    </p:spTree>
    <p:extLst>
      <p:ext uri="{BB962C8B-B14F-4D97-AF65-F5344CB8AC3E}">
        <p14:creationId xmlns:p14="http://schemas.microsoft.com/office/powerpoint/2010/main" val="154875427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Chicago gang July 1959.</a:t>
            </a:r>
            <a:endParaRPr lang="en-GB" sz="3200" dirty="0"/>
          </a:p>
        </p:txBody>
      </p:sp>
      <p:pic>
        <p:nvPicPr>
          <p:cNvPr id="4" name="Picture 3" descr="terry6"/>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187624" y="1196752"/>
            <a:ext cx="5904656" cy="3222922"/>
          </a:xfrm>
          <a:prstGeom prst="rect">
            <a:avLst/>
          </a:prstGeom>
          <a:noFill/>
          <a:ln>
            <a:noFill/>
          </a:ln>
        </p:spPr>
      </p:pic>
      <p:sp>
        <p:nvSpPr>
          <p:cNvPr id="2" name="TextBox 1"/>
          <p:cNvSpPr txBox="1"/>
          <p:nvPr/>
        </p:nvSpPr>
        <p:spPr>
          <a:xfrm>
            <a:off x="539552" y="4608363"/>
            <a:ext cx="7560840" cy="1938992"/>
          </a:xfrm>
          <a:prstGeom prst="rect">
            <a:avLst/>
          </a:prstGeom>
          <a:noFill/>
        </p:spPr>
        <p:txBody>
          <a:bodyPr wrap="square" rtlCol="0">
            <a:spAutoFit/>
          </a:bodyPr>
          <a:lstStyle/>
          <a:p>
            <a:pPr lvl="0"/>
            <a:r>
              <a:rPr lang="en-US" sz="2000" dirty="0" smtClean="0"/>
              <a:t>I </a:t>
            </a:r>
            <a:r>
              <a:rPr lang="en-US" sz="2000" dirty="0"/>
              <a:t>met these lads through a youth worker on the South Side. When told I had come from London England, none of them knew where London was. Note the cheeky one in the front row wearing white socks (or should that be white sox?) putting out his tongue. I just hope none of them ever saw the inside of </a:t>
            </a:r>
            <a:r>
              <a:rPr lang="en-US" sz="2000" dirty="0" err="1"/>
              <a:t>Stateville</a:t>
            </a:r>
            <a:r>
              <a:rPr lang="en-US" sz="2000" dirty="0"/>
              <a:t> or the Cook County Jail. But given their ethnicity, I wonder.</a:t>
            </a:r>
            <a:endParaRPr lang="en-GB" sz="2000" dirty="0"/>
          </a:p>
        </p:txBody>
      </p:sp>
    </p:spTree>
    <p:extLst>
      <p:ext uri="{BB962C8B-B14F-4D97-AF65-F5344CB8AC3E}">
        <p14:creationId xmlns:p14="http://schemas.microsoft.com/office/powerpoint/2010/main" val="169585016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Inner city Chicago. 1959.</a:t>
            </a:r>
            <a:endParaRPr lang="en-GB" sz="3200" dirty="0"/>
          </a:p>
        </p:txBody>
      </p:sp>
      <p:pic>
        <p:nvPicPr>
          <p:cNvPr id="4" name="Picture 3" descr="terry4"/>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835696" y="1268760"/>
            <a:ext cx="5472608" cy="3006898"/>
          </a:xfrm>
          <a:prstGeom prst="rect">
            <a:avLst/>
          </a:prstGeom>
          <a:noFill/>
          <a:ln>
            <a:noFill/>
          </a:ln>
        </p:spPr>
      </p:pic>
      <p:sp>
        <p:nvSpPr>
          <p:cNvPr id="2" name="TextBox 1"/>
          <p:cNvSpPr txBox="1"/>
          <p:nvPr/>
        </p:nvSpPr>
        <p:spPr>
          <a:xfrm>
            <a:off x="899592" y="4653136"/>
            <a:ext cx="7632848" cy="1600438"/>
          </a:xfrm>
          <a:prstGeom prst="rect">
            <a:avLst/>
          </a:prstGeom>
          <a:noFill/>
        </p:spPr>
        <p:txBody>
          <a:bodyPr wrap="square" rtlCol="0">
            <a:spAutoFit/>
          </a:bodyPr>
          <a:lstStyle/>
          <a:p>
            <a:pPr lvl="0"/>
            <a:r>
              <a:rPr lang="en-US" sz="2000" dirty="0" smtClean="0"/>
              <a:t>Note </a:t>
            </a:r>
            <a:r>
              <a:rPr lang="en-US" sz="2000" dirty="0"/>
              <a:t>how similar is this scene of urban dereliction to one of the pictures taken five years earlier in Croydon. The Croydon picture shows the handiwork of the </a:t>
            </a:r>
            <a:r>
              <a:rPr lang="en-US" sz="2000" i="1" dirty="0"/>
              <a:t>Luftwaffe</a:t>
            </a:r>
            <a:r>
              <a:rPr lang="en-US" sz="2000" dirty="0"/>
              <a:t>, but I don’t recall Japanese bombers getting further east than Pearl Harbor.</a:t>
            </a:r>
            <a:endParaRPr lang="en-GB" sz="2000" dirty="0"/>
          </a:p>
          <a:p>
            <a:r>
              <a:rPr lang="en-GB" dirty="0"/>
              <a:t> </a:t>
            </a:r>
          </a:p>
        </p:txBody>
      </p:sp>
    </p:spTree>
    <p:extLst>
      <p:ext uri="{BB962C8B-B14F-4D97-AF65-F5344CB8AC3E}">
        <p14:creationId xmlns:p14="http://schemas.microsoft.com/office/powerpoint/2010/main" val="69001667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Chicago backstreet. July </a:t>
            </a:r>
            <a:r>
              <a:rPr lang="en-US" sz="3200" b="1" dirty="0" smtClean="0"/>
              <a:t>1959.</a:t>
            </a:r>
            <a:endParaRPr lang="en-GB" sz="3200" dirty="0"/>
          </a:p>
        </p:txBody>
      </p:sp>
      <p:pic>
        <p:nvPicPr>
          <p:cNvPr id="4" name="Picture 3" descr="Terry2"/>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907704" y="1268760"/>
            <a:ext cx="5275039" cy="3294930"/>
          </a:xfrm>
          <a:prstGeom prst="rect">
            <a:avLst/>
          </a:prstGeom>
          <a:noFill/>
          <a:ln>
            <a:noFill/>
          </a:ln>
        </p:spPr>
      </p:pic>
      <p:sp>
        <p:nvSpPr>
          <p:cNvPr id="2" name="TextBox 1"/>
          <p:cNvSpPr txBox="1"/>
          <p:nvPr/>
        </p:nvSpPr>
        <p:spPr>
          <a:xfrm>
            <a:off x="1259632" y="4902930"/>
            <a:ext cx="7344817" cy="1015663"/>
          </a:xfrm>
          <a:prstGeom prst="rect">
            <a:avLst/>
          </a:prstGeom>
          <a:noFill/>
        </p:spPr>
        <p:txBody>
          <a:bodyPr wrap="square" rtlCol="0">
            <a:spAutoFit/>
          </a:bodyPr>
          <a:lstStyle/>
          <a:p>
            <a:pPr lvl="0"/>
            <a:r>
              <a:rPr lang="en-US" sz="2000" dirty="0" smtClean="0"/>
              <a:t>Not </a:t>
            </a:r>
            <a:r>
              <a:rPr lang="en-US" sz="2000" dirty="0"/>
              <a:t>the greatest picture since I got the focus wrong, but you can get the general idea. Not the greatest advertisement for the Windy City Garbage Department.</a:t>
            </a:r>
            <a:endParaRPr lang="en-GB" sz="2000" dirty="0"/>
          </a:p>
        </p:txBody>
      </p:sp>
    </p:spTree>
    <p:extLst>
      <p:ext uri="{BB962C8B-B14F-4D97-AF65-F5344CB8AC3E}">
        <p14:creationId xmlns:p14="http://schemas.microsoft.com/office/powerpoint/2010/main" val="2674300459"/>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Fourth of July in the Indiana State </a:t>
            </a:r>
            <a:r>
              <a:rPr lang="en-US" sz="3200" b="1" dirty="0" smtClean="0"/>
              <a:t>Penitentiary.</a:t>
            </a:r>
            <a:endParaRPr lang="en-GB" sz="3200" dirty="0"/>
          </a:p>
        </p:txBody>
      </p:sp>
      <p:pic>
        <p:nvPicPr>
          <p:cNvPr id="4" name="Picture 3" descr="terry10"/>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574195" y="1196752"/>
            <a:ext cx="5463257" cy="3222922"/>
          </a:xfrm>
          <a:prstGeom prst="rect">
            <a:avLst/>
          </a:prstGeom>
          <a:noFill/>
          <a:ln>
            <a:noFill/>
          </a:ln>
        </p:spPr>
      </p:pic>
      <p:sp>
        <p:nvSpPr>
          <p:cNvPr id="2" name="TextBox 1"/>
          <p:cNvSpPr txBox="1"/>
          <p:nvPr/>
        </p:nvSpPr>
        <p:spPr>
          <a:xfrm>
            <a:off x="827584" y="4725144"/>
            <a:ext cx="7560840" cy="1015663"/>
          </a:xfrm>
          <a:prstGeom prst="rect">
            <a:avLst/>
          </a:prstGeom>
          <a:noFill/>
        </p:spPr>
        <p:txBody>
          <a:bodyPr wrap="square" rtlCol="0">
            <a:spAutoFit/>
          </a:bodyPr>
          <a:lstStyle/>
          <a:p>
            <a:pPr lvl="0"/>
            <a:r>
              <a:rPr lang="en-US" dirty="0" smtClean="0"/>
              <a:t> </a:t>
            </a:r>
            <a:r>
              <a:rPr lang="en-US" sz="2000" dirty="0"/>
              <a:t>This picture was not taken by me but by the Warden who gave me the slide. I thought Indiana had the edge over Illinois from a </a:t>
            </a:r>
            <a:r>
              <a:rPr lang="en-US" sz="2000" dirty="0" err="1"/>
              <a:t>penological</a:t>
            </a:r>
            <a:r>
              <a:rPr lang="en-US" sz="2000" dirty="0"/>
              <a:t> viewpoint</a:t>
            </a:r>
            <a:endParaRPr lang="en-GB" sz="2000" dirty="0"/>
          </a:p>
        </p:txBody>
      </p:sp>
    </p:spTree>
    <p:extLst>
      <p:ext uri="{BB962C8B-B14F-4D97-AF65-F5344CB8AC3E}">
        <p14:creationId xmlns:p14="http://schemas.microsoft.com/office/powerpoint/2010/main" val="160766312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Al and </a:t>
            </a:r>
            <a:r>
              <a:rPr lang="en-US" sz="3200" b="1" dirty="0" err="1"/>
              <a:t>Naty</a:t>
            </a:r>
            <a:r>
              <a:rPr lang="en-US" sz="3200" b="1" dirty="0"/>
              <a:t> Cohen with their new tent.</a:t>
            </a:r>
            <a:endParaRPr lang="en-GB" sz="3200" dirty="0"/>
          </a:p>
        </p:txBody>
      </p:sp>
      <p:pic>
        <p:nvPicPr>
          <p:cNvPr id="4" name="Picture 3" descr="terry7"/>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547664" y="1196752"/>
            <a:ext cx="6087392" cy="3798986"/>
          </a:xfrm>
          <a:prstGeom prst="rect">
            <a:avLst/>
          </a:prstGeom>
          <a:noFill/>
          <a:ln>
            <a:noFill/>
          </a:ln>
        </p:spPr>
      </p:pic>
      <p:sp>
        <p:nvSpPr>
          <p:cNvPr id="2" name="TextBox 1"/>
          <p:cNvSpPr txBox="1"/>
          <p:nvPr/>
        </p:nvSpPr>
        <p:spPr>
          <a:xfrm>
            <a:off x="971599" y="5229200"/>
            <a:ext cx="7632849" cy="1015663"/>
          </a:xfrm>
          <a:prstGeom prst="rect">
            <a:avLst/>
          </a:prstGeom>
          <a:noFill/>
        </p:spPr>
        <p:txBody>
          <a:bodyPr wrap="square" rtlCol="0">
            <a:spAutoFit/>
          </a:bodyPr>
          <a:lstStyle/>
          <a:p>
            <a:pPr lvl="0"/>
            <a:r>
              <a:rPr lang="en-US" sz="2000" dirty="0" smtClean="0"/>
              <a:t>This </a:t>
            </a:r>
            <a:r>
              <a:rPr lang="en-US" sz="2000" dirty="0"/>
              <a:t>had arrived only an hour or so before, mail order from Sears Roebuck in Chicago. We put it up in the back garden straight away</a:t>
            </a:r>
            <a:r>
              <a:rPr lang="en-US" sz="2000" dirty="0" smtClean="0"/>
              <a:t>.</a:t>
            </a:r>
          </a:p>
          <a:p>
            <a:pPr lvl="0"/>
            <a:r>
              <a:rPr lang="en-US" sz="2000" dirty="0" smtClean="0"/>
              <a:t>Al </a:t>
            </a:r>
            <a:r>
              <a:rPr lang="en-US" sz="2000" dirty="0"/>
              <a:t>spent his entire war in the Pacific and met </a:t>
            </a:r>
            <a:r>
              <a:rPr lang="en-US" sz="2000" dirty="0" err="1"/>
              <a:t>Naty</a:t>
            </a:r>
            <a:r>
              <a:rPr lang="en-US" sz="2000" dirty="0"/>
              <a:t> in the </a:t>
            </a:r>
            <a:r>
              <a:rPr lang="en-US" sz="2000" dirty="0" err="1"/>
              <a:t>Phillipines</a:t>
            </a:r>
            <a:r>
              <a:rPr lang="en-US" sz="2000" dirty="0"/>
              <a:t>. </a:t>
            </a:r>
            <a:endParaRPr lang="en-GB" sz="2000" dirty="0"/>
          </a:p>
        </p:txBody>
      </p:sp>
    </p:spTree>
    <p:extLst>
      <p:ext uri="{BB962C8B-B14F-4D97-AF65-F5344CB8AC3E}">
        <p14:creationId xmlns:p14="http://schemas.microsoft.com/office/powerpoint/2010/main" val="1368305421"/>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1019</Words>
  <Application>Microsoft Office PowerPoint</Application>
  <PresentationFormat>On-screen Show (4:3)</PresentationFormat>
  <Paragraphs>42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Terry Morris’ Photo Album</vt:lpstr>
      <vt:lpstr> </vt:lpstr>
      <vt:lpstr>Maidstone transport:</vt:lpstr>
      <vt:lpstr>Panopticon cell houses of the Illinois State Penitentiary, Stateville. 1959.</vt:lpstr>
      <vt:lpstr>Chicago gang July 1959.</vt:lpstr>
      <vt:lpstr>Inner city Chicago. 1959.</vt:lpstr>
      <vt:lpstr>Chicago backstreet. July 1959.</vt:lpstr>
      <vt:lpstr>Fourth of July in the Indiana State Penitentiary.</vt:lpstr>
      <vt:lpstr>Al and Naty Cohen with their new tent.</vt:lpstr>
      <vt:lpstr>Al and Naty Cohen with their ancient Pontiac.</vt:lpstr>
      <vt:lpstr>Al Cohen with his cat and his dog.</vt:lpstr>
      <vt:lpstr>Pauline Morris and Barbara Biely. LSE. June 1960.</vt:lpstr>
      <vt:lpstr>Barbara Biely and Terence Morris. LSE June 1960.</vt:lpstr>
      <vt:lpstr>The Weather Deck of HMP Weare.</vt:lpstr>
      <vt:lpstr>The Croydon Photographs</vt:lpstr>
      <vt:lpstr>The Croydon photographs.</vt:lpstr>
      <vt:lpstr>The Croydon photographs.</vt:lpstr>
      <vt:lpstr>The Croydon photographs.</vt:lpstr>
      <vt:lpstr>The Croydon photographs.</vt:lpstr>
      <vt:lpstr>The Croydon photographs.</vt:lpstr>
      <vt:lpstr>The Croydon photographs.</vt:lpstr>
      <vt:lpstr>AND A FINAL SHOT FROM 1954 </vt:lpstr>
    </vt:vector>
  </TitlesOfParts>
  <Company>London School of Economics and Political Science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Administrator</dc:creator>
  <cp:lastModifiedBy>Administrator</cp:lastModifiedBy>
  <cp:revision>17</cp:revision>
  <dcterms:created xsi:type="dcterms:W3CDTF">2012-04-25T10:46:20Z</dcterms:created>
  <dcterms:modified xsi:type="dcterms:W3CDTF">2012-05-23T16:25:19Z</dcterms:modified>
</cp:coreProperties>
</file>