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257" r:id="rId2"/>
  </p:sldIdLst>
  <p:sldSz cx="42808525" cy="30279975"/>
  <p:notesSz cx="9939338" cy="14368463"/>
  <p:defaultTextStyle>
    <a:defPPr>
      <a:defRPr lang="ja-JP"/>
    </a:defPPr>
    <a:lvl1pPr marL="0" algn="l" defTabSz="4176431" rtl="0" eaLnBrk="1" latinLnBrk="0" hangingPunct="1">
      <a:defRPr kumimoji="1" sz="8200" kern="1200">
        <a:solidFill>
          <a:schemeClr val="tx1"/>
        </a:solidFill>
        <a:latin typeface="+mn-lt"/>
        <a:ea typeface="+mn-ea"/>
        <a:cs typeface="+mn-cs"/>
      </a:defRPr>
    </a:lvl1pPr>
    <a:lvl2pPr marL="2088215" algn="l" defTabSz="4176431" rtl="0" eaLnBrk="1" latinLnBrk="0" hangingPunct="1">
      <a:defRPr kumimoji="1" sz="8200" kern="1200">
        <a:solidFill>
          <a:schemeClr val="tx1"/>
        </a:solidFill>
        <a:latin typeface="+mn-lt"/>
        <a:ea typeface="+mn-ea"/>
        <a:cs typeface="+mn-cs"/>
      </a:defRPr>
    </a:lvl2pPr>
    <a:lvl3pPr marL="4176431" algn="l" defTabSz="4176431" rtl="0" eaLnBrk="1" latinLnBrk="0" hangingPunct="1">
      <a:defRPr kumimoji="1" sz="8200" kern="1200">
        <a:solidFill>
          <a:schemeClr val="tx1"/>
        </a:solidFill>
        <a:latin typeface="+mn-lt"/>
        <a:ea typeface="+mn-ea"/>
        <a:cs typeface="+mn-cs"/>
      </a:defRPr>
    </a:lvl3pPr>
    <a:lvl4pPr marL="6264646" algn="l" defTabSz="4176431" rtl="0" eaLnBrk="1" latinLnBrk="0" hangingPunct="1">
      <a:defRPr kumimoji="1" sz="8200" kern="1200">
        <a:solidFill>
          <a:schemeClr val="tx1"/>
        </a:solidFill>
        <a:latin typeface="+mn-lt"/>
        <a:ea typeface="+mn-ea"/>
        <a:cs typeface="+mn-cs"/>
      </a:defRPr>
    </a:lvl4pPr>
    <a:lvl5pPr marL="8352861" algn="l" defTabSz="4176431" rtl="0" eaLnBrk="1" latinLnBrk="0" hangingPunct="1">
      <a:defRPr kumimoji="1" sz="8200" kern="1200">
        <a:solidFill>
          <a:schemeClr val="tx1"/>
        </a:solidFill>
        <a:latin typeface="+mn-lt"/>
        <a:ea typeface="+mn-ea"/>
        <a:cs typeface="+mn-cs"/>
      </a:defRPr>
    </a:lvl5pPr>
    <a:lvl6pPr marL="10441076" algn="l" defTabSz="4176431" rtl="0" eaLnBrk="1" latinLnBrk="0" hangingPunct="1">
      <a:defRPr kumimoji="1" sz="8200" kern="1200">
        <a:solidFill>
          <a:schemeClr val="tx1"/>
        </a:solidFill>
        <a:latin typeface="+mn-lt"/>
        <a:ea typeface="+mn-ea"/>
        <a:cs typeface="+mn-cs"/>
      </a:defRPr>
    </a:lvl6pPr>
    <a:lvl7pPr marL="12529292" algn="l" defTabSz="4176431" rtl="0" eaLnBrk="1" latinLnBrk="0" hangingPunct="1">
      <a:defRPr kumimoji="1" sz="8200" kern="1200">
        <a:solidFill>
          <a:schemeClr val="tx1"/>
        </a:solidFill>
        <a:latin typeface="+mn-lt"/>
        <a:ea typeface="+mn-ea"/>
        <a:cs typeface="+mn-cs"/>
      </a:defRPr>
    </a:lvl7pPr>
    <a:lvl8pPr marL="14617507" algn="l" defTabSz="4176431" rtl="0" eaLnBrk="1" latinLnBrk="0" hangingPunct="1">
      <a:defRPr kumimoji="1" sz="8200" kern="1200">
        <a:solidFill>
          <a:schemeClr val="tx1"/>
        </a:solidFill>
        <a:latin typeface="+mn-lt"/>
        <a:ea typeface="+mn-ea"/>
        <a:cs typeface="+mn-cs"/>
      </a:defRPr>
    </a:lvl8pPr>
    <a:lvl9pPr marL="16705722" algn="l" defTabSz="4176431" rtl="0" eaLnBrk="1" latinLnBrk="0" hangingPunct="1">
      <a:defRPr kumimoji="1"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EF6F"/>
    <a:srgbClr val="FFF4D7"/>
    <a:srgbClr val="FFFFCC"/>
    <a:srgbClr val="A9A9E9"/>
    <a:srgbClr val="696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26" d="100"/>
          <a:sy n="26" d="100"/>
        </p:scale>
        <p:origin x="-1962" y="-168"/>
      </p:cViewPr>
      <p:guideLst>
        <p:guide orient="horz" pos="9537"/>
        <p:guide pos="134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3210640" y="9406420"/>
            <a:ext cx="36387246" cy="64905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6421279" y="17158652"/>
            <a:ext cx="29965968" cy="773821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2263774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2698051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1036181" y="1212605"/>
            <a:ext cx="9631918" cy="2583610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140426" y="1212605"/>
            <a:ext cx="28182279" cy="2583610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2325328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403900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3381579" y="19457690"/>
            <a:ext cx="36387246" cy="6013939"/>
          </a:xfrm>
        </p:spPr>
        <p:txBody>
          <a:bodyPr anchor="t"/>
          <a:lstStyle>
            <a:lvl1pPr algn="l">
              <a:defRPr sz="183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381579" y="12833948"/>
            <a:ext cx="36387246" cy="6623742"/>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4136576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140426" y="7065330"/>
            <a:ext cx="18907099" cy="19983384"/>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1761000" y="7065330"/>
            <a:ext cx="18907099" cy="19983384"/>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640407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2140426" y="6777950"/>
            <a:ext cx="18914533" cy="282472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2140426" y="9602677"/>
            <a:ext cx="18914533" cy="17446034"/>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21746138" y="6777950"/>
            <a:ext cx="18921963" cy="282472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21746138" y="9602677"/>
            <a:ext cx="18921963" cy="17446034"/>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229049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339785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206518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140428" y="1205591"/>
            <a:ext cx="14083710" cy="5130774"/>
          </a:xfrm>
        </p:spPr>
        <p:txBody>
          <a:bodyPr anchor="b"/>
          <a:lstStyle>
            <a:lvl1pPr algn="l">
              <a:defRPr sz="91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16736944" y="1205594"/>
            <a:ext cx="23931155" cy="2584312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2140428" y="6336367"/>
            <a:ext cx="14083710" cy="20712346"/>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461059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0771" y="21195982"/>
            <a:ext cx="25685115" cy="2502306"/>
          </a:xfrm>
        </p:spPr>
        <p:txBody>
          <a:bodyPr anchor="b"/>
          <a:lstStyle>
            <a:lvl1pPr algn="l">
              <a:defRPr sz="91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8390771" y="2705572"/>
            <a:ext cx="25685115" cy="1816798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kumimoji="1" lang="ja-JP" altLang="en-US"/>
          </a:p>
        </p:txBody>
      </p:sp>
      <p:sp>
        <p:nvSpPr>
          <p:cNvPr id="4" name="テキスト プレースホルダー 3"/>
          <p:cNvSpPr>
            <a:spLocks noGrp="1"/>
          </p:cNvSpPr>
          <p:nvPr>
            <p:ph type="body" sz="half" idx="2"/>
          </p:nvPr>
        </p:nvSpPr>
        <p:spPr>
          <a:xfrm>
            <a:off x="8390771" y="23698288"/>
            <a:ext cx="25685115" cy="3553689"/>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7E08F12-70A7-4226-83EF-9514FDF3BB75}" type="datetimeFigureOut">
              <a:rPr kumimoji="1" lang="ja-JP" altLang="en-US" smtClean="0"/>
              <a:t>2013/9/19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3445102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140426" y="1212603"/>
            <a:ext cx="38527673" cy="5046663"/>
          </a:xfrm>
          <a:prstGeom prst="rect">
            <a:avLst/>
          </a:prstGeom>
        </p:spPr>
        <p:txBody>
          <a:bodyPr vert="horz" lIns="417643" tIns="208822" rIns="417643" bIns="208822"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2140426" y="7065330"/>
            <a:ext cx="38527673" cy="19983384"/>
          </a:xfrm>
          <a:prstGeom prst="rect">
            <a:avLst/>
          </a:prstGeom>
        </p:spPr>
        <p:txBody>
          <a:bodyPr vert="horz" lIns="417643" tIns="208822" rIns="417643" bIns="208822"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2140426" y="28065053"/>
            <a:ext cx="9988656" cy="1612128"/>
          </a:xfrm>
          <a:prstGeom prst="rect">
            <a:avLst/>
          </a:prstGeom>
        </p:spPr>
        <p:txBody>
          <a:bodyPr vert="horz" lIns="417643" tIns="208822" rIns="417643" bIns="208822" rtlCol="0" anchor="ctr"/>
          <a:lstStyle>
            <a:lvl1pPr algn="l">
              <a:defRPr sz="5500">
                <a:solidFill>
                  <a:schemeClr val="tx1">
                    <a:tint val="75000"/>
                  </a:schemeClr>
                </a:solidFill>
              </a:defRPr>
            </a:lvl1pPr>
          </a:lstStyle>
          <a:p>
            <a:fld id="{07E08F12-70A7-4226-83EF-9514FDF3BB75}" type="datetimeFigureOut">
              <a:rPr kumimoji="1" lang="ja-JP" altLang="en-US" smtClean="0"/>
              <a:t>2013/9/19</a:t>
            </a:fld>
            <a:endParaRPr kumimoji="1" lang="ja-JP" altLang="en-US"/>
          </a:p>
        </p:txBody>
      </p:sp>
      <p:sp>
        <p:nvSpPr>
          <p:cNvPr id="5" name="フッター プレースホルダー 4"/>
          <p:cNvSpPr>
            <a:spLocks noGrp="1"/>
          </p:cNvSpPr>
          <p:nvPr>
            <p:ph type="ftr" sz="quarter" idx="3"/>
          </p:nvPr>
        </p:nvSpPr>
        <p:spPr>
          <a:xfrm>
            <a:off x="14626246" y="28065053"/>
            <a:ext cx="13556033" cy="1612128"/>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30679443" y="28065053"/>
            <a:ext cx="9988656" cy="1612128"/>
          </a:xfrm>
          <a:prstGeom prst="rect">
            <a:avLst/>
          </a:prstGeom>
        </p:spPr>
        <p:txBody>
          <a:bodyPr vert="horz" lIns="417643" tIns="208822" rIns="417643" bIns="208822" rtlCol="0" anchor="ctr"/>
          <a:lstStyle>
            <a:lvl1pPr algn="r">
              <a:defRPr sz="5500">
                <a:solidFill>
                  <a:schemeClr val="tx1">
                    <a:tint val="75000"/>
                  </a:schemeClr>
                </a:solidFill>
              </a:defRPr>
            </a:lvl1pPr>
          </a:lstStyle>
          <a:p>
            <a:fld id="{1EA94744-F2AF-4BFD-8FB5-5FE3C49B17A3}" type="slidenum">
              <a:rPr kumimoji="1" lang="ja-JP" altLang="en-US" smtClean="0"/>
              <a:t>‹#›</a:t>
            </a:fld>
            <a:endParaRPr kumimoji="1" lang="ja-JP" altLang="en-US"/>
          </a:p>
        </p:txBody>
      </p:sp>
    </p:spTree>
    <p:extLst>
      <p:ext uri="{BB962C8B-B14F-4D97-AF65-F5344CB8AC3E}">
        <p14:creationId xmlns:p14="http://schemas.microsoft.com/office/powerpoint/2010/main" val="2153687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431" rtl="0" eaLnBrk="1" latinLnBrk="0" hangingPunct="1">
        <a:spcBef>
          <a:spcPct val="0"/>
        </a:spcBef>
        <a:buNone/>
        <a:defRPr kumimoji="1"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itchFamily="34" charset="0"/>
        <a:buChar char="•"/>
        <a:defRPr kumimoji="1"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itchFamily="34" charset="0"/>
        <a:buChar char="–"/>
        <a:defRPr kumimoji="1"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itchFamily="34" charset="0"/>
        <a:buChar char="•"/>
        <a:defRPr kumimoji="1"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9pPr>
    </p:bodyStyle>
    <p:otherStyle>
      <a:defPPr>
        <a:defRPr lang="ja-JP"/>
      </a:defPPr>
      <a:lvl1pPr marL="0" algn="l" defTabSz="4176431" rtl="0" eaLnBrk="1" latinLnBrk="0" hangingPunct="1">
        <a:defRPr kumimoji="1" sz="8200" kern="1200">
          <a:solidFill>
            <a:schemeClr val="tx1"/>
          </a:solidFill>
          <a:latin typeface="+mn-lt"/>
          <a:ea typeface="+mn-ea"/>
          <a:cs typeface="+mn-cs"/>
        </a:defRPr>
      </a:lvl1pPr>
      <a:lvl2pPr marL="2088215" algn="l" defTabSz="4176431" rtl="0" eaLnBrk="1" latinLnBrk="0" hangingPunct="1">
        <a:defRPr kumimoji="1" sz="8200" kern="1200">
          <a:solidFill>
            <a:schemeClr val="tx1"/>
          </a:solidFill>
          <a:latin typeface="+mn-lt"/>
          <a:ea typeface="+mn-ea"/>
          <a:cs typeface="+mn-cs"/>
        </a:defRPr>
      </a:lvl2pPr>
      <a:lvl3pPr marL="4176431" algn="l" defTabSz="4176431" rtl="0" eaLnBrk="1" latinLnBrk="0" hangingPunct="1">
        <a:defRPr kumimoji="1" sz="8200" kern="1200">
          <a:solidFill>
            <a:schemeClr val="tx1"/>
          </a:solidFill>
          <a:latin typeface="+mn-lt"/>
          <a:ea typeface="+mn-ea"/>
          <a:cs typeface="+mn-cs"/>
        </a:defRPr>
      </a:lvl3pPr>
      <a:lvl4pPr marL="6264646" algn="l" defTabSz="4176431" rtl="0" eaLnBrk="1" latinLnBrk="0" hangingPunct="1">
        <a:defRPr kumimoji="1" sz="8200" kern="1200">
          <a:solidFill>
            <a:schemeClr val="tx1"/>
          </a:solidFill>
          <a:latin typeface="+mn-lt"/>
          <a:ea typeface="+mn-ea"/>
          <a:cs typeface="+mn-cs"/>
        </a:defRPr>
      </a:lvl4pPr>
      <a:lvl5pPr marL="8352861" algn="l" defTabSz="4176431" rtl="0" eaLnBrk="1" latinLnBrk="0" hangingPunct="1">
        <a:defRPr kumimoji="1" sz="8200" kern="1200">
          <a:solidFill>
            <a:schemeClr val="tx1"/>
          </a:solidFill>
          <a:latin typeface="+mn-lt"/>
          <a:ea typeface="+mn-ea"/>
          <a:cs typeface="+mn-cs"/>
        </a:defRPr>
      </a:lvl5pPr>
      <a:lvl6pPr marL="10441076" algn="l" defTabSz="4176431" rtl="0" eaLnBrk="1" latinLnBrk="0" hangingPunct="1">
        <a:defRPr kumimoji="1" sz="8200" kern="1200">
          <a:solidFill>
            <a:schemeClr val="tx1"/>
          </a:solidFill>
          <a:latin typeface="+mn-lt"/>
          <a:ea typeface="+mn-ea"/>
          <a:cs typeface="+mn-cs"/>
        </a:defRPr>
      </a:lvl6pPr>
      <a:lvl7pPr marL="12529292" algn="l" defTabSz="4176431" rtl="0" eaLnBrk="1" latinLnBrk="0" hangingPunct="1">
        <a:defRPr kumimoji="1" sz="8200" kern="1200">
          <a:solidFill>
            <a:schemeClr val="tx1"/>
          </a:solidFill>
          <a:latin typeface="+mn-lt"/>
          <a:ea typeface="+mn-ea"/>
          <a:cs typeface="+mn-cs"/>
        </a:defRPr>
      </a:lvl7pPr>
      <a:lvl8pPr marL="14617507" algn="l" defTabSz="4176431" rtl="0" eaLnBrk="1" latinLnBrk="0" hangingPunct="1">
        <a:defRPr kumimoji="1" sz="8200" kern="1200">
          <a:solidFill>
            <a:schemeClr val="tx1"/>
          </a:solidFill>
          <a:latin typeface="+mn-lt"/>
          <a:ea typeface="+mn-ea"/>
          <a:cs typeface="+mn-cs"/>
        </a:defRPr>
      </a:lvl8pPr>
      <a:lvl9pPr marL="16705722" algn="l" defTabSz="4176431" rtl="0" eaLnBrk="1" latinLnBrk="0" hangingPunct="1">
        <a:defRPr kumimoji="1"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2.emf"/><Relationship Id="rId3" Type="http://schemas.openxmlformats.org/officeDocument/2006/relationships/image" Target="../media/image2.jpeg"/><Relationship Id="rId7" Type="http://schemas.openxmlformats.org/officeDocument/2006/relationships/image" Target="../media/image6.emf"/><Relationship Id="rId12" Type="http://schemas.openxmlformats.org/officeDocument/2006/relationships/image" Target="../media/image11.emf"/><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 Id="rId1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円/楕円 11"/>
          <p:cNvSpPr/>
          <p:nvPr/>
        </p:nvSpPr>
        <p:spPr>
          <a:xfrm>
            <a:off x="35661846" y="91396"/>
            <a:ext cx="6680602" cy="3243333"/>
          </a:xfrm>
          <a:prstGeom prst="ellipse">
            <a:avLst/>
          </a:prstGeom>
          <a:gradFill flip="none" rotWithShape="1">
            <a:gsLst>
              <a:gs pos="0">
                <a:schemeClr val="bg1">
                  <a:lumMod val="65000"/>
                </a:schemeClr>
              </a:gs>
              <a:gs pos="50000">
                <a:schemeClr val="bg1">
                  <a:lumMod val="95000"/>
                </a:schemeClr>
              </a:gs>
              <a:gs pos="100000">
                <a:schemeClr val="bg1">
                  <a:lumMod val="65000"/>
                </a:schemeClr>
              </a:gs>
            </a:gsLst>
            <a:lin ang="0" scaled="0"/>
            <a:tileRect/>
          </a:gradFill>
          <a:ln>
            <a:noFill/>
          </a:ln>
          <a:effectLst>
            <a:innerShdw blurRad="114300">
              <a:prstClr val="black"/>
            </a:innerShdw>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4207531" y="3108615"/>
            <a:ext cx="15049672" cy="830997"/>
          </a:xfrm>
          <a:prstGeom prst="rect">
            <a:avLst/>
          </a:prstGeom>
          <a:gradFill>
            <a:gsLst>
              <a:gs pos="0">
                <a:schemeClr val="bg2">
                  <a:lumMod val="50000"/>
                </a:schemeClr>
              </a:gs>
              <a:gs pos="50000">
                <a:schemeClr val="bg2">
                  <a:lumMod val="90000"/>
                </a:schemeClr>
              </a:gs>
              <a:gs pos="100000">
                <a:schemeClr val="bg2">
                  <a:lumMod val="50000"/>
                </a:schemeClr>
              </a:gs>
            </a:gsLst>
            <a:lin ang="5400000" scaled="0"/>
          </a:gradFill>
        </p:spPr>
        <p:txBody>
          <a:bodyPr wrap="square" rtlCol="0">
            <a:spAutoFit/>
          </a:bodyPr>
          <a:lstStyle/>
          <a:p>
            <a:pPr algn="ctr"/>
            <a:r>
              <a:rPr lang="en-US" altLang="ja-JP" sz="4800" b="1" dirty="0" err="1" smtClean="0">
                <a:latin typeface="Georgia" pitchFamily="18" charset="0"/>
              </a:rPr>
              <a:t>Ryuzaburo</a:t>
            </a:r>
            <a:r>
              <a:rPr lang="en-US" altLang="ja-JP" sz="4800" b="1" dirty="0" smtClean="0">
                <a:latin typeface="Georgia" pitchFamily="18" charset="0"/>
              </a:rPr>
              <a:t> Sato and Miho Iwasawa</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806" y="868475"/>
            <a:ext cx="7727976" cy="1689177"/>
          </a:xfrm>
          <a:prstGeom prst="rect">
            <a:avLst/>
          </a:prstGeom>
        </p:spPr>
      </p:pic>
      <p:sp>
        <p:nvSpPr>
          <p:cNvPr id="5" name="テキスト ボックス 4"/>
          <p:cNvSpPr txBox="1"/>
          <p:nvPr/>
        </p:nvSpPr>
        <p:spPr>
          <a:xfrm>
            <a:off x="35694195" y="620444"/>
            <a:ext cx="6855515" cy="2308324"/>
          </a:xfrm>
          <a:prstGeom prst="rect">
            <a:avLst/>
          </a:prstGeom>
          <a:noFill/>
          <a:ln>
            <a:noFill/>
          </a:ln>
          <a:effectLst/>
        </p:spPr>
        <p:txBody>
          <a:bodyPr wrap="square" rtlCol="0">
            <a:spAutoFit/>
          </a:bodyPr>
          <a:lstStyle/>
          <a:p>
            <a:pPr algn="ctr"/>
            <a:r>
              <a:rPr lang="en-US" altLang="ja-JP" sz="4800" dirty="0" smtClean="0">
                <a:effectLst/>
                <a:latin typeface="Berlin Sans FB" pitchFamily="34" charset="0"/>
              </a:rPr>
              <a:t>The British Society for Population Studies, </a:t>
            </a:r>
          </a:p>
          <a:p>
            <a:pPr algn="ctr"/>
            <a:r>
              <a:rPr lang="en-US" altLang="ja-JP" sz="4800" dirty="0" smtClean="0">
                <a:latin typeface="Berlin Sans FB" pitchFamily="34" charset="0"/>
              </a:rPr>
              <a:t>9 - 11 September 2013</a:t>
            </a:r>
            <a:endParaRPr kumimoji="1" lang="ja-JP" altLang="en-US" sz="4800" dirty="0">
              <a:latin typeface="Berlin Sans FB" pitchFamily="34" charset="0"/>
            </a:endParaRPr>
          </a:p>
        </p:txBody>
      </p:sp>
      <p:sp>
        <p:nvSpPr>
          <p:cNvPr id="6" name="テキスト ボックス 5"/>
          <p:cNvSpPr txBox="1"/>
          <p:nvPr/>
        </p:nvSpPr>
        <p:spPr>
          <a:xfrm>
            <a:off x="536227" y="3978749"/>
            <a:ext cx="9994827" cy="14490460"/>
          </a:xfrm>
          <a:prstGeom prst="rect">
            <a:avLst/>
          </a:prstGeom>
          <a:solidFill>
            <a:srgbClr val="FFF4D7"/>
          </a:solidFill>
          <a:effectLst>
            <a:outerShdw blurRad="508000" dist="50800" dir="5400000" algn="ctr" rotWithShape="0">
              <a:srgbClr val="000000">
                <a:alpha val="30000"/>
              </a:srgbClr>
            </a:outerShdw>
          </a:effectLst>
        </p:spPr>
        <p:txBody>
          <a:bodyPr wrap="square" lIns="180000" tIns="180000" rIns="180000" bIns="180000" rtlCol="0">
            <a:spAutoFit/>
          </a:bodyPr>
          <a:lstStyle/>
          <a:p>
            <a:r>
              <a:rPr lang="en-US" altLang="ja-JP" sz="3400" dirty="0">
                <a:latin typeface="Times New Roman" pitchFamily="18" charset="0"/>
                <a:cs typeface="Times New Roman" pitchFamily="18" charset="0"/>
              </a:rPr>
              <a:t>The total fertility rate </a:t>
            </a:r>
            <a:r>
              <a:rPr lang="en-US" altLang="ja-JP" sz="3400" dirty="0" smtClean="0">
                <a:latin typeface="Times New Roman" pitchFamily="18" charset="0"/>
                <a:cs typeface="Times New Roman" pitchFamily="18" charset="0"/>
              </a:rPr>
              <a:t>in Japan has </a:t>
            </a:r>
            <a:r>
              <a:rPr lang="en-US" altLang="ja-JP" sz="3400" dirty="0">
                <a:latin typeface="Times New Roman" pitchFamily="18" charset="0"/>
                <a:cs typeface="Times New Roman" pitchFamily="18" charset="0"/>
              </a:rPr>
              <a:t>continuously dropped </a:t>
            </a:r>
            <a:r>
              <a:rPr lang="en-US" altLang="ja-JP" sz="3400" dirty="0" smtClean="0">
                <a:latin typeface="Times New Roman" pitchFamily="18" charset="0"/>
                <a:cs typeface="Times New Roman" pitchFamily="18" charset="0"/>
              </a:rPr>
              <a:t>since </a:t>
            </a:r>
            <a:r>
              <a:rPr lang="en-US" altLang="ja-JP" sz="3400" dirty="0">
                <a:latin typeface="Times New Roman" pitchFamily="18" charset="0"/>
                <a:cs typeface="Times New Roman" pitchFamily="18" charset="0"/>
              </a:rPr>
              <a:t>the mid-1970s, hitting </a:t>
            </a:r>
            <a:r>
              <a:rPr lang="en-US" altLang="ja-JP" sz="3400" dirty="0" smtClean="0">
                <a:latin typeface="Times New Roman" pitchFamily="18" charset="0"/>
                <a:cs typeface="Times New Roman" pitchFamily="18" charset="0"/>
              </a:rPr>
              <a:t>the lowest level </a:t>
            </a:r>
            <a:r>
              <a:rPr lang="en-US" altLang="ja-JP" sz="3400" dirty="0">
                <a:latin typeface="Times New Roman" pitchFamily="18" charset="0"/>
                <a:cs typeface="Times New Roman" pitchFamily="18" charset="0"/>
              </a:rPr>
              <a:t>of 1.26 in 2005, after which it has been languishing at around </a:t>
            </a:r>
            <a:r>
              <a:rPr lang="en-US" altLang="ja-JP" sz="3400" dirty="0" smtClean="0">
                <a:latin typeface="Times New Roman" pitchFamily="18" charset="0"/>
                <a:cs typeface="Times New Roman" pitchFamily="18" charset="0"/>
              </a:rPr>
              <a:t>1.4 (</a:t>
            </a:r>
            <a:r>
              <a:rPr lang="en-US" altLang="ja-JP" sz="3400" b="1" dirty="0" smtClean="0">
                <a:latin typeface="Times New Roman" pitchFamily="18" charset="0"/>
                <a:cs typeface="Times New Roman" pitchFamily="18" charset="0"/>
              </a:rPr>
              <a:t>Figure </a:t>
            </a:r>
            <a:r>
              <a:rPr lang="en-US" altLang="ja-JP" sz="3400" b="1" dirty="0">
                <a:latin typeface="Times New Roman" pitchFamily="18" charset="0"/>
                <a:cs typeface="Times New Roman" pitchFamily="18" charset="0"/>
              </a:rPr>
              <a:t>1</a:t>
            </a:r>
            <a:r>
              <a:rPr lang="en-US" altLang="ja-JP" sz="3400" dirty="0" smtClean="0">
                <a:latin typeface="Times New Roman" pitchFamily="18" charset="0"/>
                <a:cs typeface="Times New Roman" pitchFamily="18" charset="0"/>
              </a:rPr>
              <a:t>). </a:t>
            </a:r>
            <a:r>
              <a:rPr lang="en-US" altLang="ja-JP" sz="3400" dirty="0">
                <a:latin typeface="Times New Roman" pitchFamily="18" charset="0"/>
                <a:cs typeface="Times New Roman" pitchFamily="18" charset="0"/>
              </a:rPr>
              <a:t>Since the </a:t>
            </a:r>
            <a:r>
              <a:rPr lang="en-US" altLang="ja-JP" sz="3400" dirty="0" smtClean="0">
                <a:latin typeface="Times New Roman" pitchFamily="18" charset="0"/>
                <a:cs typeface="Times New Roman" pitchFamily="18" charset="0"/>
              </a:rPr>
              <a:t>beginning of </a:t>
            </a:r>
            <a:r>
              <a:rPr lang="en-US" altLang="ja-JP" sz="3400" dirty="0">
                <a:latin typeface="Times New Roman" pitchFamily="18" charset="0"/>
                <a:cs typeface="Times New Roman" pitchFamily="18" charset="0"/>
              </a:rPr>
              <a:t>the </a:t>
            </a:r>
            <a:r>
              <a:rPr lang="en-US" altLang="ja-JP" sz="3400" dirty="0" smtClean="0">
                <a:latin typeface="Times New Roman" pitchFamily="18" charset="0"/>
                <a:cs typeface="Times New Roman" pitchFamily="18" charset="0"/>
              </a:rPr>
              <a:t>1990s</a:t>
            </a:r>
            <a:r>
              <a:rPr lang="en-US" altLang="ja-JP" sz="3400" dirty="0">
                <a:latin typeface="Times New Roman" pitchFamily="18" charset="0"/>
                <a:cs typeface="Times New Roman" pitchFamily="18" charset="0"/>
              </a:rPr>
              <a:t>, strong concerns have been focused on the causes of low </a:t>
            </a:r>
            <a:r>
              <a:rPr lang="en-US" altLang="ja-JP" sz="3400" dirty="0" smtClean="0">
                <a:latin typeface="Times New Roman" pitchFamily="18" charset="0"/>
                <a:cs typeface="Times New Roman" pitchFamily="18" charset="0"/>
              </a:rPr>
              <a:t>fertility. </a:t>
            </a:r>
            <a:r>
              <a:rPr lang="en-US" altLang="ja-JP" sz="3400" dirty="0">
                <a:latin typeface="Times New Roman" pitchFamily="18" charset="0"/>
                <a:cs typeface="Times New Roman" pitchFamily="18" charset="0"/>
              </a:rPr>
              <a:t>Among many explanations, the conflict between continuing work and childbearing </a:t>
            </a:r>
            <a:r>
              <a:rPr lang="en-US" altLang="ja-JP" sz="3400" dirty="0" smtClean="0">
                <a:latin typeface="Times New Roman" pitchFamily="18" charset="0"/>
                <a:cs typeface="Times New Roman" pitchFamily="18" charset="0"/>
              </a:rPr>
              <a:t>for </a:t>
            </a:r>
            <a:r>
              <a:rPr lang="en-US" altLang="ja-JP" sz="3400" dirty="0">
                <a:latin typeface="Times New Roman" pitchFamily="18" charset="0"/>
                <a:cs typeface="Times New Roman" pitchFamily="18" charset="0"/>
              </a:rPr>
              <a:t>women due to its excessive opportunity cost is the most predominant. Government policy </a:t>
            </a:r>
            <a:r>
              <a:rPr lang="en-US" altLang="ja-JP" sz="3400" dirty="0" smtClean="0">
                <a:latin typeface="Times New Roman" pitchFamily="18" charset="0"/>
                <a:cs typeface="Times New Roman" pitchFamily="18" charset="0"/>
              </a:rPr>
              <a:t>measures </a:t>
            </a:r>
            <a:r>
              <a:rPr lang="en-US" altLang="ja-JP" sz="3400" dirty="0">
                <a:latin typeface="Times New Roman" pitchFamily="18" charset="0"/>
                <a:cs typeface="Times New Roman" pitchFamily="18" charset="0"/>
              </a:rPr>
              <a:t>- increasing nursing facilities, establishing childcare leaves, improving the employment system </a:t>
            </a:r>
            <a:r>
              <a:rPr lang="en-US" altLang="ja-JP" sz="3400" dirty="0" smtClean="0">
                <a:latin typeface="Times New Roman" pitchFamily="18" charset="0"/>
                <a:cs typeface="Times New Roman" pitchFamily="18" charset="0"/>
              </a:rPr>
              <a:t>- have </a:t>
            </a:r>
            <a:r>
              <a:rPr lang="en-US" altLang="ja-JP" sz="3400" dirty="0">
                <a:latin typeface="Times New Roman" pitchFamily="18" charset="0"/>
                <a:cs typeface="Times New Roman" pitchFamily="18" charset="0"/>
              </a:rPr>
              <a:t>been primarily aimed toward mitigating </a:t>
            </a:r>
            <a:r>
              <a:rPr lang="en-US" altLang="ja-JP" sz="3400" dirty="0" smtClean="0">
                <a:latin typeface="Times New Roman" pitchFamily="18" charset="0"/>
                <a:cs typeface="Times New Roman" pitchFamily="18" charset="0"/>
              </a:rPr>
              <a:t>such conflict. On the other hand few </a:t>
            </a:r>
            <a:r>
              <a:rPr lang="en-US" altLang="ja-JP" sz="3400" dirty="0">
                <a:latin typeface="Times New Roman" pitchFamily="18" charset="0"/>
                <a:cs typeface="Times New Roman" pitchFamily="18" charset="0"/>
              </a:rPr>
              <a:t>researchers have investigated </a:t>
            </a:r>
            <a:r>
              <a:rPr lang="en-US" altLang="ja-JP" sz="3400" dirty="0" smtClean="0">
                <a:latin typeface="Times New Roman" pitchFamily="18" charset="0"/>
                <a:cs typeface="Times New Roman" pitchFamily="18" charset="0"/>
              </a:rPr>
              <a:t>sexuality or biomedical aspects of </a:t>
            </a:r>
            <a:r>
              <a:rPr lang="en-US" altLang="ja-JP" sz="3400" dirty="0">
                <a:latin typeface="Times New Roman" pitchFamily="18" charset="0"/>
                <a:cs typeface="Times New Roman" pitchFamily="18" charset="0"/>
              </a:rPr>
              <a:t>very low </a:t>
            </a:r>
            <a:r>
              <a:rPr lang="en-US" altLang="ja-JP" sz="3400" dirty="0" smtClean="0">
                <a:latin typeface="Times New Roman" pitchFamily="18" charset="0"/>
                <a:cs typeface="Times New Roman" pitchFamily="18" charset="0"/>
              </a:rPr>
              <a:t>fertility. </a:t>
            </a:r>
          </a:p>
          <a:p>
            <a:endParaRPr lang="en-US" altLang="ja-JP" sz="3400" dirty="0">
              <a:latin typeface="Times New Roman" pitchFamily="18" charset="0"/>
              <a:cs typeface="Times New Roman" pitchFamily="18" charset="0"/>
            </a:endParaRPr>
          </a:p>
          <a:p>
            <a:r>
              <a:rPr lang="en-US" altLang="ja-JP" sz="3400" dirty="0" smtClean="0">
                <a:latin typeface="Times New Roman" pitchFamily="18" charset="0"/>
                <a:cs typeface="Times New Roman" pitchFamily="18" charset="0"/>
              </a:rPr>
              <a:t>Atoh </a:t>
            </a:r>
            <a:r>
              <a:rPr lang="en-US" altLang="ja-JP" sz="3400" dirty="0">
                <a:latin typeface="Times New Roman" pitchFamily="18" charset="0"/>
                <a:cs typeface="Times New Roman" pitchFamily="18" charset="0"/>
              </a:rPr>
              <a:t>(1998) referred to Japan’s  </a:t>
            </a:r>
            <a:r>
              <a:rPr lang="en-US" altLang="ja-JP" sz="3400" dirty="0" smtClean="0">
                <a:latin typeface="Times New Roman" pitchFamily="18" charset="0"/>
                <a:cs typeface="Times New Roman" pitchFamily="18" charset="0"/>
              </a:rPr>
              <a:t>weakness of dating culture, and suggested that  </a:t>
            </a:r>
            <a:r>
              <a:rPr lang="en-US" altLang="ja-JP" sz="3400" dirty="0">
                <a:latin typeface="Times New Roman" pitchFamily="18" charset="0"/>
                <a:cs typeface="Times New Roman" pitchFamily="18" charset="0"/>
              </a:rPr>
              <a:t>the tendency that young men and women are not active enough to find partners, </a:t>
            </a:r>
            <a:r>
              <a:rPr lang="en-US" altLang="ja-JP" sz="3400" dirty="0" smtClean="0">
                <a:latin typeface="Times New Roman" pitchFamily="18" charset="0"/>
                <a:cs typeface="Times New Roman" pitchFamily="18" charset="0"/>
              </a:rPr>
              <a:t>would be </a:t>
            </a:r>
            <a:r>
              <a:rPr lang="en-US" altLang="ja-JP" sz="3400" dirty="0">
                <a:latin typeface="Times New Roman" pitchFamily="18" charset="0"/>
                <a:cs typeface="Times New Roman" pitchFamily="18" charset="0"/>
              </a:rPr>
              <a:t>one of the </a:t>
            </a:r>
            <a:r>
              <a:rPr lang="en-US" altLang="ja-JP" sz="3400" dirty="0" smtClean="0">
                <a:latin typeface="Times New Roman" pitchFamily="18" charset="0"/>
                <a:cs typeface="Times New Roman" pitchFamily="18" charset="0"/>
              </a:rPr>
              <a:t>causes </a:t>
            </a:r>
            <a:r>
              <a:rPr lang="en-US" altLang="ja-JP" sz="3400" dirty="0">
                <a:latin typeface="Times New Roman" pitchFamily="18" charset="0"/>
                <a:cs typeface="Times New Roman" pitchFamily="18" charset="0"/>
              </a:rPr>
              <a:t>of very low fertility in Japan (e.g. Sato and Iwasawa, 2008). Moreover, some researchers are considering the possibility that fecundity </a:t>
            </a:r>
            <a:r>
              <a:rPr lang="en-US" altLang="ja-JP" sz="3400" dirty="0" smtClean="0">
                <a:latin typeface="Times New Roman" pitchFamily="18" charset="0"/>
                <a:cs typeface="Times New Roman" pitchFamily="18" charset="0"/>
              </a:rPr>
              <a:t>has been </a:t>
            </a:r>
            <a:r>
              <a:rPr lang="en-US" altLang="ja-JP" sz="3400" dirty="0">
                <a:latin typeface="Times New Roman" pitchFamily="18" charset="0"/>
                <a:cs typeface="Times New Roman" pitchFamily="18" charset="0"/>
              </a:rPr>
              <a:t>declining in Japan. Under these circumstances, </a:t>
            </a:r>
            <a:r>
              <a:rPr lang="en-US" altLang="ja-JP" sz="3400" dirty="0" smtClean="0">
                <a:latin typeface="Times New Roman" pitchFamily="18" charset="0"/>
                <a:cs typeface="Times New Roman" pitchFamily="18" charset="0"/>
              </a:rPr>
              <a:t>to look at sexuality aspect  and discuss the their impact on fertility would be fruitful. By looking at </a:t>
            </a:r>
            <a:r>
              <a:rPr lang="en-US" altLang="ja-JP" sz="3400" dirty="0">
                <a:latin typeface="Times New Roman" pitchFamily="18" charset="0"/>
                <a:cs typeface="Times New Roman" pitchFamily="18" charset="0"/>
              </a:rPr>
              <a:t>government statistics and </a:t>
            </a:r>
            <a:r>
              <a:rPr lang="en-US" altLang="ja-JP" sz="3400" dirty="0" smtClean="0">
                <a:latin typeface="Times New Roman" pitchFamily="18" charset="0"/>
                <a:cs typeface="Times New Roman" pitchFamily="18" charset="0"/>
              </a:rPr>
              <a:t>the evidence from the publicized </a:t>
            </a:r>
            <a:r>
              <a:rPr lang="en-US" altLang="ja-JP" sz="3400" dirty="0">
                <a:latin typeface="Times New Roman" pitchFamily="18" charset="0"/>
                <a:cs typeface="Times New Roman" pitchFamily="18" charset="0"/>
              </a:rPr>
              <a:t>survey data, this paper </a:t>
            </a:r>
            <a:r>
              <a:rPr lang="en-US" altLang="ja-JP" sz="3400" dirty="0" smtClean="0">
                <a:latin typeface="Times New Roman" pitchFamily="18" charset="0"/>
                <a:cs typeface="Times New Roman" pitchFamily="18" charset="0"/>
              </a:rPr>
              <a:t>discuss the </a:t>
            </a:r>
            <a:r>
              <a:rPr lang="en-US" altLang="ja-JP" sz="3400" dirty="0">
                <a:latin typeface="Times New Roman" pitchFamily="18" charset="0"/>
                <a:cs typeface="Times New Roman" pitchFamily="18" charset="0"/>
              </a:rPr>
              <a:t>following three points</a:t>
            </a:r>
            <a:r>
              <a:rPr lang="en-US" altLang="ja-JP" sz="3400" dirty="0" smtClean="0">
                <a:latin typeface="Times New Roman" pitchFamily="18" charset="0"/>
                <a:cs typeface="Times New Roman" pitchFamily="18" charset="0"/>
              </a:rPr>
              <a:t>.</a:t>
            </a:r>
            <a:endParaRPr lang="en-US" altLang="ja-JP" sz="3400" dirty="0">
              <a:latin typeface="Times New Roman" pitchFamily="18" charset="0"/>
              <a:cs typeface="Times New Roman" pitchFamily="18" charset="0"/>
            </a:endParaRPr>
          </a:p>
        </p:txBody>
      </p:sp>
      <p:sp>
        <p:nvSpPr>
          <p:cNvPr id="10" name="テキスト ボックス 9"/>
          <p:cNvSpPr txBox="1"/>
          <p:nvPr/>
        </p:nvSpPr>
        <p:spPr>
          <a:xfrm>
            <a:off x="10911370" y="27158803"/>
            <a:ext cx="31463427" cy="2677656"/>
          </a:xfrm>
          <a:prstGeom prst="rect">
            <a:avLst/>
          </a:prstGeom>
          <a:noFill/>
        </p:spPr>
        <p:txBody>
          <a:bodyPr wrap="square" rtlCol="0">
            <a:spAutoFit/>
          </a:bodyPr>
          <a:lstStyle/>
          <a:p>
            <a:r>
              <a:rPr lang="en-US" altLang="ja-JP" sz="2400" dirty="0" smtClean="0"/>
              <a:t>REFERENCES</a:t>
            </a:r>
          </a:p>
          <a:p>
            <a:r>
              <a:rPr lang="en-US" altLang="ja-JP" sz="2400" dirty="0" smtClean="0"/>
              <a:t>Atoh, Makoto (1998) “Traditional family values of unmarried women: In relation to the phenomenal rise in the proportion never married” in </a:t>
            </a:r>
            <a:r>
              <a:rPr lang="en-US" altLang="ja-JP" sz="2400" i="1" dirty="0" smtClean="0"/>
              <a:t>Summary of the Twenty-fourth National Survey on Family Planning</a:t>
            </a:r>
            <a:r>
              <a:rPr lang="en-US" altLang="ja-JP" sz="2400" dirty="0" smtClean="0"/>
              <a:t>, Tokyo: The Mainichi </a:t>
            </a:r>
            <a:r>
              <a:rPr lang="en-US" altLang="ja-JP" sz="2400" dirty="0" err="1" smtClean="0"/>
              <a:t>Shimbun</a:t>
            </a:r>
            <a:r>
              <a:rPr lang="en-US" altLang="ja-JP" sz="2400" dirty="0" smtClean="0"/>
              <a:t>, pp.117-149.</a:t>
            </a:r>
          </a:p>
          <a:p>
            <a:r>
              <a:rPr lang="en-US" altLang="ja-JP" sz="2400" dirty="0"/>
              <a:t>Moriki, </a:t>
            </a:r>
            <a:r>
              <a:rPr lang="en-US" altLang="ja-JP" sz="2400" dirty="0" err="1"/>
              <a:t>Yoshie</a:t>
            </a:r>
            <a:r>
              <a:rPr lang="en-US" altLang="ja-JP" sz="2400" dirty="0"/>
              <a:t> (2012) “Mothering, co-sleeping, and sexless marriages: Implications for the Japanese population structure” </a:t>
            </a:r>
            <a:r>
              <a:rPr lang="en-US" altLang="ja-JP" sz="2400" i="1" dirty="0"/>
              <a:t>The Journal of Social Science </a:t>
            </a:r>
            <a:r>
              <a:rPr lang="en-US" altLang="ja-JP" sz="2400" dirty="0"/>
              <a:t>(International Christian University, Tokyo), No. 74, pp.27-45. </a:t>
            </a:r>
            <a:endParaRPr lang="en-US" altLang="ja-JP" sz="2400" dirty="0" smtClean="0"/>
          </a:p>
          <a:p>
            <a:r>
              <a:rPr lang="en-US" altLang="ja-JP" sz="2400" dirty="0" smtClean="0"/>
              <a:t>Sato, </a:t>
            </a:r>
            <a:r>
              <a:rPr lang="en-US" altLang="ja-JP" sz="2400" dirty="0" err="1" smtClean="0"/>
              <a:t>Ryuzaburo</a:t>
            </a:r>
            <a:r>
              <a:rPr lang="en-US" altLang="ja-JP" sz="2400" dirty="0" smtClean="0"/>
              <a:t> and Miho Iwasawa (2006) “Contraceptive use and induced abortion in Japan: How is it so unique among the developed countries?” </a:t>
            </a:r>
            <a:r>
              <a:rPr lang="en-US" altLang="ja-JP" sz="2400" i="1" dirty="0" smtClean="0"/>
              <a:t>The Japanese Journal of Population</a:t>
            </a:r>
            <a:r>
              <a:rPr lang="en-US" altLang="ja-JP" sz="2400" dirty="0" smtClean="0"/>
              <a:t>, Vol.4, No.1, pp. 33-54.</a:t>
            </a:r>
            <a:endParaRPr lang="ja-JP" altLang="en-US" sz="2400" dirty="0" smtClean="0"/>
          </a:p>
          <a:p>
            <a:r>
              <a:rPr lang="en-US" altLang="ja-JP" sz="2400" dirty="0" smtClean="0"/>
              <a:t>Sato, </a:t>
            </a:r>
            <a:r>
              <a:rPr lang="en-US" altLang="ja-JP" sz="2400" dirty="0" err="1" smtClean="0"/>
              <a:t>Ryuzaburo</a:t>
            </a:r>
            <a:r>
              <a:rPr lang="en-US" altLang="ja-JP" sz="2400" dirty="0" smtClean="0"/>
              <a:t> and Miho Iwasawa (2008) “Does promoting reproductive health benefit Japanese fertility?: New policy dimensions of very low fertility” (a paper presented at the International Conference on Low Fertility and Reproductive Health </a:t>
            </a:r>
          </a:p>
          <a:p>
            <a:r>
              <a:rPr lang="en-US" altLang="ja-JP" sz="2400" dirty="0"/>
              <a:t> </a:t>
            </a:r>
            <a:r>
              <a:rPr lang="en-US" altLang="ja-JP" sz="2400" dirty="0" smtClean="0"/>
              <a:t>          in East and Southeast Asia, IUSSP Panel on Policies in the Context of Low Fertility, Tokyo, 12-14 November 2008).</a:t>
            </a:r>
          </a:p>
          <a:p>
            <a:r>
              <a:rPr lang="en-US" altLang="ja-JP" sz="2400" dirty="0" smtClean="0"/>
              <a:t>Sato, </a:t>
            </a:r>
            <a:r>
              <a:rPr lang="en-US" altLang="ja-JP" sz="2400" dirty="0" err="1" smtClean="0"/>
              <a:t>Ryuzaburo</a:t>
            </a:r>
            <a:r>
              <a:rPr lang="en-US" altLang="ja-JP" sz="2400" dirty="0" smtClean="0"/>
              <a:t>, Noriko Shiraishi, and Reiko Bando (2008) Induced Abortion in Japan: A Demographic Analysis of Its Trends and Causes (Working Paper Series (E) No.22), Tokyo: National Institute of Population and Social Security Research.</a:t>
            </a:r>
          </a:p>
        </p:txBody>
      </p:sp>
      <p:sp>
        <p:nvSpPr>
          <p:cNvPr id="11" name="額縁 10"/>
          <p:cNvSpPr/>
          <p:nvPr/>
        </p:nvSpPr>
        <p:spPr>
          <a:xfrm>
            <a:off x="8082782" y="280780"/>
            <a:ext cx="26931707" cy="2610499"/>
          </a:xfrm>
          <a:prstGeom prst="bevel">
            <a:avLst/>
          </a:prstGeom>
          <a:blipFill dpi="0" rotWithShape="1">
            <a:blip r:embed="rId3">
              <a:alphaModFix amt="90000"/>
            </a:blip>
            <a:srcRect/>
            <a:tile tx="0" ty="0" sx="100000" sy="100000" flip="none" algn="tl"/>
          </a:blipFill>
          <a:effectLst>
            <a:outerShdw blurRad="876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9522943" y="715871"/>
            <a:ext cx="24338704" cy="1754326"/>
          </a:xfrm>
          <a:prstGeom prst="rect">
            <a:avLst/>
          </a:prstGeom>
          <a:noFill/>
        </p:spPr>
        <p:txBody>
          <a:bodyPr wrap="square" rtlCol="0">
            <a:spAutoFit/>
          </a:bodyPr>
          <a:lstStyle/>
          <a:p>
            <a:pPr algn="ctr"/>
            <a:r>
              <a:rPr lang="en-US" altLang="ja-JP" sz="5400" b="1" dirty="0">
                <a:solidFill>
                  <a:schemeClr val="bg1"/>
                </a:solidFill>
                <a:latin typeface="Castellar" pitchFamily="18" charset="0"/>
                <a:cs typeface="Times New Roman" pitchFamily="18" charset="0"/>
              </a:rPr>
              <a:t>Single, sexless </a:t>
            </a:r>
            <a:r>
              <a:rPr lang="en-US" altLang="ja-JP" sz="5400" b="1" dirty="0" smtClean="0">
                <a:solidFill>
                  <a:schemeClr val="bg1"/>
                </a:solidFill>
                <a:latin typeface="Castellar" pitchFamily="18" charset="0"/>
                <a:cs typeface="Times New Roman" pitchFamily="18" charset="0"/>
              </a:rPr>
              <a:t>and infertile: </a:t>
            </a:r>
          </a:p>
          <a:p>
            <a:pPr algn="ctr"/>
            <a:r>
              <a:rPr lang="en-US" altLang="ja-JP" sz="5400" b="1" dirty="0" smtClean="0">
                <a:solidFill>
                  <a:schemeClr val="bg1"/>
                </a:solidFill>
                <a:latin typeface="Castellar" pitchFamily="18" charset="0"/>
                <a:cs typeface="Times New Roman" pitchFamily="18" charset="0"/>
              </a:rPr>
              <a:t>Sexuality </a:t>
            </a:r>
            <a:r>
              <a:rPr lang="en-US" altLang="ja-JP" sz="5400" b="1" dirty="0">
                <a:solidFill>
                  <a:schemeClr val="bg1"/>
                </a:solidFill>
                <a:latin typeface="Castellar" pitchFamily="18" charset="0"/>
                <a:cs typeface="Times New Roman" pitchFamily="18" charset="0"/>
              </a:rPr>
              <a:t>aspects of </a:t>
            </a:r>
            <a:r>
              <a:rPr lang="en-US" altLang="ja-JP" sz="5400" b="1" dirty="0" smtClean="0">
                <a:solidFill>
                  <a:schemeClr val="bg1"/>
                </a:solidFill>
                <a:latin typeface="Castellar" pitchFamily="18" charset="0"/>
                <a:cs typeface="Times New Roman" pitchFamily="18" charset="0"/>
              </a:rPr>
              <a:t>very </a:t>
            </a:r>
            <a:r>
              <a:rPr lang="en-US" altLang="ja-JP" sz="5400" b="1" dirty="0">
                <a:solidFill>
                  <a:schemeClr val="bg1"/>
                </a:solidFill>
                <a:latin typeface="Castellar" pitchFamily="18" charset="0"/>
                <a:cs typeface="Times New Roman" pitchFamily="18" charset="0"/>
              </a:rPr>
              <a:t>low fertility in Japan</a:t>
            </a:r>
          </a:p>
        </p:txBody>
      </p:sp>
      <p:sp>
        <p:nvSpPr>
          <p:cNvPr id="14" name="テキスト ボックス 13"/>
          <p:cNvSpPr txBox="1"/>
          <p:nvPr/>
        </p:nvSpPr>
        <p:spPr>
          <a:xfrm>
            <a:off x="560416" y="18819653"/>
            <a:ext cx="9994827" cy="10827919"/>
          </a:xfrm>
          <a:prstGeom prst="rect">
            <a:avLst/>
          </a:prstGeom>
          <a:solidFill>
            <a:srgbClr val="FFF4D7"/>
          </a:solidFill>
          <a:effectLst>
            <a:outerShdw blurRad="508000" dist="50800" dir="5400000" algn="ctr" rotWithShape="0">
              <a:srgbClr val="000000">
                <a:alpha val="30000"/>
              </a:srgbClr>
            </a:outerShdw>
          </a:effectLst>
        </p:spPr>
        <p:txBody>
          <a:bodyPr wrap="square" lIns="180000" tIns="180000" rIns="180000" bIns="180000" rtlCol="0">
            <a:spAutoFit/>
          </a:bodyPr>
          <a:lstStyle/>
          <a:p>
            <a:r>
              <a:rPr lang="en-US" altLang="ja-JP" sz="3400" dirty="0" smtClean="0">
                <a:latin typeface="Times New Roman" pitchFamily="18" charset="0"/>
                <a:cs typeface="Times New Roman" pitchFamily="18" charset="0"/>
              </a:rPr>
              <a:t>(1) Strong </a:t>
            </a:r>
            <a:r>
              <a:rPr lang="en-US" altLang="ja-JP" sz="3400" dirty="0">
                <a:latin typeface="Times New Roman" pitchFamily="18" charset="0"/>
                <a:cs typeface="Times New Roman" pitchFamily="18" charset="0"/>
              </a:rPr>
              <a:t>F</a:t>
            </a:r>
            <a:r>
              <a:rPr lang="en-US" altLang="ja-JP" sz="3400" dirty="0" smtClean="0">
                <a:latin typeface="Times New Roman" pitchFamily="18" charset="0"/>
                <a:cs typeface="Times New Roman" pitchFamily="18" charset="0"/>
              </a:rPr>
              <a:t>amilism and weak ‘couple culture’</a:t>
            </a:r>
          </a:p>
          <a:p>
            <a:pPr marL="514350" indent="-514350">
              <a:buAutoNum type="arabicParenR"/>
            </a:pPr>
            <a:endParaRPr lang="en-US" altLang="ja-JP" sz="3400" dirty="0" smtClean="0">
              <a:latin typeface="Times New Roman" pitchFamily="18" charset="0"/>
              <a:cs typeface="Times New Roman" pitchFamily="18" charset="0"/>
            </a:endParaRPr>
          </a:p>
          <a:p>
            <a:r>
              <a:rPr lang="en-US" altLang="ja-JP" sz="3400" dirty="0" smtClean="0">
                <a:latin typeface="Times New Roman" pitchFamily="18" charset="0"/>
                <a:cs typeface="Times New Roman" pitchFamily="18" charset="0"/>
              </a:rPr>
              <a:t>There is possibly a deep-rooted </a:t>
            </a:r>
            <a:r>
              <a:rPr lang="en-US" altLang="ja-JP" sz="3400" dirty="0">
                <a:latin typeface="Times New Roman" pitchFamily="18" charset="0"/>
                <a:cs typeface="Times New Roman" pitchFamily="18" charset="0"/>
              </a:rPr>
              <a:t>F</a:t>
            </a:r>
            <a:r>
              <a:rPr lang="en-US" altLang="ja-JP" sz="3400" dirty="0" smtClean="0">
                <a:latin typeface="Times New Roman" pitchFamily="18" charset="0"/>
                <a:cs typeface="Times New Roman" pitchFamily="18" charset="0"/>
              </a:rPr>
              <a:t>amilism, or family-oriented viewpoint, in countries with very low fertility like Japan. In other words, the Japanese have a very strong focus on family and vertical relationships, such as between parent and child, and there is less focus on horizontal relationships, such as the partnership relationships (</a:t>
            </a:r>
            <a:r>
              <a:rPr lang="en-US" altLang="ja-JP" sz="3400" b="1" dirty="0" smtClean="0">
                <a:latin typeface="Times New Roman" pitchFamily="18" charset="0"/>
                <a:cs typeface="Times New Roman" pitchFamily="18" charset="0"/>
              </a:rPr>
              <a:t>Figure 2</a:t>
            </a:r>
            <a:r>
              <a:rPr lang="en-US" altLang="ja-JP" sz="3400" dirty="0" smtClean="0">
                <a:latin typeface="Times New Roman" pitchFamily="18" charset="0"/>
                <a:cs typeface="Times New Roman" pitchFamily="18" charset="0"/>
              </a:rPr>
              <a:t>). In terms of the relationship between types of partnership and the ways in which fertility has changed, we can draw an explanation. In countries with strong horizontal relationships or a ‘couple culture’, a decline in marriage rate does not necessarily result in a subsequent decline in fertility due to the compensatory increase in cohabitation and extramarital birth (</a:t>
            </a:r>
            <a:r>
              <a:rPr lang="en-US" altLang="ja-JP" sz="3400" b="1" dirty="0" smtClean="0">
                <a:latin typeface="Times New Roman" pitchFamily="18" charset="0"/>
                <a:cs typeface="Times New Roman" pitchFamily="18" charset="0"/>
              </a:rPr>
              <a:t>Figure 3</a:t>
            </a:r>
            <a:r>
              <a:rPr lang="en-US" altLang="ja-JP" sz="3400" dirty="0" smtClean="0">
                <a:latin typeface="Times New Roman" pitchFamily="18" charset="0"/>
                <a:cs typeface="Times New Roman" pitchFamily="18" charset="0"/>
              </a:rPr>
              <a:t>, the upper right circle). Conversely, in countries with a weak couple culture, the decline in marriage rate directly lead to lower fertility, often to the point of very low fertility (</a:t>
            </a:r>
            <a:r>
              <a:rPr lang="en-US" altLang="ja-JP" sz="3400" b="1" dirty="0" smtClean="0">
                <a:latin typeface="Times New Roman" pitchFamily="18" charset="0"/>
                <a:cs typeface="Times New Roman" pitchFamily="18" charset="0"/>
              </a:rPr>
              <a:t>Figure 3</a:t>
            </a:r>
            <a:r>
              <a:rPr lang="en-US" altLang="ja-JP" sz="3400" dirty="0" smtClean="0">
                <a:latin typeface="Times New Roman" pitchFamily="18" charset="0"/>
                <a:cs typeface="Times New Roman" pitchFamily="18" charset="0"/>
              </a:rPr>
              <a:t>, the lower right circle).</a:t>
            </a:r>
            <a:endParaRPr lang="en-US" altLang="ja-JP" sz="3400" dirty="0">
              <a:latin typeface="Times New Roman" pitchFamily="18" charset="0"/>
              <a:cs typeface="Times New Roman" pitchFamily="18" charset="0"/>
            </a:endParaRPr>
          </a:p>
        </p:txBody>
      </p:sp>
      <p:sp>
        <p:nvSpPr>
          <p:cNvPr id="15" name="テキスト ボックス 14"/>
          <p:cNvSpPr txBox="1"/>
          <p:nvPr/>
        </p:nvSpPr>
        <p:spPr>
          <a:xfrm>
            <a:off x="32092846" y="4236367"/>
            <a:ext cx="10249602" cy="9781478"/>
          </a:xfrm>
          <a:prstGeom prst="rect">
            <a:avLst/>
          </a:prstGeom>
          <a:solidFill>
            <a:srgbClr val="FFF4D7"/>
          </a:solidFill>
          <a:effectLst>
            <a:outerShdw blurRad="508000" dist="50800" dir="5400000" algn="ctr" rotWithShape="0">
              <a:srgbClr val="000000">
                <a:alpha val="30000"/>
              </a:srgbClr>
            </a:outerShdw>
          </a:effectLst>
        </p:spPr>
        <p:txBody>
          <a:bodyPr wrap="square" lIns="180000" tIns="180000" rIns="180000" bIns="180000" rtlCol="0">
            <a:spAutoFit/>
          </a:bodyPr>
          <a:lstStyle/>
          <a:p>
            <a:r>
              <a:rPr lang="en-US" altLang="ja-JP" sz="3400" dirty="0" smtClean="0">
                <a:latin typeface="Times New Roman" pitchFamily="18" charset="0"/>
                <a:cs typeface="Times New Roman" pitchFamily="18" charset="0"/>
              </a:rPr>
              <a:t>(2) Changing patterns of sexual behaviour</a:t>
            </a:r>
          </a:p>
          <a:p>
            <a:endParaRPr lang="en-US" altLang="ja-JP" sz="3400" dirty="0" smtClean="0">
              <a:latin typeface="Times New Roman" pitchFamily="18" charset="0"/>
              <a:cs typeface="Times New Roman" pitchFamily="18" charset="0"/>
            </a:endParaRPr>
          </a:p>
          <a:p>
            <a:r>
              <a:rPr lang="en-US" altLang="ja-JP" sz="3400" dirty="0" smtClean="0">
                <a:latin typeface="Times New Roman" pitchFamily="18" charset="0"/>
                <a:cs typeface="Times New Roman" pitchFamily="18" charset="0"/>
              </a:rPr>
              <a:t>It seems puzzling that Japanese fertility is declining while their reported number of induced abortions  has continuously decreased (Sato, Shiraishi and Bando 2008) (</a:t>
            </a:r>
            <a:r>
              <a:rPr lang="en-US" altLang="ja-JP" sz="3400" b="1" dirty="0" smtClean="0">
                <a:latin typeface="Times New Roman" pitchFamily="18" charset="0"/>
                <a:cs typeface="Times New Roman" pitchFamily="18" charset="0"/>
              </a:rPr>
              <a:t>Figures 4</a:t>
            </a:r>
            <a:r>
              <a:rPr lang="en-US" altLang="ja-JP" sz="3400" dirty="0" smtClean="0">
                <a:latin typeface="Times New Roman" pitchFamily="18" charset="0"/>
                <a:cs typeface="Times New Roman" pitchFamily="18" charset="0"/>
              </a:rPr>
              <a:t> and </a:t>
            </a:r>
            <a:r>
              <a:rPr lang="en-US" altLang="ja-JP" sz="3400" b="1" dirty="0" smtClean="0">
                <a:latin typeface="Times New Roman" pitchFamily="18" charset="0"/>
                <a:cs typeface="Times New Roman" pitchFamily="18" charset="0"/>
              </a:rPr>
              <a:t>5</a:t>
            </a:r>
            <a:r>
              <a:rPr lang="en-US" altLang="ja-JP" sz="3400" dirty="0" smtClean="0">
                <a:latin typeface="Times New Roman" pitchFamily="18" charset="0"/>
                <a:cs typeface="Times New Roman" pitchFamily="18" charset="0"/>
              </a:rPr>
              <a:t>) and contraceptive prevalence  is relatively low compared with other industrial nations (</a:t>
            </a:r>
            <a:r>
              <a:rPr lang="en-US" altLang="ja-JP" sz="3400" b="1" dirty="0" smtClean="0">
                <a:latin typeface="Times New Roman" pitchFamily="18" charset="0"/>
                <a:cs typeface="Times New Roman" pitchFamily="18" charset="0"/>
              </a:rPr>
              <a:t>Figure 6</a:t>
            </a:r>
            <a:r>
              <a:rPr lang="en-US" altLang="ja-JP" sz="3400" dirty="0" smtClean="0">
                <a:latin typeface="Times New Roman" pitchFamily="18" charset="0"/>
                <a:cs typeface="Times New Roman" pitchFamily="18" charset="0"/>
              </a:rPr>
              <a:t>). Furthermore, the use of medical methods such as oral contraceptives, intrauterine device (IUD) usage and voluntary sterilization are extremely low (Sato and Iwasawa, 2006)(</a:t>
            </a:r>
            <a:r>
              <a:rPr lang="en-US" altLang="ja-JP" sz="3400" b="1" dirty="0" smtClean="0">
                <a:latin typeface="Times New Roman" pitchFamily="18" charset="0"/>
                <a:cs typeface="Times New Roman" pitchFamily="18" charset="0"/>
              </a:rPr>
              <a:t>Figure 7</a:t>
            </a:r>
            <a:r>
              <a:rPr lang="en-US" altLang="ja-JP" sz="3400" dirty="0" smtClean="0">
                <a:latin typeface="Times New Roman" pitchFamily="18" charset="0"/>
                <a:cs typeface="Times New Roman" pitchFamily="18" charset="0"/>
              </a:rPr>
              <a:t>). Therefore, we speculate that the frequency of sexual intercourse among married couples may have recently decreased in Japan. Although there are few accurate data available (Moriki 2012), a series of nationwide sexuality surveys conducted by the Japan Family Planning Association indicated a very low frequency of sexual intercourse among Japanese (</a:t>
            </a:r>
            <a:r>
              <a:rPr lang="en-US" altLang="ja-JP" sz="3400" b="1" dirty="0" smtClean="0">
                <a:latin typeface="Times New Roman" pitchFamily="18" charset="0"/>
                <a:cs typeface="Times New Roman" pitchFamily="18" charset="0"/>
              </a:rPr>
              <a:t>Figures 8</a:t>
            </a:r>
            <a:r>
              <a:rPr lang="en-US" altLang="ja-JP" sz="3400" dirty="0" smtClean="0">
                <a:latin typeface="Times New Roman" pitchFamily="18" charset="0"/>
                <a:cs typeface="Times New Roman" pitchFamily="18" charset="0"/>
              </a:rPr>
              <a:t> and </a:t>
            </a:r>
            <a:r>
              <a:rPr lang="en-US" altLang="ja-JP" sz="3400" b="1" dirty="0" smtClean="0">
                <a:latin typeface="Times New Roman" pitchFamily="18" charset="0"/>
                <a:cs typeface="Times New Roman" pitchFamily="18" charset="0"/>
              </a:rPr>
              <a:t>9</a:t>
            </a:r>
            <a:r>
              <a:rPr lang="en-US" altLang="ja-JP" sz="3400" dirty="0" smtClean="0">
                <a:latin typeface="Times New Roman" pitchFamily="18" charset="0"/>
                <a:cs typeface="Times New Roman" pitchFamily="18" charset="0"/>
              </a:rPr>
              <a:t>). </a:t>
            </a:r>
          </a:p>
        </p:txBody>
      </p:sp>
      <p:sp>
        <p:nvSpPr>
          <p:cNvPr id="16" name="テキスト ボックス 15"/>
          <p:cNvSpPr txBox="1"/>
          <p:nvPr/>
        </p:nvSpPr>
        <p:spPr>
          <a:xfrm>
            <a:off x="32092846" y="14363300"/>
            <a:ext cx="10249602" cy="8211818"/>
          </a:xfrm>
          <a:prstGeom prst="rect">
            <a:avLst/>
          </a:prstGeom>
          <a:solidFill>
            <a:srgbClr val="FFF4D7"/>
          </a:solidFill>
          <a:effectLst>
            <a:outerShdw blurRad="508000" dist="50800" dir="5400000" algn="ctr" rotWithShape="0">
              <a:prstClr val="black">
                <a:alpha val="30000"/>
              </a:prstClr>
            </a:outerShdw>
          </a:effectLst>
        </p:spPr>
        <p:txBody>
          <a:bodyPr wrap="square" lIns="180000" tIns="180000" rIns="180000" bIns="180000" rtlCol="0">
            <a:spAutoFit/>
          </a:bodyPr>
          <a:lstStyle/>
          <a:p>
            <a:r>
              <a:rPr lang="en-US" altLang="ja-JP" sz="3400" dirty="0" smtClean="0">
                <a:latin typeface="Times New Roman" pitchFamily="18" charset="0"/>
                <a:cs typeface="Times New Roman" pitchFamily="18" charset="0"/>
              </a:rPr>
              <a:t>(3) Increasing age at first marriage and growing concerns about infertility</a:t>
            </a:r>
          </a:p>
          <a:p>
            <a:endParaRPr lang="en-US" altLang="ja-JP" sz="3400" dirty="0" smtClean="0">
              <a:latin typeface="Times New Roman" pitchFamily="18" charset="0"/>
              <a:cs typeface="Times New Roman" pitchFamily="18" charset="0"/>
            </a:endParaRPr>
          </a:p>
          <a:p>
            <a:r>
              <a:rPr lang="en-US" altLang="ja-JP" sz="3400" dirty="0" smtClean="0">
                <a:latin typeface="Times New Roman" pitchFamily="18" charset="0"/>
                <a:cs typeface="Times New Roman" pitchFamily="18" charset="0"/>
              </a:rPr>
              <a:t>In 2011, the average age at first marriage for wives increased to 29.0 years and that for mothers giving birth to their first child also rose to 29.4 years, both hitting record highs (</a:t>
            </a:r>
            <a:r>
              <a:rPr lang="en-US" altLang="ja-JP" sz="3400" b="1" dirty="0" smtClean="0">
                <a:latin typeface="Times New Roman" pitchFamily="18" charset="0"/>
                <a:cs typeface="Times New Roman" pitchFamily="18" charset="0"/>
              </a:rPr>
              <a:t>Figure 10</a:t>
            </a:r>
            <a:r>
              <a:rPr lang="en-US" altLang="ja-JP" sz="3400" dirty="0" smtClean="0">
                <a:latin typeface="Times New Roman" pitchFamily="18" charset="0"/>
                <a:cs typeface="Times New Roman" pitchFamily="18" charset="0"/>
              </a:rPr>
              <a:t>). The 2010 Japanese National Fertility Survey, conducted by the National Institute of Population and Social Security Research, showed that a considerable number of couples worry about infertility (</a:t>
            </a:r>
            <a:r>
              <a:rPr lang="en-US" altLang="ja-JP" sz="3400" b="1" dirty="0" smtClean="0">
                <a:latin typeface="Times New Roman" pitchFamily="18" charset="0"/>
                <a:cs typeface="Times New Roman" pitchFamily="18" charset="0"/>
              </a:rPr>
              <a:t>Table 1</a:t>
            </a:r>
            <a:r>
              <a:rPr lang="en-US" altLang="ja-JP" sz="3400" dirty="0" smtClean="0">
                <a:latin typeface="Times New Roman" pitchFamily="18" charset="0"/>
                <a:cs typeface="Times New Roman" pitchFamily="18" charset="0"/>
              </a:rPr>
              <a:t>) </a:t>
            </a:r>
            <a:r>
              <a:rPr lang="en-US" altLang="ja-JP" sz="3400" dirty="0">
                <a:latin typeface="Times New Roman" pitchFamily="18" charset="0"/>
                <a:cs typeface="Times New Roman" pitchFamily="18" charset="0"/>
              </a:rPr>
              <a:t>. </a:t>
            </a:r>
            <a:endParaRPr lang="en-US" altLang="ja-JP" sz="3400" dirty="0" smtClean="0">
              <a:latin typeface="Times New Roman" pitchFamily="18" charset="0"/>
              <a:cs typeface="Times New Roman" pitchFamily="18" charset="0"/>
            </a:endParaRPr>
          </a:p>
          <a:p>
            <a:r>
              <a:rPr lang="en-US" altLang="ja-JP" sz="3400" dirty="0" smtClean="0">
                <a:latin typeface="Times New Roman" pitchFamily="18" charset="0"/>
                <a:cs typeface="Times New Roman" pitchFamily="18" charset="0"/>
              </a:rPr>
              <a:t>This evidence from Japan strongly suggests that the study concerning aspects of sexuality may be powerful to explain variations in fertility across industrialized countries.</a:t>
            </a:r>
          </a:p>
        </p:txBody>
      </p:sp>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30056" y="4149520"/>
            <a:ext cx="7067947" cy="6721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3" name="Picture 1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246401" y="16724163"/>
            <a:ext cx="6642894"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80023" y="11295762"/>
            <a:ext cx="6968012" cy="8549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23576" y="4314748"/>
            <a:ext cx="7252124" cy="6093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006427" y="10443943"/>
            <a:ext cx="7169273" cy="497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093290" y="15719282"/>
            <a:ext cx="6839364" cy="6200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433931" y="4213905"/>
            <a:ext cx="6455364" cy="580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429146" y="22707317"/>
            <a:ext cx="16945652" cy="4465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880022" y="20198630"/>
            <a:ext cx="7043553" cy="6425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277540" y="10171435"/>
            <a:ext cx="6569358"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9"/>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498501" y="22340787"/>
            <a:ext cx="7818398" cy="4818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48742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869</TotalTime>
  <Words>940</Words>
  <Application>Microsoft Office PowerPoint</Application>
  <PresentationFormat>Custom</PresentationFormat>
  <Paragraphs>25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​​テーマ</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国立社会保障・人口問題研究所</dc:creator>
  <cp:lastModifiedBy>Administrator</cp:lastModifiedBy>
  <cp:revision>45</cp:revision>
  <cp:lastPrinted>2013-08-21T09:57:09Z</cp:lastPrinted>
  <dcterms:created xsi:type="dcterms:W3CDTF">2013-08-15T01:45:13Z</dcterms:created>
  <dcterms:modified xsi:type="dcterms:W3CDTF">2013-09-19T09:12:40Z</dcterms:modified>
</cp:coreProperties>
</file>