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7" r:id="rId2"/>
    <p:sldId id="262" r:id="rId3"/>
    <p:sldId id="264" r:id="rId4"/>
    <p:sldId id="265" r:id="rId5"/>
    <p:sldId id="284" r:id="rId6"/>
    <p:sldId id="258" r:id="rId7"/>
    <p:sldId id="266" r:id="rId8"/>
    <p:sldId id="281" r:id="rId9"/>
    <p:sldId id="282" r:id="rId10"/>
    <p:sldId id="267" r:id="rId11"/>
    <p:sldId id="268" r:id="rId12"/>
    <p:sldId id="277" r:id="rId13"/>
    <p:sldId id="274" r:id="rId14"/>
    <p:sldId id="271" r:id="rId15"/>
    <p:sldId id="272" r:id="rId16"/>
    <p:sldId id="279" r:id="rId17"/>
    <p:sldId id="278" r:id="rId18"/>
    <p:sldId id="260" r:id="rId19"/>
    <p:sldId id="273" r:id="rId20"/>
    <p:sldId id="28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40" d="100"/>
          <a:sy n="140" d="100"/>
        </p:scale>
        <p:origin x="-22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0DFCFE-47ED-494F-959C-404D51DEE8C4}" type="doc">
      <dgm:prSet loTypeId="urn:microsoft.com/office/officeart/2005/8/layout/vList5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57E4AB-B325-3D4E-AA37-82A7A1E1BC52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Task</a:t>
          </a:r>
          <a:endParaRPr lang="en-US" dirty="0"/>
        </a:p>
      </dgm:t>
    </dgm:pt>
    <dgm:pt modelId="{3F2B4E03-566A-F44C-8337-ACC56E46C3B6}" type="parTrans" cxnId="{838CA4B0-0099-4443-B541-EA97D8261578}">
      <dgm:prSet/>
      <dgm:spPr/>
      <dgm:t>
        <a:bodyPr/>
        <a:lstStyle/>
        <a:p>
          <a:endParaRPr lang="en-US"/>
        </a:p>
      </dgm:t>
    </dgm:pt>
    <dgm:pt modelId="{4E5588A6-B2BD-BF4A-86EF-BD1D22031935}" type="sibTrans" cxnId="{838CA4B0-0099-4443-B541-EA97D8261578}">
      <dgm:prSet/>
      <dgm:spPr/>
      <dgm:t>
        <a:bodyPr/>
        <a:lstStyle/>
        <a:p>
          <a:endParaRPr lang="en-US"/>
        </a:p>
      </dgm:t>
    </dgm:pt>
    <dgm:pt modelId="{8C3147E5-DD60-3C49-9FF8-73E5E798C673}">
      <dgm:prSet phldrT="[Text]"/>
      <dgm:spPr>
        <a:noFill/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Name a number (integer) between (and including) 0 and 100.</a:t>
          </a:r>
          <a:endParaRPr lang="en-US" dirty="0">
            <a:solidFill>
              <a:schemeClr val="tx1"/>
            </a:solidFill>
          </a:endParaRPr>
        </a:p>
      </dgm:t>
    </dgm:pt>
    <dgm:pt modelId="{3B927964-0138-9F4F-8AE4-E4CCB8DC541A}" type="parTrans" cxnId="{CE903EAB-922B-DE4A-90F7-B64BDA7C99B4}">
      <dgm:prSet/>
      <dgm:spPr/>
      <dgm:t>
        <a:bodyPr/>
        <a:lstStyle/>
        <a:p>
          <a:endParaRPr lang="en-US"/>
        </a:p>
      </dgm:t>
    </dgm:pt>
    <dgm:pt modelId="{6EE6EF5D-EF5B-B14B-B3FD-B975B609536C}" type="sibTrans" cxnId="{CE903EAB-922B-DE4A-90F7-B64BDA7C99B4}">
      <dgm:prSet/>
      <dgm:spPr/>
      <dgm:t>
        <a:bodyPr/>
        <a:lstStyle/>
        <a:p>
          <a:endParaRPr lang="en-US"/>
        </a:p>
      </dgm:t>
    </dgm:pt>
    <dgm:pt modelId="{A38C3257-A151-1A42-AFDF-F722062480FD}">
      <dgm:prSet phldrT="[Text]"/>
      <dgm:spPr>
        <a:solidFill>
          <a:srgbClr val="3177FF"/>
        </a:solidFill>
      </dgm:spPr>
      <dgm:t>
        <a:bodyPr/>
        <a:lstStyle/>
        <a:p>
          <a:r>
            <a:rPr lang="en-US" dirty="0" smtClean="0"/>
            <a:t>Payoff</a:t>
          </a:r>
          <a:endParaRPr lang="en-US" dirty="0"/>
        </a:p>
      </dgm:t>
    </dgm:pt>
    <dgm:pt modelId="{84749BBC-2524-064B-A164-A58B3FF7B11E}" type="parTrans" cxnId="{B4FD70BC-D086-054C-813B-50C6B71276E2}">
      <dgm:prSet/>
      <dgm:spPr/>
      <dgm:t>
        <a:bodyPr/>
        <a:lstStyle/>
        <a:p>
          <a:endParaRPr lang="en-US"/>
        </a:p>
      </dgm:t>
    </dgm:pt>
    <dgm:pt modelId="{F9BEAAF7-AE07-CB43-A969-E42ADDA07462}" type="sibTrans" cxnId="{B4FD70BC-D086-054C-813B-50C6B71276E2}">
      <dgm:prSet/>
      <dgm:spPr/>
      <dgm:t>
        <a:bodyPr/>
        <a:lstStyle/>
        <a:p>
          <a:endParaRPr lang="en-US"/>
        </a:p>
      </dgm:t>
    </dgm:pt>
    <dgm:pt modelId="{07FB489F-5A11-514E-8F86-019E1C334453}">
      <dgm:prSet phldrT="[Text]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The person whose number is closest to 2/3 times the average </a:t>
          </a:r>
          <a:r>
            <a:rPr lang="en-US" dirty="0" smtClean="0">
              <a:solidFill>
                <a:srgbClr val="000000"/>
              </a:solidFill>
            </a:rPr>
            <a:t>number is the winner</a:t>
          </a:r>
          <a:endParaRPr lang="en-US" dirty="0">
            <a:solidFill>
              <a:srgbClr val="000000"/>
            </a:solidFill>
          </a:endParaRPr>
        </a:p>
      </dgm:t>
    </dgm:pt>
    <dgm:pt modelId="{28DD3665-90AA-5440-81C8-26906123A158}" type="parTrans" cxnId="{6577022E-6172-8D4A-88F6-3EECF9490760}">
      <dgm:prSet/>
      <dgm:spPr/>
      <dgm:t>
        <a:bodyPr/>
        <a:lstStyle/>
        <a:p>
          <a:endParaRPr lang="en-US"/>
        </a:p>
      </dgm:t>
    </dgm:pt>
    <dgm:pt modelId="{675A70B3-7660-5B43-A61E-9210F53EF659}" type="sibTrans" cxnId="{6577022E-6172-8D4A-88F6-3EECF9490760}">
      <dgm:prSet/>
      <dgm:spPr/>
      <dgm:t>
        <a:bodyPr/>
        <a:lstStyle/>
        <a:p>
          <a:endParaRPr lang="en-US"/>
        </a:p>
      </dgm:t>
    </dgm:pt>
    <dgm:pt modelId="{A06AB244-72DF-C34D-8005-144F63DC9C8D}" type="pres">
      <dgm:prSet presAssocID="{3C0DFCFE-47ED-494F-959C-404D51DEE8C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D5A7B8-6FE9-F04F-A10E-21E8E6E8DB0C}" type="pres">
      <dgm:prSet presAssocID="{3957E4AB-B325-3D4E-AA37-82A7A1E1BC52}" presName="linNode" presStyleCnt="0"/>
      <dgm:spPr/>
    </dgm:pt>
    <dgm:pt modelId="{3F25348D-B214-5649-8EEA-E0AFC6A0046A}" type="pres">
      <dgm:prSet presAssocID="{3957E4AB-B325-3D4E-AA37-82A7A1E1BC52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BB20C4-C2BF-0741-B883-12397018079C}" type="pres">
      <dgm:prSet presAssocID="{3957E4AB-B325-3D4E-AA37-82A7A1E1BC52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A52604-1CB1-B84A-89DF-2408867A07BB}" type="pres">
      <dgm:prSet presAssocID="{4E5588A6-B2BD-BF4A-86EF-BD1D22031935}" presName="sp" presStyleCnt="0"/>
      <dgm:spPr/>
    </dgm:pt>
    <dgm:pt modelId="{FCB63A0C-771E-0240-8B3D-5D24BD03CDA4}" type="pres">
      <dgm:prSet presAssocID="{A38C3257-A151-1A42-AFDF-F722062480FD}" presName="linNode" presStyleCnt="0"/>
      <dgm:spPr/>
    </dgm:pt>
    <dgm:pt modelId="{B369003D-C4FA-4E49-9044-E360C2B4460B}" type="pres">
      <dgm:prSet presAssocID="{A38C3257-A151-1A42-AFDF-F722062480FD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B649E8-B136-A14C-A1BB-641E51EF4285}" type="pres">
      <dgm:prSet presAssocID="{A38C3257-A151-1A42-AFDF-F722062480FD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D919106-D5A1-234D-9B22-3BCDE8B014BE}" type="presOf" srcId="{A38C3257-A151-1A42-AFDF-F722062480FD}" destId="{B369003D-C4FA-4E49-9044-E360C2B4460B}" srcOrd="0" destOrd="0" presId="urn:microsoft.com/office/officeart/2005/8/layout/vList5"/>
    <dgm:cxn modelId="{CE903EAB-922B-DE4A-90F7-B64BDA7C99B4}" srcId="{3957E4AB-B325-3D4E-AA37-82A7A1E1BC52}" destId="{8C3147E5-DD60-3C49-9FF8-73E5E798C673}" srcOrd="0" destOrd="0" parTransId="{3B927964-0138-9F4F-8AE4-E4CCB8DC541A}" sibTransId="{6EE6EF5D-EF5B-B14B-B3FD-B975B609536C}"/>
    <dgm:cxn modelId="{B4FD70BC-D086-054C-813B-50C6B71276E2}" srcId="{3C0DFCFE-47ED-494F-959C-404D51DEE8C4}" destId="{A38C3257-A151-1A42-AFDF-F722062480FD}" srcOrd="1" destOrd="0" parTransId="{84749BBC-2524-064B-A164-A58B3FF7B11E}" sibTransId="{F9BEAAF7-AE07-CB43-A969-E42ADDA07462}"/>
    <dgm:cxn modelId="{6577022E-6172-8D4A-88F6-3EECF9490760}" srcId="{A38C3257-A151-1A42-AFDF-F722062480FD}" destId="{07FB489F-5A11-514E-8F86-019E1C334453}" srcOrd="0" destOrd="0" parTransId="{28DD3665-90AA-5440-81C8-26906123A158}" sibTransId="{675A70B3-7660-5B43-A61E-9210F53EF659}"/>
    <dgm:cxn modelId="{4B43B60D-45CC-FF45-9307-B412E7AA0F52}" type="presOf" srcId="{3957E4AB-B325-3D4E-AA37-82A7A1E1BC52}" destId="{3F25348D-B214-5649-8EEA-E0AFC6A0046A}" srcOrd="0" destOrd="0" presId="urn:microsoft.com/office/officeart/2005/8/layout/vList5"/>
    <dgm:cxn modelId="{91795472-67E9-2741-BCC7-5C3331E42E38}" type="presOf" srcId="{8C3147E5-DD60-3C49-9FF8-73E5E798C673}" destId="{9ABB20C4-C2BF-0741-B883-12397018079C}" srcOrd="0" destOrd="0" presId="urn:microsoft.com/office/officeart/2005/8/layout/vList5"/>
    <dgm:cxn modelId="{606B5865-219B-4540-BCC0-0B05F3A63786}" type="presOf" srcId="{07FB489F-5A11-514E-8F86-019E1C334453}" destId="{C9B649E8-B136-A14C-A1BB-641E51EF4285}" srcOrd="0" destOrd="0" presId="urn:microsoft.com/office/officeart/2005/8/layout/vList5"/>
    <dgm:cxn modelId="{838CA4B0-0099-4443-B541-EA97D8261578}" srcId="{3C0DFCFE-47ED-494F-959C-404D51DEE8C4}" destId="{3957E4AB-B325-3D4E-AA37-82A7A1E1BC52}" srcOrd="0" destOrd="0" parTransId="{3F2B4E03-566A-F44C-8337-ACC56E46C3B6}" sibTransId="{4E5588A6-B2BD-BF4A-86EF-BD1D22031935}"/>
    <dgm:cxn modelId="{B3881AFD-08B6-3F41-A7FA-73A714F9A42D}" type="presOf" srcId="{3C0DFCFE-47ED-494F-959C-404D51DEE8C4}" destId="{A06AB244-72DF-C34D-8005-144F63DC9C8D}" srcOrd="0" destOrd="0" presId="urn:microsoft.com/office/officeart/2005/8/layout/vList5"/>
    <dgm:cxn modelId="{87703787-0F7D-8D46-9438-448B0DDCF4FA}" type="presParOf" srcId="{A06AB244-72DF-C34D-8005-144F63DC9C8D}" destId="{1FD5A7B8-6FE9-F04F-A10E-21E8E6E8DB0C}" srcOrd="0" destOrd="0" presId="urn:microsoft.com/office/officeart/2005/8/layout/vList5"/>
    <dgm:cxn modelId="{1D23C626-92B1-0D41-8FA1-8588CAAFF8C4}" type="presParOf" srcId="{1FD5A7B8-6FE9-F04F-A10E-21E8E6E8DB0C}" destId="{3F25348D-B214-5649-8EEA-E0AFC6A0046A}" srcOrd="0" destOrd="0" presId="urn:microsoft.com/office/officeart/2005/8/layout/vList5"/>
    <dgm:cxn modelId="{D1A8F12E-88FD-5F42-8413-6734F70137E8}" type="presParOf" srcId="{1FD5A7B8-6FE9-F04F-A10E-21E8E6E8DB0C}" destId="{9ABB20C4-C2BF-0741-B883-12397018079C}" srcOrd="1" destOrd="0" presId="urn:microsoft.com/office/officeart/2005/8/layout/vList5"/>
    <dgm:cxn modelId="{8AA4E9D8-7620-9841-8497-2D4C00751DA8}" type="presParOf" srcId="{A06AB244-72DF-C34D-8005-144F63DC9C8D}" destId="{6EA52604-1CB1-B84A-89DF-2408867A07BB}" srcOrd="1" destOrd="0" presId="urn:microsoft.com/office/officeart/2005/8/layout/vList5"/>
    <dgm:cxn modelId="{7270315B-0D0A-DF44-83CB-B19772475BEC}" type="presParOf" srcId="{A06AB244-72DF-C34D-8005-144F63DC9C8D}" destId="{FCB63A0C-771E-0240-8B3D-5D24BD03CDA4}" srcOrd="2" destOrd="0" presId="urn:microsoft.com/office/officeart/2005/8/layout/vList5"/>
    <dgm:cxn modelId="{C52CEBB9-8797-9E4D-8E3D-1E099682E71A}" type="presParOf" srcId="{FCB63A0C-771E-0240-8B3D-5D24BD03CDA4}" destId="{B369003D-C4FA-4E49-9044-E360C2B4460B}" srcOrd="0" destOrd="0" presId="urn:microsoft.com/office/officeart/2005/8/layout/vList5"/>
    <dgm:cxn modelId="{3C46614D-FBDE-4040-9A40-2F6E7EF68002}" type="presParOf" srcId="{FCB63A0C-771E-0240-8B3D-5D24BD03CDA4}" destId="{C9B649E8-B136-A14C-A1BB-641E51EF428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BB20C4-C2BF-0741-B883-12397018079C}">
      <dsp:nvSpPr>
        <dsp:cNvPr id="0" name=""/>
        <dsp:cNvSpPr/>
      </dsp:nvSpPr>
      <dsp:spPr>
        <a:xfrm rot="5400000">
          <a:off x="3352323" y="-959475"/>
          <a:ext cx="1585912" cy="3901440"/>
        </a:xfrm>
        <a:prstGeom prst="round2SameRect">
          <a:avLst/>
        </a:prstGeom>
        <a:noFill/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1"/>
              </a:solidFill>
            </a:rPr>
            <a:t>Name a number (integer) between (and including) 0 and 100.</a:t>
          </a:r>
          <a:endParaRPr lang="en-US" sz="2400" kern="1200" dirty="0">
            <a:solidFill>
              <a:schemeClr val="tx1"/>
            </a:solidFill>
          </a:endParaRPr>
        </a:p>
      </dsp:txBody>
      <dsp:txXfrm rot="-5400000">
        <a:off x="2194559" y="275707"/>
        <a:ext cx="3824022" cy="1431076"/>
      </dsp:txXfrm>
    </dsp:sp>
    <dsp:sp modelId="{3F25348D-B214-5649-8EEA-E0AFC6A0046A}">
      <dsp:nvSpPr>
        <dsp:cNvPr id="0" name=""/>
        <dsp:cNvSpPr/>
      </dsp:nvSpPr>
      <dsp:spPr>
        <a:xfrm>
          <a:off x="0" y="49"/>
          <a:ext cx="2194560" cy="1982390"/>
        </a:xfrm>
        <a:prstGeom prst="roundRect">
          <a:avLst/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6690" tIns="93345" rIns="186690" bIns="9334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Task</a:t>
          </a:r>
          <a:endParaRPr lang="en-US" sz="4900" kern="1200" dirty="0"/>
        </a:p>
      </dsp:txBody>
      <dsp:txXfrm>
        <a:off x="96772" y="96821"/>
        <a:ext cx="2001016" cy="1788846"/>
      </dsp:txXfrm>
    </dsp:sp>
    <dsp:sp modelId="{C9B649E8-B136-A14C-A1BB-641E51EF4285}">
      <dsp:nvSpPr>
        <dsp:cNvPr id="0" name=""/>
        <dsp:cNvSpPr/>
      </dsp:nvSpPr>
      <dsp:spPr>
        <a:xfrm rot="5400000">
          <a:off x="3352323" y="1122035"/>
          <a:ext cx="1585912" cy="3901440"/>
        </a:xfrm>
        <a:prstGeom prst="round2SameRect">
          <a:avLst/>
        </a:prstGeom>
        <a:solidFill>
          <a:srgbClr val="FFFFFF">
            <a:alpha val="90000"/>
          </a:srgb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rgbClr val="000000"/>
              </a:solidFill>
            </a:rPr>
            <a:t>The person whose number is closest to 2/3 times the average </a:t>
          </a:r>
          <a:r>
            <a:rPr lang="en-US" sz="2400" kern="1200" dirty="0" smtClean="0">
              <a:solidFill>
                <a:srgbClr val="000000"/>
              </a:solidFill>
            </a:rPr>
            <a:t>number is the winner</a:t>
          </a:r>
          <a:endParaRPr lang="en-US" sz="2400" kern="1200" dirty="0">
            <a:solidFill>
              <a:srgbClr val="000000"/>
            </a:solidFill>
          </a:endParaRPr>
        </a:p>
      </dsp:txBody>
      <dsp:txXfrm rot="-5400000">
        <a:off x="2194559" y="2357217"/>
        <a:ext cx="3824022" cy="1431076"/>
      </dsp:txXfrm>
    </dsp:sp>
    <dsp:sp modelId="{B369003D-C4FA-4E49-9044-E360C2B4460B}">
      <dsp:nvSpPr>
        <dsp:cNvPr id="0" name=""/>
        <dsp:cNvSpPr/>
      </dsp:nvSpPr>
      <dsp:spPr>
        <a:xfrm>
          <a:off x="0" y="2081559"/>
          <a:ext cx="2194560" cy="1982390"/>
        </a:xfrm>
        <a:prstGeom prst="roundRect">
          <a:avLst/>
        </a:prstGeom>
        <a:solidFill>
          <a:srgbClr val="3177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6690" tIns="93345" rIns="186690" bIns="9334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Payoff</a:t>
          </a:r>
          <a:endParaRPr lang="en-US" sz="4900" kern="1200" dirty="0"/>
        </a:p>
      </dsp:txBody>
      <dsp:txXfrm>
        <a:off x="96772" y="2178331"/>
        <a:ext cx="2001016" cy="17888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6BD1C-8758-C34F-BD3E-E21F4F19D4F8}" type="datetimeFigureOut">
              <a:rPr lang="en-US" smtClean="0"/>
              <a:t>17/06/15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7F2F6-9A36-3743-91FD-F53580083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143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B4F6B0-ACD3-FC49-ABBC-6B252BABD260}" type="slidenum">
              <a:rPr lang="en-US"/>
              <a:pPr/>
              <a:t>10</a:t>
            </a:fld>
            <a:endParaRPr lang="en-US"/>
          </a:p>
        </p:txBody>
      </p:sp>
      <p:sp>
        <p:nvSpPr>
          <p:cNvPr id="79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38A3-46F9-0041-99AF-6D2B9376AEBA}" type="datetimeFigureOut">
              <a:rPr lang="en-US" smtClean="0"/>
              <a:t>17/06/15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20A-6FA6-D043-A29C-082F176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453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38A3-46F9-0041-99AF-6D2B9376AEBA}" type="datetimeFigureOut">
              <a:rPr lang="en-US" smtClean="0"/>
              <a:t>17/06/15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20A-6FA6-D043-A29C-082F176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79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38A3-46F9-0041-99AF-6D2B9376AEBA}" type="datetimeFigureOut">
              <a:rPr lang="en-US" smtClean="0"/>
              <a:t>17/06/15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20A-6FA6-D043-A29C-082F176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226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38A3-46F9-0041-99AF-6D2B9376AEBA}" type="datetimeFigureOut">
              <a:rPr lang="en-US" smtClean="0"/>
              <a:t>17/06/15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20A-6FA6-D043-A29C-082F176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45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38A3-46F9-0041-99AF-6D2B9376AEBA}" type="datetimeFigureOut">
              <a:rPr lang="en-US" smtClean="0"/>
              <a:t>17/06/15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20A-6FA6-D043-A29C-082F176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054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38A3-46F9-0041-99AF-6D2B9376AEBA}" type="datetimeFigureOut">
              <a:rPr lang="en-US" smtClean="0"/>
              <a:t>17/06/15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20A-6FA6-D043-A29C-082F176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952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38A3-46F9-0041-99AF-6D2B9376AEBA}" type="datetimeFigureOut">
              <a:rPr lang="en-US" smtClean="0"/>
              <a:t>17/06/15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20A-6FA6-D043-A29C-082F176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84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38A3-46F9-0041-99AF-6D2B9376AEBA}" type="datetimeFigureOut">
              <a:rPr lang="en-US" smtClean="0"/>
              <a:t>17/06/15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20A-6FA6-D043-A29C-082F176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170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38A3-46F9-0041-99AF-6D2B9376AEBA}" type="datetimeFigureOut">
              <a:rPr lang="en-US" smtClean="0"/>
              <a:t>17/06/15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20A-6FA6-D043-A29C-082F176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227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38A3-46F9-0041-99AF-6D2B9376AEBA}" type="datetimeFigureOut">
              <a:rPr lang="en-US" smtClean="0"/>
              <a:t>17/06/15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20A-6FA6-D043-A29C-082F176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232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38A3-46F9-0041-99AF-6D2B9376AEBA}" type="datetimeFigureOut">
              <a:rPr lang="en-US" smtClean="0"/>
              <a:t>17/06/15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D20A-6FA6-D043-A29C-082F176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061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538A3-46F9-0041-99AF-6D2B9376AEBA}" type="datetimeFigureOut">
              <a:rPr lang="en-US" smtClean="0"/>
              <a:t>17/06/15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6D20A-6FA6-D043-A29C-082F176C9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90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Chengwei.Liu@wbs.ac.uk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200025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A Behavioural Perspective of Taiwan’s Obstacles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2743199"/>
            <a:ext cx="7162800" cy="17526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Dr. Chengwei </a:t>
            </a:r>
            <a:r>
              <a:rPr lang="en-US" dirty="0" smtClean="0">
                <a:solidFill>
                  <a:schemeClr val="tx1"/>
                </a:solidFill>
              </a:rPr>
              <a:t>Liu </a:t>
            </a:r>
            <a:r>
              <a:rPr lang="en-US" sz="1400" dirty="0" smtClean="0">
                <a:solidFill>
                  <a:schemeClr val="tx1"/>
                </a:solidFill>
              </a:rPr>
              <a:t>(PhD </a:t>
            </a:r>
            <a:r>
              <a:rPr lang="en-US" sz="1400" dirty="0" err="1" smtClean="0">
                <a:solidFill>
                  <a:schemeClr val="tx1"/>
                </a:solidFill>
              </a:rPr>
              <a:t>Cantab</a:t>
            </a:r>
            <a:r>
              <a:rPr lang="en-US" sz="1400" dirty="0" smtClean="0">
                <a:solidFill>
                  <a:schemeClr val="tx1"/>
                </a:solidFill>
              </a:rPr>
              <a:t>)</a:t>
            </a:r>
            <a:endParaRPr lang="en-US" sz="1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  <a:hlinkClick r:id="rId2"/>
              </a:rPr>
              <a:t>Chengwei.Liu@wbs.ac.uk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Associate Professor of Strategy and </a:t>
            </a:r>
            <a:r>
              <a:rPr lang="en-US" sz="2400" dirty="0" err="1" smtClean="0">
                <a:solidFill>
                  <a:schemeClr val="tx1"/>
                </a:solidFill>
              </a:rPr>
              <a:t>Behavioural</a:t>
            </a:r>
            <a:r>
              <a:rPr lang="en-US" sz="2400" dirty="0" smtClean="0">
                <a:solidFill>
                  <a:schemeClr val="tx1"/>
                </a:solidFill>
              </a:rPr>
              <a:t> Science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altLang="zh-TW" sz="2400" dirty="0" smtClean="0">
                <a:solidFill>
                  <a:schemeClr val="tx1"/>
                </a:solidFill>
              </a:rPr>
              <a:t>University of Warwick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97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650" name="Rectangle 2"/>
          <p:cNvSpPr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sz="2500" b="1" dirty="0" smtClean="0"/>
              <a:t>Game: State a Number</a:t>
            </a:r>
            <a:endParaRPr lang="en-US" sz="2500" b="1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177266465"/>
              </p:ext>
            </p:extLst>
          </p:nvPr>
        </p:nvGraphicFramePr>
        <p:xfrm>
          <a:off x="1524000" y="1752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32492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Sometimes it leads to spiral of silence</a:t>
            </a:r>
            <a:endParaRPr lang="en-US" sz="3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46067" r="-46067"/>
          <a:stretch>
            <a:fillRect/>
          </a:stretch>
        </p:blipFill>
        <p:spPr>
          <a:xfrm>
            <a:off x="685800" y="1371600"/>
            <a:ext cx="7675379" cy="42211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Oval Callout 2"/>
          <p:cNvSpPr/>
          <p:nvPr/>
        </p:nvSpPr>
        <p:spPr>
          <a:xfrm>
            <a:off x="533400" y="1524000"/>
            <a:ext cx="1981200" cy="1143000"/>
          </a:xfrm>
          <a:prstGeom prst="wedgeEllipseCallout">
            <a:avLst>
              <a:gd name="adj1" fmla="val 63416"/>
              <a:gd name="adj2" fmla="val 33929"/>
            </a:avLst>
          </a:prstGeom>
          <a:solidFill>
            <a:schemeClr val="bg1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>
                <a:solidFill>
                  <a:schemeClr val="tx1"/>
                </a:solidFill>
              </a:rPr>
              <a:t>Shall </a:t>
            </a:r>
            <a:r>
              <a:rPr lang="en-US" i="1" dirty="0" smtClean="0">
                <a:solidFill>
                  <a:schemeClr val="tx1"/>
                </a:solidFill>
              </a:rPr>
              <a:t>we join  that FTA?</a:t>
            </a:r>
            <a:endParaRPr lang="en-US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813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221383"/>
            <a:ext cx="9144000" cy="565249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909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Asch’s experiment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19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Sometimes it leads to group </a:t>
            </a:r>
            <a:r>
              <a:rPr lang="en-US" dirty="0" err="1" smtClean="0"/>
              <a:t>radicalisation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 descr="noNazisolu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52" b="7452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334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fix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Professor Chow suggests several thoughtful solutions</a:t>
            </a:r>
          </a:p>
          <a:p>
            <a:pPr lvl="1"/>
            <a:r>
              <a:rPr lang="en-US" dirty="0" err="1" smtClean="0"/>
              <a:t>Stackelberg</a:t>
            </a:r>
            <a:r>
              <a:rPr lang="en-US" dirty="0" smtClean="0"/>
              <a:t> leader: need charismatic president…</a:t>
            </a:r>
          </a:p>
          <a:p>
            <a:pPr lvl="1"/>
            <a:r>
              <a:rPr lang="en-US" dirty="0" smtClean="0"/>
              <a:t>Transparency in procedure: loss aversion and social dynamics can interfere</a:t>
            </a:r>
          </a:p>
          <a:p>
            <a:r>
              <a:rPr lang="en-US" dirty="0" smtClean="0"/>
              <a:t>In sum, politics should not override economic rationales. But they often do. </a:t>
            </a:r>
          </a:p>
          <a:p>
            <a:r>
              <a:rPr lang="en-US" dirty="0" smtClean="0"/>
              <a:t>Are we doomed?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618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Fortunate </a:t>
            </a:r>
            <a:r>
              <a:rPr lang="en-US" dirty="0" err="1" smtClean="0"/>
              <a:t>favours</a:t>
            </a:r>
            <a:r>
              <a:rPr lang="en-US" dirty="0" smtClean="0"/>
              <a:t> the </a:t>
            </a:r>
            <a:r>
              <a:rPr lang="en-US" dirty="0" err="1" smtClean="0"/>
              <a:t>marginalised</a:t>
            </a:r>
            <a:r>
              <a:rPr lang="en-US" dirty="0" smtClean="0"/>
              <a:t>?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4560" b="-45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9913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5686"/>
            <a:ext cx="82296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457200" y="171632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105167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could have predicted this?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l="-1140" r="-11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41247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9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If we can have the best deal, we still need to prepare for the worst. If we cannot, we just move on. </a:t>
            </a:r>
            <a:endParaRPr lang="en-US" dirty="0"/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2"/>
          <a:srcRect t="9230" b="-24202"/>
          <a:stretch/>
        </p:blipFill>
        <p:spPr>
          <a:xfrm>
            <a:off x="457200" y="2619760"/>
            <a:ext cx="8229600" cy="350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970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i="1" dirty="0" smtClean="0"/>
              <a:t>"</a:t>
            </a:r>
            <a:r>
              <a:rPr lang="en-US" sz="2800" i="1" dirty="0"/>
              <a:t>Learning to see – habituating the eye to repose, to patience, to letting things come to it; learning to defer judgment, to investigate and comprehend the individual case in all aspects. This is the first preliminary schooling in spirituality. </a:t>
            </a:r>
            <a:r>
              <a:rPr lang="en-US" sz="2800" i="1" dirty="0" smtClean="0"/>
              <a:t>”</a:t>
            </a:r>
          </a:p>
          <a:p>
            <a:pPr marL="0" indent="0" algn="r">
              <a:buNone/>
            </a:pPr>
            <a:r>
              <a:rPr lang="en-US" sz="2800" i="1" dirty="0" smtClean="0"/>
              <a:t>Friedrich Nietzsche</a:t>
            </a:r>
          </a:p>
          <a:p>
            <a:pPr marL="0" indent="0">
              <a:buNone/>
            </a:pPr>
            <a:endParaRPr lang="en-US" sz="2800" i="1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rcRect l="-86622" r="-86622"/>
          <a:stretch>
            <a:fillRect/>
          </a:stretch>
        </p:blipFill>
        <p:spPr>
          <a:xfrm>
            <a:off x="0" y="4174998"/>
            <a:ext cx="4088766" cy="2248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11358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Quiz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is further east: Bristol or Edinburgh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268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1429"/>
            <a:ext cx="9144000" cy="6469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264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18"/>
            <a:ext cx="9144000" cy="642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454899" y="6573622"/>
            <a:ext cx="1689101" cy="284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Source: Google Map</a:t>
            </a:r>
            <a:endParaRPr lang="en-GB" sz="1200" dirty="0"/>
          </a:p>
        </p:txBody>
      </p:sp>
      <p:sp>
        <p:nvSpPr>
          <p:cNvPr id="7" name="Oval 6"/>
          <p:cNvSpPr/>
          <p:nvPr/>
        </p:nvSpPr>
        <p:spPr>
          <a:xfrm>
            <a:off x="4802420" y="1159515"/>
            <a:ext cx="912580" cy="288032"/>
          </a:xfrm>
          <a:prstGeom prst="ellipse">
            <a:avLst/>
          </a:prstGeom>
          <a:noFill/>
          <a:ln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294628" y="5079504"/>
            <a:ext cx="720080" cy="288032"/>
          </a:xfrm>
          <a:prstGeom prst="ellipse">
            <a:avLst/>
          </a:prstGeom>
          <a:noFill/>
          <a:ln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7" idx="4"/>
            <a:endCxn id="8" idx="0"/>
          </p:cNvCxnSpPr>
          <p:nvPr/>
        </p:nvCxnSpPr>
        <p:spPr>
          <a:xfrm>
            <a:off x="5258710" y="1447547"/>
            <a:ext cx="395958" cy="3631957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9144000" cy="6442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434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>
            <a:noAutofit/>
          </a:bodyPr>
          <a:lstStyle/>
          <a:p>
            <a:r>
              <a:rPr lang="en-GB" sz="3200" dirty="0" smtClean="0"/>
              <a:t>The network we are embedded in determine </a:t>
            </a:r>
            <a:r>
              <a:rPr lang="en-GB" sz="3200" dirty="0" smtClean="0"/>
              <a:t>how we see the world</a:t>
            </a:r>
            <a:endParaRPr lang="en-GB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071282"/>
            <a:ext cx="4038600" cy="545756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8434" name="Picture 2" descr="http://www.tomzacharski.com/wp-content/uploads/2009/03/6a00d8341c5dea53ef01156e4dad4e970c-800wijpg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219200"/>
            <a:ext cx="4599190" cy="522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454899" y="6573622"/>
            <a:ext cx="1689101" cy="284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Source: Google Image</a:t>
            </a:r>
            <a:endParaRPr lang="en-GB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672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Misunderstanding, confusion, distrust often follow…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9166" r="-29166"/>
          <a:stretch>
            <a:fillRect/>
          </a:stretch>
        </p:blipFill>
        <p:spPr>
          <a:xfrm>
            <a:off x="-66647" y="2601999"/>
            <a:ext cx="4618204" cy="253983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796" y="2401201"/>
            <a:ext cx="4064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711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obstacles faced by Taiwan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8187" r="-18187" b="17040"/>
          <a:stretch/>
        </p:blipFill>
        <p:spPr>
          <a:xfrm>
            <a:off x="537129" y="2843484"/>
            <a:ext cx="8229600" cy="3754768"/>
          </a:xfrm>
        </p:spPr>
      </p:pic>
      <p:sp>
        <p:nvSpPr>
          <p:cNvPr id="5" name="TextBox 4"/>
          <p:cNvSpPr txBox="1"/>
          <p:nvPr/>
        </p:nvSpPr>
        <p:spPr>
          <a:xfrm>
            <a:off x="1314373" y="1438893"/>
            <a:ext cx="666955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Being involved in the “</a:t>
            </a:r>
            <a:r>
              <a:rPr lang="en-US" sz="2400" dirty="0" err="1" smtClean="0"/>
              <a:t>coopetition</a:t>
            </a:r>
            <a:r>
              <a:rPr lang="en-US" sz="2400" dirty="0" smtClean="0"/>
              <a:t>” (or cooperative competition) between two super powers is not a easy position for any leader.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40050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obstacles faced by Taiwan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455" b="-455"/>
          <a:stretch>
            <a:fillRect/>
          </a:stretch>
        </p:blipFill>
        <p:spPr>
          <a:xfrm>
            <a:off x="1802822" y="3141242"/>
            <a:ext cx="5427509" cy="2984921"/>
          </a:xfrm>
        </p:spPr>
      </p:pic>
      <p:sp>
        <p:nvSpPr>
          <p:cNvPr id="5" name="Rectangle 4"/>
          <p:cNvSpPr/>
          <p:nvPr/>
        </p:nvSpPr>
        <p:spPr>
          <a:xfrm>
            <a:off x="1181155" y="1640886"/>
            <a:ext cx="67228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Resistance from various interest groups to trade liberalization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9727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gain? Who lose? How to reconcile?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Ideally, policies should follow evidence: ‘Identify the interest groups on the basis of “industrial sectors” not “social class”.’</a:t>
            </a:r>
          </a:p>
          <a:p>
            <a:r>
              <a:rPr lang="en-US" dirty="0" smtClean="0"/>
              <a:t>However, ‘Benefit of trade liberalization is not well recognized but its cost can be easily identified.’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689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One of the more robust findings in behavioral sciences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8187" r="-18187" b="15699"/>
          <a:stretch/>
        </p:blipFill>
        <p:spPr>
          <a:xfrm>
            <a:off x="457200" y="1600200"/>
            <a:ext cx="8229600" cy="3815443"/>
          </a:xfrm>
        </p:spPr>
      </p:pic>
      <p:sp>
        <p:nvSpPr>
          <p:cNvPr id="5" name="TextBox 4"/>
          <p:cNvSpPr txBox="1"/>
          <p:nvPr/>
        </p:nvSpPr>
        <p:spPr>
          <a:xfrm>
            <a:off x="1787071" y="6126163"/>
            <a:ext cx="5751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But this is just one of the many hurdles…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63104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381</Words>
  <Application>Microsoft Macintosh PowerPoint</Application>
  <PresentationFormat>On-screen Show (4:3)</PresentationFormat>
  <Paragraphs>45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A Behavioural Perspective of Taiwan’s Obstacles</vt:lpstr>
      <vt:lpstr>Quiz</vt:lpstr>
      <vt:lpstr>PowerPoint Presentation</vt:lpstr>
      <vt:lpstr>The network we are embedded in determine how we see the world</vt:lpstr>
      <vt:lpstr>Misunderstanding, confusion, distrust often follow…</vt:lpstr>
      <vt:lpstr>External obstacles faced by Taiwan</vt:lpstr>
      <vt:lpstr>Internal obstacles faced by Taiwan</vt:lpstr>
      <vt:lpstr>Who gain? Who lose? How to reconcile?</vt:lpstr>
      <vt:lpstr>One of the more robust findings in behavioral sciences</vt:lpstr>
      <vt:lpstr>PowerPoint Presentation</vt:lpstr>
      <vt:lpstr>Sometimes it leads to spiral of silence</vt:lpstr>
      <vt:lpstr>PowerPoint Presentation</vt:lpstr>
      <vt:lpstr>Sometimes it leads to group radicalisation</vt:lpstr>
      <vt:lpstr>How to fix this?</vt:lpstr>
      <vt:lpstr>Fortunate favours the marginalised? </vt:lpstr>
      <vt:lpstr>PowerPoint Presentation</vt:lpstr>
      <vt:lpstr>Who could have predicted this?</vt:lpstr>
      <vt:lpstr>If we can have the best deal, we still need to prepare for the worst. If we cannot, we just move on.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Chengwei Liu</dc:creator>
  <cp:lastModifiedBy>Chengwei Liu</cp:lastModifiedBy>
  <cp:revision>25</cp:revision>
  <dcterms:created xsi:type="dcterms:W3CDTF">2015-06-17T09:16:13Z</dcterms:created>
  <dcterms:modified xsi:type="dcterms:W3CDTF">2015-06-17T12:52:57Z</dcterms:modified>
</cp:coreProperties>
</file>