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2" r:id="rId15"/>
    <p:sldId id="271" r:id="rId16"/>
    <p:sldId id="269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97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b="1" dirty="0" smtClean="0"/>
              <a:t>Syrian-Iraq Relations: from state system founding to the Arab Uprising</a:t>
            </a:r>
            <a:r>
              <a:rPr lang="en-GB" sz="2400" b="1" dirty="0"/>
              <a:t>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b="1" dirty="0"/>
              <a:t>state construction and de-construction and the MENA states system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 </a:t>
            </a:r>
            <a:br>
              <a:rPr lang="en-GB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Raymond </a:t>
            </a:r>
            <a:r>
              <a:rPr lang="en-US" dirty="0" err="1" smtClean="0"/>
              <a:t>Hinnebsuch</a:t>
            </a:r>
            <a:endParaRPr lang="en-US" dirty="0" smtClean="0"/>
          </a:p>
          <a:p>
            <a:r>
              <a:rPr lang="en-US" dirty="0" smtClean="0"/>
              <a:t>University of St. Andrews, Scotland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499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400" dirty="0"/>
              <a:t>Age of Post-Populism, US hegemony</a:t>
            </a:r>
            <a:br>
              <a:rPr lang="en-GB" sz="2400" dirty="0"/>
            </a:br>
            <a:r>
              <a:rPr lang="en-GB" sz="2400" dirty="0"/>
              <a:t>1990-2011</a:t>
            </a:r>
            <a:br>
              <a:rPr lang="en-GB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 smtClean="0"/>
              <a:t>States: </a:t>
            </a:r>
            <a:r>
              <a:rPr lang="en-GB" dirty="0" smtClean="0"/>
              <a:t>economic crisis from overdevelopment of war states (war and arms races) +rent declines</a:t>
            </a:r>
            <a:r>
              <a:rPr lang="en-GB" dirty="0" smtClean="0">
                <a:sym typeface="Wingdings"/>
              </a:rPr>
              <a:t></a:t>
            </a:r>
            <a:r>
              <a:rPr lang="en-GB" i="1" dirty="0" smtClean="0">
                <a:sym typeface="Wingdings"/>
              </a:rPr>
              <a:t></a:t>
            </a:r>
            <a:r>
              <a:rPr lang="en-GB" dirty="0" smtClean="0"/>
              <a:t>post</a:t>
            </a:r>
            <a:r>
              <a:rPr lang="en-GB" dirty="0"/>
              <a:t>-populist or upgraded </a:t>
            </a:r>
            <a:r>
              <a:rPr lang="en-GB" dirty="0" err="1" smtClean="0"/>
              <a:t>authoritarianism</a:t>
            </a:r>
            <a:r>
              <a:rPr lang="en-GB" dirty="0" err="1" smtClean="0">
                <a:sym typeface="Wingdings"/>
              </a:rPr>
              <a:t>state</a:t>
            </a:r>
            <a:r>
              <a:rPr lang="en-GB" dirty="0" smtClean="0">
                <a:sym typeface="Wingdings"/>
              </a:rPr>
              <a:t> social base changes to crony capitalists, foreign investors + mass </a:t>
            </a:r>
            <a:r>
              <a:rPr lang="en-GB" dirty="0" err="1" smtClean="0">
                <a:sym typeface="Wingdings"/>
              </a:rPr>
              <a:t>exclusionsocial</a:t>
            </a:r>
            <a:r>
              <a:rPr lang="en-GB" dirty="0" smtClean="0">
                <a:sym typeface="Wingdings"/>
              </a:rPr>
              <a:t> bases </a:t>
            </a:r>
            <a:r>
              <a:rPr lang="en-GB" dirty="0" err="1" smtClean="0">
                <a:sym typeface="Wingdings"/>
              </a:rPr>
              <a:t>shrinkrise</a:t>
            </a:r>
            <a:r>
              <a:rPr lang="en-GB" dirty="0" smtClean="0">
                <a:sym typeface="Wingdings"/>
              </a:rPr>
              <a:t> of Islamist opposition + legitimacy deficits</a:t>
            </a:r>
          </a:p>
          <a:p>
            <a:r>
              <a:rPr lang="en-GB" i="1" dirty="0" smtClean="0">
                <a:sym typeface="Wingdings"/>
              </a:rPr>
              <a:t>States System: </a:t>
            </a:r>
          </a:p>
          <a:p>
            <a:r>
              <a:rPr lang="en-GB" dirty="0" smtClean="0">
                <a:sym typeface="Wingdings"/>
              </a:rPr>
              <a:t>Hegemony of neo-liberalism, spread of economic dependency on West </a:t>
            </a:r>
          </a:p>
          <a:p>
            <a:r>
              <a:rPr lang="en-GB" dirty="0" smtClean="0">
                <a:sym typeface="Wingdings"/>
              </a:rPr>
              <a:t>End of bi-polarity US </a:t>
            </a:r>
            <a:r>
              <a:rPr lang="en-GB" dirty="0" err="1" smtClean="0">
                <a:sym typeface="Wingdings"/>
              </a:rPr>
              <a:t>hegemonymost</a:t>
            </a:r>
            <a:r>
              <a:rPr lang="en-GB" dirty="0" smtClean="0">
                <a:sym typeface="Wingdings"/>
              </a:rPr>
              <a:t> states bandwagon with US</a:t>
            </a:r>
          </a:p>
        </p:txBody>
      </p:sp>
    </p:spTree>
    <p:extLst>
      <p:ext uri="{BB962C8B-B14F-4D97-AF65-F5344CB8AC3E}">
        <p14:creationId xmlns:p14="http://schemas.microsoft.com/office/powerpoint/2010/main" val="3741268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400" dirty="0"/>
              <a:t>Age of Post-Populism, US hegemony</a:t>
            </a:r>
            <a:br>
              <a:rPr lang="en-GB" sz="2400" dirty="0"/>
            </a:br>
            <a:r>
              <a:rPr lang="en-GB" sz="2400" dirty="0"/>
              <a:t>1990-2011</a:t>
            </a:r>
            <a:br>
              <a:rPr lang="en-GB" sz="2400" dirty="0"/>
            </a:br>
            <a:r>
              <a:rPr lang="en-GB" sz="2400" dirty="0" smtClean="0"/>
              <a:t>Syria-Iraq relations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b="1" dirty="0">
                <a:sym typeface="Wingdings"/>
              </a:rPr>
              <a:t>Divergence</a:t>
            </a:r>
            <a:r>
              <a:rPr lang="en-GB" sz="2400" dirty="0">
                <a:sym typeface="Wingdings"/>
              </a:rPr>
              <a:t> of Syria and </a:t>
            </a:r>
            <a:r>
              <a:rPr lang="en-GB" sz="2400" dirty="0" smtClean="0">
                <a:sym typeface="Wingdings"/>
              </a:rPr>
              <a:t>Iraqi responses to global systemic changes in 1990s: </a:t>
            </a:r>
          </a:p>
          <a:p>
            <a:r>
              <a:rPr lang="en-GB" sz="2400" b="1" i="1" dirty="0"/>
              <a:t>Iraq’s</a:t>
            </a:r>
            <a:r>
              <a:rPr lang="en-GB" sz="2400" dirty="0"/>
              <a:t> solution to economic vulnerability + decline of </a:t>
            </a:r>
            <a:r>
              <a:rPr lang="en-GB" sz="2400" dirty="0" err="1"/>
              <a:t>USSR</a:t>
            </a:r>
            <a:r>
              <a:rPr lang="en-GB" sz="2400" dirty="0" err="1">
                <a:sym typeface="Wingdings"/>
              </a:rPr>
              <a:t></a:t>
            </a:r>
            <a:r>
              <a:rPr lang="en-GB" sz="2400" dirty="0" err="1"/>
              <a:t>invasion</a:t>
            </a:r>
            <a:r>
              <a:rPr lang="en-GB" sz="2400" dirty="0"/>
              <a:t> of Kuwait, bid for Gulf/Pan-</a:t>
            </a:r>
            <a:r>
              <a:rPr lang="en-GB" sz="2400" dirty="0" err="1"/>
              <a:t>arab</a:t>
            </a:r>
            <a:r>
              <a:rPr lang="en-GB" sz="2400" dirty="0"/>
              <a:t> hegemony</a:t>
            </a:r>
            <a:r>
              <a:rPr lang="en-GB" sz="2400" dirty="0">
                <a:sym typeface="Wingdings"/>
              </a:rPr>
              <a:t></a:t>
            </a:r>
            <a:r>
              <a:rPr lang="en-GB" sz="2400" dirty="0"/>
              <a:t> Iraq </a:t>
            </a:r>
            <a:r>
              <a:rPr lang="en-GB" sz="2400" dirty="0" smtClean="0"/>
              <a:t>war defeat, Iraq under </a:t>
            </a:r>
            <a:r>
              <a:rPr lang="en-GB" sz="2400" dirty="0"/>
              <a:t>sanctions, </a:t>
            </a:r>
            <a:r>
              <a:rPr lang="en-GB" sz="2400" dirty="0" smtClean="0"/>
              <a:t>continues to defy </a:t>
            </a:r>
            <a:r>
              <a:rPr lang="en-GB" sz="2400" dirty="0"/>
              <a:t>US</a:t>
            </a:r>
          </a:p>
          <a:p>
            <a:r>
              <a:rPr lang="en-GB" sz="2400" b="1" i="1" dirty="0" smtClean="0"/>
              <a:t>Syria’s solution </a:t>
            </a:r>
            <a:r>
              <a:rPr lang="en-GB" sz="2400" dirty="0"/>
              <a:t>joins anti-Iraq </a:t>
            </a:r>
            <a:r>
              <a:rPr lang="en-GB" sz="2400" dirty="0" err="1"/>
              <a:t>coaltion</a:t>
            </a:r>
            <a:r>
              <a:rPr lang="en-GB" sz="2400" dirty="0"/>
              <a:t>+ 1990s peace </a:t>
            </a:r>
            <a:r>
              <a:rPr lang="en-GB" sz="2400" dirty="0" err="1"/>
              <a:t>process</a:t>
            </a:r>
            <a:r>
              <a:rPr lang="en-GB" sz="2400" dirty="0" err="1">
                <a:sym typeface="Wingdings"/>
              </a:rPr>
              <a:t></a:t>
            </a:r>
            <a:r>
              <a:rPr lang="en-GB" sz="2400" dirty="0" err="1"/>
              <a:t>bandwagons</a:t>
            </a:r>
            <a:r>
              <a:rPr lang="en-GB" sz="2400" dirty="0"/>
              <a:t> with the </a:t>
            </a:r>
            <a:r>
              <a:rPr lang="en-GB" sz="2400" dirty="0" smtClean="0"/>
              <a:t>US; moves toward integration into world capitalist market</a:t>
            </a:r>
          </a:p>
          <a:p>
            <a:r>
              <a:rPr lang="en-GB" sz="2400" dirty="0" smtClean="0">
                <a:sym typeface="Wingdings"/>
              </a:rPr>
              <a:t>Both solutions fail </a:t>
            </a:r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503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400" dirty="0"/>
              <a:t>Age of Post-Populism, US hegemony</a:t>
            </a:r>
            <a:br>
              <a:rPr lang="en-GB" sz="2400" dirty="0"/>
            </a:br>
            <a:r>
              <a:rPr lang="en-GB" sz="2400" dirty="0"/>
              <a:t>1990-2011</a:t>
            </a:r>
            <a:br>
              <a:rPr lang="en-GB" sz="2400" dirty="0"/>
            </a:br>
            <a:r>
              <a:rPr lang="en-GB" sz="2400" dirty="0"/>
              <a:t>Syria-Iraq relations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800" dirty="0" smtClean="0"/>
              <a:t>Convergence of Syria-Iraq Responses to US </a:t>
            </a:r>
          </a:p>
          <a:p>
            <a:r>
              <a:rPr lang="en-GB" dirty="0" smtClean="0"/>
              <a:t>Iraq </a:t>
            </a:r>
            <a:r>
              <a:rPr lang="en-GB" dirty="0"/>
              <a:t>and Syria remain enemies until Bashar al-</a:t>
            </a:r>
            <a:r>
              <a:rPr lang="en-GB" dirty="0" err="1"/>
              <a:t>Asad</a:t>
            </a:r>
            <a:r>
              <a:rPr lang="en-GB" dirty="0"/>
              <a:t> replaces </a:t>
            </a:r>
            <a:r>
              <a:rPr lang="en-GB" dirty="0" err="1"/>
              <a:t>Hafiz</a:t>
            </a:r>
            <a:r>
              <a:rPr lang="en-GB" dirty="0" err="1" smtClean="0">
                <a:sym typeface="Wingdings"/>
              </a:rPr>
              <a:t>relations</a:t>
            </a:r>
            <a:r>
              <a:rPr lang="en-GB" dirty="0" smtClean="0">
                <a:sym typeface="Wingdings"/>
              </a:rPr>
              <a:t> transformed</a:t>
            </a:r>
          </a:p>
          <a:p>
            <a:r>
              <a:rPr lang="en-GB" dirty="0" smtClean="0"/>
              <a:t>sanction</a:t>
            </a:r>
            <a:r>
              <a:rPr lang="en-GB" dirty="0"/>
              <a:t>-busting oil pipeline deal drives </a:t>
            </a:r>
            <a:r>
              <a:rPr lang="en-GB" dirty="0" smtClean="0"/>
              <a:t>their </a:t>
            </a:r>
            <a:r>
              <a:rPr lang="en-GB" dirty="0" err="1" smtClean="0"/>
              <a:t>alignment</a:t>
            </a:r>
            <a:r>
              <a:rPr lang="en-GB" dirty="0" err="1">
                <a:sym typeface="Wingdings"/>
              </a:rPr>
              <a:t></a:t>
            </a:r>
            <a:r>
              <a:rPr lang="en-GB" dirty="0" err="1"/>
              <a:t>Syria</a:t>
            </a:r>
            <a:r>
              <a:rPr lang="en-GB" dirty="0"/>
              <a:t> opposes sanctions, US drive to </a:t>
            </a:r>
            <a:r>
              <a:rPr lang="en-GB" dirty="0" smtClean="0"/>
              <a:t>war on Iraq;</a:t>
            </a:r>
          </a:p>
          <a:p>
            <a:r>
              <a:rPr lang="en-GB" dirty="0" smtClean="0"/>
              <a:t>Syria sponsors Islamists’ transit to Iraq to fight occupation,  </a:t>
            </a:r>
            <a:r>
              <a:rPr lang="en-GB" dirty="0"/>
              <a:t>gives refuge to fleeing Iraqi </a:t>
            </a:r>
            <a:r>
              <a:rPr lang="en-GB" dirty="0" err="1"/>
              <a:t>Ba’this</a:t>
            </a:r>
            <a:r>
              <a:rPr lang="en-GB" dirty="0"/>
              <a:t> and others, notably Iraqi Christians targeted by Islamists.   </a:t>
            </a:r>
          </a:p>
          <a:p>
            <a:r>
              <a:rPr lang="en-GB" dirty="0"/>
              <a:t> </a:t>
            </a:r>
            <a:r>
              <a:rPr lang="en-GB" dirty="0" smtClean="0"/>
              <a:t>Driving factor: how the weakened Syrian and Iraqi states adapt to (exploit or resist) US/Western penetration of region (from divergence to convergence)</a:t>
            </a:r>
            <a:endParaRPr lang="en-GB" dirty="0"/>
          </a:p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01611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dirty="0"/>
              <a:t>Age of State Deconstruction</a:t>
            </a:r>
            <a:r>
              <a:rPr lang="en-GB" sz="2400" dirty="0"/>
              <a:t>:</a:t>
            </a:r>
            <a:br>
              <a:rPr lang="en-GB" sz="2400" dirty="0"/>
            </a:br>
            <a:r>
              <a:rPr lang="en-GB" sz="2000" dirty="0"/>
              <a:t> 1990</a:t>
            </a:r>
            <a:r>
              <a:rPr lang="en-GB" sz="2000" dirty="0" smtClean="0"/>
              <a:t>+ in  </a:t>
            </a:r>
            <a:r>
              <a:rPr lang="en-GB" sz="2000" dirty="0"/>
              <a:t>Iraq, 2011</a:t>
            </a:r>
            <a:r>
              <a:rPr lang="en-GB" sz="2000" dirty="0" smtClean="0"/>
              <a:t>+in </a:t>
            </a:r>
            <a:r>
              <a:rPr lang="en-GB" sz="2000" dirty="0"/>
              <a:t>Syria</a:t>
            </a:r>
            <a:r>
              <a:rPr lang="en-GB" sz="2400" dirty="0"/>
              <a:t/>
            </a:r>
            <a:br>
              <a:rPr lang="en-GB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8876" y="1828800"/>
            <a:ext cx="7583487" cy="4208930"/>
          </a:xfrm>
        </p:spPr>
        <p:txBody>
          <a:bodyPr>
            <a:normAutofit fontScale="55000" lnSpcReduction="20000"/>
          </a:bodyPr>
          <a:lstStyle/>
          <a:p>
            <a:r>
              <a:rPr lang="en-US" sz="6700" dirty="0" smtClean="0"/>
              <a:t>Precipitants of State De-construction</a:t>
            </a:r>
          </a:p>
          <a:p>
            <a:r>
              <a:rPr lang="en-US" sz="4400" dirty="0" smtClean="0"/>
              <a:t>US Invasion of Iraq deconstructs Iraqi </a:t>
            </a:r>
            <a:r>
              <a:rPr lang="en-US" sz="4400" dirty="0" err="1" smtClean="0"/>
              <a:t>state</a:t>
            </a:r>
            <a:r>
              <a:rPr lang="en-US" sz="4400" dirty="0" err="1" smtClean="0">
                <a:sym typeface="Wingdings"/>
              </a:rPr>
              <a:t>sectarian</a:t>
            </a:r>
            <a:r>
              <a:rPr lang="en-US" sz="4400" dirty="0" smtClean="0">
                <a:sym typeface="Wingdings"/>
              </a:rPr>
              <a:t> civil </a:t>
            </a:r>
            <a:r>
              <a:rPr lang="en-US" sz="4400" dirty="0" err="1" smtClean="0">
                <a:sym typeface="Wingdings"/>
              </a:rPr>
              <a:t>warunleashing</a:t>
            </a:r>
            <a:r>
              <a:rPr lang="en-US" sz="4400" dirty="0" smtClean="0">
                <a:sym typeface="Wingdings"/>
              </a:rPr>
              <a:t> of region-wide Sunni-Shia discourse wars, and alliances (e.g. Iran led resistance axis vs. Sunni moderate pro-Western axis in 2000s)</a:t>
            </a:r>
          </a:p>
          <a:p>
            <a:r>
              <a:rPr lang="en-US" sz="4400" dirty="0" smtClean="0">
                <a:sym typeface="Wingdings"/>
              </a:rPr>
              <a:t>Syrian </a:t>
            </a:r>
            <a:r>
              <a:rPr lang="en-US" sz="4400" dirty="0" err="1" smtClean="0">
                <a:sym typeface="Wingdings"/>
              </a:rPr>
              <a:t>Uprisingsectarianization</a:t>
            </a:r>
            <a:r>
              <a:rPr lang="en-US" sz="4400" dirty="0" smtClean="0">
                <a:sym typeface="Wingdings"/>
              </a:rPr>
              <a:t> and militarization of the </a:t>
            </a:r>
            <a:r>
              <a:rPr lang="en-US" sz="4400" dirty="0" err="1" smtClean="0">
                <a:sym typeface="Wingdings"/>
              </a:rPr>
              <a:t>struggleSyria</a:t>
            </a:r>
            <a:r>
              <a:rPr lang="en-US" sz="4400" dirty="0" smtClean="0">
                <a:sym typeface="Wingdings"/>
              </a:rPr>
              <a:t> becomes epicenter of regional power struggle framed in sectarian terms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2684273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Age of State Deconstruction: </a:t>
            </a:r>
            <a:r>
              <a:rPr lang="en-GB" sz="2400" dirty="0" smtClean="0"/>
              <a:t>Symptoms of State Deconstruction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Syrian </a:t>
            </a:r>
            <a:r>
              <a:rPr lang="en-US" sz="8000" dirty="0"/>
              <a:t>conflict spills into Iraq, symptomatic of trans-state  identities(Sunni, Shia) shared by the two states. </a:t>
            </a:r>
            <a:r>
              <a:rPr lang="en-US" sz="6400" dirty="0"/>
              <a:t>Western Sunni-majority provinces of Iraq and cross-border tribes  back the Syrian uprising, with fighters and arms supply route from Saudi Arabia. </a:t>
            </a:r>
            <a:r>
              <a:rPr lang="en-GB" sz="6400" dirty="0"/>
              <a:t>Shia militias have joined the fighting for the </a:t>
            </a:r>
            <a:r>
              <a:rPr lang="en-GB" sz="6400" dirty="0" err="1"/>
              <a:t>Asad</a:t>
            </a:r>
            <a:r>
              <a:rPr lang="en-GB" sz="6400" dirty="0"/>
              <a:t> </a:t>
            </a:r>
            <a:r>
              <a:rPr lang="en-GB" sz="6400" dirty="0" smtClean="0"/>
              <a:t>government-</a:t>
            </a:r>
            <a:r>
              <a:rPr lang="en-GB" sz="6400" dirty="0" smtClean="0">
                <a:sym typeface="Wingdings"/>
              </a:rPr>
              <a:t></a:t>
            </a:r>
            <a:r>
              <a:rPr lang="en-GB" sz="6400" dirty="0"/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4500" dirty="0"/>
              <a:t> </a:t>
            </a:r>
            <a:r>
              <a:rPr lang="en-GB" sz="4500" dirty="0" smtClean="0"/>
              <a:t>      </a:t>
            </a:r>
            <a:r>
              <a:rPr lang="en-GB" sz="8000" dirty="0" smtClean="0"/>
              <a:t>sectarian </a:t>
            </a:r>
            <a:r>
              <a:rPr lang="en-GB" sz="8000" dirty="0"/>
              <a:t>alliances across state boundaries, i.e. Sunni </a:t>
            </a:r>
            <a:r>
              <a:rPr lang="en-GB" sz="8000" dirty="0" smtClean="0"/>
              <a:t>	Islamists opponents </a:t>
            </a:r>
            <a:r>
              <a:rPr lang="en-GB" sz="8000" dirty="0"/>
              <a:t>against Shia/Alawi dominated </a:t>
            </a:r>
            <a:r>
              <a:rPr lang="en-GB" sz="8000" dirty="0" smtClean="0"/>
              <a:t>	governments</a:t>
            </a:r>
          </a:p>
          <a:p>
            <a:pPr marL="0" indent="0">
              <a:buNone/>
            </a:pPr>
            <a:r>
              <a:rPr lang="en-GB" sz="8000" dirty="0" smtClean="0">
                <a:sym typeface="Wingdings"/>
              </a:rPr>
              <a:t>     state </a:t>
            </a:r>
            <a:r>
              <a:rPr lang="en-GB" sz="8000" dirty="0">
                <a:sym typeface="Wingdings"/>
              </a:rPr>
              <a:t>loss </a:t>
            </a:r>
            <a:r>
              <a:rPr lang="en-GB" sz="8000" dirty="0"/>
              <a:t>of sovereignty, territorial control,  identity </a:t>
            </a:r>
            <a:r>
              <a:rPr lang="en-GB" sz="8000" dirty="0" smtClean="0"/>
              <a:t>	fragmentation</a:t>
            </a:r>
          </a:p>
          <a:p>
            <a:pPr marL="0" indent="0">
              <a:buNone/>
            </a:pPr>
            <a:r>
              <a:rPr lang="en-GB" sz="8000" dirty="0"/>
              <a:t> </a:t>
            </a:r>
            <a:r>
              <a:rPr lang="en-GB" sz="8000" dirty="0" smtClean="0"/>
              <a:t>    Risk </a:t>
            </a:r>
            <a:r>
              <a:rPr lang="en-GB" sz="8000" dirty="0"/>
              <a:t>of boundary redrawing, undoing </a:t>
            </a:r>
            <a:r>
              <a:rPr lang="en-GB" sz="8000" dirty="0" smtClean="0"/>
              <a:t>of Versailles </a:t>
            </a:r>
            <a:r>
              <a:rPr lang="en-GB" sz="8000" dirty="0"/>
              <a:t>settlement</a:t>
            </a:r>
          </a:p>
          <a:p>
            <a:pPr marL="0" indent="0">
              <a:buNone/>
            </a:pPr>
            <a:r>
              <a:rPr lang="en-GB" sz="8000" dirty="0"/>
              <a:t> </a:t>
            </a:r>
          </a:p>
          <a:p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566535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Age of State Deconstruction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100" dirty="0" smtClean="0"/>
              <a:t>Syria-Iraqi relations: dealing with the consequences of state deconstruction in the other</a:t>
            </a:r>
          </a:p>
          <a:p>
            <a:r>
              <a:rPr lang="en-GB" sz="2600" dirty="0" smtClean="0"/>
              <a:t>Syrian </a:t>
            </a:r>
            <a:r>
              <a:rPr lang="en-GB" sz="2600" dirty="0"/>
              <a:t>and Iraq governments intervene in the power struggle in the other state</a:t>
            </a:r>
            <a:r>
              <a:rPr lang="en-GB" dirty="0"/>
              <a:t>, largely on security ground (to weaken or prevent a hostile regime, but </a:t>
            </a:r>
            <a:r>
              <a:rPr lang="en-GB" dirty="0" smtClean="0"/>
              <a:t>they </a:t>
            </a:r>
            <a:r>
              <a:rPr lang="en-GB" i="1" dirty="0" smtClean="0"/>
              <a:t>change </a:t>
            </a:r>
            <a:r>
              <a:rPr lang="en-GB" i="1" dirty="0"/>
              <a:t>partners </a:t>
            </a:r>
            <a:r>
              <a:rPr lang="en-GB" dirty="0"/>
              <a:t>owing to increased sectarian framing of threat. </a:t>
            </a:r>
          </a:p>
          <a:p>
            <a:r>
              <a:rPr lang="en-GB" dirty="0" err="1"/>
              <a:t>Asad</a:t>
            </a:r>
            <a:r>
              <a:rPr lang="en-GB" dirty="0"/>
              <a:t> went from opposing the US-backed Iraqi </a:t>
            </a:r>
            <a:r>
              <a:rPr lang="en-GB" dirty="0" smtClean="0"/>
              <a:t>regime and supporting insurgency </a:t>
            </a:r>
            <a:r>
              <a:rPr lang="en-GB" dirty="0"/>
              <a:t>to accommodation with it and striking alliances </a:t>
            </a:r>
            <a:r>
              <a:rPr lang="en-GB" dirty="0" smtClean="0"/>
              <a:t>with ruling </a:t>
            </a:r>
            <a:r>
              <a:rPr lang="en-GB" dirty="0"/>
              <a:t>Iraqi factions; </a:t>
            </a:r>
            <a:r>
              <a:rPr lang="en-GB" dirty="0" err="1"/>
              <a:t>e.g</a:t>
            </a:r>
            <a:r>
              <a:rPr lang="en-GB" dirty="0"/>
              <a:t> in 2010 elections, it allowed </a:t>
            </a:r>
            <a:r>
              <a:rPr lang="en-GB" dirty="0" err="1"/>
              <a:t>Allawi</a:t>
            </a:r>
            <a:r>
              <a:rPr lang="en-GB" dirty="0"/>
              <a:t> to campaign among Iraqi refugees, but later opted to support Maliki</a:t>
            </a:r>
          </a:p>
          <a:p>
            <a:r>
              <a:rPr lang="en-GB" dirty="0"/>
              <a:t>Maliki went from considering Syria responsible for </a:t>
            </a:r>
            <a:r>
              <a:rPr lang="en-GB" dirty="0" err="1"/>
              <a:t>Ba’thist</a:t>
            </a:r>
            <a:r>
              <a:rPr lang="en-GB" dirty="0"/>
              <a:t>/Sunni Islamist de-stabilization of Iraq to seeing the </a:t>
            </a:r>
            <a:r>
              <a:rPr lang="en-GB" dirty="0" err="1"/>
              <a:t>Asad</a:t>
            </a:r>
            <a:r>
              <a:rPr lang="en-GB" dirty="0"/>
              <a:t> regime as a bulwark against Sunni Islamists whose victory in Syria would empower his Sunni rivals in Iraq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1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Conclusion: Rise and Fall of state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Weak oligarchic regimes overthrow by Pan-Arab </a:t>
            </a:r>
            <a:r>
              <a:rPr lang="en-US" dirty="0" err="1" smtClean="0"/>
              <a:t>revolutions</a:t>
            </a:r>
            <a:r>
              <a:rPr lang="en-US" dirty="0" err="1" smtClean="0">
                <a:sym typeface="Wingdings"/>
              </a:rPr>
              <a:t>praetorianismtrans-state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Ba’thist</a:t>
            </a:r>
            <a:r>
              <a:rPr lang="en-US" dirty="0" smtClean="0">
                <a:sym typeface="Wingdings"/>
              </a:rPr>
              <a:t> politics-(alliance and rivalries crossing regimes)</a:t>
            </a:r>
          </a:p>
          <a:p>
            <a:pPr marL="457200" indent="-457200">
              <a:buAutoNum type="arabicPeriod" startAt="2"/>
            </a:pPr>
            <a:r>
              <a:rPr lang="en-US" dirty="0" smtClean="0">
                <a:sym typeface="Wingdings"/>
              </a:rPr>
              <a:t>Consolidation of similar </a:t>
            </a:r>
            <a:r>
              <a:rPr lang="en-US" dirty="0" err="1" smtClean="0">
                <a:sym typeface="Wingdings"/>
              </a:rPr>
              <a:t>Ba’thist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regimesend</a:t>
            </a:r>
            <a:r>
              <a:rPr lang="en-US" dirty="0" smtClean="0">
                <a:sym typeface="Wingdings"/>
              </a:rPr>
              <a:t> to trans-state </a:t>
            </a:r>
            <a:r>
              <a:rPr lang="en-US" dirty="0" err="1" smtClean="0">
                <a:sym typeface="Wingdings"/>
              </a:rPr>
              <a:t>permeabilityrivalry</a:t>
            </a:r>
            <a:r>
              <a:rPr lang="en-US" dirty="0" smtClean="0">
                <a:sym typeface="Wingdings"/>
              </a:rPr>
              <a:t> and power balancing against each other</a:t>
            </a:r>
          </a:p>
          <a:p>
            <a:pPr marL="457200" indent="-457200">
              <a:buAutoNum type="arabicPeriod" startAt="3"/>
            </a:pPr>
            <a:r>
              <a:rPr lang="en-US" dirty="0" smtClean="0">
                <a:sym typeface="Wingdings"/>
              </a:rPr>
              <a:t>Decline of “overdeveloped” war states amidst US </a:t>
            </a:r>
            <a:r>
              <a:rPr lang="en-US" dirty="0" err="1" smtClean="0">
                <a:sym typeface="Wingdings"/>
              </a:rPr>
              <a:t>hegemonyopposite</a:t>
            </a:r>
            <a:r>
              <a:rPr lang="en-US" dirty="0" smtClean="0">
                <a:sym typeface="Wingdings"/>
              </a:rPr>
              <a:t> adaptations (war or peace) both fail</a:t>
            </a:r>
          </a:p>
          <a:p>
            <a:pPr marL="457200" indent="-457200">
              <a:buAutoNum type="arabicPeriod" startAt="4"/>
            </a:pPr>
            <a:r>
              <a:rPr lang="en-US" dirty="0" smtClean="0">
                <a:sym typeface="Wingdings"/>
              </a:rPr>
              <a:t>State deconstruction under combinations of eternal war and internal rebellion</a:t>
            </a:r>
          </a:p>
          <a:p>
            <a:pPr marL="457200" indent="-457200">
              <a:buAutoNum type="arabicPeriod" startAt="4"/>
            </a:pPr>
            <a:r>
              <a:rPr lang="en-US" dirty="0" smtClean="0">
                <a:sym typeface="Wingdings"/>
              </a:rPr>
              <a:t>Iraq-Syria </a:t>
            </a:r>
            <a:r>
              <a:rPr lang="en-US" dirty="0" err="1" smtClean="0">
                <a:sym typeface="Wingdings"/>
              </a:rPr>
              <a:t>epicentres</a:t>
            </a:r>
            <a:r>
              <a:rPr lang="en-US" dirty="0" smtClean="0">
                <a:sym typeface="Wingdings"/>
              </a:rPr>
              <a:t> of </a:t>
            </a:r>
            <a:r>
              <a:rPr lang="en-US" dirty="0" err="1">
                <a:sym typeface="Wingdings"/>
              </a:rPr>
              <a:t>s</a:t>
            </a:r>
            <a:r>
              <a:rPr lang="en-US" dirty="0" err="1" smtClean="0">
                <a:sym typeface="Wingdings"/>
              </a:rPr>
              <a:t>ectarianizaton</a:t>
            </a:r>
            <a:r>
              <a:rPr lang="en-US" dirty="0" smtClean="0">
                <a:sym typeface="Wingdings"/>
              </a:rPr>
              <a:t> of regional system?sectarian reconfiguration of polities?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479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From state construction to deconstruction: the structure-agency puzzle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States set up to fail in “Peace to end all peace” (</a:t>
            </a:r>
            <a:r>
              <a:rPr lang="en-US" sz="2600" dirty="0" err="1" smtClean="0"/>
              <a:t>Fromkin</a:t>
            </a:r>
            <a:r>
              <a:rPr lang="en-US" sz="2600" smtClean="0"/>
              <a:t>)</a:t>
            </a:r>
            <a:endParaRPr lang="en-US" sz="2600" dirty="0" smtClean="0"/>
          </a:p>
          <a:p>
            <a:r>
              <a:rPr lang="en-US" sz="2600" dirty="0" smtClean="0"/>
              <a:t>Flawed state building formulas seek to fill the vacuum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liberal oligarchies—&gt;too upper class, imperialist 		dependent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Ba’thist</a:t>
            </a:r>
            <a:r>
              <a:rPr lang="en-US" dirty="0" smtClean="0"/>
              <a:t> populist </a:t>
            </a:r>
            <a:r>
              <a:rPr lang="en-US" dirty="0" err="1" smtClean="0"/>
              <a:t>authoritarianism</a:t>
            </a:r>
            <a:r>
              <a:rPr lang="en-US" dirty="0" err="1" smtClean="0">
                <a:sym typeface="Wingdings"/>
              </a:rPr>
              <a:t>too</a:t>
            </a:r>
            <a:r>
              <a:rPr lang="en-US" dirty="0" smtClean="0">
                <a:sym typeface="Wingdings"/>
              </a:rPr>
              <a:t> rent, </a:t>
            </a:r>
            <a:r>
              <a:rPr lang="en-US" dirty="0" err="1" smtClean="0">
                <a:sym typeface="Wingdings"/>
              </a:rPr>
              <a:t>asabiyya</a:t>
            </a:r>
            <a:r>
              <a:rPr lang="en-US" dirty="0" smtClean="0">
                <a:sym typeface="Wingdings"/>
              </a:rPr>
              <a:t> and 	Pan-Arab dependent--&gt;wars</a:t>
            </a:r>
          </a:p>
          <a:p>
            <a:pPr marL="0" indent="0">
              <a:buNone/>
            </a:pPr>
            <a:r>
              <a:rPr lang="en-US" sz="2800" dirty="0" smtClean="0">
                <a:sym typeface="Wingdings"/>
              </a:rPr>
              <a:t>Role of Agency: tragic actors or </a:t>
            </a:r>
            <a:r>
              <a:rPr lang="en-US" sz="2800" dirty="0" err="1" smtClean="0">
                <a:sym typeface="Wingdings"/>
              </a:rPr>
              <a:t>dyfunctional</a:t>
            </a:r>
            <a:r>
              <a:rPr lang="en-US" sz="2800" dirty="0" smtClean="0">
                <a:sym typeface="Wingdings"/>
              </a:rPr>
              <a:t> choices?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had Nasser and the </a:t>
            </a:r>
            <a:r>
              <a:rPr lang="en-US" dirty="0" err="1" smtClean="0">
                <a:sym typeface="Wingdings"/>
              </a:rPr>
              <a:t>Ba’thist</a:t>
            </a:r>
            <a:r>
              <a:rPr lang="en-US" dirty="0" smtClean="0">
                <a:sym typeface="Wingdings"/>
              </a:rPr>
              <a:t> shared power in super Pan-Arab state?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had Saddam not invaded Kuwait?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had Bashar al-</a:t>
            </a:r>
            <a:r>
              <a:rPr lang="en-US" dirty="0" err="1" smtClean="0">
                <a:sym typeface="Wingdings"/>
              </a:rPr>
              <a:t>Asad</a:t>
            </a:r>
            <a:r>
              <a:rPr lang="en-US" dirty="0" smtClean="0">
                <a:sym typeface="Wingdings"/>
              </a:rPr>
              <a:t> not used violence against protestors?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19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Syria-Iraq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Theme: the evolution over time, in parallel, of:</a:t>
            </a:r>
            <a:endParaRPr lang="en-US" sz="2800" dirty="0"/>
          </a:p>
          <a:p>
            <a:r>
              <a:rPr lang="en-US" sz="2800" dirty="0" smtClean="0"/>
              <a:t>1) kind of state</a:t>
            </a:r>
            <a:endParaRPr lang="en-US" sz="2800" dirty="0"/>
          </a:p>
          <a:p>
            <a:r>
              <a:rPr lang="en-US" sz="2800" dirty="0" smtClean="0"/>
              <a:t>2) features of the states system</a:t>
            </a:r>
          </a:p>
          <a:p>
            <a:r>
              <a:rPr lang="en-US" sz="2800" dirty="0" smtClean="0"/>
              <a:t>3) changes in Syria-Iraq Relations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37744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	</a:t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														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Founding </a:t>
            </a:r>
            <a:r>
              <a:rPr lang="en-GB" sz="2400" dirty="0"/>
              <a:t>of the states system: Post WWI settlement </a:t>
            </a:r>
            <a:r>
              <a:rPr lang="en-GB" sz="2000" dirty="0"/>
              <a:t/>
            </a:r>
            <a:br>
              <a:rPr lang="en-GB" sz="20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State Formation</a:t>
            </a:r>
            <a:r>
              <a:rPr lang="en-GB" dirty="0" smtClean="0"/>
              <a:t>:-fragmented states </a:t>
            </a:r>
            <a:r>
              <a:rPr lang="en-GB" dirty="0"/>
              <a:t>“created to fail”</a:t>
            </a:r>
          </a:p>
          <a:p>
            <a:r>
              <a:rPr lang="en-GB" dirty="0" smtClean="0"/>
              <a:t>arbitrary </a:t>
            </a:r>
            <a:r>
              <a:rPr lang="en-GB" dirty="0"/>
              <a:t>borders, Syria arbitrarily divided; Iraq arbitrarily cobbled </a:t>
            </a:r>
            <a:r>
              <a:rPr lang="en-GB" dirty="0" smtClean="0"/>
              <a:t>together, cutting across stronger sub and supra-state identities</a:t>
            </a:r>
          </a:p>
          <a:p>
            <a:r>
              <a:rPr lang="en-GB" i="1" dirty="0" smtClean="0"/>
              <a:t>Regional System</a:t>
            </a:r>
            <a:r>
              <a:rPr lang="en-GB" dirty="0" smtClean="0"/>
              <a:t>: irredentism built in; states highly permeable to trans-state identity movements</a:t>
            </a:r>
          </a:p>
          <a:p>
            <a:r>
              <a:rPr lang="en-GB" i="1" dirty="0" smtClean="0"/>
              <a:t>Relations: </a:t>
            </a:r>
            <a:r>
              <a:rPr lang="en-GB" dirty="0" smtClean="0"/>
              <a:t>borders cut across trade, rivers, identity </a:t>
            </a:r>
            <a:r>
              <a:rPr lang="en-GB" dirty="0" err="1" smtClean="0"/>
              <a:t>groups</a:t>
            </a:r>
            <a:r>
              <a:rPr lang="en-GB" dirty="0" err="1" smtClean="0">
                <a:sym typeface="Wingdings"/>
              </a:rPr>
              <a:t>interdependencies</a:t>
            </a:r>
            <a:r>
              <a:rPr lang="en-GB" dirty="0" smtClean="0">
                <a:sym typeface="Wingdings"/>
              </a:rPr>
              <a:t> creating shared interests and vulnerabilities usable against the other</a:t>
            </a:r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321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Age of Oligarchy: early quasi independence 1940-50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States</a:t>
            </a:r>
            <a:r>
              <a:rPr lang="en-US" dirty="0" smtClean="0"/>
              <a:t>: oligarchic regimes destabilized by rise of Middle class</a:t>
            </a:r>
          </a:p>
          <a:p>
            <a:r>
              <a:rPr lang="en-US" i="1" dirty="0" smtClean="0"/>
              <a:t>System:</a:t>
            </a:r>
            <a:r>
              <a:rPr lang="en-US" dirty="0" smtClean="0"/>
              <a:t> weak states dominated by British hegemon</a:t>
            </a:r>
          </a:p>
          <a:p>
            <a:r>
              <a:rPr lang="en-US" i="1" dirty="0" smtClean="0"/>
              <a:t>Relations</a:t>
            </a:r>
            <a:r>
              <a:rPr lang="en-US" dirty="0" smtClean="0"/>
              <a:t>: </a:t>
            </a:r>
          </a:p>
          <a:p>
            <a:r>
              <a:rPr lang="en-GB" dirty="0" smtClean="0"/>
              <a:t>Struggle </a:t>
            </a:r>
            <a:r>
              <a:rPr lang="en-GB" dirty="0"/>
              <a:t>for </a:t>
            </a:r>
            <a:r>
              <a:rPr lang="en-GB" dirty="0" smtClean="0"/>
              <a:t>Syria: pro-British Iraq</a:t>
            </a:r>
            <a:r>
              <a:rPr lang="en-GB" dirty="0"/>
              <a:t>+ Jordan </a:t>
            </a:r>
            <a:r>
              <a:rPr lang="en-GB" dirty="0" err="1"/>
              <a:t>vs</a:t>
            </a:r>
            <a:r>
              <a:rPr lang="en-GB" dirty="0"/>
              <a:t> Egypt-Saudi Arabia</a:t>
            </a:r>
            <a:r>
              <a:rPr lang="en-GB" dirty="0" smtClean="0"/>
              <a:t>.</a:t>
            </a:r>
          </a:p>
          <a:p>
            <a:r>
              <a:rPr lang="en-GB" dirty="0" smtClean="0"/>
              <a:t> </a:t>
            </a:r>
            <a:r>
              <a:rPr lang="en-GB" dirty="0"/>
              <a:t>Iraq penetrates Syrian politics, </a:t>
            </a:r>
            <a:r>
              <a:rPr lang="en-GB" dirty="0" smtClean="0"/>
              <a:t>using </a:t>
            </a:r>
            <a:r>
              <a:rPr lang="en-GB" dirty="0" err="1"/>
              <a:t>transstate</a:t>
            </a:r>
            <a:r>
              <a:rPr lang="en-GB" dirty="0"/>
              <a:t> ties to politicians and </a:t>
            </a:r>
            <a:r>
              <a:rPr lang="en-GB" dirty="0" smtClean="0"/>
              <a:t>army officers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210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875" y="381000"/>
            <a:ext cx="6780721" cy="1044388"/>
          </a:xfrm>
        </p:spPr>
        <p:txBody>
          <a:bodyPr/>
          <a:lstStyle/>
          <a:p>
            <a:r>
              <a:rPr lang="en-GB" sz="2800" dirty="0" smtClean="0"/>
              <a:t>Age </a:t>
            </a:r>
            <a:r>
              <a:rPr lang="en-GB" sz="2800" dirty="0"/>
              <a:t>of </a:t>
            </a:r>
            <a:r>
              <a:rPr lang="en-GB" sz="2800" dirty="0" smtClean="0"/>
              <a:t>Pan-Arab Revolution 1950</a:t>
            </a:r>
            <a:r>
              <a:rPr lang="en-GB" sz="2800" dirty="0"/>
              <a:t>-70</a:t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States</a:t>
            </a:r>
            <a:r>
              <a:rPr lang="en-US" dirty="0" smtClean="0"/>
              <a:t>: overthrow of oligarchies by </a:t>
            </a:r>
            <a:r>
              <a:rPr lang="en-GB" dirty="0" smtClean="0"/>
              <a:t>military </a:t>
            </a:r>
            <a:r>
              <a:rPr lang="en-GB" dirty="0"/>
              <a:t>and radical </a:t>
            </a:r>
            <a:r>
              <a:rPr lang="en-GB" dirty="0" smtClean="0"/>
              <a:t>parties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 </a:t>
            </a:r>
            <a:r>
              <a:rPr lang="en-GB" dirty="0"/>
              <a:t>Praetorian instability in Iraq and </a:t>
            </a:r>
            <a:r>
              <a:rPr lang="en-GB" dirty="0" smtClean="0"/>
              <a:t>Syria</a:t>
            </a:r>
          </a:p>
          <a:p>
            <a:pPr marL="0" indent="0">
              <a:buNone/>
            </a:pPr>
            <a:endParaRPr lang="en-GB" i="1" dirty="0" smtClean="0"/>
          </a:p>
          <a:p>
            <a:pPr marL="0" indent="0">
              <a:buNone/>
            </a:pPr>
            <a:r>
              <a:rPr lang="en-GB" i="1" dirty="0" smtClean="0"/>
              <a:t>System: </a:t>
            </a:r>
          </a:p>
          <a:p>
            <a:pPr marL="0" indent="0">
              <a:buNone/>
            </a:pPr>
            <a:r>
              <a:rPr lang="en-GB" dirty="0" smtClean="0"/>
              <a:t>consolidated </a:t>
            </a:r>
            <a:r>
              <a:rPr lang="en-GB" dirty="0"/>
              <a:t>Nasser’s Egypt, model of populist anti-imperialist </a:t>
            </a:r>
            <a:r>
              <a:rPr lang="en-GB" dirty="0" smtClean="0"/>
              <a:t>authoritarianism becomes regional </a:t>
            </a:r>
            <a:r>
              <a:rPr lang="en-GB" dirty="0" err="1" smtClean="0"/>
              <a:t>hegemon</a:t>
            </a:r>
            <a:r>
              <a:rPr lang="en-GB" dirty="0" err="1" smtClean="0">
                <a:sym typeface="Wingdings"/>
              </a:rPr>
              <a:t>hegemony</a:t>
            </a:r>
            <a:r>
              <a:rPr lang="en-GB" dirty="0" smtClean="0">
                <a:sym typeface="Wingdings"/>
              </a:rPr>
              <a:t> of Pan-Arabism</a:t>
            </a:r>
          </a:p>
          <a:p>
            <a:pPr marL="0" indent="0">
              <a:buNone/>
            </a:pPr>
            <a:r>
              <a:rPr lang="en-GB" dirty="0" smtClean="0">
                <a:sym typeface="Wingdings"/>
              </a:rPr>
              <a:t>Bi-polarity allows Nasser to roll back British hegemony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810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381000"/>
            <a:ext cx="8077400" cy="1044388"/>
          </a:xfrm>
        </p:spPr>
        <p:txBody>
          <a:bodyPr/>
          <a:lstStyle/>
          <a:p>
            <a:pPr algn="ctr"/>
            <a:r>
              <a:rPr lang="en-GB" sz="2800" dirty="0"/>
              <a:t>Age of </a:t>
            </a:r>
            <a:r>
              <a:rPr lang="en-GB" sz="2800" dirty="0" smtClean="0"/>
              <a:t>Pan-Arab Revolution, 1950</a:t>
            </a:r>
            <a:r>
              <a:rPr lang="en-GB" sz="2800" dirty="0"/>
              <a:t>-70</a:t>
            </a:r>
            <a:br>
              <a:rPr lang="en-GB" sz="2800" dirty="0"/>
            </a:br>
            <a:r>
              <a:rPr lang="en-GB" sz="2400" dirty="0" smtClean="0"/>
              <a:t>Syria-Iraq Relations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600" b="1" i="1" dirty="0" smtClean="0"/>
              <a:t>Dealing with British imperialism</a:t>
            </a:r>
            <a:r>
              <a:rPr lang="en-GB" dirty="0" smtClean="0"/>
              <a:t>: 1954-58: Intensified </a:t>
            </a:r>
            <a:r>
              <a:rPr lang="en-GB" dirty="0"/>
              <a:t>struggle for Syria, with Egypt </a:t>
            </a:r>
            <a:r>
              <a:rPr lang="en-GB" dirty="0" err="1"/>
              <a:t>vs</a:t>
            </a:r>
            <a:r>
              <a:rPr lang="en-GB" dirty="0"/>
              <a:t> Iraq over Baghdad </a:t>
            </a:r>
            <a:r>
              <a:rPr lang="en-GB" dirty="0" smtClean="0"/>
              <a:t>Pact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/>
              <a:t> </a:t>
            </a:r>
            <a:r>
              <a:rPr lang="en-GB" dirty="0" smtClean="0"/>
              <a:t>rise </a:t>
            </a:r>
            <a:r>
              <a:rPr lang="en-GB" dirty="0"/>
              <a:t>of Syrian </a:t>
            </a:r>
            <a:r>
              <a:rPr lang="en-GB" dirty="0" err="1"/>
              <a:t>Ba’th</a:t>
            </a:r>
            <a:r>
              <a:rPr lang="en-GB" dirty="0"/>
              <a:t>, Syrian alignment with Egypt against </a:t>
            </a:r>
            <a:r>
              <a:rPr lang="en-GB" dirty="0" err="1" smtClean="0"/>
              <a:t>Iraq</a:t>
            </a:r>
            <a:r>
              <a:rPr lang="en-GB" dirty="0" err="1" smtClean="0">
                <a:sym typeface="Wingdings"/>
              </a:rPr>
              <a:t></a:t>
            </a:r>
            <a:r>
              <a:rPr lang="en-GB" dirty="0" err="1" smtClean="0"/>
              <a:t>UAR</a:t>
            </a:r>
            <a:r>
              <a:rPr lang="en-GB" dirty="0" smtClean="0"/>
              <a:t> </a:t>
            </a:r>
            <a:r>
              <a:rPr lang="en-GB" dirty="0"/>
              <a:t>+ Iraqi </a:t>
            </a:r>
            <a:r>
              <a:rPr lang="en-GB" dirty="0" err="1" smtClean="0"/>
              <a:t>revolution</a:t>
            </a:r>
            <a:r>
              <a:rPr lang="en-GB" dirty="0" err="1" smtClean="0">
                <a:sym typeface="Wingdings"/>
              </a:rPr>
              <a:t>end</a:t>
            </a:r>
            <a:r>
              <a:rPr lang="en-GB" dirty="0" smtClean="0">
                <a:sym typeface="Wingdings"/>
              </a:rPr>
              <a:t> to British hegemony</a:t>
            </a:r>
            <a:endParaRPr lang="en-GB" dirty="0"/>
          </a:p>
          <a:p>
            <a:r>
              <a:rPr lang="en-US" sz="2600" b="1" i="1" dirty="0" smtClean="0"/>
              <a:t>Dealing with Unionism/</a:t>
            </a:r>
            <a:r>
              <a:rPr lang="en-US" sz="2600" b="1" i="1" dirty="0" err="1" smtClean="0"/>
              <a:t>Nasserism</a:t>
            </a:r>
            <a:r>
              <a:rPr lang="en-US" dirty="0" smtClean="0"/>
              <a:t>: 1963: </a:t>
            </a:r>
            <a:r>
              <a:rPr lang="en-GB" dirty="0" err="1" smtClean="0"/>
              <a:t>Ba’th</a:t>
            </a:r>
            <a:r>
              <a:rPr lang="en-GB" dirty="0" smtClean="0"/>
              <a:t> </a:t>
            </a:r>
            <a:r>
              <a:rPr lang="en-GB" dirty="0"/>
              <a:t>takes power in Iraq and </a:t>
            </a:r>
            <a:r>
              <a:rPr lang="en-GB" dirty="0" err="1"/>
              <a:t>Syria</a:t>
            </a:r>
            <a:r>
              <a:rPr lang="en-GB" dirty="0" err="1">
                <a:sym typeface="Wingdings"/>
              </a:rPr>
              <a:t></a:t>
            </a:r>
            <a:r>
              <a:rPr lang="en-GB" dirty="0" err="1"/>
              <a:t>joint</a:t>
            </a:r>
            <a:r>
              <a:rPr lang="en-GB" dirty="0"/>
              <a:t> </a:t>
            </a:r>
            <a:r>
              <a:rPr lang="en-GB" dirty="0" smtClean="0"/>
              <a:t>Pan-Arab </a:t>
            </a:r>
            <a:r>
              <a:rPr lang="en-GB" dirty="0" err="1" smtClean="0"/>
              <a:t>leadershi</a:t>
            </a:r>
            <a:r>
              <a:rPr lang="en-GB" dirty="0" smtClean="0"/>
              <a:t> prepares union, congress </a:t>
            </a:r>
            <a:r>
              <a:rPr lang="en-GB" dirty="0"/>
              <a:t>in </a:t>
            </a:r>
            <a:r>
              <a:rPr lang="en-GB" dirty="0" smtClean="0"/>
              <a:t>Damascus, Iraqi Ba’ </a:t>
            </a:r>
            <a:r>
              <a:rPr lang="en-GB" dirty="0"/>
              <a:t>play key roles in Syrian politics</a:t>
            </a:r>
          </a:p>
          <a:p>
            <a:r>
              <a:rPr lang="en-GB" dirty="0" smtClean="0"/>
              <a:t>Pan-Arab Unity </a:t>
            </a:r>
            <a:r>
              <a:rPr lang="en-GB" dirty="0"/>
              <a:t>negotiations, as </a:t>
            </a:r>
            <a:r>
              <a:rPr lang="en-GB" dirty="0" err="1"/>
              <a:t>Ba’thist</a:t>
            </a:r>
            <a:r>
              <a:rPr lang="en-GB" dirty="0"/>
              <a:t> Syria and Iraq try to balance Nasser, </a:t>
            </a:r>
            <a:r>
              <a:rPr lang="en-GB" dirty="0" smtClean="0"/>
              <a:t>unity </a:t>
            </a:r>
            <a:r>
              <a:rPr lang="en-GB" dirty="0" err="1" smtClean="0"/>
              <a:t>fails</a:t>
            </a:r>
            <a:r>
              <a:rPr lang="en-GB" dirty="0" err="1" smtClean="0">
                <a:sym typeface="Wingdings"/>
              </a:rPr>
              <a:t></a:t>
            </a:r>
            <a:r>
              <a:rPr lang="en-GB" dirty="0" err="1"/>
              <a:t>Bath-Nasser</a:t>
            </a:r>
            <a:r>
              <a:rPr lang="en-GB" dirty="0"/>
              <a:t> split  </a:t>
            </a:r>
          </a:p>
          <a:p>
            <a:r>
              <a:rPr lang="en-GB" dirty="0"/>
              <a:t> </a:t>
            </a:r>
            <a:r>
              <a:rPr lang="en-GB" dirty="0" smtClean="0"/>
              <a:t>In struggle with </a:t>
            </a:r>
            <a:r>
              <a:rPr lang="en-GB" dirty="0" err="1" smtClean="0"/>
              <a:t>Nasserism</a:t>
            </a:r>
            <a:r>
              <a:rPr lang="en-GB" dirty="0" smtClean="0"/>
              <a:t>, </a:t>
            </a:r>
            <a:r>
              <a:rPr lang="en-GB" dirty="0" err="1" smtClean="0"/>
              <a:t>Ba’th</a:t>
            </a:r>
            <a:r>
              <a:rPr lang="en-GB" dirty="0" smtClean="0"/>
              <a:t> </a:t>
            </a:r>
            <a:r>
              <a:rPr lang="en-GB" dirty="0"/>
              <a:t>falls in Iraq, </a:t>
            </a:r>
            <a:r>
              <a:rPr lang="en-GB" dirty="0" smtClean="0"/>
              <a:t>survives </a:t>
            </a:r>
            <a:r>
              <a:rPr lang="en-GB" dirty="0"/>
              <a:t>in Syria </a:t>
            </a:r>
          </a:p>
          <a:p>
            <a:r>
              <a:rPr lang="en-GB" dirty="0" smtClean="0"/>
              <a:t>1966 Syrian </a:t>
            </a:r>
            <a:r>
              <a:rPr lang="en-GB" dirty="0" err="1" smtClean="0"/>
              <a:t>coup</a:t>
            </a:r>
            <a:r>
              <a:rPr lang="en-GB" dirty="0" err="1" smtClean="0">
                <a:sym typeface="Wingdings"/>
              </a:rPr>
              <a:t></a:t>
            </a:r>
            <a:r>
              <a:rPr lang="en-GB" dirty="0" err="1" smtClean="0"/>
              <a:t>Ba’th</a:t>
            </a:r>
            <a:r>
              <a:rPr lang="en-GB" dirty="0" smtClean="0"/>
              <a:t> </a:t>
            </a:r>
            <a:r>
              <a:rPr lang="en-GB" dirty="0"/>
              <a:t>splits into Iraq and Syria </a:t>
            </a:r>
            <a:r>
              <a:rPr lang="en-GB" dirty="0" smtClean="0"/>
              <a:t>branches (issue of unionism or social revolution)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86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400" dirty="0"/>
              <a:t>Age of </a:t>
            </a:r>
            <a:r>
              <a:rPr lang="en-GB" sz="2400" dirty="0" smtClean="0"/>
              <a:t>Pan-Arab Revolution</a:t>
            </a:r>
            <a:r>
              <a:rPr lang="en-GB" sz="2400" dirty="0"/>
              <a:t>, 1950-70</a:t>
            </a:r>
            <a:br>
              <a:rPr lang="en-GB" sz="2400" dirty="0"/>
            </a:br>
            <a:r>
              <a:rPr lang="en-GB" sz="2000" dirty="0"/>
              <a:t>Syria-Iraq Relations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1968 </a:t>
            </a:r>
            <a:r>
              <a:rPr lang="en-GB" dirty="0" err="1"/>
              <a:t>Bakr</a:t>
            </a:r>
            <a:r>
              <a:rPr lang="en-GB" dirty="0"/>
              <a:t> &amp; Saddam seize power in Iraq; </a:t>
            </a:r>
            <a:r>
              <a:rPr lang="en-GB" dirty="0" err="1"/>
              <a:t>Asad</a:t>
            </a:r>
            <a:r>
              <a:rPr lang="en-GB" dirty="0"/>
              <a:t> in </a:t>
            </a:r>
            <a:r>
              <a:rPr lang="en-GB" dirty="0" err="1"/>
              <a:t>Syria</a:t>
            </a:r>
            <a:r>
              <a:rPr lang="en-GB" dirty="0" err="1">
                <a:sym typeface="Wingdings"/>
              </a:rPr>
              <a:t></a:t>
            </a:r>
            <a:r>
              <a:rPr lang="en-GB" dirty="0" err="1"/>
              <a:t>reconciliation</a:t>
            </a:r>
            <a:r>
              <a:rPr lang="en-GB" dirty="0"/>
              <a:t> turns to </a:t>
            </a:r>
            <a:r>
              <a:rPr lang="en-GB" dirty="0" smtClean="0"/>
              <a:t>rivalry</a:t>
            </a:r>
          </a:p>
          <a:p>
            <a:r>
              <a:rPr lang="en-GB" sz="1800" dirty="0" err="1" smtClean="0"/>
              <a:t>Ba’th</a:t>
            </a:r>
            <a:r>
              <a:rPr lang="en-GB" sz="1800" dirty="0" smtClean="0"/>
              <a:t> </a:t>
            </a:r>
            <a:r>
              <a:rPr lang="en-GB" sz="1800" dirty="0"/>
              <a:t>dissidents in each </a:t>
            </a:r>
            <a:r>
              <a:rPr lang="en-GB" sz="1800" dirty="0" smtClean="0"/>
              <a:t>ruling </a:t>
            </a:r>
            <a:r>
              <a:rPr lang="en-GB" sz="1800" dirty="0" err="1" smtClean="0"/>
              <a:t>Ba’th</a:t>
            </a:r>
            <a:r>
              <a:rPr lang="en-GB" sz="1800" dirty="0" smtClean="0"/>
              <a:t> party </a:t>
            </a:r>
            <a:r>
              <a:rPr lang="en-GB" sz="1800" dirty="0"/>
              <a:t>seek support from the </a:t>
            </a:r>
            <a:r>
              <a:rPr lang="en-GB" sz="1800" dirty="0" smtClean="0"/>
              <a:t>rival </a:t>
            </a:r>
            <a:r>
              <a:rPr lang="en-GB" sz="1800" dirty="0" err="1" smtClean="0"/>
              <a:t>regime</a:t>
            </a:r>
            <a:r>
              <a:rPr lang="en-GB" sz="1800" dirty="0" err="1" smtClean="0">
                <a:sym typeface="Wingdings"/>
              </a:rPr>
              <a:t></a:t>
            </a:r>
            <a:r>
              <a:rPr lang="en-GB" sz="1800" dirty="0" err="1" smtClean="0"/>
              <a:t>mutual</a:t>
            </a:r>
            <a:r>
              <a:rPr lang="en-GB" sz="1800" dirty="0" smtClean="0"/>
              <a:t> </a:t>
            </a:r>
            <a:r>
              <a:rPr lang="en-GB" sz="1800" dirty="0" err="1"/>
              <a:t>transstate</a:t>
            </a:r>
            <a:r>
              <a:rPr lang="en-GB" sz="1800" dirty="0"/>
              <a:t> subversion via legitimacy wars and recruitment of allies in the other party/</a:t>
            </a:r>
            <a:r>
              <a:rPr lang="en-GB" sz="1800" dirty="0" smtClean="0"/>
              <a:t>army</a:t>
            </a:r>
            <a:r>
              <a:rPr lang="en-GB" sz="1800" dirty="0">
                <a:sym typeface="Wingdings"/>
              </a:rPr>
              <a:t> </a:t>
            </a:r>
            <a:endParaRPr lang="en-GB" sz="1800" dirty="0" smtClean="0"/>
          </a:p>
          <a:p>
            <a:pPr marL="0" indent="0">
              <a:buNone/>
            </a:pPr>
            <a:endParaRPr lang="en-GB" sz="1800" dirty="0" smtClean="0"/>
          </a:p>
          <a:p>
            <a:r>
              <a:rPr lang="en-GB" dirty="0" smtClean="0"/>
              <a:t>Conclusion: Relations in this period symptomatic of high state permeability; hegemony of Pan-Arabism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138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Age of Realism: War and Oil, 1970-90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dirty="0" smtClean="0"/>
              <a:t>States: </a:t>
            </a:r>
            <a:r>
              <a:rPr lang="en-GB" dirty="0"/>
              <a:t>Consolidation of States authoritarian neo-patrimonial </a:t>
            </a:r>
            <a:r>
              <a:rPr lang="en-GB" dirty="0" smtClean="0"/>
              <a:t>regimes with enhanced bureaucratic, co-optative and military </a:t>
            </a:r>
            <a:r>
              <a:rPr lang="en-GB" dirty="0" err="1" smtClean="0"/>
              <a:t>capabilities</a:t>
            </a:r>
            <a:r>
              <a:rPr lang="en-GB" dirty="0" err="1" smtClean="0">
                <a:sym typeface="Wingdings"/>
              </a:rPr>
              <a:t>state</a:t>
            </a:r>
            <a:r>
              <a:rPr lang="en-GB" dirty="0" smtClean="0">
                <a:sym typeface="Wingdings"/>
              </a:rPr>
              <a:t> stabilization</a:t>
            </a:r>
            <a:endParaRPr lang="en-GB" dirty="0" smtClean="0"/>
          </a:p>
          <a:p>
            <a:r>
              <a:rPr lang="en-GB" dirty="0" smtClean="0"/>
              <a:t>Vulnerability: reliance on sectarian </a:t>
            </a:r>
            <a:r>
              <a:rPr lang="en-GB" dirty="0" err="1" smtClean="0"/>
              <a:t>asabiyya</a:t>
            </a:r>
            <a:r>
              <a:rPr lang="en-GB" dirty="0" smtClean="0"/>
              <a:t> and rent</a:t>
            </a:r>
          </a:p>
          <a:p>
            <a:r>
              <a:rPr lang="en-GB" i="1" dirty="0" smtClean="0"/>
              <a:t>States System:  </a:t>
            </a:r>
          </a:p>
          <a:p>
            <a:r>
              <a:rPr lang="en-GB" dirty="0" smtClean="0"/>
              <a:t>States </a:t>
            </a:r>
            <a:r>
              <a:rPr lang="en-GB" dirty="0"/>
              <a:t>become less permeable to </a:t>
            </a:r>
            <a:r>
              <a:rPr lang="en-GB" dirty="0" err="1" smtClean="0"/>
              <a:t>trans</a:t>
            </a:r>
            <a:r>
              <a:rPr lang="en-GB" dirty="0" err="1"/>
              <a:t>-</a:t>
            </a:r>
            <a:r>
              <a:rPr lang="en-GB" dirty="0" err="1" smtClean="0"/>
              <a:t>state</a:t>
            </a:r>
            <a:r>
              <a:rPr lang="en-GB" dirty="0" err="1" smtClean="0">
                <a:sym typeface="Wingdings"/>
              </a:rPr>
              <a:t>toward</a:t>
            </a:r>
            <a:r>
              <a:rPr lang="en-GB" dirty="0" smtClean="0">
                <a:sym typeface="Wingdings"/>
              </a:rPr>
              <a:t> </a:t>
            </a:r>
            <a:r>
              <a:rPr lang="en-GB" dirty="0" smtClean="0"/>
              <a:t>quasi</a:t>
            </a:r>
            <a:r>
              <a:rPr lang="en-GB" dirty="0"/>
              <a:t>-“</a:t>
            </a:r>
            <a:r>
              <a:rPr lang="en-GB" dirty="0" err="1"/>
              <a:t>Westphalian</a:t>
            </a:r>
            <a:r>
              <a:rPr lang="en-GB" dirty="0"/>
              <a:t>” states system based on territorial sovereignty </a:t>
            </a:r>
            <a:r>
              <a:rPr lang="en-GB" dirty="0" smtClean="0"/>
              <a:t>  </a:t>
            </a:r>
          </a:p>
          <a:p>
            <a:r>
              <a:rPr lang="en-GB" dirty="0" smtClean="0"/>
              <a:t>Militarized National security (“War” )states e.g. massive Syrian and Iraqi armies</a:t>
            </a:r>
          </a:p>
          <a:p>
            <a:r>
              <a:rPr lang="en-GB" dirty="0" smtClean="0"/>
              <a:t>“Realist” balancing </a:t>
            </a:r>
            <a:r>
              <a:rPr lang="en-GB" dirty="0"/>
              <a:t>non-Arab threats (Israel, Iran</a:t>
            </a:r>
            <a:r>
              <a:rPr lang="en-GB" dirty="0" smtClean="0"/>
              <a:t>) via </a:t>
            </a:r>
            <a:r>
              <a:rPr lang="en-GB" dirty="0"/>
              <a:t>oil-funded arms races and </a:t>
            </a:r>
            <a:r>
              <a:rPr lang="en-GB" dirty="0" smtClean="0"/>
              <a:t>alliances </a:t>
            </a:r>
            <a:r>
              <a:rPr lang="en-GB" dirty="0"/>
              <a:t>states.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19661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/>
              <a:t>Age of Realism: War and Oil, 1970-</a:t>
            </a:r>
            <a:r>
              <a:rPr lang="en-US" sz="2400" dirty="0" smtClean="0"/>
              <a:t>90</a:t>
            </a:r>
            <a:br>
              <a:rPr lang="en-US" sz="2400" dirty="0" smtClean="0"/>
            </a:br>
            <a:r>
              <a:rPr lang="en-US" sz="2400" dirty="0" smtClean="0"/>
              <a:t>Syria-Iraq Relations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400" dirty="0"/>
              <a:t>Alliance formation expresses </a:t>
            </a:r>
            <a:r>
              <a:rPr lang="en-GB" sz="2400" dirty="0" smtClean="0"/>
              <a:t>transition from Arabism to </a:t>
            </a:r>
            <a:r>
              <a:rPr lang="en-GB" sz="2400" dirty="0" err="1" smtClean="0"/>
              <a:t>realsit</a:t>
            </a:r>
            <a:r>
              <a:rPr lang="en-GB" sz="2400" dirty="0" smtClean="0"/>
              <a:t> power </a:t>
            </a:r>
            <a:r>
              <a:rPr lang="en-GB" sz="2400" dirty="0"/>
              <a:t>balancing</a:t>
            </a:r>
          </a:p>
          <a:p>
            <a:r>
              <a:rPr lang="en-GB" sz="2000" dirty="0"/>
              <a:t>Iraq and Syria align against </a:t>
            </a:r>
            <a:r>
              <a:rPr lang="en-GB" sz="2000" dirty="0" smtClean="0"/>
              <a:t>Israel (1973 war); against Sadat’s Egypt (1978); (remnants of Pan-Arab logic)</a:t>
            </a:r>
          </a:p>
          <a:p>
            <a:r>
              <a:rPr lang="en-GB" sz="2000" dirty="0" smtClean="0"/>
              <a:t>Iraq </a:t>
            </a:r>
            <a:r>
              <a:rPr lang="en-GB" sz="2000" dirty="0"/>
              <a:t>and Syria split over Iran-Iraq war, Syria </a:t>
            </a:r>
            <a:r>
              <a:rPr lang="en-GB" sz="2000" dirty="0" smtClean="0"/>
              <a:t>balances against </a:t>
            </a:r>
            <a:r>
              <a:rPr lang="en-GB" sz="2000" dirty="0"/>
              <a:t>Iraq with Iran </a:t>
            </a:r>
            <a:r>
              <a:rPr lang="en-GB" sz="2000" dirty="0" smtClean="0"/>
              <a:t>(conflict of state interests eclipses Pan-Arabism)</a:t>
            </a:r>
          </a:p>
          <a:p>
            <a:r>
              <a:rPr lang="en-GB" sz="2400" dirty="0" smtClean="0"/>
              <a:t>Conflict conducted via </a:t>
            </a:r>
            <a:r>
              <a:rPr lang="en-GB" sz="2400" dirty="0"/>
              <a:t>exploitation of mutual trans-state </a:t>
            </a:r>
            <a:r>
              <a:rPr lang="en-GB" sz="2400" dirty="0" smtClean="0"/>
              <a:t>vulnerabilities (not by war, reflective of </a:t>
            </a:r>
          </a:p>
          <a:p>
            <a:r>
              <a:rPr lang="en-GB" sz="2000" dirty="0" smtClean="0"/>
              <a:t>Syria </a:t>
            </a:r>
            <a:r>
              <a:rPr lang="en-GB" sz="2000" dirty="0"/>
              <a:t>uses Euphrates water and oil pipelines against Iraq; both </a:t>
            </a:r>
            <a:r>
              <a:rPr lang="en-GB" sz="2000" dirty="0" smtClean="0"/>
              <a:t>foster </a:t>
            </a:r>
            <a:r>
              <a:rPr lang="en-GB" sz="2000" dirty="0"/>
              <a:t>opposition </a:t>
            </a:r>
            <a:r>
              <a:rPr lang="en-GB" sz="2000" dirty="0" smtClean="0"/>
              <a:t>factions </a:t>
            </a:r>
            <a:r>
              <a:rPr lang="en-GB" sz="2000" dirty="0"/>
              <a:t>(Iraq backs Muslim Brotherhood 1980s Uprising; Syria hosts Kurdish and </a:t>
            </a:r>
            <a:r>
              <a:rPr lang="en-GB" sz="2000" dirty="0" smtClean="0"/>
              <a:t>Shia </a:t>
            </a:r>
            <a:r>
              <a:rPr lang="en-GB" sz="2000" dirty="0"/>
              <a:t>dissidents). </a:t>
            </a:r>
            <a:r>
              <a:rPr lang="en-GB" sz="2000" dirty="0" smtClean="0"/>
              <a:t> </a:t>
            </a:r>
            <a:r>
              <a:rPr lang="en-GB" sz="2000" dirty="0"/>
              <a:t>R</a:t>
            </a:r>
            <a:r>
              <a:rPr lang="en-GB" sz="2000" dirty="0" smtClean="0"/>
              <a:t>ather than subverting the other regime by recruiting </a:t>
            </a:r>
            <a:r>
              <a:rPr lang="en-GB" sz="2000" dirty="0" err="1" smtClean="0"/>
              <a:t>Ba’thists</a:t>
            </a:r>
            <a:r>
              <a:rPr lang="en-GB" sz="2000" dirty="0" smtClean="0"/>
              <a:t> in the other, rivals foster </a:t>
            </a:r>
            <a:r>
              <a:rPr lang="en-GB" sz="2000" dirty="0"/>
              <a:t>religious/ethnic cleavages </a:t>
            </a:r>
            <a:r>
              <a:rPr lang="en-GB" sz="2000" dirty="0" smtClean="0"/>
              <a:t>against by-now fairly cohesive regimes.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616636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280</TotalTime>
  <Words>1146</Words>
  <Application>Microsoft Office PowerPoint</Application>
  <PresentationFormat>On-screen Show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Revolution</vt:lpstr>
      <vt:lpstr>Syrian-Iraq Relations: from state system founding to the Arab Uprising: state construction and de-construction and the MENA states system   </vt:lpstr>
      <vt:lpstr>Syria-Iraq Relations</vt:lpstr>
      <vt:lpstr>                                   Founding of the states system: Post WWI settlement  </vt:lpstr>
      <vt:lpstr>Age of Oligarchy: early quasi independence 1940-50</vt:lpstr>
      <vt:lpstr>Age of Pan-Arab Revolution 1950-70 </vt:lpstr>
      <vt:lpstr>Age of Pan-Arab Revolution, 1950-70 Syria-Iraq Relations</vt:lpstr>
      <vt:lpstr>Age of Pan-Arab Revolution, 1950-70 Syria-Iraq Relations</vt:lpstr>
      <vt:lpstr>Age of Realism: War and Oil, 1970-90</vt:lpstr>
      <vt:lpstr>Age of Realism: War and Oil, 1970-90 Syria-Iraq Relations</vt:lpstr>
      <vt:lpstr>Age of Post-Populism, US hegemony 1990-2011 </vt:lpstr>
      <vt:lpstr>Age of Post-Populism, US hegemony 1990-2011 Syria-Iraq relations</vt:lpstr>
      <vt:lpstr>Age of Post-Populism, US hegemony 1990-2011 Syria-Iraq relations</vt:lpstr>
      <vt:lpstr>Age of State Deconstruction:  1990+ in  Iraq, 2011+in Syria </vt:lpstr>
      <vt:lpstr>Age of State Deconstruction: Symptoms of State Deconstruction</vt:lpstr>
      <vt:lpstr>    Age of State Deconstruction</vt:lpstr>
      <vt:lpstr>Conclusion: Rise and Fall of state formation</vt:lpstr>
      <vt:lpstr>From state construction to deconstruction: the structure-agency puzzle</vt:lpstr>
    </vt:vector>
  </TitlesOfParts>
  <Company>University of St Andrews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Created to Fail: Iraq and the Syrian-Uprising: state construction and de-construction and the MENA states system</dc:title>
  <dc:creator>Raymond  Hinnebusch</dc:creator>
  <cp:lastModifiedBy>Administrator</cp:lastModifiedBy>
  <cp:revision>43</cp:revision>
  <dcterms:created xsi:type="dcterms:W3CDTF">2013-05-16T09:41:14Z</dcterms:created>
  <dcterms:modified xsi:type="dcterms:W3CDTF">2014-03-21T10:32:17Z</dcterms:modified>
</cp:coreProperties>
</file>