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4"/>
  </p:sldMasterIdLst>
  <p:notesMasterIdLst>
    <p:notesMasterId r:id="rId54"/>
  </p:notesMasterIdLst>
  <p:handoutMasterIdLst>
    <p:handoutMasterId r:id="rId55"/>
  </p:handoutMasterIdLst>
  <p:sldIdLst>
    <p:sldId id="317" r:id="rId5"/>
    <p:sldId id="346" r:id="rId6"/>
    <p:sldId id="537" r:id="rId7"/>
    <p:sldId id="424" r:id="rId8"/>
    <p:sldId id="398" r:id="rId9"/>
    <p:sldId id="543" r:id="rId10"/>
    <p:sldId id="402" r:id="rId11"/>
    <p:sldId id="407" r:id="rId12"/>
    <p:sldId id="404" r:id="rId13"/>
    <p:sldId id="406" r:id="rId14"/>
    <p:sldId id="470" r:id="rId15"/>
    <p:sldId id="539" r:id="rId16"/>
    <p:sldId id="454" r:id="rId17"/>
    <p:sldId id="544" r:id="rId18"/>
    <p:sldId id="546" r:id="rId19"/>
    <p:sldId id="545" r:id="rId20"/>
    <p:sldId id="471" r:id="rId21"/>
    <p:sldId id="450" r:id="rId22"/>
    <p:sldId id="451" r:id="rId23"/>
    <p:sldId id="415" r:id="rId24"/>
    <p:sldId id="540" r:id="rId25"/>
    <p:sldId id="416" r:id="rId26"/>
    <p:sldId id="419" r:id="rId27"/>
    <p:sldId id="418" r:id="rId28"/>
    <p:sldId id="422" r:id="rId29"/>
    <p:sldId id="448" r:id="rId30"/>
    <p:sldId id="423" r:id="rId31"/>
    <p:sldId id="472" r:id="rId32"/>
    <p:sldId id="541" r:id="rId33"/>
    <p:sldId id="425" r:id="rId34"/>
    <p:sldId id="458" r:id="rId35"/>
    <p:sldId id="460" r:id="rId36"/>
    <p:sldId id="531" r:id="rId37"/>
    <p:sldId id="532" r:id="rId38"/>
    <p:sldId id="533" r:id="rId39"/>
    <p:sldId id="474" r:id="rId40"/>
    <p:sldId id="429" r:id="rId41"/>
    <p:sldId id="498" r:id="rId42"/>
    <p:sldId id="542" r:id="rId43"/>
    <p:sldId id="477" r:id="rId44"/>
    <p:sldId id="491" r:id="rId45"/>
    <p:sldId id="482" r:id="rId46"/>
    <p:sldId id="480" r:id="rId47"/>
    <p:sldId id="483" r:id="rId48"/>
    <p:sldId id="485" r:id="rId49"/>
    <p:sldId id="488" r:id="rId50"/>
    <p:sldId id="489" r:id="rId51"/>
    <p:sldId id="513" r:id="rId52"/>
    <p:sldId id="490" r:id="rId53"/>
  </p:sldIdLst>
  <p:sldSz cx="9144000" cy="6858000" type="screen4x3"/>
  <p:notesSz cx="7026275" cy="931227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rancois Painchaud" initials="fp" lastIdx="10" clrIdx="0"/>
  <p:cmAuthor id="1" name="Julien Edward Hartley" initials="JH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A5BDDB"/>
    <a:srgbClr val="4987AD"/>
    <a:srgbClr val="64A8C0"/>
    <a:srgbClr val="276991"/>
    <a:srgbClr val="295B71"/>
    <a:srgbClr val="AEC4D2"/>
    <a:srgbClr val="A0AFE0"/>
    <a:srgbClr val="A0C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8110" autoAdjust="0"/>
    <p:restoredTop sz="89020" autoAdjust="0"/>
  </p:normalViewPr>
  <p:slideViewPr>
    <p:cSldViewPr>
      <p:cViewPr varScale="1">
        <p:scale>
          <a:sx n="105" d="100"/>
          <a:sy n="105" d="100"/>
        </p:scale>
        <p:origin x="-17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34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1962" y="-84"/>
      </p:cViewPr>
      <p:guideLst>
        <p:guide orient="horz" pos="2932"/>
        <p:guide pos="221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commentAuthors" Target="commentAuthor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42173" cy="46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20" tIns="46311" rIns="92620" bIns="46311" numCol="1" anchor="t" anchorCtr="0" compatLnSpc="1">
            <a:prstTxWarp prst="textNoShape">
              <a:avLst/>
            </a:prstTxWarp>
          </a:bodyPr>
          <a:lstStyle>
            <a:lvl1pPr algn="l" defTabSz="925637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4103" y="1"/>
            <a:ext cx="3042173" cy="46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20" tIns="46311" rIns="92620" bIns="46311" numCol="1" anchor="t" anchorCtr="0" compatLnSpc="1">
            <a:prstTxWarp prst="textNoShape">
              <a:avLst/>
            </a:prstTxWarp>
          </a:bodyPr>
          <a:lstStyle>
            <a:lvl1pPr algn="r" defTabSz="925637">
              <a:defRPr sz="1200"/>
            </a:lvl1pPr>
          </a:lstStyle>
          <a:p>
            <a:pPr>
              <a:defRPr/>
            </a:pPr>
            <a:fld id="{3E1F337D-FA1A-46C2-B421-14EA34F1D7A4}" type="datetime1">
              <a:rPr lang="en-US"/>
              <a:pPr>
                <a:defRPr/>
              </a:pPr>
              <a:t>5/21/2014</a:t>
            </a:fld>
            <a:endParaRPr lang="en-US" dirty="0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46346"/>
            <a:ext cx="3042173" cy="465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20" tIns="46311" rIns="92620" bIns="46311" numCol="1" anchor="b" anchorCtr="0" compatLnSpc="1">
            <a:prstTxWarp prst="textNoShape">
              <a:avLst/>
            </a:prstTxWarp>
          </a:bodyPr>
          <a:lstStyle>
            <a:lvl1pPr algn="l" defTabSz="925637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4103" y="8846346"/>
            <a:ext cx="3042173" cy="465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20" tIns="46311" rIns="92620" bIns="46311" numCol="1" anchor="b" anchorCtr="0" compatLnSpc="1">
            <a:prstTxWarp prst="textNoShape">
              <a:avLst/>
            </a:prstTxWarp>
          </a:bodyPr>
          <a:lstStyle>
            <a:lvl1pPr algn="r" defTabSz="925637">
              <a:defRPr sz="1200"/>
            </a:lvl1pPr>
          </a:lstStyle>
          <a:p>
            <a:pPr>
              <a:defRPr/>
            </a:pPr>
            <a:fld id="{A23612E2-648B-41C8-96A5-80E94BDB08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4362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42173" cy="46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20" tIns="46311" rIns="92620" bIns="46311" numCol="1" anchor="t" anchorCtr="0" compatLnSpc="1">
            <a:prstTxWarp prst="textNoShape">
              <a:avLst/>
            </a:prstTxWarp>
          </a:bodyPr>
          <a:lstStyle>
            <a:lvl1pPr algn="l" defTabSz="925637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84103" y="1"/>
            <a:ext cx="3042173" cy="46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20" tIns="46311" rIns="92620" bIns="46311" numCol="1" anchor="t" anchorCtr="0" compatLnSpc="1">
            <a:prstTxWarp prst="textNoShape">
              <a:avLst/>
            </a:prstTxWarp>
          </a:bodyPr>
          <a:lstStyle>
            <a:lvl1pPr algn="r" defTabSz="925637">
              <a:defRPr sz="1200"/>
            </a:lvl1pPr>
          </a:lstStyle>
          <a:p>
            <a:pPr>
              <a:defRPr/>
            </a:pPr>
            <a:fld id="{21ADE543-13D8-4EE1-8421-99F598081163}" type="datetime1">
              <a:rPr lang="en-US"/>
              <a:pPr>
                <a:defRPr/>
              </a:pPr>
              <a:t>5/21/2014</a:t>
            </a:fld>
            <a:endParaRPr lang="en-US" dirty="0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698500"/>
            <a:ext cx="4659312" cy="3494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5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975" y="4422379"/>
            <a:ext cx="5158330" cy="4191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20" tIns="46311" rIns="92620" bIns="463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65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46346"/>
            <a:ext cx="3042173" cy="465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20" tIns="46311" rIns="92620" bIns="46311" numCol="1" anchor="b" anchorCtr="0" compatLnSpc="1">
            <a:prstTxWarp prst="textNoShape">
              <a:avLst/>
            </a:prstTxWarp>
          </a:bodyPr>
          <a:lstStyle>
            <a:lvl1pPr algn="l" defTabSz="925637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65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84103" y="8846346"/>
            <a:ext cx="3042173" cy="465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20" tIns="46311" rIns="92620" bIns="46311" numCol="1" anchor="b" anchorCtr="0" compatLnSpc="1">
            <a:prstTxWarp prst="textNoShape">
              <a:avLst/>
            </a:prstTxWarp>
          </a:bodyPr>
          <a:lstStyle>
            <a:lvl1pPr algn="r" defTabSz="925637">
              <a:defRPr sz="1200"/>
            </a:lvl1pPr>
          </a:lstStyle>
          <a:p>
            <a:pPr>
              <a:defRPr/>
            </a:pPr>
            <a:fld id="{11721C19-D2F4-406E-BBF4-655AA98E9F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74497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21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24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25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26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27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28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29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30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31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32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33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34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35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36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37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38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39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40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41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42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43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44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45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46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47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48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49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B4E184-0227-4BE4-AADC-1F16AFC0B1F5}" type="datetime1">
              <a:rPr lang="en-US"/>
              <a:pPr/>
              <a:t>5/21/2014</a:t>
            </a:fld>
            <a:endParaRPr lang="en-US" dirty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37-867F-4D14-9E8F-104D11865581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000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/>
          <p:cNvGrpSpPr>
            <a:grpSpLocks/>
          </p:cNvGrpSpPr>
          <p:nvPr userDrawn="1"/>
        </p:nvGrpSpPr>
        <p:grpSpPr bwMode="auto">
          <a:xfrm>
            <a:off x="-2001838" y="-249238"/>
            <a:ext cx="11145838" cy="1889125"/>
            <a:chOff x="-1261" y="-154"/>
            <a:chExt cx="7021" cy="1190"/>
          </a:xfrm>
        </p:grpSpPr>
        <p:sp>
          <p:nvSpPr>
            <p:cNvPr id="8" name="Freeform 5"/>
            <p:cNvSpPr>
              <a:spLocks/>
            </p:cNvSpPr>
            <p:nvPr userDrawn="1"/>
          </p:nvSpPr>
          <p:spPr bwMode="ltGray">
            <a:xfrm>
              <a:off x="0" y="4"/>
              <a:ext cx="5760" cy="1032"/>
            </a:xfrm>
            <a:custGeom>
              <a:avLst/>
              <a:gdLst/>
              <a:ahLst/>
              <a:cxnLst>
                <a:cxn ang="0">
                  <a:pos x="4848" y="432"/>
                </a:cxn>
                <a:cxn ang="0">
                  <a:pos x="0" y="432"/>
                </a:cxn>
                <a:cxn ang="0">
                  <a:pos x="0" y="0"/>
                </a:cxn>
                <a:cxn ang="0">
                  <a:pos x="4848" y="0"/>
                </a:cxn>
                <a:cxn ang="0">
                  <a:pos x="4848" y="432"/>
                </a:cxn>
              </a:cxnLst>
              <a:rect l="0" t="0" r="r" b="b"/>
              <a:pathLst>
                <a:path w="4848" h="432">
                  <a:moveTo>
                    <a:pt x="4848" y="432"/>
                  </a:moveTo>
                  <a:lnTo>
                    <a:pt x="0" y="432"/>
                  </a:lnTo>
                  <a:lnTo>
                    <a:pt x="0" y="0"/>
                  </a:lnTo>
                  <a:lnTo>
                    <a:pt x="4848" y="0"/>
                  </a:lnTo>
                  <a:lnTo>
                    <a:pt x="4848" y="432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grpSp>
          <p:nvGrpSpPr>
            <p:cNvPr id="9" name="Group 6"/>
            <p:cNvGrpSpPr>
              <a:grpSpLocks/>
            </p:cNvGrpSpPr>
            <p:nvPr userDrawn="1"/>
          </p:nvGrpSpPr>
          <p:grpSpPr bwMode="auto">
            <a:xfrm>
              <a:off x="333" y="-9"/>
              <a:ext cx="5176" cy="1044"/>
              <a:chOff x="333" y="-9"/>
              <a:chExt cx="5176" cy="1044"/>
            </a:xfrm>
          </p:grpSpPr>
          <p:sp>
            <p:nvSpPr>
              <p:cNvPr id="38" name="Freeform 7"/>
              <p:cNvSpPr>
                <a:spLocks/>
              </p:cNvSpPr>
              <p:nvPr userDrawn="1"/>
            </p:nvSpPr>
            <p:spPr bwMode="ltGray">
              <a:xfrm>
                <a:off x="3230" y="949"/>
                <a:ext cx="17" cy="20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15" y="5"/>
                  </a:cxn>
                  <a:cxn ang="0">
                    <a:pos x="13" y="17"/>
                  </a:cxn>
                  <a:cxn ang="0">
                    <a:pos x="5" y="11"/>
                  </a:cxn>
                </a:cxnLst>
                <a:rect l="0" t="0" r="r" b="b"/>
                <a:pathLst>
                  <a:path w="15" h="23">
                    <a:moveTo>
                      <a:pt x="5" y="11"/>
                    </a:moveTo>
                    <a:cubicBezTo>
                      <a:pt x="2" y="1"/>
                      <a:pt x="7" y="0"/>
                      <a:pt x="15" y="5"/>
                    </a:cubicBezTo>
                    <a:cubicBezTo>
                      <a:pt x="14" y="9"/>
                      <a:pt x="15" y="13"/>
                      <a:pt x="13" y="17"/>
                    </a:cubicBezTo>
                    <a:cubicBezTo>
                      <a:pt x="9" y="23"/>
                      <a:pt x="0" y="16"/>
                      <a:pt x="5" y="11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9" name="Freeform 8"/>
              <p:cNvSpPr>
                <a:spLocks/>
              </p:cNvSpPr>
              <p:nvPr userDrawn="1"/>
            </p:nvSpPr>
            <p:spPr bwMode="ltGray">
              <a:xfrm>
                <a:off x="3406" y="1015"/>
                <a:ext cx="21" cy="20"/>
              </a:xfrm>
              <a:custGeom>
                <a:avLst/>
                <a:gdLst/>
                <a:ahLst/>
                <a:cxnLst>
                  <a:cxn ang="0">
                    <a:pos x="3" y="13"/>
                  </a:cxn>
                  <a:cxn ang="0">
                    <a:pos x="11" y="3"/>
                  </a:cxn>
                  <a:cxn ang="0">
                    <a:pos x="7" y="19"/>
                  </a:cxn>
                  <a:cxn ang="0">
                    <a:pos x="3" y="13"/>
                  </a:cxn>
                </a:cxnLst>
                <a:rect l="0" t="0" r="r" b="b"/>
                <a:pathLst>
                  <a:path w="20" h="23">
                    <a:moveTo>
                      <a:pt x="3" y="13"/>
                    </a:moveTo>
                    <a:cubicBezTo>
                      <a:pt x="0" y="5"/>
                      <a:pt x="2" y="0"/>
                      <a:pt x="11" y="3"/>
                    </a:cubicBezTo>
                    <a:cubicBezTo>
                      <a:pt x="16" y="10"/>
                      <a:pt x="20" y="23"/>
                      <a:pt x="7" y="19"/>
                    </a:cubicBezTo>
                    <a:cubicBezTo>
                      <a:pt x="6" y="17"/>
                      <a:pt x="3" y="13"/>
                      <a:pt x="3" y="1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40" name="Freeform 9"/>
              <p:cNvSpPr>
                <a:spLocks/>
              </p:cNvSpPr>
              <p:nvPr userDrawn="1"/>
            </p:nvSpPr>
            <p:spPr bwMode="ltGray">
              <a:xfrm>
                <a:off x="2909" y="908"/>
                <a:ext cx="31" cy="34"/>
              </a:xfrm>
              <a:custGeom>
                <a:avLst/>
                <a:gdLst/>
                <a:ahLst/>
                <a:cxnLst>
                  <a:cxn ang="0">
                    <a:pos x="16" y="33"/>
                  </a:cxn>
                  <a:cxn ang="0">
                    <a:pos x="8" y="21"/>
                  </a:cxn>
                  <a:cxn ang="0">
                    <a:pos x="0" y="9"/>
                  </a:cxn>
                  <a:cxn ang="0">
                    <a:pos x="16" y="3"/>
                  </a:cxn>
                  <a:cxn ang="0">
                    <a:pos x="30" y="23"/>
                  </a:cxn>
                  <a:cxn ang="0">
                    <a:pos x="28" y="31"/>
                  </a:cxn>
                  <a:cxn ang="0">
                    <a:pos x="16" y="33"/>
                  </a:cxn>
                </a:cxnLst>
                <a:rect l="0" t="0" r="r" b="b"/>
                <a:pathLst>
                  <a:path w="30" h="42">
                    <a:moveTo>
                      <a:pt x="16" y="33"/>
                    </a:moveTo>
                    <a:cubicBezTo>
                      <a:pt x="3" y="20"/>
                      <a:pt x="15" y="34"/>
                      <a:pt x="8" y="21"/>
                    </a:cubicBezTo>
                    <a:cubicBezTo>
                      <a:pt x="6" y="17"/>
                      <a:pt x="0" y="9"/>
                      <a:pt x="0" y="9"/>
                    </a:cubicBezTo>
                    <a:cubicBezTo>
                      <a:pt x="5" y="1"/>
                      <a:pt x="7" y="0"/>
                      <a:pt x="16" y="3"/>
                    </a:cubicBezTo>
                    <a:cubicBezTo>
                      <a:pt x="25" y="16"/>
                      <a:pt x="10" y="16"/>
                      <a:pt x="30" y="23"/>
                    </a:cubicBezTo>
                    <a:cubicBezTo>
                      <a:pt x="29" y="26"/>
                      <a:pt x="30" y="29"/>
                      <a:pt x="28" y="31"/>
                    </a:cubicBezTo>
                    <a:cubicBezTo>
                      <a:pt x="15" y="42"/>
                      <a:pt x="16" y="38"/>
                      <a:pt x="16" y="3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41" name="Freeform 10"/>
              <p:cNvSpPr>
                <a:spLocks/>
              </p:cNvSpPr>
              <p:nvPr userDrawn="1"/>
            </p:nvSpPr>
            <p:spPr bwMode="ltGray">
              <a:xfrm>
                <a:off x="2551" y="940"/>
                <a:ext cx="25" cy="12"/>
              </a:xfrm>
              <a:custGeom>
                <a:avLst/>
                <a:gdLst/>
                <a:ahLst/>
                <a:cxnLst>
                  <a:cxn ang="0">
                    <a:pos x="15" y="16"/>
                  </a:cxn>
                  <a:cxn ang="0">
                    <a:pos x="3" y="8"/>
                  </a:cxn>
                  <a:cxn ang="0">
                    <a:pos x="15" y="0"/>
                  </a:cxn>
                  <a:cxn ang="0">
                    <a:pos x="15" y="16"/>
                  </a:cxn>
                </a:cxnLst>
                <a:rect l="0" t="0" r="r" b="b"/>
                <a:pathLst>
                  <a:path w="25" h="16">
                    <a:moveTo>
                      <a:pt x="15" y="16"/>
                    </a:moveTo>
                    <a:cubicBezTo>
                      <a:pt x="10" y="15"/>
                      <a:pt x="0" y="12"/>
                      <a:pt x="3" y="8"/>
                    </a:cubicBezTo>
                    <a:cubicBezTo>
                      <a:pt x="6" y="4"/>
                      <a:pt x="15" y="0"/>
                      <a:pt x="15" y="0"/>
                    </a:cubicBezTo>
                    <a:cubicBezTo>
                      <a:pt x="17" y="3"/>
                      <a:pt x="25" y="16"/>
                      <a:pt x="15" y="16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42" name="Freeform 11"/>
              <p:cNvSpPr>
                <a:spLocks/>
              </p:cNvSpPr>
              <p:nvPr userDrawn="1"/>
            </p:nvSpPr>
            <p:spPr bwMode="ltGray">
              <a:xfrm>
                <a:off x="2443" y="954"/>
                <a:ext cx="65" cy="39"/>
              </a:xfrm>
              <a:custGeom>
                <a:avLst/>
                <a:gdLst/>
                <a:ahLst/>
                <a:cxnLst>
                  <a:cxn ang="0">
                    <a:pos x="14" y="24"/>
                  </a:cxn>
                  <a:cxn ang="0">
                    <a:pos x="30" y="4"/>
                  </a:cxn>
                  <a:cxn ang="0">
                    <a:pos x="42" y="0"/>
                  </a:cxn>
                  <a:cxn ang="0">
                    <a:pos x="58" y="12"/>
                  </a:cxn>
                  <a:cxn ang="0">
                    <a:pos x="32" y="26"/>
                  </a:cxn>
                  <a:cxn ang="0">
                    <a:pos x="12" y="46"/>
                  </a:cxn>
                  <a:cxn ang="0">
                    <a:pos x="8" y="20"/>
                  </a:cxn>
                  <a:cxn ang="0">
                    <a:pos x="12" y="14"/>
                  </a:cxn>
                  <a:cxn ang="0">
                    <a:pos x="14" y="24"/>
                  </a:cxn>
                </a:cxnLst>
                <a:rect l="0" t="0" r="r" b="b"/>
                <a:pathLst>
                  <a:path w="65" h="46">
                    <a:moveTo>
                      <a:pt x="14" y="24"/>
                    </a:moveTo>
                    <a:cubicBezTo>
                      <a:pt x="18" y="13"/>
                      <a:pt x="16" y="9"/>
                      <a:pt x="30" y="4"/>
                    </a:cubicBezTo>
                    <a:cubicBezTo>
                      <a:pt x="34" y="3"/>
                      <a:pt x="42" y="0"/>
                      <a:pt x="42" y="0"/>
                    </a:cubicBezTo>
                    <a:cubicBezTo>
                      <a:pt x="50" y="1"/>
                      <a:pt x="65" y="0"/>
                      <a:pt x="58" y="12"/>
                    </a:cubicBezTo>
                    <a:cubicBezTo>
                      <a:pt x="53" y="21"/>
                      <a:pt x="40" y="21"/>
                      <a:pt x="32" y="26"/>
                    </a:cubicBezTo>
                    <a:cubicBezTo>
                      <a:pt x="26" y="35"/>
                      <a:pt x="23" y="42"/>
                      <a:pt x="12" y="46"/>
                    </a:cubicBezTo>
                    <a:cubicBezTo>
                      <a:pt x="0" y="42"/>
                      <a:pt x="5" y="30"/>
                      <a:pt x="8" y="20"/>
                    </a:cubicBezTo>
                    <a:cubicBezTo>
                      <a:pt x="9" y="18"/>
                      <a:pt x="10" y="13"/>
                      <a:pt x="12" y="14"/>
                    </a:cubicBezTo>
                    <a:cubicBezTo>
                      <a:pt x="15" y="16"/>
                      <a:pt x="13" y="21"/>
                      <a:pt x="14" y="24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43" name="Freeform 12"/>
              <p:cNvSpPr>
                <a:spLocks/>
              </p:cNvSpPr>
              <p:nvPr userDrawn="1"/>
            </p:nvSpPr>
            <p:spPr bwMode="ltGray">
              <a:xfrm>
                <a:off x="2375" y="952"/>
                <a:ext cx="68" cy="39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18" y="25"/>
                  </a:cxn>
                  <a:cxn ang="0">
                    <a:pos x="52" y="1"/>
                  </a:cxn>
                  <a:cxn ang="0">
                    <a:pos x="64" y="3"/>
                  </a:cxn>
                  <a:cxn ang="0">
                    <a:pos x="50" y="19"/>
                  </a:cxn>
                  <a:cxn ang="0">
                    <a:pos x="28" y="33"/>
                  </a:cxn>
                  <a:cxn ang="0">
                    <a:pos x="22" y="47"/>
                  </a:cxn>
                  <a:cxn ang="0">
                    <a:pos x="16" y="45"/>
                  </a:cxn>
                  <a:cxn ang="0">
                    <a:pos x="12" y="39"/>
                  </a:cxn>
                  <a:cxn ang="0">
                    <a:pos x="0" y="35"/>
                  </a:cxn>
                  <a:cxn ang="0">
                    <a:pos x="0" y="31"/>
                  </a:cxn>
                </a:cxnLst>
                <a:rect l="0" t="0" r="r" b="b"/>
                <a:pathLst>
                  <a:path w="69" h="47">
                    <a:moveTo>
                      <a:pt x="0" y="31"/>
                    </a:moveTo>
                    <a:cubicBezTo>
                      <a:pt x="7" y="24"/>
                      <a:pt x="9" y="22"/>
                      <a:pt x="18" y="25"/>
                    </a:cubicBezTo>
                    <a:cubicBezTo>
                      <a:pt x="25" y="4"/>
                      <a:pt x="36" y="12"/>
                      <a:pt x="52" y="1"/>
                    </a:cubicBezTo>
                    <a:cubicBezTo>
                      <a:pt x="56" y="2"/>
                      <a:pt x="61" y="0"/>
                      <a:pt x="64" y="3"/>
                    </a:cubicBezTo>
                    <a:cubicBezTo>
                      <a:pt x="69" y="8"/>
                      <a:pt x="50" y="19"/>
                      <a:pt x="50" y="19"/>
                    </a:cubicBezTo>
                    <a:cubicBezTo>
                      <a:pt x="46" y="31"/>
                      <a:pt x="35" y="22"/>
                      <a:pt x="28" y="33"/>
                    </a:cubicBezTo>
                    <a:cubicBezTo>
                      <a:pt x="31" y="41"/>
                      <a:pt x="31" y="44"/>
                      <a:pt x="22" y="47"/>
                    </a:cubicBezTo>
                    <a:cubicBezTo>
                      <a:pt x="20" y="46"/>
                      <a:pt x="18" y="46"/>
                      <a:pt x="16" y="45"/>
                    </a:cubicBezTo>
                    <a:cubicBezTo>
                      <a:pt x="14" y="43"/>
                      <a:pt x="14" y="40"/>
                      <a:pt x="12" y="39"/>
                    </a:cubicBezTo>
                    <a:cubicBezTo>
                      <a:pt x="8" y="37"/>
                      <a:pt x="0" y="35"/>
                      <a:pt x="0" y="35"/>
                    </a:cubicBezTo>
                    <a:cubicBezTo>
                      <a:pt x="2" y="26"/>
                      <a:pt x="3" y="25"/>
                      <a:pt x="0" y="31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44" name="Freeform 13"/>
              <p:cNvSpPr>
                <a:spLocks/>
              </p:cNvSpPr>
              <p:nvPr userDrawn="1"/>
            </p:nvSpPr>
            <p:spPr bwMode="ltGray">
              <a:xfrm>
                <a:off x="2007" y="739"/>
                <a:ext cx="354" cy="228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36" y="18"/>
                  </a:cxn>
                  <a:cxn ang="0">
                    <a:pos x="46" y="30"/>
                  </a:cxn>
                  <a:cxn ang="0">
                    <a:pos x="76" y="52"/>
                  </a:cxn>
                  <a:cxn ang="0">
                    <a:pos x="92" y="66"/>
                  </a:cxn>
                  <a:cxn ang="0">
                    <a:pos x="122" y="98"/>
                  </a:cxn>
                  <a:cxn ang="0">
                    <a:pos x="136" y="128"/>
                  </a:cxn>
                  <a:cxn ang="0">
                    <a:pos x="148" y="132"/>
                  </a:cxn>
                  <a:cxn ang="0">
                    <a:pos x="154" y="150"/>
                  </a:cxn>
                  <a:cxn ang="0">
                    <a:pos x="176" y="152"/>
                  </a:cxn>
                  <a:cxn ang="0">
                    <a:pos x="170" y="196"/>
                  </a:cxn>
                  <a:cxn ang="0">
                    <a:pos x="180" y="224"/>
                  </a:cxn>
                  <a:cxn ang="0">
                    <a:pos x="198" y="232"/>
                  </a:cxn>
                  <a:cxn ang="0">
                    <a:pos x="216" y="234"/>
                  </a:cxn>
                  <a:cxn ang="0">
                    <a:pos x="236" y="242"/>
                  </a:cxn>
                  <a:cxn ang="0">
                    <a:pos x="254" y="236"/>
                  </a:cxn>
                  <a:cxn ang="0">
                    <a:pos x="272" y="248"/>
                  </a:cxn>
                  <a:cxn ang="0">
                    <a:pos x="296" y="256"/>
                  </a:cxn>
                  <a:cxn ang="0">
                    <a:pos x="314" y="264"/>
                  </a:cxn>
                  <a:cxn ang="0">
                    <a:pos x="352" y="266"/>
                  </a:cxn>
                  <a:cxn ang="0">
                    <a:pos x="342" y="274"/>
                  </a:cxn>
                  <a:cxn ang="0">
                    <a:pos x="322" y="272"/>
                  </a:cxn>
                  <a:cxn ang="0">
                    <a:pos x="300" y="270"/>
                  </a:cxn>
                  <a:cxn ang="0">
                    <a:pos x="288" y="266"/>
                  </a:cxn>
                  <a:cxn ang="0">
                    <a:pos x="252" y="264"/>
                  </a:cxn>
                  <a:cxn ang="0">
                    <a:pos x="234" y="260"/>
                  </a:cxn>
                  <a:cxn ang="0">
                    <a:pos x="172" y="242"/>
                  </a:cxn>
                  <a:cxn ang="0">
                    <a:pos x="160" y="216"/>
                  </a:cxn>
                  <a:cxn ang="0">
                    <a:pos x="126" y="200"/>
                  </a:cxn>
                  <a:cxn ang="0">
                    <a:pos x="108" y="186"/>
                  </a:cxn>
                  <a:cxn ang="0">
                    <a:pos x="94" y="158"/>
                  </a:cxn>
                  <a:cxn ang="0">
                    <a:pos x="68" y="108"/>
                  </a:cxn>
                  <a:cxn ang="0">
                    <a:pos x="64" y="102"/>
                  </a:cxn>
                  <a:cxn ang="0">
                    <a:pos x="58" y="100"/>
                  </a:cxn>
                  <a:cxn ang="0">
                    <a:pos x="54" y="88"/>
                  </a:cxn>
                  <a:cxn ang="0">
                    <a:pos x="38" y="58"/>
                  </a:cxn>
                  <a:cxn ang="0">
                    <a:pos x="20" y="40"/>
                  </a:cxn>
                  <a:cxn ang="0">
                    <a:pos x="4" y="22"/>
                  </a:cxn>
                  <a:cxn ang="0">
                    <a:pos x="10" y="2"/>
                  </a:cxn>
                  <a:cxn ang="0">
                    <a:pos x="10" y="4"/>
                  </a:cxn>
                </a:cxnLst>
                <a:rect l="0" t="0" r="r" b="b"/>
                <a:pathLst>
                  <a:path w="355" h="277">
                    <a:moveTo>
                      <a:pt x="10" y="4"/>
                    </a:moveTo>
                    <a:cubicBezTo>
                      <a:pt x="22" y="0"/>
                      <a:pt x="24" y="14"/>
                      <a:pt x="36" y="18"/>
                    </a:cubicBezTo>
                    <a:cubicBezTo>
                      <a:pt x="37" y="19"/>
                      <a:pt x="45" y="29"/>
                      <a:pt x="46" y="30"/>
                    </a:cubicBezTo>
                    <a:cubicBezTo>
                      <a:pt x="56" y="40"/>
                      <a:pt x="67" y="38"/>
                      <a:pt x="76" y="52"/>
                    </a:cubicBezTo>
                    <a:cubicBezTo>
                      <a:pt x="80" y="58"/>
                      <a:pt x="92" y="66"/>
                      <a:pt x="92" y="66"/>
                    </a:cubicBezTo>
                    <a:cubicBezTo>
                      <a:pt x="96" y="79"/>
                      <a:pt x="112" y="88"/>
                      <a:pt x="122" y="98"/>
                    </a:cubicBezTo>
                    <a:cubicBezTo>
                      <a:pt x="124" y="105"/>
                      <a:pt x="130" y="124"/>
                      <a:pt x="136" y="128"/>
                    </a:cubicBezTo>
                    <a:cubicBezTo>
                      <a:pt x="140" y="130"/>
                      <a:pt x="148" y="132"/>
                      <a:pt x="148" y="132"/>
                    </a:cubicBezTo>
                    <a:cubicBezTo>
                      <a:pt x="150" y="138"/>
                      <a:pt x="154" y="150"/>
                      <a:pt x="154" y="150"/>
                    </a:cubicBezTo>
                    <a:cubicBezTo>
                      <a:pt x="161" y="139"/>
                      <a:pt x="168" y="144"/>
                      <a:pt x="176" y="152"/>
                    </a:cubicBezTo>
                    <a:cubicBezTo>
                      <a:pt x="174" y="167"/>
                      <a:pt x="173" y="181"/>
                      <a:pt x="170" y="196"/>
                    </a:cubicBezTo>
                    <a:cubicBezTo>
                      <a:pt x="171" y="202"/>
                      <a:pt x="174" y="220"/>
                      <a:pt x="180" y="224"/>
                    </a:cubicBezTo>
                    <a:cubicBezTo>
                      <a:pt x="185" y="228"/>
                      <a:pt x="193" y="228"/>
                      <a:pt x="198" y="232"/>
                    </a:cubicBezTo>
                    <a:cubicBezTo>
                      <a:pt x="204" y="230"/>
                      <a:pt x="216" y="234"/>
                      <a:pt x="216" y="234"/>
                    </a:cubicBezTo>
                    <a:cubicBezTo>
                      <a:pt x="223" y="241"/>
                      <a:pt x="225" y="245"/>
                      <a:pt x="236" y="242"/>
                    </a:cubicBezTo>
                    <a:cubicBezTo>
                      <a:pt x="242" y="240"/>
                      <a:pt x="254" y="236"/>
                      <a:pt x="254" y="236"/>
                    </a:cubicBezTo>
                    <a:cubicBezTo>
                      <a:pt x="260" y="240"/>
                      <a:pt x="265" y="246"/>
                      <a:pt x="272" y="248"/>
                    </a:cubicBezTo>
                    <a:cubicBezTo>
                      <a:pt x="277" y="250"/>
                      <a:pt x="291" y="252"/>
                      <a:pt x="296" y="256"/>
                    </a:cubicBezTo>
                    <a:cubicBezTo>
                      <a:pt x="301" y="260"/>
                      <a:pt x="314" y="264"/>
                      <a:pt x="314" y="264"/>
                    </a:cubicBezTo>
                    <a:cubicBezTo>
                      <a:pt x="330" y="263"/>
                      <a:pt x="338" y="261"/>
                      <a:pt x="352" y="266"/>
                    </a:cubicBezTo>
                    <a:cubicBezTo>
                      <a:pt x="355" y="275"/>
                      <a:pt x="350" y="277"/>
                      <a:pt x="342" y="274"/>
                    </a:cubicBezTo>
                    <a:cubicBezTo>
                      <a:pt x="336" y="276"/>
                      <a:pt x="322" y="272"/>
                      <a:pt x="322" y="272"/>
                    </a:cubicBezTo>
                    <a:cubicBezTo>
                      <a:pt x="314" y="275"/>
                      <a:pt x="308" y="272"/>
                      <a:pt x="300" y="270"/>
                    </a:cubicBezTo>
                    <a:cubicBezTo>
                      <a:pt x="296" y="269"/>
                      <a:pt x="288" y="266"/>
                      <a:pt x="288" y="266"/>
                    </a:cubicBezTo>
                    <a:cubicBezTo>
                      <a:pt x="276" y="270"/>
                      <a:pt x="264" y="266"/>
                      <a:pt x="252" y="264"/>
                    </a:cubicBezTo>
                    <a:cubicBezTo>
                      <a:pt x="245" y="259"/>
                      <a:pt x="242" y="257"/>
                      <a:pt x="234" y="260"/>
                    </a:cubicBezTo>
                    <a:cubicBezTo>
                      <a:pt x="211" y="252"/>
                      <a:pt x="192" y="256"/>
                      <a:pt x="172" y="242"/>
                    </a:cubicBezTo>
                    <a:cubicBezTo>
                      <a:pt x="165" y="231"/>
                      <a:pt x="176" y="221"/>
                      <a:pt x="160" y="216"/>
                    </a:cubicBezTo>
                    <a:cubicBezTo>
                      <a:pt x="154" y="233"/>
                      <a:pt x="136" y="203"/>
                      <a:pt x="126" y="200"/>
                    </a:cubicBezTo>
                    <a:cubicBezTo>
                      <a:pt x="120" y="196"/>
                      <a:pt x="114" y="190"/>
                      <a:pt x="108" y="186"/>
                    </a:cubicBezTo>
                    <a:cubicBezTo>
                      <a:pt x="104" y="175"/>
                      <a:pt x="104" y="165"/>
                      <a:pt x="94" y="158"/>
                    </a:cubicBezTo>
                    <a:cubicBezTo>
                      <a:pt x="83" y="142"/>
                      <a:pt x="85" y="119"/>
                      <a:pt x="68" y="108"/>
                    </a:cubicBezTo>
                    <a:cubicBezTo>
                      <a:pt x="67" y="106"/>
                      <a:pt x="66" y="104"/>
                      <a:pt x="64" y="102"/>
                    </a:cubicBezTo>
                    <a:cubicBezTo>
                      <a:pt x="62" y="101"/>
                      <a:pt x="59" y="102"/>
                      <a:pt x="58" y="100"/>
                    </a:cubicBezTo>
                    <a:cubicBezTo>
                      <a:pt x="56" y="97"/>
                      <a:pt x="54" y="88"/>
                      <a:pt x="54" y="88"/>
                    </a:cubicBezTo>
                    <a:cubicBezTo>
                      <a:pt x="59" y="73"/>
                      <a:pt x="52" y="61"/>
                      <a:pt x="38" y="58"/>
                    </a:cubicBezTo>
                    <a:cubicBezTo>
                      <a:pt x="32" y="49"/>
                      <a:pt x="31" y="44"/>
                      <a:pt x="20" y="40"/>
                    </a:cubicBezTo>
                    <a:cubicBezTo>
                      <a:pt x="16" y="27"/>
                      <a:pt x="16" y="26"/>
                      <a:pt x="4" y="22"/>
                    </a:cubicBezTo>
                    <a:cubicBezTo>
                      <a:pt x="1" y="13"/>
                      <a:pt x="0" y="5"/>
                      <a:pt x="10" y="2"/>
                    </a:cubicBezTo>
                    <a:cubicBezTo>
                      <a:pt x="18" y="5"/>
                      <a:pt x="18" y="4"/>
                      <a:pt x="10" y="4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45" name="Freeform 14"/>
              <p:cNvSpPr>
                <a:spLocks/>
              </p:cNvSpPr>
              <p:nvPr userDrawn="1"/>
            </p:nvSpPr>
            <p:spPr bwMode="ltGray">
              <a:xfrm>
                <a:off x="2222" y="724"/>
                <a:ext cx="157" cy="167"/>
              </a:xfrm>
              <a:custGeom>
                <a:avLst/>
                <a:gdLst/>
                <a:ahLst/>
                <a:cxnLst>
                  <a:cxn ang="0">
                    <a:pos x="54" y="66"/>
                  </a:cxn>
                  <a:cxn ang="0">
                    <a:pos x="66" y="58"/>
                  </a:cxn>
                  <a:cxn ang="0">
                    <a:pos x="68" y="52"/>
                  </a:cxn>
                  <a:cxn ang="0">
                    <a:pos x="80" y="44"/>
                  </a:cxn>
                  <a:cxn ang="0">
                    <a:pos x="106" y="22"/>
                  </a:cxn>
                  <a:cxn ang="0">
                    <a:pos x="112" y="4"/>
                  </a:cxn>
                  <a:cxn ang="0">
                    <a:pos x="124" y="0"/>
                  </a:cxn>
                  <a:cxn ang="0">
                    <a:pos x="150" y="28"/>
                  </a:cxn>
                  <a:cxn ang="0">
                    <a:pos x="146" y="44"/>
                  </a:cxn>
                  <a:cxn ang="0">
                    <a:pos x="126" y="64"/>
                  </a:cxn>
                  <a:cxn ang="0">
                    <a:pos x="132" y="94"/>
                  </a:cxn>
                  <a:cxn ang="0">
                    <a:pos x="142" y="110"/>
                  </a:cxn>
                  <a:cxn ang="0">
                    <a:pos x="146" y="128"/>
                  </a:cxn>
                  <a:cxn ang="0">
                    <a:pos x="128" y="128"/>
                  </a:cxn>
                  <a:cxn ang="0">
                    <a:pos x="116" y="146"/>
                  </a:cxn>
                  <a:cxn ang="0">
                    <a:pos x="104" y="156"/>
                  </a:cxn>
                  <a:cxn ang="0">
                    <a:pos x="100" y="198"/>
                  </a:cxn>
                  <a:cxn ang="0">
                    <a:pos x="88" y="202"/>
                  </a:cxn>
                  <a:cxn ang="0">
                    <a:pos x="82" y="206"/>
                  </a:cxn>
                  <a:cxn ang="0">
                    <a:pos x="76" y="202"/>
                  </a:cxn>
                  <a:cxn ang="0">
                    <a:pos x="72" y="190"/>
                  </a:cxn>
                  <a:cxn ang="0">
                    <a:pos x="60" y="186"/>
                  </a:cxn>
                  <a:cxn ang="0">
                    <a:pos x="42" y="194"/>
                  </a:cxn>
                  <a:cxn ang="0">
                    <a:pos x="28" y="186"/>
                  </a:cxn>
                  <a:cxn ang="0">
                    <a:pos x="10" y="148"/>
                  </a:cxn>
                  <a:cxn ang="0">
                    <a:pos x="4" y="130"/>
                  </a:cxn>
                  <a:cxn ang="0">
                    <a:pos x="0" y="118"/>
                  </a:cxn>
                  <a:cxn ang="0">
                    <a:pos x="20" y="96"/>
                  </a:cxn>
                  <a:cxn ang="0">
                    <a:pos x="32" y="104"/>
                  </a:cxn>
                  <a:cxn ang="0">
                    <a:pos x="34" y="80"/>
                  </a:cxn>
                  <a:cxn ang="0">
                    <a:pos x="52" y="70"/>
                  </a:cxn>
                  <a:cxn ang="0">
                    <a:pos x="54" y="66"/>
                  </a:cxn>
                </a:cxnLst>
                <a:rect l="0" t="0" r="r" b="b"/>
                <a:pathLst>
                  <a:path w="156" h="206">
                    <a:moveTo>
                      <a:pt x="54" y="66"/>
                    </a:moveTo>
                    <a:cubicBezTo>
                      <a:pt x="58" y="63"/>
                      <a:pt x="64" y="63"/>
                      <a:pt x="66" y="58"/>
                    </a:cubicBezTo>
                    <a:cubicBezTo>
                      <a:pt x="67" y="56"/>
                      <a:pt x="67" y="53"/>
                      <a:pt x="68" y="52"/>
                    </a:cubicBezTo>
                    <a:cubicBezTo>
                      <a:pt x="71" y="49"/>
                      <a:pt x="80" y="44"/>
                      <a:pt x="80" y="44"/>
                    </a:cubicBezTo>
                    <a:cubicBezTo>
                      <a:pt x="113" y="55"/>
                      <a:pt x="85" y="29"/>
                      <a:pt x="106" y="22"/>
                    </a:cubicBezTo>
                    <a:cubicBezTo>
                      <a:pt x="110" y="17"/>
                      <a:pt x="108" y="9"/>
                      <a:pt x="112" y="4"/>
                    </a:cubicBezTo>
                    <a:cubicBezTo>
                      <a:pt x="115" y="1"/>
                      <a:pt x="124" y="0"/>
                      <a:pt x="124" y="0"/>
                    </a:cubicBezTo>
                    <a:cubicBezTo>
                      <a:pt x="138" y="14"/>
                      <a:pt x="126" y="23"/>
                      <a:pt x="150" y="28"/>
                    </a:cubicBezTo>
                    <a:cubicBezTo>
                      <a:pt x="156" y="36"/>
                      <a:pt x="154" y="39"/>
                      <a:pt x="146" y="44"/>
                    </a:cubicBezTo>
                    <a:cubicBezTo>
                      <a:pt x="141" y="52"/>
                      <a:pt x="135" y="61"/>
                      <a:pt x="126" y="64"/>
                    </a:cubicBezTo>
                    <a:cubicBezTo>
                      <a:pt x="118" y="75"/>
                      <a:pt x="128" y="83"/>
                      <a:pt x="132" y="94"/>
                    </a:cubicBezTo>
                    <a:cubicBezTo>
                      <a:pt x="129" y="103"/>
                      <a:pt x="135" y="105"/>
                      <a:pt x="142" y="110"/>
                    </a:cubicBezTo>
                    <a:cubicBezTo>
                      <a:pt x="145" y="119"/>
                      <a:pt x="141" y="120"/>
                      <a:pt x="146" y="128"/>
                    </a:cubicBezTo>
                    <a:cubicBezTo>
                      <a:pt x="142" y="139"/>
                      <a:pt x="135" y="133"/>
                      <a:pt x="128" y="128"/>
                    </a:cubicBezTo>
                    <a:cubicBezTo>
                      <a:pt x="116" y="132"/>
                      <a:pt x="122" y="136"/>
                      <a:pt x="116" y="146"/>
                    </a:cubicBezTo>
                    <a:cubicBezTo>
                      <a:pt x="113" y="151"/>
                      <a:pt x="108" y="152"/>
                      <a:pt x="104" y="156"/>
                    </a:cubicBezTo>
                    <a:cubicBezTo>
                      <a:pt x="107" y="167"/>
                      <a:pt x="112" y="191"/>
                      <a:pt x="100" y="198"/>
                    </a:cubicBezTo>
                    <a:cubicBezTo>
                      <a:pt x="96" y="200"/>
                      <a:pt x="92" y="200"/>
                      <a:pt x="88" y="202"/>
                    </a:cubicBezTo>
                    <a:cubicBezTo>
                      <a:pt x="86" y="203"/>
                      <a:pt x="84" y="205"/>
                      <a:pt x="82" y="206"/>
                    </a:cubicBezTo>
                    <a:cubicBezTo>
                      <a:pt x="80" y="205"/>
                      <a:pt x="77" y="204"/>
                      <a:pt x="76" y="202"/>
                    </a:cubicBezTo>
                    <a:cubicBezTo>
                      <a:pt x="74" y="198"/>
                      <a:pt x="76" y="191"/>
                      <a:pt x="72" y="190"/>
                    </a:cubicBezTo>
                    <a:cubicBezTo>
                      <a:pt x="68" y="189"/>
                      <a:pt x="60" y="186"/>
                      <a:pt x="60" y="186"/>
                    </a:cubicBezTo>
                    <a:cubicBezTo>
                      <a:pt x="53" y="188"/>
                      <a:pt x="49" y="192"/>
                      <a:pt x="42" y="194"/>
                    </a:cubicBezTo>
                    <a:cubicBezTo>
                      <a:pt x="34" y="189"/>
                      <a:pt x="37" y="183"/>
                      <a:pt x="28" y="186"/>
                    </a:cubicBezTo>
                    <a:cubicBezTo>
                      <a:pt x="12" y="181"/>
                      <a:pt x="19" y="161"/>
                      <a:pt x="10" y="148"/>
                    </a:cubicBezTo>
                    <a:cubicBezTo>
                      <a:pt x="5" y="121"/>
                      <a:pt x="11" y="147"/>
                      <a:pt x="4" y="130"/>
                    </a:cubicBezTo>
                    <a:cubicBezTo>
                      <a:pt x="2" y="126"/>
                      <a:pt x="0" y="118"/>
                      <a:pt x="0" y="118"/>
                    </a:cubicBezTo>
                    <a:cubicBezTo>
                      <a:pt x="2" y="95"/>
                      <a:pt x="0" y="83"/>
                      <a:pt x="20" y="96"/>
                    </a:cubicBezTo>
                    <a:cubicBezTo>
                      <a:pt x="23" y="105"/>
                      <a:pt x="23" y="110"/>
                      <a:pt x="32" y="104"/>
                    </a:cubicBezTo>
                    <a:cubicBezTo>
                      <a:pt x="35" y="95"/>
                      <a:pt x="29" y="88"/>
                      <a:pt x="34" y="80"/>
                    </a:cubicBezTo>
                    <a:cubicBezTo>
                      <a:pt x="36" y="76"/>
                      <a:pt x="48" y="73"/>
                      <a:pt x="52" y="70"/>
                    </a:cubicBezTo>
                    <a:cubicBezTo>
                      <a:pt x="57" y="63"/>
                      <a:pt x="58" y="62"/>
                      <a:pt x="54" y="66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46" name="Freeform 15"/>
              <p:cNvSpPr>
                <a:spLocks/>
              </p:cNvSpPr>
              <p:nvPr userDrawn="1"/>
            </p:nvSpPr>
            <p:spPr bwMode="ltGray">
              <a:xfrm>
                <a:off x="2375" y="800"/>
                <a:ext cx="110" cy="32"/>
              </a:xfrm>
              <a:custGeom>
                <a:avLst/>
                <a:gdLst/>
                <a:ahLst/>
                <a:cxnLst>
                  <a:cxn ang="0">
                    <a:pos x="4" y="32"/>
                  </a:cxn>
                  <a:cxn ang="0">
                    <a:pos x="18" y="10"/>
                  </a:cxn>
                  <a:cxn ang="0">
                    <a:pos x="46" y="20"/>
                  </a:cxn>
                  <a:cxn ang="0">
                    <a:pos x="72" y="14"/>
                  </a:cxn>
                  <a:cxn ang="0">
                    <a:pos x="90" y="0"/>
                  </a:cxn>
                  <a:cxn ang="0">
                    <a:pos x="76" y="26"/>
                  </a:cxn>
                  <a:cxn ang="0">
                    <a:pos x="60" y="38"/>
                  </a:cxn>
                  <a:cxn ang="0">
                    <a:pos x="42" y="32"/>
                  </a:cxn>
                  <a:cxn ang="0">
                    <a:pos x="14" y="30"/>
                  </a:cxn>
                  <a:cxn ang="0">
                    <a:pos x="4" y="32"/>
                  </a:cxn>
                </a:cxnLst>
                <a:rect l="0" t="0" r="r" b="b"/>
                <a:pathLst>
                  <a:path w="109" h="38">
                    <a:moveTo>
                      <a:pt x="4" y="32"/>
                    </a:moveTo>
                    <a:cubicBezTo>
                      <a:pt x="7" y="22"/>
                      <a:pt x="7" y="14"/>
                      <a:pt x="18" y="10"/>
                    </a:cubicBezTo>
                    <a:cubicBezTo>
                      <a:pt x="28" y="12"/>
                      <a:pt x="37" y="14"/>
                      <a:pt x="46" y="20"/>
                    </a:cubicBezTo>
                    <a:cubicBezTo>
                      <a:pt x="62" y="15"/>
                      <a:pt x="54" y="17"/>
                      <a:pt x="72" y="14"/>
                    </a:cubicBezTo>
                    <a:cubicBezTo>
                      <a:pt x="77" y="9"/>
                      <a:pt x="90" y="0"/>
                      <a:pt x="90" y="0"/>
                    </a:cubicBezTo>
                    <a:cubicBezTo>
                      <a:pt x="109" y="6"/>
                      <a:pt x="85" y="23"/>
                      <a:pt x="76" y="26"/>
                    </a:cubicBezTo>
                    <a:cubicBezTo>
                      <a:pt x="71" y="33"/>
                      <a:pt x="68" y="35"/>
                      <a:pt x="60" y="38"/>
                    </a:cubicBezTo>
                    <a:cubicBezTo>
                      <a:pt x="54" y="36"/>
                      <a:pt x="42" y="32"/>
                      <a:pt x="42" y="32"/>
                    </a:cubicBezTo>
                    <a:cubicBezTo>
                      <a:pt x="33" y="23"/>
                      <a:pt x="26" y="26"/>
                      <a:pt x="14" y="30"/>
                    </a:cubicBezTo>
                    <a:cubicBezTo>
                      <a:pt x="1" y="28"/>
                      <a:pt x="0" y="24"/>
                      <a:pt x="4" y="32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47" name="Freeform 16"/>
              <p:cNvSpPr>
                <a:spLocks/>
              </p:cNvSpPr>
              <p:nvPr userDrawn="1"/>
            </p:nvSpPr>
            <p:spPr bwMode="ltGray">
              <a:xfrm>
                <a:off x="2370" y="839"/>
                <a:ext cx="75" cy="84"/>
              </a:xfrm>
              <a:custGeom>
                <a:avLst/>
                <a:gdLst/>
                <a:ahLst/>
                <a:cxnLst>
                  <a:cxn ang="0">
                    <a:pos x="8" y="18"/>
                  </a:cxn>
                  <a:cxn ang="0">
                    <a:pos x="18" y="0"/>
                  </a:cxn>
                  <a:cxn ang="0">
                    <a:pos x="34" y="18"/>
                  </a:cxn>
                  <a:cxn ang="0">
                    <a:pos x="62" y="4"/>
                  </a:cxn>
                  <a:cxn ang="0">
                    <a:pos x="46" y="34"/>
                  </a:cxn>
                  <a:cxn ang="0">
                    <a:pos x="54" y="48"/>
                  </a:cxn>
                  <a:cxn ang="0">
                    <a:pos x="58" y="60"/>
                  </a:cxn>
                  <a:cxn ang="0">
                    <a:pos x="46" y="74"/>
                  </a:cxn>
                  <a:cxn ang="0">
                    <a:pos x="34" y="60"/>
                  </a:cxn>
                  <a:cxn ang="0">
                    <a:pos x="22" y="48"/>
                  </a:cxn>
                  <a:cxn ang="0">
                    <a:pos x="28" y="68"/>
                  </a:cxn>
                  <a:cxn ang="0">
                    <a:pos x="30" y="74"/>
                  </a:cxn>
                  <a:cxn ang="0">
                    <a:pos x="20" y="104"/>
                  </a:cxn>
                  <a:cxn ang="0">
                    <a:pos x="12" y="102"/>
                  </a:cxn>
                  <a:cxn ang="0">
                    <a:pos x="8" y="90"/>
                  </a:cxn>
                  <a:cxn ang="0">
                    <a:pos x="0" y="54"/>
                  </a:cxn>
                  <a:cxn ang="0">
                    <a:pos x="2" y="30"/>
                  </a:cxn>
                  <a:cxn ang="0">
                    <a:pos x="8" y="18"/>
                  </a:cxn>
                </a:cxnLst>
                <a:rect l="0" t="0" r="r" b="b"/>
                <a:pathLst>
                  <a:path w="76" h="104">
                    <a:moveTo>
                      <a:pt x="8" y="18"/>
                    </a:moveTo>
                    <a:cubicBezTo>
                      <a:pt x="10" y="8"/>
                      <a:pt x="9" y="3"/>
                      <a:pt x="18" y="0"/>
                    </a:cubicBezTo>
                    <a:cubicBezTo>
                      <a:pt x="28" y="3"/>
                      <a:pt x="25" y="12"/>
                      <a:pt x="34" y="18"/>
                    </a:cubicBezTo>
                    <a:cubicBezTo>
                      <a:pt x="46" y="16"/>
                      <a:pt x="51" y="8"/>
                      <a:pt x="62" y="4"/>
                    </a:cubicBezTo>
                    <a:cubicBezTo>
                      <a:pt x="76" y="9"/>
                      <a:pt x="56" y="31"/>
                      <a:pt x="46" y="34"/>
                    </a:cubicBezTo>
                    <a:cubicBezTo>
                      <a:pt x="51" y="56"/>
                      <a:pt x="43" y="29"/>
                      <a:pt x="54" y="48"/>
                    </a:cubicBezTo>
                    <a:cubicBezTo>
                      <a:pt x="56" y="52"/>
                      <a:pt x="58" y="60"/>
                      <a:pt x="58" y="60"/>
                    </a:cubicBezTo>
                    <a:cubicBezTo>
                      <a:pt x="55" y="68"/>
                      <a:pt x="54" y="71"/>
                      <a:pt x="46" y="74"/>
                    </a:cubicBezTo>
                    <a:cubicBezTo>
                      <a:pt x="38" y="71"/>
                      <a:pt x="37" y="68"/>
                      <a:pt x="34" y="60"/>
                    </a:cubicBezTo>
                    <a:cubicBezTo>
                      <a:pt x="33" y="50"/>
                      <a:pt x="32" y="33"/>
                      <a:pt x="22" y="48"/>
                    </a:cubicBezTo>
                    <a:cubicBezTo>
                      <a:pt x="25" y="60"/>
                      <a:pt x="23" y="53"/>
                      <a:pt x="28" y="68"/>
                    </a:cubicBezTo>
                    <a:cubicBezTo>
                      <a:pt x="29" y="70"/>
                      <a:pt x="30" y="74"/>
                      <a:pt x="30" y="74"/>
                    </a:cubicBezTo>
                    <a:cubicBezTo>
                      <a:pt x="24" y="84"/>
                      <a:pt x="22" y="93"/>
                      <a:pt x="20" y="104"/>
                    </a:cubicBezTo>
                    <a:cubicBezTo>
                      <a:pt x="17" y="103"/>
                      <a:pt x="14" y="104"/>
                      <a:pt x="12" y="102"/>
                    </a:cubicBezTo>
                    <a:cubicBezTo>
                      <a:pt x="9" y="99"/>
                      <a:pt x="8" y="90"/>
                      <a:pt x="8" y="90"/>
                    </a:cubicBezTo>
                    <a:cubicBezTo>
                      <a:pt x="13" y="75"/>
                      <a:pt x="14" y="64"/>
                      <a:pt x="0" y="54"/>
                    </a:cubicBezTo>
                    <a:cubicBezTo>
                      <a:pt x="1" y="46"/>
                      <a:pt x="1" y="38"/>
                      <a:pt x="2" y="30"/>
                    </a:cubicBezTo>
                    <a:cubicBezTo>
                      <a:pt x="2" y="27"/>
                      <a:pt x="13" y="2"/>
                      <a:pt x="8" y="18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48" name="Freeform 17"/>
              <p:cNvSpPr>
                <a:spLocks/>
              </p:cNvSpPr>
              <p:nvPr userDrawn="1"/>
            </p:nvSpPr>
            <p:spPr bwMode="ltGray">
              <a:xfrm>
                <a:off x="2497" y="793"/>
                <a:ext cx="37" cy="49"/>
              </a:xfrm>
              <a:custGeom>
                <a:avLst/>
                <a:gdLst/>
                <a:ahLst/>
                <a:cxnLst>
                  <a:cxn ang="0">
                    <a:pos x="3" y="28"/>
                  </a:cxn>
                  <a:cxn ang="0">
                    <a:pos x="13" y="0"/>
                  </a:cxn>
                  <a:cxn ang="0">
                    <a:pos x="15" y="28"/>
                  </a:cxn>
                  <a:cxn ang="0">
                    <a:pos x="37" y="38"/>
                  </a:cxn>
                  <a:cxn ang="0">
                    <a:pos x="19" y="44"/>
                  </a:cxn>
                  <a:cxn ang="0">
                    <a:pos x="5" y="58"/>
                  </a:cxn>
                  <a:cxn ang="0">
                    <a:pos x="1" y="34"/>
                  </a:cxn>
                  <a:cxn ang="0">
                    <a:pos x="3" y="28"/>
                  </a:cxn>
                </a:cxnLst>
                <a:rect l="0" t="0" r="r" b="b"/>
                <a:pathLst>
                  <a:path w="37" h="61">
                    <a:moveTo>
                      <a:pt x="3" y="28"/>
                    </a:moveTo>
                    <a:cubicBezTo>
                      <a:pt x="5" y="14"/>
                      <a:pt x="2" y="7"/>
                      <a:pt x="13" y="0"/>
                    </a:cubicBezTo>
                    <a:cubicBezTo>
                      <a:pt x="26" y="9"/>
                      <a:pt x="23" y="17"/>
                      <a:pt x="15" y="28"/>
                    </a:cubicBezTo>
                    <a:cubicBezTo>
                      <a:pt x="25" y="31"/>
                      <a:pt x="33" y="27"/>
                      <a:pt x="37" y="38"/>
                    </a:cubicBezTo>
                    <a:cubicBezTo>
                      <a:pt x="30" y="45"/>
                      <a:pt x="28" y="47"/>
                      <a:pt x="19" y="44"/>
                    </a:cubicBezTo>
                    <a:cubicBezTo>
                      <a:pt x="13" y="54"/>
                      <a:pt x="18" y="61"/>
                      <a:pt x="5" y="58"/>
                    </a:cubicBezTo>
                    <a:cubicBezTo>
                      <a:pt x="0" y="50"/>
                      <a:pt x="3" y="44"/>
                      <a:pt x="1" y="34"/>
                    </a:cubicBezTo>
                    <a:cubicBezTo>
                      <a:pt x="2" y="32"/>
                      <a:pt x="3" y="28"/>
                      <a:pt x="3" y="28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49" name="Freeform 18"/>
              <p:cNvSpPr>
                <a:spLocks/>
              </p:cNvSpPr>
              <p:nvPr userDrawn="1"/>
            </p:nvSpPr>
            <p:spPr bwMode="ltGray">
              <a:xfrm>
                <a:off x="2506" y="869"/>
                <a:ext cx="47" cy="2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9" y="0"/>
                  </a:cxn>
                  <a:cxn ang="0">
                    <a:pos x="49" y="16"/>
                  </a:cxn>
                  <a:cxn ang="0">
                    <a:pos x="35" y="14"/>
                  </a:cxn>
                  <a:cxn ang="0">
                    <a:pos x="3" y="16"/>
                  </a:cxn>
                  <a:cxn ang="0">
                    <a:pos x="7" y="0"/>
                  </a:cxn>
                </a:cxnLst>
                <a:rect l="0" t="0" r="r" b="b"/>
                <a:pathLst>
                  <a:path w="49" h="29">
                    <a:moveTo>
                      <a:pt x="7" y="0"/>
                    </a:moveTo>
                    <a:cubicBezTo>
                      <a:pt x="15" y="6"/>
                      <a:pt x="19" y="2"/>
                      <a:pt x="29" y="0"/>
                    </a:cubicBezTo>
                    <a:cubicBezTo>
                      <a:pt x="45" y="5"/>
                      <a:pt x="40" y="3"/>
                      <a:pt x="49" y="16"/>
                    </a:cubicBezTo>
                    <a:cubicBezTo>
                      <a:pt x="46" y="29"/>
                      <a:pt x="42" y="21"/>
                      <a:pt x="35" y="14"/>
                    </a:cubicBezTo>
                    <a:cubicBezTo>
                      <a:pt x="26" y="15"/>
                      <a:pt x="12" y="19"/>
                      <a:pt x="3" y="16"/>
                    </a:cubicBezTo>
                    <a:cubicBezTo>
                      <a:pt x="0" y="6"/>
                      <a:pt x="7" y="10"/>
                      <a:pt x="7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50" name="Freeform 19"/>
              <p:cNvSpPr>
                <a:spLocks/>
              </p:cNvSpPr>
              <p:nvPr userDrawn="1"/>
            </p:nvSpPr>
            <p:spPr bwMode="ltGray">
              <a:xfrm>
                <a:off x="2555" y="832"/>
                <a:ext cx="61" cy="42"/>
              </a:xfrm>
              <a:custGeom>
                <a:avLst/>
                <a:gdLst/>
                <a:ahLst/>
                <a:cxnLst>
                  <a:cxn ang="0">
                    <a:pos x="21" y="38"/>
                  </a:cxn>
                  <a:cxn ang="0">
                    <a:pos x="15" y="26"/>
                  </a:cxn>
                  <a:cxn ang="0">
                    <a:pos x="3" y="22"/>
                  </a:cxn>
                  <a:cxn ang="0">
                    <a:pos x="13" y="8"/>
                  </a:cxn>
                  <a:cxn ang="0">
                    <a:pos x="25" y="0"/>
                  </a:cxn>
                  <a:cxn ang="0">
                    <a:pos x="49" y="10"/>
                  </a:cxn>
                  <a:cxn ang="0">
                    <a:pos x="53" y="20"/>
                  </a:cxn>
                  <a:cxn ang="0">
                    <a:pos x="61" y="32"/>
                  </a:cxn>
                  <a:cxn ang="0">
                    <a:pos x="41" y="38"/>
                  </a:cxn>
                  <a:cxn ang="0">
                    <a:pos x="23" y="44"/>
                  </a:cxn>
                  <a:cxn ang="0">
                    <a:pos x="21" y="38"/>
                  </a:cxn>
                </a:cxnLst>
                <a:rect l="0" t="0" r="r" b="b"/>
                <a:pathLst>
                  <a:path w="61" h="48">
                    <a:moveTo>
                      <a:pt x="21" y="38"/>
                    </a:moveTo>
                    <a:cubicBezTo>
                      <a:pt x="19" y="34"/>
                      <a:pt x="19" y="29"/>
                      <a:pt x="15" y="26"/>
                    </a:cubicBezTo>
                    <a:cubicBezTo>
                      <a:pt x="12" y="24"/>
                      <a:pt x="3" y="22"/>
                      <a:pt x="3" y="22"/>
                    </a:cubicBezTo>
                    <a:cubicBezTo>
                      <a:pt x="0" y="12"/>
                      <a:pt x="5" y="12"/>
                      <a:pt x="13" y="8"/>
                    </a:cubicBezTo>
                    <a:cubicBezTo>
                      <a:pt x="17" y="6"/>
                      <a:pt x="25" y="0"/>
                      <a:pt x="25" y="0"/>
                    </a:cubicBezTo>
                    <a:cubicBezTo>
                      <a:pt x="37" y="2"/>
                      <a:pt x="41" y="2"/>
                      <a:pt x="49" y="10"/>
                    </a:cubicBezTo>
                    <a:cubicBezTo>
                      <a:pt x="45" y="21"/>
                      <a:pt x="46" y="12"/>
                      <a:pt x="53" y="20"/>
                    </a:cubicBezTo>
                    <a:cubicBezTo>
                      <a:pt x="56" y="24"/>
                      <a:pt x="61" y="32"/>
                      <a:pt x="61" y="32"/>
                    </a:cubicBezTo>
                    <a:cubicBezTo>
                      <a:pt x="56" y="47"/>
                      <a:pt x="53" y="42"/>
                      <a:pt x="41" y="38"/>
                    </a:cubicBezTo>
                    <a:cubicBezTo>
                      <a:pt x="27" y="47"/>
                      <a:pt x="34" y="48"/>
                      <a:pt x="23" y="44"/>
                    </a:cubicBezTo>
                    <a:cubicBezTo>
                      <a:pt x="22" y="42"/>
                      <a:pt x="21" y="38"/>
                      <a:pt x="21" y="38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51" name="Freeform 20"/>
              <p:cNvSpPr>
                <a:spLocks/>
              </p:cNvSpPr>
              <p:nvPr userDrawn="1"/>
            </p:nvSpPr>
            <p:spPr bwMode="ltGray">
              <a:xfrm>
                <a:off x="2572" y="852"/>
                <a:ext cx="286" cy="149"/>
              </a:xfrm>
              <a:custGeom>
                <a:avLst/>
                <a:gdLst/>
                <a:ahLst/>
                <a:cxnLst>
                  <a:cxn ang="0">
                    <a:pos x="46" y="28"/>
                  </a:cxn>
                  <a:cxn ang="0">
                    <a:pos x="36" y="14"/>
                  </a:cxn>
                  <a:cxn ang="0">
                    <a:pos x="26" y="30"/>
                  </a:cxn>
                  <a:cxn ang="0">
                    <a:pos x="0" y="24"/>
                  </a:cxn>
                  <a:cxn ang="0">
                    <a:pos x="10" y="42"/>
                  </a:cxn>
                  <a:cxn ang="0">
                    <a:pos x="16" y="62"/>
                  </a:cxn>
                  <a:cxn ang="0">
                    <a:pos x="24" y="48"/>
                  </a:cxn>
                  <a:cxn ang="0">
                    <a:pos x="30" y="44"/>
                  </a:cxn>
                  <a:cxn ang="0">
                    <a:pos x="48" y="56"/>
                  </a:cxn>
                  <a:cxn ang="0">
                    <a:pos x="70" y="62"/>
                  </a:cxn>
                  <a:cxn ang="0">
                    <a:pos x="88" y="72"/>
                  </a:cxn>
                  <a:cxn ang="0">
                    <a:pos x="106" y="102"/>
                  </a:cxn>
                  <a:cxn ang="0">
                    <a:pos x="104" y="122"/>
                  </a:cxn>
                  <a:cxn ang="0">
                    <a:pos x="98" y="134"/>
                  </a:cxn>
                  <a:cxn ang="0">
                    <a:pos x="122" y="128"/>
                  </a:cxn>
                  <a:cxn ang="0">
                    <a:pos x="140" y="140"/>
                  </a:cxn>
                  <a:cxn ang="0">
                    <a:pos x="168" y="148"/>
                  </a:cxn>
                  <a:cxn ang="0">
                    <a:pos x="174" y="146"/>
                  </a:cxn>
                  <a:cxn ang="0">
                    <a:pos x="168" y="134"/>
                  </a:cxn>
                  <a:cxn ang="0">
                    <a:pos x="178" y="136"/>
                  </a:cxn>
                  <a:cxn ang="0">
                    <a:pos x="186" y="118"/>
                  </a:cxn>
                  <a:cxn ang="0">
                    <a:pos x="202" y="122"/>
                  </a:cxn>
                  <a:cxn ang="0">
                    <a:pos x="214" y="130"/>
                  </a:cxn>
                  <a:cxn ang="0">
                    <a:pos x="244" y="168"/>
                  </a:cxn>
                  <a:cxn ang="0">
                    <a:pos x="262" y="178"/>
                  </a:cxn>
                  <a:cxn ang="0">
                    <a:pos x="284" y="170"/>
                  </a:cxn>
                  <a:cxn ang="0">
                    <a:pos x="268" y="160"/>
                  </a:cxn>
                  <a:cxn ang="0">
                    <a:pos x="256" y="138"/>
                  </a:cxn>
                  <a:cxn ang="0">
                    <a:pos x="250" y="132"/>
                  </a:cxn>
                  <a:cxn ang="0">
                    <a:pos x="248" y="122"/>
                  </a:cxn>
                  <a:cxn ang="0">
                    <a:pos x="236" y="116"/>
                  </a:cxn>
                  <a:cxn ang="0">
                    <a:pos x="240" y="96"/>
                  </a:cxn>
                  <a:cxn ang="0">
                    <a:pos x="220" y="86"/>
                  </a:cxn>
                  <a:cxn ang="0">
                    <a:pos x="210" y="70"/>
                  </a:cxn>
                  <a:cxn ang="0">
                    <a:pos x="190" y="54"/>
                  </a:cxn>
                  <a:cxn ang="0">
                    <a:pos x="168" y="38"/>
                  </a:cxn>
                  <a:cxn ang="0">
                    <a:pos x="156" y="34"/>
                  </a:cxn>
                  <a:cxn ang="0">
                    <a:pos x="120" y="16"/>
                  </a:cxn>
                  <a:cxn ang="0">
                    <a:pos x="102" y="4"/>
                  </a:cxn>
                  <a:cxn ang="0">
                    <a:pos x="96" y="0"/>
                  </a:cxn>
                  <a:cxn ang="0">
                    <a:pos x="70" y="10"/>
                  </a:cxn>
                  <a:cxn ang="0">
                    <a:pos x="56" y="32"/>
                  </a:cxn>
                  <a:cxn ang="0">
                    <a:pos x="46" y="28"/>
                  </a:cxn>
                </a:cxnLst>
                <a:rect l="0" t="0" r="r" b="b"/>
                <a:pathLst>
                  <a:path w="286" h="182">
                    <a:moveTo>
                      <a:pt x="46" y="28"/>
                    </a:moveTo>
                    <a:cubicBezTo>
                      <a:pt x="41" y="14"/>
                      <a:pt x="46" y="17"/>
                      <a:pt x="36" y="14"/>
                    </a:cubicBezTo>
                    <a:cubicBezTo>
                      <a:pt x="31" y="17"/>
                      <a:pt x="26" y="30"/>
                      <a:pt x="26" y="30"/>
                    </a:cubicBezTo>
                    <a:cubicBezTo>
                      <a:pt x="12" y="25"/>
                      <a:pt x="19" y="21"/>
                      <a:pt x="0" y="24"/>
                    </a:cubicBezTo>
                    <a:cubicBezTo>
                      <a:pt x="2" y="33"/>
                      <a:pt x="2" y="37"/>
                      <a:pt x="10" y="42"/>
                    </a:cubicBezTo>
                    <a:cubicBezTo>
                      <a:pt x="12" y="49"/>
                      <a:pt x="14" y="55"/>
                      <a:pt x="16" y="62"/>
                    </a:cubicBezTo>
                    <a:cubicBezTo>
                      <a:pt x="24" y="59"/>
                      <a:pt x="27" y="57"/>
                      <a:pt x="24" y="48"/>
                    </a:cubicBezTo>
                    <a:cubicBezTo>
                      <a:pt x="26" y="47"/>
                      <a:pt x="28" y="43"/>
                      <a:pt x="30" y="44"/>
                    </a:cubicBezTo>
                    <a:cubicBezTo>
                      <a:pt x="48" y="48"/>
                      <a:pt x="36" y="52"/>
                      <a:pt x="48" y="56"/>
                    </a:cubicBezTo>
                    <a:cubicBezTo>
                      <a:pt x="74" y="65"/>
                      <a:pt x="47" y="56"/>
                      <a:pt x="70" y="62"/>
                    </a:cubicBezTo>
                    <a:cubicBezTo>
                      <a:pt x="77" y="64"/>
                      <a:pt x="88" y="72"/>
                      <a:pt x="88" y="72"/>
                    </a:cubicBezTo>
                    <a:cubicBezTo>
                      <a:pt x="96" y="84"/>
                      <a:pt x="102" y="87"/>
                      <a:pt x="106" y="102"/>
                    </a:cubicBezTo>
                    <a:cubicBezTo>
                      <a:pt x="105" y="109"/>
                      <a:pt x="106" y="115"/>
                      <a:pt x="104" y="122"/>
                    </a:cubicBezTo>
                    <a:cubicBezTo>
                      <a:pt x="103" y="126"/>
                      <a:pt x="94" y="132"/>
                      <a:pt x="98" y="134"/>
                    </a:cubicBezTo>
                    <a:cubicBezTo>
                      <a:pt x="106" y="137"/>
                      <a:pt x="122" y="128"/>
                      <a:pt x="122" y="128"/>
                    </a:cubicBezTo>
                    <a:cubicBezTo>
                      <a:pt x="130" y="131"/>
                      <a:pt x="133" y="135"/>
                      <a:pt x="140" y="140"/>
                    </a:cubicBezTo>
                    <a:cubicBezTo>
                      <a:pt x="148" y="145"/>
                      <a:pt x="159" y="145"/>
                      <a:pt x="168" y="148"/>
                    </a:cubicBezTo>
                    <a:cubicBezTo>
                      <a:pt x="170" y="147"/>
                      <a:pt x="173" y="148"/>
                      <a:pt x="174" y="146"/>
                    </a:cubicBezTo>
                    <a:cubicBezTo>
                      <a:pt x="176" y="142"/>
                      <a:pt x="164" y="136"/>
                      <a:pt x="168" y="134"/>
                    </a:cubicBezTo>
                    <a:cubicBezTo>
                      <a:pt x="171" y="132"/>
                      <a:pt x="175" y="135"/>
                      <a:pt x="178" y="136"/>
                    </a:cubicBezTo>
                    <a:cubicBezTo>
                      <a:pt x="182" y="131"/>
                      <a:pt x="186" y="118"/>
                      <a:pt x="186" y="118"/>
                    </a:cubicBezTo>
                    <a:cubicBezTo>
                      <a:pt x="189" y="119"/>
                      <a:pt x="199" y="120"/>
                      <a:pt x="202" y="122"/>
                    </a:cubicBezTo>
                    <a:cubicBezTo>
                      <a:pt x="206" y="124"/>
                      <a:pt x="214" y="130"/>
                      <a:pt x="214" y="130"/>
                    </a:cubicBezTo>
                    <a:cubicBezTo>
                      <a:pt x="224" y="145"/>
                      <a:pt x="228" y="158"/>
                      <a:pt x="244" y="168"/>
                    </a:cubicBezTo>
                    <a:cubicBezTo>
                      <a:pt x="250" y="172"/>
                      <a:pt x="262" y="178"/>
                      <a:pt x="262" y="178"/>
                    </a:cubicBezTo>
                    <a:cubicBezTo>
                      <a:pt x="265" y="178"/>
                      <a:pt x="286" y="182"/>
                      <a:pt x="284" y="170"/>
                    </a:cubicBezTo>
                    <a:cubicBezTo>
                      <a:pt x="283" y="164"/>
                      <a:pt x="268" y="160"/>
                      <a:pt x="268" y="160"/>
                    </a:cubicBezTo>
                    <a:cubicBezTo>
                      <a:pt x="261" y="150"/>
                      <a:pt x="270" y="143"/>
                      <a:pt x="256" y="138"/>
                    </a:cubicBezTo>
                    <a:cubicBezTo>
                      <a:pt x="254" y="136"/>
                      <a:pt x="251" y="135"/>
                      <a:pt x="250" y="132"/>
                    </a:cubicBezTo>
                    <a:cubicBezTo>
                      <a:pt x="248" y="129"/>
                      <a:pt x="250" y="125"/>
                      <a:pt x="248" y="122"/>
                    </a:cubicBezTo>
                    <a:cubicBezTo>
                      <a:pt x="246" y="118"/>
                      <a:pt x="240" y="118"/>
                      <a:pt x="236" y="116"/>
                    </a:cubicBezTo>
                    <a:cubicBezTo>
                      <a:pt x="230" y="107"/>
                      <a:pt x="227" y="100"/>
                      <a:pt x="240" y="96"/>
                    </a:cubicBezTo>
                    <a:cubicBezTo>
                      <a:pt x="236" y="83"/>
                      <a:pt x="236" y="84"/>
                      <a:pt x="220" y="86"/>
                    </a:cubicBezTo>
                    <a:cubicBezTo>
                      <a:pt x="209" y="82"/>
                      <a:pt x="208" y="82"/>
                      <a:pt x="210" y="70"/>
                    </a:cubicBezTo>
                    <a:cubicBezTo>
                      <a:pt x="207" y="60"/>
                      <a:pt x="199" y="57"/>
                      <a:pt x="190" y="54"/>
                    </a:cubicBezTo>
                    <a:cubicBezTo>
                      <a:pt x="181" y="45"/>
                      <a:pt x="181" y="42"/>
                      <a:pt x="168" y="38"/>
                    </a:cubicBezTo>
                    <a:cubicBezTo>
                      <a:pt x="164" y="37"/>
                      <a:pt x="156" y="34"/>
                      <a:pt x="156" y="34"/>
                    </a:cubicBezTo>
                    <a:cubicBezTo>
                      <a:pt x="146" y="24"/>
                      <a:pt x="134" y="21"/>
                      <a:pt x="120" y="16"/>
                    </a:cubicBezTo>
                    <a:cubicBezTo>
                      <a:pt x="113" y="14"/>
                      <a:pt x="108" y="8"/>
                      <a:pt x="102" y="4"/>
                    </a:cubicBezTo>
                    <a:cubicBezTo>
                      <a:pt x="100" y="3"/>
                      <a:pt x="96" y="0"/>
                      <a:pt x="96" y="0"/>
                    </a:cubicBezTo>
                    <a:cubicBezTo>
                      <a:pt x="83" y="2"/>
                      <a:pt x="79" y="1"/>
                      <a:pt x="70" y="10"/>
                    </a:cubicBezTo>
                    <a:cubicBezTo>
                      <a:pt x="67" y="19"/>
                      <a:pt x="63" y="27"/>
                      <a:pt x="56" y="32"/>
                    </a:cubicBezTo>
                    <a:cubicBezTo>
                      <a:pt x="49" y="30"/>
                      <a:pt x="52" y="31"/>
                      <a:pt x="46" y="28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52" name="Freeform 21"/>
              <p:cNvSpPr>
                <a:spLocks/>
              </p:cNvSpPr>
              <p:nvPr userDrawn="1"/>
            </p:nvSpPr>
            <p:spPr bwMode="ltGray">
              <a:xfrm>
                <a:off x="2820" y="866"/>
                <a:ext cx="78" cy="64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27" y="60"/>
                  </a:cxn>
                  <a:cxn ang="0">
                    <a:pos x="45" y="48"/>
                  </a:cxn>
                  <a:cxn ang="0">
                    <a:pos x="57" y="30"/>
                  </a:cxn>
                  <a:cxn ang="0">
                    <a:pos x="43" y="14"/>
                  </a:cxn>
                  <a:cxn ang="0">
                    <a:pos x="43" y="4"/>
                  </a:cxn>
                  <a:cxn ang="0">
                    <a:pos x="71" y="26"/>
                  </a:cxn>
                  <a:cxn ang="0">
                    <a:pos x="67" y="54"/>
                  </a:cxn>
                  <a:cxn ang="0">
                    <a:pos x="33" y="78"/>
                  </a:cxn>
                  <a:cxn ang="0">
                    <a:pos x="9" y="66"/>
                  </a:cxn>
                  <a:cxn ang="0">
                    <a:pos x="3" y="62"/>
                  </a:cxn>
                  <a:cxn ang="0">
                    <a:pos x="1" y="58"/>
                  </a:cxn>
                </a:cxnLst>
                <a:rect l="0" t="0" r="r" b="b"/>
                <a:pathLst>
                  <a:path w="78" h="78">
                    <a:moveTo>
                      <a:pt x="1" y="58"/>
                    </a:moveTo>
                    <a:cubicBezTo>
                      <a:pt x="6" y="44"/>
                      <a:pt x="18" y="57"/>
                      <a:pt x="27" y="60"/>
                    </a:cubicBezTo>
                    <a:cubicBezTo>
                      <a:pt x="35" y="57"/>
                      <a:pt x="38" y="52"/>
                      <a:pt x="45" y="48"/>
                    </a:cubicBezTo>
                    <a:cubicBezTo>
                      <a:pt x="48" y="40"/>
                      <a:pt x="51" y="36"/>
                      <a:pt x="57" y="30"/>
                    </a:cubicBezTo>
                    <a:cubicBezTo>
                      <a:pt x="55" y="23"/>
                      <a:pt x="43" y="14"/>
                      <a:pt x="43" y="14"/>
                    </a:cubicBezTo>
                    <a:cubicBezTo>
                      <a:pt x="33" y="0"/>
                      <a:pt x="30" y="1"/>
                      <a:pt x="43" y="4"/>
                    </a:cubicBezTo>
                    <a:cubicBezTo>
                      <a:pt x="54" y="11"/>
                      <a:pt x="58" y="22"/>
                      <a:pt x="71" y="26"/>
                    </a:cubicBezTo>
                    <a:cubicBezTo>
                      <a:pt x="78" y="37"/>
                      <a:pt x="78" y="46"/>
                      <a:pt x="67" y="54"/>
                    </a:cubicBezTo>
                    <a:cubicBezTo>
                      <a:pt x="51" y="49"/>
                      <a:pt x="53" y="71"/>
                      <a:pt x="33" y="78"/>
                    </a:cubicBezTo>
                    <a:cubicBezTo>
                      <a:pt x="16" y="72"/>
                      <a:pt x="25" y="76"/>
                      <a:pt x="9" y="66"/>
                    </a:cubicBezTo>
                    <a:cubicBezTo>
                      <a:pt x="7" y="65"/>
                      <a:pt x="3" y="62"/>
                      <a:pt x="3" y="62"/>
                    </a:cubicBezTo>
                    <a:cubicBezTo>
                      <a:pt x="0" y="54"/>
                      <a:pt x="13" y="42"/>
                      <a:pt x="1" y="58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53" name="Freeform 22"/>
              <p:cNvSpPr>
                <a:spLocks/>
              </p:cNvSpPr>
              <p:nvPr userDrawn="1"/>
            </p:nvSpPr>
            <p:spPr bwMode="ltGray">
              <a:xfrm>
                <a:off x="2984" y="732"/>
                <a:ext cx="19" cy="14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3" y="14"/>
                  </a:cxn>
                  <a:cxn ang="0">
                    <a:pos x="3" y="4"/>
                  </a:cxn>
                </a:cxnLst>
                <a:rect l="0" t="0" r="r" b="b"/>
                <a:pathLst>
                  <a:path w="17" h="18">
                    <a:moveTo>
                      <a:pt x="3" y="4"/>
                    </a:moveTo>
                    <a:cubicBezTo>
                      <a:pt x="17" y="7"/>
                      <a:pt x="16" y="18"/>
                      <a:pt x="3" y="14"/>
                    </a:cubicBezTo>
                    <a:cubicBezTo>
                      <a:pt x="0" y="6"/>
                      <a:pt x="7" y="0"/>
                      <a:pt x="3" y="4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54" name="Freeform 23"/>
              <p:cNvSpPr>
                <a:spLocks/>
              </p:cNvSpPr>
              <p:nvPr userDrawn="1"/>
            </p:nvSpPr>
            <p:spPr bwMode="ltGray">
              <a:xfrm>
                <a:off x="3083" y="830"/>
                <a:ext cx="26" cy="19"/>
              </a:xfrm>
              <a:custGeom>
                <a:avLst/>
                <a:gdLst/>
                <a:ahLst/>
                <a:cxnLst>
                  <a:cxn ang="0">
                    <a:pos x="8" y="14"/>
                  </a:cxn>
                  <a:cxn ang="0">
                    <a:pos x="14" y="0"/>
                  </a:cxn>
                  <a:cxn ang="0">
                    <a:pos x="14" y="22"/>
                  </a:cxn>
                  <a:cxn ang="0">
                    <a:pos x="8" y="14"/>
                  </a:cxn>
                </a:cxnLst>
                <a:rect l="0" t="0" r="r" b="b"/>
                <a:pathLst>
                  <a:path w="26" h="22">
                    <a:moveTo>
                      <a:pt x="8" y="14"/>
                    </a:moveTo>
                    <a:cubicBezTo>
                      <a:pt x="5" y="6"/>
                      <a:pt x="5" y="3"/>
                      <a:pt x="14" y="0"/>
                    </a:cubicBezTo>
                    <a:cubicBezTo>
                      <a:pt x="26" y="4"/>
                      <a:pt x="23" y="16"/>
                      <a:pt x="14" y="22"/>
                    </a:cubicBezTo>
                    <a:cubicBezTo>
                      <a:pt x="0" y="17"/>
                      <a:pt x="13" y="3"/>
                      <a:pt x="8" y="14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55" name="Freeform 24"/>
              <p:cNvSpPr>
                <a:spLocks/>
              </p:cNvSpPr>
              <p:nvPr userDrawn="1"/>
            </p:nvSpPr>
            <p:spPr bwMode="ltGray">
              <a:xfrm>
                <a:off x="2766" y="610"/>
                <a:ext cx="19" cy="12"/>
              </a:xfrm>
              <a:custGeom>
                <a:avLst/>
                <a:gdLst/>
                <a:ahLst/>
                <a:cxnLst>
                  <a:cxn ang="0">
                    <a:pos x="7" y="12"/>
                  </a:cxn>
                  <a:cxn ang="0">
                    <a:pos x="17" y="2"/>
                  </a:cxn>
                  <a:cxn ang="0">
                    <a:pos x="9" y="12"/>
                  </a:cxn>
                  <a:cxn ang="0">
                    <a:pos x="7" y="12"/>
                  </a:cxn>
                </a:cxnLst>
                <a:rect l="0" t="0" r="r" b="b"/>
                <a:pathLst>
                  <a:path w="20" h="15">
                    <a:moveTo>
                      <a:pt x="7" y="12"/>
                    </a:moveTo>
                    <a:cubicBezTo>
                      <a:pt x="0" y="1"/>
                      <a:pt x="6" y="0"/>
                      <a:pt x="17" y="2"/>
                    </a:cubicBezTo>
                    <a:cubicBezTo>
                      <a:pt x="20" y="10"/>
                      <a:pt x="18" y="15"/>
                      <a:pt x="9" y="12"/>
                    </a:cubicBezTo>
                    <a:cubicBezTo>
                      <a:pt x="4" y="4"/>
                      <a:pt x="4" y="4"/>
                      <a:pt x="7" y="12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56" name="Freeform 25"/>
              <p:cNvSpPr>
                <a:spLocks/>
              </p:cNvSpPr>
              <p:nvPr userDrawn="1"/>
            </p:nvSpPr>
            <p:spPr bwMode="ltGray">
              <a:xfrm>
                <a:off x="2600" y="712"/>
                <a:ext cx="19" cy="12"/>
              </a:xfrm>
              <a:custGeom>
                <a:avLst/>
                <a:gdLst/>
                <a:ahLst/>
                <a:cxnLst>
                  <a:cxn ang="0">
                    <a:pos x="7" y="12"/>
                  </a:cxn>
                  <a:cxn ang="0">
                    <a:pos x="15" y="2"/>
                  </a:cxn>
                  <a:cxn ang="0">
                    <a:pos x="15" y="14"/>
                  </a:cxn>
                  <a:cxn ang="0">
                    <a:pos x="7" y="12"/>
                  </a:cxn>
                </a:cxnLst>
                <a:rect l="0" t="0" r="r" b="b"/>
                <a:pathLst>
                  <a:path w="20" h="15">
                    <a:moveTo>
                      <a:pt x="7" y="12"/>
                    </a:moveTo>
                    <a:cubicBezTo>
                      <a:pt x="0" y="2"/>
                      <a:pt x="3" y="0"/>
                      <a:pt x="15" y="2"/>
                    </a:cubicBezTo>
                    <a:cubicBezTo>
                      <a:pt x="16" y="4"/>
                      <a:pt x="20" y="12"/>
                      <a:pt x="15" y="14"/>
                    </a:cubicBezTo>
                    <a:cubicBezTo>
                      <a:pt x="12" y="15"/>
                      <a:pt x="7" y="12"/>
                      <a:pt x="7" y="12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57" name="Freeform 26"/>
              <p:cNvSpPr>
                <a:spLocks/>
              </p:cNvSpPr>
              <p:nvPr userDrawn="1"/>
            </p:nvSpPr>
            <p:spPr bwMode="ltGray">
              <a:xfrm>
                <a:off x="2417" y="680"/>
                <a:ext cx="80" cy="66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14" y="24"/>
                  </a:cxn>
                  <a:cxn ang="0">
                    <a:pos x="26" y="20"/>
                  </a:cxn>
                  <a:cxn ang="0">
                    <a:pos x="48" y="18"/>
                  </a:cxn>
                  <a:cxn ang="0">
                    <a:pos x="58" y="0"/>
                  </a:cxn>
                  <a:cxn ang="0">
                    <a:pos x="80" y="40"/>
                  </a:cxn>
                  <a:cxn ang="0">
                    <a:pos x="70" y="56"/>
                  </a:cxn>
                  <a:cxn ang="0">
                    <a:pos x="54" y="62"/>
                  </a:cxn>
                  <a:cxn ang="0">
                    <a:pos x="48" y="80"/>
                  </a:cxn>
                  <a:cxn ang="0">
                    <a:pos x="32" y="68"/>
                  </a:cxn>
                  <a:cxn ang="0">
                    <a:pos x="38" y="52"/>
                  </a:cxn>
                  <a:cxn ang="0">
                    <a:pos x="30" y="28"/>
                  </a:cxn>
                  <a:cxn ang="0">
                    <a:pos x="20" y="48"/>
                  </a:cxn>
                  <a:cxn ang="0">
                    <a:pos x="8" y="56"/>
                  </a:cxn>
                  <a:cxn ang="0">
                    <a:pos x="0" y="50"/>
                  </a:cxn>
                </a:cxnLst>
                <a:rect l="0" t="0" r="r" b="b"/>
                <a:pathLst>
                  <a:path w="80" h="80">
                    <a:moveTo>
                      <a:pt x="0" y="50"/>
                    </a:moveTo>
                    <a:cubicBezTo>
                      <a:pt x="1" y="47"/>
                      <a:pt x="12" y="25"/>
                      <a:pt x="14" y="24"/>
                    </a:cubicBezTo>
                    <a:cubicBezTo>
                      <a:pt x="17" y="22"/>
                      <a:pt x="26" y="20"/>
                      <a:pt x="26" y="20"/>
                    </a:cubicBezTo>
                    <a:cubicBezTo>
                      <a:pt x="34" y="23"/>
                      <a:pt x="40" y="21"/>
                      <a:pt x="48" y="18"/>
                    </a:cubicBezTo>
                    <a:cubicBezTo>
                      <a:pt x="52" y="12"/>
                      <a:pt x="54" y="6"/>
                      <a:pt x="58" y="0"/>
                    </a:cubicBezTo>
                    <a:cubicBezTo>
                      <a:pt x="70" y="4"/>
                      <a:pt x="76" y="28"/>
                      <a:pt x="80" y="40"/>
                    </a:cubicBezTo>
                    <a:cubicBezTo>
                      <a:pt x="75" y="54"/>
                      <a:pt x="80" y="50"/>
                      <a:pt x="70" y="56"/>
                    </a:cubicBezTo>
                    <a:cubicBezTo>
                      <a:pt x="61" y="53"/>
                      <a:pt x="59" y="54"/>
                      <a:pt x="54" y="62"/>
                    </a:cubicBezTo>
                    <a:cubicBezTo>
                      <a:pt x="57" y="71"/>
                      <a:pt x="56" y="75"/>
                      <a:pt x="48" y="80"/>
                    </a:cubicBezTo>
                    <a:cubicBezTo>
                      <a:pt x="40" y="77"/>
                      <a:pt x="39" y="72"/>
                      <a:pt x="32" y="68"/>
                    </a:cubicBezTo>
                    <a:cubicBezTo>
                      <a:pt x="26" y="59"/>
                      <a:pt x="30" y="57"/>
                      <a:pt x="38" y="52"/>
                    </a:cubicBezTo>
                    <a:cubicBezTo>
                      <a:pt x="41" y="42"/>
                      <a:pt x="39" y="34"/>
                      <a:pt x="30" y="28"/>
                    </a:cubicBezTo>
                    <a:cubicBezTo>
                      <a:pt x="20" y="31"/>
                      <a:pt x="30" y="40"/>
                      <a:pt x="20" y="48"/>
                    </a:cubicBezTo>
                    <a:cubicBezTo>
                      <a:pt x="16" y="51"/>
                      <a:pt x="8" y="56"/>
                      <a:pt x="8" y="56"/>
                    </a:cubicBezTo>
                    <a:cubicBezTo>
                      <a:pt x="2" y="50"/>
                      <a:pt x="5" y="50"/>
                      <a:pt x="0" y="5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58" name="Freeform 27"/>
              <p:cNvSpPr>
                <a:spLocks/>
              </p:cNvSpPr>
              <p:nvPr userDrawn="1"/>
            </p:nvSpPr>
            <p:spPr bwMode="ltGray">
              <a:xfrm>
                <a:off x="2391" y="541"/>
                <a:ext cx="94" cy="142"/>
              </a:xfrm>
              <a:custGeom>
                <a:avLst/>
                <a:gdLst/>
                <a:ahLst/>
                <a:cxnLst>
                  <a:cxn ang="0">
                    <a:pos x="14" y="96"/>
                  </a:cxn>
                  <a:cxn ang="0">
                    <a:pos x="26" y="128"/>
                  </a:cxn>
                  <a:cxn ang="0">
                    <a:pos x="32" y="108"/>
                  </a:cxn>
                  <a:cxn ang="0">
                    <a:pos x="52" y="100"/>
                  </a:cxn>
                  <a:cxn ang="0">
                    <a:pos x="46" y="124"/>
                  </a:cxn>
                  <a:cxn ang="0">
                    <a:pos x="66" y="126"/>
                  </a:cxn>
                  <a:cxn ang="0">
                    <a:pos x="76" y="142"/>
                  </a:cxn>
                  <a:cxn ang="0">
                    <a:pos x="58" y="148"/>
                  </a:cxn>
                  <a:cxn ang="0">
                    <a:pos x="74" y="174"/>
                  </a:cxn>
                  <a:cxn ang="0">
                    <a:pos x="84" y="154"/>
                  </a:cxn>
                  <a:cxn ang="0">
                    <a:pos x="82" y="112"/>
                  </a:cxn>
                  <a:cxn ang="0">
                    <a:pos x="60" y="106"/>
                  </a:cxn>
                  <a:cxn ang="0">
                    <a:pos x="50" y="82"/>
                  </a:cxn>
                  <a:cxn ang="0">
                    <a:pos x="34" y="82"/>
                  </a:cxn>
                  <a:cxn ang="0">
                    <a:pos x="30" y="70"/>
                  </a:cxn>
                  <a:cxn ang="0">
                    <a:pos x="42" y="42"/>
                  </a:cxn>
                  <a:cxn ang="0">
                    <a:pos x="30" y="0"/>
                  </a:cxn>
                  <a:cxn ang="0">
                    <a:pos x="18" y="22"/>
                  </a:cxn>
                  <a:cxn ang="0">
                    <a:pos x="4" y="46"/>
                  </a:cxn>
                  <a:cxn ang="0">
                    <a:pos x="14" y="76"/>
                  </a:cxn>
                  <a:cxn ang="0">
                    <a:pos x="14" y="96"/>
                  </a:cxn>
                </a:cxnLst>
                <a:rect l="0" t="0" r="r" b="b"/>
                <a:pathLst>
                  <a:path w="94" h="174">
                    <a:moveTo>
                      <a:pt x="14" y="96"/>
                    </a:moveTo>
                    <a:cubicBezTo>
                      <a:pt x="11" y="109"/>
                      <a:pt x="15" y="120"/>
                      <a:pt x="26" y="128"/>
                    </a:cubicBezTo>
                    <a:cubicBezTo>
                      <a:pt x="34" y="120"/>
                      <a:pt x="35" y="119"/>
                      <a:pt x="32" y="108"/>
                    </a:cubicBezTo>
                    <a:cubicBezTo>
                      <a:pt x="35" y="92"/>
                      <a:pt x="39" y="92"/>
                      <a:pt x="52" y="100"/>
                    </a:cubicBezTo>
                    <a:cubicBezTo>
                      <a:pt x="59" y="110"/>
                      <a:pt x="49" y="114"/>
                      <a:pt x="46" y="124"/>
                    </a:cubicBezTo>
                    <a:cubicBezTo>
                      <a:pt x="50" y="137"/>
                      <a:pt x="57" y="129"/>
                      <a:pt x="66" y="126"/>
                    </a:cubicBezTo>
                    <a:cubicBezTo>
                      <a:pt x="77" y="129"/>
                      <a:pt x="79" y="131"/>
                      <a:pt x="76" y="142"/>
                    </a:cubicBezTo>
                    <a:cubicBezTo>
                      <a:pt x="67" y="139"/>
                      <a:pt x="65" y="141"/>
                      <a:pt x="58" y="148"/>
                    </a:cubicBezTo>
                    <a:cubicBezTo>
                      <a:pt x="60" y="160"/>
                      <a:pt x="62" y="170"/>
                      <a:pt x="74" y="174"/>
                    </a:cubicBezTo>
                    <a:cubicBezTo>
                      <a:pt x="77" y="165"/>
                      <a:pt x="74" y="157"/>
                      <a:pt x="84" y="154"/>
                    </a:cubicBezTo>
                    <a:cubicBezTo>
                      <a:pt x="91" y="143"/>
                      <a:pt x="94" y="122"/>
                      <a:pt x="82" y="112"/>
                    </a:cubicBezTo>
                    <a:cubicBezTo>
                      <a:pt x="77" y="108"/>
                      <a:pt x="66" y="108"/>
                      <a:pt x="60" y="106"/>
                    </a:cubicBezTo>
                    <a:cubicBezTo>
                      <a:pt x="65" y="92"/>
                      <a:pt x="66" y="87"/>
                      <a:pt x="50" y="82"/>
                    </a:cubicBezTo>
                    <a:cubicBezTo>
                      <a:pt x="48" y="82"/>
                      <a:pt x="37" y="86"/>
                      <a:pt x="34" y="82"/>
                    </a:cubicBezTo>
                    <a:cubicBezTo>
                      <a:pt x="32" y="79"/>
                      <a:pt x="30" y="70"/>
                      <a:pt x="30" y="70"/>
                    </a:cubicBezTo>
                    <a:cubicBezTo>
                      <a:pt x="32" y="54"/>
                      <a:pt x="32" y="52"/>
                      <a:pt x="42" y="42"/>
                    </a:cubicBezTo>
                    <a:cubicBezTo>
                      <a:pt x="41" y="30"/>
                      <a:pt x="45" y="5"/>
                      <a:pt x="30" y="0"/>
                    </a:cubicBezTo>
                    <a:cubicBezTo>
                      <a:pt x="14" y="4"/>
                      <a:pt x="16" y="4"/>
                      <a:pt x="18" y="22"/>
                    </a:cubicBezTo>
                    <a:cubicBezTo>
                      <a:pt x="16" y="39"/>
                      <a:pt x="15" y="35"/>
                      <a:pt x="4" y="46"/>
                    </a:cubicBezTo>
                    <a:cubicBezTo>
                      <a:pt x="0" y="59"/>
                      <a:pt x="5" y="67"/>
                      <a:pt x="14" y="76"/>
                    </a:cubicBezTo>
                    <a:cubicBezTo>
                      <a:pt x="15" y="80"/>
                      <a:pt x="17" y="93"/>
                      <a:pt x="14" y="96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59" name="Freeform 28"/>
              <p:cNvSpPr>
                <a:spLocks/>
              </p:cNvSpPr>
              <p:nvPr userDrawn="1"/>
            </p:nvSpPr>
            <p:spPr bwMode="ltGray">
              <a:xfrm>
                <a:off x="2415" y="644"/>
                <a:ext cx="32" cy="41"/>
              </a:xfrm>
              <a:custGeom>
                <a:avLst/>
                <a:gdLst/>
                <a:ahLst/>
                <a:cxnLst>
                  <a:cxn ang="0">
                    <a:pos x="6" y="24"/>
                  </a:cxn>
                  <a:cxn ang="0">
                    <a:pos x="12" y="0"/>
                  </a:cxn>
                  <a:cxn ang="0">
                    <a:pos x="20" y="16"/>
                  </a:cxn>
                  <a:cxn ang="0">
                    <a:pos x="22" y="24"/>
                  </a:cxn>
                  <a:cxn ang="0">
                    <a:pos x="28" y="26"/>
                  </a:cxn>
                  <a:cxn ang="0">
                    <a:pos x="32" y="38"/>
                  </a:cxn>
                  <a:cxn ang="0">
                    <a:pos x="18" y="50"/>
                  </a:cxn>
                  <a:cxn ang="0">
                    <a:pos x="6" y="24"/>
                  </a:cxn>
                </a:cxnLst>
                <a:rect l="0" t="0" r="r" b="b"/>
                <a:pathLst>
                  <a:path w="32" h="50">
                    <a:moveTo>
                      <a:pt x="6" y="24"/>
                    </a:moveTo>
                    <a:cubicBezTo>
                      <a:pt x="0" y="15"/>
                      <a:pt x="3" y="6"/>
                      <a:pt x="12" y="0"/>
                    </a:cubicBezTo>
                    <a:cubicBezTo>
                      <a:pt x="23" y="3"/>
                      <a:pt x="23" y="5"/>
                      <a:pt x="20" y="16"/>
                    </a:cubicBezTo>
                    <a:cubicBezTo>
                      <a:pt x="21" y="19"/>
                      <a:pt x="20" y="22"/>
                      <a:pt x="22" y="24"/>
                    </a:cubicBezTo>
                    <a:cubicBezTo>
                      <a:pt x="23" y="26"/>
                      <a:pt x="27" y="24"/>
                      <a:pt x="28" y="26"/>
                    </a:cubicBezTo>
                    <a:cubicBezTo>
                      <a:pt x="30" y="29"/>
                      <a:pt x="32" y="38"/>
                      <a:pt x="32" y="38"/>
                    </a:cubicBezTo>
                    <a:cubicBezTo>
                      <a:pt x="29" y="46"/>
                      <a:pt x="26" y="47"/>
                      <a:pt x="18" y="50"/>
                    </a:cubicBezTo>
                    <a:cubicBezTo>
                      <a:pt x="12" y="41"/>
                      <a:pt x="18" y="24"/>
                      <a:pt x="6" y="24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60" name="Freeform 29"/>
              <p:cNvSpPr>
                <a:spLocks/>
              </p:cNvSpPr>
              <p:nvPr userDrawn="1"/>
            </p:nvSpPr>
            <p:spPr bwMode="ltGray">
              <a:xfrm>
                <a:off x="2349" y="654"/>
                <a:ext cx="45" cy="41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22" y="20"/>
                  </a:cxn>
                  <a:cxn ang="0">
                    <a:pos x="36" y="0"/>
                  </a:cxn>
                  <a:cxn ang="0">
                    <a:pos x="24" y="28"/>
                  </a:cxn>
                  <a:cxn ang="0">
                    <a:pos x="2" y="50"/>
                  </a:cxn>
                  <a:cxn ang="0">
                    <a:pos x="0" y="44"/>
                  </a:cxn>
                </a:cxnLst>
                <a:rect l="0" t="0" r="r" b="b"/>
                <a:pathLst>
                  <a:path w="43" h="50">
                    <a:moveTo>
                      <a:pt x="0" y="44"/>
                    </a:moveTo>
                    <a:cubicBezTo>
                      <a:pt x="6" y="38"/>
                      <a:pt x="18" y="29"/>
                      <a:pt x="22" y="20"/>
                    </a:cubicBezTo>
                    <a:cubicBezTo>
                      <a:pt x="27" y="10"/>
                      <a:pt x="25" y="4"/>
                      <a:pt x="36" y="0"/>
                    </a:cubicBezTo>
                    <a:cubicBezTo>
                      <a:pt x="43" y="11"/>
                      <a:pt x="36" y="24"/>
                      <a:pt x="24" y="28"/>
                    </a:cubicBezTo>
                    <a:cubicBezTo>
                      <a:pt x="21" y="38"/>
                      <a:pt x="12" y="47"/>
                      <a:pt x="2" y="50"/>
                    </a:cubicBezTo>
                    <a:cubicBezTo>
                      <a:pt x="1" y="48"/>
                      <a:pt x="0" y="44"/>
                      <a:pt x="0" y="44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61" name="Freeform 30"/>
              <p:cNvSpPr>
                <a:spLocks/>
              </p:cNvSpPr>
              <p:nvPr userDrawn="1"/>
            </p:nvSpPr>
            <p:spPr bwMode="ltGray">
              <a:xfrm>
                <a:off x="4808" y="597"/>
                <a:ext cx="701" cy="438"/>
              </a:xfrm>
              <a:custGeom>
                <a:avLst/>
                <a:gdLst/>
                <a:ahLst/>
                <a:cxnLst>
                  <a:cxn ang="0">
                    <a:pos x="21" y="280"/>
                  </a:cxn>
                  <a:cxn ang="0">
                    <a:pos x="24" y="250"/>
                  </a:cxn>
                  <a:cxn ang="0">
                    <a:pos x="22" y="245"/>
                  </a:cxn>
                  <a:cxn ang="0">
                    <a:pos x="16" y="218"/>
                  </a:cxn>
                  <a:cxn ang="0">
                    <a:pos x="4" y="215"/>
                  </a:cxn>
                  <a:cxn ang="0">
                    <a:pos x="0" y="191"/>
                  </a:cxn>
                  <a:cxn ang="0">
                    <a:pos x="12" y="180"/>
                  </a:cxn>
                  <a:cxn ang="0">
                    <a:pos x="6" y="165"/>
                  </a:cxn>
                  <a:cxn ang="0">
                    <a:pos x="2" y="160"/>
                  </a:cxn>
                  <a:cxn ang="0">
                    <a:pos x="28" y="120"/>
                  </a:cxn>
                  <a:cxn ang="0">
                    <a:pos x="44" y="96"/>
                  </a:cxn>
                  <a:cxn ang="0">
                    <a:pos x="42" y="70"/>
                  </a:cxn>
                  <a:cxn ang="0">
                    <a:pos x="24" y="43"/>
                  </a:cxn>
                  <a:cxn ang="0">
                    <a:pos x="20" y="32"/>
                  </a:cxn>
                  <a:cxn ang="0">
                    <a:pos x="26" y="36"/>
                  </a:cxn>
                  <a:cxn ang="0">
                    <a:pos x="48" y="35"/>
                  </a:cxn>
                  <a:cxn ang="0">
                    <a:pos x="64" y="11"/>
                  </a:cxn>
                  <a:cxn ang="0">
                    <a:pos x="82" y="0"/>
                  </a:cxn>
                  <a:cxn ang="0">
                    <a:pos x="88" y="2"/>
                  </a:cxn>
                  <a:cxn ang="0">
                    <a:pos x="92" y="9"/>
                  </a:cxn>
                  <a:cxn ang="0">
                    <a:pos x="98" y="5"/>
                  </a:cxn>
                  <a:cxn ang="0">
                    <a:pos x="110" y="8"/>
                  </a:cxn>
                  <a:cxn ang="0">
                    <a:pos x="116" y="9"/>
                  </a:cxn>
                  <a:cxn ang="0">
                    <a:pos x="141" y="14"/>
                  </a:cxn>
                  <a:cxn ang="0">
                    <a:pos x="155" y="24"/>
                  </a:cxn>
                  <a:cxn ang="0">
                    <a:pos x="167" y="17"/>
                  </a:cxn>
                  <a:cxn ang="0">
                    <a:pos x="173" y="14"/>
                  </a:cxn>
                  <a:cxn ang="0">
                    <a:pos x="195" y="14"/>
                  </a:cxn>
                  <a:cxn ang="0">
                    <a:pos x="211" y="32"/>
                  </a:cxn>
                  <a:cxn ang="0">
                    <a:pos x="231" y="59"/>
                  </a:cxn>
                  <a:cxn ang="0">
                    <a:pos x="245" y="70"/>
                  </a:cxn>
                  <a:cxn ang="0">
                    <a:pos x="257" y="68"/>
                  </a:cxn>
                  <a:cxn ang="0">
                    <a:pos x="270" y="65"/>
                  </a:cxn>
                  <a:cxn ang="0">
                    <a:pos x="290" y="71"/>
                  </a:cxn>
                  <a:cxn ang="0">
                    <a:pos x="300" y="81"/>
                  </a:cxn>
                  <a:cxn ang="0">
                    <a:pos x="308" y="90"/>
                  </a:cxn>
                  <a:cxn ang="0">
                    <a:pos x="318" y="111"/>
                  </a:cxn>
                  <a:cxn ang="0">
                    <a:pos x="322" y="120"/>
                  </a:cxn>
                  <a:cxn ang="0">
                    <a:pos x="324" y="125"/>
                  </a:cxn>
                  <a:cxn ang="0">
                    <a:pos x="310" y="142"/>
                  </a:cxn>
                  <a:cxn ang="0">
                    <a:pos x="322" y="141"/>
                  </a:cxn>
                  <a:cxn ang="0">
                    <a:pos x="342" y="155"/>
                  </a:cxn>
                  <a:cxn ang="0">
                    <a:pos x="364" y="157"/>
                  </a:cxn>
                  <a:cxn ang="0">
                    <a:pos x="380" y="168"/>
                  </a:cxn>
                  <a:cxn ang="0">
                    <a:pos x="382" y="172"/>
                  </a:cxn>
                  <a:cxn ang="0">
                    <a:pos x="382" y="176"/>
                  </a:cxn>
                  <a:cxn ang="0">
                    <a:pos x="394" y="172"/>
                  </a:cxn>
                  <a:cxn ang="0">
                    <a:pos x="400" y="171"/>
                  </a:cxn>
                  <a:cxn ang="0">
                    <a:pos x="439" y="185"/>
                  </a:cxn>
                  <a:cxn ang="0">
                    <a:pos x="447" y="199"/>
                  </a:cxn>
                  <a:cxn ang="0">
                    <a:pos x="465" y="201"/>
                  </a:cxn>
                  <a:cxn ang="0">
                    <a:pos x="471" y="215"/>
                  </a:cxn>
                  <a:cxn ang="0">
                    <a:pos x="451" y="258"/>
                  </a:cxn>
                  <a:cxn ang="0">
                    <a:pos x="435" y="281"/>
                  </a:cxn>
                </a:cxnLst>
                <a:rect l="0" t="0" r="r" b="b"/>
                <a:pathLst>
                  <a:path w="471" h="281">
                    <a:moveTo>
                      <a:pt x="21" y="280"/>
                    </a:moveTo>
                    <a:cubicBezTo>
                      <a:pt x="32" y="281"/>
                      <a:pt x="25" y="253"/>
                      <a:pt x="24" y="250"/>
                    </a:cubicBezTo>
                    <a:cubicBezTo>
                      <a:pt x="23" y="248"/>
                      <a:pt x="22" y="245"/>
                      <a:pt x="22" y="245"/>
                    </a:cubicBezTo>
                    <a:cubicBezTo>
                      <a:pt x="21" y="243"/>
                      <a:pt x="20" y="221"/>
                      <a:pt x="16" y="218"/>
                    </a:cubicBezTo>
                    <a:cubicBezTo>
                      <a:pt x="13" y="216"/>
                      <a:pt x="4" y="215"/>
                      <a:pt x="4" y="215"/>
                    </a:cubicBezTo>
                    <a:cubicBezTo>
                      <a:pt x="0" y="207"/>
                      <a:pt x="3" y="200"/>
                      <a:pt x="0" y="191"/>
                    </a:cubicBezTo>
                    <a:cubicBezTo>
                      <a:pt x="2" y="185"/>
                      <a:pt x="7" y="186"/>
                      <a:pt x="12" y="180"/>
                    </a:cubicBezTo>
                    <a:cubicBezTo>
                      <a:pt x="14" y="172"/>
                      <a:pt x="14" y="169"/>
                      <a:pt x="6" y="165"/>
                    </a:cubicBezTo>
                    <a:cubicBezTo>
                      <a:pt x="4" y="163"/>
                      <a:pt x="2" y="162"/>
                      <a:pt x="2" y="160"/>
                    </a:cubicBezTo>
                    <a:cubicBezTo>
                      <a:pt x="2" y="150"/>
                      <a:pt x="16" y="123"/>
                      <a:pt x="28" y="120"/>
                    </a:cubicBezTo>
                    <a:cubicBezTo>
                      <a:pt x="32" y="111"/>
                      <a:pt x="40" y="105"/>
                      <a:pt x="44" y="96"/>
                    </a:cubicBezTo>
                    <a:cubicBezTo>
                      <a:pt x="39" y="83"/>
                      <a:pt x="38" y="85"/>
                      <a:pt x="42" y="70"/>
                    </a:cubicBezTo>
                    <a:cubicBezTo>
                      <a:pt x="38" y="60"/>
                      <a:pt x="34" y="48"/>
                      <a:pt x="24" y="43"/>
                    </a:cubicBezTo>
                    <a:cubicBezTo>
                      <a:pt x="18" y="36"/>
                      <a:pt x="10" y="37"/>
                      <a:pt x="20" y="32"/>
                    </a:cubicBezTo>
                    <a:cubicBezTo>
                      <a:pt x="27" y="34"/>
                      <a:pt x="26" y="32"/>
                      <a:pt x="26" y="36"/>
                    </a:cubicBezTo>
                    <a:cubicBezTo>
                      <a:pt x="34" y="41"/>
                      <a:pt x="39" y="39"/>
                      <a:pt x="48" y="35"/>
                    </a:cubicBezTo>
                    <a:cubicBezTo>
                      <a:pt x="45" y="22"/>
                      <a:pt x="48" y="14"/>
                      <a:pt x="64" y="11"/>
                    </a:cubicBezTo>
                    <a:cubicBezTo>
                      <a:pt x="71" y="8"/>
                      <a:pt x="75" y="3"/>
                      <a:pt x="82" y="0"/>
                    </a:cubicBezTo>
                    <a:cubicBezTo>
                      <a:pt x="84" y="1"/>
                      <a:pt x="88" y="0"/>
                      <a:pt x="88" y="2"/>
                    </a:cubicBezTo>
                    <a:cubicBezTo>
                      <a:pt x="90" y="12"/>
                      <a:pt x="75" y="13"/>
                      <a:pt x="92" y="9"/>
                    </a:cubicBezTo>
                    <a:cubicBezTo>
                      <a:pt x="94" y="8"/>
                      <a:pt x="96" y="5"/>
                      <a:pt x="98" y="5"/>
                    </a:cubicBezTo>
                    <a:cubicBezTo>
                      <a:pt x="102" y="4"/>
                      <a:pt x="106" y="7"/>
                      <a:pt x="110" y="8"/>
                    </a:cubicBezTo>
                    <a:cubicBezTo>
                      <a:pt x="112" y="8"/>
                      <a:pt x="116" y="9"/>
                      <a:pt x="116" y="9"/>
                    </a:cubicBezTo>
                    <a:cubicBezTo>
                      <a:pt x="122" y="16"/>
                      <a:pt x="129" y="13"/>
                      <a:pt x="141" y="14"/>
                    </a:cubicBezTo>
                    <a:cubicBezTo>
                      <a:pt x="143" y="21"/>
                      <a:pt x="147" y="22"/>
                      <a:pt x="155" y="24"/>
                    </a:cubicBezTo>
                    <a:cubicBezTo>
                      <a:pt x="159" y="22"/>
                      <a:pt x="163" y="20"/>
                      <a:pt x="167" y="17"/>
                    </a:cubicBezTo>
                    <a:cubicBezTo>
                      <a:pt x="169" y="16"/>
                      <a:pt x="173" y="14"/>
                      <a:pt x="173" y="14"/>
                    </a:cubicBezTo>
                    <a:cubicBezTo>
                      <a:pt x="195" y="26"/>
                      <a:pt x="175" y="20"/>
                      <a:pt x="195" y="14"/>
                    </a:cubicBezTo>
                    <a:cubicBezTo>
                      <a:pt x="207" y="17"/>
                      <a:pt x="201" y="26"/>
                      <a:pt x="211" y="32"/>
                    </a:cubicBezTo>
                    <a:cubicBezTo>
                      <a:pt x="214" y="38"/>
                      <a:pt x="224" y="55"/>
                      <a:pt x="231" y="59"/>
                    </a:cubicBezTo>
                    <a:cubicBezTo>
                      <a:pt x="241" y="70"/>
                      <a:pt x="235" y="67"/>
                      <a:pt x="245" y="70"/>
                    </a:cubicBezTo>
                    <a:cubicBezTo>
                      <a:pt x="249" y="69"/>
                      <a:pt x="253" y="69"/>
                      <a:pt x="257" y="68"/>
                    </a:cubicBezTo>
                    <a:cubicBezTo>
                      <a:pt x="261" y="67"/>
                      <a:pt x="270" y="65"/>
                      <a:pt x="270" y="65"/>
                    </a:cubicBezTo>
                    <a:cubicBezTo>
                      <a:pt x="278" y="66"/>
                      <a:pt x="283" y="67"/>
                      <a:pt x="290" y="71"/>
                    </a:cubicBezTo>
                    <a:cubicBezTo>
                      <a:pt x="304" y="88"/>
                      <a:pt x="282" y="62"/>
                      <a:pt x="300" y="81"/>
                    </a:cubicBezTo>
                    <a:cubicBezTo>
                      <a:pt x="302" y="84"/>
                      <a:pt x="308" y="90"/>
                      <a:pt x="308" y="90"/>
                    </a:cubicBezTo>
                    <a:cubicBezTo>
                      <a:pt x="311" y="98"/>
                      <a:pt x="315" y="103"/>
                      <a:pt x="318" y="111"/>
                    </a:cubicBezTo>
                    <a:cubicBezTo>
                      <a:pt x="319" y="114"/>
                      <a:pt x="321" y="117"/>
                      <a:pt x="322" y="120"/>
                    </a:cubicBezTo>
                    <a:cubicBezTo>
                      <a:pt x="323" y="122"/>
                      <a:pt x="324" y="125"/>
                      <a:pt x="324" y="125"/>
                    </a:cubicBezTo>
                    <a:cubicBezTo>
                      <a:pt x="321" y="132"/>
                      <a:pt x="313" y="134"/>
                      <a:pt x="310" y="142"/>
                    </a:cubicBezTo>
                    <a:cubicBezTo>
                      <a:pt x="313" y="151"/>
                      <a:pt x="317" y="146"/>
                      <a:pt x="322" y="141"/>
                    </a:cubicBezTo>
                    <a:cubicBezTo>
                      <a:pt x="341" y="143"/>
                      <a:pt x="339" y="142"/>
                      <a:pt x="342" y="155"/>
                    </a:cubicBezTo>
                    <a:cubicBezTo>
                      <a:pt x="351" y="150"/>
                      <a:pt x="355" y="152"/>
                      <a:pt x="364" y="157"/>
                    </a:cubicBezTo>
                    <a:cubicBezTo>
                      <a:pt x="369" y="162"/>
                      <a:pt x="372" y="166"/>
                      <a:pt x="380" y="168"/>
                    </a:cubicBezTo>
                    <a:cubicBezTo>
                      <a:pt x="381" y="169"/>
                      <a:pt x="383" y="171"/>
                      <a:pt x="382" y="172"/>
                    </a:cubicBezTo>
                    <a:cubicBezTo>
                      <a:pt x="380" y="176"/>
                      <a:pt x="368" y="172"/>
                      <a:pt x="382" y="176"/>
                    </a:cubicBezTo>
                    <a:cubicBezTo>
                      <a:pt x="386" y="175"/>
                      <a:pt x="390" y="173"/>
                      <a:pt x="394" y="172"/>
                    </a:cubicBezTo>
                    <a:cubicBezTo>
                      <a:pt x="396" y="172"/>
                      <a:pt x="400" y="171"/>
                      <a:pt x="400" y="171"/>
                    </a:cubicBezTo>
                    <a:cubicBezTo>
                      <a:pt x="413" y="177"/>
                      <a:pt x="427" y="179"/>
                      <a:pt x="439" y="185"/>
                    </a:cubicBezTo>
                    <a:cubicBezTo>
                      <a:pt x="441" y="190"/>
                      <a:pt x="445" y="194"/>
                      <a:pt x="447" y="199"/>
                    </a:cubicBezTo>
                    <a:cubicBezTo>
                      <a:pt x="453" y="198"/>
                      <a:pt x="460" y="195"/>
                      <a:pt x="465" y="201"/>
                    </a:cubicBezTo>
                    <a:cubicBezTo>
                      <a:pt x="468" y="205"/>
                      <a:pt x="471" y="215"/>
                      <a:pt x="471" y="215"/>
                    </a:cubicBezTo>
                    <a:cubicBezTo>
                      <a:pt x="468" y="231"/>
                      <a:pt x="469" y="248"/>
                      <a:pt x="451" y="258"/>
                    </a:cubicBezTo>
                    <a:cubicBezTo>
                      <a:pt x="447" y="262"/>
                      <a:pt x="437" y="275"/>
                      <a:pt x="435" y="281"/>
                    </a:cubicBezTo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62" name="Freeform 31"/>
              <p:cNvSpPr>
                <a:spLocks/>
              </p:cNvSpPr>
              <p:nvPr userDrawn="1"/>
            </p:nvSpPr>
            <p:spPr bwMode="ltGray">
              <a:xfrm>
                <a:off x="3880" y="-7"/>
                <a:ext cx="984" cy="692"/>
              </a:xfrm>
              <a:custGeom>
                <a:avLst/>
                <a:gdLst/>
                <a:ahLst/>
                <a:cxnLst>
                  <a:cxn ang="0">
                    <a:pos x="406" y="6"/>
                  </a:cxn>
                  <a:cxn ang="0">
                    <a:pos x="502" y="34"/>
                  </a:cxn>
                  <a:cxn ang="0">
                    <a:pos x="550" y="38"/>
                  </a:cxn>
                  <a:cxn ang="0">
                    <a:pos x="578" y="130"/>
                  </a:cxn>
                  <a:cxn ang="0">
                    <a:pos x="586" y="90"/>
                  </a:cxn>
                  <a:cxn ang="0">
                    <a:pos x="606" y="70"/>
                  </a:cxn>
                  <a:cxn ang="0">
                    <a:pos x="642" y="126"/>
                  </a:cxn>
                  <a:cxn ang="0">
                    <a:pos x="682" y="98"/>
                  </a:cxn>
                  <a:cxn ang="0">
                    <a:pos x="706" y="86"/>
                  </a:cxn>
                  <a:cxn ang="0">
                    <a:pos x="762" y="2"/>
                  </a:cxn>
                  <a:cxn ang="0">
                    <a:pos x="798" y="70"/>
                  </a:cxn>
                  <a:cxn ang="0">
                    <a:pos x="798" y="130"/>
                  </a:cxn>
                  <a:cxn ang="0">
                    <a:pos x="790" y="158"/>
                  </a:cxn>
                  <a:cxn ang="0">
                    <a:pos x="766" y="162"/>
                  </a:cxn>
                  <a:cxn ang="0">
                    <a:pos x="762" y="186"/>
                  </a:cxn>
                  <a:cxn ang="0">
                    <a:pos x="802" y="226"/>
                  </a:cxn>
                  <a:cxn ang="0">
                    <a:pos x="786" y="322"/>
                  </a:cxn>
                  <a:cxn ang="0">
                    <a:pos x="830" y="414"/>
                  </a:cxn>
                  <a:cxn ang="0">
                    <a:pos x="854" y="450"/>
                  </a:cxn>
                  <a:cxn ang="0">
                    <a:pos x="830" y="450"/>
                  </a:cxn>
                  <a:cxn ang="0">
                    <a:pos x="746" y="378"/>
                  </a:cxn>
                  <a:cxn ang="0">
                    <a:pos x="678" y="402"/>
                  </a:cxn>
                  <a:cxn ang="0">
                    <a:pos x="590" y="442"/>
                  </a:cxn>
                  <a:cxn ang="0">
                    <a:pos x="642" y="578"/>
                  </a:cxn>
                  <a:cxn ang="0">
                    <a:pos x="710" y="610"/>
                  </a:cxn>
                  <a:cxn ang="0">
                    <a:pos x="738" y="550"/>
                  </a:cxn>
                  <a:cxn ang="0">
                    <a:pos x="774" y="570"/>
                  </a:cxn>
                  <a:cxn ang="0">
                    <a:pos x="766" y="630"/>
                  </a:cxn>
                  <a:cxn ang="0">
                    <a:pos x="802" y="670"/>
                  </a:cxn>
                  <a:cxn ang="0">
                    <a:pos x="838" y="658"/>
                  </a:cxn>
                  <a:cxn ang="0">
                    <a:pos x="922" y="806"/>
                  </a:cxn>
                  <a:cxn ang="0">
                    <a:pos x="942" y="826"/>
                  </a:cxn>
                  <a:cxn ang="0">
                    <a:pos x="874" y="810"/>
                  </a:cxn>
                  <a:cxn ang="0">
                    <a:pos x="830" y="758"/>
                  </a:cxn>
                  <a:cxn ang="0">
                    <a:pos x="778" y="710"/>
                  </a:cxn>
                  <a:cxn ang="0">
                    <a:pos x="702" y="662"/>
                  </a:cxn>
                  <a:cxn ang="0">
                    <a:pos x="614" y="646"/>
                  </a:cxn>
                  <a:cxn ang="0">
                    <a:pos x="506" y="594"/>
                  </a:cxn>
                  <a:cxn ang="0">
                    <a:pos x="462" y="506"/>
                  </a:cxn>
                  <a:cxn ang="0">
                    <a:pos x="430" y="462"/>
                  </a:cxn>
                  <a:cxn ang="0">
                    <a:pos x="382" y="430"/>
                  </a:cxn>
                  <a:cxn ang="0">
                    <a:pos x="342" y="370"/>
                  </a:cxn>
                  <a:cxn ang="0">
                    <a:pos x="354" y="414"/>
                  </a:cxn>
                  <a:cxn ang="0">
                    <a:pos x="418" y="494"/>
                  </a:cxn>
                  <a:cxn ang="0">
                    <a:pos x="422" y="526"/>
                  </a:cxn>
                  <a:cxn ang="0">
                    <a:pos x="394" y="498"/>
                  </a:cxn>
                  <a:cxn ang="0">
                    <a:pos x="354" y="466"/>
                  </a:cxn>
                  <a:cxn ang="0">
                    <a:pos x="314" y="402"/>
                  </a:cxn>
                  <a:cxn ang="0">
                    <a:pos x="266" y="346"/>
                  </a:cxn>
                  <a:cxn ang="0">
                    <a:pos x="210" y="314"/>
                  </a:cxn>
                  <a:cxn ang="0">
                    <a:pos x="154" y="238"/>
                  </a:cxn>
                  <a:cxn ang="0">
                    <a:pos x="66" y="66"/>
                  </a:cxn>
                  <a:cxn ang="0">
                    <a:pos x="34" y="38"/>
                  </a:cxn>
                  <a:cxn ang="0">
                    <a:pos x="46" y="22"/>
                  </a:cxn>
                  <a:cxn ang="0">
                    <a:pos x="102" y="70"/>
                  </a:cxn>
                </a:cxnLst>
                <a:rect l="0" t="0" r="r" b="b"/>
                <a:pathLst>
                  <a:path w="984" h="844">
                    <a:moveTo>
                      <a:pt x="82" y="38"/>
                    </a:moveTo>
                    <a:lnTo>
                      <a:pt x="406" y="6"/>
                    </a:lnTo>
                    <a:cubicBezTo>
                      <a:pt x="497" y="22"/>
                      <a:pt x="465" y="0"/>
                      <a:pt x="474" y="54"/>
                    </a:cubicBezTo>
                    <a:cubicBezTo>
                      <a:pt x="492" y="48"/>
                      <a:pt x="484" y="40"/>
                      <a:pt x="502" y="34"/>
                    </a:cubicBezTo>
                    <a:cubicBezTo>
                      <a:pt x="510" y="37"/>
                      <a:pt x="517" y="46"/>
                      <a:pt x="526" y="46"/>
                    </a:cubicBezTo>
                    <a:cubicBezTo>
                      <a:pt x="534" y="46"/>
                      <a:pt x="550" y="38"/>
                      <a:pt x="550" y="38"/>
                    </a:cubicBezTo>
                    <a:cubicBezTo>
                      <a:pt x="556" y="55"/>
                      <a:pt x="552" y="60"/>
                      <a:pt x="542" y="74"/>
                    </a:cubicBezTo>
                    <a:cubicBezTo>
                      <a:pt x="555" y="114"/>
                      <a:pt x="550" y="102"/>
                      <a:pt x="578" y="130"/>
                    </a:cubicBezTo>
                    <a:cubicBezTo>
                      <a:pt x="584" y="148"/>
                      <a:pt x="590" y="148"/>
                      <a:pt x="606" y="138"/>
                    </a:cubicBezTo>
                    <a:cubicBezTo>
                      <a:pt x="600" y="119"/>
                      <a:pt x="594" y="107"/>
                      <a:pt x="586" y="90"/>
                    </a:cubicBezTo>
                    <a:cubicBezTo>
                      <a:pt x="583" y="82"/>
                      <a:pt x="578" y="66"/>
                      <a:pt x="578" y="66"/>
                    </a:cubicBezTo>
                    <a:cubicBezTo>
                      <a:pt x="585" y="44"/>
                      <a:pt x="597" y="56"/>
                      <a:pt x="606" y="70"/>
                    </a:cubicBezTo>
                    <a:cubicBezTo>
                      <a:pt x="609" y="86"/>
                      <a:pt x="608" y="117"/>
                      <a:pt x="626" y="90"/>
                    </a:cubicBezTo>
                    <a:cubicBezTo>
                      <a:pt x="648" y="97"/>
                      <a:pt x="646" y="104"/>
                      <a:pt x="642" y="126"/>
                    </a:cubicBezTo>
                    <a:cubicBezTo>
                      <a:pt x="650" y="150"/>
                      <a:pt x="665" y="141"/>
                      <a:pt x="682" y="130"/>
                    </a:cubicBezTo>
                    <a:cubicBezTo>
                      <a:pt x="689" y="108"/>
                      <a:pt x="673" y="124"/>
                      <a:pt x="682" y="98"/>
                    </a:cubicBezTo>
                    <a:cubicBezTo>
                      <a:pt x="683" y="94"/>
                      <a:pt x="690" y="96"/>
                      <a:pt x="694" y="94"/>
                    </a:cubicBezTo>
                    <a:cubicBezTo>
                      <a:pt x="698" y="92"/>
                      <a:pt x="702" y="89"/>
                      <a:pt x="706" y="86"/>
                    </a:cubicBezTo>
                    <a:cubicBezTo>
                      <a:pt x="717" y="54"/>
                      <a:pt x="688" y="54"/>
                      <a:pt x="742" y="46"/>
                    </a:cubicBezTo>
                    <a:cubicBezTo>
                      <a:pt x="748" y="27"/>
                      <a:pt x="741" y="9"/>
                      <a:pt x="762" y="2"/>
                    </a:cubicBezTo>
                    <a:cubicBezTo>
                      <a:pt x="788" y="11"/>
                      <a:pt x="777" y="38"/>
                      <a:pt x="802" y="46"/>
                    </a:cubicBezTo>
                    <a:cubicBezTo>
                      <a:pt x="831" y="36"/>
                      <a:pt x="805" y="63"/>
                      <a:pt x="798" y="70"/>
                    </a:cubicBezTo>
                    <a:cubicBezTo>
                      <a:pt x="789" y="96"/>
                      <a:pt x="787" y="96"/>
                      <a:pt x="802" y="118"/>
                    </a:cubicBezTo>
                    <a:cubicBezTo>
                      <a:pt x="801" y="122"/>
                      <a:pt x="801" y="127"/>
                      <a:pt x="798" y="130"/>
                    </a:cubicBezTo>
                    <a:cubicBezTo>
                      <a:pt x="794" y="133"/>
                      <a:pt x="784" y="129"/>
                      <a:pt x="782" y="134"/>
                    </a:cubicBezTo>
                    <a:cubicBezTo>
                      <a:pt x="780" y="142"/>
                      <a:pt x="790" y="158"/>
                      <a:pt x="790" y="158"/>
                    </a:cubicBezTo>
                    <a:cubicBezTo>
                      <a:pt x="786" y="161"/>
                      <a:pt x="783" y="165"/>
                      <a:pt x="778" y="166"/>
                    </a:cubicBezTo>
                    <a:cubicBezTo>
                      <a:pt x="774" y="167"/>
                      <a:pt x="769" y="159"/>
                      <a:pt x="766" y="162"/>
                    </a:cubicBezTo>
                    <a:cubicBezTo>
                      <a:pt x="758" y="170"/>
                      <a:pt x="794" y="182"/>
                      <a:pt x="794" y="182"/>
                    </a:cubicBezTo>
                    <a:cubicBezTo>
                      <a:pt x="804" y="211"/>
                      <a:pt x="775" y="190"/>
                      <a:pt x="762" y="186"/>
                    </a:cubicBezTo>
                    <a:cubicBezTo>
                      <a:pt x="767" y="194"/>
                      <a:pt x="773" y="202"/>
                      <a:pt x="778" y="210"/>
                    </a:cubicBezTo>
                    <a:cubicBezTo>
                      <a:pt x="783" y="218"/>
                      <a:pt x="802" y="226"/>
                      <a:pt x="802" y="226"/>
                    </a:cubicBezTo>
                    <a:cubicBezTo>
                      <a:pt x="813" y="242"/>
                      <a:pt x="804" y="245"/>
                      <a:pt x="810" y="262"/>
                    </a:cubicBezTo>
                    <a:cubicBezTo>
                      <a:pt x="803" y="282"/>
                      <a:pt x="793" y="301"/>
                      <a:pt x="786" y="322"/>
                    </a:cubicBezTo>
                    <a:cubicBezTo>
                      <a:pt x="783" y="330"/>
                      <a:pt x="778" y="346"/>
                      <a:pt x="778" y="346"/>
                    </a:cubicBezTo>
                    <a:cubicBezTo>
                      <a:pt x="785" y="366"/>
                      <a:pt x="817" y="394"/>
                      <a:pt x="830" y="414"/>
                    </a:cubicBezTo>
                    <a:cubicBezTo>
                      <a:pt x="835" y="422"/>
                      <a:pt x="841" y="430"/>
                      <a:pt x="846" y="438"/>
                    </a:cubicBezTo>
                    <a:cubicBezTo>
                      <a:pt x="849" y="442"/>
                      <a:pt x="854" y="450"/>
                      <a:pt x="854" y="450"/>
                    </a:cubicBezTo>
                    <a:cubicBezTo>
                      <a:pt x="853" y="457"/>
                      <a:pt x="855" y="466"/>
                      <a:pt x="850" y="470"/>
                    </a:cubicBezTo>
                    <a:cubicBezTo>
                      <a:pt x="844" y="475"/>
                      <a:pt x="831" y="451"/>
                      <a:pt x="830" y="450"/>
                    </a:cubicBezTo>
                    <a:cubicBezTo>
                      <a:pt x="811" y="431"/>
                      <a:pt x="789" y="421"/>
                      <a:pt x="774" y="398"/>
                    </a:cubicBezTo>
                    <a:cubicBezTo>
                      <a:pt x="769" y="379"/>
                      <a:pt x="766" y="371"/>
                      <a:pt x="746" y="378"/>
                    </a:cubicBezTo>
                    <a:cubicBezTo>
                      <a:pt x="717" y="368"/>
                      <a:pt x="730" y="368"/>
                      <a:pt x="706" y="374"/>
                    </a:cubicBezTo>
                    <a:cubicBezTo>
                      <a:pt x="688" y="402"/>
                      <a:pt x="699" y="395"/>
                      <a:pt x="678" y="402"/>
                    </a:cubicBezTo>
                    <a:cubicBezTo>
                      <a:pt x="654" y="386"/>
                      <a:pt x="650" y="390"/>
                      <a:pt x="618" y="394"/>
                    </a:cubicBezTo>
                    <a:cubicBezTo>
                      <a:pt x="607" y="411"/>
                      <a:pt x="601" y="426"/>
                      <a:pt x="590" y="442"/>
                    </a:cubicBezTo>
                    <a:cubicBezTo>
                      <a:pt x="600" y="471"/>
                      <a:pt x="593" y="459"/>
                      <a:pt x="606" y="478"/>
                    </a:cubicBezTo>
                    <a:cubicBezTo>
                      <a:pt x="593" y="518"/>
                      <a:pt x="622" y="548"/>
                      <a:pt x="642" y="578"/>
                    </a:cubicBezTo>
                    <a:cubicBezTo>
                      <a:pt x="651" y="591"/>
                      <a:pt x="651" y="601"/>
                      <a:pt x="666" y="606"/>
                    </a:cubicBezTo>
                    <a:cubicBezTo>
                      <a:pt x="680" y="627"/>
                      <a:pt x="691" y="623"/>
                      <a:pt x="710" y="610"/>
                    </a:cubicBezTo>
                    <a:cubicBezTo>
                      <a:pt x="729" y="616"/>
                      <a:pt x="729" y="606"/>
                      <a:pt x="734" y="590"/>
                    </a:cubicBezTo>
                    <a:cubicBezTo>
                      <a:pt x="735" y="577"/>
                      <a:pt x="731" y="562"/>
                      <a:pt x="738" y="550"/>
                    </a:cubicBezTo>
                    <a:cubicBezTo>
                      <a:pt x="742" y="543"/>
                      <a:pt x="762" y="542"/>
                      <a:pt x="762" y="542"/>
                    </a:cubicBezTo>
                    <a:cubicBezTo>
                      <a:pt x="783" y="547"/>
                      <a:pt x="786" y="552"/>
                      <a:pt x="774" y="570"/>
                    </a:cubicBezTo>
                    <a:cubicBezTo>
                      <a:pt x="779" y="590"/>
                      <a:pt x="790" y="605"/>
                      <a:pt x="770" y="618"/>
                    </a:cubicBezTo>
                    <a:cubicBezTo>
                      <a:pt x="769" y="622"/>
                      <a:pt x="764" y="626"/>
                      <a:pt x="766" y="630"/>
                    </a:cubicBezTo>
                    <a:cubicBezTo>
                      <a:pt x="768" y="634"/>
                      <a:pt x="775" y="634"/>
                      <a:pt x="778" y="638"/>
                    </a:cubicBezTo>
                    <a:cubicBezTo>
                      <a:pt x="788" y="651"/>
                      <a:pt x="786" y="660"/>
                      <a:pt x="802" y="670"/>
                    </a:cubicBezTo>
                    <a:cubicBezTo>
                      <a:pt x="810" y="667"/>
                      <a:pt x="818" y="665"/>
                      <a:pt x="826" y="662"/>
                    </a:cubicBezTo>
                    <a:cubicBezTo>
                      <a:pt x="830" y="661"/>
                      <a:pt x="838" y="658"/>
                      <a:pt x="838" y="658"/>
                    </a:cubicBezTo>
                    <a:cubicBezTo>
                      <a:pt x="857" y="664"/>
                      <a:pt x="864" y="680"/>
                      <a:pt x="870" y="698"/>
                    </a:cubicBezTo>
                    <a:cubicBezTo>
                      <a:pt x="859" y="731"/>
                      <a:pt x="887" y="794"/>
                      <a:pt x="922" y="806"/>
                    </a:cubicBezTo>
                    <a:cubicBezTo>
                      <a:pt x="938" y="801"/>
                      <a:pt x="941" y="792"/>
                      <a:pt x="958" y="798"/>
                    </a:cubicBezTo>
                    <a:cubicBezTo>
                      <a:pt x="984" y="837"/>
                      <a:pt x="928" y="784"/>
                      <a:pt x="942" y="826"/>
                    </a:cubicBezTo>
                    <a:cubicBezTo>
                      <a:pt x="936" y="844"/>
                      <a:pt x="930" y="844"/>
                      <a:pt x="914" y="834"/>
                    </a:cubicBezTo>
                    <a:cubicBezTo>
                      <a:pt x="903" y="817"/>
                      <a:pt x="890" y="821"/>
                      <a:pt x="874" y="810"/>
                    </a:cubicBezTo>
                    <a:cubicBezTo>
                      <a:pt x="851" y="776"/>
                      <a:pt x="882" y="816"/>
                      <a:pt x="854" y="794"/>
                    </a:cubicBezTo>
                    <a:cubicBezTo>
                      <a:pt x="843" y="785"/>
                      <a:pt x="840" y="768"/>
                      <a:pt x="830" y="758"/>
                    </a:cubicBezTo>
                    <a:cubicBezTo>
                      <a:pt x="824" y="739"/>
                      <a:pt x="817" y="724"/>
                      <a:pt x="798" y="718"/>
                    </a:cubicBezTo>
                    <a:cubicBezTo>
                      <a:pt x="791" y="696"/>
                      <a:pt x="800" y="712"/>
                      <a:pt x="778" y="710"/>
                    </a:cubicBezTo>
                    <a:cubicBezTo>
                      <a:pt x="767" y="709"/>
                      <a:pt x="746" y="702"/>
                      <a:pt x="746" y="702"/>
                    </a:cubicBezTo>
                    <a:cubicBezTo>
                      <a:pt x="729" y="691"/>
                      <a:pt x="720" y="674"/>
                      <a:pt x="702" y="662"/>
                    </a:cubicBezTo>
                    <a:cubicBezTo>
                      <a:pt x="694" y="665"/>
                      <a:pt x="687" y="673"/>
                      <a:pt x="678" y="674"/>
                    </a:cubicBezTo>
                    <a:cubicBezTo>
                      <a:pt x="657" y="677"/>
                      <a:pt x="630" y="657"/>
                      <a:pt x="614" y="646"/>
                    </a:cubicBezTo>
                    <a:cubicBezTo>
                      <a:pt x="600" y="637"/>
                      <a:pt x="580" y="639"/>
                      <a:pt x="566" y="630"/>
                    </a:cubicBezTo>
                    <a:cubicBezTo>
                      <a:pt x="546" y="617"/>
                      <a:pt x="525" y="607"/>
                      <a:pt x="506" y="594"/>
                    </a:cubicBezTo>
                    <a:cubicBezTo>
                      <a:pt x="513" y="572"/>
                      <a:pt x="509" y="551"/>
                      <a:pt x="490" y="538"/>
                    </a:cubicBezTo>
                    <a:cubicBezTo>
                      <a:pt x="485" y="522"/>
                      <a:pt x="476" y="515"/>
                      <a:pt x="462" y="506"/>
                    </a:cubicBezTo>
                    <a:cubicBezTo>
                      <a:pt x="441" y="474"/>
                      <a:pt x="469" y="513"/>
                      <a:pt x="442" y="486"/>
                    </a:cubicBezTo>
                    <a:cubicBezTo>
                      <a:pt x="436" y="480"/>
                      <a:pt x="436" y="468"/>
                      <a:pt x="430" y="462"/>
                    </a:cubicBezTo>
                    <a:cubicBezTo>
                      <a:pt x="427" y="459"/>
                      <a:pt x="422" y="459"/>
                      <a:pt x="418" y="458"/>
                    </a:cubicBezTo>
                    <a:cubicBezTo>
                      <a:pt x="407" y="447"/>
                      <a:pt x="382" y="430"/>
                      <a:pt x="382" y="430"/>
                    </a:cubicBezTo>
                    <a:cubicBezTo>
                      <a:pt x="371" y="413"/>
                      <a:pt x="358" y="399"/>
                      <a:pt x="346" y="382"/>
                    </a:cubicBezTo>
                    <a:cubicBezTo>
                      <a:pt x="344" y="378"/>
                      <a:pt x="345" y="373"/>
                      <a:pt x="342" y="370"/>
                    </a:cubicBezTo>
                    <a:cubicBezTo>
                      <a:pt x="339" y="367"/>
                      <a:pt x="334" y="367"/>
                      <a:pt x="330" y="366"/>
                    </a:cubicBezTo>
                    <a:cubicBezTo>
                      <a:pt x="322" y="390"/>
                      <a:pt x="342" y="398"/>
                      <a:pt x="354" y="414"/>
                    </a:cubicBezTo>
                    <a:cubicBezTo>
                      <a:pt x="368" y="432"/>
                      <a:pt x="372" y="446"/>
                      <a:pt x="390" y="458"/>
                    </a:cubicBezTo>
                    <a:cubicBezTo>
                      <a:pt x="409" y="487"/>
                      <a:pt x="399" y="475"/>
                      <a:pt x="418" y="494"/>
                    </a:cubicBezTo>
                    <a:cubicBezTo>
                      <a:pt x="423" y="510"/>
                      <a:pt x="428" y="517"/>
                      <a:pt x="442" y="526"/>
                    </a:cubicBezTo>
                    <a:cubicBezTo>
                      <a:pt x="450" y="550"/>
                      <a:pt x="432" y="533"/>
                      <a:pt x="422" y="526"/>
                    </a:cubicBezTo>
                    <a:cubicBezTo>
                      <a:pt x="399" y="492"/>
                      <a:pt x="430" y="532"/>
                      <a:pt x="402" y="510"/>
                    </a:cubicBezTo>
                    <a:cubicBezTo>
                      <a:pt x="398" y="507"/>
                      <a:pt x="397" y="501"/>
                      <a:pt x="394" y="498"/>
                    </a:cubicBezTo>
                    <a:cubicBezTo>
                      <a:pt x="391" y="495"/>
                      <a:pt x="386" y="493"/>
                      <a:pt x="382" y="490"/>
                    </a:cubicBezTo>
                    <a:cubicBezTo>
                      <a:pt x="377" y="474"/>
                      <a:pt x="370" y="471"/>
                      <a:pt x="354" y="466"/>
                    </a:cubicBezTo>
                    <a:cubicBezTo>
                      <a:pt x="344" y="452"/>
                      <a:pt x="340" y="447"/>
                      <a:pt x="346" y="430"/>
                    </a:cubicBezTo>
                    <a:cubicBezTo>
                      <a:pt x="338" y="418"/>
                      <a:pt x="314" y="402"/>
                      <a:pt x="314" y="402"/>
                    </a:cubicBezTo>
                    <a:cubicBezTo>
                      <a:pt x="306" y="390"/>
                      <a:pt x="298" y="378"/>
                      <a:pt x="290" y="366"/>
                    </a:cubicBezTo>
                    <a:cubicBezTo>
                      <a:pt x="284" y="357"/>
                      <a:pt x="273" y="354"/>
                      <a:pt x="266" y="346"/>
                    </a:cubicBezTo>
                    <a:cubicBezTo>
                      <a:pt x="263" y="342"/>
                      <a:pt x="262" y="337"/>
                      <a:pt x="258" y="334"/>
                    </a:cubicBezTo>
                    <a:cubicBezTo>
                      <a:pt x="243" y="324"/>
                      <a:pt x="225" y="324"/>
                      <a:pt x="210" y="314"/>
                    </a:cubicBezTo>
                    <a:cubicBezTo>
                      <a:pt x="201" y="300"/>
                      <a:pt x="194" y="291"/>
                      <a:pt x="178" y="286"/>
                    </a:cubicBezTo>
                    <a:cubicBezTo>
                      <a:pt x="160" y="260"/>
                      <a:pt x="192" y="247"/>
                      <a:pt x="154" y="238"/>
                    </a:cubicBezTo>
                    <a:cubicBezTo>
                      <a:pt x="111" y="209"/>
                      <a:pt x="106" y="149"/>
                      <a:pt x="90" y="102"/>
                    </a:cubicBezTo>
                    <a:cubicBezTo>
                      <a:pt x="86" y="90"/>
                      <a:pt x="76" y="73"/>
                      <a:pt x="66" y="66"/>
                    </a:cubicBezTo>
                    <a:cubicBezTo>
                      <a:pt x="58" y="60"/>
                      <a:pt x="42" y="50"/>
                      <a:pt x="42" y="50"/>
                    </a:cubicBezTo>
                    <a:cubicBezTo>
                      <a:pt x="39" y="46"/>
                      <a:pt x="38" y="41"/>
                      <a:pt x="34" y="38"/>
                    </a:cubicBezTo>
                    <a:cubicBezTo>
                      <a:pt x="27" y="34"/>
                      <a:pt x="10" y="30"/>
                      <a:pt x="10" y="30"/>
                    </a:cubicBezTo>
                    <a:cubicBezTo>
                      <a:pt x="0" y="1"/>
                      <a:pt x="31" y="17"/>
                      <a:pt x="46" y="22"/>
                    </a:cubicBezTo>
                    <a:cubicBezTo>
                      <a:pt x="65" y="51"/>
                      <a:pt x="61" y="41"/>
                      <a:pt x="86" y="58"/>
                    </a:cubicBezTo>
                    <a:cubicBezTo>
                      <a:pt x="94" y="70"/>
                      <a:pt x="94" y="93"/>
                      <a:pt x="102" y="70"/>
                    </a:cubicBezTo>
                    <a:cubicBezTo>
                      <a:pt x="95" y="49"/>
                      <a:pt x="82" y="62"/>
                      <a:pt x="82" y="38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63" name="Freeform 32"/>
              <p:cNvSpPr>
                <a:spLocks/>
              </p:cNvSpPr>
              <p:nvPr userDrawn="1"/>
            </p:nvSpPr>
            <p:spPr bwMode="ltGray">
              <a:xfrm>
                <a:off x="3577" y="490"/>
                <a:ext cx="36" cy="39"/>
              </a:xfrm>
              <a:custGeom>
                <a:avLst/>
                <a:gdLst/>
                <a:ahLst/>
                <a:cxnLst>
                  <a:cxn ang="0">
                    <a:pos x="6" y="28"/>
                  </a:cxn>
                  <a:cxn ang="0">
                    <a:pos x="10" y="48"/>
                  </a:cxn>
                  <a:cxn ang="0">
                    <a:pos x="6" y="28"/>
                  </a:cxn>
                </a:cxnLst>
                <a:rect l="0" t="0" r="r" b="b"/>
                <a:pathLst>
                  <a:path w="36" h="48">
                    <a:moveTo>
                      <a:pt x="6" y="28"/>
                    </a:moveTo>
                    <a:cubicBezTo>
                      <a:pt x="25" y="0"/>
                      <a:pt x="36" y="31"/>
                      <a:pt x="10" y="48"/>
                    </a:cubicBezTo>
                    <a:cubicBezTo>
                      <a:pt x="0" y="34"/>
                      <a:pt x="0" y="40"/>
                      <a:pt x="6" y="28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64" name="Freeform 33"/>
              <p:cNvSpPr>
                <a:spLocks/>
              </p:cNvSpPr>
              <p:nvPr userDrawn="1"/>
            </p:nvSpPr>
            <p:spPr bwMode="ltGray">
              <a:xfrm>
                <a:off x="3549" y="475"/>
                <a:ext cx="38" cy="2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12" y="1"/>
                  </a:cxn>
                  <a:cxn ang="0">
                    <a:pos x="36" y="17"/>
                  </a:cxn>
                  <a:cxn ang="0">
                    <a:pos x="8" y="17"/>
                  </a:cxn>
                  <a:cxn ang="0">
                    <a:pos x="0" y="5"/>
                  </a:cxn>
                </a:cxnLst>
                <a:rect l="0" t="0" r="r" b="b"/>
                <a:pathLst>
                  <a:path w="36" h="37">
                    <a:moveTo>
                      <a:pt x="0" y="5"/>
                    </a:moveTo>
                    <a:cubicBezTo>
                      <a:pt x="4" y="4"/>
                      <a:pt x="8" y="0"/>
                      <a:pt x="12" y="1"/>
                    </a:cubicBezTo>
                    <a:cubicBezTo>
                      <a:pt x="21" y="4"/>
                      <a:pt x="36" y="17"/>
                      <a:pt x="36" y="17"/>
                    </a:cubicBezTo>
                    <a:cubicBezTo>
                      <a:pt x="29" y="37"/>
                      <a:pt x="22" y="26"/>
                      <a:pt x="8" y="17"/>
                    </a:cubicBezTo>
                    <a:cubicBezTo>
                      <a:pt x="5" y="13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65" name="Freeform 34"/>
              <p:cNvSpPr>
                <a:spLocks/>
              </p:cNvSpPr>
              <p:nvPr userDrawn="1"/>
            </p:nvSpPr>
            <p:spPr bwMode="ltGray">
              <a:xfrm>
                <a:off x="4686" y="394"/>
                <a:ext cx="171" cy="81"/>
              </a:xfrm>
              <a:custGeom>
                <a:avLst/>
                <a:gdLst/>
                <a:ahLst/>
                <a:cxnLst>
                  <a:cxn ang="0">
                    <a:pos x="0" y="49"/>
                  </a:cxn>
                  <a:cxn ang="0">
                    <a:pos x="28" y="25"/>
                  </a:cxn>
                  <a:cxn ang="0">
                    <a:pos x="56" y="21"/>
                  </a:cxn>
                  <a:cxn ang="0">
                    <a:pos x="80" y="9"/>
                  </a:cxn>
                  <a:cxn ang="0">
                    <a:pos x="64" y="25"/>
                  </a:cxn>
                  <a:cxn ang="0">
                    <a:pos x="124" y="49"/>
                  </a:cxn>
                  <a:cxn ang="0">
                    <a:pos x="160" y="65"/>
                  </a:cxn>
                  <a:cxn ang="0">
                    <a:pos x="116" y="77"/>
                  </a:cxn>
                  <a:cxn ang="0">
                    <a:pos x="88" y="57"/>
                  </a:cxn>
                  <a:cxn ang="0">
                    <a:pos x="76" y="53"/>
                  </a:cxn>
                  <a:cxn ang="0">
                    <a:pos x="24" y="41"/>
                  </a:cxn>
                  <a:cxn ang="0">
                    <a:pos x="0" y="49"/>
                  </a:cxn>
                </a:cxnLst>
                <a:rect l="0" t="0" r="r" b="b"/>
                <a:pathLst>
                  <a:path w="170" h="96">
                    <a:moveTo>
                      <a:pt x="0" y="49"/>
                    </a:moveTo>
                    <a:cubicBezTo>
                      <a:pt x="5" y="33"/>
                      <a:pt x="12" y="30"/>
                      <a:pt x="28" y="25"/>
                    </a:cubicBezTo>
                    <a:cubicBezTo>
                      <a:pt x="20" y="0"/>
                      <a:pt x="42" y="16"/>
                      <a:pt x="56" y="21"/>
                    </a:cubicBezTo>
                    <a:cubicBezTo>
                      <a:pt x="56" y="21"/>
                      <a:pt x="77" y="6"/>
                      <a:pt x="80" y="9"/>
                    </a:cubicBezTo>
                    <a:cubicBezTo>
                      <a:pt x="85" y="14"/>
                      <a:pt x="71" y="23"/>
                      <a:pt x="64" y="25"/>
                    </a:cubicBezTo>
                    <a:cubicBezTo>
                      <a:pt x="82" y="37"/>
                      <a:pt x="103" y="42"/>
                      <a:pt x="124" y="49"/>
                    </a:cubicBezTo>
                    <a:cubicBezTo>
                      <a:pt x="136" y="53"/>
                      <a:pt x="160" y="65"/>
                      <a:pt x="160" y="65"/>
                    </a:cubicBezTo>
                    <a:cubicBezTo>
                      <a:pt x="170" y="96"/>
                      <a:pt x="134" y="83"/>
                      <a:pt x="116" y="77"/>
                    </a:cubicBezTo>
                    <a:cubicBezTo>
                      <a:pt x="109" y="57"/>
                      <a:pt x="116" y="66"/>
                      <a:pt x="88" y="57"/>
                    </a:cubicBezTo>
                    <a:cubicBezTo>
                      <a:pt x="84" y="56"/>
                      <a:pt x="76" y="53"/>
                      <a:pt x="76" y="53"/>
                    </a:cubicBezTo>
                    <a:cubicBezTo>
                      <a:pt x="57" y="34"/>
                      <a:pt x="53" y="37"/>
                      <a:pt x="24" y="41"/>
                    </a:cubicBezTo>
                    <a:cubicBezTo>
                      <a:pt x="9" y="51"/>
                      <a:pt x="17" y="49"/>
                      <a:pt x="0" y="49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66" name="Freeform 35"/>
              <p:cNvSpPr>
                <a:spLocks/>
              </p:cNvSpPr>
              <p:nvPr userDrawn="1"/>
            </p:nvSpPr>
            <p:spPr bwMode="ltGray">
              <a:xfrm>
                <a:off x="4867" y="460"/>
                <a:ext cx="138" cy="3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4"/>
                  </a:cxn>
                  <a:cxn ang="0">
                    <a:pos x="88" y="24"/>
                  </a:cxn>
                  <a:cxn ang="0">
                    <a:pos x="112" y="20"/>
                  </a:cxn>
                  <a:cxn ang="0">
                    <a:pos x="108" y="44"/>
                  </a:cxn>
                  <a:cxn ang="0">
                    <a:pos x="64" y="40"/>
                  </a:cxn>
                  <a:cxn ang="0">
                    <a:pos x="0" y="36"/>
                  </a:cxn>
                  <a:cxn ang="0">
                    <a:pos x="28" y="20"/>
                  </a:cxn>
                  <a:cxn ang="0">
                    <a:pos x="0" y="0"/>
                  </a:cxn>
                </a:cxnLst>
                <a:rect l="0" t="0" r="r" b="b"/>
                <a:pathLst>
                  <a:path w="138" h="44">
                    <a:moveTo>
                      <a:pt x="0" y="0"/>
                    </a:moveTo>
                    <a:cubicBezTo>
                      <a:pt x="19" y="3"/>
                      <a:pt x="35" y="10"/>
                      <a:pt x="52" y="4"/>
                    </a:cubicBezTo>
                    <a:cubicBezTo>
                      <a:pt x="87" y="11"/>
                      <a:pt x="61" y="15"/>
                      <a:pt x="88" y="24"/>
                    </a:cubicBezTo>
                    <a:cubicBezTo>
                      <a:pt x="96" y="23"/>
                      <a:pt x="104" y="19"/>
                      <a:pt x="112" y="20"/>
                    </a:cubicBezTo>
                    <a:cubicBezTo>
                      <a:pt x="138" y="23"/>
                      <a:pt x="118" y="41"/>
                      <a:pt x="108" y="44"/>
                    </a:cubicBezTo>
                    <a:cubicBezTo>
                      <a:pt x="78" y="34"/>
                      <a:pt x="92" y="34"/>
                      <a:pt x="64" y="40"/>
                    </a:cubicBezTo>
                    <a:cubicBezTo>
                      <a:pt x="41" y="37"/>
                      <a:pt x="22" y="41"/>
                      <a:pt x="0" y="36"/>
                    </a:cubicBezTo>
                    <a:cubicBezTo>
                      <a:pt x="6" y="11"/>
                      <a:pt x="7" y="27"/>
                      <a:pt x="28" y="20"/>
                    </a:cubicBezTo>
                    <a:cubicBezTo>
                      <a:pt x="17" y="13"/>
                      <a:pt x="0" y="13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67" name="Freeform 36"/>
              <p:cNvSpPr>
                <a:spLocks/>
              </p:cNvSpPr>
              <p:nvPr userDrawn="1"/>
            </p:nvSpPr>
            <p:spPr bwMode="ltGray">
              <a:xfrm>
                <a:off x="4794" y="480"/>
                <a:ext cx="56" cy="34"/>
              </a:xfrm>
              <a:custGeom>
                <a:avLst/>
                <a:gdLst/>
                <a:ahLst/>
                <a:cxnLst>
                  <a:cxn ang="0">
                    <a:pos x="17" y="25"/>
                  </a:cxn>
                  <a:cxn ang="0">
                    <a:pos x="37" y="13"/>
                  </a:cxn>
                  <a:cxn ang="0">
                    <a:pos x="17" y="25"/>
                  </a:cxn>
                </a:cxnLst>
                <a:rect l="0" t="0" r="r" b="b"/>
                <a:pathLst>
                  <a:path w="57" h="42">
                    <a:moveTo>
                      <a:pt x="17" y="25"/>
                    </a:moveTo>
                    <a:cubicBezTo>
                      <a:pt x="0" y="0"/>
                      <a:pt x="21" y="9"/>
                      <a:pt x="37" y="13"/>
                    </a:cubicBezTo>
                    <a:cubicBezTo>
                      <a:pt x="57" y="42"/>
                      <a:pt x="30" y="25"/>
                      <a:pt x="17" y="25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68" name="Freeform 37"/>
              <p:cNvSpPr>
                <a:spLocks/>
              </p:cNvSpPr>
              <p:nvPr userDrawn="1"/>
            </p:nvSpPr>
            <p:spPr bwMode="ltGray">
              <a:xfrm>
                <a:off x="4757" y="375"/>
                <a:ext cx="37" cy="44"/>
              </a:xfrm>
              <a:custGeom>
                <a:avLst/>
                <a:gdLst/>
                <a:ahLst/>
                <a:cxnLst>
                  <a:cxn ang="0">
                    <a:pos x="19" y="32"/>
                  </a:cxn>
                  <a:cxn ang="0">
                    <a:pos x="19" y="0"/>
                  </a:cxn>
                  <a:cxn ang="0">
                    <a:pos x="19" y="32"/>
                  </a:cxn>
                </a:cxnLst>
                <a:rect l="0" t="0" r="r" b="b"/>
                <a:pathLst>
                  <a:path w="39" h="52">
                    <a:moveTo>
                      <a:pt x="19" y="32"/>
                    </a:moveTo>
                    <a:cubicBezTo>
                      <a:pt x="13" y="14"/>
                      <a:pt x="0" y="13"/>
                      <a:pt x="19" y="0"/>
                    </a:cubicBezTo>
                    <a:cubicBezTo>
                      <a:pt x="23" y="5"/>
                      <a:pt x="39" y="52"/>
                      <a:pt x="19" y="32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69" name="Freeform 38"/>
              <p:cNvSpPr>
                <a:spLocks/>
              </p:cNvSpPr>
              <p:nvPr userDrawn="1"/>
            </p:nvSpPr>
            <p:spPr bwMode="ltGray">
              <a:xfrm>
                <a:off x="5054" y="507"/>
                <a:ext cx="45" cy="66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20" y="33"/>
                  </a:cxn>
                  <a:cxn ang="0">
                    <a:pos x="24" y="49"/>
                  </a:cxn>
                  <a:cxn ang="0">
                    <a:pos x="36" y="53"/>
                  </a:cxn>
                  <a:cxn ang="0">
                    <a:pos x="24" y="73"/>
                  </a:cxn>
                  <a:cxn ang="0">
                    <a:pos x="0" y="21"/>
                  </a:cxn>
                  <a:cxn ang="0">
                    <a:pos x="4" y="9"/>
                  </a:cxn>
                </a:cxnLst>
                <a:rect l="0" t="0" r="r" b="b"/>
                <a:pathLst>
                  <a:path w="44" h="80">
                    <a:moveTo>
                      <a:pt x="4" y="9"/>
                    </a:moveTo>
                    <a:cubicBezTo>
                      <a:pt x="9" y="17"/>
                      <a:pt x="18" y="24"/>
                      <a:pt x="20" y="33"/>
                    </a:cubicBezTo>
                    <a:cubicBezTo>
                      <a:pt x="21" y="38"/>
                      <a:pt x="21" y="45"/>
                      <a:pt x="24" y="49"/>
                    </a:cubicBezTo>
                    <a:cubicBezTo>
                      <a:pt x="27" y="52"/>
                      <a:pt x="32" y="52"/>
                      <a:pt x="36" y="53"/>
                    </a:cubicBezTo>
                    <a:cubicBezTo>
                      <a:pt x="41" y="68"/>
                      <a:pt x="44" y="80"/>
                      <a:pt x="24" y="73"/>
                    </a:cubicBezTo>
                    <a:cubicBezTo>
                      <a:pt x="19" y="55"/>
                      <a:pt x="11" y="37"/>
                      <a:pt x="0" y="21"/>
                    </a:cubicBezTo>
                    <a:cubicBezTo>
                      <a:pt x="4" y="4"/>
                      <a:pt x="4" y="0"/>
                      <a:pt x="4" y="9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0" name="Freeform 39"/>
              <p:cNvSpPr>
                <a:spLocks/>
              </p:cNvSpPr>
              <p:nvPr userDrawn="1"/>
            </p:nvSpPr>
            <p:spPr bwMode="ltGray">
              <a:xfrm>
                <a:off x="4260" y="6"/>
                <a:ext cx="480" cy="100"/>
              </a:xfrm>
              <a:custGeom>
                <a:avLst/>
                <a:gdLst/>
                <a:ahLst/>
                <a:cxnLst>
                  <a:cxn ang="0">
                    <a:pos x="220" y="1"/>
                  </a:cxn>
                  <a:cxn ang="0">
                    <a:pos x="231" y="8"/>
                  </a:cxn>
                  <a:cxn ang="0">
                    <a:pos x="235" y="0"/>
                  </a:cxn>
                  <a:cxn ang="0">
                    <a:pos x="265" y="0"/>
                  </a:cxn>
                  <a:cxn ang="0">
                    <a:pos x="287" y="17"/>
                  </a:cxn>
                  <a:cxn ang="0">
                    <a:pos x="319" y="10"/>
                  </a:cxn>
                  <a:cxn ang="0">
                    <a:pos x="314" y="29"/>
                  </a:cxn>
                  <a:cxn ang="0">
                    <a:pos x="298" y="46"/>
                  </a:cxn>
                  <a:cxn ang="0">
                    <a:pos x="295" y="29"/>
                  </a:cxn>
                  <a:cxn ang="0">
                    <a:pos x="287" y="31"/>
                  </a:cxn>
                  <a:cxn ang="0">
                    <a:pos x="279" y="29"/>
                  </a:cxn>
                  <a:cxn ang="0">
                    <a:pos x="263" y="21"/>
                  </a:cxn>
                  <a:cxn ang="0">
                    <a:pos x="228" y="38"/>
                  </a:cxn>
                  <a:cxn ang="0">
                    <a:pos x="201" y="44"/>
                  </a:cxn>
                  <a:cxn ang="0">
                    <a:pos x="212" y="57"/>
                  </a:cxn>
                  <a:cxn ang="0">
                    <a:pos x="188" y="63"/>
                  </a:cxn>
                  <a:cxn ang="0">
                    <a:pos x="169" y="61"/>
                  </a:cxn>
                  <a:cxn ang="0">
                    <a:pos x="177" y="57"/>
                  </a:cxn>
                  <a:cxn ang="0">
                    <a:pos x="171" y="40"/>
                  </a:cxn>
                  <a:cxn ang="0">
                    <a:pos x="169" y="31"/>
                  </a:cxn>
                  <a:cxn ang="0">
                    <a:pos x="158" y="23"/>
                  </a:cxn>
                  <a:cxn ang="0">
                    <a:pos x="142" y="27"/>
                  </a:cxn>
                  <a:cxn ang="0">
                    <a:pos x="134" y="27"/>
                  </a:cxn>
                  <a:cxn ang="0">
                    <a:pos x="123" y="25"/>
                  </a:cxn>
                  <a:cxn ang="0">
                    <a:pos x="83" y="2"/>
                  </a:cxn>
                  <a:cxn ang="0">
                    <a:pos x="59" y="14"/>
                  </a:cxn>
                  <a:cxn ang="0">
                    <a:pos x="1" y="0"/>
                  </a:cxn>
                  <a:cxn ang="0">
                    <a:pos x="220" y="1"/>
                  </a:cxn>
                </a:cxnLst>
                <a:rect l="0" t="0" r="r" b="b"/>
                <a:pathLst>
                  <a:path w="323" h="64">
                    <a:moveTo>
                      <a:pt x="220" y="1"/>
                    </a:moveTo>
                    <a:cubicBezTo>
                      <a:pt x="215" y="12"/>
                      <a:pt x="225" y="17"/>
                      <a:pt x="231" y="8"/>
                    </a:cubicBezTo>
                    <a:cubicBezTo>
                      <a:pt x="235" y="0"/>
                      <a:pt x="229" y="7"/>
                      <a:pt x="235" y="0"/>
                    </a:cubicBezTo>
                    <a:lnTo>
                      <a:pt x="265" y="0"/>
                    </a:lnTo>
                    <a:cubicBezTo>
                      <a:pt x="277" y="6"/>
                      <a:pt x="276" y="11"/>
                      <a:pt x="287" y="17"/>
                    </a:cubicBezTo>
                    <a:cubicBezTo>
                      <a:pt x="308" y="11"/>
                      <a:pt x="293" y="7"/>
                      <a:pt x="319" y="10"/>
                    </a:cubicBezTo>
                    <a:cubicBezTo>
                      <a:pt x="323" y="19"/>
                      <a:pt x="321" y="22"/>
                      <a:pt x="314" y="29"/>
                    </a:cubicBezTo>
                    <a:cubicBezTo>
                      <a:pt x="312" y="39"/>
                      <a:pt x="313" y="50"/>
                      <a:pt x="298" y="46"/>
                    </a:cubicBezTo>
                    <a:cubicBezTo>
                      <a:pt x="297" y="40"/>
                      <a:pt x="298" y="34"/>
                      <a:pt x="295" y="29"/>
                    </a:cubicBezTo>
                    <a:cubicBezTo>
                      <a:pt x="294" y="27"/>
                      <a:pt x="290" y="31"/>
                      <a:pt x="287" y="31"/>
                    </a:cubicBezTo>
                    <a:cubicBezTo>
                      <a:pt x="284" y="31"/>
                      <a:pt x="282" y="30"/>
                      <a:pt x="279" y="29"/>
                    </a:cubicBezTo>
                    <a:cubicBezTo>
                      <a:pt x="274" y="27"/>
                      <a:pt x="263" y="21"/>
                      <a:pt x="263" y="21"/>
                    </a:cubicBezTo>
                    <a:cubicBezTo>
                      <a:pt x="249" y="23"/>
                      <a:pt x="241" y="31"/>
                      <a:pt x="228" y="38"/>
                    </a:cubicBezTo>
                    <a:cubicBezTo>
                      <a:pt x="220" y="41"/>
                      <a:pt x="209" y="42"/>
                      <a:pt x="201" y="44"/>
                    </a:cubicBezTo>
                    <a:cubicBezTo>
                      <a:pt x="193" y="54"/>
                      <a:pt x="200" y="53"/>
                      <a:pt x="212" y="57"/>
                    </a:cubicBezTo>
                    <a:cubicBezTo>
                      <a:pt x="200" y="62"/>
                      <a:pt x="199" y="57"/>
                      <a:pt x="188" y="63"/>
                    </a:cubicBezTo>
                    <a:cubicBezTo>
                      <a:pt x="181" y="62"/>
                      <a:pt x="174" y="64"/>
                      <a:pt x="169" y="61"/>
                    </a:cubicBezTo>
                    <a:cubicBezTo>
                      <a:pt x="166" y="59"/>
                      <a:pt x="175" y="59"/>
                      <a:pt x="177" y="57"/>
                    </a:cubicBezTo>
                    <a:cubicBezTo>
                      <a:pt x="181" y="48"/>
                      <a:pt x="149" y="28"/>
                      <a:pt x="171" y="40"/>
                    </a:cubicBezTo>
                    <a:cubicBezTo>
                      <a:pt x="184" y="55"/>
                      <a:pt x="184" y="36"/>
                      <a:pt x="169" y="31"/>
                    </a:cubicBezTo>
                    <a:cubicBezTo>
                      <a:pt x="167" y="27"/>
                      <a:pt x="167" y="22"/>
                      <a:pt x="158" y="23"/>
                    </a:cubicBezTo>
                    <a:cubicBezTo>
                      <a:pt x="153" y="23"/>
                      <a:pt x="142" y="27"/>
                      <a:pt x="142" y="27"/>
                    </a:cubicBezTo>
                    <a:cubicBezTo>
                      <a:pt x="136" y="39"/>
                      <a:pt x="143" y="31"/>
                      <a:pt x="134" y="27"/>
                    </a:cubicBezTo>
                    <a:cubicBezTo>
                      <a:pt x="130" y="25"/>
                      <a:pt x="126" y="25"/>
                      <a:pt x="123" y="25"/>
                    </a:cubicBezTo>
                    <a:cubicBezTo>
                      <a:pt x="117" y="11"/>
                      <a:pt x="100" y="6"/>
                      <a:pt x="83" y="2"/>
                    </a:cubicBezTo>
                    <a:cubicBezTo>
                      <a:pt x="70" y="4"/>
                      <a:pt x="69" y="9"/>
                      <a:pt x="59" y="14"/>
                    </a:cubicBezTo>
                    <a:cubicBezTo>
                      <a:pt x="45" y="14"/>
                      <a:pt x="0" y="12"/>
                      <a:pt x="1" y="0"/>
                    </a:cubicBezTo>
                    <a:lnTo>
                      <a:pt x="220" y="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1" name="Freeform 40"/>
              <p:cNvSpPr>
                <a:spLocks/>
              </p:cNvSpPr>
              <p:nvPr userDrawn="1"/>
            </p:nvSpPr>
            <p:spPr bwMode="ltGray">
              <a:xfrm>
                <a:off x="3835" y="3"/>
                <a:ext cx="446" cy="49"/>
              </a:xfrm>
              <a:custGeom>
                <a:avLst/>
                <a:gdLst/>
                <a:ahLst/>
                <a:cxnLst>
                  <a:cxn ang="0">
                    <a:pos x="105" y="31"/>
                  </a:cxn>
                  <a:cxn ang="0">
                    <a:pos x="30" y="1"/>
                  </a:cxn>
                  <a:cxn ang="0">
                    <a:pos x="285" y="0"/>
                  </a:cxn>
                  <a:cxn ang="0">
                    <a:pos x="296" y="14"/>
                  </a:cxn>
                  <a:cxn ang="0">
                    <a:pos x="264" y="16"/>
                  </a:cxn>
                  <a:cxn ang="0">
                    <a:pos x="105" y="31"/>
                  </a:cxn>
                </a:cxnLst>
                <a:rect l="0" t="0" r="r" b="b"/>
                <a:pathLst>
                  <a:path w="300" h="31">
                    <a:moveTo>
                      <a:pt x="105" y="31"/>
                    </a:moveTo>
                    <a:cubicBezTo>
                      <a:pt x="83" y="19"/>
                      <a:pt x="0" y="6"/>
                      <a:pt x="30" y="1"/>
                    </a:cubicBezTo>
                    <a:lnTo>
                      <a:pt x="285" y="0"/>
                    </a:lnTo>
                    <a:cubicBezTo>
                      <a:pt x="296" y="4"/>
                      <a:pt x="300" y="5"/>
                      <a:pt x="296" y="14"/>
                    </a:cubicBezTo>
                    <a:cubicBezTo>
                      <a:pt x="285" y="11"/>
                      <a:pt x="276" y="16"/>
                      <a:pt x="264" y="16"/>
                    </a:cubicBezTo>
                    <a:lnTo>
                      <a:pt x="105" y="3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2" name="Freeform 41"/>
              <p:cNvSpPr>
                <a:spLocks/>
              </p:cNvSpPr>
              <p:nvPr userDrawn="1"/>
            </p:nvSpPr>
            <p:spPr bwMode="ltGray">
              <a:xfrm>
                <a:off x="2853" y="74"/>
                <a:ext cx="42" cy="25"/>
              </a:xfrm>
              <a:custGeom>
                <a:avLst/>
                <a:gdLst/>
                <a:ahLst/>
                <a:cxnLst>
                  <a:cxn ang="0">
                    <a:pos x="0" y="25"/>
                  </a:cxn>
                  <a:cxn ang="0">
                    <a:pos x="12" y="29"/>
                  </a:cxn>
                  <a:cxn ang="0">
                    <a:pos x="0" y="25"/>
                  </a:cxn>
                </a:cxnLst>
                <a:rect l="0" t="0" r="r" b="b"/>
                <a:pathLst>
                  <a:path w="41" h="29">
                    <a:moveTo>
                      <a:pt x="0" y="25"/>
                    </a:moveTo>
                    <a:cubicBezTo>
                      <a:pt x="10" y="11"/>
                      <a:pt x="41" y="0"/>
                      <a:pt x="12" y="29"/>
                    </a:cubicBezTo>
                    <a:cubicBezTo>
                      <a:pt x="8" y="28"/>
                      <a:pt x="0" y="25"/>
                      <a:pt x="0" y="25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3" name="Freeform 42"/>
              <p:cNvSpPr>
                <a:spLocks/>
              </p:cNvSpPr>
              <p:nvPr userDrawn="1"/>
            </p:nvSpPr>
            <p:spPr bwMode="ltGray">
              <a:xfrm>
                <a:off x="1704" y="3"/>
                <a:ext cx="1022" cy="372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436" y="0"/>
                  </a:cxn>
                  <a:cxn ang="0">
                    <a:pos x="416" y="54"/>
                  </a:cxn>
                  <a:cxn ang="0">
                    <a:pos x="397" y="68"/>
                  </a:cxn>
                  <a:cxn ang="0">
                    <a:pos x="392" y="70"/>
                  </a:cxn>
                  <a:cxn ang="0">
                    <a:pos x="375" y="73"/>
                  </a:cxn>
                  <a:cxn ang="0">
                    <a:pos x="361" y="88"/>
                  </a:cxn>
                  <a:cxn ang="0">
                    <a:pos x="362" y="99"/>
                  </a:cxn>
                  <a:cxn ang="0">
                    <a:pos x="364" y="107"/>
                  </a:cxn>
                  <a:cxn ang="0">
                    <a:pos x="366" y="113"/>
                  </a:cxn>
                  <a:cxn ang="0">
                    <a:pos x="362" y="122"/>
                  </a:cxn>
                  <a:cxn ang="0">
                    <a:pos x="351" y="120"/>
                  </a:cxn>
                  <a:cxn ang="0">
                    <a:pos x="342" y="129"/>
                  </a:cxn>
                  <a:cxn ang="0">
                    <a:pos x="347" y="105"/>
                  </a:cxn>
                  <a:cxn ang="0">
                    <a:pos x="338" y="100"/>
                  </a:cxn>
                  <a:cxn ang="0">
                    <a:pos x="344" y="93"/>
                  </a:cxn>
                  <a:cxn ang="0">
                    <a:pos x="342" y="89"/>
                  </a:cxn>
                  <a:cxn ang="0">
                    <a:pos x="320" y="94"/>
                  </a:cxn>
                  <a:cxn ang="0">
                    <a:pos x="317" y="85"/>
                  </a:cxn>
                  <a:cxn ang="0">
                    <a:pos x="297" y="94"/>
                  </a:cxn>
                  <a:cxn ang="0">
                    <a:pos x="320" y="103"/>
                  </a:cxn>
                  <a:cxn ang="0">
                    <a:pos x="305" y="117"/>
                  </a:cxn>
                  <a:cxn ang="0">
                    <a:pos x="311" y="126"/>
                  </a:cxn>
                  <a:cxn ang="0">
                    <a:pos x="315" y="138"/>
                  </a:cxn>
                  <a:cxn ang="0">
                    <a:pos x="309" y="139"/>
                  </a:cxn>
                  <a:cxn ang="0">
                    <a:pos x="314" y="144"/>
                  </a:cxn>
                  <a:cxn ang="0">
                    <a:pos x="307" y="152"/>
                  </a:cxn>
                  <a:cxn ang="0">
                    <a:pos x="0" y="149"/>
                  </a:cxn>
                  <a:cxn ang="0">
                    <a:pos x="73" y="1"/>
                  </a:cxn>
                </a:cxnLst>
                <a:rect l="0" t="0" r="r" b="b"/>
                <a:pathLst>
                  <a:path w="436" h="152">
                    <a:moveTo>
                      <a:pt x="73" y="1"/>
                    </a:moveTo>
                    <a:lnTo>
                      <a:pt x="436" y="0"/>
                    </a:lnTo>
                    <a:cubicBezTo>
                      <a:pt x="430" y="15"/>
                      <a:pt x="429" y="42"/>
                      <a:pt x="416" y="54"/>
                    </a:cubicBezTo>
                    <a:cubicBezTo>
                      <a:pt x="410" y="60"/>
                      <a:pt x="405" y="63"/>
                      <a:pt x="397" y="68"/>
                    </a:cubicBezTo>
                    <a:cubicBezTo>
                      <a:pt x="396" y="69"/>
                      <a:pt x="392" y="70"/>
                      <a:pt x="392" y="70"/>
                    </a:cubicBezTo>
                    <a:cubicBezTo>
                      <a:pt x="377" y="63"/>
                      <a:pt x="385" y="68"/>
                      <a:pt x="375" y="73"/>
                    </a:cubicBezTo>
                    <a:cubicBezTo>
                      <a:pt x="371" y="82"/>
                      <a:pt x="371" y="83"/>
                      <a:pt x="361" y="88"/>
                    </a:cubicBezTo>
                    <a:cubicBezTo>
                      <a:pt x="359" y="92"/>
                      <a:pt x="364" y="93"/>
                      <a:pt x="362" y="99"/>
                    </a:cubicBezTo>
                    <a:cubicBezTo>
                      <a:pt x="363" y="102"/>
                      <a:pt x="364" y="105"/>
                      <a:pt x="364" y="107"/>
                    </a:cubicBezTo>
                    <a:cubicBezTo>
                      <a:pt x="365" y="109"/>
                      <a:pt x="366" y="111"/>
                      <a:pt x="366" y="113"/>
                    </a:cubicBezTo>
                    <a:cubicBezTo>
                      <a:pt x="365" y="115"/>
                      <a:pt x="364" y="120"/>
                      <a:pt x="362" y="122"/>
                    </a:cubicBezTo>
                    <a:cubicBezTo>
                      <a:pt x="359" y="123"/>
                      <a:pt x="354" y="119"/>
                      <a:pt x="351" y="120"/>
                    </a:cubicBezTo>
                    <a:cubicBezTo>
                      <a:pt x="347" y="129"/>
                      <a:pt x="352" y="127"/>
                      <a:pt x="342" y="129"/>
                    </a:cubicBezTo>
                    <a:cubicBezTo>
                      <a:pt x="340" y="123"/>
                      <a:pt x="345" y="111"/>
                      <a:pt x="347" y="105"/>
                    </a:cubicBezTo>
                    <a:cubicBezTo>
                      <a:pt x="347" y="100"/>
                      <a:pt x="338" y="102"/>
                      <a:pt x="338" y="100"/>
                    </a:cubicBezTo>
                    <a:cubicBezTo>
                      <a:pt x="338" y="98"/>
                      <a:pt x="344" y="95"/>
                      <a:pt x="344" y="93"/>
                    </a:cubicBezTo>
                    <a:cubicBezTo>
                      <a:pt x="344" y="92"/>
                      <a:pt x="344" y="89"/>
                      <a:pt x="342" y="89"/>
                    </a:cubicBezTo>
                    <a:cubicBezTo>
                      <a:pt x="339" y="89"/>
                      <a:pt x="324" y="94"/>
                      <a:pt x="320" y="94"/>
                    </a:cubicBezTo>
                    <a:cubicBezTo>
                      <a:pt x="317" y="86"/>
                      <a:pt x="328" y="88"/>
                      <a:pt x="317" y="85"/>
                    </a:cubicBezTo>
                    <a:cubicBezTo>
                      <a:pt x="311" y="91"/>
                      <a:pt x="306" y="93"/>
                      <a:pt x="297" y="94"/>
                    </a:cubicBezTo>
                    <a:cubicBezTo>
                      <a:pt x="300" y="104"/>
                      <a:pt x="307" y="101"/>
                      <a:pt x="320" y="103"/>
                    </a:cubicBezTo>
                    <a:cubicBezTo>
                      <a:pt x="318" y="109"/>
                      <a:pt x="311" y="111"/>
                      <a:pt x="305" y="117"/>
                    </a:cubicBezTo>
                    <a:lnTo>
                      <a:pt x="311" y="126"/>
                    </a:lnTo>
                    <a:lnTo>
                      <a:pt x="315" y="138"/>
                    </a:lnTo>
                    <a:lnTo>
                      <a:pt x="309" y="139"/>
                    </a:lnTo>
                    <a:lnTo>
                      <a:pt x="314" y="144"/>
                    </a:lnTo>
                    <a:lnTo>
                      <a:pt x="307" y="152"/>
                    </a:lnTo>
                    <a:lnTo>
                      <a:pt x="0" y="149"/>
                    </a:lnTo>
                    <a:lnTo>
                      <a:pt x="73" y="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" name="Freeform 43"/>
              <p:cNvSpPr>
                <a:spLocks/>
              </p:cNvSpPr>
              <p:nvPr userDrawn="1"/>
            </p:nvSpPr>
            <p:spPr bwMode="ltGray">
              <a:xfrm>
                <a:off x="2729" y="-9"/>
                <a:ext cx="47" cy="134"/>
              </a:xfrm>
              <a:custGeom>
                <a:avLst/>
                <a:gdLst/>
                <a:ahLst/>
                <a:cxnLst>
                  <a:cxn ang="0">
                    <a:pos x="5" y="156"/>
                  </a:cxn>
                  <a:cxn ang="0">
                    <a:pos x="15" y="108"/>
                  </a:cxn>
                  <a:cxn ang="0">
                    <a:pos x="17" y="68"/>
                  </a:cxn>
                  <a:cxn ang="0">
                    <a:pos x="11" y="40"/>
                  </a:cxn>
                  <a:cxn ang="0">
                    <a:pos x="17" y="12"/>
                  </a:cxn>
                  <a:cxn ang="0">
                    <a:pos x="21" y="0"/>
                  </a:cxn>
                  <a:cxn ang="0">
                    <a:pos x="31" y="30"/>
                  </a:cxn>
                  <a:cxn ang="0">
                    <a:pos x="47" y="98"/>
                  </a:cxn>
                  <a:cxn ang="0">
                    <a:pos x="31" y="108"/>
                  </a:cxn>
                  <a:cxn ang="0">
                    <a:pos x="23" y="126"/>
                  </a:cxn>
                  <a:cxn ang="0">
                    <a:pos x="21" y="132"/>
                  </a:cxn>
                  <a:cxn ang="0">
                    <a:pos x="27" y="134"/>
                  </a:cxn>
                  <a:cxn ang="0">
                    <a:pos x="31" y="146"/>
                  </a:cxn>
                  <a:cxn ang="0">
                    <a:pos x="13" y="148"/>
                  </a:cxn>
                  <a:cxn ang="0">
                    <a:pos x="7" y="160"/>
                  </a:cxn>
                  <a:cxn ang="0">
                    <a:pos x="3" y="154"/>
                  </a:cxn>
                  <a:cxn ang="0">
                    <a:pos x="5" y="156"/>
                  </a:cxn>
                </a:cxnLst>
                <a:rect l="0" t="0" r="r" b="b"/>
                <a:pathLst>
                  <a:path w="47" h="165">
                    <a:moveTo>
                      <a:pt x="5" y="156"/>
                    </a:moveTo>
                    <a:cubicBezTo>
                      <a:pt x="0" y="141"/>
                      <a:pt x="1" y="118"/>
                      <a:pt x="15" y="108"/>
                    </a:cubicBezTo>
                    <a:cubicBezTo>
                      <a:pt x="16" y="95"/>
                      <a:pt x="17" y="81"/>
                      <a:pt x="17" y="68"/>
                    </a:cubicBezTo>
                    <a:cubicBezTo>
                      <a:pt x="17" y="58"/>
                      <a:pt x="11" y="40"/>
                      <a:pt x="11" y="40"/>
                    </a:cubicBezTo>
                    <a:cubicBezTo>
                      <a:pt x="14" y="20"/>
                      <a:pt x="11" y="29"/>
                      <a:pt x="17" y="12"/>
                    </a:cubicBezTo>
                    <a:cubicBezTo>
                      <a:pt x="18" y="8"/>
                      <a:pt x="21" y="0"/>
                      <a:pt x="21" y="0"/>
                    </a:cubicBezTo>
                    <a:cubicBezTo>
                      <a:pt x="38" y="6"/>
                      <a:pt x="33" y="7"/>
                      <a:pt x="31" y="30"/>
                    </a:cubicBezTo>
                    <a:cubicBezTo>
                      <a:pt x="38" y="52"/>
                      <a:pt x="40" y="76"/>
                      <a:pt x="47" y="98"/>
                    </a:cubicBezTo>
                    <a:cubicBezTo>
                      <a:pt x="44" y="116"/>
                      <a:pt x="45" y="113"/>
                      <a:pt x="31" y="108"/>
                    </a:cubicBezTo>
                    <a:cubicBezTo>
                      <a:pt x="25" y="118"/>
                      <a:pt x="28" y="112"/>
                      <a:pt x="23" y="126"/>
                    </a:cubicBezTo>
                    <a:cubicBezTo>
                      <a:pt x="22" y="128"/>
                      <a:pt x="21" y="132"/>
                      <a:pt x="21" y="132"/>
                    </a:cubicBezTo>
                    <a:cubicBezTo>
                      <a:pt x="23" y="133"/>
                      <a:pt x="26" y="132"/>
                      <a:pt x="27" y="134"/>
                    </a:cubicBezTo>
                    <a:cubicBezTo>
                      <a:pt x="29" y="137"/>
                      <a:pt x="31" y="146"/>
                      <a:pt x="31" y="146"/>
                    </a:cubicBezTo>
                    <a:cubicBezTo>
                      <a:pt x="27" y="165"/>
                      <a:pt x="23" y="155"/>
                      <a:pt x="13" y="148"/>
                    </a:cubicBezTo>
                    <a:cubicBezTo>
                      <a:pt x="11" y="152"/>
                      <a:pt x="11" y="160"/>
                      <a:pt x="7" y="160"/>
                    </a:cubicBezTo>
                    <a:cubicBezTo>
                      <a:pt x="5" y="160"/>
                      <a:pt x="4" y="156"/>
                      <a:pt x="3" y="154"/>
                    </a:cubicBezTo>
                    <a:cubicBezTo>
                      <a:pt x="3" y="153"/>
                      <a:pt x="4" y="155"/>
                      <a:pt x="5" y="156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5" name="Freeform 44"/>
              <p:cNvSpPr>
                <a:spLocks/>
              </p:cNvSpPr>
              <p:nvPr userDrawn="1"/>
            </p:nvSpPr>
            <p:spPr bwMode="ltGray">
              <a:xfrm>
                <a:off x="2701" y="103"/>
                <a:ext cx="138" cy="84"/>
              </a:xfrm>
              <a:custGeom>
                <a:avLst/>
                <a:gdLst/>
                <a:ahLst/>
                <a:cxnLst>
                  <a:cxn ang="0">
                    <a:pos x="26" y="61"/>
                  </a:cxn>
                  <a:cxn ang="0">
                    <a:pos x="30" y="43"/>
                  </a:cxn>
                  <a:cxn ang="0">
                    <a:pos x="50" y="33"/>
                  </a:cxn>
                  <a:cxn ang="0">
                    <a:pos x="54" y="45"/>
                  </a:cxn>
                  <a:cxn ang="0">
                    <a:pos x="66" y="49"/>
                  </a:cxn>
                  <a:cxn ang="0">
                    <a:pos x="80" y="55"/>
                  </a:cxn>
                  <a:cxn ang="0">
                    <a:pos x="116" y="33"/>
                  </a:cxn>
                  <a:cxn ang="0">
                    <a:pos x="130" y="17"/>
                  </a:cxn>
                  <a:cxn ang="0">
                    <a:pos x="138" y="11"/>
                  </a:cxn>
                  <a:cxn ang="0">
                    <a:pos x="106" y="49"/>
                  </a:cxn>
                  <a:cxn ang="0">
                    <a:pos x="84" y="67"/>
                  </a:cxn>
                  <a:cxn ang="0">
                    <a:pos x="66" y="81"/>
                  </a:cxn>
                  <a:cxn ang="0">
                    <a:pos x="48" y="103"/>
                  </a:cxn>
                  <a:cxn ang="0">
                    <a:pos x="26" y="89"/>
                  </a:cxn>
                  <a:cxn ang="0">
                    <a:pos x="20" y="87"/>
                  </a:cxn>
                  <a:cxn ang="0">
                    <a:pos x="22" y="97"/>
                  </a:cxn>
                  <a:cxn ang="0">
                    <a:pos x="0" y="97"/>
                  </a:cxn>
                  <a:cxn ang="0">
                    <a:pos x="10" y="79"/>
                  </a:cxn>
                  <a:cxn ang="0">
                    <a:pos x="26" y="61"/>
                  </a:cxn>
                </a:cxnLst>
                <a:rect l="0" t="0" r="r" b="b"/>
                <a:pathLst>
                  <a:path w="138" h="103">
                    <a:moveTo>
                      <a:pt x="26" y="61"/>
                    </a:moveTo>
                    <a:cubicBezTo>
                      <a:pt x="29" y="53"/>
                      <a:pt x="33" y="51"/>
                      <a:pt x="30" y="43"/>
                    </a:cubicBezTo>
                    <a:cubicBezTo>
                      <a:pt x="33" y="27"/>
                      <a:pt x="37" y="24"/>
                      <a:pt x="50" y="33"/>
                    </a:cubicBezTo>
                    <a:cubicBezTo>
                      <a:pt x="51" y="37"/>
                      <a:pt x="53" y="41"/>
                      <a:pt x="54" y="45"/>
                    </a:cubicBezTo>
                    <a:cubicBezTo>
                      <a:pt x="55" y="49"/>
                      <a:pt x="66" y="49"/>
                      <a:pt x="66" y="49"/>
                    </a:cubicBezTo>
                    <a:cubicBezTo>
                      <a:pt x="75" y="43"/>
                      <a:pt x="77" y="45"/>
                      <a:pt x="80" y="55"/>
                    </a:cubicBezTo>
                    <a:cubicBezTo>
                      <a:pt x="92" y="47"/>
                      <a:pt x="101" y="37"/>
                      <a:pt x="116" y="33"/>
                    </a:cubicBezTo>
                    <a:cubicBezTo>
                      <a:pt x="125" y="19"/>
                      <a:pt x="120" y="24"/>
                      <a:pt x="130" y="17"/>
                    </a:cubicBezTo>
                    <a:cubicBezTo>
                      <a:pt x="134" y="11"/>
                      <a:pt x="134" y="0"/>
                      <a:pt x="138" y="11"/>
                    </a:cubicBezTo>
                    <a:cubicBezTo>
                      <a:pt x="135" y="31"/>
                      <a:pt x="126" y="45"/>
                      <a:pt x="106" y="49"/>
                    </a:cubicBezTo>
                    <a:cubicBezTo>
                      <a:pt x="97" y="55"/>
                      <a:pt x="93" y="61"/>
                      <a:pt x="84" y="67"/>
                    </a:cubicBezTo>
                    <a:cubicBezTo>
                      <a:pt x="80" y="79"/>
                      <a:pt x="79" y="79"/>
                      <a:pt x="66" y="81"/>
                    </a:cubicBezTo>
                    <a:cubicBezTo>
                      <a:pt x="60" y="90"/>
                      <a:pt x="57" y="97"/>
                      <a:pt x="48" y="103"/>
                    </a:cubicBezTo>
                    <a:cubicBezTo>
                      <a:pt x="42" y="94"/>
                      <a:pt x="37" y="93"/>
                      <a:pt x="26" y="89"/>
                    </a:cubicBezTo>
                    <a:cubicBezTo>
                      <a:pt x="24" y="88"/>
                      <a:pt x="20" y="87"/>
                      <a:pt x="20" y="87"/>
                    </a:cubicBezTo>
                    <a:cubicBezTo>
                      <a:pt x="10" y="90"/>
                      <a:pt x="14" y="94"/>
                      <a:pt x="22" y="97"/>
                    </a:cubicBezTo>
                    <a:cubicBezTo>
                      <a:pt x="14" y="103"/>
                      <a:pt x="9" y="100"/>
                      <a:pt x="0" y="97"/>
                    </a:cubicBezTo>
                    <a:cubicBezTo>
                      <a:pt x="2" y="87"/>
                      <a:pt x="1" y="82"/>
                      <a:pt x="10" y="79"/>
                    </a:cubicBezTo>
                    <a:cubicBezTo>
                      <a:pt x="15" y="63"/>
                      <a:pt x="14" y="69"/>
                      <a:pt x="26" y="61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6" name="Freeform 45"/>
              <p:cNvSpPr>
                <a:spLocks/>
              </p:cNvSpPr>
              <p:nvPr userDrawn="1"/>
            </p:nvSpPr>
            <p:spPr bwMode="ltGray">
              <a:xfrm>
                <a:off x="2553" y="182"/>
                <a:ext cx="187" cy="176"/>
              </a:xfrm>
              <a:custGeom>
                <a:avLst/>
                <a:gdLst/>
                <a:ahLst/>
                <a:cxnLst>
                  <a:cxn ang="0">
                    <a:pos x="158" y="24"/>
                  </a:cxn>
                  <a:cxn ang="0">
                    <a:pos x="160" y="6"/>
                  </a:cxn>
                  <a:cxn ang="0">
                    <a:pos x="170" y="0"/>
                  </a:cxn>
                  <a:cxn ang="0">
                    <a:pos x="182" y="24"/>
                  </a:cxn>
                  <a:cxn ang="0">
                    <a:pos x="188" y="42"/>
                  </a:cxn>
                  <a:cxn ang="0">
                    <a:pos x="178" y="58"/>
                  </a:cxn>
                  <a:cxn ang="0">
                    <a:pos x="170" y="76"/>
                  </a:cxn>
                  <a:cxn ang="0">
                    <a:pos x="162" y="126"/>
                  </a:cxn>
                  <a:cxn ang="0">
                    <a:pos x="144" y="136"/>
                  </a:cxn>
                  <a:cxn ang="0">
                    <a:pos x="120" y="138"/>
                  </a:cxn>
                  <a:cxn ang="0">
                    <a:pos x="112" y="124"/>
                  </a:cxn>
                  <a:cxn ang="0">
                    <a:pos x="102" y="146"/>
                  </a:cxn>
                  <a:cxn ang="0">
                    <a:pos x="90" y="150"/>
                  </a:cxn>
                  <a:cxn ang="0">
                    <a:pos x="80" y="132"/>
                  </a:cxn>
                  <a:cxn ang="0">
                    <a:pos x="58" y="144"/>
                  </a:cxn>
                  <a:cxn ang="0">
                    <a:pos x="76" y="142"/>
                  </a:cxn>
                  <a:cxn ang="0">
                    <a:pos x="78" y="160"/>
                  </a:cxn>
                  <a:cxn ang="0">
                    <a:pos x="58" y="166"/>
                  </a:cxn>
                  <a:cxn ang="0">
                    <a:pos x="34" y="166"/>
                  </a:cxn>
                  <a:cxn ang="0">
                    <a:pos x="36" y="154"/>
                  </a:cxn>
                  <a:cxn ang="0">
                    <a:pos x="46" y="144"/>
                  </a:cxn>
                  <a:cxn ang="0">
                    <a:pos x="34" y="148"/>
                  </a:cxn>
                  <a:cxn ang="0">
                    <a:pos x="26" y="166"/>
                  </a:cxn>
                  <a:cxn ang="0">
                    <a:pos x="30" y="190"/>
                  </a:cxn>
                  <a:cxn ang="0">
                    <a:pos x="14" y="200"/>
                  </a:cxn>
                  <a:cxn ang="0">
                    <a:pos x="0" y="214"/>
                  </a:cxn>
                  <a:cxn ang="0">
                    <a:pos x="8" y="188"/>
                  </a:cxn>
                  <a:cxn ang="0">
                    <a:pos x="0" y="164"/>
                  </a:cxn>
                  <a:cxn ang="0">
                    <a:pos x="14" y="152"/>
                  </a:cxn>
                  <a:cxn ang="0">
                    <a:pos x="32" y="134"/>
                  </a:cxn>
                  <a:cxn ang="0">
                    <a:pos x="44" y="118"/>
                  </a:cxn>
                  <a:cxn ang="0">
                    <a:pos x="72" y="116"/>
                  </a:cxn>
                  <a:cxn ang="0">
                    <a:pos x="84" y="112"/>
                  </a:cxn>
                  <a:cxn ang="0">
                    <a:pos x="114" y="78"/>
                  </a:cxn>
                  <a:cxn ang="0">
                    <a:pos x="120" y="92"/>
                  </a:cxn>
                  <a:cxn ang="0">
                    <a:pos x="132" y="76"/>
                  </a:cxn>
                  <a:cxn ang="0">
                    <a:pos x="150" y="54"/>
                  </a:cxn>
                  <a:cxn ang="0">
                    <a:pos x="154" y="42"/>
                  </a:cxn>
                  <a:cxn ang="0">
                    <a:pos x="148" y="38"/>
                  </a:cxn>
                  <a:cxn ang="0">
                    <a:pos x="152" y="32"/>
                  </a:cxn>
                  <a:cxn ang="0">
                    <a:pos x="158" y="24"/>
                  </a:cxn>
                </a:cxnLst>
                <a:rect l="0" t="0" r="r" b="b"/>
                <a:pathLst>
                  <a:path w="188" h="214">
                    <a:moveTo>
                      <a:pt x="158" y="24"/>
                    </a:moveTo>
                    <a:cubicBezTo>
                      <a:pt x="156" y="18"/>
                      <a:pt x="160" y="6"/>
                      <a:pt x="160" y="6"/>
                    </a:cubicBezTo>
                    <a:cubicBezTo>
                      <a:pt x="167" y="16"/>
                      <a:pt x="167" y="8"/>
                      <a:pt x="170" y="0"/>
                    </a:cubicBezTo>
                    <a:cubicBezTo>
                      <a:pt x="181" y="4"/>
                      <a:pt x="179" y="14"/>
                      <a:pt x="182" y="24"/>
                    </a:cubicBezTo>
                    <a:cubicBezTo>
                      <a:pt x="184" y="30"/>
                      <a:pt x="188" y="42"/>
                      <a:pt x="188" y="42"/>
                    </a:cubicBezTo>
                    <a:cubicBezTo>
                      <a:pt x="183" y="56"/>
                      <a:pt x="188" y="52"/>
                      <a:pt x="178" y="58"/>
                    </a:cubicBezTo>
                    <a:cubicBezTo>
                      <a:pt x="174" y="63"/>
                      <a:pt x="170" y="76"/>
                      <a:pt x="170" y="76"/>
                    </a:cubicBezTo>
                    <a:cubicBezTo>
                      <a:pt x="169" y="100"/>
                      <a:pt x="173" y="110"/>
                      <a:pt x="162" y="126"/>
                    </a:cubicBezTo>
                    <a:cubicBezTo>
                      <a:pt x="150" y="118"/>
                      <a:pt x="155" y="132"/>
                      <a:pt x="144" y="136"/>
                    </a:cubicBezTo>
                    <a:cubicBezTo>
                      <a:pt x="135" y="134"/>
                      <a:pt x="129" y="135"/>
                      <a:pt x="120" y="138"/>
                    </a:cubicBezTo>
                    <a:cubicBezTo>
                      <a:pt x="114" y="129"/>
                      <a:pt x="122" y="127"/>
                      <a:pt x="112" y="124"/>
                    </a:cubicBezTo>
                    <a:cubicBezTo>
                      <a:pt x="108" y="130"/>
                      <a:pt x="108" y="142"/>
                      <a:pt x="102" y="146"/>
                    </a:cubicBezTo>
                    <a:cubicBezTo>
                      <a:pt x="98" y="148"/>
                      <a:pt x="90" y="150"/>
                      <a:pt x="90" y="150"/>
                    </a:cubicBezTo>
                    <a:cubicBezTo>
                      <a:pt x="87" y="141"/>
                      <a:pt x="89" y="135"/>
                      <a:pt x="80" y="132"/>
                    </a:cubicBezTo>
                    <a:cubicBezTo>
                      <a:pt x="68" y="134"/>
                      <a:pt x="65" y="134"/>
                      <a:pt x="58" y="144"/>
                    </a:cubicBezTo>
                    <a:cubicBezTo>
                      <a:pt x="66" y="150"/>
                      <a:pt x="68" y="147"/>
                      <a:pt x="76" y="142"/>
                    </a:cubicBezTo>
                    <a:cubicBezTo>
                      <a:pt x="81" y="146"/>
                      <a:pt x="85" y="155"/>
                      <a:pt x="78" y="160"/>
                    </a:cubicBezTo>
                    <a:cubicBezTo>
                      <a:pt x="75" y="162"/>
                      <a:pt x="62" y="165"/>
                      <a:pt x="58" y="166"/>
                    </a:cubicBezTo>
                    <a:cubicBezTo>
                      <a:pt x="48" y="173"/>
                      <a:pt x="44" y="173"/>
                      <a:pt x="34" y="166"/>
                    </a:cubicBezTo>
                    <a:cubicBezTo>
                      <a:pt x="35" y="162"/>
                      <a:pt x="34" y="158"/>
                      <a:pt x="36" y="154"/>
                    </a:cubicBezTo>
                    <a:cubicBezTo>
                      <a:pt x="38" y="150"/>
                      <a:pt x="55" y="146"/>
                      <a:pt x="46" y="144"/>
                    </a:cubicBezTo>
                    <a:cubicBezTo>
                      <a:pt x="42" y="143"/>
                      <a:pt x="34" y="148"/>
                      <a:pt x="34" y="148"/>
                    </a:cubicBezTo>
                    <a:cubicBezTo>
                      <a:pt x="32" y="155"/>
                      <a:pt x="28" y="159"/>
                      <a:pt x="26" y="166"/>
                    </a:cubicBezTo>
                    <a:cubicBezTo>
                      <a:pt x="36" y="182"/>
                      <a:pt x="36" y="173"/>
                      <a:pt x="30" y="190"/>
                    </a:cubicBezTo>
                    <a:cubicBezTo>
                      <a:pt x="28" y="196"/>
                      <a:pt x="14" y="200"/>
                      <a:pt x="14" y="200"/>
                    </a:cubicBezTo>
                    <a:cubicBezTo>
                      <a:pt x="5" y="214"/>
                      <a:pt x="11" y="210"/>
                      <a:pt x="0" y="214"/>
                    </a:cubicBezTo>
                    <a:cubicBezTo>
                      <a:pt x="2" y="202"/>
                      <a:pt x="5" y="198"/>
                      <a:pt x="8" y="188"/>
                    </a:cubicBezTo>
                    <a:cubicBezTo>
                      <a:pt x="6" y="178"/>
                      <a:pt x="3" y="173"/>
                      <a:pt x="0" y="164"/>
                    </a:cubicBezTo>
                    <a:cubicBezTo>
                      <a:pt x="3" y="156"/>
                      <a:pt x="7" y="157"/>
                      <a:pt x="14" y="152"/>
                    </a:cubicBezTo>
                    <a:cubicBezTo>
                      <a:pt x="18" y="141"/>
                      <a:pt x="23" y="140"/>
                      <a:pt x="32" y="134"/>
                    </a:cubicBezTo>
                    <a:cubicBezTo>
                      <a:pt x="37" y="127"/>
                      <a:pt x="37" y="123"/>
                      <a:pt x="44" y="118"/>
                    </a:cubicBezTo>
                    <a:cubicBezTo>
                      <a:pt x="64" y="121"/>
                      <a:pt x="55" y="122"/>
                      <a:pt x="72" y="116"/>
                    </a:cubicBezTo>
                    <a:cubicBezTo>
                      <a:pt x="76" y="115"/>
                      <a:pt x="84" y="112"/>
                      <a:pt x="84" y="112"/>
                    </a:cubicBezTo>
                    <a:cubicBezTo>
                      <a:pt x="105" y="119"/>
                      <a:pt x="97" y="84"/>
                      <a:pt x="114" y="78"/>
                    </a:cubicBezTo>
                    <a:cubicBezTo>
                      <a:pt x="117" y="87"/>
                      <a:pt x="110" y="89"/>
                      <a:pt x="120" y="92"/>
                    </a:cubicBezTo>
                    <a:cubicBezTo>
                      <a:pt x="125" y="85"/>
                      <a:pt x="125" y="81"/>
                      <a:pt x="132" y="76"/>
                    </a:cubicBezTo>
                    <a:cubicBezTo>
                      <a:pt x="138" y="68"/>
                      <a:pt x="146" y="65"/>
                      <a:pt x="150" y="54"/>
                    </a:cubicBezTo>
                    <a:cubicBezTo>
                      <a:pt x="151" y="50"/>
                      <a:pt x="154" y="42"/>
                      <a:pt x="154" y="42"/>
                    </a:cubicBezTo>
                    <a:cubicBezTo>
                      <a:pt x="152" y="41"/>
                      <a:pt x="148" y="40"/>
                      <a:pt x="148" y="38"/>
                    </a:cubicBezTo>
                    <a:cubicBezTo>
                      <a:pt x="148" y="36"/>
                      <a:pt x="161" y="33"/>
                      <a:pt x="152" y="32"/>
                    </a:cubicBezTo>
                    <a:lnTo>
                      <a:pt x="158" y="2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7" name="Freeform 46"/>
              <p:cNvSpPr>
                <a:spLocks/>
              </p:cNvSpPr>
              <p:nvPr userDrawn="1"/>
            </p:nvSpPr>
            <p:spPr bwMode="ltGray">
              <a:xfrm>
                <a:off x="2677" y="233"/>
                <a:ext cx="14" cy="10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4" y="13"/>
                  </a:cxn>
                  <a:cxn ang="0">
                    <a:pos x="0" y="9"/>
                  </a:cxn>
                </a:cxnLst>
                <a:rect l="0" t="0" r="r" b="b"/>
                <a:pathLst>
                  <a:path w="13" h="13">
                    <a:moveTo>
                      <a:pt x="0" y="9"/>
                    </a:moveTo>
                    <a:cubicBezTo>
                      <a:pt x="6" y="0"/>
                      <a:pt x="13" y="7"/>
                      <a:pt x="4" y="13"/>
                    </a:cubicBezTo>
                    <a:cubicBezTo>
                      <a:pt x="0" y="6"/>
                      <a:pt x="0" y="5"/>
                      <a:pt x="0" y="9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8" name="Freeform 47"/>
              <p:cNvSpPr>
                <a:spLocks/>
              </p:cNvSpPr>
              <p:nvPr userDrawn="1"/>
            </p:nvSpPr>
            <p:spPr bwMode="ltGray">
              <a:xfrm>
                <a:off x="1627" y="353"/>
                <a:ext cx="813" cy="462"/>
              </a:xfrm>
              <a:custGeom>
                <a:avLst/>
                <a:gdLst/>
                <a:ahLst/>
                <a:cxnLst>
                  <a:cxn ang="0">
                    <a:pos x="812" y="26"/>
                  </a:cxn>
                  <a:cxn ang="0">
                    <a:pos x="778" y="78"/>
                  </a:cxn>
                  <a:cxn ang="0">
                    <a:pos x="748" y="122"/>
                  </a:cxn>
                  <a:cxn ang="0">
                    <a:pos x="722" y="142"/>
                  </a:cxn>
                  <a:cxn ang="0">
                    <a:pos x="634" y="180"/>
                  </a:cxn>
                  <a:cxn ang="0">
                    <a:pos x="632" y="210"/>
                  </a:cxn>
                  <a:cxn ang="0">
                    <a:pos x="604" y="230"/>
                  </a:cxn>
                  <a:cxn ang="0">
                    <a:pos x="620" y="178"/>
                  </a:cxn>
                  <a:cxn ang="0">
                    <a:pos x="576" y="188"/>
                  </a:cxn>
                  <a:cxn ang="0">
                    <a:pos x="556" y="218"/>
                  </a:cxn>
                  <a:cxn ang="0">
                    <a:pos x="596" y="280"/>
                  </a:cxn>
                  <a:cxn ang="0">
                    <a:pos x="594" y="368"/>
                  </a:cxn>
                  <a:cxn ang="0">
                    <a:pos x="542" y="406"/>
                  </a:cxn>
                  <a:cxn ang="0">
                    <a:pos x="522" y="386"/>
                  </a:cxn>
                  <a:cxn ang="0">
                    <a:pos x="482" y="348"/>
                  </a:cxn>
                  <a:cxn ang="0">
                    <a:pos x="462" y="348"/>
                  </a:cxn>
                  <a:cxn ang="0">
                    <a:pos x="450" y="394"/>
                  </a:cxn>
                  <a:cxn ang="0">
                    <a:pos x="500" y="464"/>
                  </a:cxn>
                  <a:cxn ang="0">
                    <a:pos x="510" y="524"/>
                  </a:cxn>
                  <a:cxn ang="0">
                    <a:pos x="526" y="560"/>
                  </a:cxn>
                  <a:cxn ang="0">
                    <a:pos x="492" y="544"/>
                  </a:cxn>
                  <a:cxn ang="0">
                    <a:pos x="470" y="518"/>
                  </a:cxn>
                  <a:cxn ang="0">
                    <a:pos x="422" y="424"/>
                  </a:cxn>
                  <a:cxn ang="0">
                    <a:pos x="426" y="310"/>
                  </a:cxn>
                  <a:cxn ang="0">
                    <a:pos x="422" y="268"/>
                  </a:cxn>
                  <a:cxn ang="0">
                    <a:pos x="412" y="276"/>
                  </a:cxn>
                  <a:cxn ang="0">
                    <a:pos x="386" y="266"/>
                  </a:cxn>
                  <a:cxn ang="0">
                    <a:pos x="360" y="170"/>
                  </a:cxn>
                  <a:cxn ang="0">
                    <a:pos x="330" y="166"/>
                  </a:cxn>
                  <a:cxn ang="0">
                    <a:pos x="288" y="172"/>
                  </a:cxn>
                  <a:cxn ang="0">
                    <a:pos x="242" y="232"/>
                  </a:cxn>
                  <a:cxn ang="0">
                    <a:pos x="196" y="268"/>
                  </a:cxn>
                  <a:cxn ang="0">
                    <a:pos x="184" y="274"/>
                  </a:cxn>
                  <a:cxn ang="0">
                    <a:pos x="160" y="328"/>
                  </a:cxn>
                  <a:cxn ang="0">
                    <a:pos x="152" y="354"/>
                  </a:cxn>
                  <a:cxn ang="0">
                    <a:pos x="128" y="404"/>
                  </a:cxn>
                  <a:cxn ang="0">
                    <a:pos x="94" y="392"/>
                  </a:cxn>
                  <a:cxn ang="0">
                    <a:pos x="66" y="258"/>
                  </a:cxn>
                  <a:cxn ang="0">
                    <a:pos x="72" y="156"/>
                  </a:cxn>
                  <a:cxn ang="0">
                    <a:pos x="44" y="180"/>
                  </a:cxn>
                  <a:cxn ang="0">
                    <a:pos x="20" y="150"/>
                  </a:cxn>
                  <a:cxn ang="0">
                    <a:pos x="24" y="138"/>
                  </a:cxn>
                  <a:cxn ang="0">
                    <a:pos x="0" y="92"/>
                  </a:cxn>
                  <a:cxn ang="0">
                    <a:pos x="798" y="6"/>
                  </a:cxn>
                </a:cxnLst>
                <a:rect l="0" t="0" r="r" b="b"/>
                <a:pathLst>
                  <a:path w="812" h="564">
                    <a:moveTo>
                      <a:pt x="798" y="6"/>
                    </a:moveTo>
                    <a:cubicBezTo>
                      <a:pt x="801" y="15"/>
                      <a:pt x="809" y="16"/>
                      <a:pt x="812" y="26"/>
                    </a:cubicBezTo>
                    <a:cubicBezTo>
                      <a:pt x="809" y="36"/>
                      <a:pt x="801" y="41"/>
                      <a:pt x="796" y="50"/>
                    </a:cubicBezTo>
                    <a:cubicBezTo>
                      <a:pt x="791" y="61"/>
                      <a:pt x="788" y="71"/>
                      <a:pt x="778" y="78"/>
                    </a:cubicBezTo>
                    <a:cubicBezTo>
                      <a:pt x="773" y="85"/>
                      <a:pt x="771" y="88"/>
                      <a:pt x="774" y="96"/>
                    </a:cubicBezTo>
                    <a:cubicBezTo>
                      <a:pt x="767" y="107"/>
                      <a:pt x="758" y="114"/>
                      <a:pt x="748" y="122"/>
                    </a:cubicBezTo>
                    <a:cubicBezTo>
                      <a:pt x="744" y="125"/>
                      <a:pt x="736" y="130"/>
                      <a:pt x="736" y="130"/>
                    </a:cubicBezTo>
                    <a:cubicBezTo>
                      <a:pt x="740" y="141"/>
                      <a:pt x="731" y="140"/>
                      <a:pt x="722" y="142"/>
                    </a:cubicBezTo>
                    <a:cubicBezTo>
                      <a:pt x="716" y="148"/>
                      <a:pt x="712" y="151"/>
                      <a:pt x="704" y="154"/>
                    </a:cubicBezTo>
                    <a:cubicBezTo>
                      <a:pt x="686" y="150"/>
                      <a:pt x="650" y="169"/>
                      <a:pt x="634" y="180"/>
                    </a:cubicBezTo>
                    <a:cubicBezTo>
                      <a:pt x="636" y="189"/>
                      <a:pt x="631" y="193"/>
                      <a:pt x="640" y="196"/>
                    </a:cubicBezTo>
                    <a:cubicBezTo>
                      <a:pt x="643" y="205"/>
                      <a:pt x="640" y="207"/>
                      <a:pt x="632" y="210"/>
                    </a:cubicBezTo>
                    <a:cubicBezTo>
                      <a:pt x="626" y="219"/>
                      <a:pt x="623" y="226"/>
                      <a:pt x="614" y="232"/>
                    </a:cubicBezTo>
                    <a:cubicBezTo>
                      <a:pt x="611" y="231"/>
                      <a:pt x="606" y="233"/>
                      <a:pt x="604" y="230"/>
                    </a:cubicBezTo>
                    <a:cubicBezTo>
                      <a:pt x="599" y="220"/>
                      <a:pt x="610" y="199"/>
                      <a:pt x="620" y="196"/>
                    </a:cubicBezTo>
                    <a:cubicBezTo>
                      <a:pt x="623" y="187"/>
                      <a:pt x="617" y="187"/>
                      <a:pt x="620" y="178"/>
                    </a:cubicBezTo>
                    <a:cubicBezTo>
                      <a:pt x="617" y="164"/>
                      <a:pt x="609" y="168"/>
                      <a:pt x="598" y="172"/>
                    </a:cubicBezTo>
                    <a:cubicBezTo>
                      <a:pt x="592" y="180"/>
                      <a:pt x="585" y="185"/>
                      <a:pt x="576" y="188"/>
                    </a:cubicBezTo>
                    <a:cubicBezTo>
                      <a:pt x="572" y="194"/>
                      <a:pt x="568" y="200"/>
                      <a:pt x="564" y="206"/>
                    </a:cubicBezTo>
                    <a:cubicBezTo>
                      <a:pt x="561" y="210"/>
                      <a:pt x="556" y="218"/>
                      <a:pt x="556" y="218"/>
                    </a:cubicBezTo>
                    <a:cubicBezTo>
                      <a:pt x="558" y="234"/>
                      <a:pt x="559" y="243"/>
                      <a:pt x="572" y="252"/>
                    </a:cubicBezTo>
                    <a:cubicBezTo>
                      <a:pt x="579" y="262"/>
                      <a:pt x="586" y="273"/>
                      <a:pt x="596" y="280"/>
                    </a:cubicBezTo>
                    <a:cubicBezTo>
                      <a:pt x="598" y="286"/>
                      <a:pt x="602" y="298"/>
                      <a:pt x="602" y="298"/>
                    </a:cubicBezTo>
                    <a:cubicBezTo>
                      <a:pt x="601" y="308"/>
                      <a:pt x="599" y="361"/>
                      <a:pt x="594" y="368"/>
                    </a:cubicBezTo>
                    <a:cubicBezTo>
                      <a:pt x="590" y="374"/>
                      <a:pt x="576" y="378"/>
                      <a:pt x="570" y="382"/>
                    </a:cubicBezTo>
                    <a:cubicBezTo>
                      <a:pt x="563" y="393"/>
                      <a:pt x="550" y="396"/>
                      <a:pt x="542" y="406"/>
                    </a:cubicBezTo>
                    <a:cubicBezTo>
                      <a:pt x="536" y="413"/>
                      <a:pt x="539" y="417"/>
                      <a:pt x="530" y="420"/>
                    </a:cubicBezTo>
                    <a:cubicBezTo>
                      <a:pt x="526" y="408"/>
                      <a:pt x="538" y="391"/>
                      <a:pt x="522" y="386"/>
                    </a:cubicBezTo>
                    <a:cubicBezTo>
                      <a:pt x="516" y="377"/>
                      <a:pt x="510" y="364"/>
                      <a:pt x="502" y="356"/>
                    </a:cubicBezTo>
                    <a:cubicBezTo>
                      <a:pt x="497" y="341"/>
                      <a:pt x="505" y="360"/>
                      <a:pt x="482" y="348"/>
                    </a:cubicBezTo>
                    <a:cubicBezTo>
                      <a:pt x="478" y="346"/>
                      <a:pt x="478" y="339"/>
                      <a:pt x="474" y="336"/>
                    </a:cubicBezTo>
                    <a:cubicBezTo>
                      <a:pt x="470" y="323"/>
                      <a:pt x="466" y="342"/>
                      <a:pt x="462" y="348"/>
                    </a:cubicBezTo>
                    <a:cubicBezTo>
                      <a:pt x="460" y="358"/>
                      <a:pt x="456" y="363"/>
                      <a:pt x="454" y="374"/>
                    </a:cubicBezTo>
                    <a:cubicBezTo>
                      <a:pt x="457" y="383"/>
                      <a:pt x="455" y="387"/>
                      <a:pt x="450" y="394"/>
                    </a:cubicBezTo>
                    <a:cubicBezTo>
                      <a:pt x="454" y="399"/>
                      <a:pt x="464" y="411"/>
                      <a:pt x="466" y="418"/>
                    </a:cubicBezTo>
                    <a:cubicBezTo>
                      <a:pt x="474" y="443"/>
                      <a:pt x="472" y="458"/>
                      <a:pt x="500" y="464"/>
                    </a:cubicBezTo>
                    <a:cubicBezTo>
                      <a:pt x="507" y="469"/>
                      <a:pt x="510" y="474"/>
                      <a:pt x="516" y="480"/>
                    </a:cubicBezTo>
                    <a:cubicBezTo>
                      <a:pt x="511" y="494"/>
                      <a:pt x="513" y="509"/>
                      <a:pt x="510" y="524"/>
                    </a:cubicBezTo>
                    <a:cubicBezTo>
                      <a:pt x="512" y="537"/>
                      <a:pt x="511" y="541"/>
                      <a:pt x="522" y="548"/>
                    </a:cubicBezTo>
                    <a:cubicBezTo>
                      <a:pt x="523" y="552"/>
                      <a:pt x="525" y="556"/>
                      <a:pt x="526" y="560"/>
                    </a:cubicBezTo>
                    <a:cubicBezTo>
                      <a:pt x="527" y="564"/>
                      <a:pt x="514" y="556"/>
                      <a:pt x="514" y="556"/>
                    </a:cubicBezTo>
                    <a:cubicBezTo>
                      <a:pt x="502" y="564"/>
                      <a:pt x="501" y="551"/>
                      <a:pt x="492" y="544"/>
                    </a:cubicBezTo>
                    <a:cubicBezTo>
                      <a:pt x="488" y="541"/>
                      <a:pt x="480" y="536"/>
                      <a:pt x="480" y="536"/>
                    </a:cubicBezTo>
                    <a:cubicBezTo>
                      <a:pt x="471" y="522"/>
                      <a:pt x="474" y="529"/>
                      <a:pt x="470" y="518"/>
                    </a:cubicBezTo>
                    <a:cubicBezTo>
                      <a:pt x="467" y="491"/>
                      <a:pt x="461" y="446"/>
                      <a:pt x="436" y="430"/>
                    </a:cubicBezTo>
                    <a:cubicBezTo>
                      <a:pt x="428" y="433"/>
                      <a:pt x="425" y="433"/>
                      <a:pt x="422" y="424"/>
                    </a:cubicBezTo>
                    <a:cubicBezTo>
                      <a:pt x="427" y="404"/>
                      <a:pt x="432" y="383"/>
                      <a:pt x="438" y="364"/>
                    </a:cubicBezTo>
                    <a:cubicBezTo>
                      <a:pt x="436" y="343"/>
                      <a:pt x="431" y="330"/>
                      <a:pt x="426" y="310"/>
                    </a:cubicBezTo>
                    <a:cubicBezTo>
                      <a:pt x="429" y="302"/>
                      <a:pt x="425" y="300"/>
                      <a:pt x="422" y="292"/>
                    </a:cubicBezTo>
                    <a:cubicBezTo>
                      <a:pt x="424" y="282"/>
                      <a:pt x="428" y="277"/>
                      <a:pt x="422" y="268"/>
                    </a:cubicBezTo>
                    <a:cubicBezTo>
                      <a:pt x="420" y="269"/>
                      <a:pt x="418" y="269"/>
                      <a:pt x="416" y="270"/>
                    </a:cubicBezTo>
                    <a:cubicBezTo>
                      <a:pt x="414" y="272"/>
                      <a:pt x="414" y="275"/>
                      <a:pt x="412" y="276"/>
                    </a:cubicBezTo>
                    <a:cubicBezTo>
                      <a:pt x="408" y="278"/>
                      <a:pt x="400" y="280"/>
                      <a:pt x="400" y="280"/>
                    </a:cubicBezTo>
                    <a:cubicBezTo>
                      <a:pt x="394" y="274"/>
                      <a:pt x="389" y="274"/>
                      <a:pt x="386" y="266"/>
                    </a:cubicBezTo>
                    <a:cubicBezTo>
                      <a:pt x="391" y="251"/>
                      <a:pt x="379" y="206"/>
                      <a:pt x="364" y="196"/>
                    </a:cubicBezTo>
                    <a:cubicBezTo>
                      <a:pt x="357" y="186"/>
                      <a:pt x="358" y="182"/>
                      <a:pt x="360" y="170"/>
                    </a:cubicBezTo>
                    <a:cubicBezTo>
                      <a:pt x="358" y="160"/>
                      <a:pt x="356" y="147"/>
                      <a:pt x="346" y="144"/>
                    </a:cubicBezTo>
                    <a:cubicBezTo>
                      <a:pt x="343" y="154"/>
                      <a:pt x="338" y="160"/>
                      <a:pt x="330" y="166"/>
                    </a:cubicBezTo>
                    <a:cubicBezTo>
                      <a:pt x="323" y="164"/>
                      <a:pt x="308" y="160"/>
                      <a:pt x="308" y="160"/>
                    </a:cubicBezTo>
                    <a:cubicBezTo>
                      <a:pt x="296" y="162"/>
                      <a:pt x="297" y="166"/>
                      <a:pt x="288" y="172"/>
                    </a:cubicBezTo>
                    <a:cubicBezTo>
                      <a:pt x="284" y="185"/>
                      <a:pt x="282" y="191"/>
                      <a:pt x="268" y="196"/>
                    </a:cubicBezTo>
                    <a:cubicBezTo>
                      <a:pt x="264" y="200"/>
                      <a:pt x="243" y="231"/>
                      <a:pt x="242" y="232"/>
                    </a:cubicBezTo>
                    <a:cubicBezTo>
                      <a:pt x="231" y="239"/>
                      <a:pt x="215" y="247"/>
                      <a:pt x="206" y="256"/>
                    </a:cubicBezTo>
                    <a:cubicBezTo>
                      <a:pt x="202" y="260"/>
                      <a:pt x="200" y="265"/>
                      <a:pt x="196" y="268"/>
                    </a:cubicBezTo>
                    <a:cubicBezTo>
                      <a:pt x="194" y="269"/>
                      <a:pt x="192" y="269"/>
                      <a:pt x="190" y="270"/>
                    </a:cubicBezTo>
                    <a:cubicBezTo>
                      <a:pt x="188" y="271"/>
                      <a:pt x="186" y="272"/>
                      <a:pt x="184" y="274"/>
                    </a:cubicBezTo>
                    <a:cubicBezTo>
                      <a:pt x="180" y="278"/>
                      <a:pt x="172" y="286"/>
                      <a:pt x="172" y="286"/>
                    </a:cubicBezTo>
                    <a:cubicBezTo>
                      <a:pt x="167" y="300"/>
                      <a:pt x="165" y="314"/>
                      <a:pt x="160" y="328"/>
                    </a:cubicBezTo>
                    <a:cubicBezTo>
                      <a:pt x="158" y="335"/>
                      <a:pt x="156" y="341"/>
                      <a:pt x="154" y="348"/>
                    </a:cubicBezTo>
                    <a:cubicBezTo>
                      <a:pt x="153" y="350"/>
                      <a:pt x="152" y="354"/>
                      <a:pt x="152" y="354"/>
                    </a:cubicBezTo>
                    <a:cubicBezTo>
                      <a:pt x="152" y="359"/>
                      <a:pt x="156" y="384"/>
                      <a:pt x="146" y="392"/>
                    </a:cubicBezTo>
                    <a:cubicBezTo>
                      <a:pt x="141" y="397"/>
                      <a:pt x="128" y="404"/>
                      <a:pt x="128" y="404"/>
                    </a:cubicBezTo>
                    <a:cubicBezTo>
                      <a:pt x="125" y="412"/>
                      <a:pt x="122" y="421"/>
                      <a:pt x="114" y="424"/>
                    </a:cubicBezTo>
                    <a:cubicBezTo>
                      <a:pt x="100" y="419"/>
                      <a:pt x="97" y="405"/>
                      <a:pt x="94" y="392"/>
                    </a:cubicBezTo>
                    <a:cubicBezTo>
                      <a:pt x="86" y="362"/>
                      <a:pt x="82" y="332"/>
                      <a:pt x="72" y="302"/>
                    </a:cubicBezTo>
                    <a:cubicBezTo>
                      <a:pt x="71" y="281"/>
                      <a:pt x="70" y="275"/>
                      <a:pt x="66" y="258"/>
                    </a:cubicBezTo>
                    <a:cubicBezTo>
                      <a:pt x="66" y="251"/>
                      <a:pt x="68" y="219"/>
                      <a:pt x="64" y="208"/>
                    </a:cubicBezTo>
                    <a:cubicBezTo>
                      <a:pt x="70" y="191"/>
                      <a:pt x="66" y="173"/>
                      <a:pt x="72" y="156"/>
                    </a:cubicBezTo>
                    <a:cubicBezTo>
                      <a:pt x="66" y="139"/>
                      <a:pt x="60" y="168"/>
                      <a:pt x="56" y="172"/>
                    </a:cubicBezTo>
                    <a:cubicBezTo>
                      <a:pt x="53" y="175"/>
                      <a:pt x="44" y="180"/>
                      <a:pt x="44" y="180"/>
                    </a:cubicBezTo>
                    <a:cubicBezTo>
                      <a:pt x="35" y="177"/>
                      <a:pt x="28" y="173"/>
                      <a:pt x="24" y="162"/>
                    </a:cubicBezTo>
                    <a:cubicBezTo>
                      <a:pt x="23" y="158"/>
                      <a:pt x="20" y="150"/>
                      <a:pt x="20" y="150"/>
                    </a:cubicBezTo>
                    <a:cubicBezTo>
                      <a:pt x="30" y="148"/>
                      <a:pt x="30" y="143"/>
                      <a:pt x="38" y="138"/>
                    </a:cubicBezTo>
                    <a:cubicBezTo>
                      <a:pt x="35" y="128"/>
                      <a:pt x="31" y="133"/>
                      <a:pt x="24" y="138"/>
                    </a:cubicBezTo>
                    <a:cubicBezTo>
                      <a:pt x="15" y="135"/>
                      <a:pt x="15" y="132"/>
                      <a:pt x="18" y="124"/>
                    </a:cubicBezTo>
                    <a:cubicBezTo>
                      <a:pt x="11" y="114"/>
                      <a:pt x="9" y="101"/>
                      <a:pt x="0" y="92"/>
                    </a:cubicBezTo>
                    <a:lnTo>
                      <a:pt x="76" y="0"/>
                    </a:lnTo>
                    <a:lnTo>
                      <a:pt x="798" y="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9" name="Freeform 48"/>
              <p:cNvSpPr>
                <a:spLocks/>
              </p:cNvSpPr>
              <p:nvPr userDrawn="1"/>
            </p:nvSpPr>
            <p:spPr bwMode="ltGray">
              <a:xfrm>
                <a:off x="1770" y="671"/>
                <a:ext cx="45" cy="71"/>
              </a:xfrm>
              <a:custGeom>
                <a:avLst/>
                <a:gdLst/>
                <a:ahLst/>
                <a:cxnLst>
                  <a:cxn ang="0">
                    <a:pos x="7" y="11"/>
                  </a:cxn>
                  <a:cxn ang="0">
                    <a:pos x="17" y="3"/>
                  </a:cxn>
                  <a:cxn ang="0">
                    <a:pos x="37" y="33"/>
                  </a:cxn>
                  <a:cxn ang="0">
                    <a:pos x="19" y="85"/>
                  </a:cxn>
                  <a:cxn ang="0">
                    <a:pos x="1" y="69"/>
                  </a:cxn>
                  <a:cxn ang="0">
                    <a:pos x="7" y="11"/>
                  </a:cxn>
                </a:cxnLst>
                <a:rect l="0" t="0" r="r" b="b"/>
                <a:pathLst>
                  <a:path w="43" h="85">
                    <a:moveTo>
                      <a:pt x="7" y="11"/>
                    </a:moveTo>
                    <a:cubicBezTo>
                      <a:pt x="4" y="2"/>
                      <a:pt x="9" y="0"/>
                      <a:pt x="17" y="3"/>
                    </a:cubicBezTo>
                    <a:cubicBezTo>
                      <a:pt x="24" y="13"/>
                      <a:pt x="28" y="24"/>
                      <a:pt x="37" y="33"/>
                    </a:cubicBezTo>
                    <a:cubicBezTo>
                      <a:pt x="43" y="52"/>
                      <a:pt x="40" y="78"/>
                      <a:pt x="19" y="85"/>
                    </a:cubicBezTo>
                    <a:cubicBezTo>
                      <a:pt x="6" y="81"/>
                      <a:pt x="5" y="81"/>
                      <a:pt x="1" y="69"/>
                    </a:cubicBezTo>
                    <a:cubicBezTo>
                      <a:pt x="2" y="66"/>
                      <a:pt x="0" y="4"/>
                      <a:pt x="7" y="11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80" name="Freeform 49"/>
              <p:cNvSpPr>
                <a:spLocks/>
              </p:cNvSpPr>
              <p:nvPr userDrawn="1"/>
            </p:nvSpPr>
            <p:spPr bwMode="ltGray">
              <a:xfrm>
                <a:off x="2394" y="431"/>
                <a:ext cx="42" cy="59"/>
              </a:xfrm>
              <a:custGeom>
                <a:avLst/>
                <a:gdLst/>
                <a:ahLst/>
                <a:cxnLst>
                  <a:cxn ang="0">
                    <a:pos x="13" y="28"/>
                  </a:cxn>
                  <a:cxn ang="0">
                    <a:pos x="29" y="2"/>
                  </a:cxn>
                  <a:cxn ang="0">
                    <a:pos x="43" y="4"/>
                  </a:cxn>
                  <a:cxn ang="0">
                    <a:pos x="39" y="26"/>
                  </a:cxn>
                  <a:cxn ang="0">
                    <a:pos x="13" y="74"/>
                  </a:cxn>
                  <a:cxn ang="0">
                    <a:pos x="7" y="60"/>
                  </a:cxn>
                  <a:cxn ang="0">
                    <a:pos x="3" y="36"/>
                  </a:cxn>
                  <a:cxn ang="0">
                    <a:pos x="13" y="28"/>
                  </a:cxn>
                </a:cxnLst>
                <a:rect l="0" t="0" r="r" b="b"/>
                <a:pathLst>
                  <a:path w="44" h="74">
                    <a:moveTo>
                      <a:pt x="13" y="28"/>
                    </a:moveTo>
                    <a:cubicBezTo>
                      <a:pt x="15" y="13"/>
                      <a:pt x="14" y="7"/>
                      <a:pt x="29" y="2"/>
                    </a:cubicBezTo>
                    <a:cubicBezTo>
                      <a:pt x="34" y="3"/>
                      <a:pt x="40" y="0"/>
                      <a:pt x="43" y="4"/>
                    </a:cubicBezTo>
                    <a:cubicBezTo>
                      <a:pt x="44" y="6"/>
                      <a:pt x="41" y="21"/>
                      <a:pt x="39" y="26"/>
                    </a:cubicBezTo>
                    <a:cubicBezTo>
                      <a:pt x="31" y="43"/>
                      <a:pt x="30" y="63"/>
                      <a:pt x="13" y="74"/>
                    </a:cubicBezTo>
                    <a:cubicBezTo>
                      <a:pt x="4" y="71"/>
                      <a:pt x="4" y="68"/>
                      <a:pt x="7" y="60"/>
                    </a:cubicBezTo>
                    <a:cubicBezTo>
                      <a:pt x="5" y="50"/>
                      <a:pt x="0" y="46"/>
                      <a:pt x="3" y="36"/>
                    </a:cubicBezTo>
                    <a:cubicBezTo>
                      <a:pt x="4" y="32"/>
                      <a:pt x="8" y="23"/>
                      <a:pt x="13" y="28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81" name="Freeform 50"/>
              <p:cNvSpPr>
                <a:spLocks/>
              </p:cNvSpPr>
              <p:nvPr userDrawn="1"/>
            </p:nvSpPr>
            <p:spPr bwMode="ltGray">
              <a:xfrm>
                <a:off x="2513" y="402"/>
                <a:ext cx="21" cy="24"/>
              </a:xfrm>
              <a:custGeom>
                <a:avLst/>
                <a:gdLst/>
                <a:ahLst/>
                <a:cxnLst>
                  <a:cxn ang="0">
                    <a:pos x="7" y="16"/>
                  </a:cxn>
                  <a:cxn ang="0">
                    <a:pos x="5" y="30"/>
                  </a:cxn>
                  <a:cxn ang="0">
                    <a:pos x="7" y="16"/>
                  </a:cxn>
                </a:cxnLst>
                <a:rect l="0" t="0" r="r" b="b"/>
                <a:pathLst>
                  <a:path w="20" h="30">
                    <a:moveTo>
                      <a:pt x="7" y="16"/>
                    </a:moveTo>
                    <a:cubicBezTo>
                      <a:pt x="18" y="0"/>
                      <a:pt x="20" y="20"/>
                      <a:pt x="5" y="30"/>
                    </a:cubicBezTo>
                    <a:cubicBezTo>
                      <a:pt x="0" y="23"/>
                      <a:pt x="1" y="22"/>
                      <a:pt x="7" y="16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82" name="Freeform 51"/>
              <p:cNvSpPr>
                <a:spLocks/>
              </p:cNvSpPr>
              <p:nvPr userDrawn="1"/>
            </p:nvSpPr>
            <p:spPr bwMode="ltGray">
              <a:xfrm>
                <a:off x="333" y="169"/>
                <a:ext cx="1015" cy="866"/>
              </a:xfrm>
              <a:custGeom>
                <a:avLst/>
                <a:gdLst/>
                <a:ahLst/>
                <a:cxnLst>
                  <a:cxn ang="0">
                    <a:pos x="481" y="464"/>
                  </a:cxn>
                  <a:cxn ang="0">
                    <a:pos x="486" y="451"/>
                  </a:cxn>
                  <a:cxn ang="0">
                    <a:pos x="500" y="413"/>
                  </a:cxn>
                  <a:cxn ang="0">
                    <a:pos x="309" y="287"/>
                  </a:cxn>
                  <a:cxn ang="0">
                    <a:pos x="282" y="346"/>
                  </a:cxn>
                  <a:cxn ang="0">
                    <a:pos x="303" y="556"/>
                  </a:cxn>
                  <a:cxn ang="0">
                    <a:pos x="282" y="494"/>
                  </a:cxn>
                  <a:cxn ang="0">
                    <a:pos x="242" y="439"/>
                  </a:cxn>
                  <a:cxn ang="0">
                    <a:pos x="245" y="413"/>
                  </a:cxn>
                  <a:cxn ang="0">
                    <a:pos x="247" y="394"/>
                  </a:cxn>
                  <a:cxn ang="0">
                    <a:pos x="220" y="375"/>
                  </a:cxn>
                  <a:cxn ang="0">
                    <a:pos x="194" y="346"/>
                  </a:cxn>
                  <a:cxn ang="0">
                    <a:pos x="148" y="354"/>
                  </a:cxn>
                  <a:cxn ang="0">
                    <a:pos x="126" y="365"/>
                  </a:cxn>
                  <a:cxn ang="0">
                    <a:pos x="78" y="365"/>
                  </a:cxn>
                  <a:cxn ang="0">
                    <a:pos x="22" y="312"/>
                  </a:cxn>
                  <a:cxn ang="0">
                    <a:pos x="11" y="295"/>
                  </a:cxn>
                  <a:cxn ang="0">
                    <a:pos x="0" y="264"/>
                  </a:cxn>
                  <a:cxn ang="0">
                    <a:pos x="24" y="213"/>
                  </a:cxn>
                  <a:cxn ang="0">
                    <a:pos x="32" y="181"/>
                  </a:cxn>
                  <a:cxn ang="0">
                    <a:pos x="51" y="143"/>
                  </a:cxn>
                  <a:cxn ang="0">
                    <a:pos x="81" y="116"/>
                  </a:cxn>
                  <a:cxn ang="0">
                    <a:pos x="167" y="67"/>
                  </a:cxn>
                  <a:cxn ang="0">
                    <a:pos x="220" y="30"/>
                  </a:cxn>
                  <a:cxn ang="0">
                    <a:pos x="258" y="6"/>
                  </a:cxn>
                  <a:cxn ang="0">
                    <a:pos x="363" y="2"/>
                  </a:cxn>
                  <a:cxn ang="0">
                    <a:pos x="398" y="0"/>
                  </a:cxn>
                  <a:cxn ang="0">
                    <a:pos x="384" y="34"/>
                  </a:cxn>
                  <a:cxn ang="0">
                    <a:pos x="443" y="84"/>
                  </a:cxn>
                  <a:cxn ang="0">
                    <a:pos x="497" y="74"/>
                  </a:cxn>
                  <a:cxn ang="0">
                    <a:pos x="529" y="82"/>
                  </a:cxn>
                  <a:cxn ang="0">
                    <a:pos x="559" y="97"/>
                  </a:cxn>
                  <a:cxn ang="0">
                    <a:pos x="572" y="188"/>
                  </a:cxn>
                  <a:cxn ang="0">
                    <a:pos x="572" y="240"/>
                  </a:cxn>
                  <a:cxn ang="0">
                    <a:pos x="599" y="283"/>
                  </a:cxn>
                  <a:cxn ang="0">
                    <a:pos x="645" y="300"/>
                  </a:cxn>
                  <a:cxn ang="0">
                    <a:pos x="680" y="295"/>
                  </a:cxn>
                  <a:cxn ang="0">
                    <a:pos x="664" y="340"/>
                  </a:cxn>
                  <a:cxn ang="0">
                    <a:pos x="599" y="407"/>
                  </a:cxn>
                  <a:cxn ang="0">
                    <a:pos x="548" y="485"/>
                  </a:cxn>
                  <a:cxn ang="0">
                    <a:pos x="556" y="508"/>
                  </a:cxn>
                  <a:cxn ang="0">
                    <a:pos x="435" y="556"/>
                  </a:cxn>
                </a:cxnLst>
                <a:rect l="0" t="0" r="r" b="b"/>
                <a:pathLst>
                  <a:path w="682" h="557">
                    <a:moveTo>
                      <a:pt x="435" y="556"/>
                    </a:moveTo>
                    <a:lnTo>
                      <a:pt x="481" y="464"/>
                    </a:lnTo>
                    <a:lnTo>
                      <a:pt x="473" y="449"/>
                    </a:lnTo>
                    <a:lnTo>
                      <a:pt x="486" y="451"/>
                    </a:lnTo>
                    <a:lnTo>
                      <a:pt x="495" y="441"/>
                    </a:lnTo>
                    <a:lnTo>
                      <a:pt x="500" y="413"/>
                    </a:lnTo>
                    <a:lnTo>
                      <a:pt x="500" y="371"/>
                    </a:lnTo>
                    <a:lnTo>
                      <a:pt x="309" y="287"/>
                    </a:lnTo>
                    <a:lnTo>
                      <a:pt x="296" y="308"/>
                    </a:lnTo>
                    <a:lnTo>
                      <a:pt x="282" y="346"/>
                    </a:lnTo>
                    <a:lnTo>
                      <a:pt x="396" y="557"/>
                    </a:lnTo>
                    <a:lnTo>
                      <a:pt x="303" y="556"/>
                    </a:lnTo>
                    <a:lnTo>
                      <a:pt x="304" y="536"/>
                    </a:lnTo>
                    <a:cubicBezTo>
                      <a:pt x="284" y="520"/>
                      <a:pt x="296" y="510"/>
                      <a:pt x="282" y="494"/>
                    </a:cubicBezTo>
                    <a:cubicBezTo>
                      <a:pt x="276" y="475"/>
                      <a:pt x="267" y="468"/>
                      <a:pt x="253" y="451"/>
                    </a:cubicBezTo>
                    <a:cubicBezTo>
                      <a:pt x="249" y="447"/>
                      <a:pt x="245" y="443"/>
                      <a:pt x="242" y="439"/>
                    </a:cubicBezTo>
                    <a:lnTo>
                      <a:pt x="237" y="432"/>
                    </a:lnTo>
                    <a:cubicBezTo>
                      <a:pt x="237" y="432"/>
                      <a:pt x="245" y="413"/>
                      <a:pt x="245" y="413"/>
                    </a:cubicBezTo>
                    <a:cubicBezTo>
                      <a:pt x="247" y="409"/>
                      <a:pt x="250" y="401"/>
                      <a:pt x="250" y="401"/>
                    </a:cubicBezTo>
                    <a:cubicBezTo>
                      <a:pt x="249" y="399"/>
                      <a:pt x="247" y="397"/>
                      <a:pt x="247" y="394"/>
                    </a:cubicBezTo>
                    <a:cubicBezTo>
                      <a:pt x="248" y="390"/>
                      <a:pt x="253" y="382"/>
                      <a:pt x="253" y="382"/>
                    </a:cubicBezTo>
                    <a:cubicBezTo>
                      <a:pt x="243" y="370"/>
                      <a:pt x="237" y="371"/>
                      <a:pt x="220" y="375"/>
                    </a:cubicBezTo>
                    <a:cubicBezTo>
                      <a:pt x="217" y="371"/>
                      <a:pt x="210" y="369"/>
                      <a:pt x="207" y="365"/>
                    </a:cubicBezTo>
                    <a:cubicBezTo>
                      <a:pt x="185" y="337"/>
                      <a:pt x="216" y="363"/>
                      <a:pt x="194" y="346"/>
                    </a:cubicBezTo>
                    <a:cubicBezTo>
                      <a:pt x="167" y="349"/>
                      <a:pt x="179" y="346"/>
                      <a:pt x="156" y="352"/>
                    </a:cubicBezTo>
                    <a:cubicBezTo>
                      <a:pt x="153" y="353"/>
                      <a:pt x="148" y="354"/>
                      <a:pt x="148" y="354"/>
                    </a:cubicBezTo>
                    <a:cubicBezTo>
                      <a:pt x="146" y="356"/>
                      <a:pt x="145" y="359"/>
                      <a:pt x="142" y="361"/>
                    </a:cubicBezTo>
                    <a:cubicBezTo>
                      <a:pt x="138" y="363"/>
                      <a:pt x="126" y="365"/>
                      <a:pt x="126" y="365"/>
                    </a:cubicBezTo>
                    <a:cubicBezTo>
                      <a:pt x="105" y="354"/>
                      <a:pt x="116" y="355"/>
                      <a:pt x="94" y="361"/>
                    </a:cubicBezTo>
                    <a:cubicBezTo>
                      <a:pt x="89" y="362"/>
                      <a:pt x="78" y="365"/>
                      <a:pt x="78" y="365"/>
                    </a:cubicBezTo>
                    <a:cubicBezTo>
                      <a:pt x="62" y="383"/>
                      <a:pt x="46" y="346"/>
                      <a:pt x="35" y="337"/>
                    </a:cubicBezTo>
                    <a:cubicBezTo>
                      <a:pt x="32" y="330"/>
                      <a:pt x="24" y="320"/>
                      <a:pt x="22" y="312"/>
                    </a:cubicBezTo>
                    <a:cubicBezTo>
                      <a:pt x="20" y="308"/>
                      <a:pt x="22" y="303"/>
                      <a:pt x="19" y="300"/>
                    </a:cubicBezTo>
                    <a:cubicBezTo>
                      <a:pt x="17" y="297"/>
                      <a:pt x="13" y="297"/>
                      <a:pt x="11" y="295"/>
                    </a:cubicBezTo>
                    <a:cubicBezTo>
                      <a:pt x="3" y="277"/>
                      <a:pt x="15" y="306"/>
                      <a:pt x="5" y="276"/>
                    </a:cubicBezTo>
                    <a:cubicBezTo>
                      <a:pt x="4" y="272"/>
                      <a:pt x="0" y="264"/>
                      <a:pt x="0" y="264"/>
                    </a:cubicBezTo>
                    <a:cubicBezTo>
                      <a:pt x="3" y="253"/>
                      <a:pt x="2" y="248"/>
                      <a:pt x="13" y="243"/>
                    </a:cubicBezTo>
                    <a:cubicBezTo>
                      <a:pt x="20" y="221"/>
                      <a:pt x="17" y="231"/>
                      <a:pt x="24" y="213"/>
                    </a:cubicBezTo>
                    <a:cubicBezTo>
                      <a:pt x="26" y="209"/>
                      <a:pt x="30" y="200"/>
                      <a:pt x="30" y="200"/>
                    </a:cubicBezTo>
                    <a:cubicBezTo>
                      <a:pt x="26" y="192"/>
                      <a:pt x="24" y="191"/>
                      <a:pt x="32" y="181"/>
                    </a:cubicBezTo>
                    <a:cubicBezTo>
                      <a:pt x="36" y="177"/>
                      <a:pt x="43" y="169"/>
                      <a:pt x="43" y="169"/>
                    </a:cubicBezTo>
                    <a:cubicBezTo>
                      <a:pt x="37" y="155"/>
                      <a:pt x="36" y="153"/>
                      <a:pt x="51" y="143"/>
                    </a:cubicBezTo>
                    <a:cubicBezTo>
                      <a:pt x="56" y="140"/>
                      <a:pt x="67" y="135"/>
                      <a:pt x="67" y="135"/>
                    </a:cubicBezTo>
                    <a:cubicBezTo>
                      <a:pt x="73" y="129"/>
                      <a:pt x="75" y="122"/>
                      <a:pt x="81" y="116"/>
                    </a:cubicBezTo>
                    <a:cubicBezTo>
                      <a:pt x="89" y="107"/>
                      <a:pt x="102" y="105"/>
                      <a:pt x="113" y="99"/>
                    </a:cubicBezTo>
                    <a:cubicBezTo>
                      <a:pt x="125" y="85"/>
                      <a:pt x="149" y="76"/>
                      <a:pt x="167" y="67"/>
                    </a:cubicBezTo>
                    <a:cubicBezTo>
                      <a:pt x="174" y="59"/>
                      <a:pt x="175" y="50"/>
                      <a:pt x="188" y="46"/>
                    </a:cubicBezTo>
                    <a:cubicBezTo>
                      <a:pt x="198" y="39"/>
                      <a:pt x="208" y="36"/>
                      <a:pt x="220" y="30"/>
                    </a:cubicBezTo>
                    <a:cubicBezTo>
                      <a:pt x="223" y="28"/>
                      <a:pt x="228" y="25"/>
                      <a:pt x="228" y="25"/>
                    </a:cubicBezTo>
                    <a:cubicBezTo>
                      <a:pt x="237" y="16"/>
                      <a:pt x="245" y="10"/>
                      <a:pt x="258" y="6"/>
                    </a:cubicBezTo>
                    <a:cubicBezTo>
                      <a:pt x="269" y="31"/>
                      <a:pt x="301" y="6"/>
                      <a:pt x="320" y="4"/>
                    </a:cubicBezTo>
                    <a:cubicBezTo>
                      <a:pt x="334" y="3"/>
                      <a:pt x="349" y="3"/>
                      <a:pt x="363" y="2"/>
                    </a:cubicBezTo>
                    <a:cubicBezTo>
                      <a:pt x="369" y="3"/>
                      <a:pt x="376" y="5"/>
                      <a:pt x="382" y="4"/>
                    </a:cubicBezTo>
                    <a:cubicBezTo>
                      <a:pt x="387" y="4"/>
                      <a:pt x="398" y="0"/>
                      <a:pt x="398" y="0"/>
                    </a:cubicBezTo>
                    <a:cubicBezTo>
                      <a:pt x="415" y="8"/>
                      <a:pt x="406" y="16"/>
                      <a:pt x="400" y="30"/>
                    </a:cubicBezTo>
                    <a:cubicBezTo>
                      <a:pt x="398" y="34"/>
                      <a:pt x="384" y="34"/>
                      <a:pt x="384" y="34"/>
                    </a:cubicBezTo>
                    <a:cubicBezTo>
                      <a:pt x="379" y="47"/>
                      <a:pt x="398" y="51"/>
                      <a:pt x="411" y="55"/>
                    </a:cubicBezTo>
                    <a:cubicBezTo>
                      <a:pt x="419" y="72"/>
                      <a:pt x="421" y="79"/>
                      <a:pt x="443" y="84"/>
                    </a:cubicBezTo>
                    <a:cubicBezTo>
                      <a:pt x="461" y="71"/>
                      <a:pt x="435" y="65"/>
                      <a:pt x="468" y="57"/>
                    </a:cubicBezTo>
                    <a:cubicBezTo>
                      <a:pt x="482" y="61"/>
                      <a:pt x="485" y="70"/>
                      <a:pt x="497" y="74"/>
                    </a:cubicBezTo>
                    <a:cubicBezTo>
                      <a:pt x="505" y="76"/>
                      <a:pt x="513" y="78"/>
                      <a:pt x="521" y="80"/>
                    </a:cubicBezTo>
                    <a:cubicBezTo>
                      <a:pt x="524" y="81"/>
                      <a:pt x="529" y="82"/>
                      <a:pt x="529" y="82"/>
                    </a:cubicBezTo>
                    <a:cubicBezTo>
                      <a:pt x="547" y="78"/>
                      <a:pt x="547" y="76"/>
                      <a:pt x="562" y="84"/>
                    </a:cubicBezTo>
                    <a:cubicBezTo>
                      <a:pt x="566" y="95"/>
                      <a:pt x="565" y="86"/>
                      <a:pt x="559" y="97"/>
                    </a:cubicBezTo>
                    <a:cubicBezTo>
                      <a:pt x="557" y="101"/>
                      <a:pt x="554" y="110"/>
                      <a:pt x="554" y="110"/>
                    </a:cubicBezTo>
                    <a:cubicBezTo>
                      <a:pt x="556" y="132"/>
                      <a:pt x="556" y="168"/>
                      <a:pt x="572" y="188"/>
                    </a:cubicBezTo>
                    <a:cubicBezTo>
                      <a:pt x="568" y="198"/>
                      <a:pt x="564" y="208"/>
                      <a:pt x="562" y="219"/>
                    </a:cubicBezTo>
                    <a:cubicBezTo>
                      <a:pt x="564" y="227"/>
                      <a:pt x="569" y="233"/>
                      <a:pt x="572" y="240"/>
                    </a:cubicBezTo>
                    <a:cubicBezTo>
                      <a:pt x="573" y="247"/>
                      <a:pt x="572" y="254"/>
                      <a:pt x="575" y="259"/>
                    </a:cubicBezTo>
                    <a:cubicBezTo>
                      <a:pt x="577" y="263"/>
                      <a:pt x="595" y="272"/>
                      <a:pt x="599" y="283"/>
                    </a:cubicBezTo>
                    <a:cubicBezTo>
                      <a:pt x="594" y="295"/>
                      <a:pt x="603" y="306"/>
                      <a:pt x="618" y="310"/>
                    </a:cubicBezTo>
                    <a:cubicBezTo>
                      <a:pt x="630" y="307"/>
                      <a:pt x="638" y="308"/>
                      <a:pt x="645" y="300"/>
                    </a:cubicBezTo>
                    <a:cubicBezTo>
                      <a:pt x="660" y="302"/>
                      <a:pt x="663" y="303"/>
                      <a:pt x="672" y="293"/>
                    </a:cubicBezTo>
                    <a:cubicBezTo>
                      <a:pt x="675" y="294"/>
                      <a:pt x="679" y="293"/>
                      <a:pt x="680" y="295"/>
                    </a:cubicBezTo>
                    <a:cubicBezTo>
                      <a:pt x="682" y="301"/>
                      <a:pt x="674" y="321"/>
                      <a:pt x="672" y="327"/>
                    </a:cubicBezTo>
                    <a:cubicBezTo>
                      <a:pt x="668" y="340"/>
                      <a:pt x="671" y="326"/>
                      <a:pt x="664" y="340"/>
                    </a:cubicBezTo>
                    <a:cubicBezTo>
                      <a:pt x="652" y="360"/>
                      <a:pt x="646" y="381"/>
                      <a:pt x="621" y="394"/>
                    </a:cubicBezTo>
                    <a:cubicBezTo>
                      <a:pt x="614" y="402"/>
                      <a:pt x="609" y="402"/>
                      <a:pt x="599" y="407"/>
                    </a:cubicBezTo>
                    <a:cubicBezTo>
                      <a:pt x="590" y="418"/>
                      <a:pt x="579" y="429"/>
                      <a:pt x="567" y="439"/>
                    </a:cubicBezTo>
                    <a:cubicBezTo>
                      <a:pt x="560" y="454"/>
                      <a:pt x="555" y="470"/>
                      <a:pt x="548" y="485"/>
                    </a:cubicBezTo>
                    <a:cubicBezTo>
                      <a:pt x="549" y="489"/>
                      <a:pt x="550" y="492"/>
                      <a:pt x="551" y="496"/>
                    </a:cubicBezTo>
                    <a:cubicBezTo>
                      <a:pt x="552" y="500"/>
                      <a:pt x="556" y="508"/>
                      <a:pt x="556" y="508"/>
                    </a:cubicBezTo>
                    <a:cubicBezTo>
                      <a:pt x="559" y="524"/>
                      <a:pt x="562" y="546"/>
                      <a:pt x="576" y="557"/>
                    </a:cubicBezTo>
                    <a:lnTo>
                      <a:pt x="435" y="55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83" name="Freeform 52"/>
              <p:cNvSpPr>
                <a:spLocks/>
              </p:cNvSpPr>
              <p:nvPr userDrawn="1"/>
            </p:nvSpPr>
            <p:spPr bwMode="ltGray">
              <a:xfrm>
                <a:off x="727" y="495"/>
                <a:ext cx="382" cy="540"/>
              </a:xfrm>
              <a:custGeom>
                <a:avLst/>
                <a:gdLst/>
                <a:ahLst/>
                <a:cxnLst>
                  <a:cxn ang="0">
                    <a:pos x="243" y="347"/>
                  </a:cxn>
                  <a:cxn ang="0">
                    <a:pos x="233" y="301"/>
                  </a:cxn>
                  <a:cxn ang="0">
                    <a:pos x="217" y="288"/>
                  </a:cxn>
                  <a:cxn ang="0">
                    <a:pos x="215" y="269"/>
                  </a:cxn>
                  <a:cxn ang="0">
                    <a:pos x="209" y="254"/>
                  </a:cxn>
                  <a:cxn ang="0">
                    <a:pos x="209" y="229"/>
                  </a:cxn>
                  <a:cxn ang="0">
                    <a:pos x="207" y="214"/>
                  </a:cxn>
                  <a:cxn ang="0">
                    <a:pos x="228" y="202"/>
                  </a:cxn>
                  <a:cxn ang="0">
                    <a:pos x="257" y="197"/>
                  </a:cxn>
                  <a:cxn ang="0">
                    <a:pos x="257" y="136"/>
                  </a:cxn>
                  <a:cxn ang="0">
                    <a:pos x="54" y="96"/>
                  </a:cxn>
                  <a:cxn ang="0">
                    <a:pos x="32" y="98"/>
                  </a:cxn>
                  <a:cxn ang="0">
                    <a:pos x="16" y="102"/>
                  </a:cxn>
                  <a:cxn ang="0">
                    <a:pos x="0" y="149"/>
                  </a:cxn>
                  <a:cxn ang="0">
                    <a:pos x="93" y="346"/>
                  </a:cxn>
                  <a:cxn ang="0">
                    <a:pos x="243" y="347"/>
                  </a:cxn>
                </a:cxnLst>
                <a:rect l="0" t="0" r="r" b="b"/>
                <a:pathLst>
                  <a:path w="257" h="347">
                    <a:moveTo>
                      <a:pt x="243" y="347"/>
                    </a:moveTo>
                    <a:lnTo>
                      <a:pt x="233" y="301"/>
                    </a:lnTo>
                    <a:lnTo>
                      <a:pt x="217" y="288"/>
                    </a:lnTo>
                    <a:lnTo>
                      <a:pt x="215" y="269"/>
                    </a:lnTo>
                    <a:lnTo>
                      <a:pt x="209" y="254"/>
                    </a:lnTo>
                    <a:lnTo>
                      <a:pt x="209" y="229"/>
                    </a:lnTo>
                    <a:lnTo>
                      <a:pt x="207" y="214"/>
                    </a:lnTo>
                    <a:lnTo>
                      <a:pt x="228" y="202"/>
                    </a:lnTo>
                    <a:lnTo>
                      <a:pt x="257" y="197"/>
                    </a:lnTo>
                    <a:lnTo>
                      <a:pt x="257" y="136"/>
                    </a:lnTo>
                    <a:cubicBezTo>
                      <a:pt x="209" y="119"/>
                      <a:pt x="13" y="0"/>
                      <a:pt x="54" y="96"/>
                    </a:cubicBezTo>
                    <a:cubicBezTo>
                      <a:pt x="36" y="106"/>
                      <a:pt x="57" y="97"/>
                      <a:pt x="32" y="98"/>
                    </a:cubicBezTo>
                    <a:cubicBezTo>
                      <a:pt x="27" y="99"/>
                      <a:pt x="16" y="102"/>
                      <a:pt x="16" y="102"/>
                    </a:cubicBezTo>
                    <a:lnTo>
                      <a:pt x="0" y="149"/>
                    </a:lnTo>
                    <a:lnTo>
                      <a:pt x="93" y="346"/>
                    </a:lnTo>
                    <a:lnTo>
                      <a:pt x="243" y="34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84" name="Freeform 53"/>
              <p:cNvSpPr>
                <a:spLocks/>
              </p:cNvSpPr>
              <p:nvPr userDrawn="1"/>
            </p:nvSpPr>
            <p:spPr bwMode="ltGray">
              <a:xfrm>
                <a:off x="1400" y="896"/>
                <a:ext cx="16" cy="29"/>
              </a:xfrm>
              <a:custGeom>
                <a:avLst/>
                <a:gdLst/>
                <a:ahLst/>
                <a:cxnLst>
                  <a:cxn ang="0">
                    <a:pos x="7" y="25"/>
                  </a:cxn>
                  <a:cxn ang="0">
                    <a:pos x="19" y="21"/>
                  </a:cxn>
                  <a:cxn ang="0">
                    <a:pos x="7" y="25"/>
                  </a:cxn>
                </a:cxnLst>
                <a:rect l="0" t="0" r="r" b="b"/>
                <a:pathLst>
                  <a:path w="19" h="37">
                    <a:moveTo>
                      <a:pt x="7" y="25"/>
                    </a:moveTo>
                    <a:cubicBezTo>
                      <a:pt x="0" y="4"/>
                      <a:pt x="12" y="0"/>
                      <a:pt x="19" y="21"/>
                    </a:cubicBezTo>
                    <a:cubicBezTo>
                      <a:pt x="14" y="37"/>
                      <a:pt x="18" y="36"/>
                      <a:pt x="7" y="25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85" name="Freeform 54"/>
              <p:cNvSpPr>
                <a:spLocks/>
              </p:cNvSpPr>
              <p:nvPr userDrawn="1"/>
            </p:nvSpPr>
            <p:spPr bwMode="ltGray">
              <a:xfrm>
                <a:off x="1379" y="617"/>
                <a:ext cx="21" cy="17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6" y="0"/>
                  </a:cxn>
                  <a:cxn ang="0">
                    <a:pos x="20" y="12"/>
                  </a:cxn>
                  <a:cxn ang="0">
                    <a:pos x="8" y="20"/>
                  </a:cxn>
                  <a:cxn ang="0">
                    <a:pos x="12" y="12"/>
                  </a:cxn>
                </a:cxnLst>
                <a:rect l="0" t="0" r="r" b="b"/>
                <a:pathLst>
                  <a:path w="22" h="20">
                    <a:moveTo>
                      <a:pt x="12" y="12"/>
                    </a:moveTo>
                    <a:cubicBezTo>
                      <a:pt x="13" y="8"/>
                      <a:pt x="12" y="0"/>
                      <a:pt x="16" y="0"/>
                    </a:cubicBezTo>
                    <a:cubicBezTo>
                      <a:pt x="20" y="0"/>
                      <a:pt x="22" y="8"/>
                      <a:pt x="20" y="12"/>
                    </a:cubicBezTo>
                    <a:cubicBezTo>
                      <a:pt x="18" y="16"/>
                      <a:pt x="12" y="17"/>
                      <a:pt x="8" y="20"/>
                    </a:cubicBezTo>
                    <a:cubicBezTo>
                      <a:pt x="3" y="5"/>
                      <a:pt x="0" y="6"/>
                      <a:pt x="12" y="12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86" name="Freeform 55"/>
              <p:cNvSpPr>
                <a:spLocks/>
              </p:cNvSpPr>
              <p:nvPr userDrawn="1"/>
            </p:nvSpPr>
            <p:spPr bwMode="ltGray">
              <a:xfrm>
                <a:off x="453" y="275"/>
                <a:ext cx="58" cy="24"/>
              </a:xfrm>
              <a:custGeom>
                <a:avLst/>
                <a:gdLst/>
                <a:ahLst/>
                <a:cxnLst>
                  <a:cxn ang="0">
                    <a:pos x="24" y="18"/>
                  </a:cxn>
                  <a:cxn ang="0">
                    <a:pos x="32" y="6"/>
                  </a:cxn>
                  <a:cxn ang="0">
                    <a:pos x="36" y="30"/>
                  </a:cxn>
                  <a:cxn ang="0">
                    <a:pos x="24" y="18"/>
                  </a:cxn>
                </a:cxnLst>
                <a:rect l="0" t="0" r="r" b="b"/>
                <a:pathLst>
                  <a:path w="57" h="30">
                    <a:moveTo>
                      <a:pt x="24" y="18"/>
                    </a:moveTo>
                    <a:cubicBezTo>
                      <a:pt x="0" y="10"/>
                      <a:pt x="9" y="0"/>
                      <a:pt x="32" y="6"/>
                    </a:cubicBezTo>
                    <a:cubicBezTo>
                      <a:pt x="46" y="15"/>
                      <a:pt x="57" y="23"/>
                      <a:pt x="36" y="30"/>
                    </a:cubicBezTo>
                    <a:cubicBezTo>
                      <a:pt x="21" y="25"/>
                      <a:pt x="24" y="30"/>
                      <a:pt x="24" y="18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87" name="Freeform 56"/>
              <p:cNvSpPr>
                <a:spLocks/>
              </p:cNvSpPr>
              <p:nvPr userDrawn="1"/>
            </p:nvSpPr>
            <p:spPr bwMode="ltGray">
              <a:xfrm>
                <a:off x="1161" y="50"/>
                <a:ext cx="691" cy="569"/>
              </a:xfrm>
              <a:custGeom>
                <a:avLst/>
                <a:gdLst/>
                <a:ahLst/>
                <a:cxnLst>
                  <a:cxn ang="0">
                    <a:pos x="473" y="464"/>
                  </a:cxn>
                  <a:cxn ang="0">
                    <a:pos x="393" y="452"/>
                  </a:cxn>
                  <a:cxn ang="0">
                    <a:pos x="325" y="412"/>
                  </a:cxn>
                  <a:cxn ang="0">
                    <a:pos x="265" y="400"/>
                  </a:cxn>
                  <a:cxn ang="0">
                    <a:pos x="237" y="416"/>
                  </a:cxn>
                  <a:cxn ang="0">
                    <a:pos x="261" y="428"/>
                  </a:cxn>
                  <a:cxn ang="0">
                    <a:pos x="293" y="468"/>
                  </a:cxn>
                  <a:cxn ang="0">
                    <a:pos x="321" y="476"/>
                  </a:cxn>
                  <a:cxn ang="0">
                    <a:pos x="333" y="536"/>
                  </a:cxn>
                  <a:cxn ang="0">
                    <a:pos x="313" y="552"/>
                  </a:cxn>
                  <a:cxn ang="0">
                    <a:pos x="261" y="616"/>
                  </a:cxn>
                  <a:cxn ang="0">
                    <a:pos x="225" y="628"/>
                  </a:cxn>
                  <a:cxn ang="0">
                    <a:pos x="97" y="696"/>
                  </a:cxn>
                  <a:cxn ang="0">
                    <a:pos x="77" y="616"/>
                  </a:cxn>
                  <a:cxn ang="0">
                    <a:pos x="45" y="524"/>
                  </a:cxn>
                  <a:cxn ang="0">
                    <a:pos x="33" y="448"/>
                  </a:cxn>
                  <a:cxn ang="0">
                    <a:pos x="53" y="344"/>
                  </a:cxn>
                  <a:cxn ang="0">
                    <a:pos x="17" y="392"/>
                  </a:cxn>
                  <a:cxn ang="0">
                    <a:pos x="81" y="280"/>
                  </a:cxn>
                  <a:cxn ang="0">
                    <a:pos x="113" y="204"/>
                  </a:cxn>
                  <a:cxn ang="0">
                    <a:pos x="37" y="204"/>
                  </a:cxn>
                  <a:cxn ang="0">
                    <a:pos x="1" y="196"/>
                  </a:cxn>
                  <a:cxn ang="0">
                    <a:pos x="25" y="140"/>
                  </a:cxn>
                  <a:cxn ang="0">
                    <a:pos x="97" y="112"/>
                  </a:cxn>
                  <a:cxn ang="0">
                    <a:pos x="221" y="124"/>
                  </a:cxn>
                  <a:cxn ang="0">
                    <a:pos x="229" y="64"/>
                  </a:cxn>
                  <a:cxn ang="0">
                    <a:pos x="261" y="0"/>
                  </a:cxn>
                  <a:cxn ang="0">
                    <a:pos x="357" y="44"/>
                  </a:cxn>
                  <a:cxn ang="0">
                    <a:pos x="329" y="88"/>
                  </a:cxn>
                  <a:cxn ang="0">
                    <a:pos x="301" y="176"/>
                  </a:cxn>
                  <a:cxn ang="0">
                    <a:pos x="361" y="192"/>
                  </a:cxn>
                  <a:cxn ang="0">
                    <a:pos x="373" y="136"/>
                  </a:cxn>
                  <a:cxn ang="0">
                    <a:pos x="417" y="92"/>
                  </a:cxn>
                  <a:cxn ang="0">
                    <a:pos x="497" y="88"/>
                  </a:cxn>
                  <a:cxn ang="0">
                    <a:pos x="529" y="52"/>
                  </a:cxn>
                  <a:cxn ang="0">
                    <a:pos x="541" y="460"/>
                  </a:cxn>
                </a:cxnLst>
                <a:rect l="0" t="0" r="r" b="b"/>
                <a:pathLst>
                  <a:path w="693" h="696">
                    <a:moveTo>
                      <a:pt x="541" y="460"/>
                    </a:moveTo>
                    <a:lnTo>
                      <a:pt x="473" y="464"/>
                    </a:lnTo>
                    <a:lnTo>
                      <a:pt x="441" y="452"/>
                    </a:lnTo>
                    <a:lnTo>
                      <a:pt x="393" y="452"/>
                    </a:lnTo>
                    <a:cubicBezTo>
                      <a:pt x="365" y="448"/>
                      <a:pt x="360" y="444"/>
                      <a:pt x="337" y="436"/>
                    </a:cubicBezTo>
                    <a:cubicBezTo>
                      <a:pt x="336" y="432"/>
                      <a:pt x="330" y="413"/>
                      <a:pt x="325" y="412"/>
                    </a:cubicBezTo>
                    <a:cubicBezTo>
                      <a:pt x="317" y="411"/>
                      <a:pt x="301" y="420"/>
                      <a:pt x="301" y="420"/>
                    </a:cubicBezTo>
                    <a:cubicBezTo>
                      <a:pt x="289" y="412"/>
                      <a:pt x="277" y="408"/>
                      <a:pt x="265" y="400"/>
                    </a:cubicBezTo>
                    <a:cubicBezTo>
                      <a:pt x="252" y="380"/>
                      <a:pt x="256" y="356"/>
                      <a:pt x="233" y="348"/>
                    </a:cubicBezTo>
                    <a:cubicBezTo>
                      <a:pt x="217" y="372"/>
                      <a:pt x="221" y="392"/>
                      <a:pt x="237" y="416"/>
                    </a:cubicBezTo>
                    <a:cubicBezTo>
                      <a:pt x="234" y="428"/>
                      <a:pt x="228" y="445"/>
                      <a:pt x="237" y="444"/>
                    </a:cubicBezTo>
                    <a:cubicBezTo>
                      <a:pt x="247" y="443"/>
                      <a:pt x="261" y="428"/>
                      <a:pt x="261" y="428"/>
                    </a:cubicBezTo>
                    <a:cubicBezTo>
                      <a:pt x="258" y="450"/>
                      <a:pt x="243" y="475"/>
                      <a:pt x="269" y="484"/>
                    </a:cubicBezTo>
                    <a:cubicBezTo>
                      <a:pt x="277" y="479"/>
                      <a:pt x="288" y="476"/>
                      <a:pt x="293" y="468"/>
                    </a:cubicBezTo>
                    <a:cubicBezTo>
                      <a:pt x="302" y="454"/>
                      <a:pt x="303" y="446"/>
                      <a:pt x="317" y="436"/>
                    </a:cubicBezTo>
                    <a:cubicBezTo>
                      <a:pt x="315" y="448"/>
                      <a:pt x="306" y="467"/>
                      <a:pt x="321" y="476"/>
                    </a:cubicBezTo>
                    <a:cubicBezTo>
                      <a:pt x="328" y="480"/>
                      <a:pt x="345" y="484"/>
                      <a:pt x="345" y="484"/>
                    </a:cubicBezTo>
                    <a:cubicBezTo>
                      <a:pt x="382" y="472"/>
                      <a:pt x="347" y="527"/>
                      <a:pt x="333" y="536"/>
                    </a:cubicBezTo>
                    <a:cubicBezTo>
                      <a:pt x="330" y="540"/>
                      <a:pt x="329" y="545"/>
                      <a:pt x="325" y="548"/>
                    </a:cubicBezTo>
                    <a:cubicBezTo>
                      <a:pt x="322" y="551"/>
                      <a:pt x="316" y="549"/>
                      <a:pt x="313" y="552"/>
                    </a:cubicBezTo>
                    <a:cubicBezTo>
                      <a:pt x="300" y="565"/>
                      <a:pt x="320" y="575"/>
                      <a:pt x="293" y="584"/>
                    </a:cubicBezTo>
                    <a:cubicBezTo>
                      <a:pt x="286" y="595"/>
                      <a:pt x="272" y="610"/>
                      <a:pt x="261" y="616"/>
                    </a:cubicBezTo>
                    <a:cubicBezTo>
                      <a:pt x="254" y="620"/>
                      <a:pt x="245" y="621"/>
                      <a:pt x="237" y="624"/>
                    </a:cubicBezTo>
                    <a:cubicBezTo>
                      <a:pt x="233" y="625"/>
                      <a:pt x="225" y="628"/>
                      <a:pt x="225" y="628"/>
                    </a:cubicBezTo>
                    <a:cubicBezTo>
                      <a:pt x="215" y="659"/>
                      <a:pt x="212" y="652"/>
                      <a:pt x="173" y="656"/>
                    </a:cubicBezTo>
                    <a:cubicBezTo>
                      <a:pt x="140" y="667"/>
                      <a:pt x="132" y="687"/>
                      <a:pt x="97" y="696"/>
                    </a:cubicBezTo>
                    <a:cubicBezTo>
                      <a:pt x="77" y="691"/>
                      <a:pt x="75" y="687"/>
                      <a:pt x="81" y="668"/>
                    </a:cubicBezTo>
                    <a:cubicBezTo>
                      <a:pt x="77" y="646"/>
                      <a:pt x="72" y="639"/>
                      <a:pt x="77" y="616"/>
                    </a:cubicBezTo>
                    <a:cubicBezTo>
                      <a:pt x="73" y="598"/>
                      <a:pt x="71" y="587"/>
                      <a:pt x="61" y="572"/>
                    </a:cubicBezTo>
                    <a:cubicBezTo>
                      <a:pt x="58" y="551"/>
                      <a:pt x="51" y="543"/>
                      <a:pt x="45" y="524"/>
                    </a:cubicBezTo>
                    <a:cubicBezTo>
                      <a:pt x="52" y="502"/>
                      <a:pt x="58" y="496"/>
                      <a:pt x="49" y="472"/>
                    </a:cubicBezTo>
                    <a:cubicBezTo>
                      <a:pt x="46" y="463"/>
                      <a:pt x="33" y="448"/>
                      <a:pt x="33" y="448"/>
                    </a:cubicBezTo>
                    <a:cubicBezTo>
                      <a:pt x="42" y="422"/>
                      <a:pt x="42" y="408"/>
                      <a:pt x="33" y="380"/>
                    </a:cubicBezTo>
                    <a:cubicBezTo>
                      <a:pt x="49" y="369"/>
                      <a:pt x="48" y="362"/>
                      <a:pt x="53" y="344"/>
                    </a:cubicBezTo>
                    <a:cubicBezTo>
                      <a:pt x="47" y="327"/>
                      <a:pt x="49" y="308"/>
                      <a:pt x="33" y="332"/>
                    </a:cubicBezTo>
                    <a:cubicBezTo>
                      <a:pt x="40" y="353"/>
                      <a:pt x="29" y="374"/>
                      <a:pt x="17" y="392"/>
                    </a:cubicBezTo>
                    <a:cubicBezTo>
                      <a:pt x="6" y="360"/>
                      <a:pt x="10" y="340"/>
                      <a:pt x="13" y="304"/>
                    </a:cubicBezTo>
                    <a:cubicBezTo>
                      <a:pt x="44" y="314"/>
                      <a:pt x="54" y="289"/>
                      <a:pt x="81" y="280"/>
                    </a:cubicBezTo>
                    <a:cubicBezTo>
                      <a:pt x="94" y="261"/>
                      <a:pt x="85" y="242"/>
                      <a:pt x="105" y="228"/>
                    </a:cubicBezTo>
                    <a:cubicBezTo>
                      <a:pt x="108" y="220"/>
                      <a:pt x="110" y="212"/>
                      <a:pt x="113" y="204"/>
                    </a:cubicBezTo>
                    <a:cubicBezTo>
                      <a:pt x="116" y="196"/>
                      <a:pt x="89" y="196"/>
                      <a:pt x="89" y="196"/>
                    </a:cubicBezTo>
                    <a:cubicBezTo>
                      <a:pt x="81" y="221"/>
                      <a:pt x="58" y="211"/>
                      <a:pt x="37" y="204"/>
                    </a:cubicBezTo>
                    <a:cubicBezTo>
                      <a:pt x="33" y="207"/>
                      <a:pt x="30" y="213"/>
                      <a:pt x="25" y="212"/>
                    </a:cubicBezTo>
                    <a:cubicBezTo>
                      <a:pt x="16" y="210"/>
                      <a:pt x="1" y="196"/>
                      <a:pt x="1" y="196"/>
                    </a:cubicBezTo>
                    <a:cubicBezTo>
                      <a:pt x="4" y="186"/>
                      <a:pt x="4" y="174"/>
                      <a:pt x="9" y="164"/>
                    </a:cubicBezTo>
                    <a:cubicBezTo>
                      <a:pt x="13" y="155"/>
                      <a:pt x="25" y="140"/>
                      <a:pt x="25" y="140"/>
                    </a:cubicBezTo>
                    <a:cubicBezTo>
                      <a:pt x="0" y="132"/>
                      <a:pt x="25" y="128"/>
                      <a:pt x="37" y="124"/>
                    </a:cubicBezTo>
                    <a:cubicBezTo>
                      <a:pt x="58" y="131"/>
                      <a:pt x="75" y="116"/>
                      <a:pt x="97" y="112"/>
                    </a:cubicBezTo>
                    <a:cubicBezTo>
                      <a:pt x="135" y="87"/>
                      <a:pt x="159" y="122"/>
                      <a:pt x="197" y="132"/>
                    </a:cubicBezTo>
                    <a:cubicBezTo>
                      <a:pt x="205" y="129"/>
                      <a:pt x="213" y="127"/>
                      <a:pt x="221" y="124"/>
                    </a:cubicBezTo>
                    <a:cubicBezTo>
                      <a:pt x="225" y="123"/>
                      <a:pt x="226" y="147"/>
                      <a:pt x="233" y="120"/>
                    </a:cubicBezTo>
                    <a:lnTo>
                      <a:pt x="229" y="64"/>
                    </a:lnTo>
                    <a:lnTo>
                      <a:pt x="209" y="40"/>
                    </a:lnTo>
                    <a:cubicBezTo>
                      <a:pt x="243" y="21"/>
                      <a:pt x="240" y="21"/>
                      <a:pt x="261" y="0"/>
                    </a:cubicBezTo>
                    <a:cubicBezTo>
                      <a:pt x="297" y="16"/>
                      <a:pt x="333" y="32"/>
                      <a:pt x="369" y="48"/>
                    </a:cubicBezTo>
                    <a:cubicBezTo>
                      <a:pt x="373" y="50"/>
                      <a:pt x="361" y="44"/>
                      <a:pt x="357" y="44"/>
                    </a:cubicBezTo>
                    <a:cubicBezTo>
                      <a:pt x="349" y="45"/>
                      <a:pt x="333" y="52"/>
                      <a:pt x="333" y="52"/>
                    </a:cubicBezTo>
                    <a:cubicBezTo>
                      <a:pt x="322" y="68"/>
                      <a:pt x="318" y="71"/>
                      <a:pt x="329" y="88"/>
                    </a:cubicBezTo>
                    <a:cubicBezTo>
                      <a:pt x="308" y="119"/>
                      <a:pt x="323" y="118"/>
                      <a:pt x="333" y="148"/>
                    </a:cubicBezTo>
                    <a:cubicBezTo>
                      <a:pt x="320" y="157"/>
                      <a:pt x="314" y="167"/>
                      <a:pt x="301" y="176"/>
                    </a:cubicBezTo>
                    <a:cubicBezTo>
                      <a:pt x="306" y="213"/>
                      <a:pt x="303" y="213"/>
                      <a:pt x="337" y="220"/>
                    </a:cubicBezTo>
                    <a:cubicBezTo>
                      <a:pt x="358" y="216"/>
                      <a:pt x="368" y="214"/>
                      <a:pt x="361" y="192"/>
                    </a:cubicBezTo>
                    <a:cubicBezTo>
                      <a:pt x="362" y="177"/>
                      <a:pt x="362" y="162"/>
                      <a:pt x="365" y="148"/>
                    </a:cubicBezTo>
                    <a:cubicBezTo>
                      <a:pt x="366" y="143"/>
                      <a:pt x="369" y="133"/>
                      <a:pt x="373" y="136"/>
                    </a:cubicBezTo>
                    <a:cubicBezTo>
                      <a:pt x="379" y="140"/>
                      <a:pt x="376" y="149"/>
                      <a:pt x="377" y="156"/>
                    </a:cubicBezTo>
                    <a:cubicBezTo>
                      <a:pt x="404" y="147"/>
                      <a:pt x="409" y="116"/>
                      <a:pt x="417" y="92"/>
                    </a:cubicBezTo>
                    <a:cubicBezTo>
                      <a:pt x="422" y="76"/>
                      <a:pt x="453" y="74"/>
                      <a:pt x="465" y="72"/>
                    </a:cubicBezTo>
                    <a:cubicBezTo>
                      <a:pt x="472" y="92"/>
                      <a:pt x="477" y="93"/>
                      <a:pt x="497" y="88"/>
                    </a:cubicBezTo>
                    <a:cubicBezTo>
                      <a:pt x="512" y="78"/>
                      <a:pt x="515" y="74"/>
                      <a:pt x="509" y="56"/>
                    </a:cubicBezTo>
                    <a:cubicBezTo>
                      <a:pt x="523" y="46"/>
                      <a:pt x="517" y="46"/>
                      <a:pt x="529" y="52"/>
                    </a:cubicBezTo>
                    <a:lnTo>
                      <a:pt x="693" y="72"/>
                    </a:lnTo>
                    <a:lnTo>
                      <a:pt x="541" y="46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88" name="Freeform 57"/>
              <p:cNvSpPr>
                <a:spLocks/>
              </p:cNvSpPr>
              <p:nvPr userDrawn="1"/>
            </p:nvSpPr>
            <p:spPr bwMode="ltGray">
              <a:xfrm>
                <a:off x="689" y="6"/>
                <a:ext cx="1386" cy="232"/>
              </a:xfrm>
              <a:custGeom>
                <a:avLst/>
                <a:gdLst/>
                <a:ahLst/>
                <a:cxnLst>
                  <a:cxn ang="0">
                    <a:pos x="825" y="0"/>
                  </a:cxn>
                  <a:cxn ang="0">
                    <a:pos x="143" y="29"/>
                  </a:cxn>
                  <a:cxn ang="0">
                    <a:pos x="91" y="42"/>
                  </a:cxn>
                  <a:cxn ang="0">
                    <a:pos x="62" y="42"/>
                  </a:cxn>
                  <a:cxn ang="0">
                    <a:pos x="22" y="77"/>
                  </a:cxn>
                  <a:cxn ang="0">
                    <a:pos x="0" y="105"/>
                  </a:cxn>
                  <a:cxn ang="0">
                    <a:pos x="59" y="115"/>
                  </a:cxn>
                  <a:cxn ang="0">
                    <a:pos x="97" y="96"/>
                  </a:cxn>
                  <a:cxn ang="0">
                    <a:pos x="108" y="84"/>
                  </a:cxn>
                  <a:cxn ang="0">
                    <a:pos x="167" y="52"/>
                  </a:cxn>
                  <a:cxn ang="0">
                    <a:pos x="215" y="46"/>
                  </a:cxn>
                  <a:cxn ang="0">
                    <a:pos x="237" y="94"/>
                  </a:cxn>
                  <a:cxn ang="0">
                    <a:pos x="188" y="109"/>
                  </a:cxn>
                  <a:cxn ang="0">
                    <a:pos x="231" y="113"/>
                  </a:cxn>
                  <a:cxn ang="0">
                    <a:pos x="250" y="90"/>
                  </a:cxn>
                  <a:cxn ang="0">
                    <a:pos x="266" y="92"/>
                  </a:cxn>
                  <a:cxn ang="0">
                    <a:pos x="253" y="54"/>
                  </a:cxn>
                  <a:cxn ang="0">
                    <a:pos x="266" y="44"/>
                  </a:cxn>
                  <a:cxn ang="0">
                    <a:pos x="277" y="88"/>
                  </a:cxn>
                  <a:cxn ang="0">
                    <a:pos x="266" y="113"/>
                  </a:cxn>
                  <a:cxn ang="0">
                    <a:pos x="296" y="130"/>
                  </a:cxn>
                  <a:cxn ang="0">
                    <a:pos x="299" y="92"/>
                  </a:cxn>
                  <a:cxn ang="0">
                    <a:pos x="331" y="103"/>
                  </a:cxn>
                  <a:cxn ang="0">
                    <a:pos x="382" y="73"/>
                  </a:cxn>
                  <a:cxn ang="0">
                    <a:pos x="409" y="50"/>
                  </a:cxn>
                  <a:cxn ang="0">
                    <a:pos x="439" y="56"/>
                  </a:cxn>
                  <a:cxn ang="0">
                    <a:pos x="455" y="50"/>
                  </a:cxn>
                  <a:cxn ang="0">
                    <a:pos x="431" y="44"/>
                  </a:cxn>
                  <a:cxn ang="0">
                    <a:pos x="474" y="35"/>
                  </a:cxn>
                  <a:cxn ang="0">
                    <a:pos x="544" y="54"/>
                  </a:cxn>
                  <a:cxn ang="0">
                    <a:pos x="581" y="42"/>
                  </a:cxn>
                  <a:cxn ang="0">
                    <a:pos x="584" y="63"/>
                  </a:cxn>
                  <a:cxn ang="0">
                    <a:pos x="568" y="101"/>
                  </a:cxn>
                  <a:cxn ang="0">
                    <a:pos x="611" y="88"/>
                  </a:cxn>
                  <a:cxn ang="0">
                    <a:pos x="624" y="80"/>
                  </a:cxn>
                  <a:cxn ang="0">
                    <a:pos x="648" y="61"/>
                  </a:cxn>
                  <a:cxn ang="0">
                    <a:pos x="794" y="84"/>
                  </a:cxn>
                </a:cxnLst>
                <a:rect l="0" t="0" r="r" b="b"/>
                <a:pathLst>
                  <a:path w="931" h="149">
                    <a:moveTo>
                      <a:pt x="794" y="84"/>
                    </a:moveTo>
                    <a:cubicBezTo>
                      <a:pt x="813" y="72"/>
                      <a:pt x="931" y="14"/>
                      <a:pt x="825" y="0"/>
                    </a:cubicBezTo>
                    <a:lnTo>
                      <a:pt x="159" y="0"/>
                    </a:lnTo>
                    <a:cubicBezTo>
                      <a:pt x="149" y="12"/>
                      <a:pt x="162" y="18"/>
                      <a:pt x="143" y="29"/>
                    </a:cubicBezTo>
                    <a:cubicBezTo>
                      <a:pt x="130" y="44"/>
                      <a:pt x="133" y="39"/>
                      <a:pt x="116" y="48"/>
                    </a:cubicBezTo>
                    <a:cubicBezTo>
                      <a:pt x="108" y="46"/>
                      <a:pt x="100" y="44"/>
                      <a:pt x="91" y="42"/>
                    </a:cubicBezTo>
                    <a:cubicBezTo>
                      <a:pt x="89" y="41"/>
                      <a:pt x="83" y="40"/>
                      <a:pt x="83" y="40"/>
                    </a:cubicBezTo>
                    <a:cubicBezTo>
                      <a:pt x="76" y="40"/>
                      <a:pt x="68" y="39"/>
                      <a:pt x="62" y="42"/>
                    </a:cubicBezTo>
                    <a:cubicBezTo>
                      <a:pt x="54" y="45"/>
                      <a:pt x="46" y="61"/>
                      <a:pt x="38" y="67"/>
                    </a:cubicBezTo>
                    <a:cubicBezTo>
                      <a:pt x="32" y="71"/>
                      <a:pt x="27" y="74"/>
                      <a:pt x="22" y="77"/>
                    </a:cubicBezTo>
                    <a:cubicBezTo>
                      <a:pt x="16" y="81"/>
                      <a:pt x="5" y="86"/>
                      <a:pt x="5" y="86"/>
                    </a:cubicBezTo>
                    <a:cubicBezTo>
                      <a:pt x="9" y="95"/>
                      <a:pt x="7" y="97"/>
                      <a:pt x="0" y="105"/>
                    </a:cubicBezTo>
                    <a:cubicBezTo>
                      <a:pt x="17" y="107"/>
                      <a:pt x="22" y="107"/>
                      <a:pt x="16" y="120"/>
                    </a:cubicBezTo>
                    <a:cubicBezTo>
                      <a:pt x="27" y="122"/>
                      <a:pt x="48" y="116"/>
                      <a:pt x="59" y="115"/>
                    </a:cubicBezTo>
                    <a:cubicBezTo>
                      <a:pt x="71" y="112"/>
                      <a:pt x="73" y="117"/>
                      <a:pt x="83" y="111"/>
                    </a:cubicBezTo>
                    <a:cubicBezTo>
                      <a:pt x="89" y="96"/>
                      <a:pt x="83" y="100"/>
                      <a:pt x="97" y="96"/>
                    </a:cubicBezTo>
                    <a:cubicBezTo>
                      <a:pt x="100" y="94"/>
                      <a:pt x="103" y="93"/>
                      <a:pt x="105" y="90"/>
                    </a:cubicBezTo>
                    <a:cubicBezTo>
                      <a:pt x="106" y="88"/>
                      <a:pt x="106" y="85"/>
                      <a:pt x="108" y="84"/>
                    </a:cubicBezTo>
                    <a:cubicBezTo>
                      <a:pt x="112" y="80"/>
                      <a:pt x="140" y="69"/>
                      <a:pt x="148" y="67"/>
                    </a:cubicBezTo>
                    <a:cubicBezTo>
                      <a:pt x="160" y="52"/>
                      <a:pt x="153" y="56"/>
                      <a:pt x="167" y="52"/>
                    </a:cubicBezTo>
                    <a:cubicBezTo>
                      <a:pt x="178" y="55"/>
                      <a:pt x="179" y="62"/>
                      <a:pt x="191" y="58"/>
                    </a:cubicBezTo>
                    <a:cubicBezTo>
                      <a:pt x="199" y="52"/>
                      <a:pt x="206" y="51"/>
                      <a:pt x="215" y="46"/>
                    </a:cubicBezTo>
                    <a:cubicBezTo>
                      <a:pt x="226" y="58"/>
                      <a:pt x="217" y="46"/>
                      <a:pt x="223" y="69"/>
                    </a:cubicBezTo>
                    <a:cubicBezTo>
                      <a:pt x="226" y="79"/>
                      <a:pt x="233" y="85"/>
                      <a:pt x="237" y="94"/>
                    </a:cubicBezTo>
                    <a:cubicBezTo>
                      <a:pt x="227" y="100"/>
                      <a:pt x="229" y="104"/>
                      <a:pt x="218" y="107"/>
                    </a:cubicBezTo>
                    <a:cubicBezTo>
                      <a:pt x="207" y="120"/>
                      <a:pt x="203" y="113"/>
                      <a:pt x="188" y="109"/>
                    </a:cubicBezTo>
                    <a:cubicBezTo>
                      <a:pt x="191" y="117"/>
                      <a:pt x="200" y="127"/>
                      <a:pt x="210" y="132"/>
                    </a:cubicBezTo>
                    <a:cubicBezTo>
                      <a:pt x="218" y="114"/>
                      <a:pt x="211" y="122"/>
                      <a:pt x="231" y="113"/>
                    </a:cubicBezTo>
                    <a:cubicBezTo>
                      <a:pt x="237" y="111"/>
                      <a:pt x="248" y="105"/>
                      <a:pt x="248" y="105"/>
                    </a:cubicBezTo>
                    <a:cubicBezTo>
                      <a:pt x="248" y="100"/>
                      <a:pt x="246" y="94"/>
                      <a:pt x="250" y="90"/>
                    </a:cubicBezTo>
                    <a:cubicBezTo>
                      <a:pt x="253" y="88"/>
                      <a:pt x="254" y="96"/>
                      <a:pt x="258" y="96"/>
                    </a:cubicBezTo>
                    <a:cubicBezTo>
                      <a:pt x="262" y="97"/>
                      <a:pt x="264" y="94"/>
                      <a:pt x="266" y="92"/>
                    </a:cubicBezTo>
                    <a:cubicBezTo>
                      <a:pt x="262" y="82"/>
                      <a:pt x="252" y="77"/>
                      <a:pt x="248" y="67"/>
                    </a:cubicBezTo>
                    <a:cubicBezTo>
                      <a:pt x="250" y="63"/>
                      <a:pt x="255" y="58"/>
                      <a:pt x="253" y="54"/>
                    </a:cubicBezTo>
                    <a:cubicBezTo>
                      <a:pt x="251" y="50"/>
                      <a:pt x="248" y="42"/>
                      <a:pt x="248" y="42"/>
                    </a:cubicBezTo>
                    <a:cubicBezTo>
                      <a:pt x="256" y="32"/>
                      <a:pt x="259" y="35"/>
                      <a:pt x="266" y="44"/>
                    </a:cubicBezTo>
                    <a:cubicBezTo>
                      <a:pt x="270" y="56"/>
                      <a:pt x="276" y="61"/>
                      <a:pt x="285" y="71"/>
                    </a:cubicBezTo>
                    <a:cubicBezTo>
                      <a:pt x="281" y="81"/>
                      <a:pt x="289" y="82"/>
                      <a:pt x="277" y="88"/>
                    </a:cubicBezTo>
                    <a:cubicBezTo>
                      <a:pt x="262" y="106"/>
                      <a:pt x="278" y="83"/>
                      <a:pt x="274" y="101"/>
                    </a:cubicBezTo>
                    <a:cubicBezTo>
                      <a:pt x="274" y="105"/>
                      <a:pt x="268" y="109"/>
                      <a:pt x="266" y="113"/>
                    </a:cubicBezTo>
                    <a:cubicBezTo>
                      <a:pt x="270" y="122"/>
                      <a:pt x="268" y="125"/>
                      <a:pt x="261" y="132"/>
                    </a:cubicBezTo>
                    <a:cubicBezTo>
                      <a:pt x="268" y="149"/>
                      <a:pt x="282" y="134"/>
                      <a:pt x="296" y="130"/>
                    </a:cubicBezTo>
                    <a:cubicBezTo>
                      <a:pt x="299" y="122"/>
                      <a:pt x="295" y="119"/>
                      <a:pt x="299" y="111"/>
                    </a:cubicBezTo>
                    <a:cubicBezTo>
                      <a:pt x="296" y="105"/>
                      <a:pt x="288" y="97"/>
                      <a:pt x="299" y="92"/>
                    </a:cubicBezTo>
                    <a:cubicBezTo>
                      <a:pt x="303" y="90"/>
                      <a:pt x="315" y="88"/>
                      <a:pt x="315" y="88"/>
                    </a:cubicBezTo>
                    <a:cubicBezTo>
                      <a:pt x="326" y="91"/>
                      <a:pt x="325" y="95"/>
                      <a:pt x="331" y="103"/>
                    </a:cubicBezTo>
                    <a:cubicBezTo>
                      <a:pt x="339" y="84"/>
                      <a:pt x="331" y="90"/>
                      <a:pt x="361" y="92"/>
                    </a:cubicBezTo>
                    <a:cubicBezTo>
                      <a:pt x="355" y="76"/>
                      <a:pt x="365" y="76"/>
                      <a:pt x="382" y="73"/>
                    </a:cubicBezTo>
                    <a:cubicBezTo>
                      <a:pt x="383" y="71"/>
                      <a:pt x="387" y="57"/>
                      <a:pt x="393" y="54"/>
                    </a:cubicBezTo>
                    <a:cubicBezTo>
                      <a:pt x="398" y="52"/>
                      <a:pt x="409" y="50"/>
                      <a:pt x="409" y="50"/>
                    </a:cubicBezTo>
                    <a:cubicBezTo>
                      <a:pt x="430" y="54"/>
                      <a:pt x="413" y="58"/>
                      <a:pt x="431" y="63"/>
                    </a:cubicBezTo>
                    <a:cubicBezTo>
                      <a:pt x="433" y="61"/>
                      <a:pt x="435" y="57"/>
                      <a:pt x="439" y="56"/>
                    </a:cubicBezTo>
                    <a:cubicBezTo>
                      <a:pt x="445" y="55"/>
                      <a:pt x="452" y="61"/>
                      <a:pt x="457" y="58"/>
                    </a:cubicBezTo>
                    <a:cubicBezTo>
                      <a:pt x="461" y="57"/>
                      <a:pt x="457" y="52"/>
                      <a:pt x="455" y="50"/>
                    </a:cubicBezTo>
                    <a:cubicBezTo>
                      <a:pt x="451" y="47"/>
                      <a:pt x="444" y="47"/>
                      <a:pt x="439" y="46"/>
                    </a:cubicBezTo>
                    <a:cubicBezTo>
                      <a:pt x="436" y="45"/>
                      <a:pt x="431" y="44"/>
                      <a:pt x="431" y="44"/>
                    </a:cubicBezTo>
                    <a:cubicBezTo>
                      <a:pt x="440" y="38"/>
                      <a:pt x="443" y="36"/>
                      <a:pt x="455" y="40"/>
                    </a:cubicBezTo>
                    <a:cubicBezTo>
                      <a:pt x="461" y="38"/>
                      <a:pt x="467" y="35"/>
                      <a:pt x="474" y="35"/>
                    </a:cubicBezTo>
                    <a:cubicBezTo>
                      <a:pt x="483" y="36"/>
                      <a:pt x="511" y="43"/>
                      <a:pt x="519" y="46"/>
                    </a:cubicBezTo>
                    <a:cubicBezTo>
                      <a:pt x="527" y="49"/>
                      <a:pt x="544" y="54"/>
                      <a:pt x="544" y="54"/>
                    </a:cubicBezTo>
                    <a:cubicBezTo>
                      <a:pt x="548" y="54"/>
                      <a:pt x="560" y="52"/>
                      <a:pt x="565" y="50"/>
                    </a:cubicBezTo>
                    <a:cubicBezTo>
                      <a:pt x="570" y="47"/>
                      <a:pt x="581" y="42"/>
                      <a:pt x="581" y="42"/>
                    </a:cubicBezTo>
                    <a:cubicBezTo>
                      <a:pt x="585" y="42"/>
                      <a:pt x="598" y="44"/>
                      <a:pt x="600" y="48"/>
                    </a:cubicBezTo>
                    <a:cubicBezTo>
                      <a:pt x="603" y="55"/>
                      <a:pt x="589" y="61"/>
                      <a:pt x="584" y="63"/>
                    </a:cubicBezTo>
                    <a:cubicBezTo>
                      <a:pt x="576" y="69"/>
                      <a:pt x="568" y="69"/>
                      <a:pt x="565" y="77"/>
                    </a:cubicBezTo>
                    <a:cubicBezTo>
                      <a:pt x="568" y="86"/>
                      <a:pt x="564" y="92"/>
                      <a:pt x="568" y="101"/>
                    </a:cubicBezTo>
                    <a:cubicBezTo>
                      <a:pt x="574" y="93"/>
                      <a:pt x="577" y="91"/>
                      <a:pt x="589" y="94"/>
                    </a:cubicBezTo>
                    <a:cubicBezTo>
                      <a:pt x="595" y="108"/>
                      <a:pt x="602" y="93"/>
                      <a:pt x="611" y="88"/>
                    </a:cubicBezTo>
                    <a:cubicBezTo>
                      <a:pt x="613" y="86"/>
                      <a:pt x="613" y="83"/>
                      <a:pt x="616" y="82"/>
                    </a:cubicBezTo>
                    <a:cubicBezTo>
                      <a:pt x="618" y="80"/>
                      <a:pt x="622" y="81"/>
                      <a:pt x="624" y="80"/>
                    </a:cubicBezTo>
                    <a:cubicBezTo>
                      <a:pt x="626" y="78"/>
                      <a:pt x="626" y="75"/>
                      <a:pt x="627" y="73"/>
                    </a:cubicBezTo>
                    <a:cubicBezTo>
                      <a:pt x="632" y="65"/>
                      <a:pt x="638" y="63"/>
                      <a:pt x="648" y="61"/>
                    </a:cubicBezTo>
                    <a:cubicBezTo>
                      <a:pt x="664" y="62"/>
                      <a:pt x="684" y="69"/>
                      <a:pt x="700" y="69"/>
                    </a:cubicBezTo>
                    <a:lnTo>
                      <a:pt x="794" y="8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89" name="Freeform 58"/>
              <p:cNvSpPr>
                <a:spLocks/>
              </p:cNvSpPr>
              <p:nvPr userDrawn="1"/>
            </p:nvSpPr>
            <p:spPr bwMode="ltGray">
              <a:xfrm>
                <a:off x="971" y="91"/>
                <a:ext cx="30" cy="25"/>
              </a:xfrm>
              <a:custGeom>
                <a:avLst/>
                <a:gdLst/>
                <a:ahLst/>
                <a:cxnLst>
                  <a:cxn ang="0">
                    <a:pos x="3" y="28"/>
                  </a:cxn>
                  <a:cxn ang="0">
                    <a:pos x="31" y="0"/>
                  </a:cxn>
                  <a:cxn ang="0">
                    <a:pos x="19" y="24"/>
                  </a:cxn>
                  <a:cxn ang="0">
                    <a:pos x="3" y="28"/>
                  </a:cxn>
                </a:cxnLst>
                <a:rect l="0" t="0" r="r" b="b"/>
                <a:pathLst>
                  <a:path w="31" h="30">
                    <a:moveTo>
                      <a:pt x="3" y="28"/>
                    </a:moveTo>
                    <a:cubicBezTo>
                      <a:pt x="8" y="8"/>
                      <a:pt x="12" y="6"/>
                      <a:pt x="31" y="0"/>
                    </a:cubicBezTo>
                    <a:cubicBezTo>
                      <a:pt x="29" y="5"/>
                      <a:pt x="25" y="22"/>
                      <a:pt x="19" y="24"/>
                    </a:cubicBezTo>
                    <a:cubicBezTo>
                      <a:pt x="0" y="30"/>
                      <a:pt x="3" y="9"/>
                      <a:pt x="3" y="28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90" name="Freeform 59"/>
              <p:cNvSpPr>
                <a:spLocks/>
              </p:cNvSpPr>
              <p:nvPr userDrawn="1"/>
            </p:nvSpPr>
            <p:spPr bwMode="ltGray">
              <a:xfrm>
                <a:off x="935" y="125"/>
                <a:ext cx="45" cy="27"/>
              </a:xfrm>
              <a:custGeom>
                <a:avLst/>
                <a:gdLst/>
                <a:ahLst/>
                <a:cxnLst>
                  <a:cxn ang="0">
                    <a:pos x="6" y="32"/>
                  </a:cxn>
                  <a:cxn ang="0">
                    <a:pos x="22" y="0"/>
                  </a:cxn>
                  <a:cxn ang="0">
                    <a:pos x="38" y="4"/>
                  </a:cxn>
                  <a:cxn ang="0">
                    <a:pos x="6" y="32"/>
                  </a:cxn>
                </a:cxnLst>
                <a:rect l="0" t="0" r="r" b="b"/>
                <a:pathLst>
                  <a:path w="44" h="32">
                    <a:moveTo>
                      <a:pt x="6" y="32"/>
                    </a:moveTo>
                    <a:cubicBezTo>
                      <a:pt x="0" y="14"/>
                      <a:pt x="7" y="10"/>
                      <a:pt x="22" y="0"/>
                    </a:cubicBezTo>
                    <a:cubicBezTo>
                      <a:pt x="27" y="1"/>
                      <a:pt x="35" y="0"/>
                      <a:pt x="38" y="4"/>
                    </a:cubicBezTo>
                    <a:cubicBezTo>
                      <a:pt x="44" y="13"/>
                      <a:pt x="16" y="32"/>
                      <a:pt x="6" y="32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91" name="Freeform 60"/>
              <p:cNvSpPr>
                <a:spLocks/>
              </p:cNvSpPr>
              <p:nvPr userDrawn="1"/>
            </p:nvSpPr>
            <p:spPr bwMode="ltGray">
              <a:xfrm>
                <a:off x="1081" y="226"/>
                <a:ext cx="75" cy="14"/>
              </a:xfrm>
              <a:custGeom>
                <a:avLst/>
                <a:gdLst/>
                <a:ahLst/>
                <a:cxnLst>
                  <a:cxn ang="0">
                    <a:pos x="37" y="18"/>
                  </a:cxn>
                  <a:cxn ang="0">
                    <a:pos x="25" y="2"/>
                  </a:cxn>
                  <a:cxn ang="0">
                    <a:pos x="37" y="18"/>
                  </a:cxn>
                </a:cxnLst>
                <a:rect l="0" t="0" r="r" b="b"/>
                <a:pathLst>
                  <a:path w="76" h="18">
                    <a:moveTo>
                      <a:pt x="37" y="18"/>
                    </a:moveTo>
                    <a:cubicBezTo>
                      <a:pt x="25" y="14"/>
                      <a:pt x="0" y="10"/>
                      <a:pt x="25" y="2"/>
                    </a:cubicBezTo>
                    <a:cubicBezTo>
                      <a:pt x="76" y="9"/>
                      <a:pt x="46" y="0"/>
                      <a:pt x="37" y="18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92" name="Freeform 61"/>
              <p:cNvSpPr>
                <a:spLocks/>
              </p:cNvSpPr>
              <p:nvPr userDrawn="1"/>
            </p:nvSpPr>
            <p:spPr bwMode="ltGray">
              <a:xfrm>
                <a:off x="1210" y="223"/>
                <a:ext cx="42" cy="37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12" y="9"/>
                  </a:cxn>
                  <a:cxn ang="0">
                    <a:pos x="0" y="21"/>
                  </a:cxn>
                </a:cxnLst>
                <a:rect l="0" t="0" r="r" b="b"/>
                <a:pathLst>
                  <a:path w="42" h="44">
                    <a:moveTo>
                      <a:pt x="0" y="21"/>
                    </a:moveTo>
                    <a:cubicBezTo>
                      <a:pt x="4" y="17"/>
                      <a:pt x="7" y="11"/>
                      <a:pt x="12" y="9"/>
                    </a:cubicBezTo>
                    <a:cubicBezTo>
                      <a:pt x="42" y="0"/>
                      <a:pt x="23" y="44"/>
                      <a:pt x="0" y="21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93" name="Freeform 62"/>
              <p:cNvSpPr>
                <a:spLocks/>
              </p:cNvSpPr>
              <p:nvPr userDrawn="1"/>
            </p:nvSpPr>
            <p:spPr bwMode="ltGray">
              <a:xfrm>
                <a:off x="865" y="123"/>
                <a:ext cx="33" cy="24"/>
              </a:xfrm>
              <a:custGeom>
                <a:avLst/>
                <a:gdLst/>
                <a:ahLst/>
                <a:cxnLst>
                  <a:cxn ang="0">
                    <a:pos x="7" y="22"/>
                  </a:cxn>
                  <a:cxn ang="0">
                    <a:pos x="31" y="10"/>
                  </a:cxn>
                  <a:cxn ang="0">
                    <a:pos x="7" y="22"/>
                  </a:cxn>
                </a:cxnLst>
                <a:rect l="0" t="0" r="r" b="b"/>
                <a:pathLst>
                  <a:path w="31" h="30">
                    <a:moveTo>
                      <a:pt x="7" y="22"/>
                    </a:moveTo>
                    <a:cubicBezTo>
                      <a:pt x="0" y="0"/>
                      <a:pt x="15" y="6"/>
                      <a:pt x="31" y="10"/>
                    </a:cubicBezTo>
                    <a:cubicBezTo>
                      <a:pt x="14" y="16"/>
                      <a:pt x="15" y="30"/>
                      <a:pt x="7" y="22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</p:grpSp>
        <p:grpSp>
          <p:nvGrpSpPr>
            <p:cNvPr id="10" name="Group 63"/>
            <p:cNvGrpSpPr>
              <a:grpSpLocks/>
            </p:cNvGrpSpPr>
            <p:nvPr userDrawn="1"/>
          </p:nvGrpSpPr>
          <p:grpSpPr bwMode="auto">
            <a:xfrm>
              <a:off x="7" y="-154"/>
              <a:ext cx="5739" cy="418"/>
              <a:chOff x="1056" y="111"/>
              <a:chExt cx="2448" cy="418"/>
            </a:xfrm>
          </p:grpSpPr>
          <p:sp>
            <p:nvSpPr>
              <p:cNvPr id="27" name="Line 64"/>
              <p:cNvSpPr>
                <a:spLocks noChangeShapeType="1"/>
              </p:cNvSpPr>
              <p:nvPr/>
            </p:nvSpPr>
            <p:spPr bwMode="white">
              <a:xfrm>
                <a:off x="1056" y="332"/>
                <a:ext cx="2448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8" name="Line 65"/>
              <p:cNvSpPr>
                <a:spLocks noChangeShapeType="1"/>
              </p:cNvSpPr>
              <p:nvPr/>
            </p:nvSpPr>
            <p:spPr bwMode="white">
              <a:xfrm>
                <a:off x="1254" y="111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9" name="Line 66"/>
              <p:cNvSpPr>
                <a:spLocks noChangeShapeType="1"/>
              </p:cNvSpPr>
              <p:nvPr/>
            </p:nvSpPr>
            <p:spPr bwMode="white">
              <a:xfrm>
                <a:off x="1482" y="111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0" name="Line 67"/>
              <p:cNvSpPr>
                <a:spLocks noChangeShapeType="1"/>
              </p:cNvSpPr>
              <p:nvPr/>
            </p:nvSpPr>
            <p:spPr bwMode="white">
              <a:xfrm>
                <a:off x="1710" y="111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1" name="Line 68"/>
              <p:cNvSpPr>
                <a:spLocks noChangeShapeType="1"/>
              </p:cNvSpPr>
              <p:nvPr/>
            </p:nvSpPr>
            <p:spPr bwMode="white">
              <a:xfrm>
                <a:off x="1938" y="111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2" name="Line 69"/>
              <p:cNvSpPr>
                <a:spLocks noChangeShapeType="1"/>
              </p:cNvSpPr>
              <p:nvPr/>
            </p:nvSpPr>
            <p:spPr bwMode="white">
              <a:xfrm>
                <a:off x="2166" y="111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3" name="Line 70"/>
              <p:cNvSpPr>
                <a:spLocks noChangeShapeType="1"/>
              </p:cNvSpPr>
              <p:nvPr/>
            </p:nvSpPr>
            <p:spPr bwMode="white">
              <a:xfrm>
                <a:off x="2394" y="111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4" name="Line 71"/>
              <p:cNvSpPr>
                <a:spLocks noChangeShapeType="1"/>
              </p:cNvSpPr>
              <p:nvPr/>
            </p:nvSpPr>
            <p:spPr bwMode="white">
              <a:xfrm>
                <a:off x="2622" y="111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5" name="Line 72"/>
              <p:cNvSpPr>
                <a:spLocks noChangeShapeType="1"/>
              </p:cNvSpPr>
              <p:nvPr/>
            </p:nvSpPr>
            <p:spPr bwMode="white">
              <a:xfrm>
                <a:off x="2850" y="111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6" name="Line 73"/>
              <p:cNvSpPr>
                <a:spLocks noChangeShapeType="1"/>
              </p:cNvSpPr>
              <p:nvPr/>
            </p:nvSpPr>
            <p:spPr bwMode="white">
              <a:xfrm>
                <a:off x="3078" y="111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7" name="Line 74"/>
              <p:cNvSpPr>
                <a:spLocks noChangeShapeType="1"/>
              </p:cNvSpPr>
              <p:nvPr/>
            </p:nvSpPr>
            <p:spPr bwMode="white">
              <a:xfrm>
                <a:off x="3306" y="111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</p:grpSp>
        <p:grpSp>
          <p:nvGrpSpPr>
            <p:cNvPr id="11" name="Group 75"/>
            <p:cNvGrpSpPr>
              <a:grpSpLocks/>
            </p:cNvGrpSpPr>
            <p:nvPr userDrawn="1"/>
          </p:nvGrpSpPr>
          <p:grpSpPr bwMode="auto">
            <a:xfrm>
              <a:off x="-1261" y="-1"/>
              <a:ext cx="2098" cy="1030"/>
              <a:chOff x="1208" y="109"/>
              <a:chExt cx="2098" cy="423"/>
            </a:xfrm>
          </p:grpSpPr>
          <p:sp>
            <p:nvSpPr>
              <p:cNvPr id="12" name="Line 76"/>
              <p:cNvSpPr>
                <a:spLocks noChangeShapeType="1"/>
              </p:cNvSpPr>
              <p:nvPr/>
            </p:nvSpPr>
            <p:spPr bwMode="ltGray">
              <a:xfrm>
                <a:off x="2850" y="110"/>
                <a:ext cx="0" cy="14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3" name="Line 77"/>
              <p:cNvSpPr>
                <a:spLocks noChangeShapeType="1"/>
              </p:cNvSpPr>
              <p:nvPr/>
            </p:nvSpPr>
            <p:spPr bwMode="ltGray">
              <a:xfrm>
                <a:off x="2972" y="332"/>
                <a:ext cx="7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4" name="Line 78"/>
              <p:cNvSpPr>
                <a:spLocks noChangeShapeType="1"/>
              </p:cNvSpPr>
              <p:nvPr/>
            </p:nvSpPr>
            <p:spPr bwMode="ltGray">
              <a:xfrm>
                <a:off x="3078" y="350"/>
                <a:ext cx="0" cy="2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5" name="Line 79"/>
              <p:cNvSpPr>
                <a:spLocks noChangeShapeType="1"/>
              </p:cNvSpPr>
              <p:nvPr/>
            </p:nvSpPr>
            <p:spPr bwMode="ltGray">
              <a:xfrm>
                <a:off x="3306" y="450"/>
                <a:ext cx="0" cy="79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" name="Line 80"/>
              <p:cNvSpPr>
                <a:spLocks noChangeShapeType="1"/>
              </p:cNvSpPr>
              <p:nvPr/>
            </p:nvSpPr>
            <p:spPr bwMode="ltGray">
              <a:xfrm>
                <a:off x="2166" y="114"/>
                <a:ext cx="0" cy="6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7" name="Line 81"/>
              <p:cNvSpPr>
                <a:spLocks noChangeShapeType="1"/>
              </p:cNvSpPr>
              <p:nvPr/>
            </p:nvSpPr>
            <p:spPr bwMode="ltGray">
              <a:xfrm>
                <a:off x="1938" y="111"/>
                <a:ext cx="0" cy="33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8" name="Line 82"/>
              <p:cNvSpPr>
                <a:spLocks noChangeShapeType="1"/>
              </p:cNvSpPr>
              <p:nvPr/>
            </p:nvSpPr>
            <p:spPr bwMode="ltGray">
              <a:xfrm flipH="1">
                <a:off x="1912" y="332"/>
                <a:ext cx="6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9" name="Line 83"/>
              <p:cNvSpPr>
                <a:spLocks noChangeShapeType="1"/>
              </p:cNvSpPr>
              <p:nvPr/>
            </p:nvSpPr>
            <p:spPr bwMode="ltGray">
              <a:xfrm>
                <a:off x="1778" y="332"/>
                <a:ext cx="6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0" name="Line 84"/>
              <p:cNvSpPr>
                <a:spLocks noChangeShapeType="1"/>
              </p:cNvSpPr>
              <p:nvPr/>
            </p:nvSpPr>
            <p:spPr bwMode="ltGray">
              <a:xfrm flipH="1">
                <a:off x="1578" y="332"/>
                <a:ext cx="8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1" name="Line 85"/>
              <p:cNvSpPr>
                <a:spLocks noChangeShapeType="1"/>
              </p:cNvSpPr>
              <p:nvPr/>
            </p:nvSpPr>
            <p:spPr bwMode="ltGray">
              <a:xfrm>
                <a:off x="1208" y="332"/>
                <a:ext cx="34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2" name="Line 86"/>
              <p:cNvSpPr>
                <a:spLocks noChangeShapeType="1"/>
              </p:cNvSpPr>
              <p:nvPr/>
            </p:nvSpPr>
            <p:spPr bwMode="ltGray">
              <a:xfrm>
                <a:off x="1480" y="234"/>
                <a:ext cx="0" cy="29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3" name="Line 87"/>
              <p:cNvSpPr>
                <a:spLocks noChangeShapeType="1"/>
              </p:cNvSpPr>
              <p:nvPr/>
            </p:nvSpPr>
            <p:spPr bwMode="ltGray">
              <a:xfrm>
                <a:off x="1254" y="252"/>
                <a:ext cx="0" cy="15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4" name="Line 88"/>
              <p:cNvSpPr>
                <a:spLocks noChangeShapeType="1"/>
              </p:cNvSpPr>
              <p:nvPr/>
            </p:nvSpPr>
            <p:spPr bwMode="ltGray">
              <a:xfrm flipH="1" flipV="1">
                <a:off x="1482" y="109"/>
                <a:ext cx="0" cy="2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5" name="Line 89"/>
              <p:cNvSpPr>
                <a:spLocks noChangeShapeType="1"/>
              </p:cNvSpPr>
              <p:nvPr/>
            </p:nvSpPr>
            <p:spPr bwMode="ltGray">
              <a:xfrm>
                <a:off x="1710" y="18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6" name="Line 90"/>
              <p:cNvSpPr>
                <a:spLocks noChangeShapeType="1"/>
              </p:cNvSpPr>
              <p:nvPr/>
            </p:nvSpPr>
            <p:spPr bwMode="ltGray">
              <a:xfrm flipV="1">
                <a:off x="1710" y="111"/>
                <a:ext cx="0" cy="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</p:grpSp>
      </p:grpSp>
      <p:sp>
        <p:nvSpPr>
          <p:cNvPr id="74844" name="Rectangle 92"/>
          <p:cNvSpPr>
            <a:spLocks noGrp="1" noChangeArrowheads="1"/>
          </p:cNvSpPr>
          <p:nvPr>
            <p:ph type="ctrTitle"/>
          </p:nvPr>
        </p:nvSpPr>
        <p:spPr>
          <a:xfrm>
            <a:off x="1981200" y="1828800"/>
            <a:ext cx="6781800" cy="2209800"/>
          </a:xfrm>
        </p:spPr>
        <p:txBody>
          <a:bodyPr/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4845" name="Rectangle 9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4495800"/>
            <a:ext cx="6705600" cy="1066800"/>
          </a:xfrm>
        </p:spPr>
        <p:txBody>
          <a:bodyPr/>
          <a:lstStyle>
            <a:lvl1pPr marL="0" indent="0" algn="ctr">
              <a:buFont typeface="Tahoma" pitchFamily="34" charset="0"/>
              <a:buNone/>
              <a:defRPr sz="2800">
                <a:latin typeface="Verdana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6" name="Rectangle 94"/>
          <p:cNvSpPr>
            <a:spLocks noGrp="1" noChangeArrowheads="1"/>
          </p:cNvSpPr>
          <p:nvPr>
            <p:ph type="dt" sz="half" idx="10"/>
          </p:nvPr>
        </p:nvSpPr>
        <p:spPr>
          <a:xfrm>
            <a:off x="533400" y="63246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757E677-4B03-4004-80C1-FAF3732936F0}" type="datetime1">
              <a:rPr lang="en-US"/>
              <a:pPr>
                <a:defRPr/>
              </a:pPr>
              <a:t>5/21/2014</a:t>
            </a:fld>
            <a:endParaRPr lang="en-US" dirty="0"/>
          </a:p>
        </p:txBody>
      </p:sp>
      <p:sp>
        <p:nvSpPr>
          <p:cNvPr id="97" name="Rectangle 95"/>
          <p:cNvSpPr>
            <a:spLocks noGrp="1" noChangeArrowheads="1"/>
          </p:cNvSpPr>
          <p:nvPr>
            <p:ph type="ftr" sz="quarter" idx="11"/>
          </p:nvPr>
        </p:nvSpPr>
        <p:spPr>
          <a:xfrm>
            <a:off x="32004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8" name="Rectangle 9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246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8541F150-FB9F-4021-A844-DBE0B5A4BB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BA29E-9B56-41EB-B5D3-2F6EB393F4CD}" type="datetime1">
              <a:rPr lang="en-US"/>
              <a:pPr>
                <a:defRPr/>
              </a:pPr>
              <a:t>5/21/2014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05B67-AAD7-469C-85E7-419634F28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152400"/>
            <a:ext cx="2038350" cy="61102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962650" cy="61102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BE823-E6D4-4684-BE6C-CCA4799ABA4C}" type="datetime1">
              <a:rPr lang="en-US"/>
              <a:pPr>
                <a:defRPr/>
              </a:pPr>
              <a:t>5/21/2014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F9B2A-F885-45DB-887E-2790231983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2CCCB-B674-4DDC-A989-56456C4AC0AD}" type="datetime1">
              <a:rPr lang="en-US"/>
              <a:pPr>
                <a:defRPr/>
              </a:pPr>
              <a:t>5/21/2014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-990600" y="381000"/>
            <a:ext cx="1905000" cy="457200"/>
          </a:xfrm>
        </p:spPr>
        <p:txBody>
          <a:bodyPr/>
          <a:lstStyle>
            <a:lvl1pPr>
              <a:defRPr sz="20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7502BE3-4F2E-48DE-8CE0-673CC43E331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Oval 6"/>
          <p:cNvSpPr/>
          <p:nvPr userDrawn="1"/>
        </p:nvSpPr>
        <p:spPr bwMode="auto">
          <a:xfrm>
            <a:off x="228600" y="152400"/>
            <a:ext cx="990600" cy="990600"/>
          </a:xfrm>
          <a:prstGeom prst="ellipse">
            <a:avLst/>
          </a:prstGeom>
          <a:blipFill dpi="0" rotWithShape="1">
            <a:blip r:embed="rId2" cstate="print"/>
            <a:srcRect/>
            <a:stretch>
              <a:fillRect l="-50000" t="-20000" r="-100000"/>
            </a:stretch>
          </a:blip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7CDEB-6F10-4BDE-A706-D30D78553A02}" type="datetime1">
              <a:rPr lang="en-US"/>
              <a:pPr>
                <a:defRPr/>
              </a:pPr>
              <a:t>5/21/2014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58F36-EF7E-4C6F-B500-FACBA62946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DC817-1CA9-4BC2-AD5C-660B36F82C31}" type="datetime1">
              <a:rPr lang="en-US"/>
              <a:pPr>
                <a:defRPr/>
              </a:pPr>
              <a:t>5/21/2014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06171-8DB2-4CFE-8D16-62AE8C275D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D4938-E701-4131-AC84-92D9D2084A14}" type="datetime1">
              <a:rPr lang="en-US"/>
              <a:pPr>
                <a:defRPr/>
              </a:pPr>
              <a:t>5/21/2014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56180-2C5A-4DED-9664-861EF5DADD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D3661-673F-4C30-BBF3-E56DAF52B815}" type="datetime1">
              <a:rPr lang="en-US"/>
              <a:pPr>
                <a:defRPr/>
              </a:pPr>
              <a:t>5/21/2014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92AF0-4655-4DE6-B06E-07519A0137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A872F-1F89-4CA9-8297-3B93F538CAD7}" type="datetime1">
              <a:rPr lang="en-US"/>
              <a:pPr>
                <a:defRPr/>
              </a:pPr>
              <a:t>5/21/2014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28250-86AB-4F19-895B-ED1F230B3D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FDAA4-B072-4CE5-80AA-939C71A3E376}" type="datetime1">
              <a:rPr lang="en-US"/>
              <a:pPr>
                <a:defRPr/>
              </a:pPr>
              <a:t>5/21/2014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3AC10-226C-48A5-9961-BFEDE3A5AD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272D2-6756-4553-A701-77F1D5377D57}" type="datetime1">
              <a:rPr lang="en-US"/>
              <a:pPr>
                <a:defRPr/>
              </a:pPr>
              <a:t>5/21/2014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EF3C9-C5AF-4A3E-8EAB-43AE9CDC3E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3"/>
          <p:cNvGrpSpPr>
            <a:grpSpLocks/>
          </p:cNvGrpSpPr>
          <p:nvPr userDrawn="1"/>
        </p:nvGrpSpPr>
        <p:grpSpPr bwMode="auto">
          <a:xfrm>
            <a:off x="1143000" y="152400"/>
            <a:ext cx="7696200" cy="990600"/>
            <a:chOff x="664" y="104"/>
            <a:chExt cx="4848" cy="432"/>
          </a:xfrm>
        </p:grpSpPr>
        <p:sp>
          <p:nvSpPr>
            <p:cNvPr id="73892" name="Freeform 164"/>
            <p:cNvSpPr>
              <a:spLocks/>
            </p:cNvSpPr>
            <p:nvPr userDrawn="1"/>
          </p:nvSpPr>
          <p:spPr bwMode="ltGray">
            <a:xfrm>
              <a:off x="664" y="104"/>
              <a:ext cx="4848" cy="432"/>
            </a:xfrm>
            <a:custGeom>
              <a:avLst/>
              <a:gdLst/>
              <a:ahLst/>
              <a:cxnLst>
                <a:cxn ang="0">
                  <a:pos x="4848" y="48"/>
                </a:cxn>
                <a:cxn ang="0">
                  <a:pos x="4848" y="432"/>
                </a:cxn>
                <a:cxn ang="0">
                  <a:pos x="0" y="432"/>
                </a:cxn>
                <a:cxn ang="0">
                  <a:pos x="0" y="0"/>
                </a:cxn>
                <a:cxn ang="0">
                  <a:pos x="4848" y="0"/>
                </a:cxn>
                <a:cxn ang="0">
                  <a:pos x="4848" y="48"/>
                </a:cxn>
              </a:cxnLst>
              <a:rect l="0" t="0" r="r" b="b"/>
              <a:pathLst>
                <a:path w="4848" h="432">
                  <a:moveTo>
                    <a:pt x="4848" y="48"/>
                  </a:moveTo>
                  <a:lnTo>
                    <a:pt x="4848" y="432"/>
                  </a:lnTo>
                  <a:cubicBezTo>
                    <a:pt x="4848" y="432"/>
                    <a:pt x="2424" y="432"/>
                    <a:pt x="0" y="432"/>
                  </a:cubicBezTo>
                  <a:cubicBezTo>
                    <a:pt x="161" y="345"/>
                    <a:pt x="169" y="61"/>
                    <a:pt x="0" y="0"/>
                  </a:cubicBezTo>
                  <a:cubicBezTo>
                    <a:pt x="2424" y="0"/>
                    <a:pt x="4848" y="0"/>
                    <a:pt x="4848" y="0"/>
                  </a:cubicBezTo>
                  <a:lnTo>
                    <a:pt x="4848" y="4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grpSp>
          <p:nvGrpSpPr>
            <p:cNvPr id="1034" name="Group 165"/>
            <p:cNvGrpSpPr>
              <a:grpSpLocks/>
            </p:cNvGrpSpPr>
            <p:nvPr userDrawn="1"/>
          </p:nvGrpSpPr>
          <p:grpSpPr bwMode="auto">
            <a:xfrm>
              <a:off x="1195" y="104"/>
              <a:ext cx="3827" cy="429"/>
              <a:chOff x="1021" y="240"/>
              <a:chExt cx="3827" cy="429"/>
            </a:xfrm>
          </p:grpSpPr>
          <p:grpSp>
            <p:nvGrpSpPr>
              <p:cNvPr id="1083" name="Group 166"/>
              <p:cNvGrpSpPr>
                <a:grpSpLocks/>
              </p:cNvGrpSpPr>
              <p:nvPr userDrawn="1"/>
            </p:nvGrpSpPr>
            <p:grpSpPr bwMode="auto">
              <a:xfrm>
                <a:off x="1021" y="241"/>
                <a:ext cx="2208" cy="427"/>
                <a:chOff x="1021" y="241"/>
                <a:chExt cx="2208" cy="427"/>
              </a:xfrm>
            </p:grpSpPr>
            <p:sp>
              <p:nvSpPr>
                <p:cNvPr id="73895" name="Freeform 167"/>
                <p:cNvSpPr>
                  <a:spLocks/>
                </p:cNvSpPr>
                <p:nvPr userDrawn="1"/>
              </p:nvSpPr>
              <p:spPr bwMode="ltGray">
                <a:xfrm>
                  <a:off x="2257" y="633"/>
                  <a:ext cx="7" cy="8"/>
                </a:xfrm>
                <a:custGeom>
                  <a:avLst/>
                  <a:gdLst/>
                  <a:ahLst/>
                  <a:cxnLst>
                    <a:cxn ang="0">
                      <a:pos x="5" y="11"/>
                    </a:cxn>
                    <a:cxn ang="0">
                      <a:pos x="15" y="5"/>
                    </a:cxn>
                    <a:cxn ang="0">
                      <a:pos x="13" y="17"/>
                    </a:cxn>
                    <a:cxn ang="0">
                      <a:pos x="5" y="11"/>
                    </a:cxn>
                  </a:cxnLst>
                  <a:rect l="0" t="0" r="r" b="b"/>
                  <a:pathLst>
                    <a:path w="15" h="23">
                      <a:moveTo>
                        <a:pt x="5" y="11"/>
                      </a:moveTo>
                      <a:cubicBezTo>
                        <a:pt x="2" y="1"/>
                        <a:pt x="7" y="0"/>
                        <a:pt x="15" y="5"/>
                      </a:cubicBezTo>
                      <a:cubicBezTo>
                        <a:pt x="14" y="9"/>
                        <a:pt x="15" y="13"/>
                        <a:pt x="13" y="17"/>
                      </a:cubicBezTo>
                      <a:cubicBezTo>
                        <a:pt x="9" y="23"/>
                        <a:pt x="0" y="16"/>
                        <a:pt x="5" y="1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896" name="Freeform 168"/>
                <p:cNvSpPr>
                  <a:spLocks/>
                </p:cNvSpPr>
                <p:nvPr userDrawn="1"/>
              </p:nvSpPr>
              <p:spPr bwMode="ltGray">
                <a:xfrm>
                  <a:off x="2332" y="660"/>
                  <a:ext cx="9" cy="8"/>
                </a:xfrm>
                <a:custGeom>
                  <a:avLst/>
                  <a:gdLst/>
                  <a:ahLst/>
                  <a:cxnLst>
                    <a:cxn ang="0">
                      <a:pos x="3" y="13"/>
                    </a:cxn>
                    <a:cxn ang="0">
                      <a:pos x="11" y="3"/>
                    </a:cxn>
                    <a:cxn ang="0">
                      <a:pos x="7" y="19"/>
                    </a:cxn>
                    <a:cxn ang="0">
                      <a:pos x="3" y="13"/>
                    </a:cxn>
                  </a:cxnLst>
                  <a:rect l="0" t="0" r="r" b="b"/>
                  <a:pathLst>
                    <a:path w="20" h="23">
                      <a:moveTo>
                        <a:pt x="3" y="13"/>
                      </a:moveTo>
                      <a:cubicBezTo>
                        <a:pt x="0" y="5"/>
                        <a:pt x="2" y="0"/>
                        <a:pt x="11" y="3"/>
                      </a:cubicBezTo>
                      <a:cubicBezTo>
                        <a:pt x="16" y="10"/>
                        <a:pt x="20" y="23"/>
                        <a:pt x="7" y="19"/>
                      </a:cubicBezTo>
                      <a:cubicBezTo>
                        <a:pt x="6" y="17"/>
                        <a:pt x="3" y="13"/>
                        <a:pt x="3" y="1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897" name="Freeform 169"/>
                <p:cNvSpPr>
                  <a:spLocks/>
                </p:cNvSpPr>
                <p:nvPr userDrawn="1"/>
              </p:nvSpPr>
              <p:spPr bwMode="ltGray">
                <a:xfrm>
                  <a:off x="2120" y="617"/>
                  <a:ext cx="13" cy="14"/>
                </a:xfrm>
                <a:custGeom>
                  <a:avLst/>
                  <a:gdLst/>
                  <a:ahLst/>
                  <a:cxnLst>
                    <a:cxn ang="0">
                      <a:pos x="16" y="33"/>
                    </a:cxn>
                    <a:cxn ang="0">
                      <a:pos x="8" y="21"/>
                    </a:cxn>
                    <a:cxn ang="0">
                      <a:pos x="0" y="9"/>
                    </a:cxn>
                    <a:cxn ang="0">
                      <a:pos x="16" y="3"/>
                    </a:cxn>
                    <a:cxn ang="0">
                      <a:pos x="30" y="23"/>
                    </a:cxn>
                    <a:cxn ang="0">
                      <a:pos x="28" y="31"/>
                    </a:cxn>
                    <a:cxn ang="0">
                      <a:pos x="16" y="33"/>
                    </a:cxn>
                  </a:cxnLst>
                  <a:rect l="0" t="0" r="r" b="b"/>
                  <a:pathLst>
                    <a:path w="30" h="42">
                      <a:moveTo>
                        <a:pt x="16" y="33"/>
                      </a:moveTo>
                      <a:cubicBezTo>
                        <a:pt x="3" y="20"/>
                        <a:pt x="15" y="34"/>
                        <a:pt x="8" y="21"/>
                      </a:cubicBezTo>
                      <a:cubicBezTo>
                        <a:pt x="6" y="17"/>
                        <a:pt x="0" y="9"/>
                        <a:pt x="0" y="9"/>
                      </a:cubicBezTo>
                      <a:cubicBezTo>
                        <a:pt x="5" y="1"/>
                        <a:pt x="7" y="0"/>
                        <a:pt x="16" y="3"/>
                      </a:cubicBezTo>
                      <a:cubicBezTo>
                        <a:pt x="25" y="16"/>
                        <a:pt x="10" y="16"/>
                        <a:pt x="30" y="23"/>
                      </a:cubicBezTo>
                      <a:cubicBezTo>
                        <a:pt x="29" y="26"/>
                        <a:pt x="30" y="29"/>
                        <a:pt x="28" y="31"/>
                      </a:cubicBezTo>
                      <a:cubicBezTo>
                        <a:pt x="15" y="42"/>
                        <a:pt x="16" y="38"/>
                        <a:pt x="16" y="3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898" name="Freeform 170"/>
                <p:cNvSpPr>
                  <a:spLocks/>
                </p:cNvSpPr>
                <p:nvPr userDrawn="1"/>
              </p:nvSpPr>
              <p:spPr bwMode="ltGray">
                <a:xfrm>
                  <a:off x="1967" y="630"/>
                  <a:ext cx="11" cy="5"/>
                </a:xfrm>
                <a:custGeom>
                  <a:avLst/>
                  <a:gdLst/>
                  <a:ahLst/>
                  <a:cxnLst>
                    <a:cxn ang="0">
                      <a:pos x="15" y="16"/>
                    </a:cxn>
                    <a:cxn ang="0">
                      <a:pos x="3" y="8"/>
                    </a:cxn>
                    <a:cxn ang="0">
                      <a:pos x="15" y="0"/>
                    </a:cxn>
                    <a:cxn ang="0">
                      <a:pos x="15" y="16"/>
                    </a:cxn>
                  </a:cxnLst>
                  <a:rect l="0" t="0" r="r" b="b"/>
                  <a:pathLst>
                    <a:path w="25" h="16">
                      <a:moveTo>
                        <a:pt x="15" y="16"/>
                      </a:moveTo>
                      <a:cubicBezTo>
                        <a:pt x="10" y="15"/>
                        <a:pt x="0" y="12"/>
                        <a:pt x="3" y="8"/>
                      </a:cubicBezTo>
                      <a:cubicBezTo>
                        <a:pt x="6" y="4"/>
                        <a:pt x="15" y="0"/>
                        <a:pt x="15" y="0"/>
                      </a:cubicBezTo>
                      <a:cubicBezTo>
                        <a:pt x="17" y="3"/>
                        <a:pt x="25" y="16"/>
                        <a:pt x="15" y="1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899" name="Freeform 171"/>
                <p:cNvSpPr>
                  <a:spLocks/>
                </p:cNvSpPr>
                <p:nvPr userDrawn="1"/>
              </p:nvSpPr>
              <p:spPr bwMode="ltGray">
                <a:xfrm>
                  <a:off x="1921" y="635"/>
                  <a:ext cx="28" cy="16"/>
                </a:xfrm>
                <a:custGeom>
                  <a:avLst/>
                  <a:gdLst/>
                  <a:ahLst/>
                  <a:cxnLst>
                    <a:cxn ang="0">
                      <a:pos x="14" y="24"/>
                    </a:cxn>
                    <a:cxn ang="0">
                      <a:pos x="30" y="4"/>
                    </a:cxn>
                    <a:cxn ang="0">
                      <a:pos x="42" y="0"/>
                    </a:cxn>
                    <a:cxn ang="0">
                      <a:pos x="58" y="12"/>
                    </a:cxn>
                    <a:cxn ang="0">
                      <a:pos x="32" y="26"/>
                    </a:cxn>
                    <a:cxn ang="0">
                      <a:pos x="12" y="46"/>
                    </a:cxn>
                    <a:cxn ang="0">
                      <a:pos x="8" y="20"/>
                    </a:cxn>
                    <a:cxn ang="0">
                      <a:pos x="12" y="14"/>
                    </a:cxn>
                    <a:cxn ang="0">
                      <a:pos x="14" y="24"/>
                    </a:cxn>
                  </a:cxnLst>
                  <a:rect l="0" t="0" r="r" b="b"/>
                  <a:pathLst>
                    <a:path w="65" h="46">
                      <a:moveTo>
                        <a:pt x="14" y="24"/>
                      </a:moveTo>
                      <a:cubicBezTo>
                        <a:pt x="18" y="13"/>
                        <a:pt x="16" y="9"/>
                        <a:pt x="30" y="4"/>
                      </a:cubicBezTo>
                      <a:cubicBezTo>
                        <a:pt x="34" y="3"/>
                        <a:pt x="42" y="0"/>
                        <a:pt x="42" y="0"/>
                      </a:cubicBezTo>
                      <a:cubicBezTo>
                        <a:pt x="50" y="1"/>
                        <a:pt x="65" y="0"/>
                        <a:pt x="58" y="12"/>
                      </a:cubicBezTo>
                      <a:cubicBezTo>
                        <a:pt x="53" y="21"/>
                        <a:pt x="40" y="21"/>
                        <a:pt x="32" y="26"/>
                      </a:cubicBezTo>
                      <a:cubicBezTo>
                        <a:pt x="26" y="35"/>
                        <a:pt x="23" y="42"/>
                        <a:pt x="12" y="46"/>
                      </a:cubicBezTo>
                      <a:cubicBezTo>
                        <a:pt x="0" y="42"/>
                        <a:pt x="5" y="30"/>
                        <a:pt x="8" y="20"/>
                      </a:cubicBezTo>
                      <a:cubicBezTo>
                        <a:pt x="9" y="18"/>
                        <a:pt x="10" y="13"/>
                        <a:pt x="12" y="14"/>
                      </a:cubicBezTo>
                      <a:cubicBezTo>
                        <a:pt x="15" y="16"/>
                        <a:pt x="13" y="21"/>
                        <a:pt x="14" y="2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00" name="Freeform 172"/>
                <p:cNvSpPr>
                  <a:spLocks/>
                </p:cNvSpPr>
                <p:nvPr userDrawn="1"/>
              </p:nvSpPr>
              <p:spPr bwMode="ltGray">
                <a:xfrm>
                  <a:off x="1892" y="635"/>
                  <a:ext cx="29" cy="16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18" y="25"/>
                    </a:cxn>
                    <a:cxn ang="0">
                      <a:pos x="52" y="1"/>
                    </a:cxn>
                    <a:cxn ang="0">
                      <a:pos x="64" y="3"/>
                    </a:cxn>
                    <a:cxn ang="0">
                      <a:pos x="50" y="19"/>
                    </a:cxn>
                    <a:cxn ang="0">
                      <a:pos x="28" y="33"/>
                    </a:cxn>
                    <a:cxn ang="0">
                      <a:pos x="22" y="47"/>
                    </a:cxn>
                    <a:cxn ang="0">
                      <a:pos x="16" y="45"/>
                    </a:cxn>
                    <a:cxn ang="0">
                      <a:pos x="12" y="39"/>
                    </a:cxn>
                    <a:cxn ang="0">
                      <a:pos x="0" y="35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9" h="47">
                      <a:moveTo>
                        <a:pt x="0" y="31"/>
                      </a:moveTo>
                      <a:cubicBezTo>
                        <a:pt x="7" y="24"/>
                        <a:pt x="9" y="22"/>
                        <a:pt x="18" y="25"/>
                      </a:cubicBezTo>
                      <a:cubicBezTo>
                        <a:pt x="25" y="4"/>
                        <a:pt x="36" y="12"/>
                        <a:pt x="52" y="1"/>
                      </a:cubicBezTo>
                      <a:cubicBezTo>
                        <a:pt x="56" y="2"/>
                        <a:pt x="61" y="0"/>
                        <a:pt x="64" y="3"/>
                      </a:cubicBezTo>
                      <a:cubicBezTo>
                        <a:pt x="69" y="8"/>
                        <a:pt x="50" y="19"/>
                        <a:pt x="50" y="19"/>
                      </a:cubicBezTo>
                      <a:cubicBezTo>
                        <a:pt x="46" y="31"/>
                        <a:pt x="35" y="22"/>
                        <a:pt x="28" y="33"/>
                      </a:cubicBezTo>
                      <a:cubicBezTo>
                        <a:pt x="31" y="41"/>
                        <a:pt x="31" y="44"/>
                        <a:pt x="22" y="47"/>
                      </a:cubicBezTo>
                      <a:cubicBezTo>
                        <a:pt x="20" y="46"/>
                        <a:pt x="18" y="46"/>
                        <a:pt x="16" y="45"/>
                      </a:cubicBezTo>
                      <a:cubicBezTo>
                        <a:pt x="14" y="43"/>
                        <a:pt x="14" y="40"/>
                        <a:pt x="12" y="39"/>
                      </a:cubicBezTo>
                      <a:cubicBezTo>
                        <a:pt x="8" y="37"/>
                        <a:pt x="0" y="35"/>
                        <a:pt x="0" y="35"/>
                      </a:cubicBezTo>
                      <a:cubicBezTo>
                        <a:pt x="2" y="26"/>
                        <a:pt x="3" y="25"/>
                        <a:pt x="0" y="3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01" name="Freeform 173"/>
                <p:cNvSpPr>
                  <a:spLocks/>
                </p:cNvSpPr>
                <p:nvPr userDrawn="1"/>
              </p:nvSpPr>
              <p:spPr bwMode="ltGray">
                <a:xfrm>
                  <a:off x="1735" y="547"/>
                  <a:ext cx="151" cy="93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36" y="18"/>
                    </a:cxn>
                    <a:cxn ang="0">
                      <a:pos x="46" y="30"/>
                    </a:cxn>
                    <a:cxn ang="0">
                      <a:pos x="76" y="52"/>
                    </a:cxn>
                    <a:cxn ang="0">
                      <a:pos x="92" y="66"/>
                    </a:cxn>
                    <a:cxn ang="0">
                      <a:pos x="122" y="98"/>
                    </a:cxn>
                    <a:cxn ang="0">
                      <a:pos x="136" y="128"/>
                    </a:cxn>
                    <a:cxn ang="0">
                      <a:pos x="148" y="132"/>
                    </a:cxn>
                    <a:cxn ang="0">
                      <a:pos x="154" y="150"/>
                    </a:cxn>
                    <a:cxn ang="0">
                      <a:pos x="176" y="152"/>
                    </a:cxn>
                    <a:cxn ang="0">
                      <a:pos x="170" y="196"/>
                    </a:cxn>
                    <a:cxn ang="0">
                      <a:pos x="180" y="224"/>
                    </a:cxn>
                    <a:cxn ang="0">
                      <a:pos x="198" y="232"/>
                    </a:cxn>
                    <a:cxn ang="0">
                      <a:pos x="216" y="234"/>
                    </a:cxn>
                    <a:cxn ang="0">
                      <a:pos x="236" y="242"/>
                    </a:cxn>
                    <a:cxn ang="0">
                      <a:pos x="254" y="236"/>
                    </a:cxn>
                    <a:cxn ang="0">
                      <a:pos x="272" y="248"/>
                    </a:cxn>
                    <a:cxn ang="0">
                      <a:pos x="296" y="256"/>
                    </a:cxn>
                    <a:cxn ang="0">
                      <a:pos x="314" y="264"/>
                    </a:cxn>
                    <a:cxn ang="0">
                      <a:pos x="352" y="266"/>
                    </a:cxn>
                    <a:cxn ang="0">
                      <a:pos x="342" y="274"/>
                    </a:cxn>
                    <a:cxn ang="0">
                      <a:pos x="322" y="272"/>
                    </a:cxn>
                    <a:cxn ang="0">
                      <a:pos x="300" y="270"/>
                    </a:cxn>
                    <a:cxn ang="0">
                      <a:pos x="288" y="266"/>
                    </a:cxn>
                    <a:cxn ang="0">
                      <a:pos x="252" y="264"/>
                    </a:cxn>
                    <a:cxn ang="0">
                      <a:pos x="234" y="260"/>
                    </a:cxn>
                    <a:cxn ang="0">
                      <a:pos x="172" y="242"/>
                    </a:cxn>
                    <a:cxn ang="0">
                      <a:pos x="160" y="216"/>
                    </a:cxn>
                    <a:cxn ang="0">
                      <a:pos x="126" y="200"/>
                    </a:cxn>
                    <a:cxn ang="0">
                      <a:pos x="108" y="186"/>
                    </a:cxn>
                    <a:cxn ang="0">
                      <a:pos x="94" y="158"/>
                    </a:cxn>
                    <a:cxn ang="0">
                      <a:pos x="68" y="108"/>
                    </a:cxn>
                    <a:cxn ang="0">
                      <a:pos x="64" y="102"/>
                    </a:cxn>
                    <a:cxn ang="0">
                      <a:pos x="58" y="100"/>
                    </a:cxn>
                    <a:cxn ang="0">
                      <a:pos x="54" y="88"/>
                    </a:cxn>
                    <a:cxn ang="0">
                      <a:pos x="38" y="58"/>
                    </a:cxn>
                    <a:cxn ang="0">
                      <a:pos x="20" y="40"/>
                    </a:cxn>
                    <a:cxn ang="0">
                      <a:pos x="4" y="22"/>
                    </a:cxn>
                    <a:cxn ang="0">
                      <a:pos x="10" y="2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355" h="277">
                      <a:moveTo>
                        <a:pt x="10" y="4"/>
                      </a:moveTo>
                      <a:cubicBezTo>
                        <a:pt x="22" y="0"/>
                        <a:pt x="24" y="14"/>
                        <a:pt x="36" y="18"/>
                      </a:cubicBezTo>
                      <a:cubicBezTo>
                        <a:pt x="37" y="19"/>
                        <a:pt x="45" y="29"/>
                        <a:pt x="46" y="30"/>
                      </a:cubicBezTo>
                      <a:cubicBezTo>
                        <a:pt x="56" y="40"/>
                        <a:pt x="67" y="38"/>
                        <a:pt x="76" y="52"/>
                      </a:cubicBezTo>
                      <a:cubicBezTo>
                        <a:pt x="80" y="58"/>
                        <a:pt x="92" y="66"/>
                        <a:pt x="92" y="66"/>
                      </a:cubicBezTo>
                      <a:cubicBezTo>
                        <a:pt x="96" y="79"/>
                        <a:pt x="112" y="88"/>
                        <a:pt x="122" y="98"/>
                      </a:cubicBezTo>
                      <a:cubicBezTo>
                        <a:pt x="124" y="105"/>
                        <a:pt x="130" y="124"/>
                        <a:pt x="136" y="128"/>
                      </a:cubicBezTo>
                      <a:cubicBezTo>
                        <a:pt x="140" y="130"/>
                        <a:pt x="148" y="132"/>
                        <a:pt x="148" y="132"/>
                      </a:cubicBezTo>
                      <a:cubicBezTo>
                        <a:pt x="150" y="138"/>
                        <a:pt x="154" y="150"/>
                        <a:pt x="154" y="150"/>
                      </a:cubicBezTo>
                      <a:cubicBezTo>
                        <a:pt x="161" y="139"/>
                        <a:pt x="168" y="144"/>
                        <a:pt x="176" y="152"/>
                      </a:cubicBezTo>
                      <a:cubicBezTo>
                        <a:pt x="174" y="167"/>
                        <a:pt x="173" y="181"/>
                        <a:pt x="170" y="196"/>
                      </a:cubicBezTo>
                      <a:cubicBezTo>
                        <a:pt x="171" y="202"/>
                        <a:pt x="174" y="220"/>
                        <a:pt x="180" y="224"/>
                      </a:cubicBezTo>
                      <a:cubicBezTo>
                        <a:pt x="185" y="228"/>
                        <a:pt x="193" y="228"/>
                        <a:pt x="198" y="232"/>
                      </a:cubicBezTo>
                      <a:cubicBezTo>
                        <a:pt x="204" y="230"/>
                        <a:pt x="216" y="234"/>
                        <a:pt x="216" y="234"/>
                      </a:cubicBezTo>
                      <a:cubicBezTo>
                        <a:pt x="223" y="241"/>
                        <a:pt x="225" y="245"/>
                        <a:pt x="236" y="242"/>
                      </a:cubicBezTo>
                      <a:cubicBezTo>
                        <a:pt x="242" y="240"/>
                        <a:pt x="254" y="236"/>
                        <a:pt x="254" y="236"/>
                      </a:cubicBezTo>
                      <a:cubicBezTo>
                        <a:pt x="260" y="240"/>
                        <a:pt x="265" y="246"/>
                        <a:pt x="272" y="248"/>
                      </a:cubicBezTo>
                      <a:cubicBezTo>
                        <a:pt x="277" y="250"/>
                        <a:pt x="291" y="252"/>
                        <a:pt x="296" y="256"/>
                      </a:cubicBezTo>
                      <a:cubicBezTo>
                        <a:pt x="301" y="260"/>
                        <a:pt x="314" y="264"/>
                        <a:pt x="314" y="264"/>
                      </a:cubicBezTo>
                      <a:cubicBezTo>
                        <a:pt x="330" y="263"/>
                        <a:pt x="338" y="261"/>
                        <a:pt x="352" y="266"/>
                      </a:cubicBezTo>
                      <a:cubicBezTo>
                        <a:pt x="355" y="275"/>
                        <a:pt x="350" y="277"/>
                        <a:pt x="342" y="274"/>
                      </a:cubicBezTo>
                      <a:cubicBezTo>
                        <a:pt x="336" y="276"/>
                        <a:pt x="322" y="272"/>
                        <a:pt x="322" y="272"/>
                      </a:cubicBezTo>
                      <a:cubicBezTo>
                        <a:pt x="314" y="275"/>
                        <a:pt x="308" y="272"/>
                        <a:pt x="300" y="270"/>
                      </a:cubicBezTo>
                      <a:cubicBezTo>
                        <a:pt x="296" y="269"/>
                        <a:pt x="288" y="266"/>
                        <a:pt x="288" y="266"/>
                      </a:cubicBezTo>
                      <a:cubicBezTo>
                        <a:pt x="276" y="270"/>
                        <a:pt x="264" y="266"/>
                        <a:pt x="252" y="264"/>
                      </a:cubicBezTo>
                      <a:cubicBezTo>
                        <a:pt x="245" y="259"/>
                        <a:pt x="242" y="257"/>
                        <a:pt x="234" y="260"/>
                      </a:cubicBezTo>
                      <a:cubicBezTo>
                        <a:pt x="211" y="252"/>
                        <a:pt x="192" y="256"/>
                        <a:pt x="172" y="242"/>
                      </a:cubicBezTo>
                      <a:cubicBezTo>
                        <a:pt x="165" y="231"/>
                        <a:pt x="176" y="221"/>
                        <a:pt x="160" y="216"/>
                      </a:cubicBezTo>
                      <a:cubicBezTo>
                        <a:pt x="154" y="233"/>
                        <a:pt x="136" y="203"/>
                        <a:pt x="126" y="200"/>
                      </a:cubicBezTo>
                      <a:cubicBezTo>
                        <a:pt x="120" y="196"/>
                        <a:pt x="114" y="190"/>
                        <a:pt x="108" y="186"/>
                      </a:cubicBezTo>
                      <a:cubicBezTo>
                        <a:pt x="104" y="175"/>
                        <a:pt x="104" y="165"/>
                        <a:pt x="94" y="158"/>
                      </a:cubicBezTo>
                      <a:cubicBezTo>
                        <a:pt x="83" y="142"/>
                        <a:pt x="85" y="119"/>
                        <a:pt x="68" y="108"/>
                      </a:cubicBezTo>
                      <a:cubicBezTo>
                        <a:pt x="67" y="106"/>
                        <a:pt x="66" y="104"/>
                        <a:pt x="64" y="102"/>
                      </a:cubicBezTo>
                      <a:cubicBezTo>
                        <a:pt x="62" y="101"/>
                        <a:pt x="59" y="102"/>
                        <a:pt x="58" y="100"/>
                      </a:cubicBezTo>
                      <a:cubicBezTo>
                        <a:pt x="56" y="97"/>
                        <a:pt x="54" y="88"/>
                        <a:pt x="54" y="88"/>
                      </a:cubicBezTo>
                      <a:cubicBezTo>
                        <a:pt x="59" y="73"/>
                        <a:pt x="52" y="61"/>
                        <a:pt x="38" y="58"/>
                      </a:cubicBezTo>
                      <a:cubicBezTo>
                        <a:pt x="32" y="49"/>
                        <a:pt x="31" y="44"/>
                        <a:pt x="20" y="40"/>
                      </a:cubicBezTo>
                      <a:cubicBezTo>
                        <a:pt x="16" y="27"/>
                        <a:pt x="16" y="26"/>
                        <a:pt x="4" y="22"/>
                      </a:cubicBezTo>
                      <a:cubicBezTo>
                        <a:pt x="1" y="13"/>
                        <a:pt x="0" y="5"/>
                        <a:pt x="10" y="2"/>
                      </a:cubicBezTo>
                      <a:cubicBezTo>
                        <a:pt x="18" y="5"/>
                        <a:pt x="18" y="4"/>
                        <a:pt x="10" y="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02" name="Freeform 174"/>
                <p:cNvSpPr>
                  <a:spLocks/>
                </p:cNvSpPr>
                <p:nvPr userDrawn="1"/>
              </p:nvSpPr>
              <p:spPr bwMode="ltGray">
                <a:xfrm>
                  <a:off x="1827" y="541"/>
                  <a:ext cx="67" cy="69"/>
                </a:xfrm>
                <a:custGeom>
                  <a:avLst/>
                  <a:gdLst/>
                  <a:ahLst/>
                  <a:cxnLst>
                    <a:cxn ang="0">
                      <a:pos x="54" y="66"/>
                    </a:cxn>
                    <a:cxn ang="0">
                      <a:pos x="66" y="58"/>
                    </a:cxn>
                    <a:cxn ang="0">
                      <a:pos x="68" y="52"/>
                    </a:cxn>
                    <a:cxn ang="0">
                      <a:pos x="80" y="44"/>
                    </a:cxn>
                    <a:cxn ang="0">
                      <a:pos x="106" y="22"/>
                    </a:cxn>
                    <a:cxn ang="0">
                      <a:pos x="112" y="4"/>
                    </a:cxn>
                    <a:cxn ang="0">
                      <a:pos x="124" y="0"/>
                    </a:cxn>
                    <a:cxn ang="0">
                      <a:pos x="150" y="28"/>
                    </a:cxn>
                    <a:cxn ang="0">
                      <a:pos x="146" y="44"/>
                    </a:cxn>
                    <a:cxn ang="0">
                      <a:pos x="126" y="64"/>
                    </a:cxn>
                    <a:cxn ang="0">
                      <a:pos x="132" y="94"/>
                    </a:cxn>
                    <a:cxn ang="0">
                      <a:pos x="142" y="110"/>
                    </a:cxn>
                    <a:cxn ang="0">
                      <a:pos x="146" y="128"/>
                    </a:cxn>
                    <a:cxn ang="0">
                      <a:pos x="128" y="128"/>
                    </a:cxn>
                    <a:cxn ang="0">
                      <a:pos x="116" y="146"/>
                    </a:cxn>
                    <a:cxn ang="0">
                      <a:pos x="104" y="156"/>
                    </a:cxn>
                    <a:cxn ang="0">
                      <a:pos x="100" y="198"/>
                    </a:cxn>
                    <a:cxn ang="0">
                      <a:pos x="88" y="202"/>
                    </a:cxn>
                    <a:cxn ang="0">
                      <a:pos x="82" y="206"/>
                    </a:cxn>
                    <a:cxn ang="0">
                      <a:pos x="76" y="202"/>
                    </a:cxn>
                    <a:cxn ang="0">
                      <a:pos x="72" y="190"/>
                    </a:cxn>
                    <a:cxn ang="0">
                      <a:pos x="60" y="186"/>
                    </a:cxn>
                    <a:cxn ang="0">
                      <a:pos x="42" y="194"/>
                    </a:cxn>
                    <a:cxn ang="0">
                      <a:pos x="28" y="186"/>
                    </a:cxn>
                    <a:cxn ang="0">
                      <a:pos x="10" y="148"/>
                    </a:cxn>
                    <a:cxn ang="0">
                      <a:pos x="4" y="130"/>
                    </a:cxn>
                    <a:cxn ang="0">
                      <a:pos x="0" y="118"/>
                    </a:cxn>
                    <a:cxn ang="0">
                      <a:pos x="20" y="96"/>
                    </a:cxn>
                    <a:cxn ang="0">
                      <a:pos x="32" y="104"/>
                    </a:cxn>
                    <a:cxn ang="0">
                      <a:pos x="34" y="80"/>
                    </a:cxn>
                    <a:cxn ang="0">
                      <a:pos x="52" y="70"/>
                    </a:cxn>
                    <a:cxn ang="0">
                      <a:pos x="54" y="66"/>
                    </a:cxn>
                  </a:cxnLst>
                  <a:rect l="0" t="0" r="r" b="b"/>
                  <a:pathLst>
                    <a:path w="156" h="206">
                      <a:moveTo>
                        <a:pt x="54" y="66"/>
                      </a:moveTo>
                      <a:cubicBezTo>
                        <a:pt x="58" y="63"/>
                        <a:pt x="64" y="63"/>
                        <a:pt x="66" y="58"/>
                      </a:cubicBezTo>
                      <a:cubicBezTo>
                        <a:pt x="67" y="56"/>
                        <a:pt x="67" y="53"/>
                        <a:pt x="68" y="52"/>
                      </a:cubicBezTo>
                      <a:cubicBezTo>
                        <a:pt x="71" y="49"/>
                        <a:pt x="80" y="44"/>
                        <a:pt x="80" y="44"/>
                      </a:cubicBezTo>
                      <a:cubicBezTo>
                        <a:pt x="113" y="55"/>
                        <a:pt x="85" y="29"/>
                        <a:pt x="106" y="22"/>
                      </a:cubicBezTo>
                      <a:cubicBezTo>
                        <a:pt x="110" y="17"/>
                        <a:pt x="108" y="9"/>
                        <a:pt x="112" y="4"/>
                      </a:cubicBezTo>
                      <a:cubicBezTo>
                        <a:pt x="115" y="1"/>
                        <a:pt x="124" y="0"/>
                        <a:pt x="124" y="0"/>
                      </a:cubicBezTo>
                      <a:cubicBezTo>
                        <a:pt x="138" y="14"/>
                        <a:pt x="126" y="23"/>
                        <a:pt x="150" y="28"/>
                      </a:cubicBezTo>
                      <a:cubicBezTo>
                        <a:pt x="156" y="36"/>
                        <a:pt x="154" y="39"/>
                        <a:pt x="146" y="44"/>
                      </a:cubicBezTo>
                      <a:cubicBezTo>
                        <a:pt x="141" y="52"/>
                        <a:pt x="135" y="61"/>
                        <a:pt x="126" y="64"/>
                      </a:cubicBezTo>
                      <a:cubicBezTo>
                        <a:pt x="118" y="75"/>
                        <a:pt x="128" y="83"/>
                        <a:pt x="132" y="94"/>
                      </a:cubicBezTo>
                      <a:cubicBezTo>
                        <a:pt x="129" y="103"/>
                        <a:pt x="135" y="105"/>
                        <a:pt x="142" y="110"/>
                      </a:cubicBezTo>
                      <a:cubicBezTo>
                        <a:pt x="145" y="119"/>
                        <a:pt x="141" y="120"/>
                        <a:pt x="146" y="128"/>
                      </a:cubicBezTo>
                      <a:cubicBezTo>
                        <a:pt x="142" y="139"/>
                        <a:pt x="135" y="133"/>
                        <a:pt x="128" y="128"/>
                      </a:cubicBezTo>
                      <a:cubicBezTo>
                        <a:pt x="116" y="132"/>
                        <a:pt x="122" y="136"/>
                        <a:pt x="116" y="146"/>
                      </a:cubicBezTo>
                      <a:cubicBezTo>
                        <a:pt x="113" y="151"/>
                        <a:pt x="108" y="152"/>
                        <a:pt x="104" y="156"/>
                      </a:cubicBezTo>
                      <a:cubicBezTo>
                        <a:pt x="107" y="167"/>
                        <a:pt x="112" y="191"/>
                        <a:pt x="100" y="198"/>
                      </a:cubicBezTo>
                      <a:cubicBezTo>
                        <a:pt x="96" y="200"/>
                        <a:pt x="92" y="200"/>
                        <a:pt x="88" y="202"/>
                      </a:cubicBezTo>
                      <a:cubicBezTo>
                        <a:pt x="86" y="203"/>
                        <a:pt x="84" y="205"/>
                        <a:pt x="82" y="206"/>
                      </a:cubicBezTo>
                      <a:cubicBezTo>
                        <a:pt x="80" y="205"/>
                        <a:pt x="77" y="204"/>
                        <a:pt x="76" y="202"/>
                      </a:cubicBezTo>
                      <a:cubicBezTo>
                        <a:pt x="74" y="198"/>
                        <a:pt x="76" y="191"/>
                        <a:pt x="72" y="190"/>
                      </a:cubicBezTo>
                      <a:cubicBezTo>
                        <a:pt x="68" y="189"/>
                        <a:pt x="60" y="186"/>
                        <a:pt x="60" y="186"/>
                      </a:cubicBezTo>
                      <a:cubicBezTo>
                        <a:pt x="53" y="188"/>
                        <a:pt x="49" y="192"/>
                        <a:pt x="42" y="194"/>
                      </a:cubicBezTo>
                      <a:cubicBezTo>
                        <a:pt x="34" y="189"/>
                        <a:pt x="37" y="183"/>
                        <a:pt x="28" y="186"/>
                      </a:cubicBezTo>
                      <a:cubicBezTo>
                        <a:pt x="12" y="181"/>
                        <a:pt x="19" y="161"/>
                        <a:pt x="10" y="148"/>
                      </a:cubicBezTo>
                      <a:cubicBezTo>
                        <a:pt x="5" y="121"/>
                        <a:pt x="11" y="147"/>
                        <a:pt x="4" y="130"/>
                      </a:cubicBezTo>
                      <a:cubicBezTo>
                        <a:pt x="2" y="126"/>
                        <a:pt x="0" y="118"/>
                        <a:pt x="0" y="118"/>
                      </a:cubicBezTo>
                      <a:cubicBezTo>
                        <a:pt x="2" y="95"/>
                        <a:pt x="0" y="83"/>
                        <a:pt x="20" y="96"/>
                      </a:cubicBezTo>
                      <a:cubicBezTo>
                        <a:pt x="23" y="105"/>
                        <a:pt x="23" y="110"/>
                        <a:pt x="32" y="104"/>
                      </a:cubicBezTo>
                      <a:cubicBezTo>
                        <a:pt x="35" y="95"/>
                        <a:pt x="29" y="88"/>
                        <a:pt x="34" y="80"/>
                      </a:cubicBezTo>
                      <a:cubicBezTo>
                        <a:pt x="36" y="76"/>
                        <a:pt x="48" y="73"/>
                        <a:pt x="52" y="70"/>
                      </a:cubicBezTo>
                      <a:cubicBezTo>
                        <a:pt x="57" y="63"/>
                        <a:pt x="58" y="62"/>
                        <a:pt x="54" y="6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03" name="Freeform 175"/>
                <p:cNvSpPr>
                  <a:spLocks/>
                </p:cNvSpPr>
                <p:nvPr userDrawn="1"/>
              </p:nvSpPr>
              <p:spPr bwMode="ltGray">
                <a:xfrm>
                  <a:off x="1892" y="572"/>
                  <a:ext cx="47" cy="13"/>
                </a:xfrm>
                <a:custGeom>
                  <a:avLst/>
                  <a:gdLst/>
                  <a:ahLst/>
                  <a:cxnLst>
                    <a:cxn ang="0">
                      <a:pos x="4" y="32"/>
                    </a:cxn>
                    <a:cxn ang="0">
                      <a:pos x="18" y="10"/>
                    </a:cxn>
                    <a:cxn ang="0">
                      <a:pos x="46" y="20"/>
                    </a:cxn>
                    <a:cxn ang="0">
                      <a:pos x="72" y="14"/>
                    </a:cxn>
                    <a:cxn ang="0">
                      <a:pos x="90" y="0"/>
                    </a:cxn>
                    <a:cxn ang="0">
                      <a:pos x="76" y="26"/>
                    </a:cxn>
                    <a:cxn ang="0">
                      <a:pos x="60" y="38"/>
                    </a:cxn>
                    <a:cxn ang="0">
                      <a:pos x="42" y="32"/>
                    </a:cxn>
                    <a:cxn ang="0">
                      <a:pos x="14" y="30"/>
                    </a:cxn>
                    <a:cxn ang="0">
                      <a:pos x="4" y="32"/>
                    </a:cxn>
                  </a:cxnLst>
                  <a:rect l="0" t="0" r="r" b="b"/>
                  <a:pathLst>
                    <a:path w="109" h="38">
                      <a:moveTo>
                        <a:pt x="4" y="32"/>
                      </a:moveTo>
                      <a:cubicBezTo>
                        <a:pt x="7" y="22"/>
                        <a:pt x="7" y="14"/>
                        <a:pt x="18" y="10"/>
                      </a:cubicBezTo>
                      <a:cubicBezTo>
                        <a:pt x="28" y="12"/>
                        <a:pt x="37" y="14"/>
                        <a:pt x="46" y="20"/>
                      </a:cubicBezTo>
                      <a:cubicBezTo>
                        <a:pt x="62" y="15"/>
                        <a:pt x="54" y="17"/>
                        <a:pt x="72" y="14"/>
                      </a:cubicBezTo>
                      <a:cubicBezTo>
                        <a:pt x="77" y="9"/>
                        <a:pt x="90" y="0"/>
                        <a:pt x="90" y="0"/>
                      </a:cubicBezTo>
                      <a:cubicBezTo>
                        <a:pt x="109" y="6"/>
                        <a:pt x="85" y="23"/>
                        <a:pt x="76" y="26"/>
                      </a:cubicBezTo>
                      <a:cubicBezTo>
                        <a:pt x="71" y="33"/>
                        <a:pt x="68" y="35"/>
                        <a:pt x="60" y="38"/>
                      </a:cubicBezTo>
                      <a:cubicBezTo>
                        <a:pt x="54" y="36"/>
                        <a:pt x="42" y="32"/>
                        <a:pt x="42" y="32"/>
                      </a:cubicBezTo>
                      <a:cubicBezTo>
                        <a:pt x="33" y="23"/>
                        <a:pt x="26" y="26"/>
                        <a:pt x="14" y="30"/>
                      </a:cubicBezTo>
                      <a:cubicBezTo>
                        <a:pt x="1" y="28"/>
                        <a:pt x="0" y="24"/>
                        <a:pt x="4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04" name="Freeform 176"/>
                <p:cNvSpPr>
                  <a:spLocks/>
                </p:cNvSpPr>
                <p:nvPr userDrawn="1"/>
              </p:nvSpPr>
              <p:spPr bwMode="ltGray">
                <a:xfrm>
                  <a:off x="1890" y="588"/>
                  <a:ext cx="32" cy="34"/>
                </a:xfrm>
                <a:custGeom>
                  <a:avLst/>
                  <a:gdLst/>
                  <a:ahLst/>
                  <a:cxnLst>
                    <a:cxn ang="0">
                      <a:pos x="8" y="18"/>
                    </a:cxn>
                    <a:cxn ang="0">
                      <a:pos x="18" y="0"/>
                    </a:cxn>
                    <a:cxn ang="0">
                      <a:pos x="34" y="18"/>
                    </a:cxn>
                    <a:cxn ang="0">
                      <a:pos x="62" y="4"/>
                    </a:cxn>
                    <a:cxn ang="0">
                      <a:pos x="46" y="34"/>
                    </a:cxn>
                    <a:cxn ang="0">
                      <a:pos x="54" y="48"/>
                    </a:cxn>
                    <a:cxn ang="0">
                      <a:pos x="58" y="60"/>
                    </a:cxn>
                    <a:cxn ang="0">
                      <a:pos x="46" y="74"/>
                    </a:cxn>
                    <a:cxn ang="0">
                      <a:pos x="34" y="60"/>
                    </a:cxn>
                    <a:cxn ang="0">
                      <a:pos x="22" y="48"/>
                    </a:cxn>
                    <a:cxn ang="0">
                      <a:pos x="28" y="68"/>
                    </a:cxn>
                    <a:cxn ang="0">
                      <a:pos x="30" y="74"/>
                    </a:cxn>
                    <a:cxn ang="0">
                      <a:pos x="20" y="104"/>
                    </a:cxn>
                    <a:cxn ang="0">
                      <a:pos x="12" y="102"/>
                    </a:cxn>
                    <a:cxn ang="0">
                      <a:pos x="8" y="90"/>
                    </a:cxn>
                    <a:cxn ang="0">
                      <a:pos x="0" y="54"/>
                    </a:cxn>
                    <a:cxn ang="0">
                      <a:pos x="2" y="30"/>
                    </a:cxn>
                    <a:cxn ang="0">
                      <a:pos x="8" y="18"/>
                    </a:cxn>
                  </a:cxnLst>
                  <a:rect l="0" t="0" r="r" b="b"/>
                  <a:pathLst>
                    <a:path w="76" h="104">
                      <a:moveTo>
                        <a:pt x="8" y="18"/>
                      </a:moveTo>
                      <a:cubicBezTo>
                        <a:pt x="10" y="8"/>
                        <a:pt x="9" y="3"/>
                        <a:pt x="18" y="0"/>
                      </a:cubicBezTo>
                      <a:cubicBezTo>
                        <a:pt x="28" y="3"/>
                        <a:pt x="25" y="12"/>
                        <a:pt x="34" y="18"/>
                      </a:cubicBezTo>
                      <a:cubicBezTo>
                        <a:pt x="46" y="16"/>
                        <a:pt x="51" y="8"/>
                        <a:pt x="62" y="4"/>
                      </a:cubicBezTo>
                      <a:cubicBezTo>
                        <a:pt x="76" y="9"/>
                        <a:pt x="56" y="31"/>
                        <a:pt x="46" y="34"/>
                      </a:cubicBezTo>
                      <a:cubicBezTo>
                        <a:pt x="51" y="56"/>
                        <a:pt x="43" y="29"/>
                        <a:pt x="54" y="48"/>
                      </a:cubicBezTo>
                      <a:cubicBezTo>
                        <a:pt x="56" y="52"/>
                        <a:pt x="58" y="60"/>
                        <a:pt x="58" y="60"/>
                      </a:cubicBezTo>
                      <a:cubicBezTo>
                        <a:pt x="55" y="68"/>
                        <a:pt x="54" y="71"/>
                        <a:pt x="46" y="74"/>
                      </a:cubicBezTo>
                      <a:cubicBezTo>
                        <a:pt x="38" y="71"/>
                        <a:pt x="37" y="68"/>
                        <a:pt x="34" y="60"/>
                      </a:cubicBezTo>
                      <a:cubicBezTo>
                        <a:pt x="33" y="50"/>
                        <a:pt x="32" y="33"/>
                        <a:pt x="22" y="48"/>
                      </a:cubicBezTo>
                      <a:cubicBezTo>
                        <a:pt x="25" y="60"/>
                        <a:pt x="23" y="53"/>
                        <a:pt x="28" y="68"/>
                      </a:cubicBezTo>
                      <a:cubicBezTo>
                        <a:pt x="29" y="70"/>
                        <a:pt x="30" y="74"/>
                        <a:pt x="30" y="74"/>
                      </a:cubicBezTo>
                      <a:cubicBezTo>
                        <a:pt x="24" y="84"/>
                        <a:pt x="22" y="93"/>
                        <a:pt x="20" y="104"/>
                      </a:cubicBezTo>
                      <a:cubicBezTo>
                        <a:pt x="17" y="103"/>
                        <a:pt x="14" y="104"/>
                        <a:pt x="12" y="102"/>
                      </a:cubicBezTo>
                      <a:cubicBezTo>
                        <a:pt x="9" y="99"/>
                        <a:pt x="8" y="90"/>
                        <a:pt x="8" y="90"/>
                      </a:cubicBezTo>
                      <a:cubicBezTo>
                        <a:pt x="13" y="75"/>
                        <a:pt x="14" y="64"/>
                        <a:pt x="0" y="54"/>
                      </a:cubicBezTo>
                      <a:cubicBezTo>
                        <a:pt x="1" y="46"/>
                        <a:pt x="1" y="38"/>
                        <a:pt x="2" y="30"/>
                      </a:cubicBezTo>
                      <a:cubicBezTo>
                        <a:pt x="2" y="27"/>
                        <a:pt x="13" y="2"/>
                        <a:pt x="8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05" name="Freeform 177"/>
                <p:cNvSpPr>
                  <a:spLocks/>
                </p:cNvSpPr>
                <p:nvPr userDrawn="1"/>
              </p:nvSpPr>
              <p:spPr bwMode="ltGray">
                <a:xfrm>
                  <a:off x="1944" y="570"/>
                  <a:ext cx="16" cy="20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13" y="0"/>
                    </a:cxn>
                    <a:cxn ang="0">
                      <a:pos x="15" y="28"/>
                    </a:cxn>
                    <a:cxn ang="0">
                      <a:pos x="37" y="38"/>
                    </a:cxn>
                    <a:cxn ang="0">
                      <a:pos x="19" y="44"/>
                    </a:cxn>
                    <a:cxn ang="0">
                      <a:pos x="5" y="58"/>
                    </a:cxn>
                    <a:cxn ang="0">
                      <a:pos x="1" y="3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7" h="61">
                      <a:moveTo>
                        <a:pt x="3" y="28"/>
                      </a:moveTo>
                      <a:cubicBezTo>
                        <a:pt x="5" y="14"/>
                        <a:pt x="2" y="7"/>
                        <a:pt x="13" y="0"/>
                      </a:cubicBezTo>
                      <a:cubicBezTo>
                        <a:pt x="26" y="9"/>
                        <a:pt x="23" y="17"/>
                        <a:pt x="15" y="28"/>
                      </a:cubicBezTo>
                      <a:cubicBezTo>
                        <a:pt x="25" y="31"/>
                        <a:pt x="33" y="27"/>
                        <a:pt x="37" y="38"/>
                      </a:cubicBezTo>
                      <a:cubicBezTo>
                        <a:pt x="30" y="45"/>
                        <a:pt x="28" y="47"/>
                        <a:pt x="19" y="44"/>
                      </a:cubicBezTo>
                      <a:cubicBezTo>
                        <a:pt x="13" y="54"/>
                        <a:pt x="18" y="61"/>
                        <a:pt x="5" y="58"/>
                      </a:cubicBezTo>
                      <a:cubicBezTo>
                        <a:pt x="0" y="50"/>
                        <a:pt x="3" y="44"/>
                        <a:pt x="1" y="34"/>
                      </a:cubicBezTo>
                      <a:cubicBezTo>
                        <a:pt x="2" y="32"/>
                        <a:pt x="3" y="28"/>
                        <a:pt x="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06" name="Freeform 178"/>
                <p:cNvSpPr>
                  <a:spLocks/>
                </p:cNvSpPr>
                <p:nvPr userDrawn="1"/>
              </p:nvSpPr>
              <p:spPr bwMode="ltGray">
                <a:xfrm>
                  <a:off x="1948" y="601"/>
                  <a:ext cx="20" cy="1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9" y="0"/>
                    </a:cxn>
                    <a:cxn ang="0">
                      <a:pos x="49" y="16"/>
                    </a:cxn>
                    <a:cxn ang="0">
                      <a:pos x="35" y="14"/>
                    </a:cxn>
                    <a:cxn ang="0">
                      <a:pos x="3" y="16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49" h="29">
                      <a:moveTo>
                        <a:pt x="7" y="0"/>
                      </a:moveTo>
                      <a:cubicBezTo>
                        <a:pt x="15" y="6"/>
                        <a:pt x="19" y="2"/>
                        <a:pt x="29" y="0"/>
                      </a:cubicBezTo>
                      <a:cubicBezTo>
                        <a:pt x="45" y="5"/>
                        <a:pt x="40" y="3"/>
                        <a:pt x="49" y="16"/>
                      </a:cubicBezTo>
                      <a:cubicBezTo>
                        <a:pt x="46" y="29"/>
                        <a:pt x="42" y="21"/>
                        <a:pt x="35" y="14"/>
                      </a:cubicBezTo>
                      <a:cubicBezTo>
                        <a:pt x="26" y="15"/>
                        <a:pt x="12" y="19"/>
                        <a:pt x="3" y="16"/>
                      </a:cubicBezTo>
                      <a:cubicBezTo>
                        <a:pt x="0" y="6"/>
                        <a:pt x="7" y="10"/>
                        <a:pt x="7" y="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07" name="Freeform 179"/>
                <p:cNvSpPr>
                  <a:spLocks/>
                </p:cNvSpPr>
                <p:nvPr userDrawn="1"/>
              </p:nvSpPr>
              <p:spPr bwMode="ltGray">
                <a:xfrm>
                  <a:off x="1969" y="585"/>
                  <a:ext cx="26" cy="17"/>
                </a:xfrm>
                <a:custGeom>
                  <a:avLst/>
                  <a:gdLst/>
                  <a:ahLst/>
                  <a:cxnLst>
                    <a:cxn ang="0">
                      <a:pos x="21" y="38"/>
                    </a:cxn>
                    <a:cxn ang="0">
                      <a:pos x="15" y="26"/>
                    </a:cxn>
                    <a:cxn ang="0">
                      <a:pos x="3" y="22"/>
                    </a:cxn>
                    <a:cxn ang="0">
                      <a:pos x="13" y="8"/>
                    </a:cxn>
                    <a:cxn ang="0">
                      <a:pos x="25" y="0"/>
                    </a:cxn>
                    <a:cxn ang="0">
                      <a:pos x="49" y="10"/>
                    </a:cxn>
                    <a:cxn ang="0">
                      <a:pos x="53" y="20"/>
                    </a:cxn>
                    <a:cxn ang="0">
                      <a:pos x="61" y="32"/>
                    </a:cxn>
                    <a:cxn ang="0">
                      <a:pos x="41" y="38"/>
                    </a:cxn>
                    <a:cxn ang="0">
                      <a:pos x="23" y="44"/>
                    </a:cxn>
                    <a:cxn ang="0">
                      <a:pos x="21" y="38"/>
                    </a:cxn>
                  </a:cxnLst>
                  <a:rect l="0" t="0" r="r" b="b"/>
                  <a:pathLst>
                    <a:path w="61" h="48">
                      <a:moveTo>
                        <a:pt x="21" y="38"/>
                      </a:moveTo>
                      <a:cubicBezTo>
                        <a:pt x="19" y="34"/>
                        <a:pt x="19" y="29"/>
                        <a:pt x="15" y="26"/>
                      </a:cubicBezTo>
                      <a:cubicBezTo>
                        <a:pt x="12" y="24"/>
                        <a:pt x="3" y="22"/>
                        <a:pt x="3" y="22"/>
                      </a:cubicBezTo>
                      <a:cubicBezTo>
                        <a:pt x="0" y="12"/>
                        <a:pt x="5" y="12"/>
                        <a:pt x="13" y="8"/>
                      </a:cubicBezTo>
                      <a:cubicBezTo>
                        <a:pt x="17" y="6"/>
                        <a:pt x="25" y="0"/>
                        <a:pt x="25" y="0"/>
                      </a:cubicBezTo>
                      <a:cubicBezTo>
                        <a:pt x="37" y="2"/>
                        <a:pt x="41" y="2"/>
                        <a:pt x="49" y="10"/>
                      </a:cubicBezTo>
                      <a:cubicBezTo>
                        <a:pt x="45" y="21"/>
                        <a:pt x="46" y="12"/>
                        <a:pt x="53" y="20"/>
                      </a:cubicBezTo>
                      <a:cubicBezTo>
                        <a:pt x="56" y="24"/>
                        <a:pt x="61" y="32"/>
                        <a:pt x="61" y="32"/>
                      </a:cubicBezTo>
                      <a:cubicBezTo>
                        <a:pt x="56" y="47"/>
                        <a:pt x="53" y="42"/>
                        <a:pt x="41" y="38"/>
                      </a:cubicBezTo>
                      <a:cubicBezTo>
                        <a:pt x="27" y="47"/>
                        <a:pt x="34" y="48"/>
                        <a:pt x="23" y="44"/>
                      </a:cubicBezTo>
                      <a:cubicBezTo>
                        <a:pt x="22" y="42"/>
                        <a:pt x="21" y="38"/>
                        <a:pt x="21" y="3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08" name="Freeform 180"/>
                <p:cNvSpPr>
                  <a:spLocks/>
                </p:cNvSpPr>
                <p:nvPr userDrawn="1"/>
              </p:nvSpPr>
              <p:spPr bwMode="ltGray">
                <a:xfrm>
                  <a:off x="1976" y="593"/>
                  <a:ext cx="122" cy="62"/>
                </a:xfrm>
                <a:custGeom>
                  <a:avLst/>
                  <a:gdLst/>
                  <a:ahLst/>
                  <a:cxnLst>
                    <a:cxn ang="0">
                      <a:pos x="46" y="28"/>
                    </a:cxn>
                    <a:cxn ang="0">
                      <a:pos x="36" y="14"/>
                    </a:cxn>
                    <a:cxn ang="0">
                      <a:pos x="26" y="30"/>
                    </a:cxn>
                    <a:cxn ang="0">
                      <a:pos x="0" y="24"/>
                    </a:cxn>
                    <a:cxn ang="0">
                      <a:pos x="10" y="42"/>
                    </a:cxn>
                    <a:cxn ang="0">
                      <a:pos x="16" y="62"/>
                    </a:cxn>
                    <a:cxn ang="0">
                      <a:pos x="24" y="48"/>
                    </a:cxn>
                    <a:cxn ang="0">
                      <a:pos x="30" y="44"/>
                    </a:cxn>
                    <a:cxn ang="0">
                      <a:pos x="48" y="56"/>
                    </a:cxn>
                    <a:cxn ang="0">
                      <a:pos x="70" y="62"/>
                    </a:cxn>
                    <a:cxn ang="0">
                      <a:pos x="88" y="72"/>
                    </a:cxn>
                    <a:cxn ang="0">
                      <a:pos x="106" y="102"/>
                    </a:cxn>
                    <a:cxn ang="0">
                      <a:pos x="104" y="122"/>
                    </a:cxn>
                    <a:cxn ang="0">
                      <a:pos x="98" y="134"/>
                    </a:cxn>
                    <a:cxn ang="0">
                      <a:pos x="122" y="128"/>
                    </a:cxn>
                    <a:cxn ang="0">
                      <a:pos x="140" y="140"/>
                    </a:cxn>
                    <a:cxn ang="0">
                      <a:pos x="168" y="148"/>
                    </a:cxn>
                    <a:cxn ang="0">
                      <a:pos x="174" y="146"/>
                    </a:cxn>
                    <a:cxn ang="0">
                      <a:pos x="168" y="134"/>
                    </a:cxn>
                    <a:cxn ang="0">
                      <a:pos x="178" y="136"/>
                    </a:cxn>
                    <a:cxn ang="0">
                      <a:pos x="186" y="118"/>
                    </a:cxn>
                    <a:cxn ang="0">
                      <a:pos x="202" y="122"/>
                    </a:cxn>
                    <a:cxn ang="0">
                      <a:pos x="214" y="130"/>
                    </a:cxn>
                    <a:cxn ang="0">
                      <a:pos x="244" y="168"/>
                    </a:cxn>
                    <a:cxn ang="0">
                      <a:pos x="262" y="178"/>
                    </a:cxn>
                    <a:cxn ang="0">
                      <a:pos x="284" y="170"/>
                    </a:cxn>
                    <a:cxn ang="0">
                      <a:pos x="268" y="160"/>
                    </a:cxn>
                    <a:cxn ang="0">
                      <a:pos x="256" y="138"/>
                    </a:cxn>
                    <a:cxn ang="0">
                      <a:pos x="250" y="132"/>
                    </a:cxn>
                    <a:cxn ang="0">
                      <a:pos x="248" y="122"/>
                    </a:cxn>
                    <a:cxn ang="0">
                      <a:pos x="236" y="116"/>
                    </a:cxn>
                    <a:cxn ang="0">
                      <a:pos x="240" y="96"/>
                    </a:cxn>
                    <a:cxn ang="0">
                      <a:pos x="220" y="86"/>
                    </a:cxn>
                    <a:cxn ang="0">
                      <a:pos x="210" y="70"/>
                    </a:cxn>
                    <a:cxn ang="0">
                      <a:pos x="190" y="54"/>
                    </a:cxn>
                    <a:cxn ang="0">
                      <a:pos x="168" y="38"/>
                    </a:cxn>
                    <a:cxn ang="0">
                      <a:pos x="156" y="34"/>
                    </a:cxn>
                    <a:cxn ang="0">
                      <a:pos x="120" y="16"/>
                    </a:cxn>
                    <a:cxn ang="0">
                      <a:pos x="102" y="4"/>
                    </a:cxn>
                    <a:cxn ang="0">
                      <a:pos x="96" y="0"/>
                    </a:cxn>
                    <a:cxn ang="0">
                      <a:pos x="70" y="10"/>
                    </a:cxn>
                    <a:cxn ang="0">
                      <a:pos x="56" y="32"/>
                    </a:cxn>
                    <a:cxn ang="0">
                      <a:pos x="46" y="28"/>
                    </a:cxn>
                  </a:cxnLst>
                  <a:rect l="0" t="0" r="r" b="b"/>
                  <a:pathLst>
                    <a:path w="286" h="182">
                      <a:moveTo>
                        <a:pt x="46" y="28"/>
                      </a:moveTo>
                      <a:cubicBezTo>
                        <a:pt x="41" y="14"/>
                        <a:pt x="46" y="17"/>
                        <a:pt x="36" y="14"/>
                      </a:cubicBezTo>
                      <a:cubicBezTo>
                        <a:pt x="31" y="17"/>
                        <a:pt x="26" y="30"/>
                        <a:pt x="26" y="30"/>
                      </a:cubicBezTo>
                      <a:cubicBezTo>
                        <a:pt x="12" y="25"/>
                        <a:pt x="19" y="21"/>
                        <a:pt x="0" y="24"/>
                      </a:cubicBezTo>
                      <a:cubicBezTo>
                        <a:pt x="2" y="33"/>
                        <a:pt x="2" y="37"/>
                        <a:pt x="10" y="42"/>
                      </a:cubicBezTo>
                      <a:cubicBezTo>
                        <a:pt x="12" y="49"/>
                        <a:pt x="14" y="55"/>
                        <a:pt x="16" y="62"/>
                      </a:cubicBezTo>
                      <a:cubicBezTo>
                        <a:pt x="24" y="59"/>
                        <a:pt x="27" y="57"/>
                        <a:pt x="24" y="48"/>
                      </a:cubicBezTo>
                      <a:cubicBezTo>
                        <a:pt x="26" y="47"/>
                        <a:pt x="28" y="43"/>
                        <a:pt x="30" y="44"/>
                      </a:cubicBezTo>
                      <a:cubicBezTo>
                        <a:pt x="48" y="48"/>
                        <a:pt x="36" y="52"/>
                        <a:pt x="48" y="56"/>
                      </a:cubicBezTo>
                      <a:cubicBezTo>
                        <a:pt x="74" y="65"/>
                        <a:pt x="47" y="56"/>
                        <a:pt x="70" y="62"/>
                      </a:cubicBezTo>
                      <a:cubicBezTo>
                        <a:pt x="77" y="64"/>
                        <a:pt x="88" y="72"/>
                        <a:pt x="88" y="72"/>
                      </a:cubicBezTo>
                      <a:cubicBezTo>
                        <a:pt x="96" y="84"/>
                        <a:pt x="102" y="87"/>
                        <a:pt x="106" y="102"/>
                      </a:cubicBezTo>
                      <a:cubicBezTo>
                        <a:pt x="105" y="109"/>
                        <a:pt x="106" y="115"/>
                        <a:pt x="104" y="122"/>
                      </a:cubicBezTo>
                      <a:cubicBezTo>
                        <a:pt x="103" y="126"/>
                        <a:pt x="94" y="132"/>
                        <a:pt x="98" y="134"/>
                      </a:cubicBezTo>
                      <a:cubicBezTo>
                        <a:pt x="106" y="137"/>
                        <a:pt x="122" y="128"/>
                        <a:pt x="122" y="128"/>
                      </a:cubicBezTo>
                      <a:cubicBezTo>
                        <a:pt x="130" y="131"/>
                        <a:pt x="133" y="135"/>
                        <a:pt x="140" y="140"/>
                      </a:cubicBezTo>
                      <a:cubicBezTo>
                        <a:pt x="148" y="145"/>
                        <a:pt x="159" y="145"/>
                        <a:pt x="168" y="148"/>
                      </a:cubicBezTo>
                      <a:cubicBezTo>
                        <a:pt x="170" y="147"/>
                        <a:pt x="173" y="148"/>
                        <a:pt x="174" y="146"/>
                      </a:cubicBezTo>
                      <a:cubicBezTo>
                        <a:pt x="176" y="142"/>
                        <a:pt x="164" y="136"/>
                        <a:pt x="168" y="134"/>
                      </a:cubicBezTo>
                      <a:cubicBezTo>
                        <a:pt x="171" y="132"/>
                        <a:pt x="175" y="135"/>
                        <a:pt x="178" y="136"/>
                      </a:cubicBezTo>
                      <a:cubicBezTo>
                        <a:pt x="182" y="131"/>
                        <a:pt x="186" y="118"/>
                        <a:pt x="186" y="118"/>
                      </a:cubicBezTo>
                      <a:cubicBezTo>
                        <a:pt x="189" y="119"/>
                        <a:pt x="199" y="120"/>
                        <a:pt x="202" y="122"/>
                      </a:cubicBezTo>
                      <a:cubicBezTo>
                        <a:pt x="206" y="124"/>
                        <a:pt x="214" y="130"/>
                        <a:pt x="214" y="130"/>
                      </a:cubicBezTo>
                      <a:cubicBezTo>
                        <a:pt x="224" y="145"/>
                        <a:pt x="228" y="158"/>
                        <a:pt x="244" y="168"/>
                      </a:cubicBezTo>
                      <a:cubicBezTo>
                        <a:pt x="250" y="172"/>
                        <a:pt x="262" y="178"/>
                        <a:pt x="262" y="178"/>
                      </a:cubicBezTo>
                      <a:cubicBezTo>
                        <a:pt x="265" y="178"/>
                        <a:pt x="286" y="182"/>
                        <a:pt x="284" y="170"/>
                      </a:cubicBezTo>
                      <a:cubicBezTo>
                        <a:pt x="283" y="164"/>
                        <a:pt x="268" y="160"/>
                        <a:pt x="268" y="160"/>
                      </a:cubicBezTo>
                      <a:cubicBezTo>
                        <a:pt x="261" y="150"/>
                        <a:pt x="270" y="143"/>
                        <a:pt x="256" y="138"/>
                      </a:cubicBezTo>
                      <a:cubicBezTo>
                        <a:pt x="254" y="136"/>
                        <a:pt x="251" y="135"/>
                        <a:pt x="250" y="132"/>
                      </a:cubicBezTo>
                      <a:cubicBezTo>
                        <a:pt x="248" y="129"/>
                        <a:pt x="250" y="125"/>
                        <a:pt x="248" y="122"/>
                      </a:cubicBezTo>
                      <a:cubicBezTo>
                        <a:pt x="246" y="118"/>
                        <a:pt x="240" y="118"/>
                        <a:pt x="236" y="116"/>
                      </a:cubicBezTo>
                      <a:cubicBezTo>
                        <a:pt x="230" y="107"/>
                        <a:pt x="227" y="100"/>
                        <a:pt x="240" y="96"/>
                      </a:cubicBezTo>
                      <a:cubicBezTo>
                        <a:pt x="236" y="83"/>
                        <a:pt x="236" y="84"/>
                        <a:pt x="220" y="86"/>
                      </a:cubicBezTo>
                      <a:cubicBezTo>
                        <a:pt x="209" y="82"/>
                        <a:pt x="208" y="82"/>
                        <a:pt x="210" y="70"/>
                      </a:cubicBezTo>
                      <a:cubicBezTo>
                        <a:pt x="207" y="60"/>
                        <a:pt x="199" y="57"/>
                        <a:pt x="190" y="54"/>
                      </a:cubicBezTo>
                      <a:cubicBezTo>
                        <a:pt x="181" y="45"/>
                        <a:pt x="181" y="42"/>
                        <a:pt x="168" y="38"/>
                      </a:cubicBezTo>
                      <a:cubicBezTo>
                        <a:pt x="164" y="37"/>
                        <a:pt x="156" y="34"/>
                        <a:pt x="156" y="34"/>
                      </a:cubicBezTo>
                      <a:cubicBezTo>
                        <a:pt x="146" y="24"/>
                        <a:pt x="134" y="21"/>
                        <a:pt x="120" y="16"/>
                      </a:cubicBezTo>
                      <a:cubicBezTo>
                        <a:pt x="113" y="14"/>
                        <a:pt x="108" y="8"/>
                        <a:pt x="102" y="4"/>
                      </a:cubicBezTo>
                      <a:cubicBezTo>
                        <a:pt x="100" y="3"/>
                        <a:pt x="96" y="0"/>
                        <a:pt x="96" y="0"/>
                      </a:cubicBezTo>
                      <a:cubicBezTo>
                        <a:pt x="83" y="2"/>
                        <a:pt x="79" y="1"/>
                        <a:pt x="70" y="10"/>
                      </a:cubicBezTo>
                      <a:cubicBezTo>
                        <a:pt x="67" y="19"/>
                        <a:pt x="63" y="27"/>
                        <a:pt x="56" y="32"/>
                      </a:cubicBezTo>
                      <a:cubicBezTo>
                        <a:pt x="49" y="30"/>
                        <a:pt x="52" y="31"/>
                        <a:pt x="46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09" name="Freeform 181"/>
                <p:cNvSpPr>
                  <a:spLocks/>
                </p:cNvSpPr>
                <p:nvPr userDrawn="1"/>
              </p:nvSpPr>
              <p:spPr bwMode="ltGray">
                <a:xfrm>
                  <a:off x="2082" y="599"/>
                  <a:ext cx="33" cy="26"/>
                </a:xfrm>
                <a:custGeom>
                  <a:avLst/>
                  <a:gdLst/>
                  <a:ahLst/>
                  <a:cxnLst>
                    <a:cxn ang="0">
                      <a:pos x="1" y="58"/>
                    </a:cxn>
                    <a:cxn ang="0">
                      <a:pos x="27" y="60"/>
                    </a:cxn>
                    <a:cxn ang="0">
                      <a:pos x="45" y="48"/>
                    </a:cxn>
                    <a:cxn ang="0">
                      <a:pos x="57" y="30"/>
                    </a:cxn>
                    <a:cxn ang="0">
                      <a:pos x="43" y="14"/>
                    </a:cxn>
                    <a:cxn ang="0">
                      <a:pos x="43" y="4"/>
                    </a:cxn>
                    <a:cxn ang="0">
                      <a:pos x="71" y="26"/>
                    </a:cxn>
                    <a:cxn ang="0">
                      <a:pos x="67" y="54"/>
                    </a:cxn>
                    <a:cxn ang="0">
                      <a:pos x="33" y="78"/>
                    </a:cxn>
                    <a:cxn ang="0">
                      <a:pos x="9" y="66"/>
                    </a:cxn>
                    <a:cxn ang="0">
                      <a:pos x="3" y="62"/>
                    </a:cxn>
                    <a:cxn ang="0">
                      <a:pos x="1" y="58"/>
                    </a:cxn>
                  </a:cxnLst>
                  <a:rect l="0" t="0" r="r" b="b"/>
                  <a:pathLst>
                    <a:path w="78" h="78">
                      <a:moveTo>
                        <a:pt x="1" y="58"/>
                      </a:moveTo>
                      <a:cubicBezTo>
                        <a:pt x="6" y="44"/>
                        <a:pt x="18" y="57"/>
                        <a:pt x="27" y="60"/>
                      </a:cubicBezTo>
                      <a:cubicBezTo>
                        <a:pt x="35" y="57"/>
                        <a:pt x="38" y="52"/>
                        <a:pt x="45" y="48"/>
                      </a:cubicBezTo>
                      <a:cubicBezTo>
                        <a:pt x="48" y="40"/>
                        <a:pt x="51" y="36"/>
                        <a:pt x="57" y="30"/>
                      </a:cubicBezTo>
                      <a:cubicBezTo>
                        <a:pt x="55" y="23"/>
                        <a:pt x="43" y="14"/>
                        <a:pt x="43" y="14"/>
                      </a:cubicBezTo>
                      <a:cubicBezTo>
                        <a:pt x="33" y="0"/>
                        <a:pt x="30" y="1"/>
                        <a:pt x="43" y="4"/>
                      </a:cubicBezTo>
                      <a:cubicBezTo>
                        <a:pt x="54" y="11"/>
                        <a:pt x="58" y="22"/>
                        <a:pt x="71" y="26"/>
                      </a:cubicBezTo>
                      <a:cubicBezTo>
                        <a:pt x="78" y="37"/>
                        <a:pt x="78" y="46"/>
                        <a:pt x="67" y="54"/>
                      </a:cubicBezTo>
                      <a:cubicBezTo>
                        <a:pt x="51" y="49"/>
                        <a:pt x="53" y="71"/>
                        <a:pt x="33" y="78"/>
                      </a:cubicBezTo>
                      <a:cubicBezTo>
                        <a:pt x="16" y="72"/>
                        <a:pt x="25" y="76"/>
                        <a:pt x="9" y="66"/>
                      </a:cubicBezTo>
                      <a:cubicBezTo>
                        <a:pt x="7" y="65"/>
                        <a:pt x="3" y="62"/>
                        <a:pt x="3" y="62"/>
                      </a:cubicBezTo>
                      <a:cubicBezTo>
                        <a:pt x="0" y="54"/>
                        <a:pt x="13" y="42"/>
                        <a:pt x="1" y="5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10" name="Freeform 182"/>
                <p:cNvSpPr>
                  <a:spLocks/>
                </p:cNvSpPr>
                <p:nvPr userDrawn="1"/>
              </p:nvSpPr>
              <p:spPr bwMode="ltGray">
                <a:xfrm>
                  <a:off x="2152" y="545"/>
                  <a:ext cx="8" cy="6"/>
                </a:xfrm>
                <a:custGeom>
                  <a:avLst/>
                  <a:gdLst/>
                  <a:ahLst/>
                  <a:cxnLst>
                    <a:cxn ang="0">
                      <a:pos x="3" y="4"/>
                    </a:cxn>
                    <a:cxn ang="0">
                      <a:pos x="3" y="14"/>
                    </a:cxn>
                    <a:cxn ang="0">
                      <a:pos x="3" y="4"/>
                    </a:cxn>
                  </a:cxnLst>
                  <a:rect l="0" t="0" r="r" b="b"/>
                  <a:pathLst>
                    <a:path w="17" h="18">
                      <a:moveTo>
                        <a:pt x="3" y="4"/>
                      </a:moveTo>
                      <a:cubicBezTo>
                        <a:pt x="17" y="7"/>
                        <a:pt x="16" y="18"/>
                        <a:pt x="3" y="14"/>
                      </a:cubicBezTo>
                      <a:cubicBezTo>
                        <a:pt x="0" y="6"/>
                        <a:pt x="7" y="0"/>
                        <a:pt x="3" y="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11" name="Freeform 183"/>
                <p:cNvSpPr>
                  <a:spLocks/>
                </p:cNvSpPr>
                <p:nvPr userDrawn="1"/>
              </p:nvSpPr>
              <p:spPr bwMode="ltGray">
                <a:xfrm>
                  <a:off x="2194" y="584"/>
                  <a:ext cx="11" cy="8"/>
                </a:xfrm>
                <a:custGeom>
                  <a:avLst/>
                  <a:gdLst/>
                  <a:ahLst/>
                  <a:cxnLst>
                    <a:cxn ang="0">
                      <a:pos x="8" y="14"/>
                    </a:cxn>
                    <a:cxn ang="0">
                      <a:pos x="14" y="0"/>
                    </a:cxn>
                    <a:cxn ang="0">
                      <a:pos x="14" y="22"/>
                    </a:cxn>
                    <a:cxn ang="0">
                      <a:pos x="8" y="14"/>
                    </a:cxn>
                  </a:cxnLst>
                  <a:rect l="0" t="0" r="r" b="b"/>
                  <a:pathLst>
                    <a:path w="26" h="22">
                      <a:moveTo>
                        <a:pt x="8" y="14"/>
                      </a:moveTo>
                      <a:cubicBezTo>
                        <a:pt x="5" y="6"/>
                        <a:pt x="5" y="3"/>
                        <a:pt x="14" y="0"/>
                      </a:cubicBezTo>
                      <a:cubicBezTo>
                        <a:pt x="26" y="4"/>
                        <a:pt x="23" y="16"/>
                        <a:pt x="14" y="22"/>
                      </a:cubicBezTo>
                      <a:cubicBezTo>
                        <a:pt x="0" y="17"/>
                        <a:pt x="13" y="3"/>
                        <a:pt x="8" y="1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12" name="Freeform 184"/>
                <p:cNvSpPr>
                  <a:spLocks/>
                </p:cNvSpPr>
                <p:nvPr userDrawn="1"/>
              </p:nvSpPr>
              <p:spPr bwMode="ltGray">
                <a:xfrm>
                  <a:off x="2059" y="494"/>
                  <a:ext cx="8" cy="5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7" y="2"/>
                    </a:cxn>
                    <a:cxn ang="0">
                      <a:pos x="9" y="12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1"/>
                        <a:pt x="6" y="0"/>
                        <a:pt x="17" y="2"/>
                      </a:cubicBezTo>
                      <a:cubicBezTo>
                        <a:pt x="20" y="10"/>
                        <a:pt x="18" y="15"/>
                        <a:pt x="9" y="12"/>
                      </a:cubicBezTo>
                      <a:cubicBezTo>
                        <a:pt x="4" y="4"/>
                        <a:pt x="4" y="4"/>
                        <a:pt x="7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13" name="Freeform 185"/>
                <p:cNvSpPr>
                  <a:spLocks/>
                </p:cNvSpPr>
                <p:nvPr userDrawn="1"/>
              </p:nvSpPr>
              <p:spPr bwMode="ltGray">
                <a:xfrm>
                  <a:off x="1988" y="536"/>
                  <a:ext cx="8" cy="5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5" y="2"/>
                    </a:cxn>
                    <a:cxn ang="0">
                      <a:pos x="15" y="14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2"/>
                        <a:pt x="3" y="0"/>
                        <a:pt x="15" y="2"/>
                      </a:cubicBezTo>
                      <a:cubicBezTo>
                        <a:pt x="16" y="4"/>
                        <a:pt x="20" y="12"/>
                        <a:pt x="15" y="14"/>
                      </a:cubicBezTo>
                      <a:cubicBezTo>
                        <a:pt x="12" y="15"/>
                        <a:pt x="7" y="12"/>
                        <a:pt x="7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14" name="Freeform 186"/>
                <p:cNvSpPr>
                  <a:spLocks/>
                </p:cNvSpPr>
                <p:nvPr userDrawn="1"/>
              </p:nvSpPr>
              <p:spPr bwMode="ltGray">
                <a:xfrm>
                  <a:off x="1910" y="523"/>
                  <a:ext cx="34" cy="27"/>
                </a:xfrm>
                <a:custGeom>
                  <a:avLst/>
                  <a:gdLst/>
                  <a:ahLst/>
                  <a:cxnLst>
                    <a:cxn ang="0">
                      <a:pos x="0" y="50"/>
                    </a:cxn>
                    <a:cxn ang="0">
                      <a:pos x="14" y="24"/>
                    </a:cxn>
                    <a:cxn ang="0">
                      <a:pos x="26" y="20"/>
                    </a:cxn>
                    <a:cxn ang="0">
                      <a:pos x="48" y="18"/>
                    </a:cxn>
                    <a:cxn ang="0">
                      <a:pos x="58" y="0"/>
                    </a:cxn>
                    <a:cxn ang="0">
                      <a:pos x="80" y="40"/>
                    </a:cxn>
                    <a:cxn ang="0">
                      <a:pos x="70" y="56"/>
                    </a:cxn>
                    <a:cxn ang="0">
                      <a:pos x="54" y="62"/>
                    </a:cxn>
                    <a:cxn ang="0">
                      <a:pos x="48" y="80"/>
                    </a:cxn>
                    <a:cxn ang="0">
                      <a:pos x="32" y="68"/>
                    </a:cxn>
                    <a:cxn ang="0">
                      <a:pos x="38" y="52"/>
                    </a:cxn>
                    <a:cxn ang="0">
                      <a:pos x="30" y="28"/>
                    </a:cxn>
                    <a:cxn ang="0">
                      <a:pos x="20" y="48"/>
                    </a:cxn>
                    <a:cxn ang="0">
                      <a:pos x="8" y="56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80" h="80">
                      <a:moveTo>
                        <a:pt x="0" y="50"/>
                      </a:moveTo>
                      <a:cubicBezTo>
                        <a:pt x="1" y="47"/>
                        <a:pt x="12" y="25"/>
                        <a:pt x="14" y="24"/>
                      </a:cubicBezTo>
                      <a:cubicBezTo>
                        <a:pt x="17" y="22"/>
                        <a:pt x="26" y="20"/>
                        <a:pt x="26" y="20"/>
                      </a:cubicBezTo>
                      <a:cubicBezTo>
                        <a:pt x="34" y="23"/>
                        <a:pt x="40" y="21"/>
                        <a:pt x="48" y="18"/>
                      </a:cubicBezTo>
                      <a:cubicBezTo>
                        <a:pt x="52" y="12"/>
                        <a:pt x="54" y="6"/>
                        <a:pt x="58" y="0"/>
                      </a:cubicBezTo>
                      <a:cubicBezTo>
                        <a:pt x="70" y="4"/>
                        <a:pt x="76" y="28"/>
                        <a:pt x="80" y="40"/>
                      </a:cubicBezTo>
                      <a:cubicBezTo>
                        <a:pt x="75" y="54"/>
                        <a:pt x="80" y="50"/>
                        <a:pt x="70" y="56"/>
                      </a:cubicBezTo>
                      <a:cubicBezTo>
                        <a:pt x="61" y="53"/>
                        <a:pt x="59" y="54"/>
                        <a:pt x="54" y="62"/>
                      </a:cubicBezTo>
                      <a:cubicBezTo>
                        <a:pt x="57" y="71"/>
                        <a:pt x="56" y="75"/>
                        <a:pt x="48" y="80"/>
                      </a:cubicBezTo>
                      <a:cubicBezTo>
                        <a:pt x="40" y="77"/>
                        <a:pt x="39" y="72"/>
                        <a:pt x="32" y="68"/>
                      </a:cubicBezTo>
                      <a:cubicBezTo>
                        <a:pt x="26" y="59"/>
                        <a:pt x="30" y="57"/>
                        <a:pt x="38" y="52"/>
                      </a:cubicBezTo>
                      <a:cubicBezTo>
                        <a:pt x="41" y="42"/>
                        <a:pt x="39" y="34"/>
                        <a:pt x="30" y="28"/>
                      </a:cubicBezTo>
                      <a:cubicBezTo>
                        <a:pt x="20" y="31"/>
                        <a:pt x="30" y="40"/>
                        <a:pt x="20" y="48"/>
                      </a:cubicBezTo>
                      <a:cubicBezTo>
                        <a:pt x="16" y="51"/>
                        <a:pt x="8" y="56"/>
                        <a:pt x="8" y="56"/>
                      </a:cubicBezTo>
                      <a:cubicBezTo>
                        <a:pt x="2" y="50"/>
                        <a:pt x="5" y="50"/>
                        <a:pt x="0" y="5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15" name="Freeform 187"/>
                <p:cNvSpPr>
                  <a:spLocks/>
                </p:cNvSpPr>
                <p:nvPr userDrawn="1"/>
              </p:nvSpPr>
              <p:spPr bwMode="ltGray">
                <a:xfrm>
                  <a:off x="1899" y="466"/>
                  <a:ext cx="40" cy="58"/>
                </a:xfrm>
                <a:custGeom>
                  <a:avLst/>
                  <a:gdLst/>
                  <a:ahLst/>
                  <a:cxnLst>
                    <a:cxn ang="0">
                      <a:pos x="14" y="96"/>
                    </a:cxn>
                    <a:cxn ang="0">
                      <a:pos x="26" y="128"/>
                    </a:cxn>
                    <a:cxn ang="0">
                      <a:pos x="32" y="108"/>
                    </a:cxn>
                    <a:cxn ang="0">
                      <a:pos x="52" y="100"/>
                    </a:cxn>
                    <a:cxn ang="0">
                      <a:pos x="46" y="124"/>
                    </a:cxn>
                    <a:cxn ang="0">
                      <a:pos x="66" y="126"/>
                    </a:cxn>
                    <a:cxn ang="0">
                      <a:pos x="76" y="142"/>
                    </a:cxn>
                    <a:cxn ang="0">
                      <a:pos x="58" y="148"/>
                    </a:cxn>
                    <a:cxn ang="0">
                      <a:pos x="74" y="174"/>
                    </a:cxn>
                    <a:cxn ang="0">
                      <a:pos x="84" y="154"/>
                    </a:cxn>
                    <a:cxn ang="0">
                      <a:pos x="82" y="112"/>
                    </a:cxn>
                    <a:cxn ang="0">
                      <a:pos x="60" y="106"/>
                    </a:cxn>
                    <a:cxn ang="0">
                      <a:pos x="50" y="82"/>
                    </a:cxn>
                    <a:cxn ang="0">
                      <a:pos x="34" y="82"/>
                    </a:cxn>
                    <a:cxn ang="0">
                      <a:pos x="30" y="70"/>
                    </a:cxn>
                    <a:cxn ang="0">
                      <a:pos x="42" y="42"/>
                    </a:cxn>
                    <a:cxn ang="0">
                      <a:pos x="30" y="0"/>
                    </a:cxn>
                    <a:cxn ang="0">
                      <a:pos x="18" y="22"/>
                    </a:cxn>
                    <a:cxn ang="0">
                      <a:pos x="4" y="46"/>
                    </a:cxn>
                    <a:cxn ang="0">
                      <a:pos x="14" y="76"/>
                    </a:cxn>
                    <a:cxn ang="0">
                      <a:pos x="14" y="96"/>
                    </a:cxn>
                  </a:cxnLst>
                  <a:rect l="0" t="0" r="r" b="b"/>
                  <a:pathLst>
                    <a:path w="94" h="174">
                      <a:moveTo>
                        <a:pt x="14" y="96"/>
                      </a:moveTo>
                      <a:cubicBezTo>
                        <a:pt x="11" y="109"/>
                        <a:pt x="15" y="120"/>
                        <a:pt x="26" y="128"/>
                      </a:cubicBezTo>
                      <a:cubicBezTo>
                        <a:pt x="34" y="120"/>
                        <a:pt x="35" y="119"/>
                        <a:pt x="32" y="108"/>
                      </a:cubicBezTo>
                      <a:cubicBezTo>
                        <a:pt x="35" y="92"/>
                        <a:pt x="39" y="92"/>
                        <a:pt x="52" y="100"/>
                      </a:cubicBezTo>
                      <a:cubicBezTo>
                        <a:pt x="59" y="110"/>
                        <a:pt x="49" y="114"/>
                        <a:pt x="46" y="124"/>
                      </a:cubicBezTo>
                      <a:cubicBezTo>
                        <a:pt x="50" y="137"/>
                        <a:pt x="57" y="129"/>
                        <a:pt x="66" y="126"/>
                      </a:cubicBezTo>
                      <a:cubicBezTo>
                        <a:pt x="77" y="129"/>
                        <a:pt x="79" y="131"/>
                        <a:pt x="76" y="142"/>
                      </a:cubicBezTo>
                      <a:cubicBezTo>
                        <a:pt x="67" y="139"/>
                        <a:pt x="65" y="141"/>
                        <a:pt x="58" y="148"/>
                      </a:cubicBezTo>
                      <a:cubicBezTo>
                        <a:pt x="60" y="160"/>
                        <a:pt x="62" y="170"/>
                        <a:pt x="74" y="174"/>
                      </a:cubicBezTo>
                      <a:cubicBezTo>
                        <a:pt x="77" y="165"/>
                        <a:pt x="74" y="157"/>
                        <a:pt x="84" y="154"/>
                      </a:cubicBezTo>
                      <a:cubicBezTo>
                        <a:pt x="91" y="143"/>
                        <a:pt x="94" y="122"/>
                        <a:pt x="82" y="112"/>
                      </a:cubicBezTo>
                      <a:cubicBezTo>
                        <a:pt x="77" y="108"/>
                        <a:pt x="66" y="108"/>
                        <a:pt x="60" y="106"/>
                      </a:cubicBezTo>
                      <a:cubicBezTo>
                        <a:pt x="65" y="92"/>
                        <a:pt x="66" y="87"/>
                        <a:pt x="50" y="82"/>
                      </a:cubicBezTo>
                      <a:cubicBezTo>
                        <a:pt x="48" y="82"/>
                        <a:pt x="37" y="86"/>
                        <a:pt x="34" y="82"/>
                      </a:cubicBezTo>
                      <a:cubicBezTo>
                        <a:pt x="32" y="79"/>
                        <a:pt x="30" y="70"/>
                        <a:pt x="30" y="70"/>
                      </a:cubicBezTo>
                      <a:cubicBezTo>
                        <a:pt x="32" y="54"/>
                        <a:pt x="32" y="52"/>
                        <a:pt x="42" y="42"/>
                      </a:cubicBezTo>
                      <a:cubicBezTo>
                        <a:pt x="41" y="30"/>
                        <a:pt x="45" y="5"/>
                        <a:pt x="30" y="0"/>
                      </a:cubicBezTo>
                      <a:cubicBezTo>
                        <a:pt x="14" y="4"/>
                        <a:pt x="16" y="4"/>
                        <a:pt x="18" y="22"/>
                      </a:cubicBezTo>
                      <a:cubicBezTo>
                        <a:pt x="16" y="39"/>
                        <a:pt x="15" y="35"/>
                        <a:pt x="4" y="46"/>
                      </a:cubicBezTo>
                      <a:cubicBezTo>
                        <a:pt x="0" y="59"/>
                        <a:pt x="5" y="67"/>
                        <a:pt x="14" y="76"/>
                      </a:cubicBezTo>
                      <a:cubicBezTo>
                        <a:pt x="15" y="80"/>
                        <a:pt x="17" y="93"/>
                        <a:pt x="14" y="9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16" name="Freeform 188"/>
                <p:cNvSpPr>
                  <a:spLocks/>
                </p:cNvSpPr>
                <p:nvPr userDrawn="1"/>
              </p:nvSpPr>
              <p:spPr bwMode="ltGray">
                <a:xfrm>
                  <a:off x="1909" y="508"/>
                  <a:ext cx="14" cy="17"/>
                </a:xfrm>
                <a:custGeom>
                  <a:avLst/>
                  <a:gdLst/>
                  <a:ahLst/>
                  <a:cxnLst>
                    <a:cxn ang="0">
                      <a:pos x="6" y="24"/>
                    </a:cxn>
                    <a:cxn ang="0">
                      <a:pos x="12" y="0"/>
                    </a:cxn>
                    <a:cxn ang="0">
                      <a:pos x="20" y="16"/>
                    </a:cxn>
                    <a:cxn ang="0">
                      <a:pos x="22" y="24"/>
                    </a:cxn>
                    <a:cxn ang="0">
                      <a:pos x="28" y="26"/>
                    </a:cxn>
                    <a:cxn ang="0">
                      <a:pos x="32" y="38"/>
                    </a:cxn>
                    <a:cxn ang="0">
                      <a:pos x="18" y="50"/>
                    </a:cxn>
                    <a:cxn ang="0">
                      <a:pos x="6" y="24"/>
                    </a:cxn>
                  </a:cxnLst>
                  <a:rect l="0" t="0" r="r" b="b"/>
                  <a:pathLst>
                    <a:path w="32" h="50">
                      <a:moveTo>
                        <a:pt x="6" y="24"/>
                      </a:moveTo>
                      <a:cubicBezTo>
                        <a:pt x="0" y="15"/>
                        <a:pt x="3" y="6"/>
                        <a:pt x="12" y="0"/>
                      </a:cubicBezTo>
                      <a:cubicBezTo>
                        <a:pt x="23" y="3"/>
                        <a:pt x="23" y="5"/>
                        <a:pt x="20" y="16"/>
                      </a:cubicBezTo>
                      <a:cubicBezTo>
                        <a:pt x="21" y="19"/>
                        <a:pt x="20" y="22"/>
                        <a:pt x="22" y="24"/>
                      </a:cubicBezTo>
                      <a:cubicBezTo>
                        <a:pt x="23" y="26"/>
                        <a:pt x="27" y="24"/>
                        <a:pt x="28" y="26"/>
                      </a:cubicBezTo>
                      <a:cubicBezTo>
                        <a:pt x="30" y="29"/>
                        <a:pt x="32" y="38"/>
                        <a:pt x="32" y="38"/>
                      </a:cubicBezTo>
                      <a:cubicBezTo>
                        <a:pt x="29" y="46"/>
                        <a:pt x="26" y="47"/>
                        <a:pt x="18" y="50"/>
                      </a:cubicBezTo>
                      <a:cubicBezTo>
                        <a:pt x="12" y="41"/>
                        <a:pt x="18" y="24"/>
                        <a:pt x="6" y="2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17" name="Freeform 189"/>
                <p:cNvSpPr>
                  <a:spLocks/>
                </p:cNvSpPr>
                <p:nvPr userDrawn="1"/>
              </p:nvSpPr>
              <p:spPr bwMode="ltGray">
                <a:xfrm>
                  <a:off x="1881" y="512"/>
                  <a:ext cx="19" cy="17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22" y="20"/>
                    </a:cxn>
                    <a:cxn ang="0">
                      <a:pos x="36" y="0"/>
                    </a:cxn>
                    <a:cxn ang="0">
                      <a:pos x="24" y="28"/>
                    </a:cxn>
                    <a:cxn ang="0">
                      <a:pos x="2" y="50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43" h="50">
                      <a:moveTo>
                        <a:pt x="0" y="44"/>
                      </a:moveTo>
                      <a:cubicBezTo>
                        <a:pt x="6" y="38"/>
                        <a:pt x="18" y="29"/>
                        <a:pt x="22" y="20"/>
                      </a:cubicBezTo>
                      <a:cubicBezTo>
                        <a:pt x="27" y="10"/>
                        <a:pt x="25" y="4"/>
                        <a:pt x="36" y="0"/>
                      </a:cubicBezTo>
                      <a:cubicBezTo>
                        <a:pt x="43" y="11"/>
                        <a:pt x="36" y="24"/>
                        <a:pt x="24" y="28"/>
                      </a:cubicBezTo>
                      <a:cubicBezTo>
                        <a:pt x="21" y="38"/>
                        <a:pt x="12" y="47"/>
                        <a:pt x="2" y="50"/>
                      </a:cubicBezTo>
                      <a:cubicBezTo>
                        <a:pt x="1" y="48"/>
                        <a:pt x="0" y="44"/>
                        <a:pt x="0" y="4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18" name="Freeform 190"/>
                <p:cNvSpPr>
                  <a:spLocks/>
                </p:cNvSpPr>
                <p:nvPr userDrawn="1"/>
              </p:nvSpPr>
              <p:spPr bwMode="ltGray">
                <a:xfrm>
                  <a:off x="2930" y="489"/>
                  <a:ext cx="299" cy="179"/>
                </a:xfrm>
                <a:custGeom>
                  <a:avLst/>
                  <a:gdLst/>
                  <a:ahLst/>
                  <a:cxnLst>
                    <a:cxn ang="0">
                      <a:pos x="21" y="280"/>
                    </a:cxn>
                    <a:cxn ang="0">
                      <a:pos x="24" y="250"/>
                    </a:cxn>
                    <a:cxn ang="0">
                      <a:pos x="22" y="245"/>
                    </a:cxn>
                    <a:cxn ang="0">
                      <a:pos x="16" y="218"/>
                    </a:cxn>
                    <a:cxn ang="0">
                      <a:pos x="4" y="215"/>
                    </a:cxn>
                    <a:cxn ang="0">
                      <a:pos x="0" y="191"/>
                    </a:cxn>
                    <a:cxn ang="0">
                      <a:pos x="12" y="180"/>
                    </a:cxn>
                    <a:cxn ang="0">
                      <a:pos x="6" y="165"/>
                    </a:cxn>
                    <a:cxn ang="0">
                      <a:pos x="2" y="160"/>
                    </a:cxn>
                    <a:cxn ang="0">
                      <a:pos x="28" y="120"/>
                    </a:cxn>
                    <a:cxn ang="0">
                      <a:pos x="44" y="96"/>
                    </a:cxn>
                    <a:cxn ang="0">
                      <a:pos x="42" y="70"/>
                    </a:cxn>
                    <a:cxn ang="0">
                      <a:pos x="24" y="43"/>
                    </a:cxn>
                    <a:cxn ang="0">
                      <a:pos x="20" y="32"/>
                    </a:cxn>
                    <a:cxn ang="0">
                      <a:pos x="26" y="36"/>
                    </a:cxn>
                    <a:cxn ang="0">
                      <a:pos x="48" y="35"/>
                    </a:cxn>
                    <a:cxn ang="0">
                      <a:pos x="64" y="11"/>
                    </a:cxn>
                    <a:cxn ang="0">
                      <a:pos x="82" y="0"/>
                    </a:cxn>
                    <a:cxn ang="0">
                      <a:pos x="88" y="2"/>
                    </a:cxn>
                    <a:cxn ang="0">
                      <a:pos x="92" y="9"/>
                    </a:cxn>
                    <a:cxn ang="0">
                      <a:pos x="98" y="5"/>
                    </a:cxn>
                    <a:cxn ang="0">
                      <a:pos x="110" y="8"/>
                    </a:cxn>
                    <a:cxn ang="0">
                      <a:pos x="116" y="9"/>
                    </a:cxn>
                    <a:cxn ang="0">
                      <a:pos x="141" y="14"/>
                    </a:cxn>
                    <a:cxn ang="0">
                      <a:pos x="155" y="24"/>
                    </a:cxn>
                    <a:cxn ang="0">
                      <a:pos x="167" y="17"/>
                    </a:cxn>
                    <a:cxn ang="0">
                      <a:pos x="173" y="14"/>
                    </a:cxn>
                    <a:cxn ang="0">
                      <a:pos x="195" y="14"/>
                    </a:cxn>
                    <a:cxn ang="0">
                      <a:pos x="211" y="32"/>
                    </a:cxn>
                    <a:cxn ang="0">
                      <a:pos x="231" y="59"/>
                    </a:cxn>
                    <a:cxn ang="0">
                      <a:pos x="245" y="70"/>
                    </a:cxn>
                    <a:cxn ang="0">
                      <a:pos x="257" y="68"/>
                    </a:cxn>
                    <a:cxn ang="0">
                      <a:pos x="270" y="65"/>
                    </a:cxn>
                    <a:cxn ang="0">
                      <a:pos x="290" y="71"/>
                    </a:cxn>
                    <a:cxn ang="0">
                      <a:pos x="300" y="81"/>
                    </a:cxn>
                    <a:cxn ang="0">
                      <a:pos x="308" y="90"/>
                    </a:cxn>
                    <a:cxn ang="0">
                      <a:pos x="318" y="111"/>
                    </a:cxn>
                    <a:cxn ang="0">
                      <a:pos x="322" y="120"/>
                    </a:cxn>
                    <a:cxn ang="0">
                      <a:pos x="324" y="125"/>
                    </a:cxn>
                    <a:cxn ang="0">
                      <a:pos x="310" y="142"/>
                    </a:cxn>
                    <a:cxn ang="0">
                      <a:pos x="322" y="141"/>
                    </a:cxn>
                    <a:cxn ang="0">
                      <a:pos x="342" y="155"/>
                    </a:cxn>
                    <a:cxn ang="0">
                      <a:pos x="364" y="157"/>
                    </a:cxn>
                    <a:cxn ang="0">
                      <a:pos x="380" y="168"/>
                    </a:cxn>
                    <a:cxn ang="0">
                      <a:pos x="382" y="172"/>
                    </a:cxn>
                    <a:cxn ang="0">
                      <a:pos x="382" y="176"/>
                    </a:cxn>
                    <a:cxn ang="0">
                      <a:pos x="394" y="172"/>
                    </a:cxn>
                    <a:cxn ang="0">
                      <a:pos x="400" y="171"/>
                    </a:cxn>
                    <a:cxn ang="0">
                      <a:pos x="439" y="185"/>
                    </a:cxn>
                    <a:cxn ang="0">
                      <a:pos x="447" y="199"/>
                    </a:cxn>
                    <a:cxn ang="0">
                      <a:pos x="465" y="201"/>
                    </a:cxn>
                    <a:cxn ang="0">
                      <a:pos x="471" y="215"/>
                    </a:cxn>
                    <a:cxn ang="0">
                      <a:pos x="451" y="258"/>
                    </a:cxn>
                    <a:cxn ang="0">
                      <a:pos x="435" y="281"/>
                    </a:cxn>
                  </a:cxnLst>
                  <a:rect l="0" t="0" r="r" b="b"/>
                  <a:pathLst>
                    <a:path w="471" h="281">
                      <a:moveTo>
                        <a:pt x="21" y="280"/>
                      </a:moveTo>
                      <a:cubicBezTo>
                        <a:pt x="32" y="281"/>
                        <a:pt x="25" y="253"/>
                        <a:pt x="24" y="250"/>
                      </a:cubicBezTo>
                      <a:cubicBezTo>
                        <a:pt x="23" y="248"/>
                        <a:pt x="22" y="245"/>
                        <a:pt x="22" y="245"/>
                      </a:cubicBezTo>
                      <a:cubicBezTo>
                        <a:pt x="21" y="243"/>
                        <a:pt x="20" y="221"/>
                        <a:pt x="16" y="218"/>
                      </a:cubicBezTo>
                      <a:cubicBezTo>
                        <a:pt x="13" y="216"/>
                        <a:pt x="4" y="215"/>
                        <a:pt x="4" y="215"/>
                      </a:cubicBezTo>
                      <a:cubicBezTo>
                        <a:pt x="0" y="207"/>
                        <a:pt x="3" y="200"/>
                        <a:pt x="0" y="191"/>
                      </a:cubicBezTo>
                      <a:cubicBezTo>
                        <a:pt x="2" y="185"/>
                        <a:pt x="7" y="186"/>
                        <a:pt x="12" y="180"/>
                      </a:cubicBezTo>
                      <a:cubicBezTo>
                        <a:pt x="14" y="172"/>
                        <a:pt x="14" y="169"/>
                        <a:pt x="6" y="165"/>
                      </a:cubicBezTo>
                      <a:cubicBezTo>
                        <a:pt x="4" y="163"/>
                        <a:pt x="2" y="162"/>
                        <a:pt x="2" y="160"/>
                      </a:cubicBezTo>
                      <a:cubicBezTo>
                        <a:pt x="2" y="150"/>
                        <a:pt x="16" y="123"/>
                        <a:pt x="28" y="120"/>
                      </a:cubicBezTo>
                      <a:cubicBezTo>
                        <a:pt x="32" y="111"/>
                        <a:pt x="40" y="105"/>
                        <a:pt x="44" y="96"/>
                      </a:cubicBezTo>
                      <a:cubicBezTo>
                        <a:pt x="39" y="83"/>
                        <a:pt x="38" y="85"/>
                        <a:pt x="42" y="70"/>
                      </a:cubicBezTo>
                      <a:cubicBezTo>
                        <a:pt x="38" y="60"/>
                        <a:pt x="34" y="48"/>
                        <a:pt x="24" y="43"/>
                      </a:cubicBezTo>
                      <a:cubicBezTo>
                        <a:pt x="18" y="36"/>
                        <a:pt x="10" y="37"/>
                        <a:pt x="20" y="32"/>
                      </a:cubicBezTo>
                      <a:cubicBezTo>
                        <a:pt x="27" y="34"/>
                        <a:pt x="26" y="32"/>
                        <a:pt x="26" y="36"/>
                      </a:cubicBezTo>
                      <a:cubicBezTo>
                        <a:pt x="34" y="41"/>
                        <a:pt x="39" y="39"/>
                        <a:pt x="48" y="35"/>
                      </a:cubicBezTo>
                      <a:cubicBezTo>
                        <a:pt x="45" y="22"/>
                        <a:pt x="48" y="14"/>
                        <a:pt x="64" y="11"/>
                      </a:cubicBezTo>
                      <a:cubicBezTo>
                        <a:pt x="71" y="8"/>
                        <a:pt x="75" y="3"/>
                        <a:pt x="82" y="0"/>
                      </a:cubicBezTo>
                      <a:cubicBezTo>
                        <a:pt x="84" y="1"/>
                        <a:pt x="88" y="0"/>
                        <a:pt x="88" y="2"/>
                      </a:cubicBezTo>
                      <a:cubicBezTo>
                        <a:pt x="90" y="12"/>
                        <a:pt x="75" y="13"/>
                        <a:pt x="92" y="9"/>
                      </a:cubicBezTo>
                      <a:cubicBezTo>
                        <a:pt x="94" y="8"/>
                        <a:pt x="96" y="5"/>
                        <a:pt x="98" y="5"/>
                      </a:cubicBezTo>
                      <a:cubicBezTo>
                        <a:pt x="102" y="4"/>
                        <a:pt x="106" y="7"/>
                        <a:pt x="110" y="8"/>
                      </a:cubicBezTo>
                      <a:cubicBezTo>
                        <a:pt x="112" y="8"/>
                        <a:pt x="116" y="9"/>
                        <a:pt x="116" y="9"/>
                      </a:cubicBezTo>
                      <a:cubicBezTo>
                        <a:pt x="122" y="16"/>
                        <a:pt x="129" y="13"/>
                        <a:pt x="141" y="14"/>
                      </a:cubicBezTo>
                      <a:cubicBezTo>
                        <a:pt x="143" y="21"/>
                        <a:pt x="147" y="22"/>
                        <a:pt x="155" y="24"/>
                      </a:cubicBezTo>
                      <a:cubicBezTo>
                        <a:pt x="159" y="22"/>
                        <a:pt x="163" y="20"/>
                        <a:pt x="167" y="17"/>
                      </a:cubicBezTo>
                      <a:cubicBezTo>
                        <a:pt x="169" y="16"/>
                        <a:pt x="173" y="14"/>
                        <a:pt x="173" y="14"/>
                      </a:cubicBezTo>
                      <a:cubicBezTo>
                        <a:pt x="195" y="26"/>
                        <a:pt x="175" y="20"/>
                        <a:pt x="195" y="14"/>
                      </a:cubicBezTo>
                      <a:cubicBezTo>
                        <a:pt x="207" y="17"/>
                        <a:pt x="201" y="26"/>
                        <a:pt x="211" y="32"/>
                      </a:cubicBezTo>
                      <a:cubicBezTo>
                        <a:pt x="214" y="38"/>
                        <a:pt x="224" y="55"/>
                        <a:pt x="231" y="59"/>
                      </a:cubicBezTo>
                      <a:cubicBezTo>
                        <a:pt x="241" y="70"/>
                        <a:pt x="235" y="67"/>
                        <a:pt x="245" y="70"/>
                      </a:cubicBezTo>
                      <a:cubicBezTo>
                        <a:pt x="249" y="69"/>
                        <a:pt x="253" y="69"/>
                        <a:pt x="257" y="68"/>
                      </a:cubicBezTo>
                      <a:cubicBezTo>
                        <a:pt x="261" y="67"/>
                        <a:pt x="270" y="65"/>
                        <a:pt x="270" y="65"/>
                      </a:cubicBezTo>
                      <a:cubicBezTo>
                        <a:pt x="278" y="66"/>
                        <a:pt x="283" y="67"/>
                        <a:pt x="290" y="71"/>
                      </a:cubicBezTo>
                      <a:cubicBezTo>
                        <a:pt x="304" y="88"/>
                        <a:pt x="282" y="62"/>
                        <a:pt x="300" y="81"/>
                      </a:cubicBezTo>
                      <a:cubicBezTo>
                        <a:pt x="302" y="84"/>
                        <a:pt x="308" y="90"/>
                        <a:pt x="308" y="90"/>
                      </a:cubicBezTo>
                      <a:cubicBezTo>
                        <a:pt x="311" y="98"/>
                        <a:pt x="315" y="103"/>
                        <a:pt x="318" y="111"/>
                      </a:cubicBezTo>
                      <a:cubicBezTo>
                        <a:pt x="319" y="114"/>
                        <a:pt x="321" y="117"/>
                        <a:pt x="322" y="120"/>
                      </a:cubicBezTo>
                      <a:cubicBezTo>
                        <a:pt x="323" y="122"/>
                        <a:pt x="324" y="125"/>
                        <a:pt x="324" y="125"/>
                      </a:cubicBezTo>
                      <a:cubicBezTo>
                        <a:pt x="321" y="132"/>
                        <a:pt x="313" y="134"/>
                        <a:pt x="310" y="142"/>
                      </a:cubicBezTo>
                      <a:cubicBezTo>
                        <a:pt x="313" y="151"/>
                        <a:pt x="317" y="146"/>
                        <a:pt x="322" y="141"/>
                      </a:cubicBezTo>
                      <a:cubicBezTo>
                        <a:pt x="341" y="143"/>
                        <a:pt x="339" y="142"/>
                        <a:pt x="342" y="155"/>
                      </a:cubicBezTo>
                      <a:cubicBezTo>
                        <a:pt x="351" y="150"/>
                        <a:pt x="355" y="152"/>
                        <a:pt x="364" y="157"/>
                      </a:cubicBezTo>
                      <a:cubicBezTo>
                        <a:pt x="369" y="162"/>
                        <a:pt x="372" y="166"/>
                        <a:pt x="380" y="168"/>
                      </a:cubicBezTo>
                      <a:cubicBezTo>
                        <a:pt x="381" y="169"/>
                        <a:pt x="383" y="171"/>
                        <a:pt x="382" y="172"/>
                      </a:cubicBezTo>
                      <a:cubicBezTo>
                        <a:pt x="380" y="176"/>
                        <a:pt x="368" y="172"/>
                        <a:pt x="382" y="176"/>
                      </a:cubicBezTo>
                      <a:cubicBezTo>
                        <a:pt x="386" y="175"/>
                        <a:pt x="390" y="173"/>
                        <a:pt x="394" y="172"/>
                      </a:cubicBezTo>
                      <a:cubicBezTo>
                        <a:pt x="396" y="172"/>
                        <a:pt x="400" y="171"/>
                        <a:pt x="400" y="171"/>
                      </a:cubicBezTo>
                      <a:cubicBezTo>
                        <a:pt x="413" y="177"/>
                        <a:pt x="427" y="179"/>
                        <a:pt x="439" y="185"/>
                      </a:cubicBezTo>
                      <a:cubicBezTo>
                        <a:pt x="441" y="190"/>
                        <a:pt x="445" y="194"/>
                        <a:pt x="447" y="199"/>
                      </a:cubicBezTo>
                      <a:cubicBezTo>
                        <a:pt x="453" y="198"/>
                        <a:pt x="460" y="195"/>
                        <a:pt x="465" y="201"/>
                      </a:cubicBezTo>
                      <a:cubicBezTo>
                        <a:pt x="468" y="205"/>
                        <a:pt x="471" y="215"/>
                        <a:pt x="471" y="215"/>
                      </a:cubicBezTo>
                      <a:cubicBezTo>
                        <a:pt x="468" y="231"/>
                        <a:pt x="469" y="248"/>
                        <a:pt x="451" y="258"/>
                      </a:cubicBezTo>
                      <a:cubicBezTo>
                        <a:pt x="447" y="262"/>
                        <a:pt x="437" y="275"/>
                        <a:pt x="435" y="281"/>
                      </a:cubicBezTo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19" name="Freeform 191"/>
                <p:cNvSpPr>
                  <a:spLocks/>
                </p:cNvSpPr>
                <p:nvPr userDrawn="1"/>
              </p:nvSpPr>
              <p:spPr bwMode="ltGray">
                <a:xfrm>
                  <a:off x="2534" y="241"/>
                  <a:ext cx="420" cy="285"/>
                </a:xfrm>
                <a:custGeom>
                  <a:avLst/>
                  <a:gdLst/>
                  <a:ahLst/>
                  <a:cxnLst>
                    <a:cxn ang="0">
                      <a:pos x="406" y="6"/>
                    </a:cxn>
                    <a:cxn ang="0">
                      <a:pos x="502" y="34"/>
                    </a:cxn>
                    <a:cxn ang="0">
                      <a:pos x="550" y="38"/>
                    </a:cxn>
                    <a:cxn ang="0">
                      <a:pos x="578" y="130"/>
                    </a:cxn>
                    <a:cxn ang="0">
                      <a:pos x="586" y="90"/>
                    </a:cxn>
                    <a:cxn ang="0">
                      <a:pos x="606" y="70"/>
                    </a:cxn>
                    <a:cxn ang="0">
                      <a:pos x="642" y="126"/>
                    </a:cxn>
                    <a:cxn ang="0">
                      <a:pos x="682" y="98"/>
                    </a:cxn>
                    <a:cxn ang="0">
                      <a:pos x="706" y="86"/>
                    </a:cxn>
                    <a:cxn ang="0">
                      <a:pos x="762" y="2"/>
                    </a:cxn>
                    <a:cxn ang="0">
                      <a:pos x="798" y="70"/>
                    </a:cxn>
                    <a:cxn ang="0">
                      <a:pos x="798" y="130"/>
                    </a:cxn>
                    <a:cxn ang="0">
                      <a:pos x="790" y="158"/>
                    </a:cxn>
                    <a:cxn ang="0">
                      <a:pos x="766" y="162"/>
                    </a:cxn>
                    <a:cxn ang="0">
                      <a:pos x="762" y="186"/>
                    </a:cxn>
                    <a:cxn ang="0">
                      <a:pos x="802" y="226"/>
                    </a:cxn>
                    <a:cxn ang="0">
                      <a:pos x="786" y="322"/>
                    </a:cxn>
                    <a:cxn ang="0">
                      <a:pos x="830" y="414"/>
                    </a:cxn>
                    <a:cxn ang="0">
                      <a:pos x="854" y="450"/>
                    </a:cxn>
                    <a:cxn ang="0">
                      <a:pos x="830" y="450"/>
                    </a:cxn>
                    <a:cxn ang="0">
                      <a:pos x="746" y="378"/>
                    </a:cxn>
                    <a:cxn ang="0">
                      <a:pos x="678" y="402"/>
                    </a:cxn>
                    <a:cxn ang="0">
                      <a:pos x="590" y="442"/>
                    </a:cxn>
                    <a:cxn ang="0">
                      <a:pos x="642" y="578"/>
                    </a:cxn>
                    <a:cxn ang="0">
                      <a:pos x="710" y="610"/>
                    </a:cxn>
                    <a:cxn ang="0">
                      <a:pos x="738" y="550"/>
                    </a:cxn>
                    <a:cxn ang="0">
                      <a:pos x="774" y="570"/>
                    </a:cxn>
                    <a:cxn ang="0">
                      <a:pos x="766" y="630"/>
                    </a:cxn>
                    <a:cxn ang="0">
                      <a:pos x="802" y="670"/>
                    </a:cxn>
                    <a:cxn ang="0">
                      <a:pos x="838" y="658"/>
                    </a:cxn>
                    <a:cxn ang="0">
                      <a:pos x="922" y="806"/>
                    </a:cxn>
                    <a:cxn ang="0">
                      <a:pos x="942" y="826"/>
                    </a:cxn>
                    <a:cxn ang="0">
                      <a:pos x="874" y="810"/>
                    </a:cxn>
                    <a:cxn ang="0">
                      <a:pos x="830" y="758"/>
                    </a:cxn>
                    <a:cxn ang="0">
                      <a:pos x="778" y="710"/>
                    </a:cxn>
                    <a:cxn ang="0">
                      <a:pos x="702" y="662"/>
                    </a:cxn>
                    <a:cxn ang="0">
                      <a:pos x="614" y="646"/>
                    </a:cxn>
                    <a:cxn ang="0">
                      <a:pos x="506" y="594"/>
                    </a:cxn>
                    <a:cxn ang="0">
                      <a:pos x="462" y="506"/>
                    </a:cxn>
                    <a:cxn ang="0">
                      <a:pos x="430" y="462"/>
                    </a:cxn>
                    <a:cxn ang="0">
                      <a:pos x="382" y="430"/>
                    </a:cxn>
                    <a:cxn ang="0">
                      <a:pos x="342" y="370"/>
                    </a:cxn>
                    <a:cxn ang="0">
                      <a:pos x="354" y="414"/>
                    </a:cxn>
                    <a:cxn ang="0">
                      <a:pos x="418" y="494"/>
                    </a:cxn>
                    <a:cxn ang="0">
                      <a:pos x="422" y="526"/>
                    </a:cxn>
                    <a:cxn ang="0">
                      <a:pos x="394" y="498"/>
                    </a:cxn>
                    <a:cxn ang="0">
                      <a:pos x="354" y="466"/>
                    </a:cxn>
                    <a:cxn ang="0">
                      <a:pos x="314" y="402"/>
                    </a:cxn>
                    <a:cxn ang="0">
                      <a:pos x="266" y="346"/>
                    </a:cxn>
                    <a:cxn ang="0">
                      <a:pos x="210" y="314"/>
                    </a:cxn>
                    <a:cxn ang="0">
                      <a:pos x="154" y="238"/>
                    </a:cxn>
                    <a:cxn ang="0">
                      <a:pos x="66" y="66"/>
                    </a:cxn>
                    <a:cxn ang="0">
                      <a:pos x="34" y="38"/>
                    </a:cxn>
                    <a:cxn ang="0">
                      <a:pos x="46" y="22"/>
                    </a:cxn>
                    <a:cxn ang="0">
                      <a:pos x="102" y="70"/>
                    </a:cxn>
                  </a:cxnLst>
                  <a:rect l="0" t="0" r="r" b="b"/>
                  <a:pathLst>
                    <a:path w="984" h="844">
                      <a:moveTo>
                        <a:pt x="82" y="38"/>
                      </a:moveTo>
                      <a:lnTo>
                        <a:pt x="406" y="6"/>
                      </a:lnTo>
                      <a:cubicBezTo>
                        <a:pt x="497" y="22"/>
                        <a:pt x="465" y="0"/>
                        <a:pt x="474" y="54"/>
                      </a:cubicBezTo>
                      <a:cubicBezTo>
                        <a:pt x="492" y="48"/>
                        <a:pt x="484" y="40"/>
                        <a:pt x="502" y="34"/>
                      </a:cubicBezTo>
                      <a:cubicBezTo>
                        <a:pt x="510" y="37"/>
                        <a:pt x="517" y="46"/>
                        <a:pt x="526" y="46"/>
                      </a:cubicBezTo>
                      <a:cubicBezTo>
                        <a:pt x="534" y="46"/>
                        <a:pt x="550" y="38"/>
                        <a:pt x="550" y="38"/>
                      </a:cubicBezTo>
                      <a:cubicBezTo>
                        <a:pt x="556" y="55"/>
                        <a:pt x="552" y="60"/>
                        <a:pt x="542" y="74"/>
                      </a:cubicBezTo>
                      <a:cubicBezTo>
                        <a:pt x="555" y="114"/>
                        <a:pt x="550" y="102"/>
                        <a:pt x="578" y="130"/>
                      </a:cubicBezTo>
                      <a:cubicBezTo>
                        <a:pt x="584" y="148"/>
                        <a:pt x="590" y="148"/>
                        <a:pt x="606" y="138"/>
                      </a:cubicBezTo>
                      <a:cubicBezTo>
                        <a:pt x="600" y="119"/>
                        <a:pt x="594" y="107"/>
                        <a:pt x="586" y="90"/>
                      </a:cubicBezTo>
                      <a:cubicBezTo>
                        <a:pt x="583" y="82"/>
                        <a:pt x="578" y="66"/>
                        <a:pt x="578" y="66"/>
                      </a:cubicBezTo>
                      <a:cubicBezTo>
                        <a:pt x="585" y="44"/>
                        <a:pt x="597" y="56"/>
                        <a:pt x="606" y="70"/>
                      </a:cubicBezTo>
                      <a:cubicBezTo>
                        <a:pt x="609" y="86"/>
                        <a:pt x="608" y="117"/>
                        <a:pt x="626" y="90"/>
                      </a:cubicBezTo>
                      <a:cubicBezTo>
                        <a:pt x="648" y="97"/>
                        <a:pt x="646" y="104"/>
                        <a:pt x="642" y="126"/>
                      </a:cubicBezTo>
                      <a:cubicBezTo>
                        <a:pt x="650" y="150"/>
                        <a:pt x="665" y="141"/>
                        <a:pt x="682" y="130"/>
                      </a:cubicBezTo>
                      <a:cubicBezTo>
                        <a:pt x="689" y="108"/>
                        <a:pt x="673" y="124"/>
                        <a:pt x="682" y="98"/>
                      </a:cubicBezTo>
                      <a:cubicBezTo>
                        <a:pt x="683" y="94"/>
                        <a:pt x="690" y="96"/>
                        <a:pt x="694" y="94"/>
                      </a:cubicBezTo>
                      <a:cubicBezTo>
                        <a:pt x="698" y="92"/>
                        <a:pt x="702" y="89"/>
                        <a:pt x="706" y="86"/>
                      </a:cubicBezTo>
                      <a:cubicBezTo>
                        <a:pt x="717" y="54"/>
                        <a:pt x="688" y="54"/>
                        <a:pt x="742" y="46"/>
                      </a:cubicBezTo>
                      <a:cubicBezTo>
                        <a:pt x="748" y="27"/>
                        <a:pt x="741" y="9"/>
                        <a:pt x="762" y="2"/>
                      </a:cubicBezTo>
                      <a:cubicBezTo>
                        <a:pt x="788" y="11"/>
                        <a:pt x="777" y="38"/>
                        <a:pt x="802" y="46"/>
                      </a:cubicBezTo>
                      <a:cubicBezTo>
                        <a:pt x="831" y="36"/>
                        <a:pt x="805" y="63"/>
                        <a:pt x="798" y="70"/>
                      </a:cubicBezTo>
                      <a:cubicBezTo>
                        <a:pt x="789" y="96"/>
                        <a:pt x="787" y="96"/>
                        <a:pt x="802" y="118"/>
                      </a:cubicBezTo>
                      <a:cubicBezTo>
                        <a:pt x="801" y="122"/>
                        <a:pt x="801" y="127"/>
                        <a:pt x="798" y="130"/>
                      </a:cubicBezTo>
                      <a:cubicBezTo>
                        <a:pt x="794" y="133"/>
                        <a:pt x="784" y="129"/>
                        <a:pt x="782" y="134"/>
                      </a:cubicBezTo>
                      <a:cubicBezTo>
                        <a:pt x="780" y="142"/>
                        <a:pt x="790" y="158"/>
                        <a:pt x="790" y="158"/>
                      </a:cubicBezTo>
                      <a:cubicBezTo>
                        <a:pt x="786" y="161"/>
                        <a:pt x="783" y="165"/>
                        <a:pt x="778" y="166"/>
                      </a:cubicBezTo>
                      <a:cubicBezTo>
                        <a:pt x="774" y="167"/>
                        <a:pt x="769" y="159"/>
                        <a:pt x="766" y="162"/>
                      </a:cubicBezTo>
                      <a:cubicBezTo>
                        <a:pt x="758" y="170"/>
                        <a:pt x="794" y="182"/>
                        <a:pt x="794" y="182"/>
                      </a:cubicBezTo>
                      <a:cubicBezTo>
                        <a:pt x="804" y="211"/>
                        <a:pt x="775" y="190"/>
                        <a:pt x="762" y="186"/>
                      </a:cubicBezTo>
                      <a:cubicBezTo>
                        <a:pt x="767" y="194"/>
                        <a:pt x="773" y="202"/>
                        <a:pt x="778" y="210"/>
                      </a:cubicBezTo>
                      <a:cubicBezTo>
                        <a:pt x="783" y="218"/>
                        <a:pt x="802" y="226"/>
                        <a:pt x="802" y="226"/>
                      </a:cubicBezTo>
                      <a:cubicBezTo>
                        <a:pt x="813" y="242"/>
                        <a:pt x="804" y="245"/>
                        <a:pt x="810" y="262"/>
                      </a:cubicBezTo>
                      <a:cubicBezTo>
                        <a:pt x="803" y="282"/>
                        <a:pt x="793" y="301"/>
                        <a:pt x="786" y="322"/>
                      </a:cubicBezTo>
                      <a:cubicBezTo>
                        <a:pt x="783" y="330"/>
                        <a:pt x="778" y="346"/>
                        <a:pt x="778" y="346"/>
                      </a:cubicBezTo>
                      <a:cubicBezTo>
                        <a:pt x="785" y="366"/>
                        <a:pt x="817" y="394"/>
                        <a:pt x="830" y="414"/>
                      </a:cubicBezTo>
                      <a:cubicBezTo>
                        <a:pt x="835" y="422"/>
                        <a:pt x="841" y="430"/>
                        <a:pt x="846" y="438"/>
                      </a:cubicBezTo>
                      <a:cubicBezTo>
                        <a:pt x="849" y="442"/>
                        <a:pt x="854" y="450"/>
                        <a:pt x="854" y="450"/>
                      </a:cubicBezTo>
                      <a:cubicBezTo>
                        <a:pt x="853" y="457"/>
                        <a:pt x="855" y="466"/>
                        <a:pt x="850" y="470"/>
                      </a:cubicBezTo>
                      <a:cubicBezTo>
                        <a:pt x="844" y="475"/>
                        <a:pt x="831" y="451"/>
                        <a:pt x="830" y="450"/>
                      </a:cubicBezTo>
                      <a:cubicBezTo>
                        <a:pt x="811" y="431"/>
                        <a:pt x="789" y="421"/>
                        <a:pt x="774" y="398"/>
                      </a:cubicBezTo>
                      <a:cubicBezTo>
                        <a:pt x="769" y="379"/>
                        <a:pt x="766" y="371"/>
                        <a:pt x="746" y="378"/>
                      </a:cubicBezTo>
                      <a:cubicBezTo>
                        <a:pt x="717" y="368"/>
                        <a:pt x="730" y="368"/>
                        <a:pt x="706" y="374"/>
                      </a:cubicBezTo>
                      <a:cubicBezTo>
                        <a:pt x="688" y="402"/>
                        <a:pt x="699" y="395"/>
                        <a:pt x="678" y="402"/>
                      </a:cubicBezTo>
                      <a:cubicBezTo>
                        <a:pt x="654" y="386"/>
                        <a:pt x="650" y="390"/>
                        <a:pt x="618" y="394"/>
                      </a:cubicBezTo>
                      <a:cubicBezTo>
                        <a:pt x="607" y="411"/>
                        <a:pt x="601" y="426"/>
                        <a:pt x="590" y="442"/>
                      </a:cubicBezTo>
                      <a:cubicBezTo>
                        <a:pt x="600" y="471"/>
                        <a:pt x="593" y="459"/>
                        <a:pt x="606" y="478"/>
                      </a:cubicBezTo>
                      <a:cubicBezTo>
                        <a:pt x="593" y="518"/>
                        <a:pt x="622" y="548"/>
                        <a:pt x="642" y="578"/>
                      </a:cubicBezTo>
                      <a:cubicBezTo>
                        <a:pt x="651" y="591"/>
                        <a:pt x="651" y="601"/>
                        <a:pt x="666" y="606"/>
                      </a:cubicBezTo>
                      <a:cubicBezTo>
                        <a:pt x="680" y="627"/>
                        <a:pt x="691" y="623"/>
                        <a:pt x="710" y="610"/>
                      </a:cubicBezTo>
                      <a:cubicBezTo>
                        <a:pt x="729" y="616"/>
                        <a:pt x="729" y="606"/>
                        <a:pt x="734" y="590"/>
                      </a:cubicBezTo>
                      <a:cubicBezTo>
                        <a:pt x="735" y="577"/>
                        <a:pt x="731" y="562"/>
                        <a:pt x="738" y="550"/>
                      </a:cubicBezTo>
                      <a:cubicBezTo>
                        <a:pt x="742" y="543"/>
                        <a:pt x="762" y="542"/>
                        <a:pt x="762" y="542"/>
                      </a:cubicBezTo>
                      <a:cubicBezTo>
                        <a:pt x="783" y="547"/>
                        <a:pt x="786" y="552"/>
                        <a:pt x="774" y="570"/>
                      </a:cubicBezTo>
                      <a:cubicBezTo>
                        <a:pt x="779" y="590"/>
                        <a:pt x="790" y="605"/>
                        <a:pt x="770" y="618"/>
                      </a:cubicBezTo>
                      <a:cubicBezTo>
                        <a:pt x="769" y="622"/>
                        <a:pt x="764" y="626"/>
                        <a:pt x="766" y="630"/>
                      </a:cubicBezTo>
                      <a:cubicBezTo>
                        <a:pt x="768" y="634"/>
                        <a:pt x="775" y="634"/>
                        <a:pt x="778" y="638"/>
                      </a:cubicBezTo>
                      <a:cubicBezTo>
                        <a:pt x="788" y="651"/>
                        <a:pt x="786" y="660"/>
                        <a:pt x="802" y="670"/>
                      </a:cubicBezTo>
                      <a:cubicBezTo>
                        <a:pt x="810" y="667"/>
                        <a:pt x="818" y="665"/>
                        <a:pt x="826" y="662"/>
                      </a:cubicBezTo>
                      <a:cubicBezTo>
                        <a:pt x="830" y="661"/>
                        <a:pt x="838" y="658"/>
                        <a:pt x="838" y="658"/>
                      </a:cubicBezTo>
                      <a:cubicBezTo>
                        <a:pt x="857" y="664"/>
                        <a:pt x="864" y="680"/>
                        <a:pt x="870" y="698"/>
                      </a:cubicBezTo>
                      <a:cubicBezTo>
                        <a:pt x="859" y="731"/>
                        <a:pt x="887" y="794"/>
                        <a:pt x="922" y="806"/>
                      </a:cubicBezTo>
                      <a:cubicBezTo>
                        <a:pt x="938" y="801"/>
                        <a:pt x="941" y="792"/>
                        <a:pt x="958" y="798"/>
                      </a:cubicBezTo>
                      <a:cubicBezTo>
                        <a:pt x="984" y="837"/>
                        <a:pt x="928" y="784"/>
                        <a:pt x="942" y="826"/>
                      </a:cubicBezTo>
                      <a:cubicBezTo>
                        <a:pt x="936" y="844"/>
                        <a:pt x="930" y="844"/>
                        <a:pt x="914" y="834"/>
                      </a:cubicBezTo>
                      <a:cubicBezTo>
                        <a:pt x="903" y="817"/>
                        <a:pt x="890" y="821"/>
                        <a:pt x="874" y="810"/>
                      </a:cubicBezTo>
                      <a:cubicBezTo>
                        <a:pt x="851" y="776"/>
                        <a:pt x="882" y="816"/>
                        <a:pt x="854" y="794"/>
                      </a:cubicBezTo>
                      <a:cubicBezTo>
                        <a:pt x="843" y="785"/>
                        <a:pt x="840" y="768"/>
                        <a:pt x="830" y="758"/>
                      </a:cubicBezTo>
                      <a:cubicBezTo>
                        <a:pt x="824" y="739"/>
                        <a:pt x="817" y="724"/>
                        <a:pt x="798" y="718"/>
                      </a:cubicBezTo>
                      <a:cubicBezTo>
                        <a:pt x="791" y="696"/>
                        <a:pt x="800" y="712"/>
                        <a:pt x="778" y="710"/>
                      </a:cubicBezTo>
                      <a:cubicBezTo>
                        <a:pt x="767" y="709"/>
                        <a:pt x="746" y="702"/>
                        <a:pt x="746" y="702"/>
                      </a:cubicBezTo>
                      <a:cubicBezTo>
                        <a:pt x="729" y="691"/>
                        <a:pt x="720" y="674"/>
                        <a:pt x="702" y="662"/>
                      </a:cubicBezTo>
                      <a:cubicBezTo>
                        <a:pt x="694" y="665"/>
                        <a:pt x="687" y="673"/>
                        <a:pt x="678" y="674"/>
                      </a:cubicBezTo>
                      <a:cubicBezTo>
                        <a:pt x="657" y="677"/>
                        <a:pt x="630" y="657"/>
                        <a:pt x="614" y="646"/>
                      </a:cubicBezTo>
                      <a:cubicBezTo>
                        <a:pt x="600" y="637"/>
                        <a:pt x="580" y="639"/>
                        <a:pt x="566" y="630"/>
                      </a:cubicBezTo>
                      <a:cubicBezTo>
                        <a:pt x="546" y="617"/>
                        <a:pt x="525" y="607"/>
                        <a:pt x="506" y="594"/>
                      </a:cubicBezTo>
                      <a:cubicBezTo>
                        <a:pt x="513" y="572"/>
                        <a:pt x="509" y="551"/>
                        <a:pt x="490" y="538"/>
                      </a:cubicBezTo>
                      <a:cubicBezTo>
                        <a:pt x="485" y="522"/>
                        <a:pt x="476" y="515"/>
                        <a:pt x="462" y="506"/>
                      </a:cubicBezTo>
                      <a:cubicBezTo>
                        <a:pt x="441" y="474"/>
                        <a:pt x="469" y="513"/>
                        <a:pt x="442" y="486"/>
                      </a:cubicBezTo>
                      <a:cubicBezTo>
                        <a:pt x="436" y="480"/>
                        <a:pt x="436" y="468"/>
                        <a:pt x="430" y="462"/>
                      </a:cubicBezTo>
                      <a:cubicBezTo>
                        <a:pt x="427" y="459"/>
                        <a:pt x="422" y="459"/>
                        <a:pt x="418" y="458"/>
                      </a:cubicBezTo>
                      <a:cubicBezTo>
                        <a:pt x="407" y="447"/>
                        <a:pt x="382" y="430"/>
                        <a:pt x="382" y="430"/>
                      </a:cubicBezTo>
                      <a:cubicBezTo>
                        <a:pt x="371" y="413"/>
                        <a:pt x="358" y="399"/>
                        <a:pt x="346" y="382"/>
                      </a:cubicBezTo>
                      <a:cubicBezTo>
                        <a:pt x="344" y="378"/>
                        <a:pt x="345" y="373"/>
                        <a:pt x="342" y="370"/>
                      </a:cubicBezTo>
                      <a:cubicBezTo>
                        <a:pt x="339" y="367"/>
                        <a:pt x="334" y="367"/>
                        <a:pt x="330" y="366"/>
                      </a:cubicBezTo>
                      <a:cubicBezTo>
                        <a:pt x="322" y="390"/>
                        <a:pt x="342" y="398"/>
                        <a:pt x="354" y="414"/>
                      </a:cubicBezTo>
                      <a:cubicBezTo>
                        <a:pt x="368" y="432"/>
                        <a:pt x="372" y="446"/>
                        <a:pt x="390" y="458"/>
                      </a:cubicBezTo>
                      <a:cubicBezTo>
                        <a:pt x="409" y="487"/>
                        <a:pt x="399" y="475"/>
                        <a:pt x="418" y="494"/>
                      </a:cubicBezTo>
                      <a:cubicBezTo>
                        <a:pt x="423" y="510"/>
                        <a:pt x="428" y="517"/>
                        <a:pt x="442" y="526"/>
                      </a:cubicBezTo>
                      <a:cubicBezTo>
                        <a:pt x="450" y="550"/>
                        <a:pt x="432" y="533"/>
                        <a:pt x="422" y="526"/>
                      </a:cubicBezTo>
                      <a:cubicBezTo>
                        <a:pt x="399" y="492"/>
                        <a:pt x="430" y="532"/>
                        <a:pt x="402" y="510"/>
                      </a:cubicBezTo>
                      <a:cubicBezTo>
                        <a:pt x="398" y="507"/>
                        <a:pt x="397" y="501"/>
                        <a:pt x="394" y="498"/>
                      </a:cubicBezTo>
                      <a:cubicBezTo>
                        <a:pt x="391" y="495"/>
                        <a:pt x="386" y="493"/>
                        <a:pt x="382" y="490"/>
                      </a:cubicBezTo>
                      <a:cubicBezTo>
                        <a:pt x="377" y="474"/>
                        <a:pt x="370" y="471"/>
                        <a:pt x="354" y="466"/>
                      </a:cubicBezTo>
                      <a:cubicBezTo>
                        <a:pt x="344" y="452"/>
                        <a:pt x="340" y="447"/>
                        <a:pt x="346" y="430"/>
                      </a:cubicBezTo>
                      <a:cubicBezTo>
                        <a:pt x="338" y="418"/>
                        <a:pt x="314" y="402"/>
                        <a:pt x="314" y="402"/>
                      </a:cubicBezTo>
                      <a:cubicBezTo>
                        <a:pt x="306" y="390"/>
                        <a:pt x="298" y="378"/>
                        <a:pt x="290" y="366"/>
                      </a:cubicBezTo>
                      <a:cubicBezTo>
                        <a:pt x="284" y="357"/>
                        <a:pt x="273" y="354"/>
                        <a:pt x="266" y="346"/>
                      </a:cubicBezTo>
                      <a:cubicBezTo>
                        <a:pt x="263" y="342"/>
                        <a:pt x="262" y="337"/>
                        <a:pt x="258" y="334"/>
                      </a:cubicBezTo>
                      <a:cubicBezTo>
                        <a:pt x="243" y="324"/>
                        <a:pt x="225" y="324"/>
                        <a:pt x="210" y="314"/>
                      </a:cubicBezTo>
                      <a:cubicBezTo>
                        <a:pt x="201" y="300"/>
                        <a:pt x="194" y="291"/>
                        <a:pt x="178" y="286"/>
                      </a:cubicBezTo>
                      <a:cubicBezTo>
                        <a:pt x="160" y="260"/>
                        <a:pt x="192" y="247"/>
                        <a:pt x="154" y="238"/>
                      </a:cubicBezTo>
                      <a:cubicBezTo>
                        <a:pt x="111" y="209"/>
                        <a:pt x="106" y="149"/>
                        <a:pt x="90" y="102"/>
                      </a:cubicBezTo>
                      <a:cubicBezTo>
                        <a:pt x="86" y="90"/>
                        <a:pt x="76" y="73"/>
                        <a:pt x="66" y="66"/>
                      </a:cubicBezTo>
                      <a:cubicBezTo>
                        <a:pt x="58" y="60"/>
                        <a:pt x="42" y="50"/>
                        <a:pt x="42" y="50"/>
                      </a:cubicBezTo>
                      <a:cubicBezTo>
                        <a:pt x="39" y="46"/>
                        <a:pt x="38" y="41"/>
                        <a:pt x="34" y="38"/>
                      </a:cubicBezTo>
                      <a:cubicBezTo>
                        <a:pt x="27" y="34"/>
                        <a:pt x="10" y="30"/>
                        <a:pt x="10" y="30"/>
                      </a:cubicBezTo>
                      <a:cubicBezTo>
                        <a:pt x="0" y="1"/>
                        <a:pt x="31" y="17"/>
                        <a:pt x="46" y="22"/>
                      </a:cubicBezTo>
                      <a:cubicBezTo>
                        <a:pt x="65" y="51"/>
                        <a:pt x="61" y="41"/>
                        <a:pt x="86" y="58"/>
                      </a:cubicBezTo>
                      <a:cubicBezTo>
                        <a:pt x="94" y="70"/>
                        <a:pt x="94" y="93"/>
                        <a:pt x="102" y="70"/>
                      </a:cubicBezTo>
                      <a:cubicBezTo>
                        <a:pt x="95" y="49"/>
                        <a:pt x="82" y="62"/>
                        <a:pt x="82" y="3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20" name="Freeform 192"/>
                <p:cNvSpPr>
                  <a:spLocks/>
                </p:cNvSpPr>
                <p:nvPr userDrawn="1"/>
              </p:nvSpPr>
              <p:spPr bwMode="ltGray">
                <a:xfrm>
                  <a:off x="2405" y="445"/>
                  <a:ext cx="15" cy="16"/>
                </a:xfrm>
                <a:custGeom>
                  <a:avLst/>
                  <a:gdLst/>
                  <a:ahLst/>
                  <a:cxnLst>
                    <a:cxn ang="0">
                      <a:pos x="6" y="28"/>
                    </a:cxn>
                    <a:cxn ang="0">
                      <a:pos x="10" y="48"/>
                    </a:cxn>
                    <a:cxn ang="0">
                      <a:pos x="6" y="28"/>
                    </a:cxn>
                  </a:cxnLst>
                  <a:rect l="0" t="0" r="r" b="b"/>
                  <a:pathLst>
                    <a:path w="36" h="48">
                      <a:moveTo>
                        <a:pt x="6" y="28"/>
                      </a:moveTo>
                      <a:cubicBezTo>
                        <a:pt x="25" y="0"/>
                        <a:pt x="36" y="31"/>
                        <a:pt x="10" y="48"/>
                      </a:cubicBezTo>
                      <a:cubicBezTo>
                        <a:pt x="0" y="34"/>
                        <a:pt x="0" y="40"/>
                        <a:pt x="6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21" name="Freeform 193"/>
                <p:cNvSpPr>
                  <a:spLocks/>
                </p:cNvSpPr>
                <p:nvPr userDrawn="1"/>
              </p:nvSpPr>
              <p:spPr bwMode="ltGray">
                <a:xfrm>
                  <a:off x="2393" y="439"/>
                  <a:ext cx="16" cy="12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12" y="1"/>
                    </a:cxn>
                    <a:cxn ang="0">
                      <a:pos x="36" y="17"/>
                    </a:cxn>
                    <a:cxn ang="0">
                      <a:pos x="8" y="17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6" h="37">
                      <a:moveTo>
                        <a:pt x="0" y="5"/>
                      </a:moveTo>
                      <a:cubicBezTo>
                        <a:pt x="4" y="4"/>
                        <a:pt x="8" y="0"/>
                        <a:pt x="12" y="1"/>
                      </a:cubicBezTo>
                      <a:cubicBezTo>
                        <a:pt x="21" y="4"/>
                        <a:pt x="36" y="17"/>
                        <a:pt x="36" y="17"/>
                      </a:cubicBezTo>
                      <a:cubicBezTo>
                        <a:pt x="29" y="37"/>
                        <a:pt x="22" y="26"/>
                        <a:pt x="8" y="17"/>
                      </a:cubicBezTo>
                      <a:cubicBezTo>
                        <a:pt x="5" y="13"/>
                        <a:pt x="0" y="5"/>
                        <a:pt x="0" y="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22" name="Freeform 194"/>
                <p:cNvSpPr>
                  <a:spLocks/>
                </p:cNvSpPr>
                <p:nvPr userDrawn="1"/>
              </p:nvSpPr>
              <p:spPr bwMode="ltGray">
                <a:xfrm>
                  <a:off x="2878" y="406"/>
                  <a:ext cx="73" cy="33"/>
                </a:xfrm>
                <a:custGeom>
                  <a:avLst/>
                  <a:gdLst/>
                  <a:ahLst/>
                  <a:cxnLst>
                    <a:cxn ang="0">
                      <a:pos x="0" y="49"/>
                    </a:cxn>
                    <a:cxn ang="0">
                      <a:pos x="28" y="25"/>
                    </a:cxn>
                    <a:cxn ang="0">
                      <a:pos x="56" y="21"/>
                    </a:cxn>
                    <a:cxn ang="0">
                      <a:pos x="80" y="9"/>
                    </a:cxn>
                    <a:cxn ang="0">
                      <a:pos x="64" y="25"/>
                    </a:cxn>
                    <a:cxn ang="0">
                      <a:pos x="124" y="49"/>
                    </a:cxn>
                    <a:cxn ang="0">
                      <a:pos x="160" y="65"/>
                    </a:cxn>
                    <a:cxn ang="0">
                      <a:pos x="116" y="77"/>
                    </a:cxn>
                    <a:cxn ang="0">
                      <a:pos x="88" y="57"/>
                    </a:cxn>
                    <a:cxn ang="0">
                      <a:pos x="76" y="53"/>
                    </a:cxn>
                    <a:cxn ang="0">
                      <a:pos x="24" y="41"/>
                    </a:cxn>
                    <a:cxn ang="0">
                      <a:pos x="0" y="49"/>
                    </a:cxn>
                  </a:cxnLst>
                  <a:rect l="0" t="0" r="r" b="b"/>
                  <a:pathLst>
                    <a:path w="170" h="96">
                      <a:moveTo>
                        <a:pt x="0" y="49"/>
                      </a:moveTo>
                      <a:cubicBezTo>
                        <a:pt x="5" y="33"/>
                        <a:pt x="12" y="30"/>
                        <a:pt x="28" y="25"/>
                      </a:cubicBezTo>
                      <a:cubicBezTo>
                        <a:pt x="20" y="0"/>
                        <a:pt x="42" y="16"/>
                        <a:pt x="56" y="21"/>
                      </a:cubicBezTo>
                      <a:cubicBezTo>
                        <a:pt x="56" y="21"/>
                        <a:pt x="77" y="6"/>
                        <a:pt x="80" y="9"/>
                      </a:cubicBezTo>
                      <a:cubicBezTo>
                        <a:pt x="85" y="14"/>
                        <a:pt x="71" y="23"/>
                        <a:pt x="64" y="25"/>
                      </a:cubicBezTo>
                      <a:cubicBezTo>
                        <a:pt x="82" y="37"/>
                        <a:pt x="103" y="42"/>
                        <a:pt x="124" y="49"/>
                      </a:cubicBezTo>
                      <a:cubicBezTo>
                        <a:pt x="136" y="53"/>
                        <a:pt x="160" y="65"/>
                        <a:pt x="160" y="65"/>
                      </a:cubicBezTo>
                      <a:cubicBezTo>
                        <a:pt x="170" y="96"/>
                        <a:pt x="134" y="83"/>
                        <a:pt x="116" y="77"/>
                      </a:cubicBezTo>
                      <a:cubicBezTo>
                        <a:pt x="109" y="57"/>
                        <a:pt x="116" y="66"/>
                        <a:pt x="88" y="57"/>
                      </a:cubicBezTo>
                      <a:cubicBezTo>
                        <a:pt x="84" y="56"/>
                        <a:pt x="76" y="53"/>
                        <a:pt x="76" y="53"/>
                      </a:cubicBezTo>
                      <a:cubicBezTo>
                        <a:pt x="57" y="34"/>
                        <a:pt x="53" y="37"/>
                        <a:pt x="24" y="41"/>
                      </a:cubicBezTo>
                      <a:cubicBezTo>
                        <a:pt x="9" y="51"/>
                        <a:pt x="17" y="49"/>
                        <a:pt x="0" y="4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23" name="Freeform 195"/>
                <p:cNvSpPr>
                  <a:spLocks/>
                </p:cNvSpPr>
                <p:nvPr userDrawn="1"/>
              </p:nvSpPr>
              <p:spPr bwMode="ltGray">
                <a:xfrm>
                  <a:off x="2955" y="433"/>
                  <a:ext cx="59" cy="1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2" y="4"/>
                    </a:cxn>
                    <a:cxn ang="0">
                      <a:pos x="88" y="24"/>
                    </a:cxn>
                    <a:cxn ang="0">
                      <a:pos x="112" y="20"/>
                    </a:cxn>
                    <a:cxn ang="0">
                      <a:pos x="108" y="44"/>
                    </a:cxn>
                    <a:cxn ang="0">
                      <a:pos x="64" y="40"/>
                    </a:cxn>
                    <a:cxn ang="0">
                      <a:pos x="0" y="36"/>
                    </a:cxn>
                    <a:cxn ang="0">
                      <a:pos x="28" y="2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38" h="44">
                      <a:moveTo>
                        <a:pt x="0" y="0"/>
                      </a:moveTo>
                      <a:cubicBezTo>
                        <a:pt x="19" y="3"/>
                        <a:pt x="35" y="10"/>
                        <a:pt x="52" y="4"/>
                      </a:cubicBezTo>
                      <a:cubicBezTo>
                        <a:pt x="87" y="11"/>
                        <a:pt x="61" y="15"/>
                        <a:pt x="88" y="24"/>
                      </a:cubicBezTo>
                      <a:cubicBezTo>
                        <a:pt x="96" y="23"/>
                        <a:pt x="104" y="19"/>
                        <a:pt x="112" y="20"/>
                      </a:cubicBezTo>
                      <a:cubicBezTo>
                        <a:pt x="138" y="23"/>
                        <a:pt x="118" y="41"/>
                        <a:pt x="108" y="44"/>
                      </a:cubicBezTo>
                      <a:cubicBezTo>
                        <a:pt x="78" y="34"/>
                        <a:pt x="92" y="34"/>
                        <a:pt x="64" y="40"/>
                      </a:cubicBezTo>
                      <a:cubicBezTo>
                        <a:pt x="41" y="37"/>
                        <a:pt x="22" y="41"/>
                        <a:pt x="0" y="36"/>
                      </a:cubicBezTo>
                      <a:cubicBezTo>
                        <a:pt x="6" y="11"/>
                        <a:pt x="7" y="27"/>
                        <a:pt x="28" y="20"/>
                      </a:cubicBezTo>
                      <a:cubicBezTo>
                        <a:pt x="17" y="13"/>
                        <a:pt x="0" y="13"/>
                        <a:pt x="0" y="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24" name="Freeform 196"/>
                <p:cNvSpPr>
                  <a:spLocks/>
                </p:cNvSpPr>
                <p:nvPr userDrawn="1"/>
              </p:nvSpPr>
              <p:spPr bwMode="ltGray">
                <a:xfrm>
                  <a:off x="2924" y="441"/>
                  <a:ext cx="24" cy="15"/>
                </a:xfrm>
                <a:custGeom>
                  <a:avLst/>
                  <a:gdLst/>
                  <a:ahLst/>
                  <a:cxnLst>
                    <a:cxn ang="0">
                      <a:pos x="17" y="25"/>
                    </a:cxn>
                    <a:cxn ang="0">
                      <a:pos x="37" y="13"/>
                    </a:cxn>
                    <a:cxn ang="0">
                      <a:pos x="17" y="25"/>
                    </a:cxn>
                  </a:cxnLst>
                  <a:rect l="0" t="0" r="r" b="b"/>
                  <a:pathLst>
                    <a:path w="57" h="42">
                      <a:moveTo>
                        <a:pt x="17" y="25"/>
                      </a:moveTo>
                      <a:cubicBezTo>
                        <a:pt x="0" y="0"/>
                        <a:pt x="21" y="9"/>
                        <a:pt x="37" y="13"/>
                      </a:cubicBezTo>
                      <a:cubicBezTo>
                        <a:pt x="57" y="42"/>
                        <a:pt x="30" y="25"/>
                        <a:pt x="17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25" name="Freeform 197"/>
                <p:cNvSpPr>
                  <a:spLocks/>
                </p:cNvSpPr>
                <p:nvPr userDrawn="1"/>
              </p:nvSpPr>
              <p:spPr bwMode="ltGray">
                <a:xfrm>
                  <a:off x="2908" y="398"/>
                  <a:ext cx="16" cy="18"/>
                </a:xfrm>
                <a:custGeom>
                  <a:avLst/>
                  <a:gdLst/>
                  <a:ahLst/>
                  <a:cxnLst>
                    <a:cxn ang="0">
                      <a:pos x="19" y="32"/>
                    </a:cxn>
                    <a:cxn ang="0">
                      <a:pos x="19" y="0"/>
                    </a:cxn>
                    <a:cxn ang="0">
                      <a:pos x="19" y="32"/>
                    </a:cxn>
                  </a:cxnLst>
                  <a:rect l="0" t="0" r="r" b="b"/>
                  <a:pathLst>
                    <a:path w="39" h="52">
                      <a:moveTo>
                        <a:pt x="19" y="32"/>
                      </a:moveTo>
                      <a:cubicBezTo>
                        <a:pt x="13" y="14"/>
                        <a:pt x="0" y="13"/>
                        <a:pt x="19" y="0"/>
                      </a:cubicBezTo>
                      <a:cubicBezTo>
                        <a:pt x="23" y="5"/>
                        <a:pt x="39" y="52"/>
                        <a:pt x="19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26" name="Freeform 198"/>
                <p:cNvSpPr>
                  <a:spLocks/>
                </p:cNvSpPr>
                <p:nvPr userDrawn="1"/>
              </p:nvSpPr>
              <p:spPr bwMode="ltGray">
                <a:xfrm>
                  <a:off x="3035" y="452"/>
                  <a:ext cx="19" cy="27"/>
                </a:xfrm>
                <a:custGeom>
                  <a:avLst/>
                  <a:gdLst/>
                  <a:ahLst/>
                  <a:cxnLst>
                    <a:cxn ang="0">
                      <a:pos x="4" y="9"/>
                    </a:cxn>
                    <a:cxn ang="0">
                      <a:pos x="20" y="33"/>
                    </a:cxn>
                    <a:cxn ang="0">
                      <a:pos x="24" y="49"/>
                    </a:cxn>
                    <a:cxn ang="0">
                      <a:pos x="36" y="53"/>
                    </a:cxn>
                    <a:cxn ang="0">
                      <a:pos x="24" y="73"/>
                    </a:cxn>
                    <a:cxn ang="0">
                      <a:pos x="0" y="21"/>
                    </a:cxn>
                    <a:cxn ang="0">
                      <a:pos x="4" y="9"/>
                    </a:cxn>
                  </a:cxnLst>
                  <a:rect l="0" t="0" r="r" b="b"/>
                  <a:pathLst>
                    <a:path w="44" h="80">
                      <a:moveTo>
                        <a:pt x="4" y="9"/>
                      </a:moveTo>
                      <a:cubicBezTo>
                        <a:pt x="9" y="17"/>
                        <a:pt x="18" y="24"/>
                        <a:pt x="20" y="33"/>
                      </a:cubicBezTo>
                      <a:cubicBezTo>
                        <a:pt x="21" y="38"/>
                        <a:pt x="21" y="45"/>
                        <a:pt x="24" y="49"/>
                      </a:cubicBezTo>
                      <a:cubicBezTo>
                        <a:pt x="27" y="52"/>
                        <a:pt x="32" y="52"/>
                        <a:pt x="36" y="53"/>
                      </a:cubicBezTo>
                      <a:cubicBezTo>
                        <a:pt x="41" y="68"/>
                        <a:pt x="44" y="80"/>
                        <a:pt x="24" y="73"/>
                      </a:cubicBezTo>
                      <a:cubicBezTo>
                        <a:pt x="19" y="55"/>
                        <a:pt x="11" y="37"/>
                        <a:pt x="0" y="21"/>
                      </a:cubicBezTo>
                      <a:cubicBezTo>
                        <a:pt x="4" y="4"/>
                        <a:pt x="4" y="0"/>
                        <a:pt x="4" y="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27" name="Freeform 199"/>
                <p:cNvSpPr>
                  <a:spLocks/>
                </p:cNvSpPr>
                <p:nvPr userDrawn="1"/>
              </p:nvSpPr>
              <p:spPr bwMode="ltGray">
                <a:xfrm>
                  <a:off x="2696" y="247"/>
                  <a:ext cx="205" cy="41"/>
                </a:xfrm>
                <a:custGeom>
                  <a:avLst/>
                  <a:gdLst/>
                  <a:ahLst/>
                  <a:cxnLst>
                    <a:cxn ang="0">
                      <a:pos x="220" y="1"/>
                    </a:cxn>
                    <a:cxn ang="0">
                      <a:pos x="231" y="8"/>
                    </a:cxn>
                    <a:cxn ang="0">
                      <a:pos x="235" y="0"/>
                    </a:cxn>
                    <a:cxn ang="0">
                      <a:pos x="265" y="0"/>
                    </a:cxn>
                    <a:cxn ang="0">
                      <a:pos x="287" y="17"/>
                    </a:cxn>
                    <a:cxn ang="0">
                      <a:pos x="319" y="10"/>
                    </a:cxn>
                    <a:cxn ang="0">
                      <a:pos x="314" y="29"/>
                    </a:cxn>
                    <a:cxn ang="0">
                      <a:pos x="298" y="46"/>
                    </a:cxn>
                    <a:cxn ang="0">
                      <a:pos x="295" y="29"/>
                    </a:cxn>
                    <a:cxn ang="0">
                      <a:pos x="287" y="31"/>
                    </a:cxn>
                    <a:cxn ang="0">
                      <a:pos x="279" y="29"/>
                    </a:cxn>
                    <a:cxn ang="0">
                      <a:pos x="263" y="21"/>
                    </a:cxn>
                    <a:cxn ang="0">
                      <a:pos x="228" y="38"/>
                    </a:cxn>
                    <a:cxn ang="0">
                      <a:pos x="201" y="44"/>
                    </a:cxn>
                    <a:cxn ang="0">
                      <a:pos x="212" y="57"/>
                    </a:cxn>
                    <a:cxn ang="0">
                      <a:pos x="188" y="63"/>
                    </a:cxn>
                    <a:cxn ang="0">
                      <a:pos x="169" y="61"/>
                    </a:cxn>
                    <a:cxn ang="0">
                      <a:pos x="177" y="57"/>
                    </a:cxn>
                    <a:cxn ang="0">
                      <a:pos x="171" y="40"/>
                    </a:cxn>
                    <a:cxn ang="0">
                      <a:pos x="169" y="31"/>
                    </a:cxn>
                    <a:cxn ang="0">
                      <a:pos x="158" y="23"/>
                    </a:cxn>
                    <a:cxn ang="0">
                      <a:pos x="142" y="27"/>
                    </a:cxn>
                    <a:cxn ang="0">
                      <a:pos x="134" y="27"/>
                    </a:cxn>
                    <a:cxn ang="0">
                      <a:pos x="123" y="25"/>
                    </a:cxn>
                    <a:cxn ang="0">
                      <a:pos x="83" y="2"/>
                    </a:cxn>
                    <a:cxn ang="0">
                      <a:pos x="59" y="14"/>
                    </a:cxn>
                    <a:cxn ang="0">
                      <a:pos x="1" y="0"/>
                    </a:cxn>
                    <a:cxn ang="0">
                      <a:pos x="220" y="1"/>
                    </a:cxn>
                  </a:cxnLst>
                  <a:rect l="0" t="0" r="r" b="b"/>
                  <a:pathLst>
                    <a:path w="323" h="64">
                      <a:moveTo>
                        <a:pt x="220" y="1"/>
                      </a:moveTo>
                      <a:cubicBezTo>
                        <a:pt x="215" y="12"/>
                        <a:pt x="225" y="17"/>
                        <a:pt x="231" y="8"/>
                      </a:cubicBezTo>
                      <a:cubicBezTo>
                        <a:pt x="235" y="0"/>
                        <a:pt x="229" y="7"/>
                        <a:pt x="235" y="0"/>
                      </a:cubicBezTo>
                      <a:lnTo>
                        <a:pt x="265" y="0"/>
                      </a:lnTo>
                      <a:cubicBezTo>
                        <a:pt x="277" y="6"/>
                        <a:pt x="276" y="11"/>
                        <a:pt x="287" y="17"/>
                      </a:cubicBezTo>
                      <a:cubicBezTo>
                        <a:pt x="308" y="11"/>
                        <a:pt x="293" y="7"/>
                        <a:pt x="319" y="10"/>
                      </a:cubicBezTo>
                      <a:cubicBezTo>
                        <a:pt x="323" y="19"/>
                        <a:pt x="321" y="22"/>
                        <a:pt x="314" y="29"/>
                      </a:cubicBezTo>
                      <a:cubicBezTo>
                        <a:pt x="312" y="39"/>
                        <a:pt x="313" y="50"/>
                        <a:pt x="298" y="46"/>
                      </a:cubicBezTo>
                      <a:cubicBezTo>
                        <a:pt x="297" y="40"/>
                        <a:pt x="298" y="34"/>
                        <a:pt x="295" y="29"/>
                      </a:cubicBezTo>
                      <a:cubicBezTo>
                        <a:pt x="294" y="27"/>
                        <a:pt x="290" y="31"/>
                        <a:pt x="287" y="31"/>
                      </a:cubicBezTo>
                      <a:cubicBezTo>
                        <a:pt x="284" y="31"/>
                        <a:pt x="282" y="30"/>
                        <a:pt x="279" y="29"/>
                      </a:cubicBezTo>
                      <a:cubicBezTo>
                        <a:pt x="274" y="27"/>
                        <a:pt x="263" y="21"/>
                        <a:pt x="263" y="21"/>
                      </a:cubicBezTo>
                      <a:cubicBezTo>
                        <a:pt x="249" y="23"/>
                        <a:pt x="241" y="31"/>
                        <a:pt x="228" y="38"/>
                      </a:cubicBezTo>
                      <a:cubicBezTo>
                        <a:pt x="220" y="41"/>
                        <a:pt x="209" y="42"/>
                        <a:pt x="201" y="44"/>
                      </a:cubicBezTo>
                      <a:cubicBezTo>
                        <a:pt x="193" y="54"/>
                        <a:pt x="200" y="53"/>
                        <a:pt x="212" y="57"/>
                      </a:cubicBezTo>
                      <a:cubicBezTo>
                        <a:pt x="200" y="62"/>
                        <a:pt x="199" y="57"/>
                        <a:pt x="188" y="63"/>
                      </a:cubicBezTo>
                      <a:cubicBezTo>
                        <a:pt x="181" y="62"/>
                        <a:pt x="174" y="64"/>
                        <a:pt x="169" y="61"/>
                      </a:cubicBezTo>
                      <a:cubicBezTo>
                        <a:pt x="166" y="59"/>
                        <a:pt x="175" y="59"/>
                        <a:pt x="177" y="57"/>
                      </a:cubicBezTo>
                      <a:cubicBezTo>
                        <a:pt x="181" y="48"/>
                        <a:pt x="149" y="28"/>
                        <a:pt x="171" y="40"/>
                      </a:cubicBezTo>
                      <a:cubicBezTo>
                        <a:pt x="184" y="55"/>
                        <a:pt x="184" y="36"/>
                        <a:pt x="169" y="31"/>
                      </a:cubicBezTo>
                      <a:cubicBezTo>
                        <a:pt x="167" y="27"/>
                        <a:pt x="167" y="22"/>
                        <a:pt x="158" y="23"/>
                      </a:cubicBezTo>
                      <a:cubicBezTo>
                        <a:pt x="153" y="23"/>
                        <a:pt x="142" y="27"/>
                        <a:pt x="142" y="27"/>
                      </a:cubicBezTo>
                      <a:cubicBezTo>
                        <a:pt x="136" y="39"/>
                        <a:pt x="143" y="31"/>
                        <a:pt x="134" y="27"/>
                      </a:cubicBezTo>
                      <a:cubicBezTo>
                        <a:pt x="130" y="25"/>
                        <a:pt x="126" y="25"/>
                        <a:pt x="123" y="25"/>
                      </a:cubicBezTo>
                      <a:cubicBezTo>
                        <a:pt x="117" y="11"/>
                        <a:pt x="100" y="6"/>
                        <a:pt x="83" y="2"/>
                      </a:cubicBezTo>
                      <a:cubicBezTo>
                        <a:pt x="70" y="4"/>
                        <a:pt x="69" y="9"/>
                        <a:pt x="59" y="14"/>
                      </a:cubicBezTo>
                      <a:cubicBezTo>
                        <a:pt x="45" y="14"/>
                        <a:pt x="0" y="12"/>
                        <a:pt x="1" y="0"/>
                      </a:cubicBezTo>
                      <a:lnTo>
                        <a:pt x="220" y="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28" name="Freeform 200"/>
                <p:cNvSpPr>
                  <a:spLocks/>
                </p:cNvSpPr>
                <p:nvPr userDrawn="1"/>
              </p:nvSpPr>
              <p:spPr bwMode="ltGray">
                <a:xfrm>
                  <a:off x="2515" y="246"/>
                  <a:ext cx="190" cy="20"/>
                </a:xfrm>
                <a:custGeom>
                  <a:avLst/>
                  <a:gdLst/>
                  <a:ahLst/>
                  <a:cxnLst>
                    <a:cxn ang="0">
                      <a:pos x="105" y="31"/>
                    </a:cxn>
                    <a:cxn ang="0">
                      <a:pos x="30" y="1"/>
                    </a:cxn>
                    <a:cxn ang="0">
                      <a:pos x="285" y="0"/>
                    </a:cxn>
                    <a:cxn ang="0">
                      <a:pos x="296" y="14"/>
                    </a:cxn>
                    <a:cxn ang="0">
                      <a:pos x="264" y="16"/>
                    </a:cxn>
                    <a:cxn ang="0">
                      <a:pos x="105" y="31"/>
                    </a:cxn>
                  </a:cxnLst>
                  <a:rect l="0" t="0" r="r" b="b"/>
                  <a:pathLst>
                    <a:path w="300" h="31">
                      <a:moveTo>
                        <a:pt x="105" y="31"/>
                      </a:moveTo>
                      <a:cubicBezTo>
                        <a:pt x="83" y="19"/>
                        <a:pt x="0" y="6"/>
                        <a:pt x="30" y="1"/>
                      </a:cubicBezTo>
                      <a:lnTo>
                        <a:pt x="285" y="0"/>
                      </a:lnTo>
                      <a:cubicBezTo>
                        <a:pt x="296" y="4"/>
                        <a:pt x="300" y="5"/>
                        <a:pt x="296" y="14"/>
                      </a:cubicBezTo>
                      <a:cubicBezTo>
                        <a:pt x="285" y="11"/>
                        <a:pt x="276" y="16"/>
                        <a:pt x="264" y="16"/>
                      </a:cubicBezTo>
                      <a:lnTo>
                        <a:pt x="105" y="3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29" name="Freeform 201"/>
                <p:cNvSpPr>
                  <a:spLocks/>
                </p:cNvSpPr>
                <p:nvPr userDrawn="1"/>
              </p:nvSpPr>
              <p:spPr bwMode="ltGray">
                <a:xfrm>
                  <a:off x="2096" y="275"/>
                  <a:ext cx="18" cy="10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29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41" h="29">
                      <a:moveTo>
                        <a:pt x="0" y="25"/>
                      </a:moveTo>
                      <a:cubicBezTo>
                        <a:pt x="10" y="11"/>
                        <a:pt x="41" y="0"/>
                        <a:pt x="12" y="29"/>
                      </a:cubicBezTo>
                      <a:cubicBezTo>
                        <a:pt x="8" y="28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30" name="Freeform 202"/>
                <p:cNvSpPr>
                  <a:spLocks/>
                </p:cNvSpPr>
                <p:nvPr userDrawn="1"/>
              </p:nvSpPr>
              <p:spPr bwMode="ltGray">
                <a:xfrm>
                  <a:off x="1606" y="246"/>
                  <a:ext cx="436" cy="152"/>
                </a:xfrm>
                <a:custGeom>
                  <a:avLst/>
                  <a:gdLst/>
                  <a:ahLst/>
                  <a:cxnLst>
                    <a:cxn ang="0">
                      <a:pos x="73" y="1"/>
                    </a:cxn>
                    <a:cxn ang="0">
                      <a:pos x="436" y="0"/>
                    </a:cxn>
                    <a:cxn ang="0">
                      <a:pos x="416" y="54"/>
                    </a:cxn>
                    <a:cxn ang="0">
                      <a:pos x="397" y="68"/>
                    </a:cxn>
                    <a:cxn ang="0">
                      <a:pos x="392" y="70"/>
                    </a:cxn>
                    <a:cxn ang="0">
                      <a:pos x="375" y="73"/>
                    </a:cxn>
                    <a:cxn ang="0">
                      <a:pos x="361" y="88"/>
                    </a:cxn>
                    <a:cxn ang="0">
                      <a:pos x="362" y="99"/>
                    </a:cxn>
                    <a:cxn ang="0">
                      <a:pos x="364" y="107"/>
                    </a:cxn>
                    <a:cxn ang="0">
                      <a:pos x="366" y="113"/>
                    </a:cxn>
                    <a:cxn ang="0">
                      <a:pos x="362" y="122"/>
                    </a:cxn>
                    <a:cxn ang="0">
                      <a:pos x="351" y="120"/>
                    </a:cxn>
                    <a:cxn ang="0">
                      <a:pos x="342" y="129"/>
                    </a:cxn>
                    <a:cxn ang="0">
                      <a:pos x="347" y="105"/>
                    </a:cxn>
                    <a:cxn ang="0">
                      <a:pos x="338" y="100"/>
                    </a:cxn>
                    <a:cxn ang="0">
                      <a:pos x="344" y="93"/>
                    </a:cxn>
                    <a:cxn ang="0">
                      <a:pos x="342" y="89"/>
                    </a:cxn>
                    <a:cxn ang="0">
                      <a:pos x="320" y="94"/>
                    </a:cxn>
                    <a:cxn ang="0">
                      <a:pos x="317" y="85"/>
                    </a:cxn>
                    <a:cxn ang="0">
                      <a:pos x="297" y="94"/>
                    </a:cxn>
                    <a:cxn ang="0">
                      <a:pos x="320" y="103"/>
                    </a:cxn>
                    <a:cxn ang="0">
                      <a:pos x="305" y="117"/>
                    </a:cxn>
                    <a:cxn ang="0">
                      <a:pos x="311" y="126"/>
                    </a:cxn>
                    <a:cxn ang="0">
                      <a:pos x="315" y="138"/>
                    </a:cxn>
                    <a:cxn ang="0">
                      <a:pos x="309" y="139"/>
                    </a:cxn>
                    <a:cxn ang="0">
                      <a:pos x="314" y="144"/>
                    </a:cxn>
                    <a:cxn ang="0">
                      <a:pos x="307" y="152"/>
                    </a:cxn>
                    <a:cxn ang="0">
                      <a:pos x="0" y="149"/>
                    </a:cxn>
                    <a:cxn ang="0">
                      <a:pos x="73" y="1"/>
                    </a:cxn>
                  </a:cxnLst>
                  <a:rect l="0" t="0" r="r" b="b"/>
                  <a:pathLst>
                    <a:path w="436" h="152">
                      <a:moveTo>
                        <a:pt x="73" y="1"/>
                      </a:moveTo>
                      <a:lnTo>
                        <a:pt x="436" y="0"/>
                      </a:lnTo>
                      <a:cubicBezTo>
                        <a:pt x="430" y="15"/>
                        <a:pt x="429" y="42"/>
                        <a:pt x="416" y="54"/>
                      </a:cubicBezTo>
                      <a:cubicBezTo>
                        <a:pt x="410" y="60"/>
                        <a:pt x="405" y="63"/>
                        <a:pt x="397" y="68"/>
                      </a:cubicBezTo>
                      <a:cubicBezTo>
                        <a:pt x="396" y="69"/>
                        <a:pt x="392" y="70"/>
                        <a:pt x="392" y="70"/>
                      </a:cubicBezTo>
                      <a:cubicBezTo>
                        <a:pt x="377" y="63"/>
                        <a:pt x="385" y="68"/>
                        <a:pt x="375" y="73"/>
                      </a:cubicBezTo>
                      <a:cubicBezTo>
                        <a:pt x="371" y="82"/>
                        <a:pt x="371" y="83"/>
                        <a:pt x="361" y="88"/>
                      </a:cubicBezTo>
                      <a:cubicBezTo>
                        <a:pt x="359" y="92"/>
                        <a:pt x="364" y="93"/>
                        <a:pt x="362" y="99"/>
                      </a:cubicBezTo>
                      <a:cubicBezTo>
                        <a:pt x="363" y="102"/>
                        <a:pt x="364" y="105"/>
                        <a:pt x="364" y="107"/>
                      </a:cubicBezTo>
                      <a:cubicBezTo>
                        <a:pt x="365" y="109"/>
                        <a:pt x="366" y="111"/>
                        <a:pt x="366" y="113"/>
                      </a:cubicBezTo>
                      <a:cubicBezTo>
                        <a:pt x="365" y="115"/>
                        <a:pt x="364" y="120"/>
                        <a:pt x="362" y="122"/>
                      </a:cubicBezTo>
                      <a:cubicBezTo>
                        <a:pt x="359" y="123"/>
                        <a:pt x="354" y="119"/>
                        <a:pt x="351" y="120"/>
                      </a:cubicBezTo>
                      <a:cubicBezTo>
                        <a:pt x="347" y="129"/>
                        <a:pt x="352" y="127"/>
                        <a:pt x="342" y="129"/>
                      </a:cubicBezTo>
                      <a:cubicBezTo>
                        <a:pt x="340" y="123"/>
                        <a:pt x="345" y="111"/>
                        <a:pt x="347" y="105"/>
                      </a:cubicBezTo>
                      <a:cubicBezTo>
                        <a:pt x="347" y="100"/>
                        <a:pt x="338" y="102"/>
                        <a:pt x="338" y="100"/>
                      </a:cubicBezTo>
                      <a:cubicBezTo>
                        <a:pt x="338" y="98"/>
                        <a:pt x="344" y="95"/>
                        <a:pt x="344" y="93"/>
                      </a:cubicBezTo>
                      <a:cubicBezTo>
                        <a:pt x="344" y="92"/>
                        <a:pt x="344" y="89"/>
                        <a:pt x="342" y="89"/>
                      </a:cubicBezTo>
                      <a:cubicBezTo>
                        <a:pt x="339" y="89"/>
                        <a:pt x="324" y="94"/>
                        <a:pt x="320" y="94"/>
                      </a:cubicBezTo>
                      <a:cubicBezTo>
                        <a:pt x="317" y="86"/>
                        <a:pt x="328" y="88"/>
                        <a:pt x="317" y="85"/>
                      </a:cubicBezTo>
                      <a:cubicBezTo>
                        <a:pt x="311" y="91"/>
                        <a:pt x="306" y="93"/>
                        <a:pt x="297" y="94"/>
                      </a:cubicBezTo>
                      <a:cubicBezTo>
                        <a:pt x="300" y="104"/>
                        <a:pt x="307" y="101"/>
                        <a:pt x="320" y="103"/>
                      </a:cubicBezTo>
                      <a:cubicBezTo>
                        <a:pt x="318" y="109"/>
                        <a:pt x="311" y="111"/>
                        <a:pt x="305" y="117"/>
                      </a:cubicBezTo>
                      <a:lnTo>
                        <a:pt x="311" y="126"/>
                      </a:lnTo>
                      <a:lnTo>
                        <a:pt x="315" y="138"/>
                      </a:lnTo>
                      <a:lnTo>
                        <a:pt x="309" y="139"/>
                      </a:lnTo>
                      <a:lnTo>
                        <a:pt x="314" y="144"/>
                      </a:lnTo>
                      <a:lnTo>
                        <a:pt x="307" y="152"/>
                      </a:lnTo>
                      <a:lnTo>
                        <a:pt x="0" y="149"/>
                      </a:lnTo>
                      <a:lnTo>
                        <a:pt x="73" y="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31" name="Freeform 203"/>
                <p:cNvSpPr>
                  <a:spLocks/>
                </p:cNvSpPr>
                <p:nvPr userDrawn="1"/>
              </p:nvSpPr>
              <p:spPr bwMode="ltGray">
                <a:xfrm>
                  <a:off x="2043" y="241"/>
                  <a:ext cx="20" cy="55"/>
                </a:xfrm>
                <a:custGeom>
                  <a:avLst/>
                  <a:gdLst/>
                  <a:ahLst/>
                  <a:cxnLst>
                    <a:cxn ang="0">
                      <a:pos x="5" y="156"/>
                    </a:cxn>
                    <a:cxn ang="0">
                      <a:pos x="15" y="108"/>
                    </a:cxn>
                    <a:cxn ang="0">
                      <a:pos x="17" y="68"/>
                    </a:cxn>
                    <a:cxn ang="0">
                      <a:pos x="11" y="40"/>
                    </a:cxn>
                    <a:cxn ang="0">
                      <a:pos x="17" y="12"/>
                    </a:cxn>
                    <a:cxn ang="0">
                      <a:pos x="21" y="0"/>
                    </a:cxn>
                    <a:cxn ang="0">
                      <a:pos x="31" y="30"/>
                    </a:cxn>
                    <a:cxn ang="0">
                      <a:pos x="47" y="98"/>
                    </a:cxn>
                    <a:cxn ang="0">
                      <a:pos x="31" y="108"/>
                    </a:cxn>
                    <a:cxn ang="0">
                      <a:pos x="23" y="126"/>
                    </a:cxn>
                    <a:cxn ang="0">
                      <a:pos x="21" y="132"/>
                    </a:cxn>
                    <a:cxn ang="0">
                      <a:pos x="27" y="134"/>
                    </a:cxn>
                    <a:cxn ang="0">
                      <a:pos x="31" y="146"/>
                    </a:cxn>
                    <a:cxn ang="0">
                      <a:pos x="13" y="148"/>
                    </a:cxn>
                    <a:cxn ang="0">
                      <a:pos x="7" y="160"/>
                    </a:cxn>
                    <a:cxn ang="0">
                      <a:pos x="3" y="154"/>
                    </a:cxn>
                    <a:cxn ang="0">
                      <a:pos x="5" y="156"/>
                    </a:cxn>
                  </a:cxnLst>
                  <a:rect l="0" t="0" r="r" b="b"/>
                  <a:pathLst>
                    <a:path w="47" h="165">
                      <a:moveTo>
                        <a:pt x="5" y="156"/>
                      </a:moveTo>
                      <a:cubicBezTo>
                        <a:pt x="0" y="141"/>
                        <a:pt x="1" y="118"/>
                        <a:pt x="15" y="108"/>
                      </a:cubicBezTo>
                      <a:cubicBezTo>
                        <a:pt x="16" y="95"/>
                        <a:pt x="17" y="81"/>
                        <a:pt x="17" y="68"/>
                      </a:cubicBezTo>
                      <a:cubicBezTo>
                        <a:pt x="17" y="58"/>
                        <a:pt x="11" y="40"/>
                        <a:pt x="11" y="40"/>
                      </a:cubicBezTo>
                      <a:cubicBezTo>
                        <a:pt x="14" y="20"/>
                        <a:pt x="11" y="29"/>
                        <a:pt x="17" y="12"/>
                      </a:cubicBezTo>
                      <a:cubicBezTo>
                        <a:pt x="18" y="8"/>
                        <a:pt x="21" y="0"/>
                        <a:pt x="21" y="0"/>
                      </a:cubicBezTo>
                      <a:cubicBezTo>
                        <a:pt x="38" y="6"/>
                        <a:pt x="33" y="7"/>
                        <a:pt x="31" y="30"/>
                      </a:cubicBezTo>
                      <a:cubicBezTo>
                        <a:pt x="38" y="52"/>
                        <a:pt x="40" y="76"/>
                        <a:pt x="47" y="98"/>
                      </a:cubicBezTo>
                      <a:cubicBezTo>
                        <a:pt x="44" y="116"/>
                        <a:pt x="45" y="113"/>
                        <a:pt x="31" y="108"/>
                      </a:cubicBezTo>
                      <a:cubicBezTo>
                        <a:pt x="25" y="118"/>
                        <a:pt x="28" y="112"/>
                        <a:pt x="23" y="126"/>
                      </a:cubicBezTo>
                      <a:cubicBezTo>
                        <a:pt x="22" y="128"/>
                        <a:pt x="21" y="132"/>
                        <a:pt x="21" y="132"/>
                      </a:cubicBezTo>
                      <a:cubicBezTo>
                        <a:pt x="23" y="133"/>
                        <a:pt x="26" y="132"/>
                        <a:pt x="27" y="134"/>
                      </a:cubicBezTo>
                      <a:cubicBezTo>
                        <a:pt x="29" y="137"/>
                        <a:pt x="31" y="146"/>
                        <a:pt x="31" y="146"/>
                      </a:cubicBezTo>
                      <a:cubicBezTo>
                        <a:pt x="27" y="165"/>
                        <a:pt x="23" y="155"/>
                        <a:pt x="13" y="148"/>
                      </a:cubicBezTo>
                      <a:cubicBezTo>
                        <a:pt x="11" y="152"/>
                        <a:pt x="11" y="160"/>
                        <a:pt x="7" y="160"/>
                      </a:cubicBezTo>
                      <a:cubicBezTo>
                        <a:pt x="5" y="160"/>
                        <a:pt x="4" y="156"/>
                        <a:pt x="3" y="154"/>
                      </a:cubicBezTo>
                      <a:cubicBezTo>
                        <a:pt x="3" y="153"/>
                        <a:pt x="4" y="155"/>
                        <a:pt x="5" y="15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32" name="Freeform 204"/>
                <p:cNvSpPr>
                  <a:spLocks/>
                </p:cNvSpPr>
                <p:nvPr userDrawn="1"/>
              </p:nvSpPr>
              <p:spPr bwMode="ltGray">
                <a:xfrm>
                  <a:off x="2031" y="287"/>
                  <a:ext cx="59" cy="34"/>
                </a:xfrm>
                <a:custGeom>
                  <a:avLst/>
                  <a:gdLst/>
                  <a:ahLst/>
                  <a:cxnLst>
                    <a:cxn ang="0">
                      <a:pos x="26" y="61"/>
                    </a:cxn>
                    <a:cxn ang="0">
                      <a:pos x="30" y="43"/>
                    </a:cxn>
                    <a:cxn ang="0">
                      <a:pos x="50" y="33"/>
                    </a:cxn>
                    <a:cxn ang="0">
                      <a:pos x="54" y="45"/>
                    </a:cxn>
                    <a:cxn ang="0">
                      <a:pos x="66" y="49"/>
                    </a:cxn>
                    <a:cxn ang="0">
                      <a:pos x="80" y="55"/>
                    </a:cxn>
                    <a:cxn ang="0">
                      <a:pos x="116" y="33"/>
                    </a:cxn>
                    <a:cxn ang="0">
                      <a:pos x="130" y="17"/>
                    </a:cxn>
                    <a:cxn ang="0">
                      <a:pos x="138" y="11"/>
                    </a:cxn>
                    <a:cxn ang="0">
                      <a:pos x="106" y="49"/>
                    </a:cxn>
                    <a:cxn ang="0">
                      <a:pos x="84" y="67"/>
                    </a:cxn>
                    <a:cxn ang="0">
                      <a:pos x="66" y="81"/>
                    </a:cxn>
                    <a:cxn ang="0">
                      <a:pos x="48" y="103"/>
                    </a:cxn>
                    <a:cxn ang="0">
                      <a:pos x="26" y="89"/>
                    </a:cxn>
                    <a:cxn ang="0">
                      <a:pos x="20" y="87"/>
                    </a:cxn>
                    <a:cxn ang="0">
                      <a:pos x="22" y="97"/>
                    </a:cxn>
                    <a:cxn ang="0">
                      <a:pos x="0" y="97"/>
                    </a:cxn>
                    <a:cxn ang="0">
                      <a:pos x="10" y="79"/>
                    </a:cxn>
                    <a:cxn ang="0">
                      <a:pos x="26" y="61"/>
                    </a:cxn>
                  </a:cxnLst>
                  <a:rect l="0" t="0" r="r" b="b"/>
                  <a:pathLst>
                    <a:path w="138" h="103">
                      <a:moveTo>
                        <a:pt x="26" y="61"/>
                      </a:moveTo>
                      <a:cubicBezTo>
                        <a:pt x="29" y="53"/>
                        <a:pt x="33" y="51"/>
                        <a:pt x="30" y="43"/>
                      </a:cubicBezTo>
                      <a:cubicBezTo>
                        <a:pt x="33" y="27"/>
                        <a:pt x="37" y="24"/>
                        <a:pt x="50" y="33"/>
                      </a:cubicBezTo>
                      <a:cubicBezTo>
                        <a:pt x="51" y="37"/>
                        <a:pt x="53" y="41"/>
                        <a:pt x="54" y="45"/>
                      </a:cubicBezTo>
                      <a:cubicBezTo>
                        <a:pt x="55" y="49"/>
                        <a:pt x="66" y="49"/>
                        <a:pt x="66" y="49"/>
                      </a:cubicBezTo>
                      <a:cubicBezTo>
                        <a:pt x="75" y="43"/>
                        <a:pt x="77" y="45"/>
                        <a:pt x="80" y="55"/>
                      </a:cubicBezTo>
                      <a:cubicBezTo>
                        <a:pt x="92" y="47"/>
                        <a:pt x="101" y="37"/>
                        <a:pt x="116" y="33"/>
                      </a:cubicBezTo>
                      <a:cubicBezTo>
                        <a:pt x="125" y="19"/>
                        <a:pt x="120" y="24"/>
                        <a:pt x="130" y="17"/>
                      </a:cubicBezTo>
                      <a:cubicBezTo>
                        <a:pt x="134" y="11"/>
                        <a:pt x="134" y="0"/>
                        <a:pt x="138" y="11"/>
                      </a:cubicBezTo>
                      <a:cubicBezTo>
                        <a:pt x="135" y="31"/>
                        <a:pt x="126" y="45"/>
                        <a:pt x="106" y="49"/>
                      </a:cubicBezTo>
                      <a:cubicBezTo>
                        <a:pt x="97" y="55"/>
                        <a:pt x="93" y="61"/>
                        <a:pt x="84" y="67"/>
                      </a:cubicBezTo>
                      <a:cubicBezTo>
                        <a:pt x="80" y="79"/>
                        <a:pt x="79" y="79"/>
                        <a:pt x="66" y="81"/>
                      </a:cubicBezTo>
                      <a:cubicBezTo>
                        <a:pt x="60" y="90"/>
                        <a:pt x="57" y="97"/>
                        <a:pt x="48" y="103"/>
                      </a:cubicBezTo>
                      <a:cubicBezTo>
                        <a:pt x="42" y="94"/>
                        <a:pt x="37" y="93"/>
                        <a:pt x="26" y="89"/>
                      </a:cubicBezTo>
                      <a:cubicBezTo>
                        <a:pt x="24" y="88"/>
                        <a:pt x="20" y="87"/>
                        <a:pt x="20" y="87"/>
                      </a:cubicBezTo>
                      <a:cubicBezTo>
                        <a:pt x="10" y="90"/>
                        <a:pt x="14" y="94"/>
                        <a:pt x="22" y="97"/>
                      </a:cubicBezTo>
                      <a:cubicBezTo>
                        <a:pt x="14" y="103"/>
                        <a:pt x="9" y="100"/>
                        <a:pt x="0" y="97"/>
                      </a:cubicBezTo>
                      <a:cubicBezTo>
                        <a:pt x="2" y="87"/>
                        <a:pt x="1" y="82"/>
                        <a:pt x="10" y="79"/>
                      </a:cubicBezTo>
                      <a:cubicBezTo>
                        <a:pt x="15" y="63"/>
                        <a:pt x="14" y="69"/>
                        <a:pt x="26" y="6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33" name="Freeform 205"/>
                <p:cNvSpPr>
                  <a:spLocks/>
                </p:cNvSpPr>
                <p:nvPr userDrawn="1"/>
              </p:nvSpPr>
              <p:spPr bwMode="ltGray">
                <a:xfrm>
                  <a:off x="1968" y="319"/>
                  <a:ext cx="80" cy="72"/>
                </a:xfrm>
                <a:custGeom>
                  <a:avLst/>
                  <a:gdLst/>
                  <a:ahLst/>
                  <a:cxnLst>
                    <a:cxn ang="0">
                      <a:pos x="158" y="24"/>
                    </a:cxn>
                    <a:cxn ang="0">
                      <a:pos x="160" y="6"/>
                    </a:cxn>
                    <a:cxn ang="0">
                      <a:pos x="170" y="0"/>
                    </a:cxn>
                    <a:cxn ang="0">
                      <a:pos x="182" y="24"/>
                    </a:cxn>
                    <a:cxn ang="0">
                      <a:pos x="188" y="42"/>
                    </a:cxn>
                    <a:cxn ang="0">
                      <a:pos x="178" y="58"/>
                    </a:cxn>
                    <a:cxn ang="0">
                      <a:pos x="170" y="76"/>
                    </a:cxn>
                    <a:cxn ang="0">
                      <a:pos x="162" y="126"/>
                    </a:cxn>
                    <a:cxn ang="0">
                      <a:pos x="144" y="136"/>
                    </a:cxn>
                    <a:cxn ang="0">
                      <a:pos x="120" y="138"/>
                    </a:cxn>
                    <a:cxn ang="0">
                      <a:pos x="112" y="124"/>
                    </a:cxn>
                    <a:cxn ang="0">
                      <a:pos x="102" y="146"/>
                    </a:cxn>
                    <a:cxn ang="0">
                      <a:pos x="90" y="150"/>
                    </a:cxn>
                    <a:cxn ang="0">
                      <a:pos x="80" y="132"/>
                    </a:cxn>
                    <a:cxn ang="0">
                      <a:pos x="58" y="144"/>
                    </a:cxn>
                    <a:cxn ang="0">
                      <a:pos x="76" y="142"/>
                    </a:cxn>
                    <a:cxn ang="0">
                      <a:pos x="78" y="160"/>
                    </a:cxn>
                    <a:cxn ang="0">
                      <a:pos x="58" y="166"/>
                    </a:cxn>
                    <a:cxn ang="0">
                      <a:pos x="34" y="166"/>
                    </a:cxn>
                    <a:cxn ang="0">
                      <a:pos x="36" y="154"/>
                    </a:cxn>
                    <a:cxn ang="0">
                      <a:pos x="46" y="144"/>
                    </a:cxn>
                    <a:cxn ang="0">
                      <a:pos x="34" y="148"/>
                    </a:cxn>
                    <a:cxn ang="0">
                      <a:pos x="26" y="166"/>
                    </a:cxn>
                    <a:cxn ang="0">
                      <a:pos x="30" y="190"/>
                    </a:cxn>
                    <a:cxn ang="0">
                      <a:pos x="14" y="200"/>
                    </a:cxn>
                    <a:cxn ang="0">
                      <a:pos x="0" y="214"/>
                    </a:cxn>
                    <a:cxn ang="0">
                      <a:pos x="8" y="188"/>
                    </a:cxn>
                    <a:cxn ang="0">
                      <a:pos x="0" y="164"/>
                    </a:cxn>
                    <a:cxn ang="0">
                      <a:pos x="14" y="152"/>
                    </a:cxn>
                    <a:cxn ang="0">
                      <a:pos x="32" y="134"/>
                    </a:cxn>
                    <a:cxn ang="0">
                      <a:pos x="44" y="118"/>
                    </a:cxn>
                    <a:cxn ang="0">
                      <a:pos x="72" y="116"/>
                    </a:cxn>
                    <a:cxn ang="0">
                      <a:pos x="84" y="112"/>
                    </a:cxn>
                    <a:cxn ang="0">
                      <a:pos x="114" y="78"/>
                    </a:cxn>
                    <a:cxn ang="0">
                      <a:pos x="120" y="92"/>
                    </a:cxn>
                    <a:cxn ang="0">
                      <a:pos x="132" y="76"/>
                    </a:cxn>
                    <a:cxn ang="0">
                      <a:pos x="150" y="54"/>
                    </a:cxn>
                    <a:cxn ang="0">
                      <a:pos x="154" y="42"/>
                    </a:cxn>
                    <a:cxn ang="0">
                      <a:pos x="148" y="38"/>
                    </a:cxn>
                    <a:cxn ang="0">
                      <a:pos x="152" y="32"/>
                    </a:cxn>
                    <a:cxn ang="0">
                      <a:pos x="158" y="24"/>
                    </a:cxn>
                  </a:cxnLst>
                  <a:rect l="0" t="0" r="r" b="b"/>
                  <a:pathLst>
                    <a:path w="188" h="214">
                      <a:moveTo>
                        <a:pt x="158" y="24"/>
                      </a:moveTo>
                      <a:cubicBezTo>
                        <a:pt x="156" y="18"/>
                        <a:pt x="160" y="6"/>
                        <a:pt x="160" y="6"/>
                      </a:cubicBezTo>
                      <a:cubicBezTo>
                        <a:pt x="167" y="16"/>
                        <a:pt x="167" y="8"/>
                        <a:pt x="170" y="0"/>
                      </a:cubicBezTo>
                      <a:cubicBezTo>
                        <a:pt x="181" y="4"/>
                        <a:pt x="179" y="14"/>
                        <a:pt x="182" y="24"/>
                      </a:cubicBezTo>
                      <a:cubicBezTo>
                        <a:pt x="184" y="30"/>
                        <a:pt x="188" y="42"/>
                        <a:pt x="188" y="42"/>
                      </a:cubicBezTo>
                      <a:cubicBezTo>
                        <a:pt x="183" y="56"/>
                        <a:pt x="188" y="52"/>
                        <a:pt x="178" y="58"/>
                      </a:cubicBezTo>
                      <a:cubicBezTo>
                        <a:pt x="174" y="63"/>
                        <a:pt x="170" y="76"/>
                        <a:pt x="170" y="76"/>
                      </a:cubicBezTo>
                      <a:cubicBezTo>
                        <a:pt x="169" y="100"/>
                        <a:pt x="173" y="110"/>
                        <a:pt x="162" y="126"/>
                      </a:cubicBezTo>
                      <a:cubicBezTo>
                        <a:pt x="150" y="118"/>
                        <a:pt x="155" y="132"/>
                        <a:pt x="144" y="136"/>
                      </a:cubicBezTo>
                      <a:cubicBezTo>
                        <a:pt x="135" y="134"/>
                        <a:pt x="129" y="135"/>
                        <a:pt x="120" y="138"/>
                      </a:cubicBezTo>
                      <a:cubicBezTo>
                        <a:pt x="114" y="129"/>
                        <a:pt x="122" y="127"/>
                        <a:pt x="112" y="124"/>
                      </a:cubicBezTo>
                      <a:cubicBezTo>
                        <a:pt x="108" y="130"/>
                        <a:pt x="108" y="142"/>
                        <a:pt x="102" y="146"/>
                      </a:cubicBezTo>
                      <a:cubicBezTo>
                        <a:pt x="98" y="148"/>
                        <a:pt x="90" y="150"/>
                        <a:pt x="90" y="150"/>
                      </a:cubicBezTo>
                      <a:cubicBezTo>
                        <a:pt x="87" y="141"/>
                        <a:pt x="89" y="135"/>
                        <a:pt x="80" y="132"/>
                      </a:cubicBezTo>
                      <a:cubicBezTo>
                        <a:pt x="68" y="134"/>
                        <a:pt x="65" y="134"/>
                        <a:pt x="58" y="144"/>
                      </a:cubicBezTo>
                      <a:cubicBezTo>
                        <a:pt x="66" y="150"/>
                        <a:pt x="68" y="147"/>
                        <a:pt x="76" y="142"/>
                      </a:cubicBezTo>
                      <a:cubicBezTo>
                        <a:pt x="81" y="146"/>
                        <a:pt x="85" y="155"/>
                        <a:pt x="78" y="160"/>
                      </a:cubicBezTo>
                      <a:cubicBezTo>
                        <a:pt x="75" y="162"/>
                        <a:pt x="62" y="165"/>
                        <a:pt x="58" y="166"/>
                      </a:cubicBezTo>
                      <a:cubicBezTo>
                        <a:pt x="48" y="173"/>
                        <a:pt x="44" y="173"/>
                        <a:pt x="34" y="166"/>
                      </a:cubicBezTo>
                      <a:cubicBezTo>
                        <a:pt x="35" y="162"/>
                        <a:pt x="34" y="158"/>
                        <a:pt x="36" y="154"/>
                      </a:cubicBezTo>
                      <a:cubicBezTo>
                        <a:pt x="38" y="150"/>
                        <a:pt x="55" y="146"/>
                        <a:pt x="46" y="144"/>
                      </a:cubicBezTo>
                      <a:cubicBezTo>
                        <a:pt x="42" y="143"/>
                        <a:pt x="34" y="148"/>
                        <a:pt x="34" y="148"/>
                      </a:cubicBezTo>
                      <a:cubicBezTo>
                        <a:pt x="32" y="155"/>
                        <a:pt x="28" y="159"/>
                        <a:pt x="26" y="166"/>
                      </a:cubicBezTo>
                      <a:cubicBezTo>
                        <a:pt x="36" y="182"/>
                        <a:pt x="36" y="173"/>
                        <a:pt x="30" y="190"/>
                      </a:cubicBezTo>
                      <a:cubicBezTo>
                        <a:pt x="28" y="196"/>
                        <a:pt x="14" y="200"/>
                        <a:pt x="14" y="200"/>
                      </a:cubicBezTo>
                      <a:cubicBezTo>
                        <a:pt x="5" y="214"/>
                        <a:pt x="11" y="210"/>
                        <a:pt x="0" y="214"/>
                      </a:cubicBezTo>
                      <a:cubicBezTo>
                        <a:pt x="2" y="202"/>
                        <a:pt x="5" y="198"/>
                        <a:pt x="8" y="188"/>
                      </a:cubicBezTo>
                      <a:cubicBezTo>
                        <a:pt x="6" y="178"/>
                        <a:pt x="3" y="173"/>
                        <a:pt x="0" y="164"/>
                      </a:cubicBezTo>
                      <a:cubicBezTo>
                        <a:pt x="3" y="156"/>
                        <a:pt x="7" y="157"/>
                        <a:pt x="14" y="152"/>
                      </a:cubicBezTo>
                      <a:cubicBezTo>
                        <a:pt x="18" y="141"/>
                        <a:pt x="23" y="140"/>
                        <a:pt x="32" y="134"/>
                      </a:cubicBezTo>
                      <a:cubicBezTo>
                        <a:pt x="37" y="127"/>
                        <a:pt x="37" y="123"/>
                        <a:pt x="44" y="118"/>
                      </a:cubicBezTo>
                      <a:cubicBezTo>
                        <a:pt x="64" y="121"/>
                        <a:pt x="55" y="122"/>
                        <a:pt x="72" y="116"/>
                      </a:cubicBezTo>
                      <a:cubicBezTo>
                        <a:pt x="76" y="115"/>
                        <a:pt x="84" y="112"/>
                        <a:pt x="84" y="112"/>
                      </a:cubicBezTo>
                      <a:cubicBezTo>
                        <a:pt x="105" y="119"/>
                        <a:pt x="97" y="84"/>
                        <a:pt x="114" y="78"/>
                      </a:cubicBezTo>
                      <a:cubicBezTo>
                        <a:pt x="117" y="87"/>
                        <a:pt x="110" y="89"/>
                        <a:pt x="120" y="92"/>
                      </a:cubicBezTo>
                      <a:cubicBezTo>
                        <a:pt x="125" y="85"/>
                        <a:pt x="125" y="81"/>
                        <a:pt x="132" y="76"/>
                      </a:cubicBezTo>
                      <a:cubicBezTo>
                        <a:pt x="138" y="68"/>
                        <a:pt x="146" y="65"/>
                        <a:pt x="150" y="54"/>
                      </a:cubicBezTo>
                      <a:cubicBezTo>
                        <a:pt x="151" y="50"/>
                        <a:pt x="154" y="42"/>
                        <a:pt x="154" y="42"/>
                      </a:cubicBezTo>
                      <a:cubicBezTo>
                        <a:pt x="152" y="41"/>
                        <a:pt x="148" y="40"/>
                        <a:pt x="148" y="38"/>
                      </a:cubicBezTo>
                      <a:cubicBezTo>
                        <a:pt x="148" y="36"/>
                        <a:pt x="161" y="33"/>
                        <a:pt x="152" y="32"/>
                      </a:cubicBezTo>
                      <a:lnTo>
                        <a:pt x="158" y="24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34" name="Freeform 206"/>
                <p:cNvSpPr>
                  <a:spLocks/>
                </p:cNvSpPr>
                <p:nvPr userDrawn="1"/>
              </p:nvSpPr>
              <p:spPr bwMode="ltGray">
                <a:xfrm>
                  <a:off x="2021" y="340"/>
                  <a:ext cx="6" cy="4"/>
                </a:xfrm>
                <a:custGeom>
                  <a:avLst/>
                  <a:gdLst/>
                  <a:ahLst/>
                  <a:cxnLst>
                    <a:cxn ang="0">
                      <a:pos x="0" y="9"/>
                    </a:cxn>
                    <a:cxn ang="0">
                      <a:pos x="4" y="13"/>
                    </a:cxn>
                    <a:cxn ang="0">
                      <a:pos x="0" y="9"/>
                    </a:cxn>
                  </a:cxnLst>
                  <a:rect l="0" t="0" r="r" b="b"/>
                  <a:pathLst>
                    <a:path w="13" h="13">
                      <a:moveTo>
                        <a:pt x="0" y="9"/>
                      </a:moveTo>
                      <a:cubicBezTo>
                        <a:pt x="6" y="0"/>
                        <a:pt x="13" y="7"/>
                        <a:pt x="4" y="13"/>
                      </a:cubicBezTo>
                      <a:cubicBezTo>
                        <a:pt x="0" y="6"/>
                        <a:pt x="0" y="5"/>
                        <a:pt x="0" y="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35" name="Freeform 207"/>
                <p:cNvSpPr>
                  <a:spLocks/>
                </p:cNvSpPr>
                <p:nvPr userDrawn="1"/>
              </p:nvSpPr>
              <p:spPr bwMode="ltGray">
                <a:xfrm>
                  <a:off x="1573" y="389"/>
                  <a:ext cx="347" cy="190"/>
                </a:xfrm>
                <a:custGeom>
                  <a:avLst/>
                  <a:gdLst/>
                  <a:ahLst/>
                  <a:cxnLst>
                    <a:cxn ang="0">
                      <a:pos x="812" y="26"/>
                    </a:cxn>
                    <a:cxn ang="0">
                      <a:pos x="778" y="78"/>
                    </a:cxn>
                    <a:cxn ang="0">
                      <a:pos x="748" y="122"/>
                    </a:cxn>
                    <a:cxn ang="0">
                      <a:pos x="722" y="142"/>
                    </a:cxn>
                    <a:cxn ang="0">
                      <a:pos x="634" y="180"/>
                    </a:cxn>
                    <a:cxn ang="0">
                      <a:pos x="632" y="210"/>
                    </a:cxn>
                    <a:cxn ang="0">
                      <a:pos x="604" y="230"/>
                    </a:cxn>
                    <a:cxn ang="0">
                      <a:pos x="620" y="178"/>
                    </a:cxn>
                    <a:cxn ang="0">
                      <a:pos x="576" y="188"/>
                    </a:cxn>
                    <a:cxn ang="0">
                      <a:pos x="556" y="218"/>
                    </a:cxn>
                    <a:cxn ang="0">
                      <a:pos x="596" y="280"/>
                    </a:cxn>
                    <a:cxn ang="0">
                      <a:pos x="594" y="368"/>
                    </a:cxn>
                    <a:cxn ang="0">
                      <a:pos x="542" y="406"/>
                    </a:cxn>
                    <a:cxn ang="0">
                      <a:pos x="522" y="386"/>
                    </a:cxn>
                    <a:cxn ang="0">
                      <a:pos x="482" y="348"/>
                    </a:cxn>
                    <a:cxn ang="0">
                      <a:pos x="462" y="348"/>
                    </a:cxn>
                    <a:cxn ang="0">
                      <a:pos x="450" y="394"/>
                    </a:cxn>
                    <a:cxn ang="0">
                      <a:pos x="500" y="464"/>
                    </a:cxn>
                    <a:cxn ang="0">
                      <a:pos x="510" y="524"/>
                    </a:cxn>
                    <a:cxn ang="0">
                      <a:pos x="526" y="560"/>
                    </a:cxn>
                    <a:cxn ang="0">
                      <a:pos x="492" y="544"/>
                    </a:cxn>
                    <a:cxn ang="0">
                      <a:pos x="470" y="518"/>
                    </a:cxn>
                    <a:cxn ang="0">
                      <a:pos x="422" y="424"/>
                    </a:cxn>
                    <a:cxn ang="0">
                      <a:pos x="426" y="310"/>
                    </a:cxn>
                    <a:cxn ang="0">
                      <a:pos x="422" y="268"/>
                    </a:cxn>
                    <a:cxn ang="0">
                      <a:pos x="412" y="276"/>
                    </a:cxn>
                    <a:cxn ang="0">
                      <a:pos x="386" y="266"/>
                    </a:cxn>
                    <a:cxn ang="0">
                      <a:pos x="360" y="170"/>
                    </a:cxn>
                    <a:cxn ang="0">
                      <a:pos x="330" y="166"/>
                    </a:cxn>
                    <a:cxn ang="0">
                      <a:pos x="288" y="172"/>
                    </a:cxn>
                    <a:cxn ang="0">
                      <a:pos x="242" y="232"/>
                    </a:cxn>
                    <a:cxn ang="0">
                      <a:pos x="196" y="268"/>
                    </a:cxn>
                    <a:cxn ang="0">
                      <a:pos x="184" y="274"/>
                    </a:cxn>
                    <a:cxn ang="0">
                      <a:pos x="160" y="328"/>
                    </a:cxn>
                    <a:cxn ang="0">
                      <a:pos x="152" y="354"/>
                    </a:cxn>
                    <a:cxn ang="0">
                      <a:pos x="128" y="404"/>
                    </a:cxn>
                    <a:cxn ang="0">
                      <a:pos x="94" y="392"/>
                    </a:cxn>
                    <a:cxn ang="0">
                      <a:pos x="66" y="258"/>
                    </a:cxn>
                    <a:cxn ang="0">
                      <a:pos x="72" y="156"/>
                    </a:cxn>
                    <a:cxn ang="0">
                      <a:pos x="44" y="180"/>
                    </a:cxn>
                    <a:cxn ang="0">
                      <a:pos x="20" y="150"/>
                    </a:cxn>
                    <a:cxn ang="0">
                      <a:pos x="24" y="138"/>
                    </a:cxn>
                    <a:cxn ang="0">
                      <a:pos x="0" y="92"/>
                    </a:cxn>
                    <a:cxn ang="0">
                      <a:pos x="798" y="6"/>
                    </a:cxn>
                  </a:cxnLst>
                  <a:rect l="0" t="0" r="r" b="b"/>
                  <a:pathLst>
                    <a:path w="812" h="564">
                      <a:moveTo>
                        <a:pt x="798" y="6"/>
                      </a:moveTo>
                      <a:cubicBezTo>
                        <a:pt x="801" y="15"/>
                        <a:pt x="809" y="16"/>
                        <a:pt x="812" y="26"/>
                      </a:cubicBezTo>
                      <a:cubicBezTo>
                        <a:pt x="809" y="36"/>
                        <a:pt x="801" y="41"/>
                        <a:pt x="796" y="50"/>
                      </a:cubicBezTo>
                      <a:cubicBezTo>
                        <a:pt x="791" y="61"/>
                        <a:pt x="788" y="71"/>
                        <a:pt x="778" y="78"/>
                      </a:cubicBezTo>
                      <a:cubicBezTo>
                        <a:pt x="773" y="85"/>
                        <a:pt x="771" y="88"/>
                        <a:pt x="774" y="96"/>
                      </a:cubicBezTo>
                      <a:cubicBezTo>
                        <a:pt x="767" y="107"/>
                        <a:pt x="758" y="114"/>
                        <a:pt x="748" y="122"/>
                      </a:cubicBezTo>
                      <a:cubicBezTo>
                        <a:pt x="744" y="125"/>
                        <a:pt x="736" y="130"/>
                        <a:pt x="736" y="130"/>
                      </a:cubicBezTo>
                      <a:cubicBezTo>
                        <a:pt x="740" y="141"/>
                        <a:pt x="731" y="140"/>
                        <a:pt x="722" y="142"/>
                      </a:cubicBezTo>
                      <a:cubicBezTo>
                        <a:pt x="716" y="148"/>
                        <a:pt x="712" y="151"/>
                        <a:pt x="704" y="154"/>
                      </a:cubicBezTo>
                      <a:cubicBezTo>
                        <a:pt x="686" y="150"/>
                        <a:pt x="650" y="169"/>
                        <a:pt x="634" y="180"/>
                      </a:cubicBezTo>
                      <a:cubicBezTo>
                        <a:pt x="636" y="189"/>
                        <a:pt x="631" y="193"/>
                        <a:pt x="640" y="196"/>
                      </a:cubicBezTo>
                      <a:cubicBezTo>
                        <a:pt x="643" y="205"/>
                        <a:pt x="640" y="207"/>
                        <a:pt x="632" y="210"/>
                      </a:cubicBezTo>
                      <a:cubicBezTo>
                        <a:pt x="626" y="219"/>
                        <a:pt x="623" y="226"/>
                        <a:pt x="614" y="232"/>
                      </a:cubicBezTo>
                      <a:cubicBezTo>
                        <a:pt x="611" y="231"/>
                        <a:pt x="606" y="233"/>
                        <a:pt x="604" y="230"/>
                      </a:cubicBezTo>
                      <a:cubicBezTo>
                        <a:pt x="599" y="220"/>
                        <a:pt x="610" y="199"/>
                        <a:pt x="620" y="196"/>
                      </a:cubicBezTo>
                      <a:cubicBezTo>
                        <a:pt x="623" y="187"/>
                        <a:pt x="617" y="187"/>
                        <a:pt x="620" y="178"/>
                      </a:cubicBezTo>
                      <a:cubicBezTo>
                        <a:pt x="617" y="164"/>
                        <a:pt x="609" y="168"/>
                        <a:pt x="598" y="172"/>
                      </a:cubicBezTo>
                      <a:cubicBezTo>
                        <a:pt x="592" y="180"/>
                        <a:pt x="585" y="185"/>
                        <a:pt x="576" y="188"/>
                      </a:cubicBezTo>
                      <a:cubicBezTo>
                        <a:pt x="572" y="194"/>
                        <a:pt x="568" y="200"/>
                        <a:pt x="564" y="206"/>
                      </a:cubicBezTo>
                      <a:cubicBezTo>
                        <a:pt x="561" y="210"/>
                        <a:pt x="556" y="218"/>
                        <a:pt x="556" y="218"/>
                      </a:cubicBezTo>
                      <a:cubicBezTo>
                        <a:pt x="558" y="234"/>
                        <a:pt x="559" y="243"/>
                        <a:pt x="572" y="252"/>
                      </a:cubicBezTo>
                      <a:cubicBezTo>
                        <a:pt x="579" y="262"/>
                        <a:pt x="586" y="273"/>
                        <a:pt x="596" y="280"/>
                      </a:cubicBezTo>
                      <a:cubicBezTo>
                        <a:pt x="598" y="286"/>
                        <a:pt x="602" y="298"/>
                        <a:pt x="602" y="298"/>
                      </a:cubicBezTo>
                      <a:cubicBezTo>
                        <a:pt x="601" y="308"/>
                        <a:pt x="599" y="361"/>
                        <a:pt x="594" y="368"/>
                      </a:cubicBezTo>
                      <a:cubicBezTo>
                        <a:pt x="590" y="374"/>
                        <a:pt x="576" y="378"/>
                        <a:pt x="570" y="382"/>
                      </a:cubicBezTo>
                      <a:cubicBezTo>
                        <a:pt x="563" y="393"/>
                        <a:pt x="550" y="396"/>
                        <a:pt x="542" y="406"/>
                      </a:cubicBezTo>
                      <a:cubicBezTo>
                        <a:pt x="536" y="413"/>
                        <a:pt x="539" y="417"/>
                        <a:pt x="530" y="420"/>
                      </a:cubicBezTo>
                      <a:cubicBezTo>
                        <a:pt x="526" y="408"/>
                        <a:pt x="538" y="391"/>
                        <a:pt x="522" y="386"/>
                      </a:cubicBezTo>
                      <a:cubicBezTo>
                        <a:pt x="516" y="377"/>
                        <a:pt x="510" y="364"/>
                        <a:pt x="502" y="356"/>
                      </a:cubicBezTo>
                      <a:cubicBezTo>
                        <a:pt x="497" y="341"/>
                        <a:pt x="505" y="360"/>
                        <a:pt x="482" y="348"/>
                      </a:cubicBezTo>
                      <a:cubicBezTo>
                        <a:pt x="478" y="346"/>
                        <a:pt x="478" y="339"/>
                        <a:pt x="474" y="336"/>
                      </a:cubicBezTo>
                      <a:cubicBezTo>
                        <a:pt x="470" y="323"/>
                        <a:pt x="466" y="342"/>
                        <a:pt x="462" y="348"/>
                      </a:cubicBezTo>
                      <a:cubicBezTo>
                        <a:pt x="460" y="358"/>
                        <a:pt x="456" y="363"/>
                        <a:pt x="454" y="374"/>
                      </a:cubicBezTo>
                      <a:cubicBezTo>
                        <a:pt x="457" y="383"/>
                        <a:pt x="455" y="387"/>
                        <a:pt x="450" y="394"/>
                      </a:cubicBezTo>
                      <a:cubicBezTo>
                        <a:pt x="454" y="399"/>
                        <a:pt x="464" y="411"/>
                        <a:pt x="466" y="418"/>
                      </a:cubicBezTo>
                      <a:cubicBezTo>
                        <a:pt x="474" y="443"/>
                        <a:pt x="472" y="458"/>
                        <a:pt x="500" y="464"/>
                      </a:cubicBezTo>
                      <a:cubicBezTo>
                        <a:pt x="507" y="469"/>
                        <a:pt x="510" y="474"/>
                        <a:pt x="516" y="480"/>
                      </a:cubicBezTo>
                      <a:cubicBezTo>
                        <a:pt x="511" y="494"/>
                        <a:pt x="513" y="509"/>
                        <a:pt x="510" y="524"/>
                      </a:cubicBezTo>
                      <a:cubicBezTo>
                        <a:pt x="512" y="537"/>
                        <a:pt x="511" y="541"/>
                        <a:pt x="522" y="548"/>
                      </a:cubicBezTo>
                      <a:cubicBezTo>
                        <a:pt x="523" y="552"/>
                        <a:pt x="525" y="556"/>
                        <a:pt x="526" y="560"/>
                      </a:cubicBezTo>
                      <a:cubicBezTo>
                        <a:pt x="527" y="564"/>
                        <a:pt x="514" y="556"/>
                        <a:pt x="514" y="556"/>
                      </a:cubicBezTo>
                      <a:cubicBezTo>
                        <a:pt x="502" y="564"/>
                        <a:pt x="501" y="551"/>
                        <a:pt x="492" y="544"/>
                      </a:cubicBezTo>
                      <a:cubicBezTo>
                        <a:pt x="488" y="541"/>
                        <a:pt x="480" y="536"/>
                        <a:pt x="480" y="536"/>
                      </a:cubicBezTo>
                      <a:cubicBezTo>
                        <a:pt x="471" y="522"/>
                        <a:pt x="474" y="529"/>
                        <a:pt x="470" y="518"/>
                      </a:cubicBezTo>
                      <a:cubicBezTo>
                        <a:pt x="467" y="491"/>
                        <a:pt x="461" y="446"/>
                        <a:pt x="436" y="430"/>
                      </a:cubicBezTo>
                      <a:cubicBezTo>
                        <a:pt x="428" y="433"/>
                        <a:pt x="425" y="433"/>
                        <a:pt x="422" y="424"/>
                      </a:cubicBezTo>
                      <a:cubicBezTo>
                        <a:pt x="427" y="404"/>
                        <a:pt x="432" y="383"/>
                        <a:pt x="438" y="364"/>
                      </a:cubicBezTo>
                      <a:cubicBezTo>
                        <a:pt x="436" y="343"/>
                        <a:pt x="431" y="330"/>
                        <a:pt x="426" y="310"/>
                      </a:cubicBezTo>
                      <a:cubicBezTo>
                        <a:pt x="429" y="302"/>
                        <a:pt x="425" y="300"/>
                        <a:pt x="422" y="292"/>
                      </a:cubicBezTo>
                      <a:cubicBezTo>
                        <a:pt x="424" y="282"/>
                        <a:pt x="428" y="277"/>
                        <a:pt x="422" y="268"/>
                      </a:cubicBezTo>
                      <a:cubicBezTo>
                        <a:pt x="420" y="269"/>
                        <a:pt x="418" y="269"/>
                        <a:pt x="416" y="270"/>
                      </a:cubicBezTo>
                      <a:cubicBezTo>
                        <a:pt x="414" y="272"/>
                        <a:pt x="414" y="275"/>
                        <a:pt x="412" y="276"/>
                      </a:cubicBezTo>
                      <a:cubicBezTo>
                        <a:pt x="408" y="278"/>
                        <a:pt x="400" y="280"/>
                        <a:pt x="400" y="280"/>
                      </a:cubicBezTo>
                      <a:cubicBezTo>
                        <a:pt x="394" y="274"/>
                        <a:pt x="389" y="274"/>
                        <a:pt x="386" y="266"/>
                      </a:cubicBezTo>
                      <a:cubicBezTo>
                        <a:pt x="391" y="251"/>
                        <a:pt x="379" y="206"/>
                        <a:pt x="364" y="196"/>
                      </a:cubicBezTo>
                      <a:cubicBezTo>
                        <a:pt x="357" y="186"/>
                        <a:pt x="358" y="182"/>
                        <a:pt x="360" y="170"/>
                      </a:cubicBezTo>
                      <a:cubicBezTo>
                        <a:pt x="358" y="160"/>
                        <a:pt x="356" y="147"/>
                        <a:pt x="346" y="144"/>
                      </a:cubicBezTo>
                      <a:cubicBezTo>
                        <a:pt x="343" y="154"/>
                        <a:pt x="338" y="160"/>
                        <a:pt x="330" y="166"/>
                      </a:cubicBezTo>
                      <a:cubicBezTo>
                        <a:pt x="323" y="164"/>
                        <a:pt x="308" y="160"/>
                        <a:pt x="308" y="160"/>
                      </a:cubicBezTo>
                      <a:cubicBezTo>
                        <a:pt x="296" y="162"/>
                        <a:pt x="297" y="166"/>
                        <a:pt x="288" y="172"/>
                      </a:cubicBezTo>
                      <a:cubicBezTo>
                        <a:pt x="284" y="185"/>
                        <a:pt x="282" y="191"/>
                        <a:pt x="268" y="196"/>
                      </a:cubicBezTo>
                      <a:cubicBezTo>
                        <a:pt x="264" y="200"/>
                        <a:pt x="243" y="231"/>
                        <a:pt x="242" y="232"/>
                      </a:cubicBezTo>
                      <a:cubicBezTo>
                        <a:pt x="231" y="239"/>
                        <a:pt x="215" y="247"/>
                        <a:pt x="206" y="256"/>
                      </a:cubicBezTo>
                      <a:cubicBezTo>
                        <a:pt x="202" y="260"/>
                        <a:pt x="200" y="265"/>
                        <a:pt x="196" y="268"/>
                      </a:cubicBezTo>
                      <a:cubicBezTo>
                        <a:pt x="194" y="269"/>
                        <a:pt x="192" y="269"/>
                        <a:pt x="190" y="270"/>
                      </a:cubicBezTo>
                      <a:cubicBezTo>
                        <a:pt x="188" y="271"/>
                        <a:pt x="186" y="272"/>
                        <a:pt x="184" y="274"/>
                      </a:cubicBezTo>
                      <a:cubicBezTo>
                        <a:pt x="180" y="278"/>
                        <a:pt x="172" y="286"/>
                        <a:pt x="172" y="286"/>
                      </a:cubicBezTo>
                      <a:cubicBezTo>
                        <a:pt x="167" y="300"/>
                        <a:pt x="165" y="314"/>
                        <a:pt x="160" y="328"/>
                      </a:cubicBezTo>
                      <a:cubicBezTo>
                        <a:pt x="158" y="335"/>
                        <a:pt x="156" y="341"/>
                        <a:pt x="154" y="348"/>
                      </a:cubicBezTo>
                      <a:cubicBezTo>
                        <a:pt x="153" y="350"/>
                        <a:pt x="152" y="354"/>
                        <a:pt x="152" y="354"/>
                      </a:cubicBezTo>
                      <a:cubicBezTo>
                        <a:pt x="152" y="359"/>
                        <a:pt x="156" y="384"/>
                        <a:pt x="146" y="392"/>
                      </a:cubicBezTo>
                      <a:cubicBezTo>
                        <a:pt x="141" y="397"/>
                        <a:pt x="128" y="404"/>
                        <a:pt x="128" y="404"/>
                      </a:cubicBezTo>
                      <a:cubicBezTo>
                        <a:pt x="125" y="412"/>
                        <a:pt x="122" y="421"/>
                        <a:pt x="114" y="424"/>
                      </a:cubicBezTo>
                      <a:cubicBezTo>
                        <a:pt x="100" y="419"/>
                        <a:pt x="97" y="405"/>
                        <a:pt x="94" y="392"/>
                      </a:cubicBezTo>
                      <a:cubicBezTo>
                        <a:pt x="86" y="362"/>
                        <a:pt x="82" y="332"/>
                        <a:pt x="72" y="302"/>
                      </a:cubicBezTo>
                      <a:cubicBezTo>
                        <a:pt x="71" y="281"/>
                        <a:pt x="70" y="275"/>
                        <a:pt x="66" y="258"/>
                      </a:cubicBezTo>
                      <a:cubicBezTo>
                        <a:pt x="66" y="251"/>
                        <a:pt x="68" y="219"/>
                        <a:pt x="64" y="208"/>
                      </a:cubicBezTo>
                      <a:cubicBezTo>
                        <a:pt x="70" y="191"/>
                        <a:pt x="66" y="173"/>
                        <a:pt x="72" y="156"/>
                      </a:cubicBezTo>
                      <a:cubicBezTo>
                        <a:pt x="66" y="139"/>
                        <a:pt x="60" y="168"/>
                        <a:pt x="56" y="172"/>
                      </a:cubicBezTo>
                      <a:cubicBezTo>
                        <a:pt x="53" y="175"/>
                        <a:pt x="44" y="180"/>
                        <a:pt x="44" y="180"/>
                      </a:cubicBezTo>
                      <a:cubicBezTo>
                        <a:pt x="35" y="177"/>
                        <a:pt x="28" y="173"/>
                        <a:pt x="24" y="162"/>
                      </a:cubicBezTo>
                      <a:cubicBezTo>
                        <a:pt x="23" y="158"/>
                        <a:pt x="20" y="150"/>
                        <a:pt x="20" y="150"/>
                      </a:cubicBezTo>
                      <a:cubicBezTo>
                        <a:pt x="30" y="148"/>
                        <a:pt x="30" y="143"/>
                        <a:pt x="38" y="138"/>
                      </a:cubicBezTo>
                      <a:cubicBezTo>
                        <a:pt x="35" y="128"/>
                        <a:pt x="31" y="133"/>
                        <a:pt x="24" y="138"/>
                      </a:cubicBezTo>
                      <a:cubicBezTo>
                        <a:pt x="15" y="135"/>
                        <a:pt x="15" y="132"/>
                        <a:pt x="18" y="124"/>
                      </a:cubicBezTo>
                      <a:cubicBezTo>
                        <a:pt x="11" y="114"/>
                        <a:pt x="9" y="101"/>
                        <a:pt x="0" y="92"/>
                      </a:cubicBezTo>
                      <a:lnTo>
                        <a:pt x="76" y="0"/>
                      </a:lnTo>
                      <a:lnTo>
                        <a:pt x="798" y="6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36" name="Freeform 208"/>
                <p:cNvSpPr>
                  <a:spLocks/>
                </p:cNvSpPr>
                <p:nvPr userDrawn="1"/>
              </p:nvSpPr>
              <p:spPr bwMode="ltGray">
                <a:xfrm>
                  <a:off x="1634" y="519"/>
                  <a:ext cx="19" cy="29"/>
                </a:xfrm>
                <a:custGeom>
                  <a:avLst/>
                  <a:gdLst/>
                  <a:ahLst/>
                  <a:cxnLst>
                    <a:cxn ang="0">
                      <a:pos x="7" y="11"/>
                    </a:cxn>
                    <a:cxn ang="0">
                      <a:pos x="17" y="3"/>
                    </a:cxn>
                    <a:cxn ang="0">
                      <a:pos x="37" y="33"/>
                    </a:cxn>
                    <a:cxn ang="0">
                      <a:pos x="19" y="85"/>
                    </a:cxn>
                    <a:cxn ang="0">
                      <a:pos x="1" y="69"/>
                    </a:cxn>
                    <a:cxn ang="0">
                      <a:pos x="7" y="11"/>
                    </a:cxn>
                  </a:cxnLst>
                  <a:rect l="0" t="0" r="r" b="b"/>
                  <a:pathLst>
                    <a:path w="43" h="85">
                      <a:moveTo>
                        <a:pt x="7" y="11"/>
                      </a:moveTo>
                      <a:cubicBezTo>
                        <a:pt x="4" y="2"/>
                        <a:pt x="9" y="0"/>
                        <a:pt x="17" y="3"/>
                      </a:cubicBezTo>
                      <a:cubicBezTo>
                        <a:pt x="24" y="13"/>
                        <a:pt x="28" y="24"/>
                        <a:pt x="37" y="33"/>
                      </a:cubicBezTo>
                      <a:cubicBezTo>
                        <a:pt x="43" y="52"/>
                        <a:pt x="40" y="78"/>
                        <a:pt x="19" y="85"/>
                      </a:cubicBezTo>
                      <a:cubicBezTo>
                        <a:pt x="6" y="81"/>
                        <a:pt x="5" y="81"/>
                        <a:pt x="1" y="69"/>
                      </a:cubicBezTo>
                      <a:cubicBezTo>
                        <a:pt x="2" y="66"/>
                        <a:pt x="0" y="4"/>
                        <a:pt x="7" y="1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37" name="Freeform 209"/>
                <p:cNvSpPr>
                  <a:spLocks/>
                </p:cNvSpPr>
                <p:nvPr userDrawn="1"/>
              </p:nvSpPr>
              <p:spPr bwMode="ltGray">
                <a:xfrm>
                  <a:off x="1900" y="421"/>
                  <a:ext cx="18" cy="24"/>
                </a:xfrm>
                <a:custGeom>
                  <a:avLst/>
                  <a:gdLst/>
                  <a:ahLst/>
                  <a:cxnLst>
                    <a:cxn ang="0">
                      <a:pos x="13" y="28"/>
                    </a:cxn>
                    <a:cxn ang="0">
                      <a:pos x="29" y="2"/>
                    </a:cxn>
                    <a:cxn ang="0">
                      <a:pos x="43" y="4"/>
                    </a:cxn>
                    <a:cxn ang="0">
                      <a:pos x="39" y="26"/>
                    </a:cxn>
                    <a:cxn ang="0">
                      <a:pos x="13" y="74"/>
                    </a:cxn>
                    <a:cxn ang="0">
                      <a:pos x="7" y="60"/>
                    </a:cxn>
                    <a:cxn ang="0">
                      <a:pos x="3" y="36"/>
                    </a:cxn>
                    <a:cxn ang="0">
                      <a:pos x="13" y="28"/>
                    </a:cxn>
                  </a:cxnLst>
                  <a:rect l="0" t="0" r="r" b="b"/>
                  <a:pathLst>
                    <a:path w="44" h="74">
                      <a:moveTo>
                        <a:pt x="13" y="28"/>
                      </a:moveTo>
                      <a:cubicBezTo>
                        <a:pt x="15" y="13"/>
                        <a:pt x="14" y="7"/>
                        <a:pt x="29" y="2"/>
                      </a:cubicBezTo>
                      <a:cubicBezTo>
                        <a:pt x="34" y="3"/>
                        <a:pt x="40" y="0"/>
                        <a:pt x="43" y="4"/>
                      </a:cubicBezTo>
                      <a:cubicBezTo>
                        <a:pt x="44" y="6"/>
                        <a:pt x="41" y="21"/>
                        <a:pt x="39" y="26"/>
                      </a:cubicBezTo>
                      <a:cubicBezTo>
                        <a:pt x="31" y="43"/>
                        <a:pt x="30" y="63"/>
                        <a:pt x="13" y="74"/>
                      </a:cubicBezTo>
                      <a:cubicBezTo>
                        <a:pt x="4" y="71"/>
                        <a:pt x="4" y="68"/>
                        <a:pt x="7" y="60"/>
                      </a:cubicBezTo>
                      <a:cubicBezTo>
                        <a:pt x="5" y="50"/>
                        <a:pt x="0" y="46"/>
                        <a:pt x="3" y="36"/>
                      </a:cubicBezTo>
                      <a:cubicBezTo>
                        <a:pt x="4" y="32"/>
                        <a:pt x="8" y="23"/>
                        <a:pt x="1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38" name="Freeform 210"/>
                <p:cNvSpPr>
                  <a:spLocks/>
                </p:cNvSpPr>
                <p:nvPr userDrawn="1"/>
              </p:nvSpPr>
              <p:spPr bwMode="ltGray">
                <a:xfrm>
                  <a:off x="1951" y="409"/>
                  <a:ext cx="9" cy="10"/>
                </a:xfrm>
                <a:custGeom>
                  <a:avLst/>
                  <a:gdLst/>
                  <a:ahLst/>
                  <a:cxnLst>
                    <a:cxn ang="0">
                      <a:pos x="7" y="16"/>
                    </a:cxn>
                    <a:cxn ang="0">
                      <a:pos x="5" y="30"/>
                    </a:cxn>
                    <a:cxn ang="0">
                      <a:pos x="7" y="16"/>
                    </a:cxn>
                  </a:cxnLst>
                  <a:rect l="0" t="0" r="r" b="b"/>
                  <a:pathLst>
                    <a:path w="20" h="30">
                      <a:moveTo>
                        <a:pt x="7" y="16"/>
                      </a:moveTo>
                      <a:cubicBezTo>
                        <a:pt x="18" y="0"/>
                        <a:pt x="20" y="20"/>
                        <a:pt x="5" y="30"/>
                      </a:cubicBezTo>
                      <a:cubicBezTo>
                        <a:pt x="0" y="23"/>
                        <a:pt x="1" y="22"/>
                        <a:pt x="7" y="1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39" name="Freeform 211"/>
                <p:cNvSpPr>
                  <a:spLocks/>
                </p:cNvSpPr>
                <p:nvPr userDrawn="1"/>
              </p:nvSpPr>
              <p:spPr bwMode="ltGray">
                <a:xfrm>
                  <a:off x="1021" y="314"/>
                  <a:ext cx="433" cy="354"/>
                </a:xfrm>
                <a:custGeom>
                  <a:avLst/>
                  <a:gdLst/>
                  <a:ahLst/>
                  <a:cxnLst>
                    <a:cxn ang="0">
                      <a:pos x="481" y="464"/>
                    </a:cxn>
                    <a:cxn ang="0">
                      <a:pos x="486" y="451"/>
                    </a:cxn>
                    <a:cxn ang="0">
                      <a:pos x="500" y="413"/>
                    </a:cxn>
                    <a:cxn ang="0">
                      <a:pos x="309" y="287"/>
                    </a:cxn>
                    <a:cxn ang="0">
                      <a:pos x="282" y="346"/>
                    </a:cxn>
                    <a:cxn ang="0">
                      <a:pos x="303" y="556"/>
                    </a:cxn>
                    <a:cxn ang="0">
                      <a:pos x="282" y="494"/>
                    </a:cxn>
                    <a:cxn ang="0">
                      <a:pos x="242" y="439"/>
                    </a:cxn>
                    <a:cxn ang="0">
                      <a:pos x="245" y="413"/>
                    </a:cxn>
                    <a:cxn ang="0">
                      <a:pos x="247" y="394"/>
                    </a:cxn>
                    <a:cxn ang="0">
                      <a:pos x="220" y="375"/>
                    </a:cxn>
                    <a:cxn ang="0">
                      <a:pos x="194" y="346"/>
                    </a:cxn>
                    <a:cxn ang="0">
                      <a:pos x="148" y="354"/>
                    </a:cxn>
                    <a:cxn ang="0">
                      <a:pos x="126" y="365"/>
                    </a:cxn>
                    <a:cxn ang="0">
                      <a:pos x="78" y="365"/>
                    </a:cxn>
                    <a:cxn ang="0">
                      <a:pos x="22" y="312"/>
                    </a:cxn>
                    <a:cxn ang="0">
                      <a:pos x="11" y="295"/>
                    </a:cxn>
                    <a:cxn ang="0">
                      <a:pos x="0" y="264"/>
                    </a:cxn>
                    <a:cxn ang="0">
                      <a:pos x="24" y="213"/>
                    </a:cxn>
                    <a:cxn ang="0">
                      <a:pos x="32" y="181"/>
                    </a:cxn>
                    <a:cxn ang="0">
                      <a:pos x="51" y="143"/>
                    </a:cxn>
                    <a:cxn ang="0">
                      <a:pos x="81" y="116"/>
                    </a:cxn>
                    <a:cxn ang="0">
                      <a:pos x="167" y="67"/>
                    </a:cxn>
                    <a:cxn ang="0">
                      <a:pos x="220" y="30"/>
                    </a:cxn>
                    <a:cxn ang="0">
                      <a:pos x="258" y="6"/>
                    </a:cxn>
                    <a:cxn ang="0">
                      <a:pos x="363" y="2"/>
                    </a:cxn>
                    <a:cxn ang="0">
                      <a:pos x="398" y="0"/>
                    </a:cxn>
                    <a:cxn ang="0">
                      <a:pos x="384" y="34"/>
                    </a:cxn>
                    <a:cxn ang="0">
                      <a:pos x="443" y="84"/>
                    </a:cxn>
                    <a:cxn ang="0">
                      <a:pos x="497" y="74"/>
                    </a:cxn>
                    <a:cxn ang="0">
                      <a:pos x="529" y="82"/>
                    </a:cxn>
                    <a:cxn ang="0">
                      <a:pos x="559" y="97"/>
                    </a:cxn>
                    <a:cxn ang="0">
                      <a:pos x="572" y="188"/>
                    </a:cxn>
                    <a:cxn ang="0">
                      <a:pos x="572" y="240"/>
                    </a:cxn>
                    <a:cxn ang="0">
                      <a:pos x="599" y="283"/>
                    </a:cxn>
                    <a:cxn ang="0">
                      <a:pos x="645" y="300"/>
                    </a:cxn>
                    <a:cxn ang="0">
                      <a:pos x="680" y="295"/>
                    </a:cxn>
                    <a:cxn ang="0">
                      <a:pos x="664" y="340"/>
                    </a:cxn>
                    <a:cxn ang="0">
                      <a:pos x="599" y="407"/>
                    </a:cxn>
                    <a:cxn ang="0">
                      <a:pos x="548" y="485"/>
                    </a:cxn>
                    <a:cxn ang="0">
                      <a:pos x="556" y="508"/>
                    </a:cxn>
                    <a:cxn ang="0">
                      <a:pos x="435" y="556"/>
                    </a:cxn>
                  </a:cxnLst>
                  <a:rect l="0" t="0" r="r" b="b"/>
                  <a:pathLst>
                    <a:path w="682" h="557">
                      <a:moveTo>
                        <a:pt x="435" y="556"/>
                      </a:moveTo>
                      <a:lnTo>
                        <a:pt x="481" y="464"/>
                      </a:lnTo>
                      <a:lnTo>
                        <a:pt x="473" y="449"/>
                      </a:lnTo>
                      <a:lnTo>
                        <a:pt x="486" y="451"/>
                      </a:lnTo>
                      <a:lnTo>
                        <a:pt x="495" y="441"/>
                      </a:lnTo>
                      <a:lnTo>
                        <a:pt x="500" y="413"/>
                      </a:lnTo>
                      <a:lnTo>
                        <a:pt x="500" y="371"/>
                      </a:lnTo>
                      <a:lnTo>
                        <a:pt x="309" y="287"/>
                      </a:lnTo>
                      <a:lnTo>
                        <a:pt x="296" y="308"/>
                      </a:lnTo>
                      <a:lnTo>
                        <a:pt x="282" y="346"/>
                      </a:lnTo>
                      <a:lnTo>
                        <a:pt x="396" y="557"/>
                      </a:lnTo>
                      <a:lnTo>
                        <a:pt x="303" y="556"/>
                      </a:lnTo>
                      <a:lnTo>
                        <a:pt x="304" y="536"/>
                      </a:lnTo>
                      <a:cubicBezTo>
                        <a:pt x="284" y="520"/>
                        <a:pt x="296" y="510"/>
                        <a:pt x="282" y="494"/>
                      </a:cubicBezTo>
                      <a:cubicBezTo>
                        <a:pt x="276" y="475"/>
                        <a:pt x="267" y="468"/>
                        <a:pt x="253" y="451"/>
                      </a:cubicBezTo>
                      <a:cubicBezTo>
                        <a:pt x="249" y="447"/>
                        <a:pt x="245" y="443"/>
                        <a:pt x="242" y="439"/>
                      </a:cubicBezTo>
                      <a:lnTo>
                        <a:pt x="237" y="432"/>
                      </a:lnTo>
                      <a:cubicBezTo>
                        <a:pt x="237" y="432"/>
                        <a:pt x="245" y="413"/>
                        <a:pt x="245" y="413"/>
                      </a:cubicBezTo>
                      <a:cubicBezTo>
                        <a:pt x="247" y="409"/>
                        <a:pt x="250" y="401"/>
                        <a:pt x="250" y="401"/>
                      </a:cubicBezTo>
                      <a:cubicBezTo>
                        <a:pt x="249" y="399"/>
                        <a:pt x="247" y="397"/>
                        <a:pt x="247" y="394"/>
                      </a:cubicBezTo>
                      <a:cubicBezTo>
                        <a:pt x="248" y="390"/>
                        <a:pt x="253" y="382"/>
                        <a:pt x="253" y="382"/>
                      </a:cubicBezTo>
                      <a:cubicBezTo>
                        <a:pt x="243" y="370"/>
                        <a:pt x="237" y="371"/>
                        <a:pt x="220" y="375"/>
                      </a:cubicBezTo>
                      <a:cubicBezTo>
                        <a:pt x="217" y="371"/>
                        <a:pt x="210" y="369"/>
                        <a:pt x="207" y="365"/>
                      </a:cubicBezTo>
                      <a:cubicBezTo>
                        <a:pt x="185" y="337"/>
                        <a:pt x="216" y="363"/>
                        <a:pt x="194" y="346"/>
                      </a:cubicBezTo>
                      <a:cubicBezTo>
                        <a:pt x="167" y="349"/>
                        <a:pt x="179" y="346"/>
                        <a:pt x="156" y="352"/>
                      </a:cubicBezTo>
                      <a:cubicBezTo>
                        <a:pt x="153" y="353"/>
                        <a:pt x="148" y="354"/>
                        <a:pt x="148" y="354"/>
                      </a:cubicBezTo>
                      <a:cubicBezTo>
                        <a:pt x="146" y="356"/>
                        <a:pt x="145" y="359"/>
                        <a:pt x="142" y="361"/>
                      </a:cubicBezTo>
                      <a:cubicBezTo>
                        <a:pt x="138" y="363"/>
                        <a:pt x="126" y="365"/>
                        <a:pt x="126" y="365"/>
                      </a:cubicBezTo>
                      <a:cubicBezTo>
                        <a:pt x="105" y="354"/>
                        <a:pt x="116" y="355"/>
                        <a:pt x="94" y="361"/>
                      </a:cubicBezTo>
                      <a:cubicBezTo>
                        <a:pt x="89" y="362"/>
                        <a:pt x="78" y="365"/>
                        <a:pt x="78" y="365"/>
                      </a:cubicBezTo>
                      <a:cubicBezTo>
                        <a:pt x="62" y="383"/>
                        <a:pt x="46" y="346"/>
                        <a:pt x="35" y="337"/>
                      </a:cubicBezTo>
                      <a:cubicBezTo>
                        <a:pt x="32" y="330"/>
                        <a:pt x="24" y="320"/>
                        <a:pt x="22" y="312"/>
                      </a:cubicBezTo>
                      <a:cubicBezTo>
                        <a:pt x="20" y="308"/>
                        <a:pt x="22" y="303"/>
                        <a:pt x="19" y="300"/>
                      </a:cubicBezTo>
                      <a:cubicBezTo>
                        <a:pt x="17" y="297"/>
                        <a:pt x="13" y="297"/>
                        <a:pt x="11" y="295"/>
                      </a:cubicBezTo>
                      <a:cubicBezTo>
                        <a:pt x="3" y="277"/>
                        <a:pt x="15" y="306"/>
                        <a:pt x="5" y="276"/>
                      </a:cubicBezTo>
                      <a:cubicBezTo>
                        <a:pt x="4" y="272"/>
                        <a:pt x="0" y="264"/>
                        <a:pt x="0" y="264"/>
                      </a:cubicBezTo>
                      <a:cubicBezTo>
                        <a:pt x="3" y="253"/>
                        <a:pt x="2" y="248"/>
                        <a:pt x="13" y="243"/>
                      </a:cubicBezTo>
                      <a:cubicBezTo>
                        <a:pt x="20" y="221"/>
                        <a:pt x="17" y="231"/>
                        <a:pt x="24" y="213"/>
                      </a:cubicBezTo>
                      <a:cubicBezTo>
                        <a:pt x="26" y="209"/>
                        <a:pt x="30" y="200"/>
                        <a:pt x="30" y="200"/>
                      </a:cubicBezTo>
                      <a:cubicBezTo>
                        <a:pt x="26" y="192"/>
                        <a:pt x="24" y="191"/>
                        <a:pt x="32" y="181"/>
                      </a:cubicBezTo>
                      <a:cubicBezTo>
                        <a:pt x="36" y="177"/>
                        <a:pt x="43" y="169"/>
                        <a:pt x="43" y="169"/>
                      </a:cubicBezTo>
                      <a:cubicBezTo>
                        <a:pt x="37" y="155"/>
                        <a:pt x="36" y="153"/>
                        <a:pt x="51" y="143"/>
                      </a:cubicBezTo>
                      <a:cubicBezTo>
                        <a:pt x="56" y="140"/>
                        <a:pt x="67" y="135"/>
                        <a:pt x="67" y="135"/>
                      </a:cubicBezTo>
                      <a:cubicBezTo>
                        <a:pt x="73" y="129"/>
                        <a:pt x="75" y="122"/>
                        <a:pt x="81" y="116"/>
                      </a:cubicBezTo>
                      <a:cubicBezTo>
                        <a:pt x="89" y="107"/>
                        <a:pt x="102" y="105"/>
                        <a:pt x="113" y="99"/>
                      </a:cubicBezTo>
                      <a:cubicBezTo>
                        <a:pt x="125" y="85"/>
                        <a:pt x="149" y="76"/>
                        <a:pt x="167" y="67"/>
                      </a:cubicBezTo>
                      <a:cubicBezTo>
                        <a:pt x="174" y="59"/>
                        <a:pt x="175" y="50"/>
                        <a:pt x="188" y="46"/>
                      </a:cubicBezTo>
                      <a:cubicBezTo>
                        <a:pt x="198" y="39"/>
                        <a:pt x="208" y="36"/>
                        <a:pt x="220" y="30"/>
                      </a:cubicBezTo>
                      <a:cubicBezTo>
                        <a:pt x="223" y="28"/>
                        <a:pt x="228" y="25"/>
                        <a:pt x="228" y="25"/>
                      </a:cubicBezTo>
                      <a:cubicBezTo>
                        <a:pt x="237" y="16"/>
                        <a:pt x="245" y="10"/>
                        <a:pt x="258" y="6"/>
                      </a:cubicBezTo>
                      <a:cubicBezTo>
                        <a:pt x="269" y="31"/>
                        <a:pt x="301" y="6"/>
                        <a:pt x="320" y="4"/>
                      </a:cubicBezTo>
                      <a:cubicBezTo>
                        <a:pt x="334" y="3"/>
                        <a:pt x="349" y="3"/>
                        <a:pt x="363" y="2"/>
                      </a:cubicBezTo>
                      <a:cubicBezTo>
                        <a:pt x="369" y="3"/>
                        <a:pt x="376" y="5"/>
                        <a:pt x="382" y="4"/>
                      </a:cubicBezTo>
                      <a:cubicBezTo>
                        <a:pt x="387" y="4"/>
                        <a:pt x="398" y="0"/>
                        <a:pt x="398" y="0"/>
                      </a:cubicBezTo>
                      <a:cubicBezTo>
                        <a:pt x="415" y="8"/>
                        <a:pt x="406" y="16"/>
                        <a:pt x="400" y="30"/>
                      </a:cubicBezTo>
                      <a:cubicBezTo>
                        <a:pt x="398" y="34"/>
                        <a:pt x="384" y="34"/>
                        <a:pt x="384" y="34"/>
                      </a:cubicBezTo>
                      <a:cubicBezTo>
                        <a:pt x="379" y="47"/>
                        <a:pt x="398" y="51"/>
                        <a:pt x="411" y="55"/>
                      </a:cubicBezTo>
                      <a:cubicBezTo>
                        <a:pt x="419" y="72"/>
                        <a:pt x="421" y="79"/>
                        <a:pt x="443" y="84"/>
                      </a:cubicBezTo>
                      <a:cubicBezTo>
                        <a:pt x="461" y="71"/>
                        <a:pt x="435" y="65"/>
                        <a:pt x="468" y="57"/>
                      </a:cubicBezTo>
                      <a:cubicBezTo>
                        <a:pt x="482" y="61"/>
                        <a:pt x="485" y="70"/>
                        <a:pt x="497" y="74"/>
                      </a:cubicBezTo>
                      <a:cubicBezTo>
                        <a:pt x="505" y="76"/>
                        <a:pt x="513" y="78"/>
                        <a:pt x="521" y="80"/>
                      </a:cubicBezTo>
                      <a:cubicBezTo>
                        <a:pt x="524" y="81"/>
                        <a:pt x="529" y="82"/>
                        <a:pt x="529" y="82"/>
                      </a:cubicBezTo>
                      <a:cubicBezTo>
                        <a:pt x="547" y="78"/>
                        <a:pt x="547" y="76"/>
                        <a:pt x="562" y="84"/>
                      </a:cubicBezTo>
                      <a:cubicBezTo>
                        <a:pt x="566" y="95"/>
                        <a:pt x="565" y="86"/>
                        <a:pt x="559" y="97"/>
                      </a:cubicBezTo>
                      <a:cubicBezTo>
                        <a:pt x="557" y="101"/>
                        <a:pt x="554" y="110"/>
                        <a:pt x="554" y="110"/>
                      </a:cubicBezTo>
                      <a:cubicBezTo>
                        <a:pt x="556" y="132"/>
                        <a:pt x="556" y="168"/>
                        <a:pt x="572" y="188"/>
                      </a:cubicBezTo>
                      <a:cubicBezTo>
                        <a:pt x="568" y="198"/>
                        <a:pt x="564" y="208"/>
                        <a:pt x="562" y="219"/>
                      </a:cubicBezTo>
                      <a:cubicBezTo>
                        <a:pt x="564" y="227"/>
                        <a:pt x="569" y="233"/>
                        <a:pt x="572" y="240"/>
                      </a:cubicBezTo>
                      <a:cubicBezTo>
                        <a:pt x="573" y="247"/>
                        <a:pt x="572" y="254"/>
                        <a:pt x="575" y="259"/>
                      </a:cubicBezTo>
                      <a:cubicBezTo>
                        <a:pt x="577" y="263"/>
                        <a:pt x="595" y="272"/>
                        <a:pt x="599" y="283"/>
                      </a:cubicBezTo>
                      <a:cubicBezTo>
                        <a:pt x="594" y="295"/>
                        <a:pt x="603" y="306"/>
                        <a:pt x="618" y="310"/>
                      </a:cubicBezTo>
                      <a:cubicBezTo>
                        <a:pt x="630" y="307"/>
                        <a:pt x="638" y="308"/>
                        <a:pt x="645" y="300"/>
                      </a:cubicBezTo>
                      <a:cubicBezTo>
                        <a:pt x="660" y="302"/>
                        <a:pt x="663" y="303"/>
                        <a:pt x="672" y="293"/>
                      </a:cubicBezTo>
                      <a:cubicBezTo>
                        <a:pt x="675" y="294"/>
                        <a:pt x="679" y="293"/>
                        <a:pt x="680" y="295"/>
                      </a:cubicBezTo>
                      <a:cubicBezTo>
                        <a:pt x="682" y="301"/>
                        <a:pt x="674" y="321"/>
                        <a:pt x="672" y="327"/>
                      </a:cubicBezTo>
                      <a:cubicBezTo>
                        <a:pt x="668" y="340"/>
                        <a:pt x="671" y="326"/>
                        <a:pt x="664" y="340"/>
                      </a:cubicBezTo>
                      <a:cubicBezTo>
                        <a:pt x="652" y="360"/>
                        <a:pt x="646" y="381"/>
                        <a:pt x="621" y="394"/>
                      </a:cubicBezTo>
                      <a:cubicBezTo>
                        <a:pt x="614" y="402"/>
                        <a:pt x="609" y="402"/>
                        <a:pt x="599" y="407"/>
                      </a:cubicBezTo>
                      <a:cubicBezTo>
                        <a:pt x="590" y="418"/>
                        <a:pt x="579" y="429"/>
                        <a:pt x="567" y="439"/>
                      </a:cubicBezTo>
                      <a:cubicBezTo>
                        <a:pt x="560" y="454"/>
                        <a:pt x="555" y="470"/>
                        <a:pt x="548" y="485"/>
                      </a:cubicBezTo>
                      <a:cubicBezTo>
                        <a:pt x="549" y="489"/>
                        <a:pt x="550" y="492"/>
                        <a:pt x="551" y="496"/>
                      </a:cubicBezTo>
                      <a:cubicBezTo>
                        <a:pt x="552" y="500"/>
                        <a:pt x="556" y="508"/>
                        <a:pt x="556" y="508"/>
                      </a:cubicBezTo>
                      <a:cubicBezTo>
                        <a:pt x="559" y="524"/>
                        <a:pt x="562" y="546"/>
                        <a:pt x="576" y="557"/>
                      </a:cubicBezTo>
                      <a:lnTo>
                        <a:pt x="435" y="556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40" name="Freeform 212"/>
                <p:cNvSpPr>
                  <a:spLocks/>
                </p:cNvSpPr>
                <p:nvPr userDrawn="1"/>
              </p:nvSpPr>
              <p:spPr bwMode="ltGray">
                <a:xfrm>
                  <a:off x="1189" y="447"/>
                  <a:ext cx="163" cy="222"/>
                </a:xfrm>
                <a:custGeom>
                  <a:avLst/>
                  <a:gdLst/>
                  <a:ahLst/>
                  <a:cxnLst>
                    <a:cxn ang="0">
                      <a:pos x="243" y="347"/>
                    </a:cxn>
                    <a:cxn ang="0">
                      <a:pos x="233" y="301"/>
                    </a:cxn>
                    <a:cxn ang="0">
                      <a:pos x="217" y="288"/>
                    </a:cxn>
                    <a:cxn ang="0">
                      <a:pos x="215" y="269"/>
                    </a:cxn>
                    <a:cxn ang="0">
                      <a:pos x="209" y="254"/>
                    </a:cxn>
                    <a:cxn ang="0">
                      <a:pos x="209" y="229"/>
                    </a:cxn>
                    <a:cxn ang="0">
                      <a:pos x="207" y="214"/>
                    </a:cxn>
                    <a:cxn ang="0">
                      <a:pos x="228" y="202"/>
                    </a:cxn>
                    <a:cxn ang="0">
                      <a:pos x="257" y="197"/>
                    </a:cxn>
                    <a:cxn ang="0">
                      <a:pos x="257" y="136"/>
                    </a:cxn>
                    <a:cxn ang="0">
                      <a:pos x="54" y="96"/>
                    </a:cxn>
                    <a:cxn ang="0">
                      <a:pos x="32" y="98"/>
                    </a:cxn>
                    <a:cxn ang="0">
                      <a:pos x="16" y="102"/>
                    </a:cxn>
                    <a:cxn ang="0">
                      <a:pos x="0" y="149"/>
                    </a:cxn>
                    <a:cxn ang="0">
                      <a:pos x="93" y="346"/>
                    </a:cxn>
                    <a:cxn ang="0">
                      <a:pos x="243" y="347"/>
                    </a:cxn>
                  </a:cxnLst>
                  <a:rect l="0" t="0" r="r" b="b"/>
                  <a:pathLst>
                    <a:path w="257" h="347">
                      <a:moveTo>
                        <a:pt x="243" y="347"/>
                      </a:moveTo>
                      <a:lnTo>
                        <a:pt x="233" y="301"/>
                      </a:lnTo>
                      <a:lnTo>
                        <a:pt x="217" y="288"/>
                      </a:lnTo>
                      <a:lnTo>
                        <a:pt x="215" y="269"/>
                      </a:lnTo>
                      <a:lnTo>
                        <a:pt x="209" y="254"/>
                      </a:lnTo>
                      <a:lnTo>
                        <a:pt x="209" y="229"/>
                      </a:lnTo>
                      <a:lnTo>
                        <a:pt x="207" y="214"/>
                      </a:lnTo>
                      <a:lnTo>
                        <a:pt x="228" y="202"/>
                      </a:lnTo>
                      <a:lnTo>
                        <a:pt x="257" y="197"/>
                      </a:lnTo>
                      <a:lnTo>
                        <a:pt x="257" y="136"/>
                      </a:lnTo>
                      <a:cubicBezTo>
                        <a:pt x="209" y="119"/>
                        <a:pt x="13" y="0"/>
                        <a:pt x="54" y="96"/>
                      </a:cubicBezTo>
                      <a:cubicBezTo>
                        <a:pt x="36" y="106"/>
                        <a:pt x="57" y="97"/>
                        <a:pt x="32" y="98"/>
                      </a:cubicBezTo>
                      <a:cubicBezTo>
                        <a:pt x="27" y="99"/>
                        <a:pt x="16" y="102"/>
                        <a:pt x="16" y="102"/>
                      </a:cubicBezTo>
                      <a:lnTo>
                        <a:pt x="0" y="149"/>
                      </a:lnTo>
                      <a:lnTo>
                        <a:pt x="93" y="346"/>
                      </a:lnTo>
                      <a:lnTo>
                        <a:pt x="243" y="347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41" name="Freeform 213"/>
                <p:cNvSpPr>
                  <a:spLocks/>
                </p:cNvSpPr>
                <p:nvPr userDrawn="1"/>
              </p:nvSpPr>
              <p:spPr bwMode="ltGray">
                <a:xfrm>
                  <a:off x="1476" y="612"/>
                  <a:ext cx="7" cy="12"/>
                </a:xfrm>
                <a:custGeom>
                  <a:avLst/>
                  <a:gdLst/>
                  <a:ahLst/>
                  <a:cxnLst>
                    <a:cxn ang="0">
                      <a:pos x="7" y="25"/>
                    </a:cxn>
                    <a:cxn ang="0">
                      <a:pos x="19" y="21"/>
                    </a:cxn>
                    <a:cxn ang="0">
                      <a:pos x="7" y="25"/>
                    </a:cxn>
                  </a:cxnLst>
                  <a:rect l="0" t="0" r="r" b="b"/>
                  <a:pathLst>
                    <a:path w="19" h="37">
                      <a:moveTo>
                        <a:pt x="7" y="25"/>
                      </a:moveTo>
                      <a:cubicBezTo>
                        <a:pt x="0" y="4"/>
                        <a:pt x="12" y="0"/>
                        <a:pt x="19" y="21"/>
                      </a:cubicBezTo>
                      <a:cubicBezTo>
                        <a:pt x="14" y="37"/>
                        <a:pt x="18" y="36"/>
                        <a:pt x="7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42" name="Freeform 214"/>
                <p:cNvSpPr>
                  <a:spLocks/>
                </p:cNvSpPr>
                <p:nvPr userDrawn="1"/>
              </p:nvSpPr>
              <p:spPr bwMode="ltGray">
                <a:xfrm>
                  <a:off x="1467" y="498"/>
                  <a:ext cx="9" cy="7"/>
                </a:xfrm>
                <a:custGeom>
                  <a:avLst/>
                  <a:gdLst/>
                  <a:ahLst/>
                  <a:cxnLst>
                    <a:cxn ang="0">
                      <a:pos x="12" y="12"/>
                    </a:cxn>
                    <a:cxn ang="0">
                      <a:pos x="16" y="0"/>
                    </a:cxn>
                    <a:cxn ang="0">
                      <a:pos x="20" y="12"/>
                    </a:cxn>
                    <a:cxn ang="0">
                      <a:pos x="8" y="20"/>
                    </a:cxn>
                    <a:cxn ang="0">
                      <a:pos x="12" y="12"/>
                    </a:cxn>
                  </a:cxnLst>
                  <a:rect l="0" t="0" r="r" b="b"/>
                  <a:pathLst>
                    <a:path w="22" h="20">
                      <a:moveTo>
                        <a:pt x="12" y="12"/>
                      </a:moveTo>
                      <a:cubicBezTo>
                        <a:pt x="13" y="8"/>
                        <a:pt x="12" y="0"/>
                        <a:pt x="16" y="0"/>
                      </a:cubicBezTo>
                      <a:cubicBezTo>
                        <a:pt x="20" y="0"/>
                        <a:pt x="22" y="8"/>
                        <a:pt x="20" y="12"/>
                      </a:cubicBezTo>
                      <a:cubicBezTo>
                        <a:pt x="18" y="16"/>
                        <a:pt x="12" y="17"/>
                        <a:pt x="8" y="20"/>
                      </a:cubicBezTo>
                      <a:cubicBezTo>
                        <a:pt x="3" y="5"/>
                        <a:pt x="0" y="6"/>
                        <a:pt x="12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43" name="Freeform 215"/>
                <p:cNvSpPr>
                  <a:spLocks/>
                </p:cNvSpPr>
                <p:nvPr userDrawn="1"/>
              </p:nvSpPr>
              <p:spPr bwMode="ltGray">
                <a:xfrm>
                  <a:off x="1072" y="357"/>
                  <a:ext cx="25" cy="10"/>
                </a:xfrm>
                <a:custGeom>
                  <a:avLst/>
                  <a:gdLst/>
                  <a:ahLst/>
                  <a:cxnLst>
                    <a:cxn ang="0">
                      <a:pos x="24" y="18"/>
                    </a:cxn>
                    <a:cxn ang="0">
                      <a:pos x="32" y="6"/>
                    </a:cxn>
                    <a:cxn ang="0">
                      <a:pos x="36" y="30"/>
                    </a:cxn>
                    <a:cxn ang="0">
                      <a:pos x="24" y="18"/>
                    </a:cxn>
                  </a:cxnLst>
                  <a:rect l="0" t="0" r="r" b="b"/>
                  <a:pathLst>
                    <a:path w="57" h="30">
                      <a:moveTo>
                        <a:pt x="24" y="18"/>
                      </a:moveTo>
                      <a:cubicBezTo>
                        <a:pt x="0" y="10"/>
                        <a:pt x="9" y="0"/>
                        <a:pt x="32" y="6"/>
                      </a:cubicBezTo>
                      <a:cubicBezTo>
                        <a:pt x="46" y="15"/>
                        <a:pt x="57" y="23"/>
                        <a:pt x="36" y="30"/>
                      </a:cubicBezTo>
                      <a:cubicBezTo>
                        <a:pt x="21" y="25"/>
                        <a:pt x="24" y="30"/>
                        <a:pt x="24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44" name="Freeform 216"/>
                <p:cNvSpPr>
                  <a:spLocks/>
                </p:cNvSpPr>
                <p:nvPr userDrawn="1"/>
              </p:nvSpPr>
              <p:spPr bwMode="ltGray">
                <a:xfrm>
                  <a:off x="1374" y="265"/>
                  <a:ext cx="295" cy="233"/>
                </a:xfrm>
                <a:custGeom>
                  <a:avLst/>
                  <a:gdLst/>
                  <a:ahLst/>
                  <a:cxnLst>
                    <a:cxn ang="0">
                      <a:pos x="473" y="464"/>
                    </a:cxn>
                    <a:cxn ang="0">
                      <a:pos x="393" y="452"/>
                    </a:cxn>
                    <a:cxn ang="0">
                      <a:pos x="325" y="412"/>
                    </a:cxn>
                    <a:cxn ang="0">
                      <a:pos x="265" y="400"/>
                    </a:cxn>
                    <a:cxn ang="0">
                      <a:pos x="237" y="416"/>
                    </a:cxn>
                    <a:cxn ang="0">
                      <a:pos x="261" y="428"/>
                    </a:cxn>
                    <a:cxn ang="0">
                      <a:pos x="293" y="468"/>
                    </a:cxn>
                    <a:cxn ang="0">
                      <a:pos x="321" y="476"/>
                    </a:cxn>
                    <a:cxn ang="0">
                      <a:pos x="333" y="536"/>
                    </a:cxn>
                    <a:cxn ang="0">
                      <a:pos x="313" y="552"/>
                    </a:cxn>
                    <a:cxn ang="0">
                      <a:pos x="261" y="616"/>
                    </a:cxn>
                    <a:cxn ang="0">
                      <a:pos x="225" y="628"/>
                    </a:cxn>
                    <a:cxn ang="0">
                      <a:pos x="97" y="696"/>
                    </a:cxn>
                    <a:cxn ang="0">
                      <a:pos x="77" y="616"/>
                    </a:cxn>
                    <a:cxn ang="0">
                      <a:pos x="45" y="524"/>
                    </a:cxn>
                    <a:cxn ang="0">
                      <a:pos x="33" y="448"/>
                    </a:cxn>
                    <a:cxn ang="0">
                      <a:pos x="53" y="344"/>
                    </a:cxn>
                    <a:cxn ang="0">
                      <a:pos x="17" y="392"/>
                    </a:cxn>
                    <a:cxn ang="0">
                      <a:pos x="81" y="280"/>
                    </a:cxn>
                    <a:cxn ang="0">
                      <a:pos x="113" y="204"/>
                    </a:cxn>
                    <a:cxn ang="0">
                      <a:pos x="37" y="204"/>
                    </a:cxn>
                    <a:cxn ang="0">
                      <a:pos x="1" y="196"/>
                    </a:cxn>
                    <a:cxn ang="0">
                      <a:pos x="25" y="140"/>
                    </a:cxn>
                    <a:cxn ang="0">
                      <a:pos x="97" y="112"/>
                    </a:cxn>
                    <a:cxn ang="0">
                      <a:pos x="221" y="124"/>
                    </a:cxn>
                    <a:cxn ang="0">
                      <a:pos x="229" y="64"/>
                    </a:cxn>
                    <a:cxn ang="0">
                      <a:pos x="261" y="0"/>
                    </a:cxn>
                    <a:cxn ang="0">
                      <a:pos x="357" y="44"/>
                    </a:cxn>
                    <a:cxn ang="0">
                      <a:pos x="329" y="88"/>
                    </a:cxn>
                    <a:cxn ang="0">
                      <a:pos x="301" y="176"/>
                    </a:cxn>
                    <a:cxn ang="0">
                      <a:pos x="361" y="192"/>
                    </a:cxn>
                    <a:cxn ang="0">
                      <a:pos x="373" y="136"/>
                    </a:cxn>
                    <a:cxn ang="0">
                      <a:pos x="417" y="92"/>
                    </a:cxn>
                    <a:cxn ang="0">
                      <a:pos x="497" y="88"/>
                    </a:cxn>
                    <a:cxn ang="0">
                      <a:pos x="529" y="52"/>
                    </a:cxn>
                    <a:cxn ang="0">
                      <a:pos x="541" y="460"/>
                    </a:cxn>
                  </a:cxnLst>
                  <a:rect l="0" t="0" r="r" b="b"/>
                  <a:pathLst>
                    <a:path w="693" h="696">
                      <a:moveTo>
                        <a:pt x="541" y="460"/>
                      </a:moveTo>
                      <a:lnTo>
                        <a:pt x="473" y="464"/>
                      </a:lnTo>
                      <a:lnTo>
                        <a:pt x="441" y="452"/>
                      </a:lnTo>
                      <a:lnTo>
                        <a:pt x="393" y="452"/>
                      </a:lnTo>
                      <a:cubicBezTo>
                        <a:pt x="365" y="448"/>
                        <a:pt x="360" y="444"/>
                        <a:pt x="337" y="436"/>
                      </a:cubicBezTo>
                      <a:cubicBezTo>
                        <a:pt x="336" y="432"/>
                        <a:pt x="330" y="413"/>
                        <a:pt x="325" y="412"/>
                      </a:cubicBezTo>
                      <a:cubicBezTo>
                        <a:pt x="317" y="411"/>
                        <a:pt x="301" y="420"/>
                        <a:pt x="301" y="420"/>
                      </a:cubicBezTo>
                      <a:cubicBezTo>
                        <a:pt x="289" y="412"/>
                        <a:pt x="277" y="408"/>
                        <a:pt x="265" y="400"/>
                      </a:cubicBezTo>
                      <a:cubicBezTo>
                        <a:pt x="252" y="380"/>
                        <a:pt x="256" y="356"/>
                        <a:pt x="233" y="348"/>
                      </a:cubicBezTo>
                      <a:cubicBezTo>
                        <a:pt x="217" y="372"/>
                        <a:pt x="221" y="392"/>
                        <a:pt x="237" y="416"/>
                      </a:cubicBezTo>
                      <a:cubicBezTo>
                        <a:pt x="234" y="428"/>
                        <a:pt x="228" y="445"/>
                        <a:pt x="237" y="444"/>
                      </a:cubicBezTo>
                      <a:cubicBezTo>
                        <a:pt x="247" y="443"/>
                        <a:pt x="261" y="428"/>
                        <a:pt x="261" y="428"/>
                      </a:cubicBezTo>
                      <a:cubicBezTo>
                        <a:pt x="258" y="450"/>
                        <a:pt x="243" y="475"/>
                        <a:pt x="269" y="484"/>
                      </a:cubicBezTo>
                      <a:cubicBezTo>
                        <a:pt x="277" y="479"/>
                        <a:pt x="288" y="476"/>
                        <a:pt x="293" y="468"/>
                      </a:cubicBezTo>
                      <a:cubicBezTo>
                        <a:pt x="302" y="454"/>
                        <a:pt x="303" y="446"/>
                        <a:pt x="317" y="436"/>
                      </a:cubicBezTo>
                      <a:cubicBezTo>
                        <a:pt x="315" y="448"/>
                        <a:pt x="306" y="467"/>
                        <a:pt x="321" y="476"/>
                      </a:cubicBezTo>
                      <a:cubicBezTo>
                        <a:pt x="328" y="480"/>
                        <a:pt x="345" y="484"/>
                        <a:pt x="345" y="484"/>
                      </a:cubicBezTo>
                      <a:cubicBezTo>
                        <a:pt x="382" y="472"/>
                        <a:pt x="347" y="527"/>
                        <a:pt x="333" y="536"/>
                      </a:cubicBezTo>
                      <a:cubicBezTo>
                        <a:pt x="330" y="540"/>
                        <a:pt x="329" y="545"/>
                        <a:pt x="325" y="548"/>
                      </a:cubicBezTo>
                      <a:cubicBezTo>
                        <a:pt x="322" y="551"/>
                        <a:pt x="316" y="549"/>
                        <a:pt x="313" y="552"/>
                      </a:cubicBezTo>
                      <a:cubicBezTo>
                        <a:pt x="300" y="565"/>
                        <a:pt x="320" y="575"/>
                        <a:pt x="293" y="584"/>
                      </a:cubicBezTo>
                      <a:cubicBezTo>
                        <a:pt x="286" y="595"/>
                        <a:pt x="272" y="610"/>
                        <a:pt x="261" y="616"/>
                      </a:cubicBezTo>
                      <a:cubicBezTo>
                        <a:pt x="254" y="620"/>
                        <a:pt x="245" y="621"/>
                        <a:pt x="237" y="624"/>
                      </a:cubicBezTo>
                      <a:cubicBezTo>
                        <a:pt x="233" y="625"/>
                        <a:pt x="225" y="628"/>
                        <a:pt x="225" y="628"/>
                      </a:cubicBezTo>
                      <a:cubicBezTo>
                        <a:pt x="215" y="659"/>
                        <a:pt x="212" y="652"/>
                        <a:pt x="173" y="656"/>
                      </a:cubicBezTo>
                      <a:cubicBezTo>
                        <a:pt x="140" y="667"/>
                        <a:pt x="132" y="687"/>
                        <a:pt x="97" y="696"/>
                      </a:cubicBezTo>
                      <a:cubicBezTo>
                        <a:pt x="77" y="691"/>
                        <a:pt x="75" y="687"/>
                        <a:pt x="81" y="668"/>
                      </a:cubicBezTo>
                      <a:cubicBezTo>
                        <a:pt x="77" y="646"/>
                        <a:pt x="72" y="639"/>
                        <a:pt x="77" y="616"/>
                      </a:cubicBezTo>
                      <a:cubicBezTo>
                        <a:pt x="73" y="598"/>
                        <a:pt x="71" y="587"/>
                        <a:pt x="61" y="572"/>
                      </a:cubicBezTo>
                      <a:cubicBezTo>
                        <a:pt x="58" y="551"/>
                        <a:pt x="51" y="543"/>
                        <a:pt x="45" y="524"/>
                      </a:cubicBezTo>
                      <a:cubicBezTo>
                        <a:pt x="52" y="502"/>
                        <a:pt x="58" y="496"/>
                        <a:pt x="49" y="472"/>
                      </a:cubicBezTo>
                      <a:cubicBezTo>
                        <a:pt x="46" y="463"/>
                        <a:pt x="33" y="448"/>
                        <a:pt x="33" y="448"/>
                      </a:cubicBezTo>
                      <a:cubicBezTo>
                        <a:pt x="42" y="422"/>
                        <a:pt x="42" y="408"/>
                        <a:pt x="33" y="380"/>
                      </a:cubicBezTo>
                      <a:cubicBezTo>
                        <a:pt x="49" y="369"/>
                        <a:pt x="48" y="362"/>
                        <a:pt x="53" y="344"/>
                      </a:cubicBezTo>
                      <a:cubicBezTo>
                        <a:pt x="47" y="327"/>
                        <a:pt x="49" y="308"/>
                        <a:pt x="33" y="332"/>
                      </a:cubicBezTo>
                      <a:cubicBezTo>
                        <a:pt x="40" y="353"/>
                        <a:pt x="29" y="374"/>
                        <a:pt x="17" y="392"/>
                      </a:cubicBezTo>
                      <a:cubicBezTo>
                        <a:pt x="6" y="360"/>
                        <a:pt x="10" y="340"/>
                        <a:pt x="13" y="304"/>
                      </a:cubicBezTo>
                      <a:cubicBezTo>
                        <a:pt x="44" y="314"/>
                        <a:pt x="54" y="289"/>
                        <a:pt x="81" y="280"/>
                      </a:cubicBezTo>
                      <a:cubicBezTo>
                        <a:pt x="94" y="261"/>
                        <a:pt x="85" y="242"/>
                        <a:pt x="105" y="228"/>
                      </a:cubicBezTo>
                      <a:cubicBezTo>
                        <a:pt x="108" y="220"/>
                        <a:pt x="110" y="212"/>
                        <a:pt x="113" y="204"/>
                      </a:cubicBezTo>
                      <a:cubicBezTo>
                        <a:pt x="116" y="196"/>
                        <a:pt x="89" y="196"/>
                        <a:pt x="89" y="196"/>
                      </a:cubicBezTo>
                      <a:cubicBezTo>
                        <a:pt x="81" y="221"/>
                        <a:pt x="58" y="211"/>
                        <a:pt x="37" y="204"/>
                      </a:cubicBezTo>
                      <a:cubicBezTo>
                        <a:pt x="33" y="207"/>
                        <a:pt x="30" y="213"/>
                        <a:pt x="25" y="212"/>
                      </a:cubicBezTo>
                      <a:cubicBezTo>
                        <a:pt x="16" y="210"/>
                        <a:pt x="1" y="196"/>
                        <a:pt x="1" y="196"/>
                      </a:cubicBezTo>
                      <a:cubicBezTo>
                        <a:pt x="4" y="186"/>
                        <a:pt x="4" y="174"/>
                        <a:pt x="9" y="164"/>
                      </a:cubicBezTo>
                      <a:cubicBezTo>
                        <a:pt x="13" y="155"/>
                        <a:pt x="25" y="140"/>
                        <a:pt x="25" y="140"/>
                      </a:cubicBezTo>
                      <a:cubicBezTo>
                        <a:pt x="0" y="132"/>
                        <a:pt x="25" y="128"/>
                        <a:pt x="37" y="124"/>
                      </a:cubicBezTo>
                      <a:cubicBezTo>
                        <a:pt x="58" y="131"/>
                        <a:pt x="75" y="116"/>
                        <a:pt x="97" y="112"/>
                      </a:cubicBezTo>
                      <a:cubicBezTo>
                        <a:pt x="135" y="87"/>
                        <a:pt x="159" y="122"/>
                        <a:pt x="197" y="132"/>
                      </a:cubicBezTo>
                      <a:cubicBezTo>
                        <a:pt x="205" y="129"/>
                        <a:pt x="213" y="127"/>
                        <a:pt x="221" y="124"/>
                      </a:cubicBezTo>
                      <a:cubicBezTo>
                        <a:pt x="225" y="123"/>
                        <a:pt x="226" y="147"/>
                        <a:pt x="233" y="120"/>
                      </a:cubicBezTo>
                      <a:lnTo>
                        <a:pt x="229" y="64"/>
                      </a:lnTo>
                      <a:lnTo>
                        <a:pt x="209" y="40"/>
                      </a:lnTo>
                      <a:cubicBezTo>
                        <a:pt x="243" y="21"/>
                        <a:pt x="240" y="21"/>
                        <a:pt x="261" y="0"/>
                      </a:cubicBezTo>
                      <a:cubicBezTo>
                        <a:pt x="297" y="16"/>
                        <a:pt x="333" y="32"/>
                        <a:pt x="369" y="48"/>
                      </a:cubicBezTo>
                      <a:cubicBezTo>
                        <a:pt x="373" y="50"/>
                        <a:pt x="361" y="44"/>
                        <a:pt x="357" y="44"/>
                      </a:cubicBezTo>
                      <a:cubicBezTo>
                        <a:pt x="349" y="45"/>
                        <a:pt x="333" y="52"/>
                        <a:pt x="333" y="52"/>
                      </a:cubicBezTo>
                      <a:cubicBezTo>
                        <a:pt x="322" y="68"/>
                        <a:pt x="318" y="71"/>
                        <a:pt x="329" y="88"/>
                      </a:cubicBezTo>
                      <a:cubicBezTo>
                        <a:pt x="308" y="119"/>
                        <a:pt x="323" y="118"/>
                        <a:pt x="333" y="148"/>
                      </a:cubicBezTo>
                      <a:cubicBezTo>
                        <a:pt x="320" y="157"/>
                        <a:pt x="314" y="167"/>
                        <a:pt x="301" y="176"/>
                      </a:cubicBezTo>
                      <a:cubicBezTo>
                        <a:pt x="306" y="213"/>
                        <a:pt x="303" y="213"/>
                        <a:pt x="337" y="220"/>
                      </a:cubicBezTo>
                      <a:cubicBezTo>
                        <a:pt x="358" y="216"/>
                        <a:pt x="368" y="214"/>
                        <a:pt x="361" y="192"/>
                      </a:cubicBezTo>
                      <a:cubicBezTo>
                        <a:pt x="362" y="177"/>
                        <a:pt x="362" y="162"/>
                        <a:pt x="365" y="148"/>
                      </a:cubicBezTo>
                      <a:cubicBezTo>
                        <a:pt x="366" y="143"/>
                        <a:pt x="369" y="133"/>
                        <a:pt x="373" y="136"/>
                      </a:cubicBezTo>
                      <a:cubicBezTo>
                        <a:pt x="379" y="140"/>
                        <a:pt x="376" y="149"/>
                        <a:pt x="377" y="156"/>
                      </a:cubicBezTo>
                      <a:cubicBezTo>
                        <a:pt x="404" y="147"/>
                        <a:pt x="409" y="116"/>
                        <a:pt x="417" y="92"/>
                      </a:cubicBezTo>
                      <a:cubicBezTo>
                        <a:pt x="422" y="76"/>
                        <a:pt x="453" y="74"/>
                        <a:pt x="465" y="72"/>
                      </a:cubicBezTo>
                      <a:cubicBezTo>
                        <a:pt x="472" y="92"/>
                        <a:pt x="477" y="93"/>
                        <a:pt x="497" y="88"/>
                      </a:cubicBezTo>
                      <a:cubicBezTo>
                        <a:pt x="512" y="78"/>
                        <a:pt x="515" y="74"/>
                        <a:pt x="509" y="56"/>
                      </a:cubicBezTo>
                      <a:cubicBezTo>
                        <a:pt x="523" y="46"/>
                        <a:pt x="517" y="46"/>
                        <a:pt x="529" y="52"/>
                      </a:cubicBezTo>
                      <a:lnTo>
                        <a:pt x="693" y="72"/>
                      </a:lnTo>
                      <a:lnTo>
                        <a:pt x="541" y="460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45" name="Freeform 217"/>
                <p:cNvSpPr>
                  <a:spLocks/>
                </p:cNvSpPr>
                <p:nvPr userDrawn="1"/>
              </p:nvSpPr>
              <p:spPr bwMode="ltGray">
                <a:xfrm>
                  <a:off x="1173" y="247"/>
                  <a:ext cx="591" cy="95"/>
                </a:xfrm>
                <a:custGeom>
                  <a:avLst/>
                  <a:gdLst/>
                  <a:ahLst/>
                  <a:cxnLst>
                    <a:cxn ang="0">
                      <a:pos x="825" y="0"/>
                    </a:cxn>
                    <a:cxn ang="0">
                      <a:pos x="143" y="29"/>
                    </a:cxn>
                    <a:cxn ang="0">
                      <a:pos x="91" y="42"/>
                    </a:cxn>
                    <a:cxn ang="0">
                      <a:pos x="62" y="42"/>
                    </a:cxn>
                    <a:cxn ang="0">
                      <a:pos x="22" y="77"/>
                    </a:cxn>
                    <a:cxn ang="0">
                      <a:pos x="0" y="105"/>
                    </a:cxn>
                    <a:cxn ang="0">
                      <a:pos x="59" y="115"/>
                    </a:cxn>
                    <a:cxn ang="0">
                      <a:pos x="97" y="96"/>
                    </a:cxn>
                    <a:cxn ang="0">
                      <a:pos x="108" y="84"/>
                    </a:cxn>
                    <a:cxn ang="0">
                      <a:pos x="167" y="52"/>
                    </a:cxn>
                    <a:cxn ang="0">
                      <a:pos x="215" y="46"/>
                    </a:cxn>
                    <a:cxn ang="0">
                      <a:pos x="237" y="94"/>
                    </a:cxn>
                    <a:cxn ang="0">
                      <a:pos x="188" y="109"/>
                    </a:cxn>
                    <a:cxn ang="0">
                      <a:pos x="231" y="113"/>
                    </a:cxn>
                    <a:cxn ang="0">
                      <a:pos x="250" y="90"/>
                    </a:cxn>
                    <a:cxn ang="0">
                      <a:pos x="266" y="92"/>
                    </a:cxn>
                    <a:cxn ang="0">
                      <a:pos x="253" y="54"/>
                    </a:cxn>
                    <a:cxn ang="0">
                      <a:pos x="266" y="44"/>
                    </a:cxn>
                    <a:cxn ang="0">
                      <a:pos x="277" y="88"/>
                    </a:cxn>
                    <a:cxn ang="0">
                      <a:pos x="266" y="113"/>
                    </a:cxn>
                    <a:cxn ang="0">
                      <a:pos x="296" y="130"/>
                    </a:cxn>
                    <a:cxn ang="0">
                      <a:pos x="299" y="92"/>
                    </a:cxn>
                    <a:cxn ang="0">
                      <a:pos x="331" y="103"/>
                    </a:cxn>
                    <a:cxn ang="0">
                      <a:pos x="382" y="73"/>
                    </a:cxn>
                    <a:cxn ang="0">
                      <a:pos x="409" y="50"/>
                    </a:cxn>
                    <a:cxn ang="0">
                      <a:pos x="439" y="56"/>
                    </a:cxn>
                    <a:cxn ang="0">
                      <a:pos x="455" y="50"/>
                    </a:cxn>
                    <a:cxn ang="0">
                      <a:pos x="431" y="44"/>
                    </a:cxn>
                    <a:cxn ang="0">
                      <a:pos x="474" y="35"/>
                    </a:cxn>
                    <a:cxn ang="0">
                      <a:pos x="544" y="54"/>
                    </a:cxn>
                    <a:cxn ang="0">
                      <a:pos x="581" y="42"/>
                    </a:cxn>
                    <a:cxn ang="0">
                      <a:pos x="584" y="63"/>
                    </a:cxn>
                    <a:cxn ang="0">
                      <a:pos x="568" y="101"/>
                    </a:cxn>
                    <a:cxn ang="0">
                      <a:pos x="611" y="88"/>
                    </a:cxn>
                    <a:cxn ang="0">
                      <a:pos x="624" y="80"/>
                    </a:cxn>
                    <a:cxn ang="0">
                      <a:pos x="648" y="61"/>
                    </a:cxn>
                    <a:cxn ang="0">
                      <a:pos x="794" y="84"/>
                    </a:cxn>
                  </a:cxnLst>
                  <a:rect l="0" t="0" r="r" b="b"/>
                  <a:pathLst>
                    <a:path w="931" h="149">
                      <a:moveTo>
                        <a:pt x="794" y="84"/>
                      </a:moveTo>
                      <a:cubicBezTo>
                        <a:pt x="813" y="72"/>
                        <a:pt x="931" y="14"/>
                        <a:pt x="825" y="0"/>
                      </a:cubicBezTo>
                      <a:lnTo>
                        <a:pt x="159" y="0"/>
                      </a:lnTo>
                      <a:cubicBezTo>
                        <a:pt x="149" y="12"/>
                        <a:pt x="162" y="18"/>
                        <a:pt x="143" y="29"/>
                      </a:cubicBezTo>
                      <a:cubicBezTo>
                        <a:pt x="130" y="44"/>
                        <a:pt x="133" y="39"/>
                        <a:pt x="116" y="48"/>
                      </a:cubicBezTo>
                      <a:cubicBezTo>
                        <a:pt x="108" y="46"/>
                        <a:pt x="100" y="44"/>
                        <a:pt x="91" y="42"/>
                      </a:cubicBezTo>
                      <a:cubicBezTo>
                        <a:pt x="89" y="41"/>
                        <a:pt x="83" y="40"/>
                        <a:pt x="83" y="40"/>
                      </a:cubicBezTo>
                      <a:cubicBezTo>
                        <a:pt x="76" y="40"/>
                        <a:pt x="68" y="39"/>
                        <a:pt x="62" y="42"/>
                      </a:cubicBezTo>
                      <a:cubicBezTo>
                        <a:pt x="54" y="45"/>
                        <a:pt x="46" y="61"/>
                        <a:pt x="38" y="67"/>
                      </a:cubicBezTo>
                      <a:cubicBezTo>
                        <a:pt x="32" y="71"/>
                        <a:pt x="27" y="74"/>
                        <a:pt x="22" y="77"/>
                      </a:cubicBezTo>
                      <a:cubicBezTo>
                        <a:pt x="16" y="81"/>
                        <a:pt x="5" y="86"/>
                        <a:pt x="5" y="86"/>
                      </a:cubicBezTo>
                      <a:cubicBezTo>
                        <a:pt x="9" y="95"/>
                        <a:pt x="7" y="97"/>
                        <a:pt x="0" y="105"/>
                      </a:cubicBezTo>
                      <a:cubicBezTo>
                        <a:pt x="17" y="107"/>
                        <a:pt x="22" y="107"/>
                        <a:pt x="16" y="120"/>
                      </a:cubicBezTo>
                      <a:cubicBezTo>
                        <a:pt x="27" y="122"/>
                        <a:pt x="48" y="116"/>
                        <a:pt x="59" y="115"/>
                      </a:cubicBezTo>
                      <a:cubicBezTo>
                        <a:pt x="71" y="112"/>
                        <a:pt x="73" y="117"/>
                        <a:pt x="83" y="111"/>
                      </a:cubicBezTo>
                      <a:cubicBezTo>
                        <a:pt x="89" y="96"/>
                        <a:pt x="83" y="100"/>
                        <a:pt x="97" y="96"/>
                      </a:cubicBezTo>
                      <a:cubicBezTo>
                        <a:pt x="100" y="94"/>
                        <a:pt x="103" y="93"/>
                        <a:pt x="105" y="90"/>
                      </a:cubicBezTo>
                      <a:cubicBezTo>
                        <a:pt x="106" y="88"/>
                        <a:pt x="106" y="85"/>
                        <a:pt x="108" y="84"/>
                      </a:cubicBezTo>
                      <a:cubicBezTo>
                        <a:pt x="112" y="80"/>
                        <a:pt x="140" y="69"/>
                        <a:pt x="148" y="67"/>
                      </a:cubicBezTo>
                      <a:cubicBezTo>
                        <a:pt x="160" y="52"/>
                        <a:pt x="153" y="56"/>
                        <a:pt x="167" y="52"/>
                      </a:cubicBezTo>
                      <a:cubicBezTo>
                        <a:pt x="178" y="55"/>
                        <a:pt x="179" y="62"/>
                        <a:pt x="191" y="58"/>
                      </a:cubicBezTo>
                      <a:cubicBezTo>
                        <a:pt x="199" y="52"/>
                        <a:pt x="206" y="51"/>
                        <a:pt x="215" y="46"/>
                      </a:cubicBezTo>
                      <a:cubicBezTo>
                        <a:pt x="226" y="58"/>
                        <a:pt x="217" y="46"/>
                        <a:pt x="223" y="69"/>
                      </a:cubicBezTo>
                      <a:cubicBezTo>
                        <a:pt x="226" y="79"/>
                        <a:pt x="233" y="85"/>
                        <a:pt x="237" y="94"/>
                      </a:cubicBezTo>
                      <a:cubicBezTo>
                        <a:pt x="227" y="100"/>
                        <a:pt x="229" y="104"/>
                        <a:pt x="218" y="107"/>
                      </a:cubicBezTo>
                      <a:cubicBezTo>
                        <a:pt x="207" y="120"/>
                        <a:pt x="203" y="113"/>
                        <a:pt x="188" y="109"/>
                      </a:cubicBezTo>
                      <a:cubicBezTo>
                        <a:pt x="191" y="117"/>
                        <a:pt x="200" y="127"/>
                        <a:pt x="210" y="132"/>
                      </a:cubicBezTo>
                      <a:cubicBezTo>
                        <a:pt x="218" y="114"/>
                        <a:pt x="211" y="122"/>
                        <a:pt x="231" y="113"/>
                      </a:cubicBezTo>
                      <a:cubicBezTo>
                        <a:pt x="237" y="111"/>
                        <a:pt x="248" y="105"/>
                        <a:pt x="248" y="105"/>
                      </a:cubicBezTo>
                      <a:cubicBezTo>
                        <a:pt x="248" y="100"/>
                        <a:pt x="246" y="94"/>
                        <a:pt x="250" y="90"/>
                      </a:cubicBezTo>
                      <a:cubicBezTo>
                        <a:pt x="253" y="88"/>
                        <a:pt x="254" y="96"/>
                        <a:pt x="258" y="96"/>
                      </a:cubicBezTo>
                      <a:cubicBezTo>
                        <a:pt x="262" y="97"/>
                        <a:pt x="264" y="94"/>
                        <a:pt x="266" y="92"/>
                      </a:cubicBezTo>
                      <a:cubicBezTo>
                        <a:pt x="262" y="82"/>
                        <a:pt x="252" y="77"/>
                        <a:pt x="248" y="67"/>
                      </a:cubicBezTo>
                      <a:cubicBezTo>
                        <a:pt x="250" y="63"/>
                        <a:pt x="255" y="58"/>
                        <a:pt x="253" y="54"/>
                      </a:cubicBezTo>
                      <a:cubicBezTo>
                        <a:pt x="251" y="50"/>
                        <a:pt x="248" y="42"/>
                        <a:pt x="248" y="42"/>
                      </a:cubicBezTo>
                      <a:cubicBezTo>
                        <a:pt x="256" y="32"/>
                        <a:pt x="259" y="35"/>
                        <a:pt x="266" y="44"/>
                      </a:cubicBezTo>
                      <a:cubicBezTo>
                        <a:pt x="270" y="56"/>
                        <a:pt x="276" y="61"/>
                        <a:pt x="285" y="71"/>
                      </a:cubicBezTo>
                      <a:cubicBezTo>
                        <a:pt x="281" y="81"/>
                        <a:pt x="289" y="82"/>
                        <a:pt x="277" y="88"/>
                      </a:cubicBezTo>
                      <a:cubicBezTo>
                        <a:pt x="262" y="106"/>
                        <a:pt x="278" y="83"/>
                        <a:pt x="274" y="101"/>
                      </a:cubicBezTo>
                      <a:cubicBezTo>
                        <a:pt x="274" y="105"/>
                        <a:pt x="268" y="109"/>
                        <a:pt x="266" y="113"/>
                      </a:cubicBezTo>
                      <a:cubicBezTo>
                        <a:pt x="270" y="122"/>
                        <a:pt x="268" y="125"/>
                        <a:pt x="261" y="132"/>
                      </a:cubicBezTo>
                      <a:cubicBezTo>
                        <a:pt x="268" y="149"/>
                        <a:pt x="282" y="134"/>
                        <a:pt x="296" y="130"/>
                      </a:cubicBezTo>
                      <a:cubicBezTo>
                        <a:pt x="299" y="122"/>
                        <a:pt x="295" y="119"/>
                        <a:pt x="299" y="111"/>
                      </a:cubicBezTo>
                      <a:cubicBezTo>
                        <a:pt x="296" y="105"/>
                        <a:pt x="288" y="97"/>
                        <a:pt x="299" y="92"/>
                      </a:cubicBezTo>
                      <a:cubicBezTo>
                        <a:pt x="303" y="90"/>
                        <a:pt x="315" y="88"/>
                        <a:pt x="315" y="88"/>
                      </a:cubicBezTo>
                      <a:cubicBezTo>
                        <a:pt x="326" y="91"/>
                        <a:pt x="325" y="95"/>
                        <a:pt x="331" y="103"/>
                      </a:cubicBezTo>
                      <a:cubicBezTo>
                        <a:pt x="339" y="84"/>
                        <a:pt x="331" y="90"/>
                        <a:pt x="361" y="92"/>
                      </a:cubicBezTo>
                      <a:cubicBezTo>
                        <a:pt x="355" y="76"/>
                        <a:pt x="365" y="76"/>
                        <a:pt x="382" y="73"/>
                      </a:cubicBezTo>
                      <a:cubicBezTo>
                        <a:pt x="383" y="71"/>
                        <a:pt x="387" y="57"/>
                        <a:pt x="393" y="54"/>
                      </a:cubicBezTo>
                      <a:cubicBezTo>
                        <a:pt x="398" y="52"/>
                        <a:pt x="409" y="50"/>
                        <a:pt x="409" y="50"/>
                      </a:cubicBezTo>
                      <a:cubicBezTo>
                        <a:pt x="430" y="54"/>
                        <a:pt x="413" y="58"/>
                        <a:pt x="431" y="63"/>
                      </a:cubicBezTo>
                      <a:cubicBezTo>
                        <a:pt x="433" y="61"/>
                        <a:pt x="435" y="57"/>
                        <a:pt x="439" y="56"/>
                      </a:cubicBezTo>
                      <a:cubicBezTo>
                        <a:pt x="445" y="55"/>
                        <a:pt x="452" y="61"/>
                        <a:pt x="457" y="58"/>
                      </a:cubicBezTo>
                      <a:cubicBezTo>
                        <a:pt x="461" y="57"/>
                        <a:pt x="457" y="52"/>
                        <a:pt x="455" y="50"/>
                      </a:cubicBezTo>
                      <a:cubicBezTo>
                        <a:pt x="451" y="47"/>
                        <a:pt x="444" y="47"/>
                        <a:pt x="439" y="46"/>
                      </a:cubicBezTo>
                      <a:cubicBezTo>
                        <a:pt x="436" y="45"/>
                        <a:pt x="431" y="44"/>
                        <a:pt x="431" y="44"/>
                      </a:cubicBezTo>
                      <a:cubicBezTo>
                        <a:pt x="440" y="38"/>
                        <a:pt x="443" y="36"/>
                        <a:pt x="455" y="40"/>
                      </a:cubicBezTo>
                      <a:cubicBezTo>
                        <a:pt x="461" y="38"/>
                        <a:pt x="467" y="35"/>
                        <a:pt x="474" y="35"/>
                      </a:cubicBezTo>
                      <a:cubicBezTo>
                        <a:pt x="483" y="36"/>
                        <a:pt x="511" y="43"/>
                        <a:pt x="519" y="46"/>
                      </a:cubicBezTo>
                      <a:cubicBezTo>
                        <a:pt x="527" y="49"/>
                        <a:pt x="544" y="54"/>
                        <a:pt x="544" y="54"/>
                      </a:cubicBezTo>
                      <a:cubicBezTo>
                        <a:pt x="548" y="54"/>
                        <a:pt x="560" y="52"/>
                        <a:pt x="565" y="50"/>
                      </a:cubicBezTo>
                      <a:cubicBezTo>
                        <a:pt x="570" y="47"/>
                        <a:pt x="581" y="42"/>
                        <a:pt x="581" y="42"/>
                      </a:cubicBezTo>
                      <a:cubicBezTo>
                        <a:pt x="585" y="42"/>
                        <a:pt x="598" y="44"/>
                        <a:pt x="600" y="48"/>
                      </a:cubicBezTo>
                      <a:cubicBezTo>
                        <a:pt x="603" y="55"/>
                        <a:pt x="589" y="61"/>
                        <a:pt x="584" y="63"/>
                      </a:cubicBezTo>
                      <a:cubicBezTo>
                        <a:pt x="576" y="69"/>
                        <a:pt x="568" y="69"/>
                        <a:pt x="565" y="77"/>
                      </a:cubicBezTo>
                      <a:cubicBezTo>
                        <a:pt x="568" y="86"/>
                        <a:pt x="564" y="92"/>
                        <a:pt x="568" y="101"/>
                      </a:cubicBezTo>
                      <a:cubicBezTo>
                        <a:pt x="574" y="93"/>
                        <a:pt x="577" y="91"/>
                        <a:pt x="589" y="94"/>
                      </a:cubicBezTo>
                      <a:cubicBezTo>
                        <a:pt x="595" y="108"/>
                        <a:pt x="602" y="93"/>
                        <a:pt x="611" y="88"/>
                      </a:cubicBezTo>
                      <a:cubicBezTo>
                        <a:pt x="613" y="86"/>
                        <a:pt x="613" y="83"/>
                        <a:pt x="616" y="82"/>
                      </a:cubicBezTo>
                      <a:cubicBezTo>
                        <a:pt x="618" y="80"/>
                        <a:pt x="622" y="81"/>
                        <a:pt x="624" y="80"/>
                      </a:cubicBezTo>
                      <a:cubicBezTo>
                        <a:pt x="626" y="78"/>
                        <a:pt x="626" y="75"/>
                        <a:pt x="627" y="73"/>
                      </a:cubicBezTo>
                      <a:cubicBezTo>
                        <a:pt x="632" y="65"/>
                        <a:pt x="638" y="63"/>
                        <a:pt x="648" y="61"/>
                      </a:cubicBezTo>
                      <a:cubicBezTo>
                        <a:pt x="664" y="62"/>
                        <a:pt x="684" y="69"/>
                        <a:pt x="700" y="69"/>
                      </a:cubicBezTo>
                      <a:lnTo>
                        <a:pt x="794" y="84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46" name="Freeform 218"/>
                <p:cNvSpPr>
                  <a:spLocks/>
                </p:cNvSpPr>
                <p:nvPr userDrawn="1"/>
              </p:nvSpPr>
              <p:spPr bwMode="ltGray">
                <a:xfrm>
                  <a:off x="1293" y="282"/>
                  <a:ext cx="13" cy="10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31" y="0"/>
                    </a:cxn>
                    <a:cxn ang="0">
                      <a:pos x="19" y="2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1" h="30">
                      <a:moveTo>
                        <a:pt x="3" y="28"/>
                      </a:moveTo>
                      <a:cubicBezTo>
                        <a:pt x="8" y="8"/>
                        <a:pt x="12" y="6"/>
                        <a:pt x="31" y="0"/>
                      </a:cubicBezTo>
                      <a:cubicBezTo>
                        <a:pt x="29" y="5"/>
                        <a:pt x="25" y="22"/>
                        <a:pt x="19" y="24"/>
                      </a:cubicBezTo>
                      <a:cubicBezTo>
                        <a:pt x="0" y="30"/>
                        <a:pt x="3" y="9"/>
                        <a:pt x="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47" name="Freeform 219"/>
                <p:cNvSpPr>
                  <a:spLocks/>
                </p:cNvSpPr>
                <p:nvPr userDrawn="1"/>
              </p:nvSpPr>
              <p:spPr bwMode="ltGray">
                <a:xfrm>
                  <a:off x="1278" y="296"/>
                  <a:ext cx="19" cy="11"/>
                </a:xfrm>
                <a:custGeom>
                  <a:avLst/>
                  <a:gdLst/>
                  <a:ahLst/>
                  <a:cxnLst>
                    <a:cxn ang="0">
                      <a:pos x="6" y="32"/>
                    </a:cxn>
                    <a:cxn ang="0">
                      <a:pos x="22" y="0"/>
                    </a:cxn>
                    <a:cxn ang="0">
                      <a:pos x="38" y="4"/>
                    </a:cxn>
                    <a:cxn ang="0">
                      <a:pos x="6" y="32"/>
                    </a:cxn>
                  </a:cxnLst>
                  <a:rect l="0" t="0" r="r" b="b"/>
                  <a:pathLst>
                    <a:path w="44" h="32">
                      <a:moveTo>
                        <a:pt x="6" y="32"/>
                      </a:moveTo>
                      <a:cubicBezTo>
                        <a:pt x="0" y="14"/>
                        <a:pt x="7" y="10"/>
                        <a:pt x="22" y="0"/>
                      </a:cubicBezTo>
                      <a:cubicBezTo>
                        <a:pt x="27" y="1"/>
                        <a:pt x="35" y="0"/>
                        <a:pt x="38" y="4"/>
                      </a:cubicBezTo>
                      <a:cubicBezTo>
                        <a:pt x="44" y="13"/>
                        <a:pt x="16" y="32"/>
                        <a:pt x="6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48" name="Freeform 220"/>
                <p:cNvSpPr>
                  <a:spLocks/>
                </p:cNvSpPr>
                <p:nvPr userDrawn="1"/>
              </p:nvSpPr>
              <p:spPr bwMode="ltGray">
                <a:xfrm>
                  <a:off x="1340" y="337"/>
                  <a:ext cx="32" cy="6"/>
                </a:xfrm>
                <a:custGeom>
                  <a:avLst/>
                  <a:gdLst/>
                  <a:ahLst/>
                  <a:cxnLst>
                    <a:cxn ang="0">
                      <a:pos x="37" y="18"/>
                    </a:cxn>
                    <a:cxn ang="0">
                      <a:pos x="25" y="2"/>
                    </a:cxn>
                    <a:cxn ang="0">
                      <a:pos x="37" y="18"/>
                    </a:cxn>
                  </a:cxnLst>
                  <a:rect l="0" t="0" r="r" b="b"/>
                  <a:pathLst>
                    <a:path w="76" h="18">
                      <a:moveTo>
                        <a:pt x="37" y="18"/>
                      </a:moveTo>
                      <a:cubicBezTo>
                        <a:pt x="25" y="14"/>
                        <a:pt x="0" y="10"/>
                        <a:pt x="25" y="2"/>
                      </a:cubicBezTo>
                      <a:cubicBezTo>
                        <a:pt x="76" y="9"/>
                        <a:pt x="46" y="0"/>
                        <a:pt x="37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49" name="Freeform 221"/>
                <p:cNvSpPr>
                  <a:spLocks/>
                </p:cNvSpPr>
                <p:nvPr userDrawn="1"/>
              </p:nvSpPr>
              <p:spPr bwMode="ltGray">
                <a:xfrm>
                  <a:off x="1395" y="336"/>
                  <a:ext cx="18" cy="15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12" y="9"/>
                    </a:cxn>
                    <a:cxn ang="0">
                      <a:pos x="0" y="21"/>
                    </a:cxn>
                  </a:cxnLst>
                  <a:rect l="0" t="0" r="r" b="b"/>
                  <a:pathLst>
                    <a:path w="42" h="44">
                      <a:moveTo>
                        <a:pt x="0" y="21"/>
                      </a:moveTo>
                      <a:cubicBezTo>
                        <a:pt x="4" y="17"/>
                        <a:pt x="7" y="11"/>
                        <a:pt x="12" y="9"/>
                      </a:cubicBezTo>
                      <a:cubicBezTo>
                        <a:pt x="42" y="0"/>
                        <a:pt x="23" y="44"/>
                        <a:pt x="0" y="2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50" name="Freeform 222"/>
                <p:cNvSpPr>
                  <a:spLocks/>
                </p:cNvSpPr>
                <p:nvPr userDrawn="1"/>
              </p:nvSpPr>
              <p:spPr bwMode="ltGray">
                <a:xfrm>
                  <a:off x="1248" y="295"/>
                  <a:ext cx="14" cy="10"/>
                </a:xfrm>
                <a:custGeom>
                  <a:avLst/>
                  <a:gdLst/>
                  <a:ahLst/>
                  <a:cxnLst>
                    <a:cxn ang="0">
                      <a:pos x="7" y="22"/>
                    </a:cxn>
                    <a:cxn ang="0">
                      <a:pos x="31" y="10"/>
                    </a:cxn>
                    <a:cxn ang="0">
                      <a:pos x="7" y="22"/>
                    </a:cxn>
                  </a:cxnLst>
                  <a:rect l="0" t="0" r="r" b="b"/>
                  <a:pathLst>
                    <a:path w="31" h="30">
                      <a:moveTo>
                        <a:pt x="7" y="22"/>
                      </a:moveTo>
                      <a:cubicBezTo>
                        <a:pt x="0" y="0"/>
                        <a:pt x="15" y="6"/>
                        <a:pt x="31" y="10"/>
                      </a:cubicBezTo>
                      <a:cubicBezTo>
                        <a:pt x="14" y="16"/>
                        <a:pt x="15" y="30"/>
                        <a:pt x="7" y="2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1084" name="Group 223"/>
              <p:cNvGrpSpPr>
                <a:grpSpLocks/>
              </p:cNvGrpSpPr>
              <p:nvPr userDrawn="1"/>
            </p:nvGrpSpPr>
            <p:grpSpPr bwMode="auto">
              <a:xfrm>
                <a:off x="3709" y="240"/>
                <a:ext cx="1139" cy="429"/>
                <a:chOff x="3709" y="240"/>
                <a:chExt cx="1139" cy="429"/>
              </a:xfrm>
            </p:grpSpPr>
            <p:sp>
              <p:nvSpPr>
                <p:cNvPr id="73952" name="Freeform 224"/>
                <p:cNvSpPr>
                  <a:spLocks/>
                </p:cNvSpPr>
                <p:nvPr userDrawn="1"/>
              </p:nvSpPr>
              <p:spPr bwMode="ltGray">
                <a:xfrm>
                  <a:off x="4808" y="616"/>
                  <a:ext cx="13" cy="15"/>
                </a:xfrm>
                <a:custGeom>
                  <a:avLst/>
                  <a:gdLst/>
                  <a:ahLst/>
                  <a:cxnLst>
                    <a:cxn ang="0">
                      <a:pos x="16" y="33"/>
                    </a:cxn>
                    <a:cxn ang="0">
                      <a:pos x="8" y="21"/>
                    </a:cxn>
                    <a:cxn ang="0">
                      <a:pos x="0" y="9"/>
                    </a:cxn>
                    <a:cxn ang="0">
                      <a:pos x="16" y="3"/>
                    </a:cxn>
                    <a:cxn ang="0">
                      <a:pos x="30" y="23"/>
                    </a:cxn>
                    <a:cxn ang="0">
                      <a:pos x="28" y="31"/>
                    </a:cxn>
                    <a:cxn ang="0">
                      <a:pos x="16" y="33"/>
                    </a:cxn>
                  </a:cxnLst>
                  <a:rect l="0" t="0" r="r" b="b"/>
                  <a:pathLst>
                    <a:path w="30" h="42">
                      <a:moveTo>
                        <a:pt x="16" y="33"/>
                      </a:moveTo>
                      <a:cubicBezTo>
                        <a:pt x="3" y="20"/>
                        <a:pt x="15" y="34"/>
                        <a:pt x="8" y="21"/>
                      </a:cubicBezTo>
                      <a:cubicBezTo>
                        <a:pt x="6" y="17"/>
                        <a:pt x="0" y="9"/>
                        <a:pt x="0" y="9"/>
                      </a:cubicBezTo>
                      <a:cubicBezTo>
                        <a:pt x="5" y="1"/>
                        <a:pt x="7" y="0"/>
                        <a:pt x="16" y="3"/>
                      </a:cubicBezTo>
                      <a:cubicBezTo>
                        <a:pt x="25" y="16"/>
                        <a:pt x="10" y="16"/>
                        <a:pt x="30" y="23"/>
                      </a:cubicBezTo>
                      <a:cubicBezTo>
                        <a:pt x="29" y="26"/>
                        <a:pt x="30" y="29"/>
                        <a:pt x="28" y="31"/>
                      </a:cubicBezTo>
                      <a:cubicBezTo>
                        <a:pt x="15" y="42"/>
                        <a:pt x="16" y="38"/>
                        <a:pt x="16" y="3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53" name="Freeform 225"/>
                <p:cNvSpPr>
                  <a:spLocks/>
                </p:cNvSpPr>
                <p:nvPr userDrawn="1"/>
              </p:nvSpPr>
              <p:spPr bwMode="ltGray">
                <a:xfrm>
                  <a:off x="4655" y="629"/>
                  <a:ext cx="11" cy="5"/>
                </a:xfrm>
                <a:custGeom>
                  <a:avLst/>
                  <a:gdLst/>
                  <a:ahLst/>
                  <a:cxnLst>
                    <a:cxn ang="0">
                      <a:pos x="15" y="16"/>
                    </a:cxn>
                    <a:cxn ang="0">
                      <a:pos x="3" y="8"/>
                    </a:cxn>
                    <a:cxn ang="0">
                      <a:pos x="15" y="0"/>
                    </a:cxn>
                    <a:cxn ang="0">
                      <a:pos x="15" y="16"/>
                    </a:cxn>
                  </a:cxnLst>
                  <a:rect l="0" t="0" r="r" b="b"/>
                  <a:pathLst>
                    <a:path w="25" h="16">
                      <a:moveTo>
                        <a:pt x="15" y="16"/>
                      </a:moveTo>
                      <a:cubicBezTo>
                        <a:pt x="10" y="15"/>
                        <a:pt x="0" y="12"/>
                        <a:pt x="3" y="8"/>
                      </a:cubicBezTo>
                      <a:cubicBezTo>
                        <a:pt x="6" y="4"/>
                        <a:pt x="15" y="0"/>
                        <a:pt x="15" y="0"/>
                      </a:cubicBezTo>
                      <a:cubicBezTo>
                        <a:pt x="17" y="3"/>
                        <a:pt x="25" y="16"/>
                        <a:pt x="15" y="1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54" name="Freeform 226"/>
                <p:cNvSpPr>
                  <a:spLocks/>
                </p:cNvSpPr>
                <p:nvPr userDrawn="1"/>
              </p:nvSpPr>
              <p:spPr bwMode="ltGray">
                <a:xfrm>
                  <a:off x="4609" y="635"/>
                  <a:ext cx="28" cy="16"/>
                </a:xfrm>
                <a:custGeom>
                  <a:avLst/>
                  <a:gdLst/>
                  <a:ahLst/>
                  <a:cxnLst>
                    <a:cxn ang="0">
                      <a:pos x="14" y="24"/>
                    </a:cxn>
                    <a:cxn ang="0">
                      <a:pos x="30" y="4"/>
                    </a:cxn>
                    <a:cxn ang="0">
                      <a:pos x="42" y="0"/>
                    </a:cxn>
                    <a:cxn ang="0">
                      <a:pos x="58" y="12"/>
                    </a:cxn>
                    <a:cxn ang="0">
                      <a:pos x="32" y="26"/>
                    </a:cxn>
                    <a:cxn ang="0">
                      <a:pos x="12" y="46"/>
                    </a:cxn>
                    <a:cxn ang="0">
                      <a:pos x="8" y="20"/>
                    </a:cxn>
                    <a:cxn ang="0">
                      <a:pos x="12" y="14"/>
                    </a:cxn>
                    <a:cxn ang="0">
                      <a:pos x="14" y="24"/>
                    </a:cxn>
                  </a:cxnLst>
                  <a:rect l="0" t="0" r="r" b="b"/>
                  <a:pathLst>
                    <a:path w="65" h="46">
                      <a:moveTo>
                        <a:pt x="14" y="24"/>
                      </a:moveTo>
                      <a:cubicBezTo>
                        <a:pt x="18" y="13"/>
                        <a:pt x="16" y="9"/>
                        <a:pt x="30" y="4"/>
                      </a:cubicBezTo>
                      <a:cubicBezTo>
                        <a:pt x="34" y="3"/>
                        <a:pt x="42" y="0"/>
                        <a:pt x="42" y="0"/>
                      </a:cubicBezTo>
                      <a:cubicBezTo>
                        <a:pt x="50" y="1"/>
                        <a:pt x="65" y="0"/>
                        <a:pt x="58" y="12"/>
                      </a:cubicBezTo>
                      <a:cubicBezTo>
                        <a:pt x="53" y="21"/>
                        <a:pt x="40" y="21"/>
                        <a:pt x="32" y="26"/>
                      </a:cubicBezTo>
                      <a:cubicBezTo>
                        <a:pt x="26" y="35"/>
                        <a:pt x="23" y="42"/>
                        <a:pt x="12" y="46"/>
                      </a:cubicBezTo>
                      <a:cubicBezTo>
                        <a:pt x="0" y="42"/>
                        <a:pt x="5" y="30"/>
                        <a:pt x="8" y="20"/>
                      </a:cubicBezTo>
                      <a:cubicBezTo>
                        <a:pt x="9" y="18"/>
                        <a:pt x="10" y="13"/>
                        <a:pt x="12" y="14"/>
                      </a:cubicBezTo>
                      <a:cubicBezTo>
                        <a:pt x="15" y="16"/>
                        <a:pt x="13" y="21"/>
                        <a:pt x="14" y="2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55" name="Freeform 227"/>
                <p:cNvSpPr>
                  <a:spLocks/>
                </p:cNvSpPr>
                <p:nvPr userDrawn="1"/>
              </p:nvSpPr>
              <p:spPr bwMode="ltGray">
                <a:xfrm>
                  <a:off x="4580" y="634"/>
                  <a:ext cx="29" cy="17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18" y="25"/>
                    </a:cxn>
                    <a:cxn ang="0">
                      <a:pos x="52" y="1"/>
                    </a:cxn>
                    <a:cxn ang="0">
                      <a:pos x="64" y="3"/>
                    </a:cxn>
                    <a:cxn ang="0">
                      <a:pos x="50" y="19"/>
                    </a:cxn>
                    <a:cxn ang="0">
                      <a:pos x="28" y="33"/>
                    </a:cxn>
                    <a:cxn ang="0">
                      <a:pos x="22" y="47"/>
                    </a:cxn>
                    <a:cxn ang="0">
                      <a:pos x="16" y="45"/>
                    </a:cxn>
                    <a:cxn ang="0">
                      <a:pos x="12" y="39"/>
                    </a:cxn>
                    <a:cxn ang="0">
                      <a:pos x="0" y="35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9" h="47">
                      <a:moveTo>
                        <a:pt x="0" y="31"/>
                      </a:moveTo>
                      <a:cubicBezTo>
                        <a:pt x="7" y="24"/>
                        <a:pt x="9" y="22"/>
                        <a:pt x="18" y="25"/>
                      </a:cubicBezTo>
                      <a:cubicBezTo>
                        <a:pt x="25" y="4"/>
                        <a:pt x="36" y="12"/>
                        <a:pt x="52" y="1"/>
                      </a:cubicBezTo>
                      <a:cubicBezTo>
                        <a:pt x="56" y="2"/>
                        <a:pt x="61" y="0"/>
                        <a:pt x="64" y="3"/>
                      </a:cubicBezTo>
                      <a:cubicBezTo>
                        <a:pt x="69" y="8"/>
                        <a:pt x="50" y="19"/>
                        <a:pt x="50" y="19"/>
                      </a:cubicBezTo>
                      <a:cubicBezTo>
                        <a:pt x="46" y="31"/>
                        <a:pt x="35" y="22"/>
                        <a:pt x="28" y="33"/>
                      </a:cubicBezTo>
                      <a:cubicBezTo>
                        <a:pt x="31" y="41"/>
                        <a:pt x="31" y="44"/>
                        <a:pt x="22" y="47"/>
                      </a:cubicBezTo>
                      <a:cubicBezTo>
                        <a:pt x="20" y="46"/>
                        <a:pt x="18" y="46"/>
                        <a:pt x="16" y="45"/>
                      </a:cubicBezTo>
                      <a:cubicBezTo>
                        <a:pt x="14" y="43"/>
                        <a:pt x="14" y="40"/>
                        <a:pt x="12" y="39"/>
                      </a:cubicBezTo>
                      <a:cubicBezTo>
                        <a:pt x="8" y="37"/>
                        <a:pt x="0" y="35"/>
                        <a:pt x="0" y="35"/>
                      </a:cubicBezTo>
                      <a:cubicBezTo>
                        <a:pt x="2" y="26"/>
                        <a:pt x="3" y="25"/>
                        <a:pt x="0" y="3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56" name="Freeform 228"/>
                <p:cNvSpPr>
                  <a:spLocks/>
                </p:cNvSpPr>
                <p:nvPr userDrawn="1"/>
              </p:nvSpPr>
              <p:spPr bwMode="ltGray">
                <a:xfrm>
                  <a:off x="4423" y="547"/>
                  <a:ext cx="151" cy="93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36" y="18"/>
                    </a:cxn>
                    <a:cxn ang="0">
                      <a:pos x="46" y="30"/>
                    </a:cxn>
                    <a:cxn ang="0">
                      <a:pos x="76" y="52"/>
                    </a:cxn>
                    <a:cxn ang="0">
                      <a:pos x="92" y="66"/>
                    </a:cxn>
                    <a:cxn ang="0">
                      <a:pos x="122" y="98"/>
                    </a:cxn>
                    <a:cxn ang="0">
                      <a:pos x="136" y="128"/>
                    </a:cxn>
                    <a:cxn ang="0">
                      <a:pos x="148" y="132"/>
                    </a:cxn>
                    <a:cxn ang="0">
                      <a:pos x="154" y="150"/>
                    </a:cxn>
                    <a:cxn ang="0">
                      <a:pos x="176" y="152"/>
                    </a:cxn>
                    <a:cxn ang="0">
                      <a:pos x="170" y="196"/>
                    </a:cxn>
                    <a:cxn ang="0">
                      <a:pos x="180" y="224"/>
                    </a:cxn>
                    <a:cxn ang="0">
                      <a:pos x="198" y="232"/>
                    </a:cxn>
                    <a:cxn ang="0">
                      <a:pos x="216" y="234"/>
                    </a:cxn>
                    <a:cxn ang="0">
                      <a:pos x="236" y="242"/>
                    </a:cxn>
                    <a:cxn ang="0">
                      <a:pos x="254" y="236"/>
                    </a:cxn>
                    <a:cxn ang="0">
                      <a:pos x="272" y="248"/>
                    </a:cxn>
                    <a:cxn ang="0">
                      <a:pos x="296" y="256"/>
                    </a:cxn>
                    <a:cxn ang="0">
                      <a:pos x="314" y="264"/>
                    </a:cxn>
                    <a:cxn ang="0">
                      <a:pos x="352" y="266"/>
                    </a:cxn>
                    <a:cxn ang="0">
                      <a:pos x="342" y="274"/>
                    </a:cxn>
                    <a:cxn ang="0">
                      <a:pos x="322" y="272"/>
                    </a:cxn>
                    <a:cxn ang="0">
                      <a:pos x="300" y="270"/>
                    </a:cxn>
                    <a:cxn ang="0">
                      <a:pos x="288" y="266"/>
                    </a:cxn>
                    <a:cxn ang="0">
                      <a:pos x="252" y="264"/>
                    </a:cxn>
                    <a:cxn ang="0">
                      <a:pos x="234" y="260"/>
                    </a:cxn>
                    <a:cxn ang="0">
                      <a:pos x="172" y="242"/>
                    </a:cxn>
                    <a:cxn ang="0">
                      <a:pos x="160" y="216"/>
                    </a:cxn>
                    <a:cxn ang="0">
                      <a:pos x="126" y="200"/>
                    </a:cxn>
                    <a:cxn ang="0">
                      <a:pos x="108" y="186"/>
                    </a:cxn>
                    <a:cxn ang="0">
                      <a:pos x="94" y="158"/>
                    </a:cxn>
                    <a:cxn ang="0">
                      <a:pos x="68" y="108"/>
                    </a:cxn>
                    <a:cxn ang="0">
                      <a:pos x="64" y="102"/>
                    </a:cxn>
                    <a:cxn ang="0">
                      <a:pos x="58" y="100"/>
                    </a:cxn>
                    <a:cxn ang="0">
                      <a:pos x="54" y="88"/>
                    </a:cxn>
                    <a:cxn ang="0">
                      <a:pos x="38" y="58"/>
                    </a:cxn>
                    <a:cxn ang="0">
                      <a:pos x="20" y="40"/>
                    </a:cxn>
                    <a:cxn ang="0">
                      <a:pos x="4" y="22"/>
                    </a:cxn>
                    <a:cxn ang="0">
                      <a:pos x="10" y="2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355" h="277">
                      <a:moveTo>
                        <a:pt x="10" y="4"/>
                      </a:moveTo>
                      <a:cubicBezTo>
                        <a:pt x="22" y="0"/>
                        <a:pt x="24" y="14"/>
                        <a:pt x="36" y="18"/>
                      </a:cubicBezTo>
                      <a:cubicBezTo>
                        <a:pt x="37" y="19"/>
                        <a:pt x="45" y="29"/>
                        <a:pt x="46" y="30"/>
                      </a:cubicBezTo>
                      <a:cubicBezTo>
                        <a:pt x="56" y="40"/>
                        <a:pt x="67" y="38"/>
                        <a:pt x="76" y="52"/>
                      </a:cubicBezTo>
                      <a:cubicBezTo>
                        <a:pt x="80" y="58"/>
                        <a:pt x="92" y="66"/>
                        <a:pt x="92" y="66"/>
                      </a:cubicBezTo>
                      <a:cubicBezTo>
                        <a:pt x="96" y="79"/>
                        <a:pt x="112" y="88"/>
                        <a:pt x="122" y="98"/>
                      </a:cubicBezTo>
                      <a:cubicBezTo>
                        <a:pt x="124" y="105"/>
                        <a:pt x="130" y="124"/>
                        <a:pt x="136" y="128"/>
                      </a:cubicBezTo>
                      <a:cubicBezTo>
                        <a:pt x="140" y="130"/>
                        <a:pt x="148" y="132"/>
                        <a:pt x="148" y="132"/>
                      </a:cubicBezTo>
                      <a:cubicBezTo>
                        <a:pt x="150" y="138"/>
                        <a:pt x="154" y="150"/>
                        <a:pt x="154" y="150"/>
                      </a:cubicBezTo>
                      <a:cubicBezTo>
                        <a:pt x="161" y="139"/>
                        <a:pt x="168" y="144"/>
                        <a:pt x="176" y="152"/>
                      </a:cubicBezTo>
                      <a:cubicBezTo>
                        <a:pt x="174" y="167"/>
                        <a:pt x="173" y="181"/>
                        <a:pt x="170" y="196"/>
                      </a:cubicBezTo>
                      <a:cubicBezTo>
                        <a:pt x="171" y="202"/>
                        <a:pt x="174" y="220"/>
                        <a:pt x="180" y="224"/>
                      </a:cubicBezTo>
                      <a:cubicBezTo>
                        <a:pt x="185" y="228"/>
                        <a:pt x="193" y="228"/>
                        <a:pt x="198" y="232"/>
                      </a:cubicBezTo>
                      <a:cubicBezTo>
                        <a:pt x="204" y="230"/>
                        <a:pt x="216" y="234"/>
                        <a:pt x="216" y="234"/>
                      </a:cubicBezTo>
                      <a:cubicBezTo>
                        <a:pt x="223" y="241"/>
                        <a:pt x="225" y="245"/>
                        <a:pt x="236" y="242"/>
                      </a:cubicBezTo>
                      <a:cubicBezTo>
                        <a:pt x="242" y="240"/>
                        <a:pt x="254" y="236"/>
                        <a:pt x="254" y="236"/>
                      </a:cubicBezTo>
                      <a:cubicBezTo>
                        <a:pt x="260" y="240"/>
                        <a:pt x="265" y="246"/>
                        <a:pt x="272" y="248"/>
                      </a:cubicBezTo>
                      <a:cubicBezTo>
                        <a:pt x="277" y="250"/>
                        <a:pt x="291" y="252"/>
                        <a:pt x="296" y="256"/>
                      </a:cubicBezTo>
                      <a:cubicBezTo>
                        <a:pt x="301" y="260"/>
                        <a:pt x="314" y="264"/>
                        <a:pt x="314" y="264"/>
                      </a:cubicBezTo>
                      <a:cubicBezTo>
                        <a:pt x="330" y="263"/>
                        <a:pt x="338" y="261"/>
                        <a:pt x="352" y="266"/>
                      </a:cubicBezTo>
                      <a:cubicBezTo>
                        <a:pt x="355" y="275"/>
                        <a:pt x="350" y="277"/>
                        <a:pt x="342" y="274"/>
                      </a:cubicBezTo>
                      <a:cubicBezTo>
                        <a:pt x="336" y="276"/>
                        <a:pt x="322" y="272"/>
                        <a:pt x="322" y="272"/>
                      </a:cubicBezTo>
                      <a:cubicBezTo>
                        <a:pt x="314" y="275"/>
                        <a:pt x="308" y="272"/>
                        <a:pt x="300" y="270"/>
                      </a:cubicBezTo>
                      <a:cubicBezTo>
                        <a:pt x="296" y="269"/>
                        <a:pt x="288" y="266"/>
                        <a:pt x="288" y="266"/>
                      </a:cubicBezTo>
                      <a:cubicBezTo>
                        <a:pt x="276" y="270"/>
                        <a:pt x="264" y="266"/>
                        <a:pt x="252" y="264"/>
                      </a:cubicBezTo>
                      <a:cubicBezTo>
                        <a:pt x="245" y="259"/>
                        <a:pt x="242" y="257"/>
                        <a:pt x="234" y="260"/>
                      </a:cubicBezTo>
                      <a:cubicBezTo>
                        <a:pt x="211" y="252"/>
                        <a:pt x="192" y="256"/>
                        <a:pt x="172" y="242"/>
                      </a:cubicBezTo>
                      <a:cubicBezTo>
                        <a:pt x="165" y="231"/>
                        <a:pt x="176" y="221"/>
                        <a:pt x="160" y="216"/>
                      </a:cubicBezTo>
                      <a:cubicBezTo>
                        <a:pt x="154" y="233"/>
                        <a:pt x="136" y="203"/>
                        <a:pt x="126" y="200"/>
                      </a:cubicBezTo>
                      <a:cubicBezTo>
                        <a:pt x="120" y="196"/>
                        <a:pt x="114" y="190"/>
                        <a:pt x="108" y="186"/>
                      </a:cubicBezTo>
                      <a:cubicBezTo>
                        <a:pt x="104" y="175"/>
                        <a:pt x="104" y="165"/>
                        <a:pt x="94" y="158"/>
                      </a:cubicBezTo>
                      <a:cubicBezTo>
                        <a:pt x="83" y="142"/>
                        <a:pt x="85" y="119"/>
                        <a:pt x="68" y="108"/>
                      </a:cubicBezTo>
                      <a:cubicBezTo>
                        <a:pt x="67" y="106"/>
                        <a:pt x="66" y="104"/>
                        <a:pt x="64" y="102"/>
                      </a:cubicBezTo>
                      <a:cubicBezTo>
                        <a:pt x="62" y="101"/>
                        <a:pt x="59" y="102"/>
                        <a:pt x="58" y="100"/>
                      </a:cubicBezTo>
                      <a:cubicBezTo>
                        <a:pt x="56" y="97"/>
                        <a:pt x="54" y="88"/>
                        <a:pt x="54" y="88"/>
                      </a:cubicBezTo>
                      <a:cubicBezTo>
                        <a:pt x="59" y="73"/>
                        <a:pt x="52" y="61"/>
                        <a:pt x="38" y="58"/>
                      </a:cubicBezTo>
                      <a:cubicBezTo>
                        <a:pt x="32" y="49"/>
                        <a:pt x="31" y="44"/>
                        <a:pt x="20" y="40"/>
                      </a:cubicBezTo>
                      <a:cubicBezTo>
                        <a:pt x="16" y="27"/>
                        <a:pt x="16" y="26"/>
                        <a:pt x="4" y="22"/>
                      </a:cubicBezTo>
                      <a:cubicBezTo>
                        <a:pt x="1" y="13"/>
                        <a:pt x="0" y="5"/>
                        <a:pt x="10" y="2"/>
                      </a:cubicBezTo>
                      <a:cubicBezTo>
                        <a:pt x="18" y="5"/>
                        <a:pt x="18" y="4"/>
                        <a:pt x="10" y="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57" name="Freeform 229"/>
                <p:cNvSpPr>
                  <a:spLocks/>
                </p:cNvSpPr>
                <p:nvPr userDrawn="1"/>
              </p:nvSpPr>
              <p:spPr bwMode="ltGray">
                <a:xfrm>
                  <a:off x="4515" y="541"/>
                  <a:ext cx="67" cy="68"/>
                </a:xfrm>
                <a:custGeom>
                  <a:avLst/>
                  <a:gdLst/>
                  <a:ahLst/>
                  <a:cxnLst>
                    <a:cxn ang="0">
                      <a:pos x="54" y="66"/>
                    </a:cxn>
                    <a:cxn ang="0">
                      <a:pos x="66" y="58"/>
                    </a:cxn>
                    <a:cxn ang="0">
                      <a:pos x="68" y="52"/>
                    </a:cxn>
                    <a:cxn ang="0">
                      <a:pos x="80" y="44"/>
                    </a:cxn>
                    <a:cxn ang="0">
                      <a:pos x="106" y="22"/>
                    </a:cxn>
                    <a:cxn ang="0">
                      <a:pos x="112" y="4"/>
                    </a:cxn>
                    <a:cxn ang="0">
                      <a:pos x="124" y="0"/>
                    </a:cxn>
                    <a:cxn ang="0">
                      <a:pos x="150" y="28"/>
                    </a:cxn>
                    <a:cxn ang="0">
                      <a:pos x="146" y="44"/>
                    </a:cxn>
                    <a:cxn ang="0">
                      <a:pos x="126" y="64"/>
                    </a:cxn>
                    <a:cxn ang="0">
                      <a:pos x="132" y="94"/>
                    </a:cxn>
                    <a:cxn ang="0">
                      <a:pos x="142" y="110"/>
                    </a:cxn>
                    <a:cxn ang="0">
                      <a:pos x="146" y="128"/>
                    </a:cxn>
                    <a:cxn ang="0">
                      <a:pos x="128" y="128"/>
                    </a:cxn>
                    <a:cxn ang="0">
                      <a:pos x="116" y="146"/>
                    </a:cxn>
                    <a:cxn ang="0">
                      <a:pos x="104" y="156"/>
                    </a:cxn>
                    <a:cxn ang="0">
                      <a:pos x="100" y="198"/>
                    </a:cxn>
                    <a:cxn ang="0">
                      <a:pos x="88" y="202"/>
                    </a:cxn>
                    <a:cxn ang="0">
                      <a:pos x="82" y="206"/>
                    </a:cxn>
                    <a:cxn ang="0">
                      <a:pos x="76" y="202"/>
                    </a:cxn>
                    <a:cxn ang="0">
                      <a:pos x="72" y="190"/>
                    </a:cxn>
                    <a:cxn ang="0">
                      <a:pos x="60" y="186"/>
                    </a:cxn>
                    <a:cxn ang="0">
                      <a:pos x="42" y="194"/>
                    </a:cxn>
                    <a:cxn ang="0">
                      <a:pos x="28" y="186"/>
                    </a:cxn>
                    <a:cxn ang="0">
                      <a:pos x="10" y="148"/>
                    </a:cxn>
                    <a:cxn ang="0">
                      <a:pos x="4" y="130"/>
                    </a:cxn>
                    <a:cxn ang="0">
                      <a:pos x="0" y="118"/>
                    </a:cxn>
                    <a:cxn ang="0">
                      <a:pos x="20" y="96"/>
                    </a:cxn>
                    <a:cxn ang="0">
                      <a:pos x="32" y="104"/>
                    </a:cxn>
                    <a:cxn ang="0">
                      <a:pos x="34" y="80"/>
                    </a:cxn>
                    <a:cxn ang="0">
                      <a:pos x="52" y="70"/>
                    </a:cxn>
                    <a:cxn ang="0">
                      <a:pos x="54" y="66"/>
                    </a:cxn>
                  </a:cxnLst>
                  <a:rect l="0" t="0" r="r" b="b"/>
                  <a:pathLst>
                    <a:path w="156" h="206">
                      <a:moveTo>
                        <a:pt x="54" y="66"/>
                      </a:moveTo>
                      <a:cubicBezTo>
                        <a:pt x="58" y="63"/>
                        <a:pt x="64" y="63"/>
                        <a:pt x="66" y="58"/>
                      </a:cubicBezTo>
                      <a:cubicBezTo>
                        <a:pt x="67" y="56"/>
                        <a:pt x="67" y="53"/>
                        <a:pt x="68" y="52"/>
                      </a:cubicBezTo>
                      <a:cubicBezTo>
                        <a:pt x="71" y="49"/>
                        <a:pt x="80" y="44"/>
                        <a:pt x="80" y="44"/>
                      </a:cubicBezTo>
                      <a:cubicBezTo>
                        <a:pt x="113" y="55"/>
                        <a:pt x="85" y="29"/>
                        <a:pt x="106" y="22"/>
                      </a:cubicBezTo>
                      <a:cubicBezTo>
                        <a:pt x="110" y="17"/>
                        <a:pt x="108" y="9"/>
                        <a:pt x="112" y="4"/>
                      </a:cubicBezTo>
                      <a:cubicBezTo>
                        <a:pt x="115" y="1"/>
                        <a:pt x="124" y="0"/>
                        <a:pt x="124" y="0"/>
                      </a:cubicBezTo>
                      <a:cubicBezTo>
                        <a:pt x="138" y="14"/>
                        <a:pt x="126" y="23"/>
                        <a:pt x="150" y="28"/>
                      </a:cubicBezTo>
                      <a:cubicBezTo>
                        <a:pt x="156" y="36"/>
                        <a:pt x="154" y="39"/>
                        <a:pt x="146" y="44"/>
                      </a:cubicBezTo>
                      <a:cubicBezTo>
                        <a:pt x="141" y="52"/>
                        <a:pt x="135" y="61"/>
                        <a:pt x="126" y="64"/>
                      </a:cubicBezTo>
                      <a:cubicBezTo>
                        <a:pt x="118" y="75"/>
                        <a:pt x="128" y="83"/>
                        <a:pt x="132" y="94"/>
                      </a:cubicBezTo>
                      <a:cubicBezTo>
                        <a:pt x="129" y="103"/>
                        <a:pt x="135" y="105"/>
                        <a:pt x="142" y="110"/>
                      </a:cubicBezTo>
                      <a:cubicBezTo>
                        <a:pt x="145" y="119"/>
                        <a:pt x="141" y="120"/>
                        <a:pt x="146" y="128"/>
                      </a:cubicBezTo>
                      <a:cubicBezTo>
                        <a:pt x="142" y="139"/>
                        <a:pt x="135" y="133"/>
                        <a:pt x="128" y="128"/>
                      </a:cubicBezTo>
                      <a:cubicBezTo>
                        <a:pt x="116" y="132"/>
                        <a:pt x="122" y="136"/>
                        <a:pt x="116" y="146"/>
                      </a:cubicBezTo>
                      <a:cubicBezTo>
                        <a:pt x="113" y="151"/>
                        <a:pt x="108" y="152"/>
                        <a:pt x="104" y="156"/>
                      </a:cubicBezTo>
                      <a:cubicBezTo>
                        <a:pt x="107" y="167"/>
                        <a:pt x="112" y="191"/>
                        <a:pt x="100" y="198"/>
                      </a:cubicBezTo>
                      <a:cubicBezTo>
                        <a:pt x="96" y="200"/>
                        <a:pt x="92" y="200"/>
                        <a:pt x="88" y="202"/>
                      </a:cubicBezTo>
                      <a:cubicBezTo>
                        <a:pt x="86" y="203"/>
                        <a:pt x="84" y="205"/>
                        <a:pt x="82" y="206"/>
                      </a:cubicBezTo>
                      <a:cubicBezTo>
                        <a:pt x="80" y="205"/>
                        <a:pt x="77" y="204"/>
                        <a:pt x="76" y="202"/>
                      </a:cubicBezTo>
                      <a:cubicBezTo>
                        <a:pt x="74" y="198"/>
                        <a:pt x="76" y="191"/>
                        <a:pt x="72" y="190"/>
                      </a:cubicBezTo>
                      <a:cubicBezTo>
                        <a:pt x="68" y="189"/>
                        <a:pt x="60" y="186"/>
                        <a:pt x="60" y="186"/>
                      </a:cubicBezTo>
                      <a:cubicBezTo>
                        <a:pt x="53" y="188"/>
                        <a:pt x="49" y="192"/>
                        <a:pt x="42" y="194"/>
                      </a:cubicBezTo>
                      <a:cubicBezTo>
                        <a:pt x="34" y="189"/>
                        <a:pt x="37" y="183"/>
                        <a:pt x="28" y="186"/>
                      </a:cubicBezTo>
                      <a:cubicBezTo>
                        <a:pt x="12" y="181"/>
                        <a:pt x="19" y="161"/>
                        <a:pt x="10" y="148"/>
                      </a:cubicBezTo>
                      <a:cubicBezTo>
                        <a:pt x="5" y="121"/>
                        <a:pt x="11" y="147"/>
                        <a:pt x="4" y="130"/>
                      </a:cubicBezTo>
                      <a:cubicBezTo>
                        <a:pt x="2" y="126"/>
                        <a:pt x="0" y="118"/>
                        <a:pt x="0" y="118"/>
                      </a:cubicBezTo>
                      <a:cubicBezTo>
                        <a:pt x="2" y="95"/>
                        <a:pt x="0" y="83"/>
                        <a:pt x="20" y="96"/>
                      </a:cubicBezTo>
                      <a:cubicBezTo>
                        <a:pt x="23" y="105"/>
                        <a:pt x="23" y="110"/>
                        <a:pt x="32" y="104"/>
                      </a:cubicBezTo>
                      <a:cubicBezTo>
                        <a:pt x="35" y="95"/>
                        <a:pt x="29" y="88"/>
                        <a:pt x="34" y="80"/>
                      </a:cubicBezTo>
                      <a:cubicBezTo>
                        <a:pt x="36" y="76"/>
                        <a:pt x="48" y="73"/>
                        <a:pt x="52" y="70"/>
                      </a:cubicBezTo>
                      <a:cubicBezTo>
                        <a:pt x="57" y="63"/>
                        <a:pt x="58" y="62"/>
                        <a:pt x="54" y="6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58" name="Freeform 230"/>
                <p:cNvSpPr>
                  <a:spLocks/>
                </p:cNvSpPr>
                <p:nvPr userDrawn="1"/>
              </p:nvSpPr>
              <p:spPr bwMode="ltGray">
                <a:xfrm>
                  <a:off x="4580" y="572"/>
                  <a:ext cx="47" cy="13"/>
                </a:xfrm>
                <a:custGeom>
                  <a:avLst/>
                  <a:gdLst/>
                  <a:ahLst/>
                  <a:cxnLst>
                    <a:cxn ang="0">
                      <a:pos x="4" y="32"/>
                    </a:cxn>
                    <a:cxn ang="0">
                      <a:pos x="18" y="10"/>
                    </a:cxn>
                    <a:cxn ang="0">
                      <a:pos x="46" y="20"/>
                    </a:cxn>
                    <a:cxn ang="0">
                      <a:pos x="72" y="14"/>
                    </a:cxn>
                    <a:cxn ang="0">
                      <a:pos x="90" y="0"/>
                    </a:cxn>
                    <a:cxn ang="0">
                      <a:pos x="76" y="26"/>
                    </a:cxn>
                    <a:cxn ang="0">
                      <a:pos x="60" y="38"/>
                    </a:cxn>
                    <a:cxn ang="0">
                      <a:pos x="42" y="32"/>
                    </a:cxn>
                    <a:cxn ang="0">
                      <a:pos x="14" y="30"/>
                    </a:cxn>
                    <a:cxn ang="0">
                      <a:pos x="4" y="32"/>
                    </a:cxn>
                  </a:cxnLst>
                  <a:rect l="0" t="0" r="r" b="b"/>
                  <a:pathLst>
                    <a:path w="109" h="38">
                      <a:moveTo>
                        <a:pt x="4" y="32"/>
                      </a:moveTo>
                      <a:cubicBezTo>
                        <a:pt x="7" y="22"/>
                        <a:pt x="7" y="14"/>
                        <a:pt x="18" y="10"/>
                      </a:cubicBezTo>
                      <a:cubicBezTo>
                        <a:pt x="28" y="12"/>
                        <a:pt x="37" y="14"/>
                        <a:pt x="46" y="20"/>
                      </a:cubicBezTo>
                      <a:cubicBezTo>
                        <a:pt x="62" y="15"/>
                        <a:pt x="54" y="17"/>
                        <a:pt x="72" y="14"/>
                      </a:cubicBezTo>
                      <a:cubicBezTo>
                        <a:pt x="77" y="9"/>
                        <a:pt x="90" y="0"/>
                        <a:pt x="90" y="0"/>
                      </a:cubicBezTo>
                      <a:cubicBezTo>
                        <a:pt x="109" y="6"/>
                        <a:pt x="85" y="23"/>
                        <a:pt x="76" y="26"/>
                      </a:cubicBezTo>
                      <a:cubicBezTo>
                        <a:pt x="71" y="33"/>
                        <a:pt x="68" y="35"/>
                        <a:pt x="60" y="38"/>
                      </a:cubicBezTo>
                      <a:cubicBezTo>
                        <a:pt x="54" y="36"/>
                        <a:pt x="42" y="32"/>
                        <a:pt x="42" y="32"/>
                      </a:cubicBezTo>
                      <a:cubicBezTo>
                        <a:pt x="33" y="23"/>
                        <a:pt x="26" y="26"/>
                        <a:pt x="14" y="30"/>
                      </a:cubicBezTo>
                      <a:cubicBezTo>
                        <a:pt x="1" y="28"/>
                        <a:pt x="0" y="24"/>
                        <a:pt x="4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59" name="Freeform 231"/>
                <p:cNvSpPr>
                  <a:spLocks/>
                </p:cNvSpPr>
                <p:nvPr userDrawn="1"/>
              </p:nvSpPr>
              <p:spPr bwMode="ltGray">
                <a:xfrm>
                  <a:off x="4578" y="588"/>
                  <a:ext cx="32" cy="34"/>
                </a:xfrm>
                <a:custGeom>
                  <a:avLst/>
                  <a:gdLst/>
                  <a:ahLst/>
                  <a:cxnLst>
                    <a:cxn ang="0">
                      <a:pos x="8" y="18"/>
                    </a:cxn>
                    <a:cxn ang="0">
                      <a:pos x="18" y="0"/>
                    </a:cxn>
                    <a:cxn ang="0">
                      <a:pos x="34" y="18"/>
                    </a:cxn>
                    <a:cxn ang="0">
                      <a:pos x="62" y="4"/>
                    </a:cxn>
                    <a:cxn ang="0">
                      <a:pos x="46" y="34"/>
                    </a:cxn>
                    <a:cxn ang="0">
                      <a:pos x="54" y="48"/>
                    </a:cxn>
                    <a:cxn ang="0">
                      <a:pos x="58" y="60"/>
                    </a:cxn>
                    <a:cxn ang="0">
                      <a:pos x="46" y="74"/>
                    </a:cxn>
                    <a:cxn ang="0">
                      <a:pos x="34" y="60"/>
                    </a:cxn>
                    <a:cxn ang="0">
                      <a:pos x="22" y="48"/>
                    </a:cxn>
                    <a:cxn ang="0">
                      <a:pos x="28" y="68"/>
                    </a:cxn>
                    <a:cxn ang="0">
                      <a:pos x="30" y="74"/>
                    </a:cxn>
                    <a:cxn ang="0">
                      <a:pos x="20" y="104"/>
                    </a:cxn>
                    <a:cxn ang="0">
                      <a:pos x="12" y="102"/>
                    </a:cxn>
                    <a:cxn ang="0">
                      <a:pos x="8" y="90"/>
                    </a:cxn>
                    <a:cxn ang="0">
                      <a:pos x="0" y="54"/>
                    </a:cxn>
                    <a:cxn ang="0">
                      <a:pos x="2" y="30"/>
                    </a:cxn>
                    <a:cxn ang="0">
                      <a:pos x="8" y="18"/>
                    </a:cxn>
                  </a:cxnLst>
                  <a:rect l="0" t="0" r="r" b="b"/>
                  <a:pathLst>
                    <a:path w="76" h="104">
                      <a:moveTo>
                        <a:pt x="8" y="18"/>
                      </a:moveTo>
                      <a:cubicBezTo>
                        <a:pt x="10" y="8"/>
                        <a:pt x="9" y="3"/>
                        <a:pt x="18" y="0"/>
                      </a:cubicBezTo>
                      <a:cubicBezTo>
                        <a:pt x="28" y="3"/>
                        <a:pt x="25" y="12"/>
                        <a:pt x="34" y="18"/>
                      </a:cubicBezTo>
                      <a:cubicBezTo>
                        <a:pt x="46" y="16"/>
                        <a:pt x="51" y="8"/>
                        <a:pt x="62" y="4"/>
                      </a:cubicBezTo>
                      <a:cubicBezTo>
                        <a:pt x="76" y="9"/>
                        <a:pt x="56" y="31"/>
                        <a:pt x="46" y="34"/>
                      </a:cubicBezTo>
                      <a:cubicBezTo>
                        <a:pt x="51" y="56"/>
                        <a:pt x="43" y="29"/>
                        <a:pt x="54" y="48"/>
                      </a:cubicBezTo>
                      <a:cubicBezTo>
                        <a:pt x="56" y="52"/>
                        <a:pt x="58" y="60"/>
                        <a:pt x="58" y="60"/>
                      </a:cubicBezTo>
                      <a:cubicBezTo>
                        <a:pt x="55" y="68"/>
                        <a:pt x="54" y="71"/>
                        <a:pt x="46" y="74"/>
                      </a:cubicBezTo>
                      <a:cubicBezTo>
                        <a:pt x="38" y="71"/>
                        <a:pt x="37" y="68"/>
                        <a:pt x="34" y="60"/>
                      </a:cubicBezTo>
                      <a:cubicBezTo>
                        <a:pt x="33" y="50"/>
                        <a:pt x="32" y="33"/>
                        <a:pt x="22" y="48"/>
                      </a:cubicBezTo>
                      <a:cubicBezTo>
                        <a:pt x="25" y="60"/>
                        <a:pt x="23" y="53"/>
                        <a:pt x="28" y="68"/>
                      </a:cubicBezTo>
                      <a:cubicBezTo>
                        <a:pt x="29" y="70"/>
                        <a:pt x="30" y="74"/>
                        <a:pt x="30" y="74"/>
                      </a:cubicBezTo>
                      <a:cubicBezTo>
                        <a:pt x="24" y="84"/>
                        <a:pt x="22" y="93"/>
                        <a:pt x="20" y="104"/>
                      </a:cubicBezTo>
                      <a:cubicBezTo>
                        <a:pt x="17" y="103"/>
                        <a:pt x="14" y="104"/>
                        <a:pt x="12" y="102"/>
                      </a:cubicBezTo>
                      <a:cubicBezTo>
                        <a:pt x="9" y="99"/>
                        <a:pt x="8" y="90"/>
                        <a:pt x="8" y="90"/>
                      </a:cubicBezTo>
                      <a:cubicBezTo>
                        <a:pt x="13" y="75"/>
                        <a:pt x="14" y="64"/>
                        <a:pt x="0" y="54"/>
                      </a:cubicBezTo>
                      <a:cubicBezTo>
                        <a:pt x="1" y="46"/>
                        <a:pt x="1" y="38"/>
                        <a:pt x="2" y="30"/>
                      </a:cubicBezTo>
                      <a:cubicBezTo>
                        <a:pt x="2" y="27"/>
                        <a:pt x="13" y="2"/>
                        <a:pt x="8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60" name="Freeform 232"/>
                <p:cNvSpPr>
                  <a:spLocks/>
                </p:cNvSpPr>
                <p:nvPr userDrawn="1"/>
              </p:nvSpPr>
              <p:spPr bwMode="ltGray">
                <a:xfrm>
                  <a:off x="4632" y="569"/>
                  <a:ext cx="16" cy="20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13" y="0"/>
                    </a:cxn>
                    <a:cxn ang="0">
                      <a:pos x="15" y="28"/>
                    </a:cxn>
                    <a:cxn ang="0">
                      <a:pos x="37" y="38"/>
                    </a:cxn>
                    <a:cxn ang="0">
                      <a:pos x="19" y="44"/>
                    </a:cxn>
                    <a:cxn ang="0">
                      <a:pos x="5" y="58"/>
                    </a:cxn>
                    <a:cxn ang="0">
                      <a:pos x="1" y="3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7" h="61">
                      <a:moveTo>
                        <a:pt x="3" y="28"/>
                      </a:moveTo>
                      <a:cubicBezTo>
                        <a:pt x="5" y="14"/>
                        <a:pt x="2" y="7"/>
                        <a:pt x="13" y="0"/>
                      </a:cubicBezTo>
                      <a:cubicBezTo>
                        <a:pt x="26" y="9"/>
                        <a:pt x="23" y="17"/>
                        <a:pt x="15" y="28"/>
                      </a:cubicBezTo>
                      <a:cubicBezTo>
                        <a:pt x="25" y="31"/>
                        <a:pt x="33" y="27"/>
                        <a:pt x="37" y="38"/>
                      </a:cubicBezTo>
                      <a:cubicBezTo>
                        <a:pt x="30" y="45"/>
                        <a:pt x="28" y="47"/>
                        <a:pt x="19" y="44"/>
                      </a:cubicBezTo>
                      <a:cubicBezTo>
                        <a:pt x="13" y="54"/>
                        <a:pt x="18" y="61"/>
                        <a:pt x="5" y="58"/>
                      </a:cubicBezTo>
                      <a:cubicBezTo>
                        <a:pt x="0" y="50"/>
                        <a:pt x="3" y="44"/>
                        <a:pt x="1" y="34"/>
                      </a:cubicBezTo>
                      <a:cubicBezTo>
                        <a:pt x="2" y="32"/>
                        <a:pt x="3" y="28"/>
                        <a:pt x="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61" name="Freeform 233"/>
                <p:cNvSpPr>
                  <a:spLocks/>
                </p:cNvSpPr>
                <p:nvPr userDrawn="1"/>
              </p:nvSpPr>
              <p:spPr bwMode="ltGray">
                <a:xfrm>
                  <a:off x="4636" y="600"/>
                  <a:ext cx="20" cy="1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9" y="0"/>
                    </a:cxn>
                    <a:cxn ang="0">
                      <a:pos x="49" y="16"/>
                    </a:cxn>
                    <a:cxn ang="0">
                      <a:pos x="35" y="14"/>
                    </a:cxn>
                    <a:cxn ang="0">
                      <a:pos x="3" y="16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49" h="29">
                      <a:moveTo>
                        <a:pt x="7" y="0"/>
                      </a:moveTo>
                      <a:cubicBezTo>
                        <a:pt x="15" y="6"/>
                        <a:pt x="19" y="2"/>
                        <a:pt x="29" y="0"/>
                      </a:cubicBezTo>
                      <a:cubicBezTo>
                        <a:pt x="45" y="5"/>
                        <a:pt x="40" y="3"/>
                        <a:pt x="49" y="16"/>
                      </a:cubicBezTo>
                      <a:cubicBezTo>
                        <a:pt x="46" y="29"/>
                        <a:pt x="42" y="21"/>
                        <a:pt x="35" y="14"/>
                      </a:cubicBezTo>
                      <a:cubicBezTo>
                        <a:pt x="26" y="15"/>
                        <a:pt x="12" y="19"/>
                        <a:pt x="3" y="16"/>
                      </a:cubicBezTo>
                      <a:cubicBezTo>
                        <a:pt x="0" y="6"/>
                        <a:pt x="7" y="10"/>
                        <a:pt x="7" y="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62" name="Freeform 234"/>
                <p:cNvSpPr>
                  <a:spLocks/>
                </p:cNvSpPr>
                <p:nvPr userDrawn="1"/>
              </p:nvSpPr>
              <p:spPr bwMode="ltGray">
                <a:xfrm>
                  <a:off x="4657" y="585"/>
                  <a:ext cx="26" cy="17"/>
                </a:xfrm>
                <a:custGeom>
                  <a:avLst/>
                  <a:gdLst/>
                  <a:ahLst/>
                  <a:cxnLst>
                    <a:cxn ang="0">
                      <a:pos x="21" y="38"/>
                    </a:cxn>
                    <a:cxn ang="0">
                      <a:pos x="15" y="26"/>
                    </a:cxn>
                    <a:cxn ang="0">
                      <a:pos x="3" y="22"/>
                    </a:cxn>
                    <a:cxn ang="0">
                      <a:pos x="13" y="8"/>
                    </a:cxn>
                    <a:cxn ang="0">
                      <a:pos x="25" y="0"/>
                    </a:cxn>
                    <a:cxn ang="0">
                      <a:pos x="49" y="10"/>
                    </a:cxn>
                    <a:cxn ang="0">
                      <a:pos x="53" y="20"/>
                    </a:cxn>
                    <a:cxn ang="0">
                      <a:pos x="61" y="32"/>
                    </a:cxn>
                    <a:cxn ang="0">
                      <a:pos x="41" y="38"/>
                    </a:cxn>
                    <a:cxn ang="0">
                      <a:pos x="23" y="44"/>
                    </a:cxn>
                    <a:cxn ang="0">
                      <a:pos x="21" y="38"/>
                    </a:cxn>
                  </a:cxnLst>
                  <a:rect l="0" t="0" r="r" b="b"/>
                  <a:pathLst>
                    <a:path w="61" h="48">
                      <a:moveTo>
                        <a:pt x="21" y="38"/>
                      </a:moveTo>
                      <a:cubicBezTo>
                        <a:pt x="19" y="34"/>
                        <a:pt x="19" y="29"/>
                        <a:pt x="15" y="26"/>
                      </a:cubicBezTo>
                      <a:cubicBezTo>
                        <a:pt x="12" y="24"/>
                        <a:pt x="3" y="22"/>
                        <a:pt x="3" y="22"/>
                      </a:cubicBezTo>
                      <a:cubicBezTo>
                        <a:pt x="0" y="12"/>
                        <a:pt x="5" y="12"/>
                        <a:pt x="13" y="8"/>
                      </a:cubicBezTo>
                      <a:cubicBezTo>
                        <a:pt x="17" y="6"/>
                        <a:pt x="25" y="0"/>
                        <a:pt x="25" y="0"/>
                      </a:cubicBezTo>
                      <a:cubicBezTo>
                        <a:pt x="37" y="2"/>
                        <a:pt x="41" y="2"/>
                        <a:pt x="49" y="10"/>
                      </a:cubicBezTo>
                      <a:cubicBezTo>
                        <a:pt x="45" y="21"/>
                        <a:pt x="46" y="12"/>
                        <a:pt x="53" y="20"/>
                      </a:cubicBezTo>
                      <a:cubicBezTo>
                        <a:pt x="56" y="24"/>
                        <a:pt x="61" y="32"/>
                        <a:pt x="61" y="32"/>
                      </a:cubicBezTo>
                      <a:cubicBezTo>
                        <a:pt x="56" y="47"/>
                        <a:pt x="53" y="42"/>
                        <a:pt x="41" y="38"/>
                      </a:cubicBezTo>
                      <a:cubicBezTo>
                        <a:pt x="27" y="47"/>
                        <a:pt x="34" y="48"/>
                        <a:pt x="23" y="44"/>
                      </a:cubicBezTo>
                      <a:cubicBezTo>
                        <a:pt x="22" y="42"/>
                        <a:pt x="21" y="38"/>
                        <a:pt x="21" y="3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63" name="Freeform 235"/>
                <p:cNvSpPr>
                  <a:spLocks/>
                </p:cNvSpPr>
                <p:nvPr userDrawn="1"/>
              </p:nvSpPr>
              <p:spPr bwMode="ltGray">
                <a:xfrm>
                  <a:off x="4664" y="593"/>
                  <a:ext cx="122" cy="61"/>
                </a:xfrm>
                <a:custGeom>
                  <a:avLst/>
                  <a:gdLst/>
                  <a:ahLst/>
                  <a:cxnLst>
                    <a:cxn ang="0">
                      <a:pos x="46" y="28"/>
                    </a:cxn>
                    <a:cxn ang="0">
                      <a:pos x="36" y="14"/>
                    </a:cxn>
                    <a:cxn ang="0">
                      <a:pos x="26" y="30"/>
                    </a:cxn>
                    <a:cxn ang="0">
                      <a:pos x="0" y="24"/>
                    </a:cxn>
                    <a:cxn ang="0">
                      <a:pos x="10" y="42"/>
                    </a:cxn>
                    <a:cxn ang="0">
                      <a:pos x="16" y="62"/>
                    </a:cxn>
                    <a:cxn ang="0">
                      <a:pos x="24" y="48"/>
                    </a:cxn>
                    <a:cxn ang="0">
                      <a:pos x="30" y="44"/>
                    </a:cxn>
                    <a:cxn ang="0">
                      <a:pos x="48" y="56"/>
                    </a:cxn>
                    <a:cxn ang="0">
                      <a:pos x="70" y="62"/>
                    </a:cxn>
                    <a:cxn ang="0">
                      <a:pos x="88" y="72"/>
                    </a:cxn>
                    <a:cxn ang="0">
                      <a:pos x="106" y="102"/>
                    </a:cxn>
                    <a:cxn ang="0">
                      <a:pos x="104" y="122"/>
                    </a:cxn>
                    <a:cxn ang="0">
                      <a:pos x="98" y="134"/>
                    </a:cxn>
                    <a:cxn ang="0">
                      <a:pos x="122" y="128"/>
                    </a:cxn>
                    <a:cxn ang="0">
                      <a:pos x="140" y="140"/>
                    </a:cxn>
                    <a:cxn ang="0">
                      <a:pos x="168" y="148"/>
                    </a:cxn>
                    <a:cxn ang="0">
                      <a:pos x="174" y="146"/>
                    </a:cxn>
                    <a:cxn ang="0">
                      <a:pos x="168" y="134"/>
                    </a:cxn>
                    <a:cxn ang="0">
                      <a:pos x="178" y="136"/>
                    </a:cxn>
                    <a:cxn ang="0">
                      <a:pos x="186" y="118"/>
                    </a:cxn>
                    <a:cxn ang="0">
                      <a:pos x="202" y="122"/>
                    </a:cxn>
                    <a:cxn ang="0">
                      <a:pos x="214" y="130"/>
                    </a:cxn>
                    <a:cxn ang="0">
                      <a:pos x="244" y="168"/>
                    </a:cxn>
                    <a:cxn ang="0">
                      <a:pos x="262" y="178"/>
                    </a:cxn>
                    <a:cxn ang="0">
                      <a:pos x="284" y="170"/>
                    </a:cxn>
                    <a:cxn ang="0">
                      <a:pos x="268" y="160"/>
                    </a:cxn>
                    <a:cxn ang="0">
                      <a:pos x="256" y="138"/>
                    </a:cxn>
                    <a:cxn ang="0">
                      <a:pos x="250" y="132"/>
                    </a:cxn>
                    <a:cxn ang="0">
                      <a:pos x="248" y="122"/>
                    </a:cxn>
                    <a:cxn ang="0">
                      <a:pos x="236" y="116"/>
                    </a:cxn>
                    <a:cxn ang="0">
                      <a:pos x="240" y="96"/>
                    </a:cxn>
                    <a:cxn ang="0">
                      <a:pos x="220" y="86"/>
                    </a:cxn>
                    <a:cxn ang="0">
                      <a:pos x="210" y="70"/>
                    </a:cxn>
                    <a:cxn ang="0">
                      <a:pos x="190" y="54"/>
                    </a:cxn>
                    <a:cxn ang="0">
                      <a:pos x="168" y="38"/>
                    </a:cxn>
                    <a:cxn ang="0">
                      <a:pos x="156" y="34"/>
                    </a:cxn>
                    <a:cxn ang="0">
                      <a:pos x="120" y="16"/>
                    </a:cxn>
                    <a:cxn ang="0">
                      <a:pos x="102" y="4"/>
                    </a:cxn>
                    <a:cxn ang="0">
                      <a:pos x="96" y="0"/>
                    </a:cxn>
                    <a:cxn ang="0">
                      <a:pos x="70" y="10"/>
                    </a:cxn>
                    <a:cxn ang="0">
                      <a:pos x="56" y="32"/>
                    </a:cxn>
                    <a:cxn ang="0">
                      <a:pos x="46" y="28"/>
                    </a:cxn>
                  </a:cxnLst>
                  <a:rect l="0" t="0" r="r" b="b"/>
                  <a:pathLst>
                    <a:path w="286" h="182">
                      <a:moveTo>
                        <a:pt x="46" y="28"/>
                      </a:moveTo>
                      <a:cubicBezTo>
                        <a:pt x="41" y="14"/>
                        <a:pt x="46" y="17"/>
                        <a:pt x="36" y="14"/>
                      </a:cubicBezTo>
                      <a:cubicBezTo>
                        <a:pt x="31" y="17"/>
                        <a:pt x="26" y="30"/>
                        <a:pt x="26" y="30"/>
                      </a:cubicBezTo>
                      <a:cubicBezTo>
                        <a:pt x="12" y="25"/>
                        <a:pt x="19" y="21"/>
                        <a:pt x="0" y="24"/>
                      </a:cubicBezTo>
                      <a:cubicBezTo>
                        <a:pt x="2" y="33"/>
                        <a:pt x="2" y="37"/>
                        <a:pt x="10" y="42"/>
                      </a:cubicBezTo>
                      <a:cubicBezTo>
                        <a:pt x="12" y="49"/>
                        <a:pt x="14" y="55"/>
                        <a:pt x="16" y="62"/>
                      </a:cubicBezTo>
                      <a:cubicBezTo>
                        <a:pt x="24" y="59"/>
                        <a:pt x="27" y="57"/>
                        <a:pt x="24" y="48"/>
                      </a:cubicBezTo>
                      <a:cubicBezTo>
                        <a:pt x="26" y="47"/>
                        <a:pt x="28" y="43"/>
                        <a:pt x="30" y="44"/>
                      </a:cubicBezTo>
                      <a:cubicBezTo>
                        <a:pt x="48" y="48"/>
                        <a:pt x="36" y="52"/>
                        <a:pt x="48" y="56"/>
                      </a:cubicBezTo>
                      <a:cubicBezTo>
                        <a:pt x="74" y="65"/>
                        <a:pt x="47" y="56"/>
                        <a:pt x="70" y="62"/>
                      </a:cubicBezTo>
                      <a:cubicBezTo>
                        <a:pt x="77" y="64"/>
                        <a:pt x="88" y="72"/>
                        <a:pt x="88" y="72"/>
                      </a:cubicBezTo>
                      <a:cubicBezTo>
                        <a:pt x="96" y="84"/>
                        <a:pt x="102" y="87"/>
                        <a:pt x="106" y="102"/>
                      </a:cubicBezTo>
                      <a:cubicBezTo>
                        <a:pt x="105" y="109"/>
                        <a:pt x="106" y="115"/>
                        <a:pt x="104" y="122"/>
                      </a:cubicBezTo>
                      <a:cubicBezTo>
                        <a:pt x="103" y="126"/>
                        <a:pt x="94" y="132"/>
                        <a:pt x="98" y="134"/>
                      </a:cubicBezTo>
                      <a:cubicBezTo>
                        <a:pt x="106" y="137"/>
                        <a:pt x="122" y="128"/>
                        <a:pt x="122" y="128"/>
                      </a:cubicBezTo>
                      <a:cubicBezTo>
                        <a:pt x="130" y="131"/>
                        <a:pt x="133" y="135"/>
                        <a:pt x="140" y="140"/>
                      </a:cubicBezTo>
                      <a:cubicBezTo>
                        <a:pt x="148" y="145"/>
                        <a:pt x="159" y="145"/>
                        <a:pt x="168" y="148"/>
                      </a:cubicBezTo>
                      <a:cubicBezTo>
                        <a:pt x="170" y="147"/>
                        <a:pt x="173" y="148"/>
                        <a:pt x="174" y="146"/>
                      </a:cubicBezTo>
                      <a:cubicBezTo>
                        <a:pt x="176" y="142"/>
                        <a:pt x="164" y="136"/>
                        <a:pt x="168" y="134"/>
                      </a:cubicBezTo>
                      <a:cubicBezTo>
                        <a:pt x="171" y="132"/>
                        <a:pt x="175" y="135"/>
                        <a:pt x="178" y="136"/>
                      </a:cubicBezTo>
                      <a:cubicBezTo>
                        <a:pt x="182" y="131"/>
                        <a:pt x="186" y="118"/>
                        <a:pt x="186" y="118"/>
                      </a:cubicBezTo>
                      <a:cubicBezTo>
                        <a:pt x="189" y="119"/>
                        <a:pt x="199" y="120"/>
                        <a:pt x="202" y="122"/>
                      </a:cubicBezTo>
                      <a:cubicBezTo>
                        <a:pt x="206" y="124"/>
                        <a:pt x="214" y="130"/>
                        <a:pt x="214" y="130"/>
                      </a:cubicBezTo>
                      <a:cubicBezTo>
                        <a:pt x="224" y="145"/>
                        <a:pt x="228" y="158"/>
                        <a:pt x="244" y="168"/>
                      </a:cubicBezTo>
                      <a:cubicBezTo>
                        <a:pt x="250" y="172"/>
                        <a:pt x="262" y="178"/>
                        <a:pt x="262" y="178"/>
                      </a:cubicBezTo>
                      <a:cubicBezTo>
                        <a:pt x="265" y="178"/>
                        <a:pt x="286" y="182"/>
                        <a:pt x="284" y="170"/>
                      </a:cubicBezTo>
                      <a:cubicBezTo>
                        <a:pt x="283" y="164"/>
                        <a:pt x="268" y="160"/>
                        <a:pt x="268" y="160"/>
                      </a:cubicBezTo>
                      <a:cubicBezTo>
                        <a:pt x="261" y="150"/>
                        <a:pt x="270" y="143"/>
                        <a:pt x="256" y="138"/>
                      </a:cubicBezTo>
                      <a:cubicBezTo>
                        <a:pt x="254" y="136"/>
                        <a:pt x="251" y="135"/>
                        <a:pt x="250" y="132"/>
                      </a:cubicBezTo>
                      <a:cubicBezTo>
                        <a:pt x="248" y="129"/>
                        <a:pt x="250" y="125"/>
                        <a:pt x="248" y="122"/>
                      </a:cubicBezTo>
                      <a:cubicBezTo>
                        <a:pt x="246" y="118"/>
                        <a:pt x="240" y="118"/>
                        <a:pt x="236" y="116"/>
                      </a:cubicBezTo>
                      <a:cubicBezTo>
                        <a:pt x="230" y="107"/>
                        <a:pt x="227" y="100"/>
                        <a:pt x="240" y="96"/>
                      </a:cubicBezTo>
                      <a:cubicBezTo>
                        <a:pt x="236" y="83"/>
                        <a:pt x="236" y="84"/>
                        <a:pt x="220" y="86"/>
                      </a:cubicBezTo>
                      <a:cubicBezTo>
                        <a:pt x="209" y="82"/>
                        <a:pt x="208" y="82"/>
                        <a:pt x="210" y="70"/>
                      </a:cubicBezTo>
                      <a:cubicBezTo>
                        <a:pt x="207" y="60"/>
                        <a:pt x="199" y="57"/>
                        <a:pt x="190" y="54"/>
                      </a:cubicBezTo>
                      <a:cubicBezTo>
                        <a:pt x="181" y="45"/>
                        <a:pt x="181" y="42"/>
                        <a:pt x="168" y="38"/>
                      </a:cubicBezTo>
                      <a:cubicBezTo>
                        <a:pt x="164" y="37"/>
                        <a:pt x="156" y="34"/>
                        <a:pt x="156" y="34"/>
                      </a:cubicBezTo>
                      <a:cubicBezTo>
                        <a:pt x="146" y="24"/>
                        <a:pt x="134" y="21"/>
                        <a:pt x="120" y="16"/>
                      </a:cubicBezTo>
                      <a:cubicBezTo>
                        <a:pt x="113" y="14"/>
                        <a:pt x="108" y="8"/>
                        <a:pt x="102" y="4"/>
                      </a:cubicBezTo>
                      <a:cubicBezTo>
                        <a:pt x="100" y="3"/>
                        <a:pt x="96" y="0"/>
                        <a:pt x="96" y="0"/>
                      </a:cubicBezTo>
                      <a:cubicBezTo>
                        <a:pt x="83" y="2"/>
                        <a:pt x="79" y="1"/>
                        <a:pt x="70" y="10"/>
                      </a:cubicBezTo>
                      <a:cubicBezTo>
                        <a:pt x="67" y="19"/>
                        <a:pt x="63" y="27"/>
                        <a:pt x="56" y="32"/>
                      </a:cubicBezTo>
                      <a:cubicBezTo>
                        <a:pt x="49" y="30"/>
                        <a:pt x="52" y="31"/>
                        <a:pt x="46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64" name="Freeform 236"/>
                <p:cNvSpPr>
                  <a:spLocks/>
                </p:cNvSpPr>
                <p:nvPr userDrawn="1"/>
              </p:nvSpPr>
              <p:spPr bwMode="ltGray">
                <a:xfrm>
                  <a:off x="4770" y="599"/>
                  <a:ext cx="33" cy="26"/>
                </a:xfrm>
                <a:custGeom>
                  <a:avLst/>
                  <a:gdLst/>
                  <a:ahLst/>
                  <a:cxnLst>
                    <a:cxn ang="0">
                      <a:pos x="1" y="58"/>
                    </a:cxn>
                    <a:cxn ang="0">
                      <a:pos x="27" y="60"/>
                    </a:cxn>
                    <a:cxn ang="0">
                      <a:pos x="45" y="48"/>
                    </a:cxn>
                    <a:cxn ang="0">
                      <a:pos x="57" y="30"/>
                    </a:cxn>
                    <a:cxn ang="0">
                      <a:pos x="43" y="14"/>
                    </a:cxn>
                    <a:cxn ang="0">
                      <a:pos x="43" y="4"/>
                    </a:cxn>
                    <a:cxn ang="0">
                      <a:pos x="71" y="26"/>
                    </a:cxn>
                    <a:cxn ang="0">
                      <a:pos x="67" y="54"/>
                    </a:cxn>
                    <a:cxn ang="0">
                      <a:pos x="33" y="78"/>
                    </a:cxn>
                    <a:cxn ang="0">
                      <a:pos x="9" y="66"/>
                    </a:cxn>
                    <a:cxn ang="0">
                      <a:pos x="3" y="62"/>
                    </a:cxn>
                    <a:cxn ang="0">
                      <a:pos x="1" y="58"/>
                    </a:cxn>
                  </a:cxnLst>
                  <a:rect l="0" t="0" r="r" b="b"/>
                  <a:pathLst>
                    <a:path w="78" h="78">
                      <a:moveTo>
                        <a:pt x="1" y="58"/>
                      </a:moveTo>
                      <a:cubicBezTo>
                        <a:pt x="6" y="44"/>
                        <a:pt x="18" y="57"/>
                        <a:pt x="27" y="60"/>
                      </a:cubicBezTo>
                      <a:cubicBezTo>
                        <a:pt x="35" y="57"/>
                        <a:pt x="38" y="52"/>
                        <a:pt x="45" y="48"/>
                      </a:cubicBezTo>
                      <a:cubicBezTo>
                        <a:pt x="48" y="40"/>
                        <a:pt x="51" y="36"/>
                        <a:pt x="57" y="30"/>
                      </a:cubicBezTo>
                      <a:cubicBezTo>
                        <a:pt x="55" y="23"/>
                        <a:pt x="43" y="14"/>
                        <a:pt x="43" y="14"/>
                      </a:cubicBezTo>
                      <a:cubicBezTo>
                        <a:pt x="33" y="0"/>
                        <a:pt x="30" y="1"/>
                        <a:pt x="43" y="4"/>
                      </a:cubicBezTo>
                      <a:cubicBezTo>
                        <a:pt x="54" y="11"/>
                        <a:pt x="58" y="22"/>
                        <a:pt x="71" y="26"/>
                      </a:cubicBezTo>
                      <a:cubicBezTo>
                        <a:pt x="78" y="37"/>
                        <a:pt x="78" y="46"/>
                        <a:pt x="67" y="54"/>
                      </a:cubicBezTo>
                      <a:cubicBezTo>
                        <a:pt x="51" y="49"/>
                        <a:pt x="53" y="71"/>
                        <a:pt x="33" y="78"/>
                      </a:cubicBezTo>
                      <a:cubicBezTo>
                        <a:pt x="16" y="72"/>
                        <a:pt x="25" y="76"/>
                        <a:pt x="9" y="66"/>
                      </a:cubicBezTo>
                      <a:cubicBezTo>
                        <a:pt x="7" y="65"/>
                        <a:pt x="3" y="62"/>
                        <a:pt x="3" y="62"/>
                      </a:cubicBezTo>
                      <a:cubicBezTo>
                        <a:pt x="0" y="54"/>
                        <a:pt x="13" y="42"/>
                        <a:pt x="1" y="5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65" name="Freeform 237"/>
                <p:cNvSpPr>
                  <a:spLocks/>
                </p:cNvSpPr>
                <p:nvPr userDrawn="1"/>
              </p:nvSpPr>
              <p:spPr bwMode="ltGray">
                <a:xfrm>
                  <a:off x="4840" y="544"/>
                  <a:ext cx="8" cy="6"/>
                </a:xfrm>
                <a:custGeom>
                  <a:avLst/>
                  <a:gdLst/>
                  <a:ahLst/>
                  <a:cxnLst>
                    <a:cxn ang="0">
                      <a:pos x="3" y="4"/>
                    </a:cxn>
                    <a:cxn ang="0">
                      <a:pos x="3" y="14"/>
                    </a:cxn>
                    <a:cxn ang="0">
                      <a:pos x="3" y="4"/>
                    </a:cxn>
                  </a:cxnLst>
                  <a:rect l="0" t="0" r="r" b="b"/>
                  <a:pathLst>
                    <a:path w="17" h="18">
                      <a:moveTo>
                        <a:pt x="3" y="4"/>
                      </a:moveTo>
                      <a:cubicBezTo>
                        <a:pt x="17" y="7"/>
                        <a:pt x="16" y="18"/>
                        <a:pt x="3" y="14"/>
                      </a:cubicBezTo>
                      <a:cubicBezTo>
                        <a:pt x="0" y="6"/>
                        <a:pt x="7" y="0"/>
                        <a:pt x="3" y="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66" name="Freeform 238"/>
                <p:cNvSpPr>
                  <a:spLocks/>
                </p:cNvSpPr>
                <p:nvPr userDrawn="1"/>
              </p:nvSpPr>
              <p:spPr bwMode="ltGray">
                <a:xfrm>
                  <a:off x="4747" y="494"/>
                  <a:ext cx="8" cy="5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7" y="2"/>
                    </a:cxn>
                    <a:cxn ang="0">
                      <a:pos x="9" y="12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1"/>
                        <a:pt x="6" y="0"/>
                        <a:pt x="17" y="2"/>
                      </a:cubicBezTo>
                      <a:cubicBezTo>
                        <a:pt x="20" y="10"/>
                        <a:pt x="18" y="15"/>
                        <a:pt x="9" y="12"/>
                      </a:cubicBezTo>
                      <a:cubicBezTo>
                        <a:pt x="4" y="4"/>
                        <a:pt x="4" y="4"/>
                        <a:pt x="7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67" name="Freeform 239"/>
                <p:cNvSpPr>
                  <a:spLocks/>
                </p:cNvSpPr>
                <p:nvPr userDrawn="1"/>
              </p:nvSpPr>
              <p:spPr bwMode="ltGray">
                <a:xfrm>
                  <a:off x="4676" y="536"/>
                  <a:ext cx="8" cy="5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5" y="2"/>
                    </a:cxn>
                    <a:cxn ang="0">
                      <a:pos x="15" y="14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2"/>
                        <a:pt x="3" y="0"/>
                        <a:pt x="15" y="2"/>
                      </a:cubicBezTo>
                      <a:cubicBezTo>
                        <a:pt x="16" y="4"/>
                        <a:pt x="20" y="12"/>
                        <a:pt x="15" y="14"/>
                      </a:cubicBezTo>
                      <a:cubicBezTo>
                        <a:pt x="12" y="15"/>
                        <a:pt x="7" y="12"/>
                        <a:pt x="7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68" name="Freeform 240"/>
                <p:cNvSpPr>
                  <a:spLocks/>
                </p:cNvSpPr>
                <p:nvPr userDrawn="1"/>
              </p:nvSpPr>
              <p:spPr bwMode="ltGray">
                <a:xfrm>
                  <a:off x="4598" y="523"/>
                  <a:ext cx="34" cy="27"/>
                </a:xfrm>
                <a:custGeom>
                  <a:avLst/>
                  <a:gdLst/>
                  <a:ahLst/>
                  <a:cxnLst>
                    <a:cxn ang="0">
                      <a:pos x="0" y="50"/>
                    </a:cxn>
                    <a:cxn ang="0">
                      <a:pos x="14" y="24"/>
                    </a:cxn>
                    <a:cxn ang="0">
                      <a:pos x="26" y="20"/>
                    </a:cxn>
                    <a:cxn ang="0">
                      <a:pos x="48" y="18"/>
                    </a:cxn>
                    <a:cxn ang="0">
                      <a:pos x="58" y="0"/>
                    </a:cxn>
                    <a:cxn ang="0">
                      <a:pos x="80" y="40"/>
                    </a:cxn>
                    <a:cxn ang="0">
                      <a:pos x="70" y="56"/>
                    </a:cxn>
                    <a:cxn ang="0">
                      <a:pos x="54" y="62"/>
                    </a:cxn>
                    <a:cxn ang="0">
                      <a:pos x="48" y="80"/>
                    </a:cxn>
                    <a:cxn ang="0">
                      <a:pos x="32" y="68"/>
                    </a:cxn>
                    <a:cxn ang="0">
                      <a:pos x="38" y="52"/>
                    </a:cxn>
                    <a:cxn ang="0">
                      <a:pos x="30" y="28"/>
                    </a:cxn>
                    <a:cxn ang="0">
                      <a:pos x="20" y="48"/>
                    </a:cxn>
                    <a:cxn ang="0">
                      <a:pos x="8" y="56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80" h="80">
                      <a:moveTo>
                        <a:pt x="0" y="50"/>
                      </a:moveTo>
                      <a:cubicBezTo>
                        <a:pt x="1" y="47"/>
                        <a:pt x="12" y="25"/>
                        <a:pt x="14" y="24"/>
                      </a:cubicBezTo>
                      <a:cubicBezTo>
                        <a:pt x="17" y="22"/>
                        <a:pt x="26" y="20"/>
                        <a:pt x="26" y="20"/>
                      </a:cubicBezTo>
                      <a:cubicBezTo>
                        <a:pt x="34" y="23"/>
                        <a:pt x="40" y="21"/>
                        <a:pt x="48" y="18"/>
                      </a:cubicBezTo>
                      <a:cubicBezTo>
                        <a:pt x="52" y="12"/>
                        <a:pt x="54" y="6"/>
                        <a:pt x="58" y="0"/>
                      </a:cubicBezTo>
                      <a:cubicBezTo>
                        <a:pt x="70" y="4"/>
                        <a:pt x="76" y="28"/>
                        <a:pt x="80" y="40"/>
                      </a:cubicBezTo>
                      <a:cubicBezTo>
                        <a:pt x="75" y="54"/>
                        <a:pt x="80" y="50"/>
                        <a:pt x="70" y="56"/>
                      </a:cubicBezTo>
                      <a:cubicBezTo>
                        <a:pt x="61" y="53"/>
                        <a:pt x="59" y="54"/>
                        <a:pt x="54" y="62"/>
                      </a:cubicBezTo>
                      <a:cubicBezTo>
                        <a:pt x="57" y="71"/>
                        <a:pt x="56" y="75"/>
                        <a:pt x="48" y="80"/>
                      </a:cubicBezTo>
                      <a:cubicBezTo>
                        <a:pt x="40" y="77"/>
                        <a:pt x="39" y="72"/>
                        <a:pt x="32" y="68"/>
                      </a:cubicBezTo>
                      <a:cubicBezTo>
                        <a:pt x="26" y="59"/>
                        <a:pt x="30" y="57"/>
                        <a:pt x="38" y="52"/>
                      </a:cubicBezTo>
                      <a:cubicBezTo>
                        <a:pt x="41" y="42"/>
                        <a:pt x="39" y="34"/>
                        <a:pt x="30" y="28"/>
                      </a:cubicBezTo>
                      <a:cubicBezTo>
                        <a:pt x="20" y="31"/>
                        <a:pt x="30" y="40"/>
                        <a:pt x="20" y="48"/>
                      </a:cubicBezTo>
                      <a:cubicBezTo>
                        <a:pt x="16" y="51"/>
                        <a:pt x="8" y="56"/>
                        <a:pt x="8" y="56"/>
                      </a:cubicBezTo>
                      <a:cubicBezTo>
                        <a:pt x="2" y="50"/>
                        <a:pt x="5" y="50"/>
                        <a:pt x="0" y="5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69" name="Freeform 241"/>
                <p:cNvSpPr>
                  <a:spLocks/>
                </p:cNvSpPr>
                <p:nvPr userDrawn="1"/>
              </p:nvSpPr>
              <p:spPr bwMode="ltGray">
                <a:xfrm>
                  <a:off x="4587" y="466"/>
                  <a:ext cx="40" cy="57"/>
                </a:xfrm>
                <a:custGeom>
                  <a:avLst/>
                  <a:gdLst/>
                  <a:ahLst/>
                  <a:cxnLst>
                    <a:cxn ang="0">
                      <a:pos x="14" y="96"/>
                    </a:cxn>
                    <a:cxn ang="0">
                      <a:pos x="26" y="128"/>
                    </a:cxn>
                    <a:cxn ang="0">
                      <a:pos x="32" y="108"/>
                    </a:cxn>
                    <a:cxn ang="0">
                      <a:pos x="52" y="100"/>
                    </a:cxn>
                    <a:cxn ang="0">
                      <a:pos x="46" y="124"/>
                    </a:cxn>
                    <a:cxn ang="0">
                      <a:pos x="66" y="126"/>
                    </a:cxn>
                    <a:cxn ang="0">
                      <a:pos x="76" y="142"/>
                    </a:cxn>
                    <a:cxn ang="0">
                      <a:pos x="58" y="148"/>
                    </a:cxn>
                    <a:cxn ang="0">
                      <a:pos x="74" y="174"/>
                    </a:cxn>
                    <a:cxn ang="0">
                      <a:pos x="84" y="154"/>
                    </a:cxn>
                    <a:cxn ang="0">
                      <a:pos x="82" y="112"/>
                    </a:cxn>
                    <a:cxn ang="0">
                      <a:pos x="60" y="106"/>
                    </a:cxn>
                    <a:cxn ang="0">
                      <a:pos x="50" y="82"/>
                    </a:cxn>
                    <a:cxn ang="0">
                      <a:pos x="34" y="82"/>
                    </a:cxn>
                    <a:cxn ang="0">
                      <a:pos x="30" y="70"/>
                    </a:cxn>
                    <a:cxn ang="0">
                      <a:pos x="42" y="42"/>
                    </a:cxn>
                    <a:cxn ang="0">
                      <a:pos x="30" y="0"/>
                    </a:cxn>
                    <a:cxn ang="0">
                      <a:pos x="18" y="22"/>
                    </a:cxn>
                    <a:cxn ang="0">
                      <a:pos x="4" y="46"/>
                    </a:cxn>
                    <a:cxn ang="0">
                      <a:pos x="14" y="76"/>
                    </a:cxn>
                    <a:cxn ang="0">
                      <a:pos x="14" y="96"/>
                    </a:cxn>
                  </a:cxnLst>
                  <a:rect l="0" t="0" r="r" b="b"/>
                  <a:pathLst>
                    <a:path w="94" h="174">
                      <a:moveTo>
                        <a:pt x="14" y="96"/>
                      </a:moveTo>
                      <a:cubicBezTo>
                        <a:pt x="11" y="109"/>
                        <a:pt x="15" y="120"/>
                        <a:pt x="26" y="128"/>
                      </a:cubicBezTo>
                      <a:cubicBezTo>
                        <a:pt x="34" y="120"/>
                        <a:pt x="35" y="119"/>
                        <a:pt x="32" y="108"/>
                      </a:cubicBezTo>
                      <a:cubicBezTo>
                        <a:pt x="35" y="92"/>
                        <a:pt x="39" y="92"/>
                        <a:pt x="52" y="100"/>
                      </a:cubicBezTo>
                      <a:cubicBezTo>
                        <a:pt x="59" y="110"/>
                        <a:pt x="49" y="114"/>
                        <a:pt x="46" y="124"/>
                      </a:cubicBezTo>
                      <a:cubicBezTo>
                        <a:pt x="50" y="137"/>
                        <a:pt x="57" y="129"/>
                        <a:pt x="66" y="126"/>
                      </a:cubicBezTo>
                      <a:cubicBezTo>
                        <a:pt x="77" y="129"/>
                        <a:pt x="79" y="131"/>
                        <a:pt x="76" y="142"/>
                      </a:cubicBezTo>
                      <a:cubicBezTo>
                        <a:pt x="67" y="139"/>
                        <a:pt x="65" y="141"/>
                        <a:pt x="58" y="148"/>
                      </a:cubicBezTo>
                      <a:cubicBezTo>
                        <a:pt x="60" y="160"/>
                        <a:pt x="62" y="170"/>
                        <a:pt x="74" y="174"/>
                      </a:cubicBezTo>
                      <a:cubicBezTo>
                        <a:pt x="77" y="165"/>
                        <a:pt x="74" y="157"/>
                        <a:pt x="84" y="154"/>
                      </a:cubicBezTo>
                      <a:cubicBezTo>
                        <a:pt x="91" y="143"/>
                        <a:pt x="94" y="122"/>
                        <a:pt x="82" y="112"/>
                      </a:cubicBezTo>
                      <a:cubicBezTo>
                        <a:pt x="77" y="108"/>
                        <a:pt x="66" y="108"/>
                        <a:pt x="60" y="106"/>
                      </a:cubicBezTo>
                      <a:cubicBezTo>
                        <a:pt x="65" y="92"/>
                        <a:pt x="66" y="87"/>
                        <a:pt x="50" y="82"/>
                      </a:cubicBezTo>
                      <a:cubicBezTo>
                        <a:pt x="48" y="82"/>
                        <a:pt x="37" y="86"/>
                        <a:pt x="34" y="82"/>
                      </a:cubicBezTo>
                      <a:cubicBezTo>
                        <a:pt x="32" y="79"/>
                        <a:pt x="30" y="70"/>
                        <a:pt x="30" y="70"/>
                      </a:cubicBezTo>
                      <a:cubicBezTo>
                        <a:pt x="32" y="54"/>
                        <a:pt x="32" y="52"/>
                        <a:pt x="42" y="42"/>
                      </a:cubicBezTo>
                      <a:cubicBezTo>
                        <a:pt x="41" y="30"/>
                        <a:pt x="45" y="5"/>
                        <a:pt x="30" y="0"/>
                      </a:cubicBezTo>
                      <a:cubicBezTo>
                        <a:pt x="14" y="4"/>
                        <a:pt x="16" y="4"/>
                        <a:pt x="18" y="22"/>
                      </a:cubicBezTo>
                      <a:cubicBezTo>
                        <a:pt x="16" y="39"/>
                        <a:pt x="15" y="35"/>
                        <a:pt x="4" y="46"/>
                      </a:cubicBezTo>
                      <a:cubicBezTo>
                        <a:pt x="0" y="59"/>
                        <a:pt x="5" y="67"/>
                        <a:pt x="14" y="76"/>
                      </a:cubicBezTo>
                      <a:cubicBezTo>
                        <a:pt x="15" y="80"/>
                        <a:pt x="17" y="93"/>
                        <a:pt x="14" y="9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70" name="Freeform 242"/>
                <p:cNvSpPr>
                  <a:spLocks/>
                </p:cNvSpPr>
                <p:nvPr userDrawn="1"/>
              </p:nvSpPr>
              <p:spPr bwMode="ltGray">
                <a:xfrm>
                  <a:off x="4597" y="508"/>
                  <a:ext cx="14" cy="17"/>
                </a:xfrm>
                <a:custGeom>
                  <a:avLst/>
                  <a:gdLst/>
                  <a:ahLst/>
                  <a:cxnLst>
                    <a:cxn ang="0">
                      <a:pos x="6" y="24"/>
                    </a:cxn>
                    <a:cxn ang="0">
                      <a:pos x="12" y="0"/>
                    </a:cxn>
                    <a:cxn ang="0">
                      <a:pos x="20" y="16"/>
                    </a:cxn>
                    <a:cxn ang="0">
                      <a:pos x="22" y="24"/>
                    </a:cxn>
                    <a:cxn ang="0">
                      <a:pos x="28" y="26"/>
                    </a:cxn>
                    <a:cxn ang="0">
                      <a:pos x="32" y="38"/>
                    </a:cxn>
                    <a:cxn ang="0">
                      <a:pos x="18" y="50"/>
                    </a:cxn>
                    <a:cxn ang="0">
                      <a:pos x="6" y="24"/>
                    </a:cxn>
                  </a:cxnLst>
                  <a:rect l="0" t="0" r="r" b="b"/>
                  <a:pathLst>
                    <a:path w="32" h="50">
                      <a:moveTo>
                        <a:pt x="6" y="24"/>
                      </a:moveTo>
                      <a:cubicBezTo>
                        <a:pt x="0" y="15"/>
                        <a:pt x="3" y="6"/>
                        <a:pt x="12" y="0"/>
                      </a:cubicBezTo>
                      <a:cubicBezTo>
                        <a:pt x="23" y="3"/>
                        <a:pt x="23" y="5"/>
                        <a:pt x="20" y="16"/>
                      </a:cubicBezTo>
                      <a:cubicBezTo>
                        <a:pt x="21" y="19"/>
                        <a:pt x="20" y="22"/>
                        <a:pt x="22" y="24"/>
                      </a:cubicBezTo>
                      <a:cubicBezTo>
                        <a:pt x="23" y="26"/>
                        <a:pt x="27" y="24"/>
                        <a:pt x="28" y="26"/>
                      </a:cubicBezTo>
                      <a:cubicBezTo>
                        <a:pt x="30" y="29"/>
                        <a:pt x="32" y="38"/>
                        <a:pt x="32" y="38"/>
                      </a:cubicBezTo>
                      <a:cubicBezTo>
                        <a:pt x="29" y="46"/>
                        <a:pt x="26" y="47"/>
                        <a:pt x="18" y="50"/>
                      </a:cubicBezTo>
                      <a:cubicBezTo>
                        <a:pt x="12" y="41"/>
                        <a:pt x="18" y="24"/>
                        <a:pt x="6" y="2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71" name="Freeform 243"/>
                <p:cNvSpPr>
                  <a:spLocks/>
                </p:cNvSpPr>
                <p:nvPr userDrawn="1"/>
              </p:nvSpPr>
              <p:spPr bwMode="ltGray">
                <a:xfrm>
                  <a:off x="4569" y="512"/>
                  <a:ext cx="19" cy="17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22" y="20"/>
                    </a:cxn>
                    <a:cxn ang="0">
                      <a:pos x="36" y="0"/>
                    </a:cxn>
                    <a:cxn ang="0">
                      <a:pos x="24" y="28"/>
                    </a:cxn>
                    <a:cxn ang="0">
                      <a:pos x="2" y="50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43" h="50">
                      <a:moveTo>
                        <a:pt x="0" y="44"/>
                      </a:moveTo>
                      <a:cubicBezTo>
                        <a:pt x="6" y="38"/>
                        <a:pt x="18" y="29"/>
                        <a:pt x="22" y="20"/>
                      </a:cubicBezTo>
                      <a:cubicBezTo>
                        <a:pt x="27" y="10"/>
                        <a:pt x="25" y="4"/>
                        <a:pt x="36" y="0"/>
                      </a:cubicBezTo>
                      <a:cubicBezTo>
                        <a:pt x="43" y="11"/>
                        <a:pt x="36" y="24"/>
                        <a:pt x="24" y="28"/>
                      </a:cubicBezTo>
                      <a:cubicBezTo>
                        <a:pt x="21" y="38"/>
                        <a:pt x="12" y="47"/>
                        <a:pt x="2" y="50"/>
                      </a:cubicBezTo>
                      <a:cubicBezTo>
                        <a:pt x="1" y="48"/>
                        <a:pt x="0" y="44"/>
                        <a:pt x="0" y="4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72" name="Freeform 244"/>
                <p:cNvSpPr>
                  <a:spLocks/>
                </p:cNvSpPr>
                <p:nvPr userDrawn="1"/>
              </p:nvSpPr>
              <p:spPr bwMode="ltGray">
                <a:xfrm>
                  <a:off x="4784" y="275"/>
                  <a:ext cx="18" cy="10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29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41" h="29">
                      <a:moveTo>
                        <a:pt x="0" y="25"/>
                      </a:moveTo>
                      <a:cubicBezTo>
                        <a:pt x="10" y="11"/>
                        <a:pt x="41" y="0"/>
                        <a:pt x="12" y="29"/>
                      </a:cubicBezTo>
                      <a:cubicBezTo>
                        <a:pt x="8" y="28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73" name="Freeform 245"/>
                <p:cNvSpPr>
                  <a:spLocks/>
                </p:cNvSpPr>
                <p:nvPr userDrawn="1"/>
              </p:nvSpPr>
              <p:spPr bwMode="ltGray">
                <a:xfrm>
                  <a:off x="4293" y="246"/>
                  <a:ext cx="438" cy="152"/>
                </a:xfrm>
                <a:custGeom>
                  <a:avLst/>
                  <a:gdLst/>
                  <a:ahLst/>
                  <a:cxnLst>
                    <a:cxn ang="0">
                      <a:pos x="73" y="1"/>
                    </a:cxn>
                    <a:cxn ang="0">
                      <a:pos x="438" y="0"/>
                    </a:cxn>
                    <a:cxn ang="0">
                      <a:pos x="416" y="54"/>
                    </a:cxn>
                    <a:cxn ang="0">
                      <a:pos x="397" y="68"/>
                    </a:cxn>
                    <a:cxn ang="0">
                      <a:pos x="392" y="70"/>
                    </a:cxn>
                    <a:cxn ang="0">
                      <a:pos x="375" y="73"/>
                    </a:cxn>
                    <a:cxn ang="0">
                      <a:pos x="361" y="88"/>
                    </a:cxn>
                    <a:cxn ang="0">
                      <a:pos x="362" y="99"/>
                    </a:cxn>
                    <a:cxn ang="0">
                      <a:pos x="364" y="107"/>
                    </a:cxn>
                    <a:cxn ang="0">
                      <a:pos x="366" y="113"/>
                    </a:cxn>
                    <a:cxn ang="0">
                      <a:pos x="362" y="122"/>
                    </a:cxn>
                    <a:cxn ang="0">
                      <a:pos x="351" y="120"/>
                    </a:cxn>
                    <a:cxn ang="0">
                      <a:pos x="342" y="129"/>
                    </a:cxn>
                    <a:cxn ang="0">
                      <a:pos x="347" y="105"/>
                    </a:cxn>
                    <a:cxn ang="0">
                      <a:pos x="338" y="100"/>
                    </a:cxn>
                    <a:cxn ang="0">
                      <a:pos x="344" y="93"/>
                    </a:cxn>
                    <a:cxn ang="0">
                      <a:pos x="342" y="89"/>
                    </a:cxn>
                    <a:cxn ang="0">
                      <a:pos x="320" y="94"/>
                    </a:cxn>
                    <a:cxn ang="0">
                      <a:pos x="317" y="85"/>
                    </a:cxn>
                    <a:cxn ang="0">
                      <a:pos x="297" y="94"/>
                    </a:cxn>
                    <a:cxn ang="0">
                      <a:pos x="320" y="103"/>
                    </a:cxn>
                    <a:cxn ang="0">
                      <a:pos x="305" y="117"/>
                    </a:cxn>
                    <a:cxn ang="0">
                      <a:pos x="311" y="126"/>
                    </a:cxn>
                    <a:cxn ang="0">
                      <a:pos x="315" y="138"/>
                    </a:cxn>
                    <a:cxn ang="0">
                      <a:pos x="309" y="139"/>
                    </a:cxn>
                    <a:cxn ang="0">
                      <a:pos x="314" y="144"/>
                    </a:cxn>
                    <a:cxn ang="0">
                      <a:pos x="307" y="152"/>
                    </a:cxn>
                    <a:cxn ang="0">
                      <a:pos x="0" y="149"/>
                    </a:cxn>
                    <a:cxn ang="0">
                      <a:pos x="73" y="1"/>
                    </a:cxn>
                  </a:cxnLst>
                  <a:rect l="0" t="0" r="r" b="b"/>
                  <a:pathLst>
                    <a:path w="438" h="152">
                      <a:moveTo>
                        <a:pt x="73" y="1"/>
                      </a:moveTo>
                      <a:lnTo>
                        <a:pt x="438" y="0"/>
                      </a:lnTo>
                      <a:cubicBezTo>
                        <a:pt x="432" y="15"/>
                        <a:pt x="429" y="42"/>
                        <a:pt x="416" y="54"/>
                      </a:cubicBezTo>
                      <a:cubicBezTo>
                        <a:pt x="410" y="60"/>
                        <a:pt x="405" y="63"/>
                        <a:pt x="397" y="68"/>
                      </a:cubicBezTo>
                      <a:cubicBezTo>
                        <a:pt x="396" y="69"/>
                        <a:pt x="392" y="70"/>
                        <a:pt x="392" y="70"/>
                      </a:cubicBezTo>
                      <a:cubicBezTo>
                        <a:pt x="377" y="63"/>
                        <a:pt x="385" y="68"/>
                        <a:pt x="375" y="73"/>
                      </a:cubicBezTo>
                      <a:cubicBezTo>
                        <a:pt x="371" y="82"/>
                        <a:pt x="371" y="83"/>
                        <a:pt x="361" y="88"/>
                      </a:cubicBezTo>
                      <a:cubicBezTo>
                        <a:pt x="359" y="92"/>
                        <a:pt x="364" y="93"/>
                        <a:pt x="362" y="99"/>
                      </a:cubicBezTo>
                      <a:cubicBezTo>
                        <a:pt x="363" y="102"/>
                        <a:pt x="364" y="105"/>
                        <a:pt x="364" y="107"/>
                      </a:cubicBezTo>
                      <a:cubicBezTo>
                        <a:pt x="365" y="109"/>
                        <a:pt x="366" y="111"/>
                        <a:pt x="366" y="113"/>
                      </a:cubicBezTo>
                      <a:cubicBezTo>
                        <a:pt x="365" y="115"/>
                        <a:pt x="364" y="120"/>
                        <a:pt x="362" y="122"/>
                      </a:cubicBezTo>
                      <a:cubicBezTo>
                        <a:pt x="359" y="123"/>
                        <a:pt x="354" y="119"/>
                        <a:pt x="351" y="120"/>
                      </a:cubicBezTo>
                      <a:cubicBezTo>
                        <a:pt x="347" y="129"/>
                        <a:pt x="352" y="127"/>
                        <a:pt x="342" y="129"/>
                      </a:cubicBezTo>
                      <a:cubicBezTo>
                        <a:pt x="340" y="123"/>
                        <a:pt x="345" y="111"/>
                        <a:pt x="347" y="105"/>
                      </a:cubicBezTo>
                      <a:cubicBezTo>
                        <a:pt x="347" y="100"/>
                        <a:pt x="338" y="102"/>
                        <a:pt x="338" y="100"/>
                      </a:cubicBezTo>
                      <a:cubicBezTo>
                        <a:pt x="338" y="98"/>
                        <a:pt x="344" y="95"/>
                        <a:pt x="344" y="93"/>
                      </a:cubicBezTo>
                      <a:cubicBezTo>
                        <a:pt x="344" y="92"/>
                        <a:pt x="344" y="89"/>
                        <a:pt x="342" y="89"/>
                      </a:cubicBezTo>
                      <a:cubicBezTo>
                        <a:pt x="339" y="89"/>
                        <a:pt x="324" y="94"/>
                        <a:pt x="320" y="94"/>
                      </a:cubicBezTo>
                      <a:cubicBezTo>
                        <a:pt x="317" y="86"/>
                        <a:pt x="328" y="88"/>
                        <a:pt x="317" y="85"/>
                      </a:cubicBezTo>
                      <a:cubicBezTo>
                        <a:pt x="311" y="91"/>
                        <a:pt x="306" y="93"/>
                        <a:pt x="297" y="94"/>
                      </a:cubicBezTo>
                      <a:cubicBezTo>
                        <a:pt x="300" y="104"/>
                        <a:pt x="307" y="101"/>
                        <a:pt x="320" y="103"/>
                      </a:cubicBezTo>
                      <a:cubicBezTo>
                        <a:pt x="318" y="109"/>
                        <a:pt x="311" y="111"/>
                        <a:pt x="305" y="117"/>
                      </a:cubicBezTo>
                      <a:lnTo>
                        <a:pt x="311" y="126"/>
                      </a:lnTo>
                      <a:lnTo>
                        <a:pt x="315" y="138"/>
                      </a:lnTo>
                      <a:lnTo>
                        <a:pt x="309" y="139"/>
                      </a:lnTo>
                      <a:lnTo>
                        <a:pt x="314" y="144"/>
                      </a:lnTo>
                      <a:lnTo>
                        <a:pt x="307" y="152"/>
                      </a:lnTo>
                      <a:lnTo>
                        <a:pt x="0" y="149"/>
                      </a:lnTo>
                      <a:lnTo>
                        <a:pt x="73" y="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74" name="Freeform 246"/>
                <p:cNvSpPr>
                  <a:spLocks/>
                </p:cNvSpPr>
                <p:nvPr userDrawn="1"/>
              </p:nvSpPr>
              <p:spPr bwMode="ltGray">
                <a:xfrm>
                  <a:off x="4731" y="240"/>
                  <a:ext cx="20" cy="55"/>
                </a:xfrm>
                <a:custGeom>
                  <a:avLst/>
                  <a:gdLst/>
                  <a:ahLst/>
                  <a:cxnLst>
                    <a:cxn ang="0">
                      <a:pos x="5" y="156"/>
                    </a:cxn>
                    <a:cxn ang="0">
                      <a:pos x="15" y="108"/>
                    </a:cxn>
                    <a:cxn ang="0">
                      <a:pos x="17" y="68"/>
                    </a:cxn>
                    <a:cxn ang="0">
                      <a:pos x="11" y="40"/>
                    </a:cxn>
                    <a:cxn ang="0">
                      <a:pos x="17" y="12"/>
                    </a:cxn>
                    <a:cxn ang="0">
                      <a:pos x="21" y="0"/>
                    </a:cxn>
                    <a:cxn ang="0">
                      <a:pos x="31" y="30"/>
                    </a:cxn>
                    <a:cxn ang="0">
                      <a:pos x="47" y="98"/>
                    </a:cxn>
                    <a:cxn ang="0">
                      <a:pos x="31" y="108"/>
                    </a:cxn>
                    <a:cxn ang="0">
                      <a:pos x="23" y="126"/>
                    </a:cxn>
                    <a:cxn ang="0">
                      <a:pos x="21" y="132"/>
                    </a:cxn>
                    <a:cxn ang="0">
                      <a:pos x="27" y="134"/>
                    </a:cxn>
                    <a:cxn ang="0">
                      <a:pos x="31" y="146"/>
                    </a:cxn>
                    <a:cxn ang="0">
                      <a:pos x="13" y="148"/>
                    </a:cxn>
                    <a:cxn ang="0">
                      <a:pos x="7" y="160"/>
                    </a:cxn>
                    <a:cxn ang="0">
                      <a:pos x="3" y="154"/>
                    </a:cxn>
                    <a:cxn ang="0">
                      <a:pos x="5" y="156"/>
                    </a:cxn>
                  </a:cxnLst>
                  <a:rect l="0" t="0" r="r" b="b"/>
                  <a:pathLst>
                    <a:path w="47" h="165">
                      <a:moveTo>
                        <a:pt x="5" y="156"/>
                      </a:moveTo>
                      <a:cubicBezTo>
                        <a:pt x="0" y="141"/>
                        <a:pt x="1" y="118"/>
                        <a:pt x="15" y="108"/>
                      </a:cubicBezTo>
                      <a:cubicBezTo>
                        <a:pt x="16" y="95"/>
                        <a:pt x="17" y="81"/>
                        <a:pt x="17" y="68"/>
                      </a:cubicBezTo>
                      <a:cubicBezTo>
                        <a:pt x="17" y="58"/>
                        <a:pt x="11" y="40"/>
                        <a:pt x="11" y="40"/>
                      </a:cubicBezTo>
                      <a:cubicBezTo>
                        <a:pt x="14" y="20"/>
                        <a:pt x="11" y="29"/>
                        <a:pt x="17" y="12"/>
                      </a:cubicBezTo>
                      <a:cubicBezTo>
                        <a:pt x="18" y="8"/>
                        <a:pt x="21" y="0"/>
                        <a:pt x="21" y="0"/>
                      </a:cubicBezTo>
                      <a:cubicBezTo>
                        <a:pt x="38" y="6"/>
                        <a:pt x="33" y="7"/>
                        <a:pt x="31" y="30"/>
                      </a:cubicBezTo>
                      <a:cubicBezTo>
                        <a:pt x="38" y="52"/>
                        <a:pt x="40" y="76"/>
                        <a:pt x="47" y="98"/>
                      </a:cubicBezTo>
                      <a:cubicBezTo>
                        <a:pt x="44" y="116"/>
                        <a:pt x="45" y="113"/>
                        <a:pt x="31" y="108"/>
                      </a:cubicBezTo>
                      <a:cubicBezTo>
                        <a:pt x="25" y="118"/>
                        <a:pt x="28" y="112"/>
                        <a:pt x="23" y="126"/>
                      </a:cubicBezTo>
                      <a:cubicBezTo>
                        <a:pt x="22" y="128"/>
                        <a:pt x="21" y="132"/>
                        <a:pt x="21" y="132"/>
                      </a:cubicBezTo>
                      <a:cubicBezTo>
                        <a:pt x="23" y="133"/>
                        <a:pt x="26" y="132"/>
                        <a:pt x="27" y="134"/>
                      </a:cubicBezTo>
                      <a:cubicBezTo>
                        <a:pt x="29" y="137"/>
                        <a:pt x="31" y="146"/>
                        <a:pt x="31" y="146"/>
                      </a:cubicBezTo>
                      <a:cubicBezTo>
                        <a:pt x="27" y="165"/>
                        <a:pt x="23" y="155"/>
                        <a:pt x="13" y="148"/>
                      </a:cubicBezTo>
                      <a:cubicBezTo>
                        <a:pt x="11" y="152"/>
                        <a:pt x="11" y="160"/>
                        <a:pt x="7" y="160"/>
                      </a:cubicBezTo>
                      <a:cubicBezTo>
                        <a:pt x="5" y="160"/>
                        <a:pt x="4" y="156"/>
                        <a:pt x="3" y="154"/>
                      </a:cubicBezTo>
                      <a:cubicBezTo>
                        <a:pt x="3" y="153"/>
                        <a:pt x="4" y="155"/>
                        <a:pt x="5" y="15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75" name="Freeform 247"/>
                <p:cNvSpPr>
                  <a:spLocks/>
                </p:cNvSpPr>
                <p:nvPr userDrawn="1"/>
              </p:nvSpPr>
              <p:spPr bwMode="ltGray">
                <a:xfrm>
                  <a:off x="4719" y="287"/>
                  <a:ext cx="59" cy="34"/>
                </a:xfrm>
                <a:custGeom>
                  <a:avLst/>
                  <a:gdLst/>
                  <a:ahLst/>
                  <a:cxnLst>
                    <a:cxn ang="0">
                      <a:pos x="26" y="61"/>
                    </a:cxn>
                    <a:cxn ang="0">
                      <a:pos x="30" y="43"/>
                    </a:cxn>
                    <a:cxn ang="0">
                      <a:pos x="50" y="33"/>
                    </a:cxn>
                    <a:cxn ang="0">
                      <a:pos x="54" y="45"/>
                    </a:cxn>
                    <a:cxn ang="0">
                      <a:pos x="66" y="49"/>
                    </a:cxn>
                    <a:cxn ang="0">
                      <a:pos x="80" y="55"/>
                    </a:cxn>
                    <a:cxn ang="0">
                      <a:pos x="116" y="33"/>
                    </a:cxn>
                    <a:cxn ang="0">
                      <a:pos x="130" y="17"/>
                    </a:cxn>
                    <a:cxn ang="0">
                      <a:pos x="138" y="11"/>
                    </a:cxn>
                    <a:cxn ang="0">
                      <a:pos x="106" y="49"/>
                    </a:cxn>
                    <a:cxn ang="0">
                      <a:pos x="84" y="67"/>
                    </a:cxn>
                    <a:cxn ang="0">
                      <a:pos x="66" y="81"/>
                    </a:cxn>
                    <a:cxn ang="0">
                      <a:pos x="48" y="103"/>
                    </a:cxn>
                    <a:cxn ang="0">
                      <a:pos x="26" y="89"/>
                    </a:cxn>
                    <a:cxn ang="0">
                      <a:pos x="20" y="87"/>
                    </a:cxn>
                    <a:cxn ang="0">
                      <a:pos x="22" y="97"/>
                    </a:cxn>
                    <a:cxn ang="0">
                      <a:pos x="0" y="97"/>
                    </a:cxn>
                    <a:cxn ang="0">
                      <a:pos x="10" y="79"/>
                    </a:cxn>
                    <a:cxn ang="0">
                      <a:pos x="26" y="61"/>
                    </a:cxn>
                  </a:cxnLst>
                  <a:rect l="0" t="0" r="r" b="b"/>
                  <a:pathLst>
                    <a:path w="138" h="103">
                      <a:moveTo>
                        <a:pt x="26" y="61"/>
                      </a:moveTo>
                      <a:cubicBezTo>
                        <a:pt x="29" y="53"/>
                        <a:pt x="33" y="51"/>
                        <a:pt x="30" y="43"/>
                      </a:cubicBezTo>
                      <a:cubicBezTo>
                        <a:pt x="33" y="27"/>
                        <a:pt x="37" y="24"/>
                        <a:pt x="50" y="33"/>
                      </a:cubicBezTo>
                      <a:cubicBezTo>
                        <a:pt x="51" y="37"/>
                        <a:pt x="53" y="41"/>
                        <a:pt x="54" y="45"/>
                      </a:cubicBezTo>
                      <a:cubicBezTo>
                        <a:pt x="55" y="49"/>
                        <a:pt x="66" y="49"/>
                        <a:pt x="66" y="49"/>
                      </a:cubicBezTo>
                      <a:cubicBezTo>
                        <a:pt x="75" y="43"/>
                        <a:pt x="77" y="45"/>
                        <a:pt x="80" y="55"/>
                      </a:cubicBezTo>
                      <a:cubicBezTo>
                        <a:pt x="92" y="47"/>
                        <a:pt x="101" y="37"/>
                        <a:pt x="116" y="33"/>
                      </a:cubicBezTo>
                      <a:cubicBezTo>
                        <a:pt x="125" y="19"/>
                        <a:pt x="120" y="24"/>
                        <a:pt x="130" y="17"/>
                      </a:cubicBezTo>
                      <a:cubicBezTo>
                        <a:pt x="134" y="11"/>
                        <a:pt x="134" y="0"/>
                        <a:pt x="138" y="11"/>
                      </a:cubicBezTo>
                      <a:cubicBezTo>
                        <a:pt x="135" y="31"/>
                        <a:pt x="126" y="45"/>
                        <a:pt x="106" y="49"/>
                      </a:cubicBezTo>
                      <a:cubicBezTo>
                        <a:pt x="97" y="55"/>
                        <a:pt x="93" y="61"/>
                        <a:pt x="84" y="67"/>
                      </a:cubicBezTo>
                      <a:cubicBezTo>
                        <a:pt x="80" y="79"/>
                        <a:pt x="79" y="79"/>
                        <a:pt x="66" y="81"/>
                      </a:cubicBezTo>
                      <a:cubicBezTo>
                        <a:pt x="60" y="90"/>
                        <a:pt x="57" y="97"/>
                        <a:pt x="48" y="103"/>
                      </a:cubicBezTo>
                      <a:cubicBezTo>
                        <a:pt x="42" y="94"/>
                        <a:pt x="37" y="93"/>
                        <a:pt x="26" y="89"/>
                      </a:cubicBezTo>
                      <a:cubicBezTo>
                        <a:pt x="24" y="88"/>
                        <a:pt x="20" y="87"/>
                        <a:pt x="20" y="87"/>
                      </a:cubicBezTo>
                      <a:cubicBezTo>
                        <a:pt x="10" y="90"/>
                        <a:pt x="14" y="94"/>
                        <a:pt x="22" y="97"/>
                      </a:cubicBezTo>
                      <a:cubicBezTo>
                        <a:pt x="14" y="103"/>
                        <a:pt x="9" y="100"/>
                        <a:pt x="0" y="97"/>
                      </a:cubicBezTo>
                      <a:cubicBezTo>
                        <a:pt x="2" y="87"/>
                        <a:pt x="1" y="82"/>
                        <a:pt x="10" y="79"/>
                      </a:cubicBezTo>
                      <a:cubicBezTo>
                        <a:pt x="15" y="63"/>
                        <a:pt x="14" y="69"/>
                        <a:pt x="26" y="6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76" name="Freeform 248"/>
                <p:cNvSpPr>
                  <a:spLocks/>
                </p:cNvSpPr>
                <p:nvPr userDrawn="1"/>
              </p:nvSpPr>
              <p:spPr bwMode="ltGray">
                <a:xfrm>
                  <a:off x="4656" y="319"/>
                  <a:ext cx="80" cy="72"/>
                </a:xfrm>
                <a:custGeom>
                  <a:avLst/>
                  <a:gdLst/>
                  <a:ahLst/>
                  <a:cxnLst>
                    <a:cxn ang="0">
                      <a:pos x="158" y="24"/>
                    </a:cxn>
                    <a:cxn ang="0">
                      <a:pos x="160" y="6"/>
                    </a:cxn>
                    <a:cxn ang="0">
                      <a:pos x="170" y="0"/>
                    </a:cxn>
                    <a:cxn ang="0">
                      <a:pos x="182" y="24"/>
                    </a:cxn>
                    <a:cxn ang="0">
                      <a:pos x="188" y="42"/>
                    </a:cxn>
                    <a:cxn ang="0">
                      <a:pos x="178" y="58"/>
                    </a:cxn>
                    <a:cxn ang="0">
                      <a:pos x="170" y="76"/>
                    </a:cxn>
                    <a:cxn ang="0">
                      <a:pos x="162" y="126"/>
                    </a:cxn>
                    <a:cxn ang="0">
                      <a:pos x="144" y="136"/>
                    </a:cxn>
                    <a:cxn ang="0">
                      <a:pos x="120" y="138"/>
                    </a:cxn>
                    <a:cxn ang="0">
                      <a:pos x="112" y="124"/>
                    </a:cxn>
                    <a:cxn ang="0">
                      <a:pos x="102" y="146"/>
                    </a:cxn>
                    <a:cxn ang="0">
                      <a:pos x="90" y="150"/>
                    </a:cxn>
                    <a:cxn ang="0">
                      <a:pos x="80" y="132"/>
                    </a:cxn>
                    <a:cxn ang="0">
                      <a:pos x="58" y="144"/>
                    </a:cxn>
                    <a:cxn ang="0">
                      <a:pos x="76" y="142"/>
                    </a:cxn>
                    <a:cxn ang="0">
                      <a:pos x="78" y="160"/>
                    </a:cxn>
                    <a:cxn ang="0">
                      <a:pos x="58" y="166"/>
                    </a:cxn>
                    <a:cxn ang="0">
                      <a:pos x="34" y="166"/>
                    </a:cxn>
                    <a:cxn ang="0">
                      <a:pos x="36" y="154"/>
                    </a:cxn>
                    <a:cxn ang="0">
                      <a:pos x="46" y="144"/>
                    </a:cxn>
                    <a:cxn ang="0">
                      <a:pos x="34" y="148"/>
                    </a:cxn>
                    <a:cxn ang="0">
                      <a:pos x="26" y="166"/>
                    </a:cxn>
                    <a:cxn ang="0">
                      <a:pos x="30" y="190"/>
                    </a:cxn>
                    <a:cxn ang="0">
                      <a:pos x="14" y="200"/>
                    </a:cxn>
                    <a:cxn ang="0">
                      <a:pos x="0" y="214"/>
                    </a:cxn>
                    <a:cxn ang="0">
                      <a:pos x="8" y="188"/>
                    </a:cxn>
                    <a:cxn ang="0">
                      <a:pos x="0" y="164"/>
                    </a:cxn>
                    <a:cxn ang="0">
                      <a:pos x="14" y="152"/>
                    </a:cxn>
                    <a:cxn ang="0">
                      <a:pos x="32" y="134"/>
                    </a:cxn>
                    <a:cxn ang="0">
                      <a:pos x="44" y="118"/>
                    </a:cxn>
                    <a:cxn ang="0">
                      <a:pos x="72" y="116"/>
                    </a:cxn>
                    <a:cxn ang="0">
                      <a:pos x="84" y="112"/>
                    </a:cxn>
                    <a:cxn ang="0">
                      <a:pos x="114" y="78"/>
                    </a:cxn>
                    <a:cxn ang="0">
                      <a:pos x="120" y="92"/>
                    </a:cxn>
                    <a:cxn ang="0">
                      <a:pos x="132" y="76"/>
                    </a:cxn>
                    <a:cxn ang="0">
                      <a:pos x="150" y="54"/>
                    </a:cxn>
                    <a:cxn ang="0">
                      <a:pos x="154" y="42"/>
                    </a:cxn>
                    <a:cxn ang="0">
                      <a:pos x="148" y="38"/>
                    </a:cxn>
                    <a:cxn ang="0">
                      <a:pos x="152" y="32"/>
                    </a:cxn>
                    <a:cxn ang="0">
                      <a:pos x="158" y="24"/>
                    </a:cxn>
                  </a:cxnLst>
                  <a:rect l="0" t="0" r="r" b="b"/>
                  <a:pathLst>
                    <a:path w="188" h="214">
                      <a:moveTo>
                        <a:pt x="158" y="24"/>
                      </a:moveTo>
                      <a:cubicBezTo>
                        <a:pt x="156" y="18"/>
                        <a:pt x="160" y="6"/>
                        <a:pt x="160" y="6"/>
                      </a:cubicBezTo>
                      <a:cubicBezTo>
                        <a:pt x="167" y="16"/>
                        <a:pt x="167" y="8"/>
                        <a:pt x="170" y="0"/>
                      </a:cubicBezTo>
                      <a:cubicBezTo>
                        <a:pt x="181" y="4"/>
                        <a:pt x="179" y="14"/>
                        <a:pt x="182" y="24"/>
                      </a:cubicBezTo>
                      <a:cubicBezTo>
                        <a:pt x="184" y="30"/>
                        <a:pt x="188" y="42"/>
                        <a:pt x="188" y="42"/>
                      </a:cubicBezTo>
                      <a:cubicBezTo>
                        <a:pt x="183" y="56"/>
                        <a:pt x="188" y="52"/>
                        <a:pt x="178" y="58"/>
                      </a:cubicBezTo>
                      <a:cubicBezTo>
                        <a:pt x="174" y="63"/>
                        <a:pt x="170" y="76"/>
                        <a:pt x="170" y="76"/>
                      </a:cubicBezTo>
                      <a:cubicBezTo>
                        <a:pt x="169" y="100"/>
                        <a:pt x="173" y="110"/>
                        <a:pt x="162" y="126"/>
                      </a:cubicBezTo>
                      <a:cubicBezTo>
                        <a:pt x="150" y="118"/>
                        <a:pt x="155" y="132"/>
                        <a:pt x="144" y="136"/>
                      </a:cubicBezTo>
                      <a:cubicBezTo>
                        <a:pt x="135" y="134"/>
                        <a:pt x="129" y="135"/>
                        <a:pt x="120" y="138"/>
                      </a:cubicBezTo>
                      <a:cubicBezTo>
                        <a:pt x="114" y="129"/>
                        <a:pt x="122" y="127"/>
                        <a:pt x="112" y="124"/>
                      </a:cubicBezTo>
                      <a:cubicBezTo>
                        <a:pt x="108" y="130"/>
                        <a:pt x="108" y="142"/>
                        <a:pt x="102" y="146"/>
                      </a:cubicBezTo>
                      <a:cubicBezTo>
                        <a:pt x="98" y="148"/>
                        <a:pt x="90" y="150"/>
                        <a:pt x="90" y="150"/>
                      </a:cubicBezTo>
                      <a:cubicBezTo>
                        <a:pt x="87" y="141"/>
                        <a:pt x="89" y="135"/>
                        <a:pt x="80" y="132"/>
                      </a:cubicBezTo>
                      <a:cubicBezTo>
                        <a:pt x="68" y="134"/>
                        <a:pt x="65" y="134"/>
                        <a:pt x="58" y="144"/>
                      </a:cubicBezTo>
                      <a:cubicBezTo>
                        <a:pt x="66" y="150"/>
                        <a:pt x="68" y="147"/>
                        <a:pt x="76" y="142"/>
                      </a:cubicBezTo>
                      <a:cubicBezTo>
                        <a:pt x="81" y="146"/>
                        <a:pt x="85" y="155"/>
                        <a:pt x="78" y="160"/>
                      </a:cubicBezTo>
                      <a:cubicBezTo>
                        <a:pt x="75" y="162"/>
                        <a:pt x="62" y="165"/>
                        <a:pt x="58" y="166"/>
                      </a:cubicBezTo>
                      <a:cubicBezTo>
                        <a:pt x="48" y="173"/>
                        <a:pt x="44" y="173"/>
                        <a:pt x="34" y="166"/>
                      </a:cubicBezTo>
                      <a:cubicBezTo>
                        <a:pt x="35" y="162"/>
                        <a:pt x="34" y="158"/>
                        <a:pt x="36" y="154"/>
                      </a:cubicBezTo>
                      <a:cubicBezTo>
                        <a:pt x="38" y="150"/>
                        <a:pt x="55" y="146"/>
                        <a:pt x="46" y="144"/>
                      </a:cubicBezTo>
                      <a:cubicBezTo>
                        <a:pt x="42" y="143"/>
                        <a:pt x="34" y="148"/>
                        <a:pt x="34" y="148"/>
                      </a:cubicBezTo>
                      <a:cubicBezTo>
                        <a:pt x="32" y="155"/>
                        <a:pt x="28" y="159"/>
                        <a:pt x="26" y="166"/>
                      </a:cubicBezTo>
                      <a:cubicBezTo>
                        <a:pt x="36" y="182"/>
                        <a:pt x="36" y="173"/>
                        <a:pt x="30" y="190"/>
                      </a:cubicBezTo>
                      <a:cubicBezTo>
                        <a:pt x="28" y="196"/>
                        <a:pt x="14" y="200"/>
                        <a:pt x="14" y="200"/>
                      </a:cubicBezTo>
                      <a:cubicBezTo>
                        <a:pt x="5" y="214"/>
                        <a:pt x="11" y="210"/>
                        <a:pt x="0" y="214"/>
                      </a:cubicBezTo>
                      <a:cubicBezTo>
                        <a:pt x="2" y="202"/>
                        <a:pt x="5" y="198"/>
                        <a:pt x="8" y="188"/>
                      </a:cubicBezTo>
                      <a:cubicBezTo>
                        <a:pt x="6" y="178"/>
                        <a:pt x="3" y="173"/>
                        <a:pt x="0" y="164"/>
                      </a:cubicBezTo>
                      <a:cubicBezTo>
                        <a:pt x="3" y="156"/>
                        <a:pt x="7" y="157"/>
                        <a:pt x="14" y="152"/>
                      </a:cubicBezTo>
                      <a:cubicBezTo>
                        <a:pt x="18" y="141"/>
                        <a:pt x="23" y="140"/>
                        <a:pt x="32" y="134"/>
                      </a:cubicBezTo>
                      <a:cubicBezTo>
                        <a:pt x="37" y="127"/>
                        <a:pt x="37" y="123"/>
                        <a:pt x="44" y="118"/>
                      </a:cubicBezTo>
                      <a:cubicBezTo>
                        <a:pt x="64" y="121"/>
                        <a:pt x="55" y="122"/>
                        <a:pt x="72" y="116"/>
                      </a:cubicBezTo>
                      <a:cubicBezTo>
                        <a:pt x="76" y="115"/>
                        <a:pt x="84" y="112"/>
                        <a:pt x="84" y="112"/>
                      </a:cubicBezTo>
                      <a:cubicBezTo>
                        <a:pt x="105" y="119"/>
                        <a:pt x="97" y="84"/>
                        <a:pt x="114" y="78"/>
                      </a:cubicBezTo>
                      <a:cubicBezTo>
                        <a:pt x="117" y="87"/>
                        <a:pt x="110" y="89"/>
                        <a:pt x="120" y="92"/>
                      </a:cubicBezTo>
                      <a:cubicBezTo>
                        <a:pt x="125" y="85"/>
                        <a:pt x="125" y="81"/>
                        <a:pt x="132" y="76"/>
                      </a:cubicBezTo>
                      <a:cubicBezTo>
                        <a:pt x="138" y="68"/>
                        <a:pt x="146" y="65"/>
                        <a:pt x="150" y="54"/>
                      </a:cubicBezTo>
                      <a:cubicBezTo>
                        <a:pt x="151" y="50"/>
                        <a:pt x="154" y="42"/>
                        <a:pt x="154" y="42"/>
                      </a:cubicBezTo>
                      <a:cubicBezTo>
                        <a:pt x="152" y="41"/>
                        <a:pt x="148" y="40"/>
                        <a:pt x="148" y="38"/>
                      </a:cubicBezTo>
                      <a:cubicBezTo>
                        <a:pt x="148" y="36"/>
                        <a:pt x="161" y="33"/>
                        <a:pt x="152" y="32"/>
                      </a:cubicBezTo>
                      <a:lnTo>
                        <a:pt x="158" y="24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77" name="Freeform 249"/>
                <p:cNvSpPr>
                  <a:spLocks/>
                </p:cNvSpPr>
                <p:nvPr userDrawn="1"/>
              </p:nvSpPr>
              <p:spPr bwMode="ltGray">
                <a:xfrm>
                  <a:off x="4709" y="340"/>
                  <a:ext cx="6" cy="3"/>
                </a:xfrm>
                <a:custGeom>
                  <a:avLst/>
                  <a:gdLst/>
                  <a:ahLst/>
                  <a:cxnLst>
                    <a:cxn ang="0">
                      <a:pos x="0" y="9"/>
                    </a:cxn>
                    <a:cxn ang="0">
                      <a:pos x="4" y="13"/>
                    </a:cxn>
                    <a:cxn ang="0">
                      <a:pos x="0" y="9"/>
                    </a:cxn>
                  </a:cxnLst>
                  <a:rect l="0" t="0" r="r" b="b"/>
                  <a:pathLst>
                    <a:path w="13" h="13">
                      <a:moveTo>
                        <a:pt x="0" y="9"/>
                      </a:moveTo>
                      <a:cubicBezTo>
                        <a:pt x="6" y="0"/>
                        <a:pt x="13" y="7"/>
                        <a:pt x="4" y="13"/>
                      </a:cubicBezTo>
                      <a:cubicBezTo>
                        <a:pt x="0" y="6"/>
                        <a:pt x="0" y="5"/>
                        <a:pt x="0" y="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78" name="Freeform 250"/>
                <p:cNvSpPr>
                  <a:spLocks/>
                </p:cNvSpPr>
                <p:nvPr userDrawn="1"/>
              </p:nvSpPr>
              <p:spPr bwMode="ltGray">
                <a:xfrm>
                  <a:off x="4261" y="389"/>
                  <a:ext cx="347" cy="189"/>
                </a:xfrm>
                <a:custGeom>
                  <a:avLst/>
                  <a:gdLst/>
                  <a:ahLst/>
                  <a:cxnLst>
                    <a:cxn ang="0">
                      <a:pos x="812" y="26"/>
                    </a:cxn>
                    <a:cxn ang="0">
                      <a:pos x="778" y="78"/>
                    </a:cxn>
                    <a:cxn ang="0">
                      <a:pos x="748" y="122"/>
                    </a:cxn>
                    <a:cxn ang="0">
                      <a:pos x="722" y="142"/>
                    </a:cxn>
                    <a:cxn ang="0">
                      <a:pos x="634" y="180"/>
                    </a:cxn>
                    <a:cxn ang="0">
                      <a:pos x="632" y="210"/>
                    </a:cxn>
                    <a:cxn ang="0">
                      <a:pos x="604" y="230"/>
                    </a:cxn>
                    <a:cxn ang="0">
                      <a:pos x="620" y="178"/>
                    </a:cxn>
                    <a:cxn ang="0">
                      <a:pos x="576" y="188"/>
                    </a:cxn>
                    <a:cxn ang="0">
                      <a:pos x="556" y="218"/>
                    </a:cxn>
                    <a:cxn ang="0">
                      <a:pos x="596" y="280"/>
                    </a:cxn>
                    <a:cxn ang="0">
                      <a:pos x="594" y="368"/>
                    </a:cxn>
                    <a:cxn ang="0">
                      <a:pos x="542" y="406"/>
                    </a:cxn>
                    <a:cxn ang="0">
                      <a:pos x="522" y="386"/>
                    </a:cxn>
                    <a:cxn ang="0">
                      <a:pos x="482" y="348"/>
                    </a:cxn>
                    <a:cxn ang="0">
                      <a:pos x="462" y="348"/>
                    </a:cxn>
                    <a:cxn ang="0">
                      <a:pos x="450" y="394"/>
                    </a:cxn>
                    <a:cxn ang="0">
                      <a:pos x="500" y="464"/>
                    </a:cxn>
                    <a:cxn ang="0">
                      <a:pos x="510" y="524"/>
                    </a:cxn>
                    <a:cxn ang="0">
                      <a:pos x="526" y="560"/>
                    </a:cxn>
                    <a:cxn ang="0">
                      <a:pos x="492" y="544"/>
                    </a:cxn>
                    <a:cxn ang="0">
                      <a:pos x="470" y="518"/>
                    </a:cxn>
                    <a:cxn ang="0">
                      <a:pos x="422" y="424"/>
                    </a:cxn>
                    <a:cxn ang="0">
                      <a:pos x="426" y="310"/>
                    </a:cxn>
                    <a:cxn ang="0">
                      <a:pos x="422" y="268"/>
                    </a:cxn>
                    <a:cxn ang="0">
                      <a:pos x="412" y="276"/>
                    </a:cxn>
                    <a:cxn ang="0">
                      <a:pos x="386" y="266"/>
                    </a:cxn>
                    <a:cxn ang="0">
                      <a:pos x="360" y="170"/>
                    </a:cxn>
                    <a:cxn ang="0">
                      <a:pos x="330" y="166"/>
                    </a:cxn>
                    <a:cxn ang="0">
                      <a:pos x="288" y="172"/>
                    </a:cxn>
                    <a:cxn ang="0">
                      <a:pos x="242" y="232"/>
                    </a:cxn>
                    <a:cxn ang="0">
                      <a:pos x="196" y="268"/>
                    </a:cxn>
                    <a:cxn ang="0">
                      <a:pos x="184" y="274"/>
                    </a:cxn>
                    <a:cxn ang="0">
                      <a:pos x="160" y="328"/>
                    </a:cxn>
                    <a:cxn ang="0">
                      <a:pos x="152" y="354"/>
                    </a:cxn>
                    <a:cxn ang="0">
                      <a:pos x="128" y="404"/>
                    </a:cxn>
                    <a:cxn ang="0">
                      <a:pos x="94" y="392"/>
                    </a:cxn>
                    <a:cxn ang="0">
                      <a:pos x="66" y="258"/>
                    </a:cxn>
                    <a:cxn ang="0">
                      <a:pos x="72" y="156"/>
                    </a:cxn>
                    <a:cxn ang="0">
                      <a:pos x="44" y="180"/>
                    </a:cxn>
                    <a:cxn ang="0">
                      <a:pos x="20" y="150"/>
                    </a:cxn>
                    <a:cxn ang="0">
                      <a:pos x="24" y="138"/>
                    </a:cxn>
                    <a:cxn ang="0">
                      <a:pos x="0" y="92"/>
                    </a:cxn>
                    <a:cxn ang="0">
                      <a:pos x="798" y="6"/>
                    </a:cxn>
                  </a:cxnLst>
                  <a:rect l="0" t="0" r="r" b="b"/>
                  <a:pathLst>
                    <a:path w="812" h="564">
                      <a:moveTo>
                        <a:pt x="798" y="6"/>
                      </a:moveTo>
                      <a:cubicBezTo>
                        <a:pt x="801" y="15"/>
                        <a:pt x="809" y="16"/>
                        <a:pt x="812" y="26"/>
                      </a:cubicBezTo>
                      <a:cubicBezTo>
                        <a:pt x="809" y="36"/>
                        <a:pt x="801" y="41"/>
                        <a:pt x="796" y="50"/>
                      </a:cubicBezTo>
                      <a:cubicBezTo>
                        <a:pt x="791" y="61"/>
                        <a:pt x="788" y="71"/>
                        <a:pt x="778" y="78"/>
                      </a:cubicBezTo>
                      <a:cubicBezTo>
                        <a:pt x="773" y="85"/>
                        <a:pt x="771" y="88"/>
                        <a:pt x="774" y="96"/>
                      </a:cubicBezTo>
                      <a:cubicBezTo>
                        <a:pt x="767" y="107"/>
                        <a:pt x="758" y="114"/>
                        <a:pt x="748" y="122"/>
                      </a:cubicBezTo>
                      <a:cubicBezTo>
                        <a:pt x="744" y="125"/>
                        <a:pt x="736" y="130"/>
                        <a:pt x="736" y="130"/>
                      </a:cubicBezTo>
                      <a:cubicBezTo>
                        <a:pt x="740" y="141"/>
                        <a:pt x="731" y="140"/>
                        <a:pt x="722" y="142"/>
                      </a:cubicBezTo>
                      <a:cubicBezTo>
                        <a:pt x="716" y="148"/>
                        <a:pt x="712" y="151"/>
                        <a:pt x="704" y="154"/>
                      </a:cubicBezTo>
                      <a:cubicBezTo>
                        <a:pt x="686" y="150"/>
                        <a:pt x="650" y="169"/>
                        <a:pt x="634" y="180"/>
                      </a:cubicBezTo>
                      <a:cubicBezTo>
                        <a:pt x="636" y="189"/>
                        <a:pt x="631" y="193"/>
                        <a:pt x="640" y="196"/>
                      </a:cubicBezTo>
                      <a:cubicBezTo>
                        <a:pt x="643" y="205"/>
                        <a:pt x="640" y="207"/>
                        <a:pt x="632" y="210"/>
                      </a:cubicBezTo>
                      <a:cubicBezTo>
                        <a:pt x="626" y="219"/>
                        <a:pt x="623" y="226"/>
                        <a:pt x="614" y="232"/>
                      </a:cubicBezTo>
                      <a:cubicBezTo>
                        <a:pt x="611" y="231"/>
                        <a:pt x="606" y="233"/>
                        <a:pt x="604" y="230"/>
                      </a:cubicBezTo>
                      <a:cubicBezTo>
                        <a:pt x="599" y="220"/>
                        <a:pt x="610" y="199"/>
                        <a:pt x="620" y="196"/>
                      </a:cubicBezTo>
                      <a:cubicBezTo>
                        <a:pt x="623" y="187"/>
                        <a:pt x="617" y="187"/>
                        <a:pt x="620" y="178"/>
                      </a:cubicBezTo>
                      <a:cubicBezTo>
                        <a:pt x="617" y="164"/>
                        <a:pt x="609" y="168"/>
                        <a:pt x="598" y="172"/>
                      </a:cubicBezTo>
                      <a:cubicBezTo>
                        <a:pt x="592" y="180"/>
                        <a:pt x="585" y="185"/>
                        <a:pt x="576" y="188"/>
                      </a:cubicBezTo>
                      <a:cubicBezTo>
                        <a:pt x="572" y="194"/>
                        <a:pt x="568" y="200"/>
                        <a:pt x="564" y="206"/>
                      </a:cubicBezTo>
                      <a:cubicBezTo>
                        <a:pt x="561" y="210"/>
                        <a:pt x="556" y="218"/>
                        <a:pt x="556" y="218"/>
                      </a:cubicBezTo>
                      <a:cubicBezTo>
                        <a:pt x="558" y="234"/>
                        <a:pt x="559" y="243"/>
                        <a:pt x="572" y="252"/>
                      </a:cubicBezTo>
                      <a:cubicBezTo>
                        <a:pt x="579" y="262"/>
                        <a:pt x="586" y="273"/>
                        <a:pt x="596" y="280"/>
                      </a:cubicBezTo>
                      <a:cubicBezTo>
                        <a:pt x="598" y="286"/>
                        <a:pt x="602" y="298"/>
                        <a:pt x="602" y="298"/>
                      </a:cubicBezTo>
                      <a:cubicBezTo>
                        <a:pt x="601" y="308"/>
                        <a:pt x="599" y="361"/>
                        <a:pt x="594" y="368"/>
                      </a:cubicBezTo>
                      <a:cubicBezTo>
                        <a:pt x="590" y="374"/>
                        <a:pt x="576" y="378"/>
                        <a:pt x="570" y="382"/>
                      </a:cubicBezTo>
                      <a:cubicBezTo>
                        <a:pt x="563" y="393"/>
                        <a:pt x="550" y="396"/>
                        <a:pt x="542" y="406"/>
                      </a:cubicBezTo>
                      <a:cubicBezTo>
                        <a:pt x="536" y="413"/>
                        <a:pt x="539" y="417"/>
                        <a:pt x="530" y="420"/>
                      </a:cubicBezTo>
                      <a:cubicBezTo>
                        <a:pt x="526" y="408"/>
                        <a:pt x="538" y="391"/>
                        <a:pt x="522" y="386"/>
                      </a:cubicBezTo>
                      <a:cubicBezTo>
                        <a:pt x="516" y="377"/>
                        <a:pt x="510" y="364"/>
                        <a:pt x="502" y="356"/>
                      </a:cubicBezTo>
                      <a:cubicBezTo>
                        <a:pt x="497" y="341"/>
                        <a:pt x="505" y="360"/>
                        <a:pt x="482" y="348"/>
                      </a:cubicBezTo>
                      <a:cubicBezTo>
                        <a:pt x="478" y="346"/>
                        <a:pt x="478" y="339"/>
                        <a:pt x="474" y="336"/>
                      </a:cubicBezTo>
                      <a:cubicBezTo>
                        <a:pt x="470" y="323"/>
                        <a:pt x="466" y="342"/>
                        <a:pt x="462" y="348"/>
                      </a:cubicBezTo>
                      <a:cubicBezTo>
                        <a:pt x="460" y="358"/>
                        <a:pt x="456" y="363"/>
                        <a:pt x="454" y="374"/>
                      </a:cubicBezTo>
                      <a:cubicBezTo>
                        <a:pt x="457" y="383"/>
                        <a:pt x="455" y="387"/>
                        <a:pt x="450" y="394"/>
                      </a:cubicBezTo>
                      <a:cubicBezTo>
                        <a:pt x="454" y="399"/>
                        <a:pt x="464" y="411"/>
                        <a:pt x="466" y="418"/>
                      </a:cubicBezTo>
                      <a:cubicBezTo>
                        <a:pt x="474" y="443"/>
                        <a:pt x="472" y="458"/>
                        <a:pt x="500" y="464"/>
                      </a:cubicBezTo>
                      <a:cubicBezTo>
                        <a:pt x="507" y="469"/>
                        <a:pt x="510" y="474"/>
                        <a:pt x="516" y="480"/>
                      </a:cubicBezTo>
                      <a:cubicBezTo>
                        <a:pt x="511" y="494"/>
                        <a:pt x="513" y="509"/>
                        <a:pt x="510" y="524"/>
                      </a:cubicBezTo>
                      <a:cubicBezTo>
                        <a:pt x="512" y="537"/>
                        <a:pt x="511" y="541"/>
                        <a:pt x="522" y="548"/>
                      </a:cubicBezTo>
                      <a:cubicBezTo>
                        <a:pt x="523" y="552"/>
                        <a:pt x="525" y="556"/>
                        <a:pt x="526" y="560"/>
                      </a:cubicBezTo>
                      <a:cubicBezTo>
                        <a:pt x="527" y="564"/>
                        <a:pt x="514" y="556"/>
                        <a:pt x="514" y="556"/>
                      </a:cubicBezTo>
                      <a:cubicBezTo>
                        <a:pt x="502" y="564"/>
                        <a:pt x="501" y="551"/>
                        <a:pt x="492" y="544"/>
                      </a:cubicBezTo>
                      <a:cubicBezTo>
                        <a:pt x="488" y="541"/>
                        <a:pt x="480" y="536"/>
                        <a:pt x="480" y="536"/>
                      </a:cubicBezTo>
                      <a:cubicBezTo>
                        <a:pt x="471" y="522"/>
                        <a:pt x="474" y="529"/>
                        <a:pt x="470" y="518"/>
                      </a:cubicBezTo>
                      <a:cubicBezTo>
                        <a:pt x="467" y="491"/>
                        <a:pt x="461" y="446"/>
                        <a:pt x="436" y="430"/>
                      </a:cubicBezTo>
                      <a:cubicBezTo>
                        <a:pt x="428" y="433"/>
                        <a:pt x="425" y="433"/>
                        <a:pt x="422" y="424"/>
                      </a:cubicBezTo>
                      <a:cubicBezTo>
                        <a:pt x="427" y="404"/>
                        <a:pt x="432" y="383"/>
                        <a:pt x="438" y="364"/>
                      </a:cubicBezTo>
                      <a:cubicBezTo>
                        <a:pt x="436" y="343"/>
                        <a:pt x="431" y="330"/>
                        <a:pt x="426" y="310"/>
                      </a:cubicBezTo>
                      <a:cubicBezTo>
                        <a:pt x="429" y="302"/>
                        <a:pt x="425" y="300"/>
                        <a:pt x="422" y="292"/>
                      </a:cubicBezTo>
                      <a:cubicBezTo>
                        <a:pt x="424" y="282"/>
                        <a:pt x="428" y="277"/>
                        <a:pt x="422" y="268"/>
                      </a:cubicBezTo>
                      <a:cubicBezTo>
                        <a:pt x="420" y="269"/>
                        <a:pt x="418" y="269"/>
                        <a:pt x="416" y="270"/>
                      </a:cubicBezTo>
                      <a:cubicBezTo>
                        <a:pt x="414" y="272"/>
                        <a:pt x="414" y="275"/>
                        <a:pt x="412" y="276"/>
                      </a:cubicBezTo>
                      <a:cubicBezTo>
                        <a:pt x="408" y="278"/>
                        <a:pt x="400" y="280"/>
                        <a:pt x="400" y="280"/>
                      </a:cubicBezTo>
                      <a:cubicBezTo>
                        <a:pt x="394" y="274"/>
                        <a:pt x="389" y="274"/>
                        <a:pt x="386" y="266"/>
                      </a:cubicBezTo>
                      <a:cubicBezTo>
                        <a:pt x="391" y="251"/>
                        <a:pt x="379" y="206"/>
                        <a:pt x="364" y="196"/>
                      </a:cubicBezTo>
                      <a:cubicBezTo>
                        <a:pt x="357" y="186"/>
                        <a:pt x="358" y="182"/>
                        <a:pt x="360" y="170"/>
                      </a:cubicBezTo>
                      <a:cubicBezTo>
                        <a:pt x="358" y="160"/>
                        <a:pt x="356" y="147"/>
                        <a:pt x="346" y="144"/>
                      </a:cubicBezTo>
                      <a:cubicBezTo>
                        <a:pt x="343" y="154"/>
                        <a:pt x="338" y="160"/>
                        <a:pt x="330" y="166"/>
                      </a:cubicBezTo>
                      <a:cubicBezTo>
                        <a:pt x="323" y="164"/>
                        <a:pt x="308" y="160"/>
                        <a:pt x="308" y="160"/>
                      </a:cubicBezTo>
                      <a:cubicBezTo>
                        <a:pt x="296" y="162"/>
                        <a:pt x="297" y="166"/>
                        <a:pt x="288" y="172"/>
                      </a:cubicBezTo>
                      <a:cubicBezTo>
                        <a:pt x="284" y="185"/>
                        <a:pt x="282" y="191"/>
                        <a:pt x="268" y="196"/>
                      </a:cubicBezTo>
                      <a:cubicBezTo>
                        <a:pt x="264" y="200"/>
                        <a:pt x="243" y="231"/>
                        <a:pt x="242" y="232"/>
                      </a:cubicBezTo>
                      <a:cubicBezTo>
                        <a:pt x="231" y="239"/>
                        <a:pt x="215" y="247"/>
                        <a:pt x="206" y="256"/>
                      </a:cubicBezTo>
                      <a:cubicBezTo>
                        <a:pt x="202" y="260"/>
                        <a:pt x="200" y="265"/>
                        <a:pt x="196" y="268"/>
                      </a:cubicBezTo>
                      <a:cubicBezTo>
                        <a:pt x="194" y="269"/>
                        <a:pt x="192" y="269"/>
                        <a:pt x="190" y="270"/>
                      </a:cubicBezTo>
                      <a:cubicBezTo>
                        <a:pt x="188" y="271"/>
                        <a:pt x="186" y="272"/>
                        <a:pt x="184" y="274"/>
                      </a:cubicBezTo>
                      <a:cubicBezTo>
                        <a:pt x="180" y="278"/>
                        <a:pt x="172" y="286"/>
                        <a:pt x="172" y="286"/>
                      </a:cubicBezTo>
                      <a:cubicBezTo>
                        <a:pt x="167" y="300"/>
                        <a:pt x="165" y="314"/>
                        <a:pt x="160" y="328"/>
                      </a:cubicBezTo>
                      <a:cubicBezTo>
                        <a:pt x="158" y="335"/>
                        <a:pt x="156" y="341"/>
                        <a:pt x="154" y="348"/>
                      </a:cubicBezTo>
                      <a:cubicBezTo>
                        <a:pt x="153" y="350"/>
                        <a:pt x="152" y="354"/>
                        <a:pt x="152" y="354"/>
                      </a:cubicBezTo>
                      <a:cubicBezTo>
                        <a:pt x="152" y="359"/>
                        <a:pt x="156" y="384"/>
                        <a:pt x="146" y="392"/>
                      </a:cubicBezTo>
                      <a:cubicBezTo>
                        <a:pt x="141" y="397"/>
                        <a:pt x="128" y="404"/>
                        <a:pt x="128" y="404"/>
                      </a:cubicBezTo>
                      <a:cubicBezTo>
                        <a:pt x="125" y="412"/>
                        <a:pt x="122" y="421"/>
                        <a:pt x="114" y="424"/>
                      </a:cubicBezTo>
                      <a:cubicBezTo>
                        <a:pt x="100" y="419"/>
                        <a:pt x="97" y="405"/>
                        <a:pt x="94" y="392"/>
                      </a:cubicBezTo>
                      <a:cubicBezTo>
                        <a:pt x="86" y="362"/>
                        <a:pt x="82" y="332"/>
                        <a:pt x="72" y="302"/>
                      </a:cubicBezTo>
                      <a:cubicBezTo>
                        <a:pt x="71" y="281"/>
                        <a:pt x="70" y="275"/>
                        <a:pt x="66" y="258"/>
                      </a:cubicBezTo>
                      <a:cubicBezTo>
                        <a:pt x="66" y="251"/>
                        <a:pt x="68" y="219"/>
                        <a:pt x="64" y="208"/>
                      </a:cubicBezTo>
                      <a:cubicBezTo>
                        <a:pt x="70" y="191"/>
                        <a:pt x="66" y="173"/>
                        <a:pt x="72" y="156"/>
                      </a:cubicBezTo>
                      <a:cubicBezTo>
                        <a:pt x="66" y="139"/>
                        <a:pt x="60" y="168"/>
                        <a:pt x="56" y="172"/>
                      </a:cubicBezTo>
                      <a:cubicBezTo>
                        <a:pt x="53" y="175"/>
                        <a:pt x="44" y="180"/>
                        <a:pt x="44" y="180"/>
                      </a:cubicBezTo>
                      <a:cubicBezTo>
                        <a:pt x="35" y="177"/>
                        <a:pt x="28" y="173"/>
                        <a:pt x="24" y="162"/>
                      </a:cubicBezTo>
                      <a:cubicBezTo>
                        <a:pt x="23" y="158"/>
                        <a:pt x="20" y="150"/>
                        <a:pt x="20" y="150"/>
                      </a:cubicBezTo>
                      <a:cubicBezTo>
                        <a:pt x="30" y="148"/>
                        <a:pt x="30" y="143"/>
                        <a:pt x="38" y="138"/>
                      </a:cubicBezTo>
                      <a:cubicBezTo>
                        <a:pt x="35" y="128"/>
                        <a:pt x="31" y="133"/>
                        <a:pt x="24" y="138"/>
                      </a:cubicBezTo>
                      <a:cubicBezTo>
                        <a:pt x="15" y="135"/>
                        <a:pt x="15" y="132"/>
                        <a:pt x="18" y="124"/>
                      </a:cubicBezTo>
                      <a:cubicBezTo>
                        <a:pt x="11" y="114"/>
                        <a:pt x="9" y="101"/>
                        <a:pt x="0" y="92"/>
                      </a:cubicBezTo>
                      <a:lnTo>
                        <a:pt x="76" y="0"/>
                      </a:lnTo>
                      <a:lnTo>
                        <a:pt x="798" y="6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79" name="Freeform 251"/>
                <p:cNvSpPr>
                  <a:spLocks/>
                </p:cNvSpPr>
                <p:nvPr userDrawn="1"/>
              </p:nvSpPr>
              <p:spPr bwMode="ltGray">
                <a:xfrm>
                  <a:off x="4322" y="519"/>
                  <a:ext cx="19" cy="29"/>
                </a:xfrm>
                <a:custGeom>
                  <a:avLst/>
                  <a:gdLst/>
                  <a:ahLst/>
                  <a:cxnLst>
                    <a:cxn ang="0">
                      <a:pos x="7" y="11"/>
                    </a:cxn>
                    <a:cxn ang="0">
                      <a:pos x="17" y="3"/>
                    </a:cxn>
                    <a:cxn ang="0">
                      <a:pos x="37" y="33"/>
                    </a:cxn>
                    <a:cxn ang="0">
                      <a:pos x="19" y="85"/>
                    </a:cxn>
                    <a:cxn ang="0">
                      <a:pos x="1" y="69"/>
                    </a:cxn>
                    <a:cxn ang="0">
                      <a:pos x="7" y="11"/>
                    </a:cxn>
                  </a:cxnLst>
                  <a:rect l="0" t="0" r="r" b="b"/>
                  <a:pathLst>
                    <a:path w="43" h="85">
                      <a:moveTo>
                        <a:pt x="7" y="11"/>
                      </a:moveTo>
                      <a:cubicBezTo>
                        <a:pt x="4" y="2"/>
                        <a:pt x="9" y="0"/>
                        <a:pt x="17" y="3"/>
                      </a:cubicBezTo>
                      <a:cubicBezTo>
                        <a:pt x="24" y="13"/>
                        <a:pt x="28" y="24"/>
                        <a:pt x="37" y="33"/>
                      </a:cubicBezTo>
                      <a:cubicBezTo>
                        <a:pt x="43" y="52"/>
                        <a:pt x="40" y="78"/>
                        <a:pt x="19" y="85"/>
                      </a:cubicBezTo>
                      <a:cubicBezTo>
                        <a:pt x="6" y="81"/>
                        <a:pt x="5" y="81"/>
                        <a:pt x="1" y="69"/>
                      </a:cubicBezTo>
                      <a:cubicBezTo>
                        <a:pt x="2" y="66"/>
                        <a:pt x="0" y="4"/>
                        <a:pt x="7" y="1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80" name="Freeform 252"/>
                <p:cNvSpPr>
                  <a:spLocks/>
                </p:cNvSpPr>
                <p:nvPr userDrawn="1"/>
              </p:nvSpPr>
              <p:spPr bwMode="ltGray">
                <a:xfrm>
                  <a:off x="4588" y="421"/>
                  <a:ext cx="18" cy="24"/>
                </a:xfrm>
                <a:custGeom>
                  <a:avLst/>
                  <a:gdLst/>
                  <a:ahLst/>
                  <a:cxnLst>
                    <a:cxn ang="0">
                      <a:pos x="13" y="28"/>
                    </a:cxn>
                    <a:cxn ang="0">
                      <a:pos x="29" y="2"/>
                    </a:cxn>
                    <a:cxn ang="0">
                      <a:pos x="43" y="4"/>
                    </a:cxn>
                    <a:cxn ang="0">
                      <a:pos x="39" y="26"/>
                    </a:cxn>
                    <a:cxn ang="0">
                      <a:pos x="13" y="74"/>
                    </a:cxn>
                    <a:cxn ang="0">
                      <a:pos x="7" y="60"/>
                    </a:cxn>
                    <a:cxn ang="0">
                      <a:pos x="3" y="36"/>
                    </a:cxn>
                    <a:cxn ang="0">
                      <a:pos x="13" y="28"/>
                    </a:cxn>
                  </a:cxnLst>
                  <a:rect l="0" t="0" r="r" b="b"/>
                  <a:pathLst>
                    <a:path w="44" h="74">
                      <a:moveTo>
                        <a:pt x="13" y="28"/>
                      </a:moveTo>
                      <a:cubicBezTo>
                        <a:pt x="15" y="13"/>
                        <a:pt x="14" y="7"/>
                        <a:pt x="29" y="2"/>
                      </a:cubicBezTo>
                      <a:cubicBezTo>
                        <a:pt x="34" y="3"/>
                        <a:pt x="40" y="0"/>
                        <a:pt x="43" y="4"/>
                      </a:cubicBezTo>
                      <a:cubicBezTo>
                        <a:pt x="44" y="6"/>
                        <a:pt x="41" y="21"/>
                        <a:pt x="39" y="26"/>
                      </a:cubicBezTo>
                      <a:cubicBezTo>
                        <a:pt x="31" y="43"/>
                        <a:pt x="30" y="63"/>
                        <a:pt x="13" y="74"/>
                      </a:cubicBezTo>
                      <a:cubicBezTo>
                        <a:pt x="4" y="71"/>
                        <a:pt x="4" y="68"/>
                        <a:pt x="7" y="60"/>
                      </a:cubicBezTo>
                      <a:cubicBezTo>
                        <a:pt x="5" y="50"/>
                        <a:pt x="0" y="46"/>
                        <a:pt x="3" y="36"/>
                      </a:cubicBezTo>
                      <a:cubicBezTo>
                        <a:pt x="4" y="32"/>
                        <a:pt x="8" y="23"/>
                        <a:pt x="1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81" name="Freeform 253"/>
                <p:cNvSpPr>
                  <a:spLocks/>
                </p:cNvSpPr>
                <p:nvPr userDrawn="1"/>
              </p:nvSpPr>
              <p:spPr bwMode="ltGray">
                <a:xfrm>
                  <a:off x="4639" y="409"/>
                  <a:ext cx="9" cy="10"/>
                </a:xfrm>
                <a:custGeom>
                  <a:avLst/>
                  <a:gdLst/>
                  <a:ahLst/>
                  <a:cxnLst>
                    <a:cxn ang="0">
                      <a:pos x="7" y="16"/>
                    </a:cxn>
                    <a:cxn ang="0">
                      <a:pos x="5" y="30"/>
                    </a:cxn>
                    <a:cxn ang="0">
                      <a:pos x="7" y="16"/>
                    </a:cxn>
                  </a:cxnLst>
                  <a:rect l="0" t="0" r="r" b="b"/>
                  <a:pathLst>
                    <a:path w="20" h="30">
                      <a:moveTo>
                        <a:pt x="7" y="16"/>
                      </a:moveTo>
                      <a:cubicBezTo>
                        <a:pt x="18" y="0"/>
                        <a:pt x="20" y="20"/>
                        <a:pt x="5" y="30"/>
                      </a:cubicBezTo>
                      <a:cubicBezTo>
                        <a:pt x="0" y="23"/>
                        <a:pt x="1" y="22"/>
                        <a:pt x="7" y="1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82" name="Freeform 254"/>
                <p:cNvSpPr>
                  <a:spLocks/>
                </p:cNvSpPr>
                <p:nvPr userDrawn="1"/>
              </p:nvSpPr>
              <p:spPr bwMode="ltGray">
                <a:xfrm>
                  <a:off x="3709" y="315"/>
                  <a:ext cx="433" cy="354"/>
                </a:xfrm>
                <a:custGeom>
                  <a:avLst/>
                  <a:gdLst/>
                  <a:ahLst/>
                  <a:cxnLst>
                    <a:cxn ang="0">
                      <a:pos x="481" y="464"/>
                    </a:cxn>
                    <a:cxn ang="0">
                      <a:pos x="486" y="451"/>
                    </a:cxn>
                    <a:cxn ang="0">
                      <a:pos x="500" y="413"/>
                    </a:cxn>
                    <a:cxn ang="0">
                      <a:pos x="309" y="287"/>
                    </a:cxn>
                    <a:cxn ang="0">
                      <a:pos x="282" y="346"/>
                    </a:cxn>
                    <a:cxn ang="0">
                      <a:pos x="303" y="556"/>
                    </a:cxn>
                    <a:cxn ang="0">
                      <a:pos x="282" y="494"/>
                    </a:cxn>
                    <a:cxn ang="0">
                      <a:pos x="242" y="439"/>
                    </a:cxn>
                    <a:cxn ang="0">
                      <a:pos x="245" y="413"/>
                    </a:cxn>
                    <a:cxn ang="0">
                      <a:pos x="247" y="394"/>
                    </a:cxn>
                    <a:cxn ang="0">
                      <a:pos x="220" y="375"/>
                    </a:cxn>
                    <a:cxn ang="0">
                      <a:pos x="194" y="346"/>
                    </a:cxn>
                    <a:cxn ang="0">
                      <a:pos x="148" y="354"/>
                    </a:cxn>
                    <a:cxn ang="0">
                      <a:pos x="126" y="365"/>
                    </a:cxn>
                    <a:cxn ang="0">
                      <a:pos x="78" y="365"/>
                    </a:cxn>
                    <a:cxn ang="0">
                      <a:pos x="22" y="312"/>
                    </a:cxn>
                    <a:cxn ang="0">
                      <a:pos x="11" y="295"/>
                    </a:cxn>
                    <a:cxn ang="0">
                      <a:pos x="0" y="264"/>
                    </a:cxn>
                    <a:cxn ang="0">
                      <a:pos x="24" y="213"/>
                    </a:cxn>
                    <a:cxn ang="0">
                      <a:pos x="32" y="181"/>
                    </a:cxn>
                    <a:cxn ang="0">
                      <a:pos x="51" y="143"/>
                    </a:cxn>
                    <a:cxn ang="0">
                      <a:pos x="81" y="116"/>
                    </a:cxn>
                    <a:cxn ang="0">
                      <a:pos x="167" y="67"/>
                    </a:cxn>
                    <a:cxn ang="0">
                      <a:pos x="220" y="30"/>
                    </a:cxn>
                    <a:cxn ang="0">
                      <a:pos x="258" y="6"/>
                    </a:cxn>
                    <a:cxn ang="0">
                      <a:pos x="363" y="2"/>
                    </a:cxn>
                    <a:cxn ang="0">
                      <a:pos x="398" y="0"/>
                    </a:cxn>
                    <a:cxn ang="0">
                      <a:pos x="384" y="34"/>
                    </a:cxn>
                    <a:cxn ang="0">
                      <a:pos x="443" y="84"/>
                    </a:cxn>
                    <a:cxn ang="0">
                      <a:pos x="497" y="74"/>
                    </a:cxn>
                    <a:cxn ang="0">
                      <a:pos x="529" y="82"/>
                    </a:cxn>
                    <a:cxn ang="0">
                      <a:pos x="559" y="97"/>
                    </a:cxn>
                    <a:cxn ang="0">
                      <a:pos x="572" y="188"/>
                    </a:cxn>
                    <a:cxn ang="0">
                      <a:pos x="572" y="240"/>
                    </a:cxn>
                    <a:cxn ang="0">
                      <a:pos x="599" y="283"/>
                    </a:cxn>
                    <a:cxn ang="0">
                      <a:pos x="645" y="300"/>
                    </a:cxn>
                    <a:cxn ang="0">
                      <a:pos x="680" y="295"/>
                    </a:cxn>
                    <a:cxn ang="0">
                      <a:pos x="664" y="340"/>
                    </a:cxn>
                    <a:cxn ang="0">
                      <a:pos x="599" y="407"/>
                    </a:cxn>
                    <a:cxn ang="0">
                      <a:pos x="548" y="485"/>
                    </a:cxn>
                    <a:cxn ang="0">
                      <a:pos x="556" y="508"/>
                    </a:cxn>
                    <a:cxn ang="0">
                      <a:pos x="435" y="556"/>
                    </a:cxn>
                  </a:cxnLst>
                  <a:rect l="0" t="0" r="r" b="b"/>
                  <a:pathLst>
                    <a:path w="682" h="557">
                      <a:moveTo>
                        <a:pt x="435" y="556"/>
                      </a:moveTo>
                      <a:lnTo>
                        <a:pt x="481" y="464"/>
                      </a:lnTo>
                      <a:lnTo>
                        <a:pt x="473" y="449"/>
                      </a:lnTo>
                      <a:lnTo>
                        <a:pt x="486" y="451"/>
                      </a:lnTo>
                      <a:lnTo>
                        <a:pt x="495" y="441"/>
                      </a:lnTo>
                      <a:lnTo>
                        <a:pt x="500" y="413"/>
                      </a:lnTo>
                      <a:lnTo>
                        <a:pt x="500" y="371"/>
                      </a:lnTo>
                      <a:lnTo>
                        <a:pt x="309" y="287"/>
                      </a:lnTo>
                      <a:lnTo>
                        <a:pt x="296" y="308"/>
                      </a:lnTo>
                      <a:lnTo>
                        <a:pt x="282" y="346"/>
                      </a:lnTo>
                      <a:lnTo>
                        <a:pt x="396" y="557"/>
                      </a:lnTo>
                      <a:lnTo>
                        <a:pt x="303" y="556"/>
                      </a:lnTo>
                      <a:lnTo>
                        <a:pt x="304" y="536"/>
                      </a:lnTo>
                      <a:cubicBezTo>
                        <a:pt x="284" y="520"/>
                        <a:pt x="296" y="510"/>
                        <a:pt x="282" y="494"/>
                      </a:cubicBezTo>
                      <a:cubicBezTo>
                        <a:pt x="276" y="475"/>
                        <a:pt x="267" y="468"/>
                        <a:pt x="253" y="451"/>
                      </a:cubicBezTo>
                      <a:cubicBezTo>
                        <a:pt x="249" y="447"/>
                        <a:pt x="245" y="443"/>
                        <a:pt x="242" y="439"/>
                      </a:cubicBezTo>
                      <a:lnTo>
                        <a:pt x="237" y="432"/>
                      </a:lnTo>
                      <a:cubicBezTo>
                        <a:pt x="237" y="432"/>
                        <a:pt x="245" y="413"/>
                        <a:pt x="245" y="413"/>
                      </a:cubicBezTo>
                      <a:cubicBezTo>
                        <a:pt x="247" y="409"/>
                        <a:pt x="250" y="401"/>
                        <a:pt x="250" y="401"/>
                      </a:cubicBezTo>
                      <a:cubicBezTo>
                        <a:pt x="249" y="399"/>
                        <a:pt x="247" y="397"/>
                        <a:pt x="247" y="394"/>
                      </a:cubicBezTo>
                      <a:cubicBezTo>
                        <a:pt x="248" y="390"/>
                        <a:pt x="253" y="382"/>
                        <a:pt x="253" y="382"/>
                      </a:cubicBezTo>
                      <a:cubicBezTo>
                        <a:pt x="243" y="370"/>
                        <a:pt x="237" y="371"/>
                        <a:pt x="220" y="375"/>
                      </a:cubicBezTo>
                      <a:cubicBezTo>
                        <a:pt x="217" y="371"/>
                        <a:pt x="210" y="369"/>
                        <a:pt x="207" y="365"/>
                      </a:cubicBezTo>
                      <a:cubicBezTo>
                        <a:pt x="185" y="337"/>
                        <a:pt x="216" y="363"/>
                        <a:pt x="194" y="346"/>
                      </a:cubicBezTo>
                      <a:cubicBezTo>
                        <a:pt x="167" y="349"/>
                        <a:pt x="179" y="346"/>
                        <a:pt x="156" y="352"/>
                      </a:cubicBezTo>
                      <a:cubicBezTo>
                        <a:pt x="153" y="353"/>
                        <a:pt x="148" y="354"/>
                        <a:pt x="148" y="354"/>
                      </a:cubicBezTo>
                      <a:cubicBezTo>
                        <a:pt x="146" y="356"/>
                        <a:pt x="145" y="359"/>
                        <a:pt x="142" y="361"/>
                      </a:cubicBezTo>
                      <a:cubicBezTo>
                        <a:pt x="138" y="363"/>
                        <a:pt x="126" y="365"/>
                        <a:pt x="126" y="365"/>
                      </a:cubicBezTo>
                      <a:cubicBezTo>
                        <a:pt x="105" y="354"/>
                        <a:pt x="116" y="355"/>
                        <a:pt x="94" y="361"/>
                      </a:cubicBezTo>
                      <a:cubicBezTo>
                        <a:pt x="89" y="362"/>
                        <a:pt x="78" y="365"/>
                        <a:pt x="78" y="365"/>
                      </a:cubicBezTo>
                      <a:cubicBezTo>
                        <a:pt x="62" y="383"/>
                        <a:pt x="46" y="346"/>
                        <a:pt x="35" y="337"/>
                      </a:cubicBezTo>
                      <a:cubicBezTo>
                        <a:pt x="32" y="330"/>
                        <a:pt x="24" y="320"/>
                        <a:pt x="22" y="312"/>
                      </a:cubicBezTo>
                      <a:cubicBezTo>
                        <a:pt x="20" y="308"/>
                        <a:pt x="22" y="303"/>
                        <a:pt x="19" y="300"/>
                      </a:cubicBezTo>
                      <a:cubicBezTo>
                        <a:pt x="17" y="297"/>
                        <a:pt x="13" y="297"/>
                        <a:pt x="11" y="295"/>
                      </a:cubicBezTo>
                      <a:cubicBezTo>
                        <a:pt x="3" y="277"/>
                        <a:pt x="15" y="306"/>
                        <a:pt x="5" y="276"/>
                      </a:cubicBezTo>
                      <a:cubicBezTo>
                        <a:pt x="4" y="272"/>
                        <a:pt x="0" y="264"/>
                        <a:pt x="0" y="264"/>
                      </a:cubicBezTo>
                      <a:cubicBezTo>
                        <a:pt x="3" y="253"/>
                        <a:pt x="2" y="248"/>
                        <a:pt x="13" y="243"/>
                      </a:cubicBezTo>
                      <a:cubicBezTo>
                        <a:pt x="20" y="221"/>
                        <a:pt x="17" y="231"/>
                        <a:pt x="24" y="213"/>
                      </a:cubicBezTo>
                      <a:cubicBezTo>
                        <a:pt x="26" y="209"/>
                        <a:pt x="30" y="200"/>
                        <a:pt x="30" y="200"/>
                      </a:cubicBezTo>
                      <a:cubicBezTo>
                        <a:pt x="26" y="192"/>
                        <a:pt x="24" y="191"/>
                        <a:pt x="32" y="181"/>
                      </a:cubicBezTo>
                      <a:cubicBezTo>
                        <a:pt x="36" y="177"/>
                        <a:pt x="43" y="169"/>
                        <a:pt x="43" y="169"/>
                      </a:cubicBezTo>
                      <a:cubicBezTo>
                        <a:pt x="37" y="155"/>
                        <a:pt x="36" y="153"/>
                        <a:pt x="51" y="143"/>
                      </a:cubicBezTo>
                      <a:cubicBezTo>
                        <a:pt x="56" y="140"/>
                        <a:pt x="67" y="135"/>
                        <a:pt x="67" y="135"/>
                      </a:cubicBezTo>
                      <a:cubicBezTo>
                        <a:pt x="73" y="129"/>
                        <a:pt x="75" y="122"/>
                        <a:pt x="81" y="116"/>
                      </a:cubicBezTo>
                      <a:cubicBezTo>
                        <a:pt x="89" y="107"/>
                        <a:pt x="102" y="105"/>
                        <a:pt x="113" y="99"/>
                      </a:cubicBezTo>
                      <a:cubicBezTo>
                        <a:pt x="125" y="85"/>
                        <a:pt x="149" y="76"/>
                        <a:pt x="167" y="67"/>
                      </a:cubicBezTo>
                      <a:cubicBezTo>
                        <a:pt x="174" y="59"/>
                        <a:pt x="175" y="50"/>
                        <a:pt x="188" y="46"/>
                      </a:cubicBezTo>
                      <a:cubicBezTo>
                        <a:pt x="198" y="39"/>
                        <a:pt x="208" y="36"/>
                        <a:pt x="220" y="30"/>
                      </a:cubicBezTo>
                      <a:cubicBezTo>
                        <a:pt x="223" y="28"/>
                        <a:pt x="228" y="25"/>
                        <a:pt x="228" y="25"/>
                      </a:cubicBezTo>
                      <a:cubicBezTo>
                        <a:pt x="237" y="16"/>
                        <a:pt x="245" y="10"/>
                        <a:pt x="258" y="6"/>
                      </a:cubicBezTo>
                      <a:cubicBezTo>
                        <a:pt x="269" y="31"/>
                        <a:pt x="301" y="6"/>
                        <a:pt x="320" y="4"/>
                      </a:cubicBezTo>
                      <a:cubicBezTo>
                        <a:pt x="334" y="3"/>
                        <a:pt x="349" y="3"/>
                        <a:pt x="363" y="2"/>
                      </a:cubicBezTo>
                      <a:cubicBezTo>
                        <a:pt x="369" y="3"/>
                        <a:pt x="376" y="5"/>
                        <a:pt x="382" y="4"/>
                      </a:cubicBezTo>
                      <a:cubicBezTo>
                        <a:pt x="387" y="4"/>
                        <a:pt x="398" y="0"/>
                        <a:pt x="398" y="0"/>
                      </a:cubicBezTo>
                      <a:cubicBezTo>
                        <a:pt x="415" y="8"/>
                        <a:pt x="406" y="16"/>
                        <a:pt x="400" y="30"/>
                      </a:cubicBezTo>
                      <a:cubicBezTo>
                        <a:pt x="398" y="34"/>
                        <a:pt x="384" y="34"/>
                        <a:pt x="384" y="34"/>
                      </a:cubicBezTo>
                      <a:cubicBezTo>
                        <a:pt x="379" y="47"/>
                        <a:pt x="398" y="51"/>
                        <a:pt x="411" y="55"/>
                      </a:cubicBezTo>
                      <a:cubicBezTo>
                        <a:pt x="419" y="72"/>
                        <a:pt x="421" y="79"/>
                        <a:pt x="443" y="84"/>
                      </a:cubicBezTo>
                      <a:cubicBezTo>
                        <a:pt x="461" y="71"/>
                        <a:pt x="435" y="65"/>
                        <a:pt x="468" y="57"/>
                      </a:cubicBezTo>
                      <a:cubicBezTo>
                        <a:pt x="482" y="61"/>
                        <a:pt x="485" y="70"/>
                        <a:pt x="497" y="74"/>
                      </a:cubicBezTo>
                      <a:cubicBezTo>
                        <a:pt x="505" y="76"/>
                        <a:pt x="513" y="78"/>
                        <a:pt x="521" y="80"/>
                      </a:cubicBezTo>
                      <a:cubicBezTo>
                        <a:pt x="524" y="81"/>
                        <a:pt x="529" y="82"/>
                        <a:pt x="529" y="82"/>
                      </a:cubicBezTo>
                      <a:cubicBezTo>
                        <a:pt x="547" y="78"/>
                        <a:pt x="547" y="76"/>
                        <a:pt x="562" y="84"/>
                      </a:cubicBezTo>
                      <a:cubicBezTo>
                        <a:pt x="566" y="95"/>
                        <a:pt x="565" y="86"/>
                        <a:pt x="559" y="97"/>
                      </a:cubicBezTo>
                      <a:cubicBezTo>
                        <a:pt x="557" y="101"/>
                        <a:pt x="554" y="110"/>
                        <a:pt x="554" y="110"/>
                      </a:cubicBezTo>
                      <a:cubicBezTo>
                        <a:pt x="556" y="132"/>
                        <a:pt x="556" y="168"/>
                        <a:pt x="572" y="188"/>
                      </a:cubicBezTo>
                      <a:cubicBezTo>
                        <a:pt x="568" y="198"/>
                        <a:pt x="564" y="208"/>
                        <a:pt x="562" y="219"/>
                      </a:cubicBezTo>
                      <a:cubicBezTo>
                        <a:pt x="564" y="227"/>
                        <a:pt x="569" y="233"/>
                        <a:pt x="572" y="240"/>
                      </a:cubicBezTo>
                      <a:cubicBezTo>
                        <a:pt x="573" y="247"/>
                        <a:pt x="572" y="254"/>
                        <a:pt x="575" y="259"/>
                      </a:cubicBezTo>
                      <a:cubicBezTo>
                        <a:pt x="577" y="263"/>
                        <a:pt x="595" y="272"/>
                        <a:pt x="599" y="283"/>
                      </a:cubicBezTo>
                      <a:cubicBezTo>
                        <a:pt x="594" y="295"/>
                        <a:pt x="603" y="306"/>
                        <a:pt x="618" y="310"/>
                      </a:cubicBezTo>
                      <a:cubicBezTo>
                        <a:pt x="630" y="307"/>
                        <a:pt x="638" y="308"/>
                        <a:pt x="645" y="300"/>
                      </a:cubicBezTo>
                      <a:cubicBezTo>
                        <a:pt x="660" y="302"/>
                        <a:pt x="663" y="303"/>
                        <a:pt x="672" y="293"/>
                      </a:cubicBezTo>
                      <a:cubicBezTo>
                        <a:pt x="675" y="294"/>
                        <a:pt x="679" y="293"/>
                        <a:pt x="680" y="295"/>
                      </a:cubicBezTo>
                      <a:cubicBezTo>
                        <a:pt x="682" y="301"/>
                        <a:pt x="674" y="321"/>
                        <a:pt x="672" y="327"/>
                      </a:cubicBezTo>
                      <a:cubicBezTo>
                        <a:pt x="668" y="340"/>
                        <a:pt x="671" y="326"/>
                        <a:pt x="664" y="340"/>
                      </a:cubicBezTo>
                      <a:cubicBezTo>
                        <a:pt x="652" y="360"/>
                        <a:pt x="646" y="381"/>
                        <a:pt x="621" y="394"/>
                      </a:cubicBezTo>
                      <a:cubicBezTo>
                        <a:pt x="614" y="402"/>
                        <a:pt x="609" y="402"/>
                        <a:pt x="599" y="407"/>
                      </a:cubicBezTo>
                      <a:cubicBezTo>
                        <a:pt x="590" y="418"/>
                        <a:pt x="579" y="429"/>
                        <a:pt x="567" y="439"/>
                      </a:cubicBezTo>
                      <a:cubicBezTo>
                        <a:pt x="560" y="454"/>
                        <a:pt x="555" y="470"/>
                        <a:pt x="548" y="485"/>
                      </a:cubicBezTo>
                      <a:cubicBezTo>
                        <a:pt x="549" y="489"/>
                        <a:pt x="550" y="492"/>
                        <a:pt x="551" y="496"/>
                      </a:cubicBezTo>
                      <a:cubicBezTo>
                        <a:pt x="552" y="500"/>
                        <a:pt x="556" y="508"/>
                        <a:pt x="556" y="508"/>
                      </a:cubicBezTo>
                      <a:cubicBezTo>
                        <a:pt x="559" y="524"/>
                        <a:pt x="562" y="546"/>
                        <a:pt x="576" y="557"/>
                      </a:cubicBezTo>
                      <a:lnTo>
                        <a:pt x="435" y="556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83" name="Freeform 255"/>
                <p:cNvSpPr>
                  <a:spLocks/>
                </p:cNvSpPr>
                <p:nvPr userDrawn="1"/>
              </p:nvSpPr>
              <p:spPr bwMode="ltGray">
                <a:xfrm>
                  <a:off x="3877" y="448"/>
                  <a:ext cx="163" cy="221"/>
                </a:xfrm>
                <a:custGeom>
                  <a:avLst/>
                  <a:gdLst/>
                  <a:ahLst/>
                  <a:cxnLst>
                    <a:cxn ang="0">
                      <a:pos x="243" y="347"/>
                    </a:cxn>
                    <a:cxn ang="0">
                      <a:pos x="233" y="301"/>
                    </a:cxn>
                    <a:cxn ang="0">
                      <a:pos x="217" y="288"/>
                    </a:cxn>
                    <a:cxn ang="0">
                      <a:pos x="215" y="269"/>
                    </a:cxn>
                    <a:cxn ang="0">
                      <a:pos x="209" y="254"/>
                    </a:cxn>
                    <a:cxn ang="0">
                      <a:pos x="209" y="229"/>
                    </a:cxn>
                    <a:cxn ang="0">
                      <a:pos x="207" y="214"/>
                    </a:cxn>
                    <a:cxn ang="0">
                      <a:pos x="228" y="202"/>
                    </a:cxn>
                    <a:cxn ang="0">
                      <a:pos x="257" y="197"/>
                    </a:cxn>
                    <a:cxn ang="0">
                      <a:pos x="257" y="136"/>
                    </a:cxn>
                    <a:cxn ang="0">
                      <a:pos x="54" y="96"/>
                    </a:cxn>
                    <a:cxn ang="0">
                      <a:pos x="32" y="98"/>
                    </a:cxn>
                    <a:cxn ang="0">
                      <a:pos x="16" y="102"/>
                    </a:cxn>
                    <a:cxn ang="0">
                      <a:pos x="0" y="149"/>
                    </a:cxn>
                    <a:cxn ang="0">
                      <a:pos x="93" y="346"/>
                    </a:cxn>
                    <a:cxn ang="0">
                      <a:pos x="243" y="347"/>
                    </a:cxn>
                  </a:cxnLst>
                  <a:rect l="0" t="0" r="r" b="b"/>
                  <a:pathLst>
                    <a:path w="257" h="347">
                      <a:moveTo>
                        <a:pt x="243" y="347"/>
                      </a:moveTo>
                      <a:lnTo>
                        <a:pt x="233" y="301"/>
                      </a:lnTo>
                      <a:lnTo>
                        <a:pt x="217" y="288"/>
                      </a:lnTo>
                      <a:lnTo>
                        <a:pt x="215" y="269"/>
                      </a:lnTo>
                      <a:lnTo>
                        <a:pt x="209" y="254"/>
                      </a:lnTo>
                      <a:lnTo>
                        <a:pt x="209" y="229"/>
                      </a:lnTo>
                      <a:lnTo>
                        <a:pt x="207" y="214"/>
                      </a:lnTo>
                      <a:lnTo>
                        <a:pt x="228" y="202"/>
                      </a:lnTo>
                      <a:lnTo>
                        <a:pt x="257" y="197"/>
                      </a:lnTo>
                      <a:lnTo>
                        <a:pt x="257" y="136"/>
                      </a:lnTo>
                      <a:cubicBezTo>
                        <a:pt x="209" y="119"/>
                        <a:pt x="13" y="0"/>
                        <a:pt x="54" y="96"/>
                      </a:cubicBezTo>
                      <a:cubicBezTo>
                        <a:pt x="36" y="106"/>
                        <a:pt x="57" y="97"/>
                        <a:pt x="32" y="98"/>
                      </a:cubicBezTo>
                      <a:cubicBezTo>
                        <a:pt x="27" y="99"/>
                        <a:pt x="16" y="102"/>
                        <a:pt x="16" y="102"/>
                      </a:cubicBezTo>
                      <a:lnTo>
                        <a:pt x="0" y="149"/>
                      </a:lnTo>
                      <a:lnTo>
                        <a:pt x="93" y="346"/>
                      </a:lnTo>
                      <a:lnTo>
                        <a:pt x="243" y="347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84" name="Freeform 256"/>
                <p:cNvSpPr>
                  <a:spLocks/>
                </p:cNvSpPr>
                <p:nvPr userDrawn="1"/>
              </p:nvSpPr>
              <p:spPr bwMode="ltGray">
                <a:xfrm>
                  <a:off x="4164" y="611"/>
                  <a:ext cx="7" cy="12"/>
                </a:xfrm>
                <a:custGeom>
                  <a:avLst/>
                  <a:gdLst/>
                  <a:ahLst/>
                  <a:cxnLst>
                    <a:cxn ang="0">
                      <a:pos x="7" y="25"/>
                    </a:cxn>
                    <a:cxn ang="0">
                      <a:pos x="19" y="21"/>
                    </a:cxn>
                    <a:cxn ang="0">
                      <a:pos x="7" y="25"/>
                    </a:cxn>
                  </a:cxnLst>
                  <a:rect l="0" t="0" r="r" b="b"/>
                  <a:pathLst>
                    <a:path w="19" h="37">
                      <a:moveTo>
                        <a:pt x="7" y="25"/>
                      </a:moveTo>
                      <a:cubicBezTo>
                        <a:pt x="0" y="4"/>
                        <a:pt x="12" y="0"/>
                        <a:pt x="19" y="21"/>
                      </a:cubicBezTo>
                      <a:cubicBezTo>
                        <a:pt x="14" y="37"/>
                        <a:pt x="18" y="36"/>
                        <a:pt x="7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85" name="Freeform 257"/>
                <p:cNvSpPr>
                  <a:spLocks/>
                </p:cNvSpPr>
                <p:nvPr userDrawn="1"/>
              </p:nvSpPr>
              <p:spPr bwMode="ltGray">
                <a:xfrm>
                  <a:off x="4155" y="497"/>
                  <a:ext cx="9" cy="8"/>
                </a:xfrm>
                <a:custGeom>
                  <a:avLst/>
                  <a:gdLst/>
                  <a:ahLst/>
                  <a:cxnLst>
                    <a:cxn ang="0">
                      <a:pos x="12" y="12"/>
                    </a:cxn>
                    <a:cxn ang="0">
                      <a:pos x="16" y="0"/>
                    </a:cxn>
                    <a:cxn ang="0">
                      <a:pos x="20" y="12"/>
                    </a:cxn>
                    <a:cxn ang="0">
                      <a:pos x="8" y="20"/>
                    </a:cxn>
                    <a:cxn ang="0">
                      <a:pos x="12" y="12"/>
                    </a:cxn>
                  </a:cxnLst>
                  <a:rect l="0" t="0" r="r" b="b"/>
                  <a:pathLst>
                    <a:path w="22" h="20">
                      <a:moveTo>
                        <a:pt x="12" y="12"/>
                      </a:moveTo>
                      <a:cubicBezTo>
                        <a:pt x="13" y="8"/>
                        <a:pt x="12" y="0"/>
                        <a:pt x="16" y="0"/>
                      </a:cubicBezTo>
                      <a:cubicBezTo>
                        <a:pt x="20" y="0"/>
                        <a:pt x="22" y="8"/>
                        <a:pt x="20" y="12"/>
                      </a:cubicBezTo>
                      <a:cubicBezTo>
                        <a:pt x="18" y="16"/>
                        <a:pt x="12" y="17"/>
                        <a:pt x="8" y="20"/>
                      </a:cubicBezTo>
                      <a:cubicBezTo>
                        <a:pt x="3" y="5"/>
                        <a:pt x="0" y="6"/>
                        <a:pt x="12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86" name="Freeform 258"/>
                <p:cNvSpPr>
                  <a:spLocks/>
                </p:cNvSpPr>
                <p:nvPr userDrawn="1"/>
              </p:nvSpPr>
              <p:spPr bwMode="ltGray">
                <a:xfrm>
                  <a:off x="3760" y="357"/>
                  <a:ext cx="25" cy="10"/>
                </a:xfrm>
                <a:custGeom>
                  <a:avLst/>
                  <a:gdLst/>
                  <a:ahLst/>
                  <a:cxnLst>
                    <a:cxn ang="0">
                      <a:pos x="24" y="18"/>
                    </a:cxn>
                    <a:cxn ang="0">
                      <a:pos x="32" y="6"/>
                    </a:cxn>
                    <a:cxn ang="0">
                      <a:pos x="36" y="30"/>
                    </a:cxn>
                    <a:cxn ang="0">
                      <a:pos x="24" y="18"/>
                    </a:cxn>
                  </a:cxnLst>
                  <a:rect l="0" t="0" r="r" b="b"/>
                  <a:pathLst>
                    <a:path w="57" h="30">
                      <a:moveTo>
                        <a:pt x="24" y="18"/>
                      </a:moveTo>
                      <a:cubicBezTo>
                        <a:pt x="0" y="10"/>
                        <a:pt x="9" y="0"/>
                        <a:pt x="32" y="6"/>
                      </a:cubicBezTo>
                      <a:cubicBezTo>
                        <a:pt x="46" y="15"/>
                        <a:pt x="57" y="23"/>
                        <a:pt x="36" y="30"/>
                      </a:cubicBezTo>
                      <a:cubicBezTo>
                        <a:pt x="21" y="25"/>
                        <a:pt x="24" y="30"/>
                        <a:pt x="24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87" name="Freeform 259"/>
                <p:cNvSpPr>
                  <a:spLocks/>
                </p:cNvSpPr>
                <p:nvPr userDrawn="1"/>
              </p:nvSpPr>
              <p:spPr bwMode="ltGray">
                <a:xfrm>
                  <a:off x="4062" y="265"/>
                  <a:ext cx="295" cy="233"/>
                </a:xfrm>
                <a:custGeom>
                  <a:avLst/>
                  <a:gdLst/>
                  <a:ahLst/>
                  <a:cxnLst>
                    <a:cxn ang="0">
                      <a:pos x="473" y="464"/>
                    </a:cxn>
                    <a:cxn ang="0">
                      <a:pos x="393" y="452"/>
                    </a:cxn>
                    <a:cxn ang="0">
                      <a:pos x="325" y="412"/>
                    </a:cxn>
                    <a:cxn ang="0">
                      <a:pos x="265" y="400"/>
                    </a:cxn>
                    <a:cxn ang="0">
                      <a:pos x="237" y="416"/>
                    </a:cxn>
                    <a:cxn ang="0">
                      <a:pos x="261" y="428"/>
                    </a:cxn>
                    <a:cxn ang="0">
                      <a:pos x="293" y="468"/>
                    </a:cxn>
                    <a:cxn ang="0">
                      <a:pos x="321" y="476"/>
                    </a:cxn>
                    <a:cxn ang="0">
                      <a:pos x="333" y="536"/>
                    </a:cxn>
                    <a:cxn ang="0">
                      <a:pos x="313" y="552"/>
                    </a:cxn>
                    <a:cxn ang="0">
                      <a:pos x="261" y="616"/>
                    </a:cxn>
                    <a:cxn ang="0">
                      <a:pos x="225" y="628"/>
                    </a:cxn>
                    <a:cxn ang="0">
                      <a:pos x="97" y="696"/>
                    </a:cxn>
                    <a:cxn ang="0">
                      <a:pos x="77" y="616"/>
                    </a:cxn>
                    <a:cxn ang="0">
                      <a:pos x="45" y="524"/>
                    </a:cxn>
                    <a:cxn ang="0">
                      <a:pos x="33" y="448"/>
                    </a:cxn>
                    <a:cxn ang="0">
                      <a:pos x="53" y="344"/>
                    </a:cxn>
                    <a:cxn ang="0">
                      <a:pos x="17" y="392"/>
                    </a:cxn>
                    <a:cxn ang="0">
                      <a:pos x="81" y="280"/>
                    </a:cxn>
                    <a:cxn ang="0">
                      <a:pos x="113" y="204"/>
                    </a:cxn>
                    <a:cxn ang="0">
                      <a:pos x="37" y="204"/>
                    </a:cxn>
                    <a:cxn ang="0">
                      <a:pos x="1" y="196"/>
                    </a:cxn>
                    <a:cxn ang="0">
                      <a:pos x="25" y="140"/>
                    </a:cxn>
                    <a:cxn ang="0">
                      <a:pos x="97" y="112"/>
                    </a:cxn>
                    <a:cxn ang="0">
                      <a:pos x="221" y="124"/>
                    </a:cxn>
                    <a:cxn ang="0">
                      <a:pos x="229" y="64"/>
                    </a:cxn>
                    <a:cxn ang="0">
                      <a:pos x="261" y="0"/>
                    </a:cxn>
                    <a:cxn ang="0">
                      <a:pos x="357" y="44"/>
                    </a:cxn>
                    <a:cxn ang="0">
                      <a:pos x="329" y="88"/>
                    </a:cxn>
                    <a:cxn ang="0">
                      <a:pos x="301" y="176"/>
                    </a:cxn>
                    <a:cxn ang="0">
                      <a:pos x="361" y="192"/>
                    </a:cxn>
                    <a:cxn ang="0">
                      <a:pos x="373" y="136"/>
                    </a:cxn>
                    <a:cxn ang="0">
                      <a:pos x="417" y="92"/>
                    </a:cxn>
                    <a:cxn ang="0">
                      <a:pos x="497" y="88"/>
                    </a:cxn>
                    <a:cxn ang="0">
                      <a:pos x="529" y="52"/>
                    </a:cxn>
                    <a:cxn ang="0">
                      <a:pos x="541" y="460"/>
                    </a:cxn>
                  </a:cxnLst>
                  <a:rect l="0" t="0" r="r" b="b"/>
                  <a:pathLst>
                    <a:path w="693" h="696">
                      <a:moveTo>
                        <a:pt x="541" y="460"/>
                      </a:moveTo>
                      <a:lnTo>
                        <a:pt x="473" y="464"/>
                      </a:lnTo>
                      <a:lnTo>
                        <a:pt x="441" y="452"/>
                      </a:lnTo>
                      <a:lnTo>
                        <a:pt x="393" y="452"/>
                      </a:lnTo>
                      <a:cubicBezTo>
                        <a:pt x="365" y="448"/>
                        <a:pt x="360" y="444"/>
                        <a:pt x="337" y="436"/>
                      </a:cubicBezTo>
                      <a:cubicBezTo>
                        <a:pt x="336" y="432"/>
                        <a:pt x="330" y="413"/>
                        <a:pt x="325" y="412"/>
                      </a:cubicBezTo>
                      <a:cubicBezTo>
                        <a:pt x="317" y="411"/>
                        <a:pt x="301" y="420"/>
                        <a:pt x="301" y="420"/>
                      </a:cubicBezTo>
                      <a:cubicBezTo>
                        <a:pt x="289" y="412"/>
                        <a:pt x="277" y="408"/>
                        <a:pt x="265" y="400"/>
                      </a:cubicBezTo>
                      <a:cubicBezTo>
                        <a:pt x="252" y="380"/>
                        <a:pt x="256" y="356"/>
                        <a:pt x="233" y="348"/>
                      </a:cubicBezTo>
                      <a:cubicBezTo>
                        <a:pt x="217" y="372"/>
                        <a:pt x="221" y="392"/>
                        <a:pt x="237" y="416"/>
                      </a:cubicBezTo>
                      <a:cubicBezTo>
                        <a:pt x="234" y="428"/>
                        <a:pt x="228" y="445"/>
                        <a:pt x="237" y="444"/>
                      </a:cubicBezTo>
                      <a:cubicBezTo>
                        <a:pt x="247" y="443"/>
                        <a:pt x="261" y="428"/>
                        <a:pt x="261" y="428"/>
                      </a:cubicBezTo>
                      <a:cubicBezTo>
                        <a:pt x="258" y="450"/>
                        <a:pt x="243" y="475"/>
                        <a:pt x="269" y="484"/>
                      </a:cubicBezTo>
                      <a:cubicBezTo>
                        <a:pt x="277" y="479"/>
                        <a:pt x="288" y="476"/>
                        <a:pt x="293" y="468"/>
                      </a:cubicBezTo>
                      <a:cubicBezTo>
                        <a:pt x="302" y="454"/>
                        <a:pt x="303" y="446"/>
                        <a:pt x="317" y="436"/>
                      </a:cubicBezTo>
                      <a:cubicBezTo>
                        <a:pt x="315" y="448"/>
                        <a:pt x="306" y="467"/>
                        <a:pt x="321" y="476"/>
                      </a:cubicBezTo>
                      <a:cubicBezTo>
                        <a:pt x="328" y="480"/>
                        <a:pt x="345" y="484"/>
                        <a:pt x="345" y="484"/>
                      </a:cubicBezTo>
                      <a:cubicBezTo>
                        <a:pt x="382" y="472"/>
                        <a:pt x="347" y="527"/>
                        <a:pt x="333" y="536"/>
                      </a:cubicBezTo>
                      <a:cubicBezTo>
                        <a:pt x="330" y="540"/>
                        <a:pt x="329" y="545"/>
                        <a:pt x="325" y="548"/>
                      </a:cubicBezTo>
                      <a:cubicBezTo>
                        <a:pt x="322" y="551"/>
                        <a:pt x="316" y="549"/>
                        <a:pt x="313" y="552"/>
                      </a:cubicBezTo>
                      <a:cubicBezTo>
                        <a:pt x="300" y="565"/>
                        <a:pt x="320" y="575"/>
                        <a:pt x="293" y="584"/>
                      </a:cubicBezTo>
                      <a:cubicBezTo>
                        <a:pt x="286" y="595"/>
                        <a:pt x="272" y="610"/>
                        <a:pt x="261" y="616"/>
                      </a:cubicBezTo>
                      <a:cubicBezTo>
                        <a:pt x="254" y="620"/>
                        <a:pt x="245" y="621"/>
                        <a:pt x="237" y="624"/>
                      </a:cubicBezTo>
                      <a:cubicBezTo>
                        <a:pt x="233" y="625"/>
                        <a:pt x="225" y="628"/>
                        <a:pt x="225" y="628"/>
                      </a:cubicBezTo>
                      <a:cubicBezTo>
                        <a:pt x="215" y="659"/>
                        <a:pt x="212" y="652"/>
                        <a:pt x="173" y="656"/>
                      </a:cubicBezTo>
                      <a:cubicBezTo>
                        <a:pt x="140" y="667"/>
                        <a:pt x="132" y="687"/>
                        <a:pt x="97" y="696"/>
                      </a:cubicBezTo>
                      <a:cubicBezTo>
                        <a:pt x="77" y="691"/>
                        <a:pt x="75" y="687"/>
                        <a:pt x="81" y="668"/>
                      </a:cubicBezTo>
                      <a:cubicBezTo>
                        <a:pt x="77" y="646"/>
                        <a:pt x="72" y="639"/>
                        <a:pt x="77" y="616"/>
                      </a:cubicBezTo>
                      <a:cubicBezTo>
                        <a:pt x="73" y="598"/>
                        <a:pt x="71" y="587"/>
                        <a:pt x="61" y="572"/>
                      </a:cubicBezTo>
                      <a:cubicBezTo>
                        <a:pt x="58" y="551"/>
                        <a:pt x="51" y="543"/>
                        <a:pt x="45" y="524"/>
                      </a:cubicBezTo>
                      <a:cubicBezTo>
                        <a:pt x="52" y="502"/>
                        <a:pt x="58" y="496"/>
                        <a:pt x="49" y="472"/>
                      </a:cubicBezTo>
                      <a:cubicBezTo>
                        <a:pt x="46" y="463"/>
                        <a:pt x="33" y="448"/>
                        <a:pt x="33" y="448"/>
                      </a:cubicBezTo>
                      <a:cubicBezTo>
                        <a:pt x="42" y="422"/>
                        <a:pt x="42" y="408"/>
                        <a:pt x="33" y="380"/>
                      </a:cubicBezTo>
                      <a:cubicBezTo>
                        <a:pt x="49" y="369"/>
                        <a:pt x="48" y="362"/>
                        <a:pt x="53" y="344"/>
                      </a:cubicBezTo>
                      <a:cubicBezTo>
                        <a:pt x="47" y="327"/>
                        <a:pt x="49" y="308"/>
                        <a:pt x="33" y="332"/>
                      </a:cubicBezTo>
                      <a:cubicBezTo>
                        <a:pt x="40" y="353"/>
                        <a:pt x="29" y="374"/>
                        <a:pt x="17" y="392"/>
                      </a:cubicBezTo>
                      <a:cubicBezTo>
                        <a:pt x="6" y="360"/>
                        <a:pt x="10" y="340"/>
                        <a:pt x="13" y="304"/>
                      </a:cubicBezTo>
                      <a:cubicBezTo>
                        <a:pt x="44" y="314"/>
                        <a:pt x="54" y="289"/>
                        <a:pt x="81" y="280"/>
                      </a:cubicBezTo>
                      <a:cubicBezTo>
                        <a:pt x="94" y="261"/>
                        <a:pt x="85" y="242"/>
                        <a:pt x="105" y="228"/>
                      </a:cubicBezTo>
                      <a:cubicBezTo>
                        <a:pt x="108" y="220"/>
                        <a:pt x="110" y="212"/>
                        <a:pt x="113" y="204"/>
                      </a:cubicBezTo>
                      <a:cubicBezTo>
                        <a:pt x="116" y="196"/>
                        <a:pt x="89" y="196"/>
                        <a:pt x="89" y="196"/>
                      </a:cubicBezTo>
                      <a:cubicBezTo>
                        <a:pt x="81" y="221"/>
                        <a:pt x="58" y="211"/>
                        <a:pt x="37" y="204"/>
                      </a:cubicBezTo>
                      <a:cubicBezTo>
                        <a:pt x="33" y="207"/>
                        <a:pt x="30" y="213"/>
                        <a:pt x="25" y="212"/>
                      </a:cubicBezTo>
                      <a:cubicBezTo>
                        <a:pt x="16" y="210"/>
                        <a:pt x="1" y="196"/>
                        <a:pt x="1" y="196"/>
                      </a:cubicBezTo>
                      <a:cubicBezTo>
                        <a:pt x="4" y="186"/>
                        <a:pt x="4" y="174"/>
                        <a:pt x="9" y="164"/>
                      </a:cubicBezTo>
                      <a:cubicBezTo>
                        <a:pt x="13" y="155"/>
                        <a:pt x="25" y="140"/>
                        <a:pt x="25" y="140"/>
                      </a:cubicBezTo>
                      <a:cubicBezTo>
                        <a:pt x="0" y="132"/>
                        <a:pt x="25" y="128"/>
                        <a:pt x="37" y="124"/>
                      </a:cubicBezTo>
                      <a:cubicBezTo>
                        <a:pt x="58" y="131"/>
                        <a:pt x="75" y="116"/>
                        <a:pt x="97" y="112"/>
                      </a:cubicBezTo>
                      <a:cubicBezTo>
                        <a:pt x="135" y="87"/>
                        <a:pt x="159" y="122"/>
                        <a:pt x="197" y="132"/>
                      </a:cubicBezTo>
                      <a:cubicBezTo>
                        <a:pt x="205" y="129"/>
                        <a:pt x="213" y="127"/>
                        <a:pt x="221" y="124"/>
                      </a:cubicBezTo>
                      <a:cubicBezTo>
                        <a:pt x="225" y="123"/>
                        <a:pt x="226" y="147"/>
                        <a:pt x="233" y="120"/>
                      </a:cubicBezTo>
                      <a:lnTo>
                        <a:pt x="229" y="64"/>
                      </a:lnTo>
                      <a:lnTo>
                        <a:pt x="209" y="40"/>
                      </a:lnTo>
                      <a:cubicBezTo>
                        <a:pt x="243" y="21"/>
                        <a:pt x="240" y="21"/>
                        <a:pt x="261" y="0"/>
                      </a:cubicBezTo>
                      <a:cubicBezTo>
                        <a:pt x="297" y="16"/>
                        <a:pt x="333" y="32"/>
                        <a:pt x="369" y="48"/>
                      </a:cubicBezTo>
                      <a:cubicBezTo>
                        <a:pt x="373" y="50"/>
                        <a:pt x="361" y="44"/>
                        <a:pt x="357" y="44"/>
                      </a:cubicBezTo>
                      <a:cubicBezTo>
                        <a:pt x="349" y="45"/>
                        <a:pt x="333" y="52"/>
                        <a:pt x="333" y="52"/>
                      </a:cubicBezTo>
                      <a:cubicBezTo>
                        <a:pt x="322" y="68"/>
                        <a:pt x="318" y="71"/>
                        <a:pt x="329" y="88"/>
                      </a:cubicBezTo>
                      <a:cubicBezTo>
                        <a:pt x="308" y="119"/>
                        <a:pt x="323" y="118"/>
                        <a:pt x="333" y="148"/>
                      </a:cubicBezTo>
                      <a:cubicBezTo>
                        <a:pt x="320" y="157"/>
                        <a:pt x="314" y="167"/>
                        <a:pt x="301" y="176"/>
                      </a:cubicBezTo>
                      <a:cubicBezTo>
                        <a:pt x="306" y="213"/>
                        <a:pt x="303" y="213"/>
                        <a:pt x="337" y="220"/>
                      </a:cubicBezTo>
                      <a:cubicBezTo>
                        <a:pt x="358" y="216"/>
                        <a:pt x="368" y="214"/>
                        <a:pt x="361" y="192"/>
                      </a:cubicBezTo>
                      <a:cubicBezTo>
                        <a:pt x="362" y="177"/>
                        <a:pt x="362" y="162"/>
                        <a:pt x="365" y="148"/>
                      </a:cubicBezTo>
                      <a:cubicBezTo>
                        <a:pt x="366" y="143"/>
                        <a:pt x="369" y="133"/>
                        <a:pt x="373" y="136"/>
                      </a:cubicBezTo>
                      <a:cubicBezTo>
                        <a:pt x="379" y="140"/>
                        <a:pt x="376" y="149"/>
                        <a:pt x="377" y="156"/>
                      </a:cubicBezTo>
                      <a:cubicBezTo>
                        <a:pt x="404" y="147"/>
                        <a:pt x="409" y="116"/>
                        <a:pt x="417" y="92"/>
                      </a:cubicBezTo>
                      <a:cubicBezTo>
                        <a:pt x="422" y="76"/>
                        <a:pt x="453" y="74"/>
                        <a:pt x="465" y="72"/>
                      </a:cubicBezTo>
                      <a:cubicBezTo>
                        <a:pt x="472" y="92"/>
                        <a:pt x="477" y="93"/>
                        <a:pt x="497" y="88"/>
                      </a:cubicBezTo>
                      <a:cubicBezTo>
                        <a:pt x="512" y="78"/>
                        <a:pt x="515" y="74"/>
                        <a:pt x="509" y="56"/>
                      </a:cubicBezTo>
                      <a:cubicBezTo>
                        <a:pt x="523" y="46"/>
                        <a:pt x="517" y="46"/>
                        <a:pt x="529" y="52"/>
                      </a:cubicBezTo>
                      <a:lnTo>
                        <a:pt x="693" y="72"/>
                      </a:lnTo>
                      <a:lnTo>
                        <a:pt x="541" y="460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88" name="Freeform 260"/>
                <p:cNvSpPr>
                  <a:spLocks/>
                </p:cNvSpPr>
                <p:nvPr userDrawn="1"/>
              </p:nvSpPr>
              <p:spPr bwMode="ltGray">
                <a:xfrm>
                  <a:off x="3861" y="247"/>
                  <a:ext cx="591" cy="95"/>
                </a:xfrm>
                <a:custGeom>
                  <a:avLst/>
                  <a:gdLst/>
                  <a:ahLst/>
                  <a:cxnLst>
                    <a:cxn ang="0">
                      <a:pos x="825" y="0"/>
                    </a:cxn>
                    <a:cxn ang="0">
                      <a:pos x="143" y="29"/>
                    </a:cxn>
                    <a:cxn ang="0">
                      <a:pos x="91" y="42"/>
                    </a:cxn>
                    <a:cxn ang="0">
                      <a:pos x="62" y="42"/>
                    </a:cxn>
                    <a:cxn ang="0">
                      <a:pos x="22" y="77"/>
                    </a:cxn>
                    <a:cxn ang="0">
                      <a:pos x="0" y="105"/>
                    </a:cxn>
                    <a:cxn ang="0">
                      <a:pos x="59" y="115"/>
                    </a:cxn>
                    <a:cxn ang="0">
                      <a:pos x="97" y="96"/>
                    </a:cxn>
                    <a:cxn ang="0">
                      <a:pos x="108" y="84"/>
                    </a:cxn>
                    <a:cxn ang="0">
                      <a:pos x="167" y="52"/>
                    </a:cxn>
                    <a:cxn ang="0">
                      <a:pos x="215" y="46"/>
                    </a:cxn>
                    <a:cxn ang="0">
                      <a:pos x="237" y="94"/>
                    </a:cxn>
                    <a:cxn ang="0">
                      <a:pos x="188" y="109"/>
                    </a:cxn>
                    <a:cxn ang="0">
                      <a:pos x="231" y="113"/>
                    </a:cxn>
                    <a:cxn ang="0">
                      <a:pos x="250" y="90"/>
                    </a:cxn>
                    <a:cxn ang="0">
                      <a:pos x="266" y="92"/>
                    </a:cxn>
                    <a:cxn ang="0">
                      <a:pos x="253" y="54"/>
                    </a:cxn>
                    <a:cxn ang="0">
                      <a:pos x="266" y="44"/>
                    </a:cxn>
                    <a:cxn ang="0">
                      <a:pos x="277" y="88"/>
                    </a:cxn>
                    <a:cxn ang="0">
                      <a:pos x="266" y="113"/>
                    </a:cxn>
                    <a:cxn ang="0">
                      <a:pos x="296" y="130"/>
                    </a:cxn>
                    <a:cxn ang="0">
                      <a:pos x="299" y="92"/>
                    </a:cxn>
                    <a:cxn ang="0">
                      <a:pos x="331" y="103"/>
                    </a:cxn>
                    <a:cxn ang="0">
                      <a:pos x="382" y="73"/>
                    </a:cxn>
                    <a:cxn ang="0">
                      <a:pos x="409" y="50"/>
                    </a:cxn>
                    <a:cxn ang="0">
                      <a:pos x="439" y="56"/>
                    </a:cxn>
                    <a:cxn ang="0">
                      <a:pos x="455" y="50"/>
                    </a:cxn>
                    <a:cxn ang="0">
                      <a:pos x="431" y="44"/>
                    </a:cxn>
                    <a:cxn ang="0">
                      <a:pos x="474" y="35"/>
                    </a:cxn>
                    <a:cxn ang="0">
                      <a:pos x="544" y="54"/>
                    </a:cxn>
                    <a:cxn ang="0">
                      <a:pos x="581" y="42"/>
                    </a:cxn>
                    <a:cxn ang="0">
                      <a:pos x="584" y="63"/>
                    </a:cxn>
                    <a:cxn ang="0">
                      <a:pos x="568" y="101"/>
                    </a:cxn>
                    <a:cxn ang="0">
                      <a:pos x="611" y="88"/>
                    </a:cxn>
                    <a:cxn ang="0">
                      <a:pos x="624" y="80"/>
                    </a:cxn>
                    <a:cxn ang="0">
                      <a:pos x="648" y="61"/>
                    </a:cxn>
                    <a:cxn ang="0">
                      <a:pos x="794" y="84"/>
                    </a:cxn>
                  </a:cxnLst>
                  <a:rect l="0" t="0" r="r" b="b"/>
                  <a:pathLst>
                    <a:path w="931" h="149">
                      <a:moveTo>
                        <a:pt x="794" y="84"/>
                      </a:moveTo>
                      <a:cubicBezTo>
                        <a:pt x="813" y="72"/>
                        <a:pt x="931" y="14"/>
                        <a:pt x="825" y="0"/>
                      </a:cubicBezTo>
                      <a:lnTo>
                        <a:pt x="159" y="0"/>
                      </a:lnTo>
                      <a:cubicBezTo>
                        <a:pt x="149" y="12"/>
                        <a:pt x="162" y="18"/>
                        <a:pt x="143" y="29"/>
                      </a:cubicBezTo>
                      <a:cubicBezTo>
                        <a:pt x="130" y="44"/>
                        <a:pt x="133" y="39"/>
                        <a:pt x="116" y="48"/>
                      </a:cubicBezTo>
                      <a:cubicBezTo>
                        <a:pt x="108" y="46"/>
                        <a:pt x="100" y="44"/>
                        <a:pt x="91" y="42"/>
                      </a:cubicBezTo>
                      <a:cubicBezTo>
                        <a:pt x="89" y="41"/>
                        <a:pt x="83" y="40"/>
                        <a:pt x="83" y="40"/>
                      </a:cubicBezTo>
                      <a:cubicBezTo>
                        <a:pt x="76" y="40"/>
                        <a:pt x="68" y="39"/>
                        <a:pt x="62" y="42"/>
                      </a:cubicBezTo>
                      <a:cubicBezTo>
                        <a:pt x="54" y="45"/>
                        <a:pt x="46" y="61"/>
                        <a:pt x="38" y="67"/>
                      </a:cubicBezTo>
                      <a:cubicBezTo>
                        <a:pt x="32" y="71"/>
                        <a:pt x="27" y="74"/>
                        <a:pt x="22" y="77"/>
                      </a:cubicBezTo>
                      <a:cubicBezTo>
                        <a:pt x="16" y="81"/>
                        <a:pt x="5" y="86"/>
                        <a:pt x="5" y="86"/>
                      </a:cubicBezTo>
                      <a:cubicBezTo>
                        <a:pt x="9" y="95"/>
                        <a:pt x="7" y="97"/>
                        <a:pt x="0" y="105"/>
                      </a:cubicBezTo>
                      <a:cubicBezTo>
                        <a:pt x="17" y="107"/>
                        <a:pt x="22" y="107"/>
                        <a:pt x="16" y="120"/>
                      </a:cubicBezTo>
                      <a:cubicBezTo>
                        <a:pt x="27" y="122"/>
                        <a:pt x="48" y="116"/>
                        <a:pt x="59" y="115"/>
                      </a:cubicBezTo>
                      <a:cubicBezTo>
                        <a:pt x="71" y="112"/>
                        <a:pt x="73" y="117"/>
                        <a:pt x="83" y="111"/>
                      </a:cubicBezTo>
                      <a:cubicBezTo>
                        <a:pt x="89" y="96"/>
                        <a:pt x="83" y="100"/>
                        <a:pt x="97" y="96"/>
                      </a:cubicBezTo>
                      <a:cubicBezTo>
                        <a:pt x="100" y="94"/>
                        <a:pt x="103" y="93"/>
                        <a:pt x="105" y="90"/>
                      </a:cubicBezTo>
                      <a:cubicBezTo>
                        <a:pt x="106" y="88"/>
                        <a:pt x="106" y="85"/>
                        <a:pt x="108" y="84"/>
                      </a:cubicBezTo>
                      <a:cubicBezTo>
                        <a:pt x="112" y="80"/>
                        <a:pt x="140" y="69"/>
                        <a:pt x="148" y="67"/>
                      </a:cubicBezTo>
                      <a:cubicBezTo>
                        <a:pt x="160" y="52"/>
                        <a:pt x="153" y="56"/>
                        <a:pt x="167" y="52"/>
                      </a:cubicBezTo>
                      <a:cubicBezTo>
                        <a:pt x="178" y="55"/>
                        <a:pt x="179" y="62"/>
                        <a:pt x="191" y="58"/>
                      </a:cubicBezTo>
                      <a:cubicBezTo>
                        <a:pt x="199" y="52"/>
                        <a:pt x="206" y="51"/>
                        <a:pt x="215" y="46"/>
                      </a:cubicBezTo>
                      <a:cubicBezTo>
                        <a:pt x="226" y="58"/>
                        <a:pt x="217" y="46"/>
                        <a:pt x="223" y="69"/>
                      </a:cubicBezTo>
                      <a:cubicBezTo>
                        <a:pt x="226" y="79"/>
                        <a:pt x="233" y="85"/>
                        <a:pt x="237" y="94"/>
                      </a:cubicBezTo>
                      <a:cubicBezTo>
                        <a:pt x="227" y="100"/>
                        <a:pt x="229" y="104"/>
                        <a:pt x="218" y="107"/>
                      </a:cubicBezTo>
                      <a:cubicBezTo>
                        <a:pt x="207" y="120"/>
                        <a:pt x="203" y="113"/>
                        <a:pt x="188" y="109"/>
                      </a:cubicBezTo>
                      <a:cubicBezTo>
                        <a:pt x="191" y="117"/>
                        <a:pt x="200" y="127"/>
                        <a:pt x="210" y="132"/>
                      </a:cubicBezTo>
                      <a:cubicBezTo>
                        <a:pt x="218" y="114"/>
                        <a:pt x="211" y="122"/>
                        <a:pt x="231" y="113"/>
                      </a:cubicBezTo>
                      <a:cubicBezTo>
                        <a:pt x="237" y="111"/>
                        <a:pt x="248" y="105"/>
                        <a:pt x="248" y="105"/>
                      </a:cubicBezTo>
                      <a:cubicBezTo>
                        <a:pt x="248" y="100"/>
                        <a:pt x="246" y="94"/>
                        <a:pt x="250" y="90"/>
                      </a:cubicBezTo>
                      <a:cubicBezTo>
                        <a:pt x="253" y="88"/>
                        <a:pt x="254" y="96"/>
                        <a:pt x="258" y="96"/>
                      </a:cubicBezTo>
                      <a:cubicBezTo>
                        <a:pt x="262" y="97"/>
                        <a:pt x="264" y="94"/>
                        <a:pt x="266" y="92"/>
                      </a:cubicBezTo>
                      <a:cubicBezTo>
                        <a:pt x="262" y="82"/>
                        <a:pt x="252" y="77"/>
                        <a:pt x="248" y="67"/>
                      </a:cubicBezTo>
                      <a:cubicBezTo>
                        <a:pt x="250" y="63"/>
                        <a:pt x="255" y="58"/>
                        <a:pt x="253" y="54"/>
                      </a:cubicBezTo>
                      <a:cubicBezTo>
                        <a:pt x="251" y="50"/>
                        <a:pt x="248" y="42"/>
                        <a:pt x="248" y="42"/>
                      </a:cubicBezTo>
                      <a:cubicBezTo>
                        <a:pt x="256" y="32"/>
                        <a:pt x="259" y="35"/>
                        <a:pt x="266" y="44"/>
                      </a:cubicBezTo>
                      <a:cubicBezTo>
                        <a:pt x="270" y="56"/>
                        <a:pt x="276" y="61"/>
                        <a:pt x="285" y="71"/>
                      </a:cubicBezTo>
                      <a:cubicBezTo>
                        <a:pt x="281" y="81"/>
                        <a:pt x="289" y="82"/>
                        <a:pt x="277" y="88"/>
                      </a:cubicBezTo>
                      <a:cubicBezTo>
                        <a:pt x="262" y="106"/>
                        <a:pt x="278" y="83"/>
                        <a:pt x="274" y="101"/>
                      </a:cubicBezTo>
                      <a:cubicBezTo>
                        <a:pt x="274" y="105"/>
                        <a:pt x="268" y="109"/>
                        <a:pt x="266" y="113"/>
                      </a:cubicBezTo>
                      <a:cubicBezTo>
                        <a:pt x="270" y="122"/>
                        <a:pt x="268" y="125"/>
                        <a:pt x="261" y="132"/>
                      </a:cubicBezTo>
                      <a:cubicBezTo>
                        <a:pt x="268" y="149"/>
                        <a:pt x="282" y="134"/>
                        <a:pt x="296" y="130"/>
                      </a:cubicBezTo>
                      <a:cubicBezTo>
                        <a:pt x="299" y="122"/>
                        <a:pt x="295" y="119"/>
                        <a:pt x="299" y="111"/>
                      </a:cubicBezTo>
                      <a:cubicBezTo>
                        <a:pt x="296" y="105"/>
                        <a:pt x="288" y="97"/>
                        <a:pt x="299" y="92"/>
                      </a:cubicBezTo>
                      <a:cubicBezTo>
                        <a:pt x="303" y="90"/>
                        <a:pt x="315" y="88"/>
                        <a:pt x="315" y="88"/>
                      </a:cubicBezTo>
                      <a:cubicBezTo>
                        <a:pt x="326" y="91"/>
                        <a:pt x="325" y="95"/>
                        <a:pt x="331" y="103"/>
                      </a:cubicBezTo>
                      <a:cubicBezTo>
                        <a:pt x="339" y="84"/>
                        <a:pt x="331" y="90"/>
                        <a:pt x="361" y="92"/>
                      </a:cubicBezTo>
                      <a:cubicBezTo>
                        <a:pt x="355" y="76"/>
                        <a:pt x="365" y="76"/>
                        <a:pt x="382" y="73"/>
                      </a:cubicBezTo>
                      <a:cubicBezTo>
                        <a:pt x="383" y="71"/>
                        <a:pt x="387" y="57"/>
                        <a:pt x="393" y="54"/>
                      </a:cubicBezTo>
                      <a:cubicBezTo>
                        <a:pt x="398" y="52"/>
                        <a:pt x="409" y="50"/>
                        <a:pt x="409" y="50"/>
                      </a:cubicBezTo>
                      <a:cubicBezTo>
                        <a:pt x="430" y="54"/>
                        <a:pt x="413" y="58"/>
                        <a:pt x="431" y="63"/>
                      </a:cubicBezTo>
                      <a:cubicBezTo>
                        <a:pt x="433" y="61"/>
                        <a:pt x="435" y="57"/>
                        <a:pt x="439" y="56"/>
                      </a:cubicBezTo>
                      <a:cubicBezTo>
                        <a:pt x="445" y="55"/>
                        <a:pt x="452" y="61"/>
                        <a:pt x="457" y="58"/>
                      </a:cubicBezTo>
                      <a:cubicBezTo>
                        <a:pt x="461" y="57"/>
                        <a:pt x="457" y="52"/>
                        <a:pt x="455" y="50"/>
                      </a:cubicBezTo>
                      <a:cubicBezTo>
                        <a:pt x="451" y="47"/>
                        <a:pt x="444" y="47"/>
                        <a:pt x="439" y="46"/>
                      </a:cubicBezTo>
                      <a:cubicBezTo>
                        <a:pt x="436" y="45"/>
                        <a:pt x="431" y="44"/>
                        <a:pt x="431" y="44"/>
                      </a:cubicBezTo>
                      <a:cubicBezTo>
                        <a:pt x="440" y="38"/>
                        <a:pt x="443" y="36"/>
                        <a:pt x="455" y="40"/>
                      </a:cubicBezTo>
                      <a:cubicBezTo>
                        <a:pt x="461" y="38"/>
                        <a:pt x="467" y="35"/>
                        <a:pt x="474" y="35"/>
                      </a:cubicBezTo>
                      <a:cubicBezTo>
                        <a:pt x="483" y="36"/>
                        <a:pt x="511" y="43"/>
                        <a:pt x="519" y="46"/>
                      </a:cubicBezTo>
                      <a:cubicBezTo>
                        <a:pt x="527" y="49"/>
                        <a:pt x="544" y="54"/>
                        <a:pt x="544" y="54"/>
                      </a:cubicBezTo>
                      <a:cubicBezTo>
                        <a:pt x="548" y="54"/>
                        <a:pt x="560" y="52"/>
                        <a:pt x="565" y="50"/>
                      </a:cubicBezTo>
                      <a:cubicBezTo>
                        <a:pt x="570" y="47"/>
                        <a:pt x="581" y="42"/>
                        <a:pt x="581" y="42"/>
                      </a:cubicBezTo>
                      <a:cubicBezTo>
                        <a:pt x="585" y="42"/>
                        <a:pt x="598" y="44"/>
                        <a:pt x="600" y="48"/>
                      </a:cubicBezTo>
                      <a:cubicBezTo>
                        <a:pt x="603" y="55"/>
                        <a:pt x="589" y="61"/>
                        <a:pt x="584" y="63"/>
                      </a:cubicBezTo>
                      <a:cubicBezTo>
                        <a:pt x="576" y="69"/>
                        <a:pt x="568" y="69"/>
                        <a:pt x="565" y="77"/>
                      </a:cubicBezTo>
                      <a:cubicBezTo>
                        <a:pt x="568" y="86"/>
                        <a:pt x="564" y="92"/>
                        <a:pt x="568" y="101"/>
                      </a:cubicBezTo>
                      <a:cubicBezTo>
                        <a:pt x="574" y="93"/>
                        <a:pt x="577" y="91"/>
                        <a:pt x="589" y="94"/>
                      </a:cubicBezTo>
                      <a:cubicBezTo>
                        <a:pt x="595" y="108"/>
                        <a:pt x="602" y="93"/>
                        <a:pt x="611" y="88"/>
                      </a:cubicBezTo>
                      <a:cubicBezTo>
                        <a:pt x="613" y="86"/>
                        <a:pt x="613" y="83"/>
                        <a:pt x="616" y="82"/>
                      </a:cubicBezTo>
                      <a:cubicBezTo>
                        <a:pt x="618" y="80"/>
                        <a:pt x="622" y="81"/>
                        <a:pt x="624" y="80"/>
                      </a:cubicBezTo>
                      <a:cubicBezTo>
                        <a:pt x="626" y="78"/>
                        <a:pt x="626" y="75"/>
                        <a:pt x="627" y="73"/>
                      </a:cubicBezTo>
                      <a:cubicBezTo>
                        <a:pt x="632" y="65"/>
                        <a:pt x="638" y="63"/>
                        <a:pt x="648" y="61"/>
                      </a:cubicBezTo>
                      <a:cubicBezTo>
                        <a:pt x="664" y="62"/>
                        <a:pt x="684" y="69"/>
                        <a:pt x="700" y="69"/>
                      </a:cubicBezTo>
                      <a:lnTo>
                        <a:pt x="794" y="84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89" name="Freeform 261"/>
                <p:cNvSpPr>
                  <a:spLocks/>
                </p:cNvSpPr>
                <p:nvPr userDrawn="1"/>
              </p:nvSpPr>
              <p:spPr bwMode="ltGray">
                <a:xfrm>
                  <a:off x="3981" y="282"/>
                  <a:ext cx="13" cy="10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31" y="0"/>
                    </a:cxn>
                    <a:cxn ang="0">
                      <a:pos x="19" y="2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1" h="30">
                      <a:moveTo>
                        <a:pt x="3" y="28"/>
                      </a:moveTo>
                      <a:cubicBezTo>
                        <a:pt x="8" y="8"/>
                        <a:pt x="12" y="6"/>
                        <a:pt x="31" y="0"/>
                      </a:cubicBezTo>
                      <a:cubicBezTo>
                        <a:pt x="29" y="5"/>
                        <a:pt x="25" y="22"/>
                        <a:pt x="19" y="24"/>
                      </a:cubicBezTo>
                      <a:cubicBezTo>
                        <a:pt x="0" y="30"/>
                        <a:pt x="3" y="9"/>
                        <a:pt x="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90" name="Freeform 262"/>
                <p:cNvSpPr>
                  <a:spLocks/>
                </p:cNvSpPr>
                <p:nvPr userDrawn="1"/>
              </p:nvSpPr>
              <p:spPr bwMode="ltGray">
                <a:xfrm>
                  <a:off x="3966" y="296"/>
                  <a:ext cx="19" cy="11"/>
                </a:xfrm>
                <a:custGeom>
                  <a:avLst/>
                  <a:gdLst/>
                  <a:ahLst/>
                  <a:cxnLst>
                    <a:cxn ang="0">
                      <a:pos x="6" y="32"/>
                    </a:cxn>
                    <a:cxn ang="0">
                      <a:pos x="22" y="0"/>
                    </a:cxn>
                    <a:cxn ang="0">
                      <a:pos x="38" y="4"/>
                    </a:cxn>
                    <a:cxn ang="0">
                      <a:pos x="6" y="32"/>
                    </a:cxn>
                  </a:cxnLst>
                  <a:rect l="0" t="0" r="r" b="b"/>
                  <a:pathLst>
                    <a:path w="44" h="32">
                      <a:moveTo>
                        <a:pt x="6" y="32"/>
                      </a:moveTo>
                      <a:cubicBezTo>
                        <a:pt x="0" y="14"/>
                        <a:pt x="7" y="10"/>
                        <a:pt x="22" y="0"/>
                      </a:cubicBezTo>
                      <a:cubicBezTo>
                        <a:pt x="27" y="1"/>
                        <a:pt x="35" y="0"/>
                        <a:pt x="38" y="4"/>
                      </a:cubicBezTo>
                      <a:cubicBezTo>
                        <a:pt x="44" y="13"/>
                        <a:pt x="16" y="32"/>
                        <a:pt x="6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91" name="Freeform 263"/>
                <p:cNvSpPr>
                  <a:spLocks/>
                </p:cNvSpPr>
                <p:nvPr userDrawn="1"/>
              </p:nvSpPr>
              <p:spPr bwMode="ltGray">
                <a:xfrm>
                  <a:off x="4028" y="337"/>
                  <a:ext cx="32" cy="6"/>
                </a:xfrm>
                <a:custGeom>
                  <a:avLst/>
                  <a:gdLst/>
                  <a:ahLst/>
                  <a:cxnLst>
                    <a:cxn ang="0">
                      <a:pos x="37" y="18"/>
                    </a:cxn>
                    <a:cxn ang="0">
                      <a:pos x="25" y="2"/>
                    </a:cxn>
                    <a:cxn ang="0">
                      <a:pos x="37" y="18"/>
                    </a:cxn>
                  </a:cxnLst>
                  <a:rect l="0" t="0" r="r" b="b"/>
                  <a:pathLst>
                    <a:path w="76" h="18">
                      <a:moveTo>
                        <a:pt x="37" y="18"/>
                      </a:moveTo>
                      <a:cubicBezTo>
                        <a:pt x="25" y="14"/>
                        <a:pt x="0" y="10"/>
                        <a:pt x="25" y="2"/>
                      </a:cubicBezTo>
                      <a:cubicBezTo>
                        <a:pt x="76" y="9"/>
                        <a:pt x="46" y="0"/>
                        <a:pt x="37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92" name="Freeform 264"/>
                <p:cNvSpPr>
                  <a:spLocks/>
                </p:cNvSpPr>
                <p:nvPr userDrawn="1"/>
              </p:nvSpPr>
              <p:spPr bwMode="ltGray">
                <a:xfrm>
                  <a:off x="4083" y="336"/>
                  <a:ext cx="18" cy="15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12" y="9"/>
                    </a:cxn>
                    <a:cxn ang="0">
                      <a:pos x="0" y="21"/>
                    </a:cxn>
                  </a:cxnLst>
                  <a:rect l="0" t="0" r="r" b="b"/>
                  <a:pathLst>
                    <a:path w="42" h="44">
                      <a:moveTo>
                        <a:pt x="0" y="21"/>
                      </a:moveTo>
                      <a:cubicBezTo>
                        <a:pt x="4" y="17"/>
                        <a:pt x="7" y="11"/>
                        <a:pt x="12" y="9"/>
                      </a:cubicBezTo>
                      <a:cubicBezTo>
                        <a:pt x="42" y="0"/>
                        <a:pt x="23" y="44"/>
                        <a:pt x="0" y="2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3993" name="Freeform 265"/>
                <p:cNvSpPr>
                  <a:spLocks/>
                </p:cNvSpPr>
                <p:nvPr userDrawn="1"/>
              </p:nvSpPr>
              <p:spPr bwMode="ltGray">
                <a:xfrm>
                  <a:off x="3936" y="295"/>
                  <a:ext cx="14" cy="10"/>
                </a:xfrm>
                <a:custGeom>
                  <a:avLst/>
                  <a:gdLst/>
                  <a:ahLst/>
                  <a:cxnLst>
                    <a:cxn ang="0">
                      <a:pos x="7" y="22"/>
                    </a:cxn>
                    <a:cxn ang="0">
                      <a:pos x="31" y="10"/>
                    </a:cxn>
                    <a:cxn ang="0">
                      <a:pos x="7" y="22"/>
                    </a:cxn>
                  </a:cxnLst>
                  <a:rect l="0" t="0" r="r" b="b"/>
                  <a:pathLst>
                    <a:path w="31" h="30">
                      <a:moveTo>
                        <a:pt x="7" y="22"/>
                      </a:moveTo>
                      <a:cubicBezTo>
                        <a:pt x="0" y="0"/>
                        <a:pt x="15" y="6"/>
                        <a:pt x="31" y="10"/>
                      </a:cubicBezTo>
                      <a:cubicBezTo>
                        <a:pt x="14" y="16"/>
                        <a:pt x="15" y="30"/>
                        <a:pt x="7" y="2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</p:grpSp>
        <p:grpSp>
          <p:nvGrpSpPr>
            <p:cNvPr id="1035" name="Group 266"/>
            <p:cNvGrpSpPr>
              <a:grpSpLocks/>
            </p:cNvGrpSpPr>
            <p:nvPr userDrawn="1"/>
          </p:nvGrpSpPr>
          <p:grpSpPr bwMode="auto">
            <a:xfrm>
              <a:off x="798" y="111"/>
              <a:ext cx="4702" cy="418"/>
              <a:chOff x="798" y="255"/>
              <a:chExt cx="4702" cy="418"/>
            </a:xfrm>
          </p:grpSpPr>
          <p:sp>
            <p:nvSpPr>
              <p:cNvPr id="73995" name="Line 267"/>
              <p:cNvSpPr>
                <a:spLocks noChangeShapeType="1"/>
              </p:cNvSpPr>
              <p:nvPr userDrawn="1"/>
            </p:nvSpPr>
            <p:spPr bwMode="white">
              <a:xfrm>
                <a:off x="798" y="476"/>
                <a:ext cx="470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3996" name="Line 268"/>
              <p:cNvSpPr>
                <a:spLocks noChangeShapeType="1"/>
              </p:cNvSpPr>
              <p:nvPr userDrawn="1"/>
            </p:nvSpPr>
            <p:spPr bwMode="white">
              <a:xfrm>
                <a:off x="1026" y="255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3997" name="Line 269"/>
              <p:cNvSpPr>
                <a:spLocks noChangeShapeType="1"/>
              </p:cNvSpPr>
              <p:nvPr userDrawn="1"/>
            </p:nvSpPr>
            <p:spPr bwMode="white">
              <a:xfrm>
                <a:off x="1254" y="255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3998" name="Line 270"/>
              <p:cNvSpPr>
                <a:spLocks noChangeShapeType="1"/>
              </p:cNvSpPr>
              <p:nvPr userDrawn="1"/>
            </p:nvSpPr>
            <p:spPr bwMode="white">
              <a:xfrm>
                <a:off x="1482" y="255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3999" name="Line 271"/>
              <p:cNvSpPr>
                <a:spLocks noChangeShapeType="1"/>
              </p:cNvSpPr>
              <p:nvPr userDrawn="1"/>
            </p:nvSpPr>
            <p:spPr bwMode="white">
              <a:xfrm>
                <a:off x="1710" y="255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00" name="Line 272"/>
              <p:cNvSpPr>
                <a:spLocks noChangeShapeType="1"/>
              </p:cNvSpPr>
              <p:nvPr userDrawn="1"/>
            </p:nvSpPr>
            <p:spPr bwMode="white">
              <a:xfrm>
                <a:off x="1938" y="255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01" name="Line 273"/>
              <p:cNvSpPr>
                <a:spLocks noChangeShapeType="1"/>
              </p:cNvSpPr>
              <p:nvPr userDrawn="1"/>
            </p:nvSpPr>
            <p:spPr bwMode="white">
              <a:xfrm>
                <a:off x="2166" y="255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02" name="Line 274"/>
              <p:cNvSpPr>
                <a:spLocks noChangeShapeType="1"/>
              </p:cNvSpPr>
              <p:nvPr userDrawn="1"/>
            </p:nvSpPr>
            <p:spPr bwMode="white">
              <a:xfrm>
                <a:off x="2394" y="255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03" name="Line 275"/>
              <p:cNvSpPr>
                <a:spLocks noChangeShapeType="1"/>
              </p:cNvSpPr>
              <p:nvPr userDrawn="1"/>
            </p:nvSpPr>
            <p:spPr bwMode="white">
              <a:xfrm>
                <a:off x="2622" y="255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04" name="Line 276"/>
              <p:cNvSpPr>
                <a:spLocks noChangeShapeType="1"/>
              </p:cNvSpPr>
              <p:nvPr userDrawn="1"/>
            </p:nvSpPr>
            <p:spPr bwMode="white">
              <a:xfrm>
                <a:off x="2850" y="255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05" name="Line 277"/>
              <p:cNvSpPr>
                <a:spLocks noChangeShapeType="1"/>
              </p:cNvSpPr>
              <p:nvPr userDrawn="1"/>
            </p:nvSpPr>
            <p:spPr bwMode="white">
              <a:xfrm>
                <a:off x="3078" y="255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06" name="Line 278"/>
              <p:cNvSpPr>
                <a:spLocks noChangeShapeType="1"/>
              </p:cNvSpPr>
              <p:nvPr userDrawn="1"/>
            </p:nvSpPr>
            <p:spPr bwMode="white">
              <a:xfrm>
                <a:off x="3306" y="255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07" name="Line 279"/>
              <p:cNvSpPr>
                <a:spLocks noChangeShapeType="1"/>
              </p:cNvSpPr>
              <p:nvPr userDrawn="1"/>
            </p:nvSpPr>
            <p:spPr bwMode="white">
              <a:xfrm>
                <a:off x="3534" y="255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08" name="Line 280"/>
              <p:cNvSpPr>
                <a:spLocks noChangeShapeType="1"/>
              </p:cNvSpPr>
              <p:nvPr userDrawn="1"/>
            </p:nvSpPr>
            <p:spPr bwMode="white">
              <a:xfrm>
                <a:off x="3762" y="255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09" name="Line 281"/>
              <p:cNvSpPr>
                <a:spLocks noChangeShapeType="1"/>
              </p:cNvSpPr>
              <p:nvPr userDrawn="1"/>
            </p:nvSpPr>
            <p:spPr bwMode="white">
              <a:xfrm>
                <a:off x="3990" y="255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10" name="Line 282"/>
              <p:cNvSpPr>
                <a:spLocks noChangeShapeType="1"/>
              </p:cNvSpPr>
              <p:nvPr userDrawn="1"/>
            </p:nvSpPr>
            <p:spPr bwMode="white">
              <a:xfrm>
                <a:off x="4218" y="255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11" name="Line 283"/>
              <p:cNvSpPr>
                <a:spLocks noChangeShapeType="1"/>
              </p:cNvSpPr>
              <p:nvPr userDrawn="1"/>
            </p:nvSpPr>
            <p:spPr bwMode="white">
              <a:xfrm>
                <a:off x="4446" y="255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12" name="Line 284"/>
              <p:cNvSpPr>
                <a:spLocks noChangeShapeType="1"/>
              </p:cNvSpPr>
              <p:nvPr userDrawn="1"/>
            </p:nvSpPr>
            <p:spPr bwMode="white">
              <a:xfrm>
                <a:off x="4674" y="255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13" name="Line 285"/>
              <p:cNvSpPr>
                <a:spLocks noChangeShapeType="1"/>
              </p:cNvSpPr>
              <p:nvPr userDrawn="1"/>
            </p:nvSpPr>
            <p:spPr bwMode="white">
              <a:xfrm>
                <a:off x="4902" y="255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14" name="Line 286"/>
              <p:cNvSpPr>
                <a:spLocks noChangeShapeType="1"/>
              </p:cNvSpPr>
              <p:nvPr userDrawn="1"/>
            </p:nvSpPr>
            <p:spPr bwMode="white">
              <a:xfrm>
                <a:off x="5130" y="255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15" name="Line 287"/>
              <p:cNvSpPr>
                <a:spLocks noChangeShapeType="1"/>
              </p:cNvSpPr>
              <p:nvPr userDrawn="1"/>
            </p:nvSpPr>
            <p:spPr bwMode="white">
              <a:xfrm>
                <a:off x="5358" y="255"/>
                <a:ext cx="0" cy="41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</p:grpSp>
        <p:grpSp>
          <p:nvGrpSpPr>
            <p:cNvPr id="1036" name="Group 288"/>
            <p:cNvGrpSpPr>
              <a:grpSpLocks/>
            </p:cNvGrpSpPr>
            <p:nvPr userDrawn="1"/>
          </p:nvGrpSpPr>
          <p:grpSpPr bwMode="auto">
            <a:xfrm>
              <a:off x="1208" y="109"/>
              <a:ext cx="3694" cy="423"/>
              <a:chOff x="1034" y="245"/>
              <a:chExt cx="3694" cy="423"/>
            </a:xfrm>
          </p:grpSpPr>
          <p:sp>
            <p:nvSpPr>
              <p:cNvPr id="74017" name="Line 289"/>
              <p:cNvSpPr>
                <a:spLocks noChangeShapeType="1"/>
              </p:cNvSpPr>
              <p:nvPr userDrawn="1"/>
            </p:nvSpPr>
            <p:spPr bwMode="ltGray">
              <a:xfrm>
                <a:off x="2676" y="246"/>
                <a:ext cx="0" cy="143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18" name="Line 290"/>
              <p:cNvSpPr>
                <a:spLocks noChangeShapeType="1"/>
              </p:cNvSpPr>
              <p:nvPr userDrawn="1"/>
            </p:nvSpPr>
            <p:spPr bwMode="ltGray">
              <a:xfrm>
                <a:off x="2798" y="468"/>
                <a:ext cx="7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19" name="Line 291"/>
              <p:cNvSpPr>
                <a:spLocks noChangeShapeType="1"/>
              </p:cNvSpPr>
              <p:nvPr userDrawn="1"/>
            </p:nvSpPr>
            <p:spPr bwMode="ltGray">
              <a:xfrm>
                <a:off x="2904" y="486"/>
                <a:ext cx="0" cy="2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20" name="Line 292"/>
              <p:cNvSpPr>
                <a:spLocks noChangeShapeType="1"/>
              </p:cNvSpPr>
              <p:nvPr userDrawn="1"/>
            </p:nvSpPr>
            <p:spPr bwMode="ltGray">
              <a:xfrm>
                <a:off x="3132" y="586"/>
                <a:ext cx="0" cy="79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21" name="Line 293"/>
              <p:cNvSpPr>
                <a:spLocks noChangeShapeType="1"/>
              </p:cNvSpPr>
              <p:nvPr userDrawn="1"/>
            </p:nvSpPr>
            <p:spPr bwMode="ltGray">
              <a:xfrm>
                <a:off x="3816" y="358"/>
                <a:ext cx="0" cy="18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22" name="Line 294"/>
              <p:cNvSpPr>
                <a:spLocks noChangeShapeType="1"/>
              </p:cNvSpPr>
              <p:nvPr userDrawn="1"/>
            </p:nvSpPr>
            <p:spPr bwMode="ltGray">
              <a:xfrm>
                <a:off x="3722" y="468"/>
                <a:ext cx="34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23" name="Line 295"/>
              <p:cNvSpPr>
                <a:spLocks noChangeShapeType="1"/>
              </p:cNvSpPr>
              <p:nvPr userDrawn="1"/>
            </p:nvSpPr>
            <p:spPr bwMode="ltGray">
              <a:xfrm>
                <a:off x="4044" y="372"/>
                <a:ext cx="0" cy="294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24" name="Line 296"/>
              <p:cNvSpPr>
                <a:spLocks noChangeShapeType="1"/>
              </p:cNvSpPr>
              <p:nvPr userDrawn="1"/>
            </p:nvSpPr>
            <p:spPr bwMode="ltGray">
              <a:xfrm flipV="1">
                <a:off x="4046" y="248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25" name="Line 297"/>
              <p:cNvSpPr>
                <a:spLocks noChangeShapeType="1"/>
              </p:cNvSpPr>
              <p:nvPr userDrawn="1"/>
            </p:nvSpPr>
            <p:spPr bwMode="ltGray">
              <a:xfrm flipV="1">
                <a:off x="4272" y="246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26" name="Line 298"/>
              <p:cNvSpPr>
                <a:spLocks noChangeShapeType="1"/>
              </p:cNvSpPr>
              <p:nvPr userDrawn="1"/>
            </p:nvSpPr>
            <p:spPr bwMode="ltGray">
              <a:xfrm flipH="1">
                <a:off x="4422" y="468"/>
                <a:ext cx="7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27" name="Line 299"/>
              <p:cNvSpPr>
                <a:spLocks noChangeShapeType="1"/>
              </p:cNvSpPr>
              <p:nvPr userDrawn="1"/>
            </p:nvSpPr>
            <p:spPr bwMode="ltGray">
              <a:xfrm flipH="1">
                <a:off x="4290" y="468"/>
                <a:ext cx="6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28" name="Line 300"/>
              <p:cNvSpPr>
                <a:spLocks noChangeShapeType="1"/>
              </p:cNvSpPr>
              <p:nvPr userDrawn="1"/>
            </p:nvSpPr>
            <p:spPr bwMode="ltGray">
              <a:xfrm flipV="1">
                <a:off x="4500" y="246"/>
                <a:ext cx="0" cy="27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29" name="Line 301"/>
              <p:cNvSpPr>
                <a:spLocks noChangeShapeType="1"/>
              </p:cNvSpPr>
              <p:nvPr userDrawn="1"/>
            </p:nvSpPr>
            <p:spPr bwMode="ltGray">
              <a:xfrm>
                <a:off x="4728" y="606"/>
                <a:ext cx="0" cy="35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30" name="Line 302"/>
              <p:cNvSpPr>
                <a:spLocks noChangeShapeType="1"/>
              </p:cNvSpPr>
              <p:nvPr userDrawn="1"/>
            </p:nvSpPr>
            <p:spPr bwMode="ltGray">
              <a:xfrm>
                <a:off x="1992" y="250"/>
                <a:ext cx="0" cy="6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31" name="Line 303"/>
              <p:cNvSpPr>
                <a:spLocks noChangeShapeType="1"/>
              </p:cNvSpPr>
              <p:nvPr userDrawn="1"/>
            </p:nvSpPr>
            <p:spPr bwMode="ltGray">
              <a:xfrm>
                <a:off x="1764" y="247"/>
                <a:ext cx="0" cy="33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32" name="Line 304"/>
              <p:cNvSpPr>
                <a:spLocks noChangeShapeType="1"/>
              </p:cNvSpPr>
              <p:nvPr userDrawn="1"/>
            </p:nvSpPr>
            <p:spPr bwMode="ltGray">
              <a:xfrm flipH="1">
                <a:off x="1738" y="468"/>
                <a:ext cx="6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33" name="Line 305"/>
              <p:cNvSpPr>
                <a:spLocks noChangeShapeType="1"/>
              </p:cNvSpPr>
              <p:nvPr userDrawn="1"/>
            </p:nvSpPr>
            <p:spPr bwMode="ltGray">
              <a:xfrm>
                <a:off x="1604" y="468"/>
                <a:ext cx="6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34" name="Line 306"/>
              <p:cNvSpPr>
                <a:spLocks noChangeShapeType="1"/>
              </p:cNvSpPr>
              <p:nvPr userDrawn="1"/>
            </p:nvSpPr>
            <p:spPr bwMode="ltGray">
              <a:xfrm flipH="1">
                <a:off x="1404" y="468"/>
                <a:ext cx="8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35" name="Line 307"/>
              <p:cNvSpPr>
                <a:spLocks noChangeShapeType="1"/>
              </p:cNvSpPr>
              <p:nvPr userDrawn="1"/>
            </p:nvSpPr>
            <p:spPr bwMode="ltGray">
              <a:xfrm>
                <a:off x="1034" y="468"/>
                <a:ext cx="34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36" name="Line 308"/>
              <p:cNvSpPr>
                <a:spLocks noChangeShapeType="1"/>
              </p:cNvSpPr>
              <p:nvPr userDrawn="1"/>
            </p:nvSpPr>
            <p:spPr bwMode="ltGray">
              <a:xfrm>
                <a:off x="1306" y="370"/>
                <a:ext cx="0" cy="29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37" name="Line 309"/>
              <p:cNvSpPr>
                <a:spLocks noChangeShapeType="1"/>
              </p:cNvSpPr>
              <p:nvPr userDrawn="1"/>
            </p:nvSpPr>
            <p:spPr bwMode="ltGray">
              <a:xfrm>
                <a:off x="1080" y="388"/>
                <a:ext cx="0" cy="15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38" name="Line 310"/>
              <p:cNvSpPr>
                <a:spLocks noChangeShapeType="1"/>
              </p:cNvSpPr>
              <p:nvPr userDrawn="1"/>
            </p:nvSpPr>
            <p:spPr bwMode="ltGray">
              <a:xfrm flipH="1" flipV="1">
                <a:off x="1308" y="245"/>
                <a:ext cx="0" cy="2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39" name="Line 311"/>
              <p:cNvSpPr>
                <a:spLocks noChangeShapeType="1"/>
              </p:cNvSpPr>
              <p:nvPr userDrawn="1"/>
            </p:nvSpPr>
            <p:spPr bwMode="ltGray">
              <a:xfrm>
                <a:off x="1536" y="31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40" name="Line 312"/>
              <p:cNvSpPr>
                <a:spLocks noChangeShapeType="1"/>
              </p:cNvSpPr>
              <p:nvPr userDrawn="1"/>
            </p:nvSpPr>
            <p:spPr bwMode="ltGray">
              <a:xfrm flipV="1">
                <a:off x="1536" y="247"/>
                <a:ext cx="0" cy="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041" name="Line 313"/>
              <p:cNvSpPr>
                <a:spLocks noChangeShapeType="1"/>
              </p:cNvSpPr>
              <p:nvPr userDrawn="1"/>
            </p:nvSpPr>
            <p:spPr bwMode="ltGray">
              <a:xfrm>
                <a:off x="4095" y="467"/>
                <a:ext cx="8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</p:grpSp>
      </p:grp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52400"/>
            <a:ext cx="7391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800" b="1" dirty="0" smtClean="0">
                <a:latin typeface="Arial Unicode MS" pitchFamily="34" charset="-128"/>
              </a:rPr>
              <a:t>International Monetary Fund</a:t>
            </a:r>
            <a:br>
              <a:rPr lang="en-US" sz="2800" b="1" dirty="0" smtClean="0">
                <a:latin typeface="Arial Unicode MS" pitchFamily="34" charset="-128"/>
              </a:rPr>
            </a:br>
            <a:r>
              <a:rPr lang="en-US" sz="2000" dirty="0" smtClean="0">
                <a:latin typeface="Arial Unicode MS" pitchFamily="34" charset="-128"/>
              </a:rPr>
              <a:t>African Department </a:t>
            </a:r>
            <a:endParaRPr lang="en-US" sz="2000" dirty="0">
              <a:latin typeface="Arial Unicode MS" pitchFamily="34" charset="-128"/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defRPr/>
            </a:pPr>
            <a:fld id="{493E3E49-0E86-4C2E-91FA-E698BBFAA141}" type="datetime1">
              <a:rPr lang="en-US"/>
              <a:pPr>
                <a:defRPr/>
              </a:pPr>
              <a:t>5/21/2014</a:t>
            </a:fld>
            <a:endParaRPr lang="en-US" dirty="0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defRPr/>
            </a:pPr>
            <a:fld id="{E3AD1754-B6DA-4A61-82BD-EE25E6DC92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314" descr="Untitled-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600" y="1524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Tahoma" pitchFamily="34" charset="0"/>
        <a:buBlip>
          <a:blip r:embed="rId14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15"/>
        </a:buBlip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EA328-BB85-411E-8DD1-6C72D2E647F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-283905"/>
            <a:ext cx="830580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400" dirty="0" smtClean="0">
                <a:solidFill>
                  <a:schemeClr val="bg1"/>
                </a:solidFill>
                <a:latin typeface="Times" pitchFamily="18" charset="0"/>
                <a:cs typeface="Times" pitchFamily="18" charset="0"/>
              </a:rPr>
              <a:t/>
            </a:r>
            <a:br>
              <a:rPr lang="en-US" sz="3400" dirty="0" smtClean="0">
                <a:solidFill>
                  <a:schemeClr val="bg1"/>
                </a:solidFill>
                <a:latin typeface="Times" pitchFamily="18" charset="0"/>
                <a:cs typeface="Times" pitchFamily="18" charset="0"/>
              </a:rPr>
            </a:br>
            <a:r>
              <a:rPr lang="en-US" sz="3400" b="1" dirty="0" smtClean="0">
                <a:solidFill>
                  <a:srgbClr val="FFFFFF"/>
                </a:solidFill>
                <a:latin typeface="Times" pitchFamily="18" charset="0"/>
                <a:cs typeface="Times" pitchFamily="18" charset="0"/>
              </a:rPr>
              <a:t>The Macroeconomics of the Arab </a:t>
            </a:r>
            <a:br>
              <a:rPr lang="en-US" sz="3400" b="1" dirty="0" smtClean="0">
                <a:solidFill>
                  <a:srgbClr val="FFFFFF"/>
                </a:solidFill>
                <a:latin typeface="Times" pitchFamily="18" charset="0"/>
                <a:cs typeface="Times" pitchFamily="18" charset="0"/>
              </a:rPr>
            </a:br>
            <a:r>
              <a:rPr lang="en-US" sz="3400" b="1" dirty="0" smtClean="0">
                <a:solidFill>
                  <a:srgbClr val="FFFFFF"/>
                </a:solidFill>
                <a:latin typeface="Times" pitchFamily="18" charset="0"/>
                <a:cs typeface="Times" pitchFamily="18" charset="0"/>
              </a:rPr>
              <a:t>States of the Gulf</a:t>
            </a:r>
          </a:p>
          <a:p>
            <a:pPr algn="l"/>
            <a:r>
              <a:rPr lang="en-US" sz="2600" dirty="0" smtClean="0">
                <a:solidFill>
                  <a:schemeClr val="bg1"/>
                </a:solidFill>
                <a:latin typeface="Times" pitchFamily="18" charset="0"/>
                <a:cs typeface="Times" pitchFamily="18" charset="0"/>
              </a:rPr>
              <a:t/>
            </a:r>
            <a:br>
              <a:rPr lang="en-US" sz="2600" dirty="0" smtClean="0">
                <a:solidFill>
                  <a:schemeClr val="bg1"/>
                </a:solidFill>
                <a:latin typeface="Times" pitchFamily="18" charset="0"/>
                <a:cs typeface="Times" pitchFamily="18" charset="0"/>
              </a:rPr>
            </a:br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  <a:latin typeface="Times" pitchFamily="18" charset="0"/>
                <a:cs typeface="Times" pitchFamily="18" charset="0"/>
              </a:rPr>
              <a:t>R. Espinoza*, G. Fayad</a:t>
            </a:r>
            <a:r>
              <a:rPr lang="en-US" sz="2600" baseline="30000" dirty="0" smtClean="0">
                <a:solidFill>
                  <a:schemeClr val="bg1">
                    <a:lumMod val="75000"/>
                  </a:schemeClr>
                </a:solidFill>
                <a:latin typeface="Times New Roman"/>
                <a:cs typeface="Times New Roman"/>
              </a:rPr>
              <a:t>§</a:t>
            </a:r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  <a:latin typeface="Times" pitchFamily="18" charset="0"/>
                <a:cs typeface="Times" pitchFamily="18" charset="0"/>
              </a:rPr>
              <a:t> and A. Prasad</a:t>
            </a:r>
            <a:r>
              <a:rPr lang="en-US" sz="2600" baseline="30000" dirty="0" smtClean="0">
                <a:solidFill>
                  <a:schemeClr val="bg1">
                    <a:lumMod val="75000"/>
                  </a:schemeClr>
                </a:solidFill>
                <a:latin typeface="Times New Roman"/>
                <a:cs typeface="Times New Roman"/>
              </a:rPr>
              <a:t>#</a:t>
            </a:r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  <a:latin typeface="Times" pitchFamily="18" charset="0"/>
                <a:cs typeface="Times" pitchFamily="18" charset="0"/>
              </a:rPr>
              <a:t/>
            </a:r>
            <a:br>
              <a:rPr lang="en-US" sz="2600" dirty="0" smtClean="0">
                <a:solidFill>
                  <a:schemeClr val="bg1">
                    <a:lumMod val="75000"/>
                  </a:schemeClr>
                </a:solidFill>
                <a:latin typeface="Times" pitchFamily="18" charset="0"/>
                <a:cs typeface="Times" pitchFamily="18" charset="0"/>
              </a:rPr>
            </a:br>
            <a:r>
              <a:rPr lang="en-US" sz="2200" dirty="0" smtClean="0">
                <a:solidFill>
                  <a:schemeClr val="bg1">
                    <a:lumMod val="75000"/>
                  </a:schemeClr>
                </a:solidFill>
                <a:latin typeface="Times" pitchFamily="18" charset="0"/>
                <a:cs typeface="Times" pitchFamily="18" charset="0"/>
              </a:rPr>
              <a:t/>
            </a:r>
            <a:br>
              <a:rPr lang="en-US" sz="2200" dirty="0" smtClean="0">
                <a:solidFill>
                  <a:schemeClr val="bg1">
                    <a:lumMod val="75000"/>
                  </a:schemeClr>
                </a:solidFill>
                <a:latin typeface="Times" pitchFamily="18" charset="0"/>
                <a:cs typeface="Times" pitchFamily="18" charset="0"/>
              </a:rPr>
            </a:br>
            <a:r>
              <a:rPr lang="en-US" sz="2200" dirty="0" smtClean="0">
                <a:solidFill>
                  <a:schemeClr val="bg1">
                    <a:lumMod val="75000"/>
                  </a:schemeClr>
                </a:solidFill>
                <a:latin typeface="Times New Roman"/>
                <a:cs typeface="Times New Roman"/>
              </a:rPr>
              <a:t>*Research Department, IMF</a:t>
            </a:r>
            <a:br>
              <a:rPr lang="en-US" sz="2200" dirty="0" smtClean="0">
                <a:solidFill>
                  <a:schemeClr val="bg1">
                    <a:lumMod val="75000"/>
                  </a:schemeClr>
                </a:solidFill>
                <a:latin typeface="Times New Roman"/>
                <a:cs typeface="Times New Roman"/>
              </a:rPr>
            </a:br>
            <a:r>
              <a:rPr lang="en-US" sz="2200" baseline="30000" dirty="0" smtClean="0">
                <a:solidFill>
                  <a:schemeClr val="bg1">
                    <a:lumMod val="75000"/>
                  </a:schemeClr>
                </a:solidFill>
                <a:latin typeface="Times New Roman"/>
                <a:cs typeface="Times New Roman"/>
              </a:rPr>
              <a:t>§ </a:t>
            </a:r>
            <a:r>
              <a:rPr lang="en-US" sz="2200" dirty="0" smtClean="0">
                <a:solidFill>
                  <a:schemeClr val="bg1">
                    <a:lumMod val="75000"/>
                  </a:schemeClr>
                </a:solidFill>
                <a:latin typeface="Times New Roman"/>
                <a:cs typeface="Times New Roman"/>
              </a:rPr>
              <a:t>Strategy, Policy and Review Department, IMF</a:t>
            </a:r>
            <a:br>
              <a:rPr lang="en-US" sz="2200" dirty="0" smtClean="0">
                <a:solidFill>
                  <a:schemeClr val="bg1">
                    <a:lumMod val="75000"/>
                  </a:schemeClr>
                </a:solidFill>
                <a:latin typeface="Times New Roman"/>
                <a:cs typeface="Times New Roman"/>
              </a:rPr>
            </a:br>
            <a:r>
              <a:rPr lang="en-US" sz="2200" baseline="30000" dirty="0" smtClean="0">
                <a:solidFill>
                  <a:schemeClr val="bg1">
                    <a:lumMod val="75000"/>
                  </a:schemeClr>
                </a:solidFill>
                <a:latin typeface="Times New Roman"/>
                <a:cs typeface="Times New Roman"/>
              </a:rPr>
              <a:t># </a:t>
            </a:r>
            <a:r>
              <a:rPr lang="en-US" sz="2200" dirty="0" smtClean="0">
                <a:solidFill>
                  <a:schemeClr val="bg1">
                    <a:lumMod val="75000"/>
                  </a:schemeClr>
                </a:solidFill>
                <a:latin typeface="Times New Roman"/>
                <a:cs typeface="Times New Roman"/>
              </a:rPr>
              <a:t>Middle East and Central Asia Department, IMF</a:t>
            </a: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  <a:latin typeface="Times New Roman"/>
                <a:cs typeface="Times New Roman"/>
              </a:rPr>
              <a:t/>
            </a:r>
            <a:br>
              <a:rPr lang="en-US" sz="3200" dirty="0" smtClean="0">
                <a:solidFill>
                  <a:schemeClr val="bg1">
                    <a:lumMod val="75000"/>
                  </a:schemeClr>
                </a:solidFill>
                <a:latin typeface="Times New Roman"/>
                <a:cs typeface="Times New Roman"/>
              </a:rPr>
            </a:b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  <a:latin typeface="Times New Roman"/>
                <a:cs typeface="Times New Roman"/>
              </a:rPr>
              <a:t/>
            </a:r>
            <a:br>
              <a:rPr lang="en-US" sz="3200" dirty="0" smtClean="0">
                <a:solidFill>
                  <a:schemeClr val="bg1">
                    <a:lumMod val="75000"/>
                  </a:schemeClr>
                </a:solidFill>
                <a:latin typeface="Times New Roman"/>
                <a:cs typeface="Times New Roman"/>
              </a:rPr>
            </a:b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  <a:latin typeface="Times" pitchFamily="18" charset="0"/>
                <a:cs typeface="Times New Roman"/>
              </a:rPr>
              <a:t>       </a:t>
            </a:r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  <a:latin typeface="Times" pitchFamily="18" charset="0"/>
                <a:cs typeface="Times" pitchFamily="18" charset="0"/>
              </a:rPr>
              <a:t>Public Seminar May 15</a:t>
            </a:r>
            <a:r>
              <a:rPr lang="en-US" sz="2600" baseline="30000" dirty="0" smtClean="0">
                <a:solidFill>
                  <a:schemeClr val="bg1">
                    <a:lumMod val="75000"/>
                  </a:schemeClr>
                </a:solidFill>
                <a:latin typeface="Times" pitchFamily="18" charset="0"/>
                <a:cs typeface="Times" pitchFamily="18" charset="0"/>
              </a:rPr>
              <a:t>th</a:t>
            </a:r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  <a:latin typeface="Times" pitchFamily="18" charset="0"/>
                <a:cs typeface="Times" pitchFamily="18" charset="0"/>
              </a:rPr>
              <a:t>, 2014</a:t>
            </a:r>
          </a:p>
          <a:p>
            <a:pPr algn="l"/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  <a:latin typeface="Times" pitchFamily="18" charset="0"/>
                <a:cs typeface="Times New Roman"/>
              </a:rPr>
              <a:t>      </a:t>
            </a:r>
          </a:p>
          <a:p>
            <a:pPr algn="l"/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  <a:latin typeface="Times" pitchFamily="18" charset="0"/>
                <a:cs typeface="Times New Roman"/>
              </a:rPr>
              <a:t>LSE Ideas Kuwait </a:t>
            </a:r>
            <a:r>
              <a:rPr lang="en-US" sz="2600" dirty="0" err="1" smtClean="0">
                <a:solidFill>
                  <a:schemeClr val="bg1">
                    <a:lumMod val="75000"/>
                  </a:schemeClr>
                </a:solidFill>
                <a:latin typeface="Times" pitchFamily="18" charset="0"/>
                <a:cs typeface="Times New Roman"/>
              </a:rPr>
              <a:t>Programme</a:t>
            </a:r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  <a:latin typeface="Times" pitchFamily="18" charset="0"/>
                <a:cs typeface="Times New Roman"/>
              </a:rPr>
              <a:t> and LSE Middle East Centre</a:t>
            </a:r>
          </a:p>
          <a:p>
            <a:endParaRPr lang="en-US" dirty="0" smtClean="0">
              <a:solidFill>
                <a:schemeClr val="bg1">
                  <a:lumMod val="75000"/>
                </a:schemeClr>
              </a:solidFill>
              <a:latin typeface="Times" pitchFamily="18" charset="0"/>
              <a:cs typeface="Times" pitchFamily="18" charset="0"/>
            </a:endParaRPr>
          </a:p>
          <a:p>
            <a:pPr algn="l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  <a:latin typeface="Times" pitchFamily="18" charset="0"/>
              </a:rPr>
              <a:t>The views expressed in this presentation are those of the authors solely and do not represent the views of the IMF, its Board, or IMF policy</a:t>
            </a:r>
            <a:br>
              <a:rPr lang="en-US" sz="2000" dirty="0" smtClean="0">
                <a:solidFill>
                  <a:schemeClr val="bg1">
                    <a:lumMod val="75000"/>
                  </a:schemeClr>
                </a:solidFill>
                <a:latin typeface="Times" pitchFamily="18" charset="0"/>
              </a:rPr>
            </a:br>
            <a:endParaRPr lang="en-US" sz="2000" dirty="0" smtClean="0">
              <a:solidFill>
                <a:schemeClr val="bg1">
                  <a:lumMod val="75000"/>
                </a:schemeClr>
              </a:solidFill>
              <a:latin typeface="Times" pitchFamily="18" charset="0"/>
            </a:endParaRPr>
          </a:p>
          <a:p>
            <a:pPr algn="l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  <a:latin typeface="Times" pitchFamily="18" charset="0"/>
              </a:rPr>
              <a:t>Research published as a book by Oxford University Press, 2013.</a:t>
            </a:r>
          </a:p>
        </p:txBody>
      </p:sp>
      <p:pic>
        <p:nvPicPr>
          <p:cNvPr id="11" name="Picture 10" descr="lselogo-overla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3886200"/>
            <a:ext cx="614363" cy="61436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1" y="0"/>
            <a:ext cx="6880760" cy="990600"/>
          </a:xfrm>
        </p:spPr>
        <p:txBody>
          <a:bodyPr/>
          <a:lstStyle/>
          <a:p>
            <a:r>
              <a:rPr lang="en-US" sz="3200" dirty="0" smtClean="0">
                <a:latin typeface="Times" pitchFamily="18" charset="0"/>
                <a:cs typeface="Times" pitchFamily="18" charset="0"/>
              </a:rPr>
              <a:t>Ch 2. Contributions to TFP</a:t>
            </a:r>
            <a:endParaRPr lang="en-US" sz="3200" dirty="0">
              <a:latin typeface="Times" pitchFamily="18" charset="0"/>
              <a:cs typeface="Times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219200"/>
            <a:ext cx="8069485" cy="538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1" y="0"/>
            <a:ext cx="6880760" cy="990600"/>
          </a:xfrm>
        </p:spPr>
        <p:txBody>
          <a:bodyPr/>
          <a:lstStyle/>
          <a:p>
            <a:r>
              <a:rPr lang="en-US" sz="3200" dirty="0" smtClean="0">
                <a:latin typeface="Times" pitchFamily="18" charset="0"/>
                <a:cs typeface="Times" pitchFamily="18" charset="0"/>
              </a:rPr>
              <a:t>Ch 2. Contributions to TFP</a:t>
            </a:r>
            <a:endParaRPr lang="en-US" sz="32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371600"/>
            <a:ext cx="85344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000" dirty="0" smtClean="0">
                <a:solidFill>
                  <a:srgbClr val="000000"/>
                </a:solidFill>
              </a:rPr>
              <a:t>Whether the region suffers from the resource curse or not, it is important to look into these possible factors in more detail:</a:t>
            </a:r>
          </a:p>
          <a:p>
            <a:pPr algn="l"/>
            <a:endParaRPr lang="en-US" sz="3000" dirty="0" smtClean="0">
              <a:solidFill>
                <a:srgbClr val="000000"/>
              </a:solidFill>
            </a:endParaRPr>
          </a:p>
          <a:p>
            <a:pPr lvl="1" algn="l">
              <a:buFont typeface="Arial" charset="0"/>
              <a:buChar char="•"/>
            </a:pPr>
            <a:r>
              <a:rPr lang="en-US" sz="3000" dirty="0" smtClean="0">
                <a:solidFill>
                  <a:srgbClr val="000000"/>
                </a:solidFill>
              </a:rPr>
              <a:t> Dutch-Disease explanation of slower growth</a:t>
            </a:r>
          </a:p>
          <a:p>
            <a:pPr lvl="2" algn="l"/>
            <a:r>
              <a:rPr lang="en-US" sz="3000" dirty="0" smtClean="0">
                <a:solidFill>
                  <a:srgbClr val="000000"/>
                </a:solidFill>
              </a:rPr>
              <a:t>→ Chapter 3</a:t>
            </a:r>
          </a:p>
          <a:p>
            <a:pPr lvl="1" algn="l">
              <a:buFont typeface="Arial" charset="0"/>
              <a:buChar char="•"/>
            </a:pPr>
            <a:r>
              <a:rPr lang="en-US" sz="3000" dirty="0" smtClean="0">
                <a:solidFill>
                  <a:srgbClr val="000000"/>
                </a:solidFill>
              </a:rPr>
              <a:t> Rent-seeking/government efficiency issues</a:t>
            </a:r>
          </a:p>
          <a:p>
            <a:pPr lvl="1" algn="l"/>
            <a:r>
              <a:rPr lang="en-US" sz="3000" dirty="0" smtClean="0">
                <a:solidFill>
                  <a:srgbClr val="000000"/>
                </a:solidFill>
              </a:rPr>
              <a:t>	→ Chapter 4</a:t>
            </a:r>
          </a:p>
          <a:p>
            <a:pPr lvl="1" algn="l">
              <a:buFont typeface="Arial" charset="0"/>
              <a:buChar char="•"/>
            </a:pPr>
            <a:r>
              <a:rPr lang="en-US" sz="3000" dirty="0" smtClean="0">
                <a:solidFill>
                  <a:srgbClr val="000000"/>
                </a:solidFill>
              </a:rPr>
              <a:t> Volatility and macroeconomic policies</a:t>
            </a:r>
          </a:p>
          <a:p>
            <a:pPr lvl="1" algn="l"/>
            <a:r>
              <a:rPr lang="en-US" sz="3000" dirty="0" smtClean="0">
                <a:solidFill>
                  <a:srgbClr val="000000"/>
                </a:solidFill>
              </a:rPr>
              <a:t> 	→ Chapters 5-7</a:t>
            </a:r>
          </a:p>
          <a:p>
            <a:pPr algn="l">
              <a:buFont typeface="Arial" charset="0"/>
              <a:buChar char="•"/>
            </a:pPr>
            <a:endParaRPr lang="en-US" sz="3000" dirty="0" smtClean="0">
              <a:solidFill>
                <a:srgbClr val="000000"/>
              </a:solidFill>
            </a:endParaRPr>
          </a:p>
          <a:p>
            <a:pPr algn="l"/>
            <a:endParaRPr lang="en-US" sz="3000" dirty="0" smtClean="0">
              <a:solidFill>
                <a:srgbClr val="000000"/>
              </a:solidFill>
            </a:endParaRPr>
          </a:p>
          <a:p>
            <a:pPr algn="l"/>
            <a:r>
              <a:rPr lang="en-US" sz="3000" dirty="0" smtClean="0">
                <a:solidFill>
                  <a:srgbClr val="000000"/>
                </a:solidFill>
              </a:rPr>
              <a:t>	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1" y="0"/>
            <a:ext cx="6880760" cy="990600"/>
          </a:xfrm>
        </p:spPr>
        <p:txBody>
          <a:bodyPr/>
          <a:lstStyle/>
          <a:p>
            <a:r>
              <a:rPr lang="en-US" sz="3200" dirty="0" smtClean="0">
                <a:latin typeface="Times" pitchFamily="18" charset="0"/>
                <a:cs typeface="Times" pitchFamily="18" charset="0"/>
              </a:rPr>
              <a:t>Plan</a:t>
            </a:r>
            <a:endParaRPr lang="en-US" sz="32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81000" y="1371600"/>
            <a:ext cx="8610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514350" lvl="0" indent="-51435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3200" b="1" kern="0" dirty="0" smtClean="0">
                <a:solidFill>
                  <a:srgbClr val="000000"/>
                </a:solidFill>
                <a:latin typeface="Times" pitchFamily="18" charset="0"/>
              </a:rPr>
              <a:t>A. Long run growth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2 Determinants of long-run growth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b="1" kern="0" dirty="0" smtClean="0">
                <a:solidFill>
                  <a:srgbClr val="FF0000"/>
                </a:solidFill>
                <a:latin typeface="Times" pitchFamily="18" charset="0"/>
              </a:rPr>
              <a:t>Ch. 3 Did the region suffer from Dutch-Disease?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4 How efficient is government spending?</a:t>
            </a:r>
            <a:b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</a:br>
            <a:endParaRPr lang="en-US" sz="3200" kern="0" dirty="0" smtClean="0">
              <a:solidFill>
                <a:srgbClr val="000000"/>
              </a:solidFill>
              <a:latin typeface="Times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b="1" kern="0" dirty="0" smtClean="0">
                <a:solidFill>
                  <a:srgbClr val="000000"/>
                </a:solidFill>
                <a:latin typeface="Times" pitchFamily="18" charset="0"/>
              </a:rPr>
              <a:t>B. Macro-stabilization policies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5  Stabilizing fiscal policy?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6  Monetary policy with a fixed exchange rate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endParaRPr lang="en-US" sz="3200" kern="0" dirty="0" smtClean="0">
              <a:solidFill>
                <a:srgbClr val="000000"/>
              </a:solidFill>
              <a:latin typeface="Times" pitchFamily="18" charset="0"/>
            </a:endParaRPr>
          </a:p>
          <a:p>
            <a:pPr marL="514350" indent="-51435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3200" b="1" kern="0" dirty="0" smtClean="0">
                <a:solidFill>
                  <a:srgbClr val="FFFFFF"/>
                </a:solidFill>
                <a:latin typeface="Times" pitchFamily="18" charset="0"/>
              </a:rPr>
              <a:t>C. Financial sector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FFFFFF"/>
                </a:solidFill>
                <a:latin typeface="Times" pitchFamily="18" charset="0"/>
              </a:rPr>
              <a:t>Ch. 7  Determinants of risks in the banking system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FFFFFF"/>
                </a:solidFill>
                <a:latin typeface="Times" pitchFamily="18" charset="0"/>
              </a:rPr>
              <a:t>Ch. 8  The performance of the financial sector during the crisis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5000"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8077200" cy="990600"/>
          </a:xfrm>
        </p:spPr>
        <p:txBody>
          <a:bodyPr/>
          <a:lstStyle/>
          <a:p>
            <a:r>
              <a:rPr lang="en-US" sz="2900" dirty="0" smtClean="0">
                <a:latin typeface="Times" pitchFamily="18" charset="0"/>
                <a:cs typeface="Times" pitchFamily="18" charset="0"/>
              </a:rPr>
              <a:t>Ch 3. Dutch-Disease</a:t>
            </a:r>
            <a:endParaRPr lang="en-US" sz="29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371600"/>
            <a:ext cx="82296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700" dirty="0" smtClean="0">
                <a:solidFill>
                  <a:srgbClr val="000000"/>
                </a:solidFill>
              </a:rPr>
              <a:t>  Dutch Disease is one of the possible explanations of the </a:t>
            </a:r>
            <a:br>
              <a:rPr lang="en-US" sz="2700" dirty="0" smtClean="0">
                <a:solidFill>
                  <a:srgbClr val="000000"/>
                </a:solidFill>
              </a:rPr>
            </a:br>
            <a:r>
              <a:rPr lang="en-US" sz="2700" dirty="0" smtClean="0">
                <a:solidFill>
                  <a:srgbClr val="000000"/>
                </a:solidFill>
              </a:rPr>
              <a:t>    Resource Curse (Sachs and Warner, 2001)</a:t>
            </a:r>
          </a:p>
          <a:p>
            <a:pPr algn="l">
              <a:buFont typeface="Arial" pitchFamily="34" charset="0"/>
              <a:buChar char="•"/>
            </a:pPr>
            <a:r>
              <a:rPr lang="en-US" sz="2700" dirty="0" smtClean="0">
                <a:solidFill>
                  <a:srgbClr val="000000"/>
                </a:solidFill>
              </a:rPr>
              <a:t>  Revenue windfalls increase demand for domestic goods </a:t>
            </a:r>
            <a:br>
              <a:rPr lang="en-US" sz="2700" dirty="0" smtClean="0">
                <a:solidFill>
                  <a:srgbClr val="000000"/>
                </a:solidFill>
              </a:rPr>
            </a:br>
            <a:r>
              <a:rPr lang="en-US" sz="2700" dirty="0" smtClean="0">
                <a:solidFill>
                  <a:srgbClr val="000000"/>
                </a:solidFill>
              </a:rPr>
              <a:t>   and services, appreciate the Real Exchange Rate</a:t>
            </a:r>
          </a:p>
          <a:p>
            <a:pPr algn="l">
              <a:buFont typeface="Arial" pitchFamily="34" charset="0"/>
              <a:buChar char="•"/>
            </a:pPr>
            <a:r>
              <a:rPr lang="en-US" sz="2700" dirty="0" smtClean="0">
                <a:solidFill>
                  <a:srgbClr val="000000"/>
                </a:solidFill>
              </a:rPr>
              <a:t>  This reduces competitiveness and the production of </a:t>
            </a:r>
            <a:br>
              <a:rPr lang="en-US" sz="2700" dirty="0" smtClean="0">
                <a:solidFill>
                  <a:srgbClr val="000000"/>
                </a:solidFill>
              </a:rPr>
            </a:br>
            <a:r>
              <a:rPr lang="en-US" sz="2700" dirty="0" smtClean="0">
                <a:solidFill>
                  <a:srgbClr val="000000"/>
                </a:solidFill>
              </a:rPr>
              <a:t>    non-oil exports (</a:t>
            </a:r>
            <a:r>
              <a:rPr lang="en-US" sz="2700" dirty="0" err="1" smtClean="0">
                <a:solidFill>
                  <a:srgbClr val="000000"/>
                </a:solidFill>
              </a:rPr>
              <a:t>eg</a:t>
            </a:r>
            <a:r>
              <a:rPr lang="en-US" sz="2700" dirty="0" smtClean="0">
                <a:solidFill>
                  <a:srgbClr val="000000"/>
                </a:solidFill>
              </a:rPr>
              <a:t> manufacturing)</a:t>
            </a:r>
          </a:p>
          <a:p>
            <a:pPr algn="l">
              <a:buFont typeface="Arial" pitchFamily="34" charset="0"/>
              <a:buChar char="•"/>
            </a:pPr>
            <a:endParaRPr lang="en-US" sz="2700" dirty="0" smtClean="0">
              <a:solidFill>
                <a:srgbClr val="000000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2700" dirty="0" smtClean="0">
                <a:solidFill>
                  <a:srgbClr val="000000"/>
                </a:solidFill>
              </a:rPr>
              <a:t> This is harmful either because primary commodities </a:t>
            </a:r>
            <a:br>
              <a:rPr lang="en-US" sz="2700" dirty="0" smtClean="0">
                <a:solidFill>
                  <a:srgbClr val="000000"/>
                </a:solidFill>
              </a:rPr>
            </a:br>
            <a:r>
              <a:rPr lang="en-US" sz="2700" dirty="0" smtClean="0">
                <a:solidFill>
                  <a:srgbClr val="000000"/>
                </a:solidFill>
              </a:rPr>
              <a:t>   suffer from declining prices in the long run, or because </a:t>
            </a:r>
            <a:br>
              <a:rPr lang="en-US" sz="2700" dirty="0" smtClean="0">
                <a:solidFill>
                  <a:srgbClr val="000000"/>
                </a:solidFill>
              </a:rPr>
            </a:br>
            <a:r>
              <a:rPr lang="en-US" sz="2700" dirty="0" smtClean="0">
                <a:solidFill>
                  <a:srgbClr val="000000"/>
                </a:solidFill>
              </a:rPr>
              <a:t>   manufacturing is the source of endogenous growth</a:t>
            </a:r>
          </a:p>
          <a:p>
            <a:pPr algn="l"/>
            <a:r>
              <a:rPr lang="en-US" sz="2600" dirty="0" smtClean="0">
                <a:solidFill>
                  <a:srgbClr val="000000"/>
                </a:solidFill>
              </a:rPr>
              <a:t> </a:t>
            </a:r>
          </a:p>
          <a:p>
            <a:pPr algn="l"/>
            <a:endParaRPr lang="en-US" sz="2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8077200" cy="990600"/>
          </a:xfrm>
        </p:spPr>
        <p:txBody>
          <a:bodyPr/>
          <a:lstStyle/>
          <a:p>
            <a:r>
              <a:rPr lang="en-US" sz="2900" dirty="0" smtClean="0">
                <a:latin typeface="Times" pitchFamily="18" charset="0"/>
                <a:cs typeface="Times" pitchFamily="18" charset="0"/>
              </a:rPr>
              <a:t>Ch 3. Dutch-Disease</a:t>
            </a:r>
            <a:endParaRPr lang="en-US" sz="2900" dirty="0">
              <a:latin typeface="Times" pitchFamily="18" charset="0"/>
              <a:cs typeface="Times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386" y="1447800"/>
            <a:ext cx="7482214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7200" y="6019800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Source:  </a:t>
            </a:r>
            <a:r>
              <a:rPr lang="en-US" dirty="0" err="1" smtClean="0">
                <a:solidFill>
                  <a:srgbClr val="000000"/>
                </a:solidFill>
              </a:rPr>
              <a:t>Darvas</a:t>
            </a:r>
            <a:r>
              <a:rPr lang="en-US" dirty="0" smtClean="0">
                <a:solidFill>
                  <a:srgbClr val="000000"/>
                </a:solidFill>
              </a:rPr>
              <a:t>, 2012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8077200" cy="990600"/>
          </a:xfrm>
        </p:spPr>
        <p:txBody>
          <a:bodyPr/>
          <a:lstStyle/>
          <a:p>
            <a:r>
              <a:rPr lang="en-US" sz="2900" dirty="0" smtClean="0">
                <a:latin typeface="Times" pitchFamily="18" charset="0"/>
                <a:cs typeface="Times" pitchFamily="18" charset="0"/>
              </a:rPr>
              <a:t>Ch 3. Dutch-Disease</a:t>
            </a:r>
            <a:endParaRPr lang="en-US" sz="2900" dirty="0">
              <a:latin typeface="Times" pitchFamily="18" charset="0"/>
              <a:cs typeface="Times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752600"/>
            <a:ext cx="7182938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57200" y="6019800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Source:  </a:t>
            </a:r>
            <a:r>
              <a:rPr lang="en-US" dirty="0" err="1" smtClean="0">
                <a:solidFill>
                  <a:srgbClr val="000000"/>
                </a:solidFill>
              </a:rPr>
              <a:t>Darvas</a:t>
            </a:r>
            <a:r>
              <a:rPr lang="en-US" dirty="0" smtClean="0">
                <a:solidFill>
                  <a:srgbClr val="000000"/>
                </a:solidFill>
              </a:rPr>
              <a:t>, 2012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8077200" cy="990600"/>
          </a:xfrm>
        </p:spPr>
        <p:txBody>
          <a:bodyPr/>
          <a:lstStyle/>
          <a:p>
            <a:r>
              <a:rPr lang="en-US" sz="2900" dirty="0" smtClean="0">
                <a:latin typeface="Times" pitchFamily="18" charset="0"/>
                <a:cs typeface="Times" pitchFamily="18" charset="0"/>
              </a:rPr>
              <a:t>Ch 3. Dutch-Disease</a:t>
            </a:r>
            <a:endParaRPr lang="en-US" sz="2900" dirty="0">
              <a:latin typeface="Times" pitchFamily="18" charset="0"/>
              <a:cs typeface="Times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0969" y="1295400"/>
            <a:ext cx="8504431" cy="5510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467599" cy="990600"/>
          </a:xfrm>
        </p:spPr>
        <p:txBody>
          <a:bodyPr/>
          <a:lstStyle/>
          <a:p>
            <a:r>
              <a:rPr lang="en-US" sz="2900" dirty="0" smtClean="0">
                <a:latin typeface="Times" pitchFamily="18" charset="0"/>
                <a:cs typeface="Times" pitchFamily="18" charset="0"/>
              </a:rPr>
              <a:t>Ch 3. Dutch-Disease</a:t>
            </a:r>
            <a:endParaRPr lang="en-US" sz="29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253728"/>
            <a:ext cx="86868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Models of Dutch Disease can take into account other factors, </a:t>
            </a:r>
            <a:r>
              <a:rPr lang="en-US" dirty="0" err="1" smtClean="0">
                <a:solidFill>
                  <a:srgbClr val="000000"/>
                </a:solidFill>
              </a:rPr>
              <a:t>eg</a:t>
            </a:r>
            <a:r>
              <a:rPr lang="en-US" dirty="0" smtClean="0">
                <a:solidFill>
                  <a:srgbClr val="000000"/>
                </a:solidFill>
              </a:rPr>
              <a:t> the role of public investment (Adam and Bevan, 2006)</a:t>
            </a:r>
          </a:p>
          <a:p>
            <a:pPr algn="l">
              <a:spcBef>
                <a:spcPts val="600"/>
              </a:spcBef>
            </a:pPr>
            <a:endParaRPr lang="en-US" dirty="0" smtClean="0">
              <a:solidFill>
                <a:srgbClr val="000000"/>
              </a:solidFill>
            </a:endParaRPr>
          </a:p>
          <a:p>
            <a:pPr algn="l">
              <a:spcBef>
                <a:spcPts val="600"/>
              </a:spcBef>
            </a:pPr>
            <a:r>
              <a:rPr lang="en-US" dirty="0" smtClean="0">
                <a:solidFill>
                  <a:srgbClr val="000000"/>
                </a:solidFill>
              </a:rPr>
              <a:t>In this chapter we focus on the role of migration, a very important aspect of GCC labor markets</a:t>
            </a:r>
          </a:p>
          <a:p>
            <a:pPr algn="l"/>
            <a:endParaRPr lang="en-US" dirty="0" smtClean="0">
              <a:solidFill>
                <a:srgbClr val="000000"/>
              </a:solidFill>
            </a:endParaRPr>
          </a:p>
          <a:p>
            <a:pPr algn="l"/>
            <a:endParaRPr lang="en-US" dirty="0" smtClean="0">
              <a:solidFill>
                <a:srgbClr val="000000"/>
              </a:solidFill>
            </a:endParaRPr>
          </a:p>
          <a:p>
            <a:pPr algn="l"/>
            <a:endParaRPr lang="en-US" dirty="0" smtClean="0">
              <a:solidFill>
                <a:srgbClr val="000000"/>
              </a:solidFill>
            </a:endParaRPr>
          </a:p>
          <a:p>
            <a:pPr algn="l"/>
            <a:endParaRPr lang="en-US" dirty="0" smtClean="0">
              <a:solidFill>
                <a:srgbClr val="000000"/>
              </a:solidFill>
            </a:endParaRPr>
          </a:p>
          <a:p>
            <a:pPr algn="l"/>
            <a:endParaRPr lang="en-US" dirty="0" smtClean="0">
              <a:solidFill>
                <a:srgbClr val="000000"/>
              </a:solidFill>
            </a:endParaRPr>
          </a:p>
          <a:p>
            <a:pPr algn="l"/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396265"/>
            <a:ext cx="6096000" cy="347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467599" cy="990600"/>
          </a:xfrm>
        </p:spPr>
        <p:txBody>
          <a:bodyPr/>
          <a:lstStyle/>
          <a:p>
            <a:r>
              <a:rPr lang="en-US" sz="2900" dirty="0" smtClean="0">
                <a:latin typeface="Times" pitchFamily="18" charset="0"/>
                <a:cs typeface="Times" pitchFamily="18" charset="0"/>
              </a:rPr>
              <a:t>Ch 3. Dutch-Disease</a:t>
            </a:r>
            <a:endParaRPr lang="en-US" sz="29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1926372"/>
            <a:ext cx="82296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b="1" dirty="0" smtClean="0">
                <a:solidFill>
                  <a:srgbClr val="000000"/>
                </a:solidFill>
              </a:rPr>
              <a:t>A model of Dutch-Disease with Migrants</a:t>
            </a:r>
          </a:p>
          <a:p>
            <a:pPr algn="l"/>
            <a:endParaRPr lang="en-US" sz="2600" dirty="0" smtClean="0">
              <a:solidFill>
                <a:srgbClr val="000000"/>
              </a:solidFill>
            </a:endParaRPr>
          </a:p>
          <a:p>
            <a:pPr algn="l"/>
            <a:r>
              <a:rPr lang="en-US" sz="2600" dirty="0" smtClean="0">
                <a:solidFill>
                  <a:srgbClr val="000000"/>
                </a:solidFill>
              </a:rPr>
              <a:t>Expenditure = income + oil rent			indigenous</a:t>
            </a:r>
          </a:p>
          <a:p>
            <a:pPr algn="l"/>
            <a:endParaRPr lang="en-US" sz="2600" dirty="0" smtClean="0">
              <a:solidFill>
                <a:srgbClr val="000000"/>
              </a:solidFill>
            </a:endParaRPr>
          </a:p>
          <a:p>
            <a:pPr algn="l"/>
            <a:endParaRPr lang="en-US" sz="2600" dirty="0" smtClean="0">
              <a:solidFill>
                <a:srgbClr val="000000"/>
              </a:solidFill>
            </a:endParaRPr>
          </a:p>
          <a:p>
            <a:pPr algn="l"/>
            <a:endParaRPr lang="en-US" sz="2600" dirty="0" smtClean="0">
              <a:solidFill>
                <a:srgbClr val="000000"/>
              </a:solidFill>
            </a:endParaRPr>
          </a:p>
          <a:p>
            <a:pPr algn="l"/>
            <a:r>
              <a:rPr lang="en-US" sz="2600" dirty="0" smtClean="0">
                <a:solidFill>
                  <a:srgbClr val="000000"/>
                </a:solidFill>
              </a:rPr>
              <a:t>RER	          welfare        </a:t>
            </a:r>
            <a:r>
              <a:rPr lang="en-US" sz="2600" dirty="0" err="1" smtClean="0">
                <a:solidFill>
                  <a:srgbClr val="000000"/>
                </a:solidFill>
              </a:rPr>
              <a:t>labour</a:t>
            </a:r>
            <a:r>
              <a:rPr lang="en-US" sz="2600" dirty="0" smtClean="0">
                <a:solidFill>
                  <a:srgbClr val="000000"/>
                </a:solidFill>
              </a:rPr>
              <a:t> supply     migrants</a:t>
            </a:r>
          </a:p>
          <a:p>
            <a:pPr algn="l"/>
            <a:endParaRPr lang="en-US" sz="2600" dirty="0" smtClean="0">
              <a:solidFill>
                <a:srgbClr val="000000"/>
              </a:solidFill>
            </a:endParaRPr>
          </a:p>
          <a:p>
            <a:pPr algn="l"/>
            <a:endParaRPr lang="en-US" sz="2600" dirty="0" smtClean="0">
              <a:solidFill>
                <a:srgbClr val="000000"/>
              </a:solidFill>
            </a:endParaRPr>
          </a:p>
          <a:p>
            <a:pPr algn="l"/>
            <a:r>
              <a:rPr lang="en-US" sz="2600" dirty="0" smtClean="0">
                <a:solidFill>
                  <a:srgbClr val="000000"/>
                </a:solidFill>
              </a:rPr>
              <a:t> </a:t>
            </a:r>
            <a:endParaRPr lang="en-US" sz="2600" dirty="0">
              <a:solidFill>
                <a:srgbClr val="000000"/>
              </a:solidFill>
            </a:endParaRPr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145572"/>
            <a:ext cx="7829550" cy="704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 bwMode="auto">
          <a:xfrm flipV="1">
            <a:off x="1295400" y="3907572"/>
            <a:ext cx="304800" cy="5334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 flipV="1">
            <a:off x="1981200" y="3831372"/>
            <a:ext cx="838200" cy="5334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H="1" flipV="1">
            <a:off x="3657600" y="3831372"/>
            <a:ext cx="609600" cy="5334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 flipV="1">
            <a:off x="6934200" y="3755172"/>
            <a:ext cx="76200" cy="6096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8001000" y="3145572"/>
            <a:ext cx="152400" cy="2286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flipH="1">
            <a:off x="4419600" y="3145572"/>
            <a:ext cx="76200" cy="2286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467599" cy="990600"/>
          </a:xfrm>
        </p:spPr>
        <p:txBody>
          <a:bodyPr/>
          <a:lstStyle/>
          <a:p>
            <a:r>
              <a:rPr lang="en-US" sz="2900" dirty="0" smtClean="0">
                <a:latin typeface="Times" pitchFamily="18" charset="0"/>
                <a:cs typeface="Times" pitchFamily="18" charset="0"/>
              </a:rPr>
              <a:t>Ch 3. Dutch-Disease</a:t>
            </a:r>
            <a:endParaRPr lang="en-US" sz="29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1524000"/>
            <a:ext cx="86106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600" dirty="0" smtClean="0">
                <a:solidFill>
                  <a:srgbClr val="000000"/>
                </a:solidFill>
              </a:rPr>
              <a:t>Total differentiation leads to:</a:t>
            </a:r>
          </a:p>
          <a:p>
            <a:pPr algn="l"/>
            <a:endParaRPr lang="en-US" sz="2600" dirty="0" smtClean="0">
              <a:solidFill>
                <a:srgbClr val="000000"/>
              </a:solidFill>
            </a:endParaRPr>
          </a:p>
          <a:p>
            <a:pPr algn="l"/>
            <a:r>
              <a:rPr lang="en-US" sz="2600" dirty="0" smtClean="0">
                <a:solidFill>
                  <a:srgbClr val="000000"/>
                </a:solidFill>
              </a:rPr>
              <a:t>   positive demand side effect      negative supply side effect</a:t>
            </a:r>
          </a:p>
          <a:p>
            <a:pPr algn="l"/>
            <a:endParaRPr lang="en-US" sz="2600" dirty="0" smtClean="0">
              <a:solidFill>
                <a:srgbClr val="000000"/>
              </a:solidFill>
            </a:endParaRPr>
          </a:p>
          <a:p>
            <a:pPr algn="l"/>
            <a:endParaRPr lang="en-US" sz="2600" dirty="0" smtClean="0">
              <a:solidFill>
                <a:srgbClr val="000000"/>
              </a:solidFill>
            </a:endParaRPr>
          </a:p>
          <a:p>
            <a:pPr algn="l"/>
            <a:endParaRPr lang="en-US" sz="2600" dirty="0" smtClean="0">
              <a:solidFill>
                <a:srgbClr val="000000"/>
              </a:solidFill>
            </a:endParaRPr>
          </a:p>
          <a:p>
            <a:pPr algn="l"/>
            <a:endParaRPr lang="en-US" sz="2600" dirty="0" smtClean="0">
              <a:solidFill>
                <a:srgbClr val="000000"/>
              </a:solidFill>
            </a:endParaRPr>
          </a:p>
          <a:p>
            <a:pPr algn="l"/>
            <a:endParaRPr lang="en-US" sz="2600" dirty="0" smtClean="0">
              <a:solidFill>
                <a:srgbClr val="000000"/>
              </a:solidFill>
            </a:endParaRPr>
          </a:p>
          <a:p>
            <a:pPr algn="l"/>
            <a:r>
              <a:rPr lang="en-US" sz="2600" dirty="0" smtClean="0">
                <a:solidFill>
                  <a:srgbClr val="000000"/>
                </a:solidFill>
              </a:rPr>
              <a:t>                                   migrant   </a:t>
            </a:r>
            <a:r>
              <a:rPr lang="en-US" sz="2600" dirty="0" err="1" smtClean="0">
                <a:solidFill>
                  <a:srgbClr val="000000"/>
                </a:solidFill>
              </a:rPr>
              <a:t>migrant</a:t>
            </a:r>
            <a:r>
              <a:rPr lang="en-US" sz="2600" dirty="0" smtClean="0">
                <a:solidFill>
                  <a:srgbClr val="000000"/>
                </a:solidFill>
              </a:rPr>
              <a:t>		</a:t>
            </a:r>
          </a:p>
          <a:p>
            <a:pPr algn="l"/>
            <a:r>
              <a:rPr lang="el-GR" sz="2600" dirty="0" smtClean="0">
                <a:solidFill>
                  <a:srgbClr val="000000"/>
                </a:solidFill>
              </a:rPr>
              <a:t>Ω</a:t>
            </a:r>
            <a:r>
              <a:rPr lang="en-US" sz="2600" dirty="0" smtClean="0">
                <a:solidFill>
                  <a:srgbClr val="000000"/>
                </a:solidFill>
              </a:rPr>
              <a:t>&gt;0                             wage       inflow	  migrant productivity</a:t>
            </a:r>
          </a:p>
          <a:p>
            <a:pPr algn="l"/>
            <a:endParaRPr lang="en-US" sz="2600" dirty="0" smtClean="0">
              <a:solidFill>
                <a:srgbClr val="000000"/>
              </a:solidFill>
            </a:endParaRPr>
          </a:p>
          <a:p>
            <a:pPr algn="l"/>
            <a:r>
              <a:rPr lang="en-US" sz="2600" dirty="0" smtClean="0">
                <a:solidFill>
                  <a:srgbClr val="000000"/>
                </a:solidFill>
              </a:rPr>
              <a:t>        income </a:t>
            </a:r>
            <a:r>
              <a:rPr lang="en-US" sz="2600" dirty="0" err="1" smtClean="0">
                <a:solidFill>
                  <a:srgbClr val="000000"/>
                </a:solidFill>
              </a:rPr>
              <a:t>elast</a:t>
            </a:r>
            <a:r>
              <a:rPr lang="en-US" sz="2600" dirty="0" smtClean="0">
                <a:solidFill>
                  <a:srgbClr val="000000"/>
                </a:solidFill>
              </a:rPr>
              <a:t>.       share of NT     </a:t>
            </a:r>
            <a:r>
              <a:rPr lang="en-US" sz="2600" dirty="0" err="1" smtClean="0">
                <a:solidFill>
                  <a:srgbClr val="000000"/>
                </a:solidFill>
              </a:rPr>
              <a:t>elast</a:t>
            </a:r>
            <a:r>
              <a:rPr lang="en-US" sz="2600" dirty="0" smtClean="0">
                <a:solidFill>
                  <a:srgbClr val="000000"/>
                </a:solidFill>
              </a:rPr>
              <a:t>. of NT supply</a:t>
            </a:r>
          </a:p>
          <a:p>
            <a:pPr algn="l"/>
            <a:r>
              <a:rPr lang="en-US" sz="2600" dirty="0" smtClean="0">
                <a:solidFill>
                  <a:srgbClr val="000000"/>
                </a:solidFill>
              </a:rPr>
              <a:t>  of demand for NT    in total exp.      to migrants		 </a:t>
            </a:r>
          </a:p>
          <a:p>
            <a:pPr algn="l"/>
            <a:endParaRPr lang="en-US" sz="2600" dirty="0" smtClean="0">
              <a:solidFill>
                <a:srgbClr val="000000"/>
              </a:solidFill>
            </a:endParaRPr>
          </a:p>
          <a:p>
            <a:pPr algn="l"/>
            <a:r>
              <a:rPr lang="en-US" sz="2600" dirty="0" smtClean="0">
                <a:solidFill>
                  <a:srgbClr val="000000"/>
                </a:solidFill>
              </a:rPr>
              <a:t>		</a:t>
            </a:r>
            <a:endParaRPr lang="en-US" sz="2600" dirty="0">
              <a:solidFill>
                <a:srgbClr val="00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1295400" y="4191000"/>
            <a:ext cx="304800" cy="5334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219450"/>
            <a:ext cx="76962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Arrow Connector 22"/>
          <p:cNvCxnSpPr/>
          <p:nvPr/>
        </p:nvCxnSpPr>
        <p:spPr bwMode="auto">
          <a:xfrm flipV="1">
            <a:off x="1295400" y="4572000"/>
            <a:ext cx="533400" cy="5334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V="1">
            <a:off x="2209800" y="4267200"/>
            <a:ext cx="381000" cy="15240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Left Brace 36"/>
          <p:cNvSpPr/>
          <p:nvPr/>
        </p:nvSpPr>
        <p:spPr bwMode="auto">
          <a:xfrm rot="5400000">
            <a:off x="3276600" y="2057400"/>
            <a:ext cx="685800" cy="2362200"/>
          </a:xfrm>
          <a:prstGeom prst="leftBrace">
            <a:avLst>
              <a:gd name="adj1" fmla="val 8333"/>
              <a:gd name="adj2" fmla="val 51974"/>
            </a:avLst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Left Brace 37"/>
          <p:cNvSpPr/>
          <p:nvPr/>
        </p:nvSpPr>
        <p:spPr bwMode="auto">
          <a:xfrm rot="5400000">
            <a:off x="6096000" y="2286000"/>
            <a:ext cx="685800" cy="1905000"/>
          </a:xfrm>
          <a:prstGeom prst="leftBrace">
            <a:avLst>
              <a:gd name="adj1" fmla="val 8333"/>
              <a:gd name="adj2" fmla="val 51974"/>
            </a:avLst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 bwMode="auto">
          <a:xfrm flipV="1">
            <a:off x="3810000" y="4267200"/>
            <a:ext cx="152400" cy="4572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 flipH="1" flipV="1">
            <a:off x="2819400" y="4191000"/>
            <a:ext cx="762000" cy="18288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/>
          <p:nvPr/>
        </p:nvCxnSpPr>
        <p:spPr bwMode="auto">
          <a:xfrm flipH="1" flipV="1">
            <a:off x="4648200" y="4267200"/>
            <a:ext cx="304800" cy="5334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 flipV="1">
            <a:off x="5334000" y="4267200"/>
            <a:ext cx="381000" cy="5334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/>
          <p:nvPr/>
        </p:nvCxnSpPr>
        <p:spPr bwMode="auto">
          <a:xfrm flipV="1">
            <a:off x="5943600" y="4343400"/>
            <a:ext cx="457200" cy="16764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/>
          <p:nvPr/>
        </p:nvCxnSpPr>
        <p:spPr bwMode="auto">
          <a:xfrm flipH="1" flipV="1">
            <a:off x="7086600" y="4495800"/>
            <a:ext cx="457200" cy="6858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1" y="0"/>
            <a:ext cx="6880760" cy="990600"/>
          </a:xfrm>
        </p:spPr>
        <p:txBody>
          <a:bodyPr/>
          <a:lstStyle/>
          <a:p>
            <a:r>
              <a:rPr lang="en-US" sz="3200" dirty="0" smtClean="0">
                <a:latin typeface="Times" pitchFamily="18" charset="0"/>
                <a:cs typeface="Times" pitchFamily="18" charset="0"/>
              </a:rPr>
              <a:t>Introduction</a:t>
            </a:r>
            <a:endParaRPr lang="en-US" sz="3200" dirty="0">
              <a:latin typeface="Times" pitchFamily="18" charset="0"/>
              <a:cs typeface="Times" pitchFamily="18" charset="0"/>
            </a:endParaRPr>
          </a:p>
        </p:txBody>
      </p:sp>
      <p:pic>
        <p:nvPicPr>
          <p:cNvPr id="7270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6706" y="1219200"/>
            <a:ext cx="5853294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467599" cy="990600"/>
          </a:xfrm>
        </p:spPr>
        <p:txBody>
          <a:bodyPr/>
          <a:lstStyle/>
          <a:p>
            <a:r>
              <a:rPr lang="en-US" sz="2900" dirty="0" smtClean="0">
                <a:latin typeface="Times" pitchFamily="18" charset="0"/>
                <a:cs typeface="Times" pitchFamily="18" charset="0"/>
              </a:rPr>
              <a:t>Ch 3. Dutch-Disease</a:t>
            </a:r>
            <a:endParaRPr lang="en-US" sz="2900" dirty="0">
              <a:latin typeface="Times" pitchFamily="18" charset="0"/>
              <a:cs typeface="Times" pitchFamily="18" charset="0"/>
            </a:endParaRPr>
          </a:p>
        </p:txBody>
      </p:sp>
      <p:pic>
        <p:nvPicPr>
          <p:cNvPr id="2150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00200"/>
            <a:ext cx="8410576" cy="100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200400"/>
            <a:ext cx="9144000" cy="2784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 bwMode="auto">
          <a:xfrm>
            <a:off x="3124200" y="4495800"/>
            <a:ext cx="914400" cy="304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5029200" y="1752600"/>
            <a:ext cx="1295400" cy="3048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4800600" y="4495800"/>
            <a:ext cx="990600" cy="304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6629400" y="4495800"/>
            <a:ext cx="1066800" cy="304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1" y="0"/>
            <a:ext cx="6880760" cy="990600"/>
          </a:xfrm>
        </p:spPr>
        <p:txBody>
          <a:bodyPr/>
          <a:lstStyle/>
          <a:p>
            <a:r>
              <a:rPr lang="en-US" sz="3200" dirty="0" smtClean="0">
                <a:latin typeface="Times" pitchFamily="18" charset="0"/>
                <a:cs typeface="Times" pitchFamily="18" charset="0"/>
              </a:rPr>
              <a:t>Plan</a:t>
            </a:r>
            <a:endParaRPr lang="en-US" sz="32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81000" y="1371600"/>
            <a:ext cx="8610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514350" lvl="0" indent="-51435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3200" b="1" kern="0" dirty="0" smtClean="0">
                <a:solidFill>
                  <a:srgbClr val="000000"/>
                </a:solidFill>
                <a:latin typeface="Times" pitchFamily="18" charset="0"/>
              </a:rPr>
              <a:t>A. Long run growth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2 Determinants of long-run growth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3 Did the region suffer from Dutch-Disease?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b="1" kern="0" dirty="0" smtClean="0">
                <a:solidFill>
                  <a:srgbClr val="FF0000"/>
                </a:solidFill>
                <a:latin typeface="Times" pitchFamily="18" charset="0"/>
              </a:rPr>
              <a:t>Ch. 4 How efficient is government spending?</a:t>
            </a: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/>
            </a:r>
            <a:b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</a:br>
            <a:endParaRPr lang="en-US" sz="3200" kern="0" dirty="0" smtClean="0">
              <a:solidFill>
                <a:srgbClr val="000000"/>
              </a:solidFill>
              <a:latin typeface="Times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b="1" kern="0" dirty="0" smtClean="0">
                <a:solidFill>
                  <a:srgbClr val="000000"/>
                </a:solidFill>
                <a:latin typeface="Times" pitchFamily="18" charset="0"/>
              </a:rPr>
              <a:t>B. Macro-stabilization policies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5  Stabilizing fiscal policy?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6  Monetary policy with a fixed exchange rate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endParaRPr lang="en-US" sz="3200" kern="0" dirty="0" smtClean="0">
              <a:solidFill>
                <a:srgbClr val="000000"/>
              </a:solidFill>
              <a:latin typeface="Times" pitchFamily="18" charset="0"/>
            </a:endParaRPr>
          </a:p>
          <a:p>
            <a:pPr marL="514350" indent="-51435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3200" b="1" kern="0" dirty="0" smtClean="0">
                <a:solidFill>
                  <a:srgbClr val="FFFFFF"/>
                </a:solidFill>
                <a:latin typeface="Times" pitchFamily="18" charset="0"/>
              </a:rPr>
              <a:t>C. Financial sector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FFFFFF"/>
                </a:solidFill>
                <a:latin typeface="Times" pitchFamily="18" charset="0"/>
              </a:rPr>
              <a:t>Ch. 7  Determinants of risks in the banking system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FFFFFF"/>
                </a:solidFill>
                <a:latin typeface="Times" pitchFamily="18" charset="0"/>
              </a:rPr>
              <a:t>Ch. 8  The performance of the financial sector during the crisis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5000"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467599" cy="990600"/>
          </a:xfrm>
        </p:spPr>
        <p:txBody>
          <a:bodyPr/>
          <a:lstStyle/>
          <a:p>
            <a:r>
              <a:rPr lang="en-US" sz="2900" dirty="0" smtClean="0">
                <a:latin typeface="Times" pitchFamily="18" charset="0"/>
                <a:cs typeface="Times" pitchFamily="18" charset="0"/>
              </a:rPr>
              <a:t>Ch 4. How efficient is government spending?</a:t>
            </a:r>
            <a:endParaRPr lang="en-US" sz="29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47800" y="1143000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Budget, by outlays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5874603"/>
            <a:ext cx="922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Spending on energy, electricity, food and water subsidies (2010):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 US$ 16bn (12 percent of GDP, and 32 percent of government spending)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676400"/>
            <a:ext cx="6553200" cy="3933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 bwMode="auto">
          <a:xfrm>
            <a:off x="4267200" y="4419600"/>
            <a:ext cx="1447800" cy="91440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467599" cy="990600"/>
          </a:xfrm>
        </p:spPr>
        <p:txBody>
          <a:bodyPr/>
          <a:lstStyle/>
          <a:p>
            <a:r>
              <a:rPr lang="en-US" sz="2900" dirty="0" smtClean="0">
                <a:latin typeface="Times" pitchFamily="18" charset="0"/>
                <a:cs typeface="Times" pitchFamily="18" charset="0"/>
              </a:rPr>
              <a:t>Ch 4. How efficient is government spending?</a:t>
            </a:r>
            <a:endParaRPr lang="en-US" sz="29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219200"/>
            <a:ext cx="8534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500" dirty="0" smtClean="0">
                <a:solidFill>
                  <a:srgbClr val="000000"/>
                </a:solidFill>
              </a:rPr>
              <a:t>Countries spend on public investment because they can.</a:t>
            </a:r>
          </a:p>
          <a:p>
            <a:pPr algn="l"/>
            <a:r>
              <a:rPr lang="en-US" sz="2500" dirty="0" smtClean="0">
                <a:solidFill>
                  <a:srgbClr val="000000"/>
                </a:solidFill>
              </a:rPr>
              <a:t>Literature is skeptical on effect of public investment: </a:t>
            </a:r>
            <a:r>
              <a:rPr lang="en-US" sz="2500" dirty="0" err="1" smtClean="0">
                <a:solidFill>
                  <a:srgbClr val="000000"/>
                </a:solidFill>
              </a:rPr>
              <a:t>Devarajan</a:t>
            </a:r>
            <a:r>
              <a:rPr lang="en-US" sz="2500" dirty="0" smtClean="0">
                <a:solidFill>
                  <a:srgbClr val="000000"/>
                </a:solidFill>
              </a:rPr>
              <a:t> et al. (1996), Easterly (1999), Romp and De </a:t>
            </a:r>
            <a:r>
              <a:rPr lang="en-US" sz="2500" dirty="0" err="1" smtClean="0">
                <a:solidFill>
                  <a:srgbClr val="000000"/>
                </a:solidFill>
              </a:rPr>
              <a:t>Haan</a:t>
            </a:r>
            <a:r>
              <a:rPr lang="en-US" sz="2500" dirty="0" smtClean="0">
                <a:solidFill>
                  <a:srgbClr val="000000"/>
                </a:solidFill>
              </a:rPr>
              <a:t> (2005)</a:t>
            </a:r>
          </a:p>
          <a:p>
            <a:pPr algn="l"/>
            <a:endParaRPr lang="en-US" sz="2500" dirty="0">
              <a:solidFill>
                <a:srgbClr val="000000"/>
              </a:solidFill>
            </a:endParaRP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499595"/>
            <a:ext cx="6337351" cy="4510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467599" cy="990600"/>
          </a:xfrm>
        </p:spPr>
        <p:txBody>
          <a:bodyPr/>
          <a:lstStyle/>
          <a:p>
            <a:r>
              <a:rPr lang="en-US" sz="2900" dirty="0" smtClean="0">
                <a:latin typeface="Times" pitchFamily="18" charset="0"/>
                <a:cs typeface="Times" pitchFamily="18" charset="0"/>
              </a:rPr>
              <a:t>Ch 4. How efficient is government spending?</a:t>
            </a:r>
            <a:endParaRPr lang="en-US" sz="2900" dirty="0">
              <a:latin typeface="Times" pitchFamily="18" charset="0"/>
              <a:cs typeface="Times" pitchFamily="18" charset="0"/>
            </a:endParaRPr>
          </a:p>
        </p:txBody>
      </p:sp>
      <p:pic>
        <p:nvPicPr>
          <p:cNvPr id="2191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799" y="1981200"/>
            <a:ext cx="7157459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9600" y="1219200"/>
            <a:ext cx="8077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000000"/>
                </a:solidFill>
              </a:rPr>
              <a:t>Countries spend on energy subsidies because they can, most likely not because they need to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5410200" y="2133600"/>
            <a:ext cx="609600" cy="60960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467599" cy="990600"/>
          </a:xfrm>
        </p:spPr>
        <p:txBody>
          <a:bodyPr/>
          <a:lstStyle/>
          <a:p>
            <a:r>
              <a:rPr lang="en-US" sz="2900" dirty="0" smtClean="0">
                <a:latin typeface="Times" pitchFamily="18" charset="0"/>
                <a:cs typeface="Times" pitchFamily="18" charset="0"/>
              </a:rPr>
              <a:t>Ch 4. How efficient is government spending?</a:t>
            </a:r>
            <a:endParaRPr lang="en-US" sz="29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81000" y="1219200"/>
            <a:ext cx="8610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	Ramsey’s theory of optimal taxation can be applied to ‘optimal subsidies’</a:t>
            </a:r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268480"/>
            <a:ext cx="8077200" cy="4589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467599" cy="990600"/>
          </a:xfrm>
        </p:spPr>
        <p:txBody>
          <a:bodyPr/>
          <a:lstStyle/>
          <a:p>
            <a:r>
              <a:rPr lang="en-US" sz="2900" dirty="0" smtClean="0">
                <a:latin typeface="Times" pitchFamily="18" charset="0"/>
                <a:cs typeface="Times" pitchFamily="18" charset="0"/>
              </a:rPr>
              <a:t>Ch 4. How efficient is government spending?</a:t>
            </a:r>
            <a:endParaRPr lang="en-US" sz="29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-381000" y="1143000"/>
            <a:ext cx="9296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	</a:t>
            </a:r>
          </a:p>
          <a:p>
            <a:pPr marL="1257300" lvl="2" indent="-342900" algn="l" eaLnBrk="0" hangingPunct="0">
              <a:spcBef>
                <a:spcPct val="20000"/>
              </a:spcBef>
              <a:buClr>
                <a:schemeClr val="bg2"/>
              </a:buClr>
              <a:buFont typeface="Tahoma" pitchFamily="34" charset="0"/>
              <a:buBlip>
                <a:blip r:embed="rId3"/>
              </a:buBlip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 Goods with a low demand price-elasticity (food, health services) should be subsidized at higher rates</a:t>
            </a:r>
          </a:p>
          <a:p>
            <a:pPr marL="1257300" lvl="2" indent="-342900" algn="l" eaLnBrk="0" hangingPunct="0">
              <a:spcBef>
                <a:spcPct val="20000"/>
              </a:spcBef>
              <a:buClr>
                <a:schemeClr val="bg2"/>
              </a:buClr>
              <a:buFont typeface="Tahoma" pitchFamily="34" charset="0"/>
              <a:buBlip>
                <a:blip r:embed="rId3"/>
              </a:buBlip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Subsidizing energy is inefficient even in this static framework without pollution (demand elasticity to price is high, at around -1)</a:t>
            </a:r>
          </a:p>
          <a:p>
            <a:pPr marL="1257300" lvl="2" indent="-342900" algn="l" eaLnBrk="0" hangingPunct="0">
              <a:spcBef>
                <a:spcPct val="20000"/>
              </a:spcBef>
              <a:buClr>
                <a:schemeClr val="bg2"/>
              </a:buClr>
              <a:buFont typeface="Tahoma" pitchFamily="34" charset="0"/>
              <a:buBlip>
                <a:blip r:embed="rId3"/>
              </a:buBlip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As GCC countries embark in plans to de-subsidize their economy (e.g. pricing to market for feedstock to Industries Qatar), they should consider lowering a wide range of subsidies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467599" cy="990600"/>
          </a:xfrm>
        </p:spPr>
        <p:txBody>
          <a:bodyPr/>
          <a:lstStyle/>
          <a:p>
            <a:r>
              <a:rPr lang="en-US" sz="2900" dirty="0" smtClean="0">
                <a:latin typeface="Times" pitchFamily="18" charset="0"/>
                <a:cs typeface="Times" pitchFamily="18" charset="0"/>
              </a:rPr>
              <a:t>Ch 4. How efficient is government spending?</a:t>
            </a:r>
            <a:endParaRPr lang="en-US" sz="29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-304800" y="1371600"/>
            <a:ext cx="9372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	Public spending creates inefficiencies in dynamic models</a:t>
            </a:r>
          </a:p>
          <a:p>
            <a:pPr marL="1257300" lvl="2" indent="-342900" algn="l" eaLnBrk="0" hangingPunct="0">
              <a:spcBef>
                <a:spcPct val="20000"/>
              </a:spcBef>
              <a:buClr>
                <a:schemeClr val="bg2"/>
              </a:buClr>
              <a:buFont typeface="Tahoma" pitchFamily="34" charset="0"/>
              <a:buBlip>
                <a:blip r:embed="rId3"/>
              </a:buBlip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Real Estate Development Fund (REDF) has been extending interest-free loans to Saudi citizens </a:t>
            </a:r>
          </a:p>
          <a:p>
            <a:pPr marL="1714500" lvl="3" indent="-342900" algn="l" eaLnBrk="0" hangingPunct="0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affected the demand for loans issued by private banks</a:t>
            </a:r>
          </a:p>
          <a:p>
            <a:pPr marL="1714500" lvl="3" indent="-342900" algn="l" eaLnBrk="0" hangingPunct="0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generated long ‘queues’ due to demand in excess of funds supplied by the  government</a:t>
            </a:r>
          </a:p>
          <a:p>
            <a:pPr marL="1257300" lvl="2" indent="-342900" algn="l" eaLnBrk="0" hangingPunct="0">
              <a:spcBef>
                <a:spcPct val="20000"/>
              </a:spcBef>
              <a:buClr>
                <a:schemeClr val="bg2"/>
              </a:buClr>
              <a:buFont typeface="Tahoma" pitchFamily="34" charset="0"/>
              <a:buBlip>
                <a:blip r:embed="rId3"/>
              </a:buBlip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Public service jobs are better paid than private sector equivalent jobs</a:t>
            </a:r>
          </a:p>
          <a:p>
            <a:pPr marL="1714500" lvl="3" indent="-342900" algn="l" eaLnBrk="0" hangingPunct="0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Excess demand in Egypt, Saudi Arabia etc.</a:t>
            </a:r>
          </a:p>
          <a:p>
            <a:pPr marL="1714500" lvl="3" indent="-342900" algn="l" eaLnBrk="0" hangingPunct="0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Unemployment of Saudis is around 10 percent, and is underestimated (low LF participation</a:t>
            </a:r>
            <a:r>
              <a:rPr lang="en-US" sz="3200" b="1" kern="0" dirty="0" smtClean="0">
                <a:solidFill>
                  <a:srgbClr val="000000"/>
                </a:solidFill>
                <a:latin typeface="Times" pitchFamily="18" charset="0"/>
              </a:rPr>
              <a:t>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467599" cy="990600"/>
          </a:xfrm>
        </p:spPr>
        <p:txBody>
          <a:bodyPr/>
          <a:lstStyle/>
          <a:p>
            <a:r>
              <a:rPr lang="en-US" sz="2900" dirty="0" smtClean="0">
                <a:latin typeface="Times" pitchFamily="18" charset="0"/>
                <a:cs typeface="Times" pitchFamily="18" charset="0"/>
              </a:rPr>
              <a:t>Ch 4. How efficient is government spending?</a:t>
            </a:r>
            <a:endParaRPr lang="en-US" sz="29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81000" y="1371600"/>
            <a:ext cx="3886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endParaRPr lang="en-US" sz="3200" kern="0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1295400"/>
            <a:ext cx="85344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000000"/>
                </a:solidFill>
              </a:rPr>
              <a:t>     We can write a model of ‘queue’ for public service </a:t>
            </a:r>
            <a:br>
              <a:rPr lang="en-US" sz="2800" dirty="0" smtClean="0">
                <a:solidFill>
                  <a:srgbClr val="000000"/>
                </a:solidFill>
              </a:rPr>
            </a:br>
            <a:r>
              <a:rPr lang="en-US" sz="2800" dirty="0" smtClean="0">
                <a:solidFill>
                  <a:srgbClr val="000000"/>
                </a:solidFill>
              </a:rPr>
              <a:t>     jobs. Quite similar to models of rural-urban migration </a:t>
            </a:r>
            <a:br>
              <a:rPr lang="en-US" sz="2800" dirty="0" smtClean="0">
                <a:solidFill>
                  <a:srgbClr val="000000"/>
                </a:solidFill>
              </a:rPr>
            </a:br>
            <a:r>
              <a:rPr lang="en-US" sz="2800" dirty="0" smtClean="0">
                <a:solidFill>
                  <a:srgbClr val="000000"/>
                </a:solidFill>
              </a:rPr>
              <a:t>     of Gelb et al (1991). </a:t>
            </a:r>
          </a:p>
          <a:p>
            <a:pPr algn="l"/>
            <a:endParaRPr lang="en-US" sz="2800" dirty="0" smtClean="0">
              <a:solidFill>
                <a:srgbClr val="000000"/>
              </a:solidFill>
            </a:endParaRPr>
          </a:p>
          <a:p>
            <a:pPr algn="l"/>
            <a:r>
              <a:rPr lang="en-US" sz="2800" dirty="0" smtClean="0">
                <a:solidFill>
                  <a:srgbClr val="000000"/>
                </a:solidFill>
              </a:rPr>
              <a:t>    We find that </a:t>
            </a:r>
            <a:r>
              <a:rPr lang="en-US" sz="2800" i="1" dirty="0" err="1" smtClean="0">
                <a:solidFill>
                  <a:srgbClr val="000000"/>
                </a:solidFill>
              </a:rPr>
              <a:t>dL</a:t>
            </a:r>
            <a:r>
              <a:rPr lang="en-US" sz="2800" i="1" baseline="-25000" dirty="0" err="1" smtClean="0">
                <a:solidFill>
                  <a:srgbClr val="000000"/>
                </a:solidFill>
              </a:rPr>
              <a:t>p</a:t>
            </a:r>
            <a:r>
              <a:rPr lang="en-US" sz="2800" i="1" dirty="0" smtClean="0">
                <a:solidFill>
                  <a:srgbClr val="000000"/>
                </a:solidFill>
              </a:rPr>
              <a:t>/</a:t>
            </a:r>
            <a:r>
              <a:rPr lang="en-US" sz="2800" i="1" dirty="0" err="1" smtClean="0">
                <a:solidFill>
                  <a:srgbClr val="000000"/>
                </a:solidFill>
              </a:rPr>
              <a:t>dL</a:t>
            </a:r>
            <a:r>
              <a:rPr lang="en-US" sz="2800" i="1" baseline="-25000" dirty="0" err="1" smtClean="0">
                <a:solidFill>
                  <a:srgbClr val="000000"/>
                </a:solidFill>
              </a:rPr>
              <a:t>g</a:t>
            </a:r>
            <a:r>
              <a:rPr lang="en-US" sz="2800" i="1" dirty="0" smtClean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&lt;-1 if and </a:t>
            </a:r>
            <a:br>
              <a:rPr lang="en-US" sz="2800" dirty="0" smtClean="0">
                <a:solidFill>
                  <a:srgbClr val="000000"/>
                </a:solidFill>
              </a:rPr>
            </a:br>
            <a:r>
              <a:rPr lang="en-US" sz="2800" dirty="0" smtClean="0">
                <a:solidFill>
                  <a:srgbClr val="000000"/>
                </a:solidFill>
              </a:rPr>
              <a:t>     only if</a:t>
            </a:r>
          </a:p>
          <a:p>
            <a:pPr algn="l"/>
            <a:endParaRPr lang="en-US" sz="2800" dirty="0" smtClean="0">
              <a:solidFill>
                <a:srgbClr val="000000"/>
              </a:solidFill>
            </a:endParaRPr>
          </a:p>
          <a:p>
            <a:pPr algn="l"/>
            <a:endParaRPr lang="en-US" sz="2800" dirty="0" smtClean="0">
              <a:solidFill>
                <a:srgbClr val="000000"/>
              </a:solidFill>
            </a:endParaRPr>
          </a:p>
          <a:p>
            <a:pPr lvl="1" algn="l"/>
            <a:r>
              <a:rPr lang="en-US" sz="2800" dirty="0" smtClean="0">
                <a:solidFill>
                  <a:srgbClr val="000000"/>
                </a:solidFill>
              </a:rPr>
              <a:t>An increase in public employment reduces the  incentive to accept a private  sector job</a:t>
            </a:r>
          </a:p>
          <a:p>
            <a:pPr lvl="1" algn="l"/>
            <a:r>
              <a:rPr lang="en-US" sz="2800" dirty="0" smtClean="0">
                <a:solidFill>
                  <a:srgbClr val="000000"/>
                </a:solidFill>
              </a:rPr>
              <a:t>The effect on total employment can be  negative if public service wages are 50 percent higher than private sector wages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3733800"/>
            <a:ext cx="559190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1" y="0"/>
            <a:ext cx="6880760" cy="990600"/>
          </a:xfrm>
        </p:spPr>
        <p:txBody>
          <a:bodyPr/>
          <a:lstStyle/>
          <a:p>
            <a:r>
              <a:rPr lang="en-US" sz="3200" dirty="0" smtClean="0">
                <a:latin typeface="Times" pitchFamily="18" charset="0"/>
                <a:cs typeface="Times" pitchFamily="18" charset="0"/>
              </a:rPr>
              <a:t>Plan</a:t>
            </a:r>
            <a:endParaRPr lang="en-US" sz="32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81000" y="1371600"/>
            <a:ext cx="8610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514350" lvl="0" indent="-51435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3200" b="1" kern="0" dirty="0" smtClean="0">
                <a:solidFill>
                  <a:srgbClr val="000000"/>
                </a:solidFill>
                <a:latin typeface="Times" pitchFamily="18" charset="0"/>
              </a:rPr>
              <a:t>A. Long run growth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2 Determinants of long-run growth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3 Did the region suffer from Dutch-Disease?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4 How efficient is government spending?</a:t>
            </a:r>
            <a:b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</a:br>
            <a:endParaRPr lang="en-US" sz="3200" kern="0" dirty="0" smtClean="0">
              <a:solidFill>
                <a:srgbClr val="000000"/>
              </a:solidFill>
              <a:latin typeface="Times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b="1" kern="0" dirty="0" smtClean="0">
                <a:solidFill>
                  <a:srgbClr val="000000"/>
                </a:solidFill>
                <a:latin typeface="Times" pitchFamily="18" charset="0"/>
              </a:rPr>
              <a:t>B. Macro-stabilization policies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b="1" kern="0" dirty="0" smtClean="0">
                <a:solidFill>
                  <a:srgbClr val="FF0000"/>
                </a:solidFill>
                <a:latin typeface="Times" pitchFamily="18" charset="0"/>
              </a:rPr>
              <a:t>Ch. 5  Stabilizing fiscal policy?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6  Monetary policy with a fixed exchange rate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endParaRPr lang="en-US" sz="3200" kern="0" dirty="0" smtClean="0">
              <a:solidFill>
                <a:srgbClr val="000000"/>
              </a:solidFill>
              <a:latin typeface="Times" pitchFamily="18" charset="0"/>
            </a:endParaRPr>
          </a:p>
          <a:p>
            <a:pPr marL="514350" indent="-51435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3200" b="1" kern="0" dirty="0" smtClean="0">
                <a:solidFill>
                  <a:srgbClr val="FFFFFF"/>
                </a:solidFill>
                <a:latin typeface="Times" pitchFamily="18" charset="0"/>
              </a:rPr>
              <a:t>C. Financial sector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FFFFFF"/>
                </a:solidFill>
                <a:latin typeface="Times" pitchFamily="18" charset="0"/>
              </a:rPr>
              <a:t>Ch. 7  Determinants of risks in the banking system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FFFFFF"/>
                </a:solidFill>
                <a:latin typeface="Times" pitchFamily="18" charset="0"/>
              </a:rPr>
              <a:t>Ch. 8  The performance of the financial sector during the crisis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5000"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1" y="0"/>
            <a:ext cx="6880760" cy="990600"/>
          </a:xfrm>
        </p:spPr>
        <p:txBody>
          <a:bodyPr/>
          <a:lstStyle/>
          <a:p>
            <a:r>
              <a:rPr lang="en-US" sz="3200" dirty="0" smtClean="0">
                <a:latin typeface="Times" pitchFamily="18" charset="0"/>
                <a:cs typeface="Times" pitchFamily="18" charset="0"/>
              </a:rPr>
              <a:t>Introduction</a:t>
            </a:r>
            <a:endParaRPr lang="en-US" sz="3200" dirty="0">
              <a:latin typeface="Times" pitchFamily="18" charset="0"/>
              <a:cs typeface="Times" pitchFamily="18" charset="0"/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524000"/>
            <a:ext cx="8913043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8458200" cy="990600"/>
          </a:xfrm>
        </p:spPr>
        <p:txBody>
          <a:bodyPr/>
          <a:lstStyle/>
          <a:p>
            <a:r>
              <a:rPr lang="en-US" sz="2800" dirty="0" smtClean="0">
                <a:latin typeface="Times" pitchFamily="18" charset="0"/>
                <a:cs typeface="Times" pitchFamily="18" charset="0"/>
              </a:rPr>
              <a:t>Ch 5. Fiscal Policy for Macroeconomic Stability</a:t>
            </a:r>
            <a:endParaRPr lang="en-US" sz="2800" dirty="0">
              <a:latin typeface="Times" pitchFamily="18" charset="0"/>
              <a:cs typeface="Times" pitchFamily="18" charset="0"/>
            </a:endParaRP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0"/>
            <a:ext cx="8506504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l 4"/>
          <p:cNvSpPr/>
          <p:nvPr/>
        </p:nvSpPr>
        <p:spPr bwMode="auto">
          <a:xfrm>
            <a:off x="1676400" y="2286000"/>
            <a:ext cx="1143000" cy="358140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848600" cy="990600"/>
          </a:xfrm>
        </p:spPr>
        <p:txBody>
          <a:bodyPr/>
          <a:lstStyle/>
          <a:p>
            <a:r>
              <a:rPr lang="en-US" sz="2800" dirty="0" smtClean="0">
                <a:latin typeface="Times" pitchFamily="18" charset="0"/>
                <a:cs typeface="Times" pitchFamily="18" charset="0"/>
              </a:rPr>
              <a:t>Ch 5. Fiscal Policy for Macroeconomic Stability</a:t>
            </a:r>
            <a:endParaRPr lang="en-US" sz="28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1371600"/>
            <a:ext cx="8991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  <a:cs typeface="Calibri" pitchFamily="34" charset="0"/>
              </a:rPr>
              <a:t>	Very important to assess role of short-term fiscal policy in oil-rich countries</a:t>
            </a:r>
          </a:p>
          <a:p>
            <a:pPr marL="1257300" lvl="2" indent="-342900" algn="l" eaLnBrk="0" hangingPunct="0">
              <a:spcBef>
                <a:spcPct val="20000"/>
              </a:spcBef>
              <a:buClr>
                <a:schemeClr val="bg2"/>
              </a:buClr>
              <a:buFont typeface="Tahoma" pitchFamily="34" charset="0"/>
              <a:buBlip>
                <a:blip r:embed="rId3"/>
              </a:buBlip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  <a:cs typeface="Calibri" pitchFamily="34" charset="0"/>
              </a:rPr>
              <a:t>Can be the key stabilizing or destabilizing element (→ resource curse)</a:t>
            </a:r>
          </a:p>
          <a:p>
            <a:pPr marL="1257300" lvl="2" indent="-342900" algn="l" eaLnBrk="0" hangingPunct="0">
              <a:spcBef>
                <a:spcPct val="20000"/>
              </a:spcBef>
              <a:buClr>
                <a:schemeClr val="bg2"/>
              </a:buClr>
              <a:buFont typeface="Tahoma" pitchFamily="34" charset="0"/>
              <a:buBlip>
                <a:blip r:embed="rId3"/>
              </a:buBlip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  <a:cs typeface="Calibri" pitchFamily="34" charset="0"/>
              </a:rPr>
              <a:t>In most emerging markets and resource-rich countries, fiscal policy is pro-cyclical (</a:t>
            </a:r>
            <a:r>
              <a:rPr lang="en-US" sz="3200" dirty="0" err="1" smtClean="0">
                <a:solidFill>
                  <a:srgbClr val="000000"/>
                </a:solidFill>
                <a:latin typeface="Times" pitchFamily="18" charset="0"/>
                <a:cs typeface="Calibri" pitchFamily="34" charset="0"/>
              </a:rPr>
              <a:t>Ilzetzki</a:t>
            </a:r>
            <a:r>
              <a:rPr lang="en-US" sz="3200" dirty="0" smtClean="0">
                <a:solidFill>
                  <a:srgbClr val="000000"/>
                </a:solidFill>
                <a:latin typeface="Times" pitchFamily="18" charset="0"/>
                <a:cs typeface="Calibri" pitchFamily="34" charset="0"/>
              </a:rPr>
              <a:t> and </a:t>
            </a:r>
            <a:r>
              <a:rPr lang="en-US" sz="3200" dirty="0" err="1" smtClean="0">
                <a:solidFill>
                  <a:srgbClr val="000000"/>
                </a:solidFill>
                <a:latin typeface="Times" pitchFamily="18" charset="0"/>
                <a:cs typeface="Calibri" pitchFamily="34" charset="0"/>
              </a:rPr>
              <a:t>Végh</a:t>
            </a:r>
            <a:r>
              <a:rPr lang="en-US" sz="3200" dirty="0" smtClean="0">
                <a:solidFill>
                  <a:srgbClr val="000000"/>
                </a:solidFill>
                <a:latin typeface="Times" pitchFamily="18" charset="0"/>
                <a:cs typeface="Calibri" pitchFamily="34" charset="0"/>
              </a:rPr>
              <a:t>, 2008</a:t>
            </a: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  <a:cs typeface="Calibri" pitchFamily="34" charset="0"/>
              </a:rPr>
              <a:t>)</a:t>
            </a:r>
          </a:p>
          <a:p>
            <a:pPr marL="1257300" lvl="2" indent="-342900" algn="l" eaLnBrk="0" hangingPunct="0">
              <a:spcBef>
                <a:spcPct val="20000"/>
              </a:spcBef>
              <a:buClr>
                <a:schemeClr val="bg2"/>
              </a:buClr>
              <a:buFont typeface="Tahoma" pitchFamily="34" charset="0"/>
              <a:buBlip>
                <a:blip r:embed="rId3"/>
              </a:buBlip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  <a:cs typeface="Calibri" pitchFamily="34" charset="0"/>
              </a:rPr>
              <a:t>Many oil exporters fix the exchange rate </a:t>
            </a:r>
          </a:p>
          <a:p>
            <a:pPr marL="1714500" lvl="3" indent="-34290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  <a:cs typeface="Calibri" pitchFamily="34" charset="0"/>
              </a:rPr>
              <a:t>	→ little independence of monetary policy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848600" cy="990600"/>
          </a:xfrm>
        </p:spPr>
        <p:txBody>
          <a:bodyPr/>
          <a:lstStyle/>
          <a:p>
            <a:r>
              <a:rPr lang="en-US" sz="2800" dirty="0" smtClean="0">
                <a:latin typeface="Times" pitchFamily="18" charset="0"/>
                <a:cs typeface="Times" pitchFamily="18" charset="0"/>
              </a:rPr>
              <a:t>Ch 5. Fiscal Policy for Macroeconomic Stability</a:t>
            </a:r>
            <a:endParaRPr lang="en-US" sz="28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1371600"/>
            <a:ext cx="8991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  <a:cs typeface="Calibri" pitchFamily="34" charset="0"/>
              </a:rPr>
              <a:t>	Theoretical priors on effect of fiscal policy: </a:t>
            </a:r>
          </a:p>
          <a:p>
            <a:pPr marL="800100" lvl="1" indent="-342900" algn="l" eaLnBrk="0" hangingPunct="0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  <a:cs typeface="Calibri" pitchFamily="34" charset="0"/>
              </a:rPr>
              <a:t>With an exogenous interest rate, in a closed economy, multipliers are high</a:t>
            </a:r>
          </a:p>
          <a:p>
            <a:pPr marL="800100" lvl="1" indent="-342900" algn="l" eaLnBrk="0" hangingPunct="0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  <a:cs typeface="Calibri" pitchFamily="34" charset="0"/>
              </a:rPr>
              <a:t>But in an open economy, with large imports and remittances outflows, the Keynesian multiplier could be low</a:t>
            </a:r>
          </a:p>
          <a:p>
            <a:pPr marL="342900" indent="-34290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	The empirical literature is concerned with </a:t>
            </a:r>
            <a:r>
              <a:rPr lang="en-US" sz="3200" kern="0" dirty="0" err="1" smtClean="0">
                <a:solidFill>
                  <a:srgbClr val="000000"/>
                </a:solidFill>
                <a:latin typeface="Times" pitchFamily="18" charset="0"/>
              </a:rPr>
              <a:t>endogeneity</a:t>
            </a: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 (automatic stabilizers, reactive fiscal policy)</a:t>
            </a:r>
          </a:p>
          <a:p>
            <a:pPr marL="342900" indent="-34290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	 </a:t>
            </a:r>
          </a:p>
          <a:p>
            <a:pPr marL="342900" indent="-34290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endParaRPr lang="en-US" sz="3200" kern="0" dirty="0" smtClean="0">
              <a:solidFill>
                <a:srgbClr val="000000"/>
              </a:solidFill>
              <a:latin typeface="Times" pitchFamily="18" charset="0"/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848600" cy="990600"/>
          </a:xfrm>
        </p:spPr>
        <p:txBody>
          <a:bodyPr/>
          <a:lstStyle/>
          <a:p>
            <a:r>
              <a:rPr lang="en-US" sz="2800" dirty="0" smtClean="0">
                <a:latin typeface="Times" pitchFamily="18" charset="0"/>
                <a:cs typeface="Times" pitchFamily="18" charset="0"/>
              </a:rPr>
              <a:t>Ch 5. Fiscal Policy for Macroeconomic Stability</a:t>
            </a:r>
            <a:endParaRPr lang="en-US" sz="28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1371600"/>
            <a:ext cx="8991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	</a:t>
            </a:r>
            <a:r>
              <a:rPr lang="en-US" sz="3200" b="1" kern="0" dirty="0" smtClean="0">
                <a:solidFill>
                  <a:srgbClr val="000000"/>
                </a:solidFill>
                <a:latin typeface="Times" pitchFamily="18" charset="0"/>
              </a:rPr>
              <a:t>Solution 1.</a:t>
            </a:r>
          </a:p>
          <a:p>
            <a:pPr marL="342900" lvl="0" indent="-34290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3200" b="1" kern="0" dirty="0" smtClean="0">
                <a:solidFill>
                  <a:srgbClr val="000000"/>
                </a:solidFill>
                <a:latin typeface="Times" pitchFamily="18" charset="0"/>
              </a:rPr>
              <a:t>	 Identify exogenous increases in spending</a:t>
            </a:r>
            <a:endParaRPr lang="en-US" sz="3200" kern="0" dirty="0" smtClean="0">
              <a:solidFill>
                <a:srgbClr val="000000"/>
              </a:solidFill>
              <a:latin typeface="Times" pitchFamily="18" charset="0"/>
            </a:endParaRPr>
          </a:p>
          <a:p>
            <a:pPr marL="342900" lvl="0" indent="-34290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		a) In Saudi Arabia, the lunar </a:t>
            </a:r>
            <a:r>
              <a:rPr lang="en-US" sz="3200" dirty="0" err="1" smtClean="0">
                <a:solidFill>
                  <a:srgbClr val="000000"/>
                </a:solidFill>
              </a:rPr>
              <a:t>Hijri</a:t>
            </a: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 calendar is used to pay </a:t>
            </a:r>
            <a:b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</a:b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           public servants, who earn a 13</a:t>
            </a:r>
            <a:r>
              <a:rPr lang="en-US" sz="3200" kern="0" baseline="30000" dirty="0" smtClean="0">
                <a:solidFill>
                  <a:srgbClr val="000000"/>
                </a:solidFill>
                <a:latin typeface="Times" pitchFamily="18" charset="0"/>
              </a:rPr>
              <a:t>th</a:t>
            </a: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 (Gregorian) month </a:t>
            </a:r>
            <a:b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</a:b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           salary once every 2-3 years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		b) This can be used as an instrument for government </a:t>
            </a:r>
            <a:b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</a:b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           spending: only public servants receive the 13</a:t>
            </a:r>
            <a:r>
              <a:rPr lang="en-US" sz="3200" kern="0" baseline="30000" dirty="0" smtClean="0">
                <a:solidFill>
                  <a:srgbClr val="000000"/>
                </a:solidFill>
                <a:latin typeface="Times" pitchFamily="18" charset="0"/>
              </a:rPr>
              <a:t>th</a:t>
            </a: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 month </a:t>
            </a:r>
            <a:b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</a:b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           salary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		c) But degrees of freedom are really small, since the 	</a:t>
            </a:r>
            <a:b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</a:b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           adjustment dates from 1991 (and IV is biased)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		d) The increases are anticipated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	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848600" cy="990600"/>
          </a:xfrm>
        </p:spPr>
        <p:txBody>
          <a:bodyPr/>
          <a:lstStyle/>
          <a:p>
            <a:r>
              <a:rPr lang="en-US" sz="2800" dirty="0" smtClean="0">
                <a:latin typeface="Times" pitchFamily="18" charset="0"/>
                <a:cs typeface="Times" pitchFamily="18" charset="0"/>
              </a:rPr>
              <a:t>Ch 5. Fiscal Policy for Macroeconomic Stability</a:t>
            </a:r>
            <a:endParaRPr lang="en-US" sz="2800" dirty="0">
              <a:latin typeface="Times" pitchFamily="18" charset="0"/>
              <a:cs typeface="Times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706" y="2133600"/>
            <a:ext cx="9158706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1371600"/>
            <a:ext cx="8991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Times" pitchFamily="18" charset="0"/>
              </a:rPr>
              <a:t>     Estimated multiplier for Saudi Arabia: 0.4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848600" cy="990600"/>
          </a:xfrm>
        </p:spPr>
        <p:txBody>
          <a:bodyPr/>
          <a:lstStyle/>
          <a:p>
            <a:r>
              <a:rPr lang="en-US" sz="2800" dirty="0" smtClean="0">
                <a:latin typeface="Times" pitchFamily="18" charset="0"/>
                <a:cs typeface="Times" pitchFamily="18" charset="0"/>
              </a:rPr>
              <a:t>Ch 5. Fiscal Policy for Macroeconomic Stability</a:t>
            </a:r>
            <a:endParaRPr lang="en-US" sz="28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1371600"/>
            <a:ext cx="8991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	</a:t>
            </a:r>
            <a:r>
              <a:rPr lang="en-US" sz="3200" b="1" kern="0" dirty="0" smtClean="0">
                <a:solidFill>
                  <a:srgbClr val="000000"/>
                </a:solidFill>
                <a:latin typeface="Times" pitchFamily="18" charset="0"/>
              </a:rPr>
              <a:t> 	</a:t>
            </a:r>
            <a:r>
              <a:rPr lang="en-US" sz="2600" b="1" kern="0" dirty="0" smtClean="0">
                <a:solidFill>
                  <a:srgbClr val="000000"/>
                </a:solidFill>
                <a:latin typeface="Times" pitchFamily="18" charset="0"/>
              </a:rPr>
              <a:t>Solution 2.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2600" b="1" kern="0" dirty="0" smtClean="0">
                <a:solidFill>
                  <a:srgbClr val="000000"/>
                </a:solidFill>
                <a:latin typeface="Times" pitchFamily="18" charset="0"/>
              </a:rPr>
              <a:t>		 VAR using annual data</a:t>
            </a:r>
          </a:p>
          <a:p>
            <a:pPr marL="342900" lvl="0" indent="-34290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Times" pitchFamily="18" charset="0"/>
              </a:rPr>
              <a:t>		a) Fiscal policy is not very reactive in the GCC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Times" pitchFamily="18" charset="0"/>
              </a:rPr>
              <a:t>		b) Little high frequency data to inform policymakers</a:t>
            </a:r>
          </a:p>
          <a:p>
            <a:pPr marL="342900" lvl="0" indent="-34290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Times" pitchFamily="18" charset="0"/>
              </a:rPr>
              <a:t>		c) Standard VAR identification procedures can be </a:t>
            </a:r>
          </a:p>
          <a:p>
            <a:pPr marL="342900" lvl="0" indent="-34290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Times" pitchFamily="18" charset="0"/>
              </a:rPr>
              <a:t>               justified</a:t>
            </a:r>
          </a:p>
          <a:p>
            <a:pPr marL="342900" lvl="0" indent="-34290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Times" pitchFamily="18" charset="0"/>
              </a:rPr>
              <a:t>		d) VARs allow historical decomposition of GDP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		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848600" cy="990600"/>
          </a:xfrm>
        </p:spPr>
        <p:txBody>
          <a:bodyPr/>
          <a:lstStyle/>
          <a:p>
            <a:r>
              <a:rPr lang="en-US" sz="2800" dirty="0" smtClean="0">
                <a:latin typeface="Times" pitchFamily="18" charset="0"/>
                <a:cs typeface="Times" pitchFamily="18" charset="0"/>
              </a:rPr>
              <a:t>Ch 5. Fiscal Policy for Macroeconomic Stability</a:t>
            </a:r>
            <a:endParaRPr lang="en-US" sz="2800" dirty="0">
              <a:latin typeface="Times" pitchFamily="18" charset="0"/>
              <a:cs typeface="Times" pitchFamily="18" charset="0"/>
            </a:endParaRPr>
          </a:p>
        </p:txBody>
      </p:sp>
      <p:pic>
        <p:nvPicPr>
          <p:cNvPr id="2222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246" y="1981200"/>
            <a:ext cx="8292754" cy="4589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" y="1371600"/>
            <a:ext cx="9448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Calibri" pitchFamily="34" charset="0"/>
              </a:rPr>
              <a:t>VAR of non-oil growth, government spending and world growth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endParaRPr lang="en-US" sz="3200" kern="0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3048000" y="1981200"/>
            <a:ext cx="1066800" cy="426720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848600" cy="990600"/>
          </a:xfrm>
        </p:spPr>
        <p:txBody>
          <a:bodyPr/>
          <a:lstStyle/>
          <a:p>
            <a:r>
              <a:rPr lang="en-US" sz="2800" dirty="0" smtClean="0">
                <a:latin typeface="Times" pitchFamily="18" charset="0"/>
                <a:cs typeface="Times" pitchFamily="18" charset="0"/>
              </a:rPr>
              <a:t>Ch 5. Fiscal Policy for Macroeconomic Stability</a:t>
            </a:r>
            <a:endParaRPr lang="en-US" sz="28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" y="1371600"/>
            <a:ext cx="9448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Calibri" pitchFamily="34" charset="0"/>
              </a:rPr>
              <a:t>Response of fiscal policy to GDP shocks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endParaRPr lang="en-US" sz="3200" kern="0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799" y="1828800"/>
            <a:ext cx="3426487" cy="236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1782671"/>
            <a:ext cx="3505200" cy="2484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4267200"/>
            <a:ext cx="708048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848600" cy="990600"/>
          </a:xfrm>
        </p:spPr>
        <p:txBody>
          <a:bodyPr/>
          <a:lstStyle/>
          <a:p>
            <a:r>
              <a:rPr lang="en-US" sz="2800" dirty="0" smtClean="0">
                <a:latin typeface="Times" pitchFamily="18" charset="0"/>
                <a:cs typeface="Times" pitchFamily="18" charset="0"/>
              </a:rPr>
              <a:t>Ch 5. Fiscal Policy for Macroeconomic Stability</a:t>
            </a:r>
            <a:endParaRPr lang="en-US" sz="28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5000" y="1524000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Factors of growth volatility in Kuwait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799" y="2057400"/>
            <a:ext cx="8839201" cy="489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39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1" y="0"/>
            <a:ext cx="6880760" cy="990600"/>
          </a:xfrm>
        </p:spPr>
        <p:txBody>
          <a:bodyPr/>
          <a:lstStyle/>
          <a:p>
            <a:r>
              <a:rPr lang="en-US" sz="3200" dirty="0" smtClean="0">
                <a:latin typeface="Times" pitchFamily="18" charset="0"/>
                <a:cs typeface="Times" pitchFamily="18" charset="0"/>
              </a:rPr>
              <a:t>Plan</a:t>
            </a:r>
            <a:endParaRPr lang="en-US" sz="32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81000" y="1371600"/>
            <a:ext cx="8610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514350" lvl="0" indent="-51435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3200" b="1" kern="0" dirty="0" smtClean="0">
                <a:solidFill>
                  <a:srgbClr val="000000"/>
                </a:solidFill>
                <a:latin typeface="Times" pitchFamily="18" charset="0"/>
              </a:rPr>
              <a:t>A. Long run growth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2 Determinants of long-run growth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3 Did the region suffer from Dutch-Disease?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4 How efficient is government spending?</a:t>
            </a:r>
            <a:b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</a:br>
            <a:endParaRPr lang="en-US" sz="3200" kern="0" dirty="0" smtClean="0">
              <a:solidFill>
                <a:srgbClr val="000000"/>
              </a:solidFill>
              <a:latin typeface="Times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b="1" kern="0" dirty="0" smtClean="0">
                <a:solidFill>
                  <a:srgbClr val="000000"/>
                </a:solidFill>
                <a:latin typeface="Times" pitchFamily="18" charset="0"/>
              </a:rPr>
              <a:t>B. Macro-stabilization policies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5  Stabilizing fiscal policy?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b="1" kern="0" dirty="0" smtClean="0">
                <a:solidFill>
                  <a:srgbClr val="FF0000"/>
                </a:solidFill>
                <a:latin typeface="Times" pitchFamily="18" charset="0"/>
              </a:rPr>
              <a:t>Ch. 6  Monetary policy with a fixed exchange rate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endParaRPr lang="en-US" sz="3200" kern="0" dirty="0" smtClean="0">
              <a:solidFill>
                <a:srgbClr val="000000"/>
              </a:solidFill>
              <a:latin typeface="Times" pitchFamily="18" charset="0"/>
            </a:endParaRPr>
          </a:p>
          <a:p>
            <a:pPr marL="514350" indent="-51435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3200" b="1" kern="0" dirty="0" smtClean="0">
                <a:solidFill>
                  <a:srgbClr val="FFFFFF"/>
                </a:solidFill>
                <a:latin typeface="Times" pitchFamily="18" charset="0"/>
              </a:rPr>
              <a:t>C. Financial sector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FFFFFF"/>
                </a:solidFill>
                <a:latin typeface="Times" pitchFamily="18" charset="0"/>
              </a:rPr>
              <a:t>Ch. 7  Determinants of risks in the banking system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FFFFFF"/>
                </a:solidFill>
                <a:latin typeface="Times" pitchFamily="18" charset="0"/>
              </a:rPr>
              <a:t>Ch. 8  The performance of the financial sector during the crisis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5000"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1" y="0"/>
            <a:ext cx="6880760" cy="990600"/>
          </a:xfrm>
        </p:spPr>
        <p:txBody>
          <a:bodyPr/>
          <a:lstStyle/>
          <a:p>
            <a:r>
              <a:rPr lang="en-US" sz="3200" dirty="0" smtClean="0">
                <a:latin typeface="Times" pitchFamily="18" charset="0"/>
                <a:cs typeface="Times" pitchFamily="18" charset="0"/>
              </a:rPr>
              <a:t>Introduction</a:t>
            </a:r>
            <a:endParaRPr lang="en-US" sz="3200" dirty="0">
              <a:latin typeface="Times" pitchFamily="18" charset="0"/>
              <a:cs typeface="Times" pitchFamily="18" charset="0"/>
            </a:endParaRPr>
          </a:p>
        </p:txBody>
      </p:sp>
      <p:pic>
        <p:nvPicPr>
          <p:cNvPr id="2078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447800"/>
            <a:ext cx="8610600" cy="515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 bwMode="auto">
          <a:xfrm>
            <a:off x="5562600" y="3581400"/>
            <a:ext cx="1066800" cy="3048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4800600" y="3581400"/>
            <a:ext cx="1066800" cy="3048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6858000" y="4343400"/>
            <a:ext cx="1600200" cy="3048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6781800" y="5257800"/>
            <a:ext cx="1066800" cy="3048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40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848600" cy="990600"/>
          </a:xfrm>
        </p:spPr>
        <p:txBody>
          <a:bodyPr/>
          <a:lstStyle/>
          <a:p>
            <a:r>
              <a:rPr lang="en-US" sz="2800" dirty="0" smtClean="0">
                <a:latin typeface="Times" pitchFamily="18" charset="0"/>
                <a:cs typeface="Times" pitchFamily="18" charset="0"/>
              </a:rPr>
              <a:t>Ch 6. Monetary Policy with Fixed Exchange Rate</a:t>
            </a:r>
            <a:endParaRPr lang="en-US" sz="28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137160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Times" pitchFamily="18" charset="0"/>
              </a:rPr>
              <a:t>	Several characteristics of the GCC make them interesting cases to study monetary policy, and many emerging countries/low income countries are similar: 	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endParaRPr lang="en-US" sz="2800" kern="0" dirty="0" smtClean="0">
              <a:solidFill>
                <a:srgbClr val="000000"/>
              </a:solidFill>
              <a:latin typeface="Times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Times" pitchFamily="18" charset="0"/>
              </a:rPr>
              <a:t>	1. Most of the GCC is with a fixed exchange rate regime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Times" pitchFamily="18" charset="0"/>
              </a:rPr>
              <a:t>	2. Central Banks do not target an inflation rate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Times" pitchFamily="18" charset="0"/>
              </a:rPr>
              <a:t>	3. Central Banks operate on ‘quantities’ on money markets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Times" pitchFamily="18" charset="0"/>
              </a:rPr>
              <a:t>		a. Sterilization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Times" pitchFamily="18" charset="0"/>
              </a:rPr>
              <a:t>		b. Attempts at affecting interest rates and supply of 	    credit, even with a fixed exchange rate regime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endParaRPr lang="en-US" sz="2800" kern="0" dirty="0" smtClean="0">
              <a:solidFill>
                <a:srgbClr val="000000"/>
              </a:solidFill>
              <a:latin typeface="Times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Times" pitchFamily="18" charset="0"/>
              </a:rPr>
              <a:t>	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41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848600" cy="990600"/>
          </a:xfrm>
        </p:spPr>
        <p:txBody>
          <a:bodyPr/>
          <a:lstStyle/>
          <a:p>
            <a:r>
              <a:rPr lang="en-US" sz="2800" dirty="0" smtClean="0">
                <a:latin typeface="Times" pitchFamily="18" charset="0"/>
                <a:cs typeface="Times" pitchFamily="18" charset="0"/>
              </a:rPr>
              <a:t>Ch 6. Monetary Policy with Fixed Exchange Rate</a:t>
            </a:r>
            <a:endParaRPr lang="en-US" sz="28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144780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The fixed exchange rate regime has not been successful in stabilizing inflation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09799"/>
            <a:ext cx="8534400" cy="432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42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848600" cy="990600"/>
          </a:xfrm>
        </p:spPr>
        <p:txBody>
          <a:bodyPr/>
          <a:lstStyle/>
          <a:p>
            <a:r>
              <a:rPr lang="en-US" sz="2800" dirty="0" smtClean="0">
                <a:latin typeface="Times" pitchFamily="18" charset="0"/>
                <a:cs typeface="Times" pitchFamily="18" charset="0"/>
              </a:rPr>
              <a:t>Ch 6. Monetary Policy with Fixed Exchange Rate</a:t>
            </a:r>
            <a:endParaRPr lang="en-US" sz="28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295400"/>
            <a:ext cx="830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But independent monetary policy may not be very effective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828799"/>
            <a:ext cx="6400800" cy="5124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43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848600" cy="990600"/>
          </a:xfrm>
        </p:spPr>
        <p:txBody>
          <a:bodyPr/>
          <a:lstStyle/>
          <a:p>
            <a:r>
              <a:rPr lang="en-US" sz="2800" dirty="0" smtClean="0">
                <a:latin typeface="Times" pitchFamily="18" charset="0"/>
                <a:cs typeface="Times" pitchFamily="18" charset="0"/>
              </a:rPr>
              <a:t>Ch 6. Monetary Policy with Fixed Exchange Rate</a:t>
            </a:r>
            <a:endParaRPr lang="en-US" sz="28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1447800"/>
            <a:ext cx="830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And central banks manage to temporarily affect interest rates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896825"/>
            <a:ext cx="5943600" cy="488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44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848600" cy="990600"/>
          </a:xfrm>
        </p:spPr>
        <p:txBody>
          <a:bodyPr/>
          <a:lstStyle/>
          <a:p>
            <a:r>
              <a:rPr lang="en-US" sz="2800" dirty="0" smtClean="0">
                <a:latin typeface="Times" pitchFamily="18" charset="0"/>
                <a:cs typeface="Times" pitchFamily="18" charset="0"/>
              </a:rPr>
              <a:t>Ch 6. Monetary Policy with Fixed Exchange Rate</a:t>
            </a:r>
            <a:endParaRPr lang="en-US" sz="28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1371600"/>
            <a:ext cx="8991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800100" lvl="1" indent="-342900" algn="l" eaLnBrk="0" hangingPunct="0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Evaluating the stance of monetary policy and its effect in the GCC is very tricky</a:t>
            </a:r>
          </a:p>
          <a:p>
            <a:pPr marL="800100" lvl="1" indent="-342900" algn="l" eaLnBrk="0" hangingPunct="0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Data is not available at high frequency, which is important for the VAR identification strategy</a:t>
            </a:r>
          </a:p>
          <a:p>
            <a:pPr marL="800100" lvl="1" indent="-342900" algn="l" eaLnBrk="0" hangingPunct="0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We nonetheless estimate a monetary VAR. This is the first attempt on the region, but it is a speculative exercise</a:t>
            </a:r>
          </a:p>
          <a:p>
            <a:pPr marL="800100" lvl="1" indent="-342900" algn="l" eaLnBrk="0" hangingPunct="0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With a fixed exchange rate we need to estimate US monetary policy shocks within the VAR </a:t>
            </a:r>
          </a:p>
          <a:p>
            <a:pPr marL="800100" lvl="1" indent="-342900" algn="l" eaLnBrk="0" hangingPunct="0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2-country VAR, following </a:t>
            </a:r>
            <a:r>
              <a:rPr lang="en-US" sz="3200" kern="0" dirty="0" err="1" smtClean="0">
                <a:solidFill>
                  <a:srgbClr val="000000"/>
                </a:solidFill>
                <a:latin typeface="Times" pitchFamily="18" charset="0"/>
              </a:rPr>
              <a:t>Miniane</a:t>
            </a: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 and Rogers</a:t>
            </a:r>
          </a:p>
          <a:p>
            <a:pPr marL="800100" lvl="1" indent="-342900" algn="l" eaLnBrk="0" hangingPunct="0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Panel data with 168 observations</a:t>
            </a:r>
          </a:p>
          <a:p>
            <a:pPr marL="800100" lvl="1" indent="-342900" algn="l" eaLnBrk="0" hangingPunct="0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endParaRPr lang="en-US" sz="3200" kern="0" dirty="0" smtClean="0">
              <a:solidFill>
                <a:srgbClr val="000000"/>
              </a:solidFill>
              <a:latin typeface="Times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45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848600" cy="990600"/>
          </a:xfrm>
        </p:spPr>
        <p:txBody>
          <a:bodyPr/>
          <a:lstStyle/>
          <a:p>
            <a:r>
              <a:rPr lang="en-US" sz="2800" dirty="0" smtClean="0">
                <a:latin typeface="Times" pitchFamily="18" charset="0"/>
                <a:cs typeface="Times" pitchFamily="18" charset="0"/>
              </a:rPr>
              <a:t>Ch 6. Monetary Policy with Fixed Exchange Rate</a:t>
            </a:r>
            <a:endParaRPr lang="en-US" sz="2800" dirty="0">
              <a:latin typeface="Times" pitchFamily="18" charset="0"/>
              <a:cs typeface="Times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676400"/>
            <a:ext cx="7696200" cy="5147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9931" y="1676400"/>
            <a:ext cx="409269" cy="5084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1" y="1338834"/>
            <a:ext cx="7467600" cy="261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 bwMode="auto">
          <a:xfrm>
            <a:off x="1143000" y="4114800"/>
            <a:ext cx="1676400" cy="129540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46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848600" cy="990600"/>
          </a:xfrm>
        </p:spPr>
        <p:txBody>
          <a:bodyPr/>
          <a:lstStyle/>
          <a:p>
            <a:r>
              <a:rPr lang="en-US" sz="2800" dirty="0" smtClean="0">
                <a:latin typeface="Times" pitchFamily="18" charset="0"/>
                <a:cs typeface="Times" pitchFamily="18" charset="0"/>
              </a:rPr>
              <a:t>Ch 6. Monetary Policy with Fixed Exchange Rate</a:t>
            </a:r>
            <a:endParaRPr lang="en-US" sz="2800" dirty="0">
              <a:latin typeface="Times" pitchFamily="18" charset="0"/>
              <a:cs typeface="Times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676400"/>
            <a:ext cx="7696200" cy="5147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9931" y="1676400"/>
            <a:ext cx="409269" cy="5084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1" y="1338834"/>
            <a:ext cx="7467600" cy="261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Oval 12"/>
          <p:cNvSpPr/>
          <p:nvPr/>
        </p:nvSpPr>
        <p:spPr bwMode="auto">
          <a:xfrm>
            <a:off x="7315200" y="2895600"/>
            <a:ext cx="1676400" cy="129540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47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848600" cy="990600"/>
          </a:xfrm>
        </p:spPr>
        <p:txBody>
          <a:bodyPr/>
          <a:lstStyle/>
          <a:p>
            <a:r>
              <a:rPr lang="en-US" sz="2800" dirty="0" smtClean="0">
                <a:latin typeface="Times" pitchFamily="18" charset="0"/>
                <a:cs typeface="Times" pitchFamily="18" charset="0"/>
              </a:rPr>
              <a:t>Ch 6. Monetary Policy with Fixed Exchange Rate</a:t>
            </a:r>
            <a:endParaRPr lang="en-US" sz="2800" dirty="0">
              <a:latin typeface="Times" pitchFamily="18" charset="0"/>
              <a:cs typeface="Times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676400"/>
            <a:ext cx="7696200" cy="5147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9931" y="1676400"/>
            <a:ext cx="409269" cy="5084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1" y="1338834"/>
            <a:ext cx="7467600" cy="261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Oval 11"/>
          <p:cNvSpPr/>
          <p:nvPr/>
        </p:nvSpPr>
        <p:spPr bwMode="auto">
          <a:xfrm>
            <a:off x="7239000" y="4114800"/>
            <a:ext cx="1676400" cy="129540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848600" cy="990600"/>
          </a:xfrm>
        </p:spPr>
        <p:txBody>
          <a:bodyPr/>
          <a:lstStyle/>
          <a:p>
            <a:r>
              <a:rPr lang="en-US" sz="2800" dirty="0" smtClean="0">
                <a:latin typeface="Times" pitchFamily="18" charset="0"/>
                <a:cs typeface="Times" pitchFamily="18" charset="0"/>
              </a:rPr>
              <a:t>Ch 6. Monetary Policy with Fixed Exchange Rate</a:t>
            </a:r>
            <a:endParaRPr lang="en-US" sz="28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4800" y="1600200"/>
            <a:ext cx="8839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lvl="0" indent="-34290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2800" b="1" kern="0" dirty="0" smtClean="0">
                <a:solidFill>
                  <a:srgbClr val="000000"/>
                </a:solidFill>
                <a:latin typeface="Times" pitchFamily="18" charset="0"/>
              </a:rPr>
              <a:t>Findings:</a:t>
            </a:r>
          </a:p>
          <a:p>
            <a:pPr marL="800100" lvl="1" indent="-342900" algn="l" eaLnBrk="0" hangingPunct="0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Times" pitchFamily="18" charset="0"/>
              </a:rPr>
              <a:t>Monetary policy in the US affects inflation in the GCC</a:t>
            </a:r>
          </a:p>
          <a:p>
            <a:pPr marL="800100" lvl="1" indent="-342900" algn="l" eaLnBrk="0" hangingPunct="0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Times" pitchFamily="18" charset="0"/>
              </a:rPr>
              <a:t>Monetary policy in the US affects oil prices, and thus government spending and growth in the US</a:t>
            </a:r>
          </a:p>
          <a:p>
            <a:pPr marL="800100" lvl="1" indent="-342900" algn="l" eaLnBrk="0" hangingPunct="0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Times" pitchFamily="18" charset="0"/>
              </a:rPr>
              <a:t>Monetary policy (via quantities) in the GCC affects inflation in the medium-term</a:t>
            </a:r>
          </a:p>
          <a:p>
            <a:pPr marL="800100" lvl="1" indent="-342900" algn="l" eaLnBrk="0" hangingPunct="0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Times" pitchFamily="18" charset="0"/>
              </a:rPr>
              <a:t>Monetary policy in the GCC does not affect growth in the GCC</a:t>
            </a:r>
          </a:p>
          <a:p>
            <a:pPr marL="800100" lvl="1" indent="-342900" algn="l" eaLnBrk="0" hangingPunct="0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endParaRPr lang="en-US" sz="2800" kern="0" dirty="0" smtClean="0">
              <a:solidFill>
                <a:srgbClr val="000000"/>
              </a:solidFill>
              <a:latin typeface="Times" pitchFamily="18" charset="0"/>
            </a:endParaRPr>
          </a:p>
          <a:p>
            <a:pPr marL="342900" lvl="0" indent="-34290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Times" pitchFamily="18" charset="0"/>
              </a:rPr>
              <a:t>	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990600" y="381000"/>
            <a:ext cx="1905000" cy="457200"/>
          </a:xfrm>
        </p:spPr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48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49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848600" cy="990600"/>
          </a:xfrm>
        </p:spPr>
        <p:txBody>
          <a:bodyPr/>
          <a:lstStyle/>
          <a:p>
            <a:r>
              <a:rPr lang="en-US" sz="2800" dirty="0" smtClean="0">
                <a:latin typeface="Times" pitchFamily="18" charset="0"/>
                <a:cs typeface="Times" pitchFamily="18" charset="0"/>
              </a:rPr>
              <a:t>Conclusion</a:t>
            </a:r>
            <a:endParaRPr lang="en-US" sz="28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1219200"/>
            <a:ext cx="86106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 Capital intensity has been declining in a few GCC </a:t>
            </a:r>
            <a:br>
              <a:rPr lang="en-US" sz="2800" dirty="0" smtClean="0">
                <a:solidFill>
                  <a:srgbClr val="000000"/>
                </a:solidFill>
              </a:rPr>
            </a:br>
            <a:r>
              <a:rPr lang="en-US" sz="2800" dirty="0" smtClean="0">
                <a:solidFill>
                  <a:srgbClr val="000000"/>
                </a:solidFill>
              </a:rPr>
              <a:t>  countries; TFP has also declined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 Dutch-Disease probably not the issue, at least </a:t>
            </a:r>
            <a:br>
              <a:rPr lang="en-US" sz="2800" dirty="0" smtClean="0">
                <a:solidFill>
                  <a:srgbClr val="000000"/>
                </a:solidFill>
              </a:rPr>
            </a:br>
            <a:r>
              <a:rPr lang="en-US" sz="2800" dirty="0" smtClean="0">
                <a:solidFill>
                  <a:srgbClr val="000000"/>
                </a:solidFill>
              </a:rPr>
              <a:t>   recently, thanks to the supply side effect of migrant </a:t>
            </a:r>
            <a:br>
              <a:rPr lang="en-US" sz="2800" dirty="0" smtClean="0">
                <a:solidFill>
                  <a:srgbClr val="000000"/>
                </a:solidFill>
              </a:rPr>
            </a:br>
            <a:r>
              <a:rPr lang="en-US" sz="2800" dirty="0" smtClean="0">
                <a:solidFill>
                  <a:srgbClr val="000000"/>
                </a:solidFill>
              </a:rPr>
              <a:t>   workers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 A rich and large public sector has less incentives to </a:t>
            </a:r>
            <a:br>
              <a:rPr lang="en-US" sz="2800" dirty="0" smtClean="0">
                <a:solidFill>
                  <a:srgbClr val="000000"/>
                </a:solidFill>
              </a:rPr>
            </a:br>
            <a:r>
              <a:rPr lang="en-US" sz="2800" dirty="0" smtClean="0">
                <a:solidFill>
                  <a:srgbClr val="000000"/>
                </a:solidFill>
              </a:rPr>
              <a:t>  spend money efficiently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 A large government also creates rent seeking and </a:t>
            </a:r>
            <a:br>
              <a:rPr lang="en-US" sz="2800" dirty="0" smtClean="0">
                <a:solidFill>
                  <a:srgbClr val="000000"/>
                </a:solidFill>
              </a:rPr>
            </a:br>
            <a:r>
              <a:rPr lang="en-US" sz="2800" dirty="0" smtClean="0">
                <a:solidFill>
                  <a:srgbClr val="000000"/>
                </a:solidFill>
              </a:rPr>
              <a:t>  crowds out the private sector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 Growth and fiscal spending volatility is very high 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 Fiscal policy is powerful, but has been </a:t>
            </a:r>
            <a:r>
              <a:rPr lang="en-US" sz="2800" dirty="0" err="1" smtClean="0">
                <a:solidFill>
                  <a:srgbClr val="000000"/>
                </a:solidFill>
              </a:rPr>
              <a:t>procyclical</a:t>
            </a:r>
            <a:endParaRPr lang="en-US" sz="2800" dirty="0" smtClean="0">
              <a:solidFill>
                <a:srgbClr val="000000"/>
              </a:solidFill>
            </a:endParaRPr>
          </a:p>
          <a:p>
            <a:pPr lvl="1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 Monetary policy has not been effective at stabilizing </a:t>
            </a:r>
            <a:br>
              <a:rPr lang="en-US" sz="2800" dirty="0" smtClean="0">
                <a:solidFill>
                  <a:srgbClr val="000000"/>
                </a:solidFill>
              </a:rPr>
            </a:br>
            <a:r>
              <a:rPr lang="en-US" sz="2800" dirty="0" smtClean="0">
                <a:solidFill>
                  <a:srgbClr val="000000"/>
                </a:solidFill>
              </a:rPr>
              <a:t>  growth and inflation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1" y="0"/>
            <a:ext cx="6880760" cy="990600"/>
          </a:xfrm>
        </p:spPr>
        <p:txBody>
          <a:bodyPr/>
          <a:lstStyle/>
          <a:p>
            <a:r>
              <a:rPr lang="en-US" sz="3200" dirty="0" smtClean="0">
                <a:latin typeface="Times" pitchFamily="18" charset="0"/>
                <a:cs typeface="Times" pitchFamily="18" charset="0"/>
              </a:rPr>
              <a:t>Plan</a:t>
            </a:r>
            <a:endParaRPr lang="en-US" sz="32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81000" y="1371600"/>
            <a:ext cx="8610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514350" lvl="0" indent="-51435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3200" b="1" kern="0" dirty="0" smtClean="0">
                <a:solidFill>
                  <a:srgbClr val="000000"/>
                </a:solidFill>
                <a:latin typeface="Times" pitchFamily="18" charset="0"/>
              </a:rPr>
              <a:t>A. Long run growth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2 Determinants of long-run growth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3 Did the region suffer from Dutch-Disease?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4 How efficient is government spending?</a:t>
            </a:r>
            <a:b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</a:br>
            <a:endParaRPr lang="en-US" sz="3200" kern="0" dirty="0" smtClean="0">
              <a:solidFill>
                <a:srgbClr val="000000"/>
              </a:solidFill>
              <a:latin typeface="Times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b="1" kern="0" dirty="0" smtClean="0">
                <a:solidFill>
                  <a:srgbClr val="000000"/>
                </a:solidFill>
                <a:latin typeface="Times" pitchFamily="18" charset="0"/>
              </a:rPr>
              <a:t>B. Macro-stabilization policies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5  Stabilizing fiscal policy?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6  Monetary policy with a fixed exchange rate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endParaRPr lang="en-US" sz="3200" kern="0" dirty="0" smtClean="0">
              <a:solidFill>
                <a:srgbClr val="000000"/>
              </a:solidFill>
              <a:latin typeface="Times" pitchFamily="18" charset="0"/>
            </a:endParaRPr>
          </a:p>
          <a:p>
            <a:pPr marL="514350" indent="-51435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3200" b="1" kern="0" dirty="0" smtClean="0">
                <a:solidFill>
                  <a:srgbClr val="000000"/>
                </a:solidFill>
                <a:latin typeface="Times" pitchFamily="18" charset="0"/>
              </a:rPr>
              <a:t>C. Financial sector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7  Determinants of risks in the banking system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8  The performance of the financial sector during the crisis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5000"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1" y="0"/>
            <a:ext cx="6880760" cy="990600"/>
          </a:xfrm>
        </p:spPr>
        <p:txBody>
          <a:bodyPr/>
          <a:lstStyle/>
          <a:p>
            <a:r>
              <a:rPr lang="en-US" sz="3200" dirty="0" smtClean="0">
                <a:latin typeface="Times" pitchFamily="18" charset="0"/>
                <a:cs typeface="Times" pitchFamily="18" charset="0"/>
              </a:rPr>
              <a:t>Plan</a:t>
            </a:r>
            <a:endParaRPr lang="en-US" sz="32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81000" y="1371600"/>
            <a:ext cx="8610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514350" lvl="0" indent="-51435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3200" b="1" kern="0" dirty="0" smtClean="0">
                <a:solidFill>
                  <a:srgbClr val="000000"/>
                </a:solidFill>
                <a:latin typeface="Times" pitchFamily="18" charset="0"/>
              </a:rPr>
              <a:t>A. Long run growth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2 Determinants of long-run growth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3 Did the region suffer from Dutch-Disease?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4 How efficient is government spending?</a:t>
            </a:r>
            <a:b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</a:br>
            <a:endParaRPr lang="en-US" sz="3200" kern="0" dirty="0" smtClean="0">
              <a:solidFill>
                <a:srgbClr val="000000"/>
              </a:solidFill>
              <a:latin typeface="Times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b="1" kern="0" dirty="0" smtClean="0">
                <a:solidFill>
                  <a:srgbClr val="000000"/>
                </a:solidFill>
                <a:latin typeface="Times" pitchFamily="18" charset="0"/>
              </a:rPr>
              <a:t>B. Macro-stabilization policies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5  Stabilizing fiscal policy?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Times" pitchFamily="18" charset="0"/>
              </a:rPr>
              <a:t>Ch. 6  Monetary policy with a fixed exchange rate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endParaRPr lang="en-US" sz="3200" kern="0" dirty="0" smtClean="0">
              <a:solidFill>
                <a:srgbClr val="000000"/>
              </a:solidFill>
              <a:latin typeface="Times" pitchFamily="18" charset="0"/>
            </a:endParaRPr>
          </a:p>
          <a:p>
            <a:pPr marL="514350" indent="-514350" algn="l"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en-US" sz="3200" b="1" kern="0" dirty="0" smtClean="0">
                <a:solidFill>
                  <a:schemeClr val="tx1">
                    <a:lumMod val="75000"/>
                  </a:schemeClr>
                </a:solidFill>
                <a:latin typeface="Times" pitchFamily="18" charset="0"/>
              </a:rPr>
              <a:t>C. Financial sector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chemeClr val="tx1">
                    <a:lumMod val="75000"/>
                  </a:schemeClr>
                </a:solidFill>
                <a:latin typeface="Times" pitchFamily="18" charset="0"/>
              </a:rPr>
              <a:t>Ch. 7  Determinants of risks in the banking system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r>
              <a:rPr lang="en-US" sz="3200" kern="0" dirty="0" smtClean="0">
                <a:solidFill>
                  <a:schemeClr val="tx1">
                    <a:lumMod val="75000"/>
                  </a:schemeClr>
                </a:solidFill>
                <a:latin typeface="Times" pitchFamily="18" charset="0"/>
              </a:rPr>
              <a:t>Ch. 8  The performance of the financial sector during the crisis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5000"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696199" cy="990600"/>
          </a:xfrm>
        </p:spPr>
        <p:txBody>
          <a:bodyPr/>
          <a:lstStyle/>
          <a:p>
            <a:r>
              <a:rPr lang="en-US" sz="3200" dirty="0" smtClean="0">
                <a:latin typeface="Times" pitchFamily="18" charset="0"/>
                <a:cs typeface="Times" pitchFamily="18" charset="0"/>
              </a:rPr>
              <a:t>Ch 2. Determinants of long-run growth</a:t>
            </a:r>
            <a:endParaRPr lang="en-US" sz="3200" dirty="0">
              <a:latin typeface="Times" pitchFamily="18" charset="0"/>
              <a:cs typeface="Times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219200"/>
            <a:ext cx="8001000" cy="530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28600" y="6400800"/>
            <a:ext cx="27432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Source: IMF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696199" cy="990600"/>
          </a:xfrm>
        </p:spPr>
        <p:txBody>
          <a:bodyPr/>
          <a:lstStyle/>
          <a:p>
            <a:r>
              <a:rPr lang="en-US" sz="3200" dirty="0" smtClean="0">
                <a:latin typeface="Times" pitchFamily="18" charset="0"/>
                <a:cs typeface="Times" pitchFamily="18" charset="0"/>
              </a:rPr>
              <a:t>Ch 2. Determinants of long-run growth</a:t>
            </a:r>
            <a:endParaRPr lang="en-US" sz="32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1371600"/>
            <a:ext cx="8839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Decomposing real GDP growth (1991-2009)</a:t>
            </a:r>
          </a:p>
          <a:p>
            <a:pPr algn="l"/>
            <a:r>
              <a:rPr lang="el-GR" dirty="0" smtClean="0">
                <a:solidFill>
                  <a:srgbClr val="000000"/>
                </a:solidFill>
                <a:latin typeface="Calibri"/>
                <a:cs typeface="Calibri"/>
              </a:rPr>
              <a:t>Δ</a:t>
            </a: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y	  : growth of real  GDP per worker</a:t>
            </a:r>
            <a:endParaRPr lang="en-US" dirty="0" smtClean="0">
              <a:solidFill>
                <a:srgbClr val="000000"/>
              </a:solidFill>
            </a:endParaRP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α</a:t>
            </a:r>
            <a:r>
              <a:rPr lang="el-GR" dirty="0" smtClean="0">
                <a:solidFill>
                  <a:srgbClr val="000000"/>
                </a:solidFill>
                <a:latin typeface="Calibri"/>
                <a:cs typeface="Calibri"/>
              </a:rPr>
              <a:t>Δ</a:t>
            </a: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k	  : contribution to growth due to increase in capital per worker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(1-α)</a:t>
            </a:r>
            <a:r>
              <a:rPr lang="el-GR" dirty="0" smtClean="0">
                <a:solidFill>
                  <a:srgbClr val="000000"/>
                </a:solidFill>
                <a:latin typeface="Calibri"/>
                <a:cs typeface="Calibri"/>
              </a:rPr>
              <a:t>Δ</a:t>
            </a: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h : contribution to growth due to increases education</a:t>
            </a:r>
          </a:p>
          <a:p>
            <a:pPr algn="l"/>
            <a:r>
              <a:rPr lang="el-GR" dirty="0" smtClean="0">
                <a:solidFill>
                  <a:srgbClr val="000000"/>
                </a:solidFill>
                <a:latin typeface="Calibri"/>
                <a:cs typeface="Calibri"/>
              </a:rPr>
              <a:t>Δ</a:t>
            </a: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TFP	  : unexplained component (Total Factor Productivity) </a:t>
            </a:r>
          </a:p>
          <a:p>
            <a:pPr algn="l"/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352800"/>
            <a:ext cx="8481979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EA328-BB85-411E-8DD1-6C72D2E647F5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696199" cy="990600"/>
          </a:xfrm>
        </p:spPr>
        <p:txBody>
          <a:bodyPr/>
          <a:lstStyle/>
          <a:p>
            <a:r>
              <a:rPr lang="en-US" sz="3200" dirty="0" smtClean="0">
                <a:latin typeface="Times" pitchFamily="18" charset="0"/>
                <a:cs typeface="Times" pitchFamily="18" charset="0"/>
              </a:rPr>
              <a:t>Ch 2. Determinants of long-run growth</a:t>
            </a:r>
            <a:endParaRPr lang="en-US" sz="32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371600"/>
            <a:ext cx="89154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 smtClean="0">
                <a:solidFill>
                  <a:srgbClr val="000000"/>
                </a:solidFill>
                <a:latin typeface="Times" pitchFamily="18" charset="0"/>
              </a:rPr>
              <a:t>Some serious caveats:</a:t>
            </a:r>
          </a:p>
          <a:p>
            <a:pPr algn="l"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Times" pitchFamily="18" charset="0"/>
              </a:rPr>
              <a:t> Data, especially price of investment goods</a:t>
            </a:r>
          </a:p>
          <a:p>
            <a:pPr algn="l"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Times" pitchFamily="18" charset="0"/>
              </a:rPr>
              <a:t> What is capital? </a:t>
            </a:r>
          </a:p>
          <a:p>
            <a:pPr lvl="1" algn="l"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Times" pitchFamily="18" charset="0"/>
              </a:rPr>
              <a:t>Aggregation issues (</a:t>
            </a:r>
            <a:r>
              <a:rPr lang="en-US" sz="3200" dirty="0" err="1" smtClean="0">
                <a:solidFill>
                  <a:srgbClr val="000000"/>
                </a:solidFill>
                <a:latin typeface="Times" pitchFamily="18" charset="0"/>
              </a:rPr>
              <a:t>Caselli</a:t>
            </a:r>
            <a:r>
              <a:rPr lang="en-US" sz="3200" dirty="0" smtClean="0">
                <a:solidFill>
                  <a:srgbClr val="000000"/>
                </a:solidFill>
                <a:latin typeface="Times" pitchFamily="18" charset="0"/>
              </a:rPr>
              <a:t>, 2005)</a:t>
            </a:r>
          </a:p>
          <a:p>
            <a:pPr lvl="1" algn="l"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Times" pitchFamily="18" charset="0"/>
              </a:rPr>
              <a:t> Types of capital (</a:t>
            </a:r>
            <a:r>
              <a:rPr lang="en-US" sz="3200" dirty="0" err="1" smtClean="0">
                <a:solidFill>
                  <a:srgbClr val="000000"/>
                </a:solidFill>
                <a:latin typeface="Times" pitchFamily="18" charset="0"/>
              </a:rPr>
              <a:t>Caselli</a:t>
            </a:r>
            <a:r>
              <a:rPr lang="en-US" sz="3200" dirty="0" smtClean="0">
                <a:solidFill>
                  <a:srgbClr val="000000"/>
                </a:solidFill>
                <a:latin typeface="Times" pitchFamily="18" charset="0"/>
              </a:rPr>
              <a:t> and Wilson 2004)</a:t>
            </a:r>
          </a:p>
          <a:p>
            <a:pPr algn="l"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Times" pitchFamily="18" charset="0"/>
              </a:rPr>
              <a:t> Is the weight given to years of schooling </a:t>
            </a:r>
            <a:br>
              <a:rPr lang="en-US" sz="3200" dirty="0" smtClean="0">
                <a:solidFill>
                  <a:srgbClr val="000000"/>
                </a:solidFill>
                <a:latin typeface="Times" pitchFamily="18" charset="0"/>
              </a:rPr>
            </a:br>
            <a:r>
              <a:rPr lang="en-US" sz="3200" dirty="0" smtClean="0">
                <a:solidFill>
                  <a:srgbClr val="000000"/>
                </a:solidFill>
                <a:latin typeface="Times" pitchFamily="18" charset="0"/>
              </a:rPr>
              <a:t>   correct?</a:t>
            </a:r>
          </a:p>
          <a:p>
            <a:pPr algn="l"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Times" pitchFamily="18" charset="0"/>
              </a:rPr>
              <a:t> TFP growth slightly better when focusing on non-</a:t>
            </a:r>
            <a:br>
              <a:rPr lang="en-US" sz="3200" dirty="0" smtClean="0">
                <a:solidFill>
                  <a:srgbClr val="000000"/>
                </a:solidFill>
                <a:latin typeface="Times" pitchFamily="18" charset="0"/>
              </a:rPr>
            </a:br>
            <a:r>
              <a:rPr lang="en-US" sz="3200" dirty="0" smtClean="0">
                <a:solidFill>
                  <a:srgbClr val="000000"/>
                </a:solidFill>
                <a:latin typeface="Times" pitchFamily="18" charset="0"/>
              </a:rPr>
              <a:t>   oil GDP, but we don’t have factors of production </a:t>
            </a:r>
            <a:br>
              <a:rPr lang="en-US" sz="3200" dirty="0" smtClean="0">
                <a:solidFill>
                  <a:srgbClr val="000000"/>
                </a:solidFill>
                <a:latin typeface="Times" pitchFamily="18" charset="0"/>
              </a:rPr>
            </a:br>
            <a:r>
              <a:rPr lang="en-US" sz="3200" dirty="0" smtClean="0">
                <a:solidFill>
                  <a:srgbClr val="000000"/>
                </a:solidFill>
                <a:latin typeface="Times" pitchFamily="18" charset="0"/>
              </a:rPr>
              <a:t>   by oil/non-oil sectors</a:t>
            </a:r>
          </a:p>
          <a:p>
            <a:pPr algn="l"/>
            <a:endParaRPr lang="en-US" sz="3200" dirty="0" smtClean="0">
              <a:solidFill>
                <a:srgbClr val="000000"/>
              </a:solidFill>
              <a:latin typeface="Times" pitchFamily="18" charset="0"/>
            </a:endParaRPr>
          </a:p>
          <a:p>
            <a:pPr algn="l">
              <a:buFont typeface="Arial" charset="0"/>
              <a:buChar char="•"/>
            </a:pPr>
            <a:endParaRPr lang="en-US" sz="3200" dirty="0">
              <a:solidFill>
                <a:srgbClr val="000000"/>
              </a:solidFill>
              <a:latin typeface="Times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al">
  <a:themeElements>
    <a:clrScheme name="Global 6">
      <a:dk1>
        <a:srgbClr val="1B3753"/>
      </a:dk1>
      <a:lt1>
        <a:srgbClr val="EAEAEA"/>
      </a:lt1>
      <a:dk2>
        <a:srgbClr val="336699"/>
      </a:dk2>
      <a:lt2>
        <a:srgbClr val="FFFFCC"/>
      </a:lt2>
      <a:accent1>
        <a:srgbClr val="BA8E46"/>
      </a:accent1>
      <a:accent2>
        <a:srgbClr val="46C0AF"/>
      </a:accent2>
      <a:accent3>
        <a:srgbClr val="ADB8CA"/>
      </a:accent3>
      <a:accent4>
        <a:srgbClr val="C8C8C8"/>
      </a:accent4>
      <a:accent5>
        <a:srgbClr val="D9C6B0"/>
      </a:accent5>
      <a:accent6>
        <a:srgbClr val="3FAE9E"/>
      </a:accent6>
      <a:hlink>
        <a:srgbClr val="93ACC3"/>
      </a:hlink>
      <a:folHlink>
        <a:srgbClr val="7897B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Global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DateCompleted xmlns="1978A8A0-199C-4772-A32F-882122E43C96" xsi:nil="true"/>
    <Audience xmlns="1978A8A0-199C-4772-A32F-882122E43C96" xsi:nil="true"/>
    <Subjects xmlns="c90cec2b-93d2-4008-bfb8-7cd1dcbbdfab" xsi:nil="true"/>
    <author_x002f_authors xmlns="cb0c6df6-3681-4210-9961-fcb4cbe65c0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IMF Word Document" ma:contentTypeID="0x0101008F94F5C0DFE1F54FB0A5F96FFE58CA8100D5BE79EF135A1944A9E777B8706AFAA5" ma:contentTypeVersion="11" ma:contentTypeDescription="Create a new document." ma:contentTypeScope="" ma:versionID="76436e0911540ba54bcbf00b80749aff">
  <xsd:schema xmlns:xsd="http://www.w3.org/2001/XMLSchema" xmlns:p="http://schemas.microsoft.com/office/2006/metadata/properties" xmlns:ns2="c90cec2b-93d2-4008-bfb8-7cd1dcbbdfab" xmlns:ns3="1978A8A0-199C-4772-A32F-882122E43C96" xmlns:ns4="cb0c6df6-3681-4210-9961-fcb4cbe65c01" targetNamespace="http://schemas.microsoft.com/office/2006/metadata/properties" ma:root="true" ma:fieldsID="017979bdd4122f13869ce35e4c71b39c" ns2:_="" ns3:_="" ns4:_="">
    <xsd:import namespace="c90cec2b-93d2-4008-bfb8-7cd1dcbbdfab"/>
    <xsd:import namespace="1978A8A0-199C-4772-A32F-882122E43C96"/>
    <xsd:import namespace="cb0c6df6-3681-4210-9961-fcb4cbe65c01"/>
    <xsd:element name="properties">
      <xsd:complexType>
        <xsd:sequence>
          <xsd:element name="documentManagement">
            <xsd:complexType>
              <xsd:all>
                <xsd:element ref="ns2:Subjects" minOccurs="0"/>
                <xsd:element ref="ns3:Audience" minOccurs="0"/>
                <xsd:element ref="ns3:DateCompleted" minOccurs="0"/>
                <xsd:element ref="ns4:author_x002f_authors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c90cec2b-93d2-4008-bfb8-7cd1dcbbdfab" elementFormDefault="qualified">
    <xsd:import namespace="http://schemas.microsoft.com/office/2006/documentManagement/types"/>
    <xsd:element name="Subjects" ma:index="2" nillable="true" ma:displayName="Subject(s)" ma:description="The topic of the content of the site." ma:format="Dropdown" ma:internalName="Subjects">
      <xsd:simpleType>
        <xsd:union memberTypes="dms:Text">
          <xsd:simpleType>
            <xsd:restriction base="dms:Choice">
              <xsd:enumeration value="No Subject"/>
            </xsd:restriction>
          </xsd:simpleType>
        </xsd:union>
      </xsd:simpleType>
    </xsd:element>
  </xsd:schema>
  <xsd:schema xmlns:xsd="http://www.w3.org/2001/XMLSchema" xmlns:dms="http://schemas.microsoft.com/office/2006/documentManagement/types" targetNamespace="1978A8A0-199C-4772-A32F-882122E43C96" elementFormDefault="qualified">
    <xsd:import namespace="http://schemas.microsoft.com/office/2006/documentManagement/types"/>
    <xsd:element name="Audience" ma:index="9" nillable="true" ma:displayName="Audience" ma:internalName="Audience0">
      <xsd:simpleType>
        <xsd:restriction base="dms:Text">
          <xsd:maxLength value="255"/>
        </xsd:restriction>
      </xsd:simpleType>
    </xsd:element>
    <xsd:element name="DateCompleted" ma:index="10" nillable="true" ma:displayName="Date Completed" ma:format="DateOnly" ma:internalName="DateCompleted">
      <xsd:simpleType>
        <xsd:restriction base="dms:DateTime"/>
      </xsd:simpleType>
    </xsd:element>
  </xsd:schema>
  <xsd:schema xmlns:xsd="http://www.w3.org/2001/XMLSchema" xmlns:dms="http://schemas.microsoft.com/office/2006/documentManagement/types" targetNamespace="cb0c6df6-3681-4210-9961-fcb4cbe65c01" elementFormDefault="qualified">
    <xsd:import namespace="http://schemas.microsoft.com/office/2006/documentManagement/types"/>
    <xsd:element name="author_x002f_authors" ma:index="11" nillable="true" ma:displayName="author/authors" ma:internalName="author_x002f_authors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6F3AD94-72A4-4890-B5BD-40ABF402F9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EC8BB06-9FE5-483D-8DB2-660B8C236B2B}">
  <ds:schemaRefs>
    <ds:schemaRef ds:uri="http://purl.org/dc/dcmitype/"/>
    <ds:schemaRef ds:uri="cb0c6df6-3681-4210-9961-fcb4cbe65c01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1978A8A0-199C-4772-A32F-882122E43C96"/>
    <ds:schemaRef ds:uri="c90cec2b-93d2-4008-bfb8-7cd1dcbbdfab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DE6938F-4FD1-4F51-8903-5FAB570C89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cec2b-93d2-4008-bfb8-7cd1dcbbdfab"/>
    <ds:schemaRef ds:uri="1978A8A0-199C-4772-A32F-882122E43C96"/>
    <ds:schemaRef ds:uri="cb0c6df6-3681-4210-9961-fcb4cbe65c01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41148</TotalTime>
  <Words>1116</Words>
  <Application>Microsoft Office PowerPoint</Application>
  <PresentationFormat>On-screen Show (4:3)</PresentationFormat>
  <Paragraphs>418</Paragraphs>
  <Slides>49</Slides>
  <Notes>49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Global</vt:lpstr>
      <vt:lpstr>PowerPoint Presentation</vt:lpstr>
      <vt:lpstr>Introduction</vt:lpstr>
      <vt:lpstr>Introduction</vt:lpstr>
      <vt:lpstr>Introduction</vt:lpstr>
      <vt:lpstr>Plan</vt:lpstr>
      <vt:lpstr>Plan</vt:lpstr>
      <vt:lpstr>Ch 2. Determinants of long-run growth</vt:lpstr>
      <vt:lpstr>Ch 2. Determinants of long-run growth</vt:lpstr>
      <vt:lpstr>Ch 2. Determinants of long-run growth</vt:lpstr>
      <vt:lpstr>Ch 2. Contributions to TFP</vt:lpstr>
      <vt:lpstr>Ch 2. Contributions to TFP</vt:lpstr>
      <vt:lpstr>Plan</vt:lpstr>
      <vt:lpstr>Ch 3. Dutch-Disease</vt:lpstr>
      <vt:lpstr>Ch 3. Dutch-Disease</vt:lpstr>
      <vt:lpstr>Ch 3. Dutch-Disease</vt:lpstr>
      <vt:lpstr>Ch 3. Dutch-Disease</vt:lpstr>
      <vt:lpstr>Ch 3. Dutch-Disease</vt:lpstr>
      <vt:lpstr>Ch 3. Dutch-Disease</vt:lpstr>
      <vt:lpstr>Ch 3. Dutch-Disease</vt:lpstr>
      <vt:lpstr>Ch 3. Dutch-Disease</vt:lpstr>
      <vt:lpstr>Plan</vt:lpstr>
      <vt:lpstr>Ch 4. How efficient is government spending?</vt:lpstr>
      <vt:lpstr>Ch 4. How efficient is government spending?</vt:lpstr>
      <vt:lpstr>Ch 4. How efficient is government spending?</vt:lpstr>
      <vt:lpstr>Ch 4. How efficient is government spending?</vt:lpstr>
      <vt:lpstr>Ch 4. How efficient is government spending?</vt:lpstr>
      <vt:lpstr>Ch 4. How efficient is government spending?</vt:lpstr>
      <vt:lpstr>Ch 4. How efficient is government spending?</vt:lpstr>
      <vt:lpstr>Plan</vt:lpstr>
      <vt:lpstr>Ch 5. Fiscal Policy for Macroeconomic Stability</vt:lpstr>
      <vt:lpstr>Ch 5. Fiscal Policy for Macroeconomic Stability</vt:lpstr>
      <vt:lpstr>Ch 5. Fiscal Policy for Macroeconomic Stability</vt:lpstr>
      <vt:lpstr>Ch 5. Fiscal Policy for Macroeconomic Stability</vt:lpstr>
      <vt:lpstr>Ch 5. Fiscal Policy for Macroeconomic Stability</vt:lpstr>
      <vt:lpstr>Ch 5. Fiscal Policy for Macroeconomic Stability</vt:lpstr>
      <vt:lpstr>Ch 5. Fiscal Policy for Macroeconomic Stability</vt:lpstr>
      <vt:lpstr>Ch 5. Fiscal Policy for Macroeconomic Stability</vt:lpstr>
      <vt:lpstr>Ch 5. Fiscal Policy for Macroeconomic Stability</vt:lpstr>
      <vt:lpstr>Plan</vt:lpstr>
      <vt:lpstr>Ch 6. Monetary Policy with Fixed Exchange Rate</vt:lpstr>
      <vt:lpstr>Ch 6. Monetary Policy with Fixed Exchange Rate</vt:lpstr>
      <vt:lpstr>Ch 6. Monetary Policy with Fixed Exchange Rate</vt:lpstr>
      <vt:lpstr>Ch 6. Monetary Policy with Fixed Exchange Rate</vt:lpstr>
      <vt:lpstr>Ch 6. Monetary Policy with Fixed Exchange Rate</vt:lpstr>
      <vt:lpstr>Ch 6. Monetary Policy with Fixed Exchange Rate</vt:lpstr>
      <vt:lpstr>Ch 6. Monetary Policy with Fixed Exchange Rate</vt:lpstr>
      <vt:lpstr>Ch 6. Monetary Policy with Fixed Exchange Rate</vt:lpstr>
      <vt:lpstr>Ch 6. Monetary Policy with Fixed Exchange Rate</vt:lpstr>
      <vt:lpstr>Conclusion</vt:lpstr>
    </vt:vector>
  </TitlesOfParts>
  <Company>International Monetary Fund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Point Presention without IMF Logo - Layout 2</dc:title>
  <dc:creator>mtan</dc:creator>
  <cp:lastModifiedBy>Administrator</cp:lastModifiedBy>
  <cp:revision>1764</cp:revision>
  <cp:lastPrinted>2003-09-29T20:30:52Z</cp:lastPrinted>
  <dcterms:created xsi:type="dcterms:W3CDTF">2002-03-25T19:34:51Z</dcterms:created>
  <dcterms:modified xsi:type="dcterms:W3CDTF">2014-05-21T10:02:00Z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-919546866</vt:i4>
  </property>
  <property fmtid="{D5CDD505-2E9C-101B-9397-08002B2CF9AE}" pid="3" name="_NewReviewCycle">
    <vt:lpwstr/>
  </property>
  <property fmtid="{D5CDD505-2E9C-101B-9397-08002B2CF9AE}" pid="4" name="_EmailSubject">
    <vt:lpwstr>outreach program in afr website</vt:lpwstr>
  </property>
  <property fmtid="{D5CDD505-2E9C-101B-9397-08002B2CF9AE}" pid="5" name="_AuthorEmail">
    <vt:lpwstr>FFISCHER@imf.org</vt:lpwstr>
  </property>
  <property fmtid="{D5CDD505-2E9C-101B-9397-08002B2CF9AE}" pid="6" name="_AuthorEmailDisplayName">
    <vt:lpwstr>Fischer, Felix</vt:lpwstr>
  </property>
  <property fmtid="{D5CDD505-2E9C-101B-9397-08002B2CF9AE}" pid="7" name="_PreviousAdHocReviewCycleID">
    <vt:i4>571692806</vt:i4>
  </property>
  <property fmtid="{D5CDD505-2E9C-101B-9397-08002B2CF9AE}" pid="8" name="ContentTypeId">
    <vt:lpwstr>0x0101008F94F5C0DFE1F54FB0A5F96FFE58CA8100D5BE79EF135A1944A9E777B8706AFAA5</vt:lpwstr>
  </property>
  <property fmtid="{D5CDD505-2E9C-101B-9397-08002B2CF9AE}" pid="9" name="DocumentType">
    <vt:lpwstr>Basic Data</vt:lpwstr>
  </property>
  <property fmtid="{D5CDD505-2E9C-101B-9397-08002B2CF9AE}" pid="10" name="DocumentStatus">
    <vt:lpwstr>Draft</vt:lpwstr>
  </property>
  <property fmtid="{D5CDD505-2E9C-101B-9397-08002B2CF9AE}" pid="11" name="author/authors">
    <vt:lpwstr/>
  </property>
  <property fmtid="{D5CDD505-2E9C-101B-9397-08002B2CF9AE}" pid="12" name="author/authors1">
    <vt:lpwstr/>
  </property>
  <property fmtid="{D5CDD505-2E9C-101B-9397-08002B2CF9AE}" pid="13" name="SecurityClassification">
    <vt:lpwstr>FOR OFFICIAL USE ONLY</vt:lpwstr>
  </property>
  <property fmtid="{D5CDD505-2E9C-101B-9397-08002B2CF9AE}" pid="14" name="Author(s)">
    <vt:lpwstr/>
  </property>
  <property fmtid="{D5CDD505-2E9C-101B-9397-08002B2CF9AE}" pid="15" name="TemplateUrl">
    <vt:lpwstr/>
  </property>
  <property fmtid="{D5CDD505-2E9C-101B-9397-08002B2CF9AE}" pid="16" name="xd_Signature">
    <vt:bool>false</vt:bool>
  </property>
  <property fmtid="{D5CDD505-2E9C-101B-9397-08002B2CF9AE}" pid="17" name="xd_ProgID">
    <vt:lpwstr/>
  </property>
  <property fmtid="{D5CDD505-2E9C-101B-9397-08002B2CF9AE}" pid="18" name="_SourceUrl">
    <vt:lpwstr/>
  </property>
  <property fmtid="{D5CDD505-2E9C-101B-9397-08002B2CF9AE}" pid="19" name="DeptDiv">
    <vt:lpwstr>AFR</vt:lpwstr>
  </property>
</Properties>
</file>