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5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258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36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1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0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7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0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3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418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96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E7F24-E231-4444-9B58-3951F4A21185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8E552-4F49-4552-8361-6ECE4CE1B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09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Diversified but marginal: the GCC private sector as an economic and political force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/>
          <a:lstStyle/>
          <a:p>
            <a:r>
              <a:rPr lang="en-GB" dirty="0" smtClean="0"/>
              <a:t>Steffen Hertog</a:t>
            </a:r>
          </a:p>
          <a:p>
            <a:r>
              <a:rPr lang="en-GB" dirty="0" smtClean="0"/>
              <a:t>London School of Economics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555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Business dependence on non-fiscal state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Cheap capital, energy and infrastructure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Incentivizing resource-intensive, low-tech development</a:t>
            </a:r>
          </a:p>
          <a:p>
            <a:r>
              <a:rPr lang="en-GB" dirty="0" smtClean="0"/>
              <a:t>Increasing consumption rivalry with residential consumers as gas become scarce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5480050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485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Low contributions </a:t>
            </a:r>
            <a:r>
              <a:rPr lang="en-US" b="1" dirty="0"/>
              <a:t>to knowledge economies and innovation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Factor-intensive growth:</a:t>
            </a:r>
          </a:p>
          <a:p>
            <a:pPr lvl="1"/>
            <a:r>
              <a:rPr lang="en-GB" dirty="0" smtClean="0"/>
              <a:t>Cheap, low-skilled </a:t>
            </a:r>
            <a:r>
              <a:rPr lang="en-GB" dirty="0" err="1" smtClean="0"/>
              <a:t>labor</a:t>
            </a:r>
            <a:endParaRPr lang="en-GB" dirty="0" smtClean="0"/>
          </a:p>
          <a:p>
            <a:pPr lvl="1"/>
            <a:r>
              <a:rPr lang="en-GB" dirty="0" smtClean="0"/>
              <a:t>Cheap energy inputs</a:t>
            </a:r>
          </a:p>
          <a:p>
            <a:pPr>
              <a:buFont typeface="Wingdings"/>
              <a:buChar char="à"/>
            </a:pPr>
            <a:r>
              <a:rPr lang="en-GB" dirty="0" smtClean="0">
                <a:sym typeface="Wingdings" pitchFamily="2" charset="2"/>
              </a:rPr>
              <a:t>limited incentives to acquire technology</a:t>
            </a:r>
          </a:p>
          <a:p>
            <a:pPr>
              <a:buFont typeface="Wingdings"/>
              <a:buChar char="à"/>
            </a:pPr>
            <a:r>
              <a:rPr lang="en-GB" dirty="0" smtClean="0">
                <a:sym typeface="Wingdings" pitchFamily="2" charset="2"/>
              </a:rPr>
              <a:t>Stagnant or declining productivity</a:t>
            </a:r>
          </a:p>
          <a:p>
            <a:pPr>
              <a:buFont typeface="Wingdings"/>
              <a:buChar char="à"/>
            </a:pPr>
            <a:r>
              <a:rPr lang="en-GB" dirty="0" smtClean="0">
                <a:sym typeface="Wingdings" pitchFamily="2" charset="2"/>
              </a:rPr>
              <a:t>Few jobs that pay living wages for nationals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4" t="10373" r="41905" b="6845"/>
          <a:stretch>
            <a:fillRect/>
          </a:stretch>
        </p:blipFill>
        <p:spPr bwMode="auto">
          <a:xfrm>
            <a:off x="4211960" y="1988840"/>
            <a:ext cx="4504164" cy="39604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4517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Share of hi-tech exports in total manufacturing exports (%, 2009)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27" y="1484785"/>
            <a:ext cx="723457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5536" y="5373216"/>
            <a:ext cx="8229600" cy="1215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itchFamily="34" charset="0"/>
              <a:buChar char="•"/>
            </a:pPr>
            <a:r>
              <a:rPr lang="en-GB" dirty="0" smtClean="0"/>
              <a:t>Practically no R&amp;D in the private sector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GB" dirty="0" smtClean="0"/>
              <a:t>Technology development driven, if at all, by SOEs (</a:t>
            </a:r>
            <a:r>
              <a:rPr lang="en-GB" dirty="0" err="1" smtClean="0"/>
              <a:t>Mubadala</a:t>
            </a:r>
            <a:r>
              <a:rPr lang="en-GB" dirty="0" smtClean="0"/>
              <a:t>, SABIC, Aramco etc.)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888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Corporate governance and the public’s exclusion from private sector wealth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Patrimonial, family-based nature of most private wealth tends to lead to</a:t>
            </a:r>
          </a:p>
          <a:p>
            <a:pPr lvl="1"/>
            <a:r>
              <a:rPr lang="en-GB" dirty="0" smtClean="0"/>
              <a:t>Corporate governance deficits</a:t>
            </a:r>
          </a:p>
          <a:p>
            <a:pPr lvl="2"/>
            <a:r>
              <a:rPr lang="en-GB" dirty="0" err="1" smtClean="0"/>
              <a:t>Saad</a:t>
            </a:r>
            <a:r>
              <a:rPr lang="en-GB" dirty="0" smtClean="0"/>
              <a:t> and </a:t>
            </a:r>
            <a:r>
              <a:rPr lang="en-GB" dirty="0" err="1" smtClean="0"/>
              <a:t>Gosaibi</a:t>
            </a:r>
            <a:endParaRPr lang="en-GB" dirty="0" smtClean="0"/>
          </a:p>
          <a:p>
            <a:pPr lvl="2"/>
            <a:r>
              <a:rPr lang="en-GB" dirty="0" smtClean="0"/>
              <a:t>Companies with strongest corporate governance are usually SOEs</a:t>
            </a:r>
          </a:p>
          <a:p>
            <a:pPr lvl="1"/>
            <a:r>
              <a:rPr lang="en-GB" dirty="0" smtClean="0"/>
              <a:t>Exclusion of the public from investment opportunities in the private sector</a:t>
            </a:r>
          </a:p>
          <a:p>
            <a:pPr lvl="2"/>
            <a:r>
              <a:rPr lang="en-GB" dirty="0" smtClean="0"/>
              <a:t>Most large groups are privately held, most “blue chips” on local stock markets are former SOEs</a:t>
            </a:r>
          </a:p>
          <a:p>
            <a:pPr marL="914400" lvl="2" indent="0">
              <a:buNone/>
            </a:pPr>
            <a:r>
              <a:rPr lang="en-GB" dirty="0" smtClean="0">
                <a:sym typeface="Wingdings" pitchFamily="2" charset="2"/>
              </a:rPr>
              <a:t> Another factor decoupling citizens and business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469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role of business in economic policy-making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line with the private sector’s dependent economic position, lobbying </a:t>
            </a:r>
            <a:r>
              <a:rPr lang="en-US" dirty="0"/>
              <a:t>tends to be reactive and piecemeal </a:t>
            </a:r>
            <a:endParaRPr lang="en-US" dirty="0" smtClean="0"/>
          </a:p>
          <a:p>
            <a:pPr lvl="1"/>
            <a:r>
              <a:rPr lang="en-US" dirty="0" smtClean="0"/>
              <a:t>Defense of privileges (subsidies, agencies, fighting taxes, fees and labor nationalization rules etc.) rather than proactive policy initiatives</a:t>
            </a:r>
          </a:p>
          <a:p>
            <a:r>
              <a:rPr lang="en-US" dirty="0" smtClean="0"/>
              <a:t>Chambers of Commerce dominated by big families</a:t>
            </a:r>
          </a:p>
          <a:p>
            <a:pPr lvl="1"/>
            <a:r>
              <a:rPr lang="en-US" dirty="0" smtClean="0"/>
              <a:t>limited policy research capacity</a:t>
            </a:r>
          </a:p>
          <a:p>
            <a:pPr lvl="1"/>
            <a:r>
              <a:rPr lang="en-US" dirty="0" smtClean="0"/>
              <a:t>Limited activation of broader business community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328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structural position of GCC business: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isolated </a:t>
            </a:r>
            <a:r>
              <a:rPr lang="en-US" dirty="0"/>
              <a:t>from the citizenry at large, for which it provides </a:t>
            </a:r>
            <a:endParaRPr lang="en-US" dirty="0" smtClean="0"/>
          </a:p>
          <a:p>
            <a:pPr lvl="1"/>
            <a:r>
              <a:rPr lang="en-US" dirty="0" smtClean="0"/>
              <a:t>Little </a:t>
            </a:r>
            <a:r>
              <a:rPr lang="en-US" dirty="0"/>
              <a:t>employment, </a:t>
            </a:r>
            <a:endParaRPr lang="en-US" dirty="0" smtClean="0"/>
          </a:p>
          <a:p>
            <a:pPr lvl="1"/>
            <a:r>
              <a:rPr lang="en-US" dirty="0" smtClean="0"/>
              <a:t>No taxes,</a:t>
            </a:r>
          </a:p>
          <a:p>
            <a:pPr lvl="1"/>
            <a:r>
              <a:rPr lang="en-US" dirty="0" smtClean="0"/>
              <a:t>Limited investment </a:t>
            </a:r>
            <a:r>
              <a:rPr lang="en-US" dirty="0"/>
              <a:t>opportunities,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with which it competes for increasingly scarce low-price goods and services provided by the distributive </a:t>
            </a:r>
            <a:r>
              <a:rPr lang="en-US" dirty="0" smtClean="0"/>
              <a:t>state</a:t>
            </a:r>
          </a:p>
          <a:p>
            <a:pPr marL="0" indent="0">
              <a:buNone/>
            </a:pP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How is this decoupling/rivalry in the political realm?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497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decline of merchant elites as a political players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Used to lead nationalist and parliamentary movements in 1920s to 1960s</a:t>
            </a:r>
          </a:p>
          <a:p>
            <a:pPr lvl="1"/>
            <a:r>
              <a:rPr lang="en-GB" dirty="0" smtClean="0"/>
              <a:t>Especially in pre-oil era, when they provided taxes, infrastructure, local employment</a:t>
            </a:r>
          </a:p>
          <a:p>
            <a:r>
              <a:rPr lang="en-GB" dirty="0" smtClean="0"/>
              <a:t>Now marginalized in parliaments all over the GCC</a:t>
            </a:r>
          </a:p>
          <a:p>
            <a:pPr lvl="1"/>
            <a:r>
              <a:rPr lang="en-GB" dirty="0" smtClean="0"/>
              <a:t>Present as government clients, if at all</a:t>
            </a:r>
          </a:p>
          <a:p>
            <a:r>
              <a:rPr lang="en-GB" dirty="0" smtClean="0"/>
              <a:t>Also marginalized as social, “notable” elites</a:t>
            </a:r>
          </a:p>
          <a:p>
            <a:pPr lvl="1"/>
            <a:r>
              <a:rPr lang="en-GB" dirty="0" smtClean="0"/>
              <a:t>Partially the natural result of the emergence of mass politics and society as in rest of MENA</a:t>
            </a:r>
          </a:p>
          <a:p>
            <a:pPr lvl="1"/>
            <a:r>
              <a:rPr lang="en-GB" dirty="0" smtClean="0"/>
              <a:t>But also due to the absence of shared economic interests with citizens at large</a:t>
            </a:r>
          </a:p>
          <a:p>
            <a:pPr lvl="2"/>
            <a:r>
              <a:rPr lang="en-GB" dirty="0" smtClean="0"/>
              <a:t>No scope for a historical “class compromise” as e.g. in Europe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620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Fiscal sociology of a tax state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560840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912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Fiscal </a:t>
            </a:r>
            <a:r>
              <a:rPr lang="en-US" dirty="0"/>
              <a:t>sociology of an authoritarian </a:t>
            </a:r>
            <a:r>
              <a:rPr lang="en-US" dirty="0" err="1"/>
              <a:t>rentier</a:t>
            </a:r>
            <a:r>
              <a:rPr lang="en-US" dirty="0"/>
              <a:t> state – government as </a:t>
            </a:r>
            <a:r>
              <a:rPr lang="en-US" dirty="0" smtClean="0"/>
              <a:t>arbiter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560840" cy="4824536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5536" y="6120680"/>
            <a:ext cx="82296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Dubai as example (cf. Michael Herb)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114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Fiscal </a:t>
            </a:r>
            <a:r>
              <a:rPr lang="en-US" dirty="0"/>
              <a:t>sociology of a participatory </a:t>
            </a:r>
            <a:r>
              <a:rPr lang="en-US" dirty="0" err="1"/>
              <a:t>rentier</a:t>
            </a:r>
            <a:r>
              <a:rPr lang="en-US" dirty="0"/>
              <a:t> state – one-sided pressure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6120680"/>
            <a:ext cx="82296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Kuwait as example (cf. Michael Herb)</a:t>
            </a:r>
            <a:endParaRPr lang="en-GB" sz="36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72808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632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GCC private sector at first glance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Employs 80% of workers in the region</a:t>
            </a:r>
          </a:p>
          <a:p>
            <a:r>
              <a:rPr lang="en-GB" dirty="0" smtClean="0"/>
              <a:t>Provides the majority of local capital formation</a:t>
            </a:r>
          </a:p>
          <a:p>
            <a:r>
              <a:rPr lang="en-GB" dirty="0" smtClean="0"/>
              <a:t>Has deep overseas capital resources</a:t>
            </a:r>
          </a:p>
          <a:p>
            <a:r>
              <a:rPr lang="en-GB" dirty="0" smtClean="0"/>
              <a:t>Is at the </a:t>
            </a:r>
            <a:r>
              <a:rPr lang="en-GB" dirty="0" err="1" smtClean="0"/>
              <a:t>center</a:t>
            </a:r>
            <a:r>
              <a:rPr lang="en-GB" dirty="0" smtClean="0"/>
              <a:t> of all GCC governments’ diversification strategies</a:t>
            </a:r>
          </a:p>
          <a:p>
            <a:r>
              <a:rPr lang="en-GB" dirty="0" smtClean="0"/>
              <a:t>Has diversified into new sectors</a:t>
            </a:r>
          </a:p>
          <a:p>
            <a:pPr lvl="1"/>
            <a:r>
              <a:rPr lang="en-GB" dirty="0" smtClean="0"/>
              <a:t>Telecoms, heavy industry, utilities, aviation…</a:t>
            </a:r>
          </a:p>
          <a:p>
            <a:r>
              <a:rPr lang="en-GB" dirty="0" smtClean="0"/>
              <a:t>Is a leading regional investor in MENA</a:t>
            </a:r>
          </a:p>
          <a:p>
            <a:r>
              <a:rPr lang="en-GB" dirty="0" smtClean="0"/>
              <a:t>Has matured technologically and managerially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67759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majority of nationals all across the GCC continues to have no significant stake in private sector growth.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long run, </a:t>
            </a:r>
            <a:r>
              <a:rPr lang="en-US" dirty="0" smtClean="0"/>
              <a:t>a zero-sum distributional </a:t>
            </a:r>
            <a:r>
              <a:rPr lang="en-US" dirty="0"/>
              <a:t>conflict is set to </a:t>
            </a:r>
            <a:r>
              <a:rPr lang="en-US" dirty="0" smtClean="0"/>
              <a:t>grow</a:t>
            </a:r>
          </a:p>
          <a:p>
            <a:pPr lvl="1"/>
            <a:r>
              <a:rPr lang="en-US" dirty="0" smtClean="0"/>
              <a:t>demands </a:t>
            </a:r>
            <a:r>
              <a:rPr lang="en-US" dirty="0"/>
              <a:t>on state resources will become ever larger due to </a:t>
            </a:r>
            <a:r>
              <a:rPr lang="en-US" dirty="0" smtClean="0"/>
              <a:t>growth of both business and the national </a:t>
            </a:r>
            <a:r>
              <a:rPr lang="en-US" dirty="0"/>
              <a:t>population.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a fiscal crisis, popular interests will </a:t>
            </a:r>
            <a:r>
              <a:rPr lang="en-US" dirty="0" smtClean="0"/>
              <a:t>likely be </a:t>
            </a:r>
            <a:r>
              <a:rPr lang="en-US" dirty="0"/>
              <a:t>privileged over business interests, even in authoritarian </a:t>
            </a:r>
            <a:r>
              <a:rPr lang="en-US" dirty="0" err="1" smtClean="0"/>
              <a:t>rentiers</a:t>
            </a:r>
            <a:endParaRPr lang="en-US" dirty="0"/>
          </a:p>
          <a:p>
            <a:pPr lvl="1"/>
            <a:r>
              <a:rPr lang="en-US" dirty="0" smtClean="0"/>
              <a:t>Business provides little that is essential for regimes’ survival</a:t>
            </a:r>
          </a:p>
          <a:p>
            <a:pPr lvl="1"/>
            <a:r>
              <a:rPr lang="en-US" dirty="0" smtClean="0"/>
              <a:t>Precedent of 1980s and 1990s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535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Can business do anything about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Yes, but it could be costly:</a:t>
            </a:r>
          </a:p>
          <a:p>
            <a:pPr lvl="1"/>
            <a:r>
              <a:rPr lang="en-US" dirty="0" smtClean="0"/>
              <a:t>Accept taxation at least in principle</a:t>
            </a:r>
          </a:p>
          <a:p>
            <a:pPr lvl="1"/>
            <a:r>
              <a:rPr lang="en-US" dirty="0" smtClean="0"/>
              <a:t>Reform corporate governance and give up exclusive control of assets</a:t>
            </a:r>
          </a:p>
          <a:p>
            <a:pPr lvl="1"/>
            <a:r>
              <a:rPr lang="en-US" dirty="0" smtClean="0"/>
              <a:t>Most of all: step </a:t>
            </a:r>
            <a:r>
              <a:rPr lang="en-US" dirty="0"/>
              <a:t>up </a:t>
            </a:r>
            <a:r>
              <a:rPr lang="en-US" dirty="0" smtClean="0"/>
              <a:t>employment </a:t>
            </a:r>
            <a:r>
              <a:rPr lang="en-US" dirty="0"/>
              <a:t>of </a:t>
            </a:r>
            <a:r>
              <a:rPr lang="en-US" dirty="0" smtClean="0"/>
              <a:t>nationals</a:t>
            </a:r>
          </a:p>
          <a:p>
            <a:pPr lvl="2"/>
            <a:r>
              <a:rPr lang="en-US" dirty="0" smtClean="0"/>
              <a:t>focus </a:t>
            </a:r>
            <a:r>
              <a:rPr lang="en-US" dirty="0"/>
              <a:t>on technological </a:t>
            </a:r>
            <a:r>
              <a:rPr lang="en-US" dirty="0" smtClean="0"/>
              <a:t>upgrading, build </a:t>
            </a:r>
            <a:r>
              <a:rPr lang="en-US" dirty="0"/>
              <a:t>local human </a:t>
            </a:r>
            <a:r>
              <a:rPr lang="en-US" dirty="0" smtClean="0"/>
              <a:t>resources</a:t>
            </a:r>
          </a:p>
          <a:p>
            <a:pPr lvl="2"/>
            <a:r>
              <a:rPr lang="en-US" dirty="0" smtClean="0"/>
              <a:t>requires </a:t>
            </a:r>
            <a:r>
              <a:rPr lang="en-US" dirty="0"/>
              <a:t>policy changes </a:t>
            </a:r>
            <a:r>
              <a:rPr lang="en-US" dirty="0" smtClean="0"/>
              <a:t>beyond </a:t>
            </a:r>
            <a:r>
              <a:rPr lang="en-US" dirty="0"/>
              <a:t>the control of business, </a:t>
            </a:r>
            <a:r>
              <a:rPr lang="en-US" dirty="0" smtClean="0"/>
              <a:t>e.g. a </a:t>
            </a:r>
            <a:r>
              <a:rPr lang="en-US" dirty="0"/>
              <a:t>reduction in public sector </a:t>
            </a:r>
            <a:r>
              <a:rPr lang="en-US" dirty="0" smtClean="0"/>
              <a:t>over-employment </a:t>
            </a:r>
          </a:p>
          <a:p>
            <a:r>
              <a:rPr lang="en-US" dirty="0" smtClean="0"/>
              <a:t>Stronger </a:t>
            </a:r>
            <a:r>
              <a:rPr lang="en-US" dirty="0"/>
              <a:t>local employment </a:t>
            </a:r>
            <a:r>
              <a:rPr lang="en-US" dirty="0" smtClean="0"/>
              <a:t>&amp; taxation would reduce </a:t>
            </a:r>
            <a:r>
              <a:rPr lang="en-US" dirty="0"/>
              <a:t>business profits in the short run, </a:t>
            </a:r>
            <a:endParaRPr lang="en-US" dirty="0" smtClean="0"/>
          </a:p>
          <a:p>
            <a:r>
              <a:rPr lang="en-US" dirty="0" smtClean="0"/>
              <a:t>But it could </a:t>
            </a:r>
            <a:r>
              <a:rPr lang="en-US" dirty="0"/>
              <a:t>give business a much safer and more autonomous political position in the long </a:t>
            </a:r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could become a true bourgeoisie capable of negotiating with state and other social </a:t>
            </a:r>
            <a:r>
              <a:rPr lang="en-US" dirty="0" smtClean="0"/>
              <a:t>forces</a:t>
            </a:r>
          </a:p>
          <a:p>
            <a:pPr lvl="1"/>
            <a:r>
              <a:rPr lang="en-US" dirty="0" smtClean="0"/>
              <a:t>The best weapon against parliamentary populism?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17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Business activities remain dependent on the state in a variety of ways</a:t>
            </a:r>
          </a:p>
          <a:p>
            <a:r>
              <a:rPr lang="en-GB" dirty="0" smtClean="0"/>
              <a:t>It remains economically decoupled from the national population</a:t>
            </a:r>
          </a:p>
          <a:p>
            <a:r>
              <a:rPr lang="en-GB" dirty="0" smtClean="0"/>
              <a:t>As a result, it has become marginal in economic policy-making and national politics more broadly</a:t>
            </a:r>
          </a:p>
          <a:p>
            <a:pPr>
              <a:buFont typeface="Wingdings"/>
              <a:buChar char="à"/>
            </a:pPr>
            <a:r>
              <a:rPr lang="en-GB" i="1" dirty="0" smtClean="0">
                <a:sym typeface="Wingdings" pitchFamily="2" charset="2"/>
              </a:rPr>
              <a:t>The roots of its political marginalization are based on its structural position in the economy</a:t>
            </a:r>
          </a:p>
          <a:p>
            <a:pPr>
              <a:buFont typeface="Wingdings"/>
              <a:buChar char="à"/>
            </a:pPr>
            <a:r>
              <a:rPr lang="en-GB" i="1" dirty="0" smtClean="0">
                <a:sym typeface="Wingdings" pitchFamily="2" charset="2"/>
              </a:rPr>
              <a:t>It can only regain a more central political role if it establishes organic economic links with the national population</a:t>
            </a:r>
          </a:p>
          <a:p>
            <a:pPr>
              <a:buFont typeface="Wingdings"/>
              <a:buChar char="à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460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Share of </a:t>
            </a:r>
            <a:r>
              <a:rPr lang="en-GB" sz="3600" b="1" dirty="0" smtClean="0"/>
              <a:t>state spending </a:t>
            </a:r>
            <a:r>
              <a:rPr lang="en-GB" sz="3600" b="1" dirty="0"/>
              <a:t>in </a:t>
            </a:r>
            <a:r>
              <a:rPr lang="en-GB" sz="3600" b="1" dirty="0" smtClean="0"/>
              <a:t>non-oil </a:t>
            </a:r>
            <a:r>
              <a:rPr lang="en-GB" sz="3600" b="1" dirty="0"/>
              <a:t>GDP</a:t>
            </a:r>
            <a:endParaRPr lang="en-GB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366208" cy="442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5536" y="55983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itchFamily="34" charset="0"/>
              <a:buChar char="•"/>
            </a:pPr>
            <a:r>
              <a:rPr lang="en-GB" sz="3600" dirty="0" smtClean="0"/>
              <a:t>State remains a large, if not dominant driver of demand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GB" sz="3600" dirty="0" smtClean="0"/>
              <a:t>Boom in 2000s was state-driven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88383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300" b="1" dirty="0"/>
              <a:t>Ratio of </a:t>
            </a:r>
            <a:r>
              <a:rPr lang="en-GB" sz="3300" b="1" dirty="0" smtClean="0"/>
              <a:t>government </a:t>
            </a:r>
            <a:r>
              <a:rPr lang="en-GB" sz="3300" b="1" dirty="0"/>
              <a:t>to </a:t>
            </a:r>
            <a:r>
              <a:rPr lang="en-GB" sz="3300" b="1" dirty="0" smtClean="0"/>
              <a:t>private consumption </a:t>
            </a:r>
            <a:r>
              <a:rPr lang="en-GB" sz="3300" b="1" dirty="0"/>
              <a:t>in GCC and select international </a:t>
            </a:r>
            <a:r>
              <a:rPr lang="en-GB" sz="3300" b="1" dirty="0" smtClean="0"/>
              <a:t>cases</a:t>
            </a:r>
            <a:endParaRPr lang="en-GB" sz="33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52" y="1484784"/>
            <a:ext cx="742765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0910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Drivers of growth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" y="1124744"/>
            <a:ext cx="4114800" cy="500141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Growth patterns in the private sector at large still broadly follow state </a:t>
            </a:r>
            <a:r>
              <a:rPr lang="en-US" dirty="0" smtClean="0"/>
              <a:t>spending</a:t>
            </a:r>
          </a:p>
          <a:p>
            <a:r>
              <a:rPr lang="en-US" dirty="0" smtClean="0"/>
              <a:t>No taxes </a:t>
            </a:r>
            <a:r>
              <a:rPr lang="en-US" dirty="0" smtClean="0">
                <a:sym typeface="Wingdings" pitchFamily="2" charset="2"/>
              </a:rPr>
              <a:t> no feedback loop from business growth to state spending growth</a:t>
            </a:r>
          </a:p>
          <a:p>
            <a:r>
              <a:rPr lang="en-GB" dirty="0" smtClean="0"/>
              <a:t>Relationship is one-sided: state spending drives business growth, not the other way around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772" y="1052736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772" y="4037559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06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900" b="1" dirty="0" smtClean="0"/>
              <a:t>Some shifts in the channels of dependence: ratio of capital to current spending in government budgets</a:t>
            </a:r>
            <a:endParaRPr lang="en-GB" sz="29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8722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Business nowadays profits more from consumer demand (through salaries of state employees) than directly from government contracts</a:t>
            </a:r>
          </a:p>
          <a:p>
            <a:r>
              <a:rPr lang="en-GB" dirty="0" smtClean="0"/>
              <a:t>More competitive markets, smoother growth patterns</a:t>
            </a:r>
          </a:p>
          <a:p>
            <a:r>
              <a:rPr lang="en-GB" dirty="0" smtClean="0"/>
              <a:t>But still underlying structural dependence on the state: very low private wage ratios (7% in Saudi Arabia e.g.)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013773" cy="329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804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Contribution to national employment: the state dominates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b="1" dirty="0" smtClean="0"/>
              <a:t>GCC employment structures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Nationals predominantly employed in public sector, with better wages and work conditions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3"/>
            <a:ext cx="5472608" cy="328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382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Growth of business mostly benefits foreign </a:t>
            </a:r>
            <a:r>
              <a:rPr lang="en-GB" dirty="0" err="1" smtClean="0"/>
              <a:t>labor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“Jobless growth” for nationals in the 2000s</a:t>
            </a:r>
          </a:p>
          <a:p>
            <a:pPr lvl="1"/>
            <a:r>
              <a:rPr lang="en-GB" dirty="0" smtClean="0"/>
              <a:t>Huge imports of foreign workers</a:t>
            </a:r>
          </a:p>
          <a:p>
            <a:r>
              <a:rPr lang="en-US" dirty="0" smtClean="0"/>
              <a:t>Local </a:t>
            </a:r>
            <a:r>
              <a:rPr lang="en-US" dirty="0"/>
              <a:t>companies </a:t>
            </a:r>
            <a:r>
              <a:rPr lang="en-US" dirty="0" smtClean="0"/>
              <a:t>often perceive employment of nationals </a:t>
            </a:r>
            <a:r>
              <a:rPr lang="en-US" dirty="0"/>
              <a:t>as a burden and, </a:t>
            </a:r>
            <a:r>
              <a:rPr lang="en-US" dirty="0" smtClean="0"/>
              <a:t>when obligatory</a:t>
            </a:r>
            <a:r>
              <a:rPr lang="en-US" dirty="0"/>
              <a:t>, a tax.  </a:t>
            </a:r>
            <a:endParaRPr lang="en-US" dirty="0" smtClean="0"/>
          </a:p>
          <a:p>
            <a:r>
              <a:rPr lang="en-US" dirty="0" smtClean="0"/>
              <a:t>Much </a:t>
            </a:r>
            <a:r>
              <a:rPr lang="en-US" dirty="0"/>
              <a:t>popular disenchantment with </a:t>
            </a:r>
            <a:r>
              <a:rPr lang="en-US" dirty="0" smtClean="0"/>
              <a:t>business class</a:t>
            </a:r>
          </a:p>
          <a:p>
            <a:r>
              <a:rPr lang="en-US" dirty="0" smtClean="0"/>
              <a:t>Best, most productive jobs for nationals are usually in SOEs, not private sector</a:t>
            </a:r>
          </a:p>
          <a:p>
            <a:r>
              <a:rPr lang="en-US" dirty="0" smtClean="0"/>
              <a:t>Foreign workers remit most of their income abroad, further reducing the contribution of business to national demand generation/growth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23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1030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Diversified but marginal: the GCC private sector as an economic and political force</vt:lpstr>
      <vt:lpstr>The GCC private sector at first glance</vt:lpstr>
      <vt:lpstr>BUT</vt:lpstr>
      <vt:lpstr>Share of state spending in non-oil GDP</vt:lpstr>
      <vt:lpstr>Ratio of government to private consumption in GCC and select international cases</vt:lpstr>
      <vt:lpstr>Drivers of growth</vt:lpstr>
      <vt:lpstr>Some shifts in the channels of dependence: ratio of capital to current spending in government budgets</vt:lpstr>
      <vt:lpstr>Contribution to national employment: the state dominates</vt:lpstr>
      <vt:lpstr>Growth of business mostly benefits foreign labor</vt:lpstr>
      <vt:lpstr>Business dependence on non-fiscal state support</vt:lpstr>
      <vt:lpstr>Low contributions to knowledge economies and innovation </vt:lpstr>
      <vt:lpstr>Share of hi-tech exports in total manufacturing exports (%, 2009)</vt:lpstr>
      <vt:lpstr>Corporate governance and the public’s exclusion from private sector wealth </vt:lpstr>
      <vt:lpstr>The role of business in economic policy-making</vt:lpstr>
      <vt:lpstr>The structural position of GCC business:</vt:lpstr>
      <vt:lpstr>The decline of merchant elites as a political players</vt:lpstr>
      <vt:lpstr>Fiscal sociology of a tax state</vt:lpstr>
      <vt:lpstr>Fiscal sociology of an authoritarian rentier state – government as arbiter</vt:lpstr>
      <vt:lpstr>Fiscal sociology of a participatory rentier state – one-sided pressure</vt:lpstr>
      <vt:lpstr>The future</vt:lpstr>
      <vt:lpstr>Can business do anything about it?</vt:lpstr>
    </vt:vector>
  </TitlesOfParts>
  <Company>LSE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hertogs</dc:creator>
  <cp:lastModifiedBy>Administrator</cp:lastModifiedBy>
  <cp:revision>67</cp:revision>
  <dcterms:created xsi:type="dcterms:W3CDTF">2012-09-25T00:54:34Z</dcterms:created>
  <dcterms:modified xsi:type="dcterms:W3CDTF">2014-03-05T12:15:08Z</dcterms:modified>
</cp:coreProperties>
</file>