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8" r:id="rId2"/>
    <p:sldId id="283" r:id="rId3"/>
    <p:sldId id="274" r:id="rId4"/>
    <p:sldId id="279" r:id="rId5"/>
    <p:sldId id="281" r:id="rId6"/>
    <p:sldId id="296" r:id="rId7"/>
    <p:sldId id="280" r:id="rId8"/>
    <p:sldId id="282" r:id="rId9"/>
    <p:sldId id="295" r:id="rId10"/>
    <p:sldId id="285" r:id="rId11"/>
    <p:sldId id="286" r:id="rId12"/>
    <p:sldId id="289" r:id="rId13"/>
    <p:sldId id="297" r:id="rId14"/>
    <p:sldId id="288" r:id="rId15"/>
    <p:sldId id="277" r:id="rId16"/>
    <p:sldId id="260" r:id="rId17"/>
    <p:sldId id="291" r:id="rId18"/>
    <p:sldId id="294" r:id="rId19"/>
    <p:sldId id="292" r:id="rId20"/>
    <p:sldId id="290"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2925"/>
  </p:normalViewPr>
  <p:slideViewPr>
    <p:cSldViewPr snapToGrid="0" snapToObjects="1">
      <p:cViewPr varScale="1">
        <p:scale>
          <a:sx n="78" d="100"/>
          <a:sy n="78" d="100"/>
        </p:scale>
        <p:origin x="192"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8AF16-4F65-2945-8F1A-3828E35195E5}"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23EB7-F38C-D24A-AF52-3CD12D15E23D}" type="slidenum">
              <a:rPr lang="en-US" smtClean="0"/>
              <a:t>‹#›</a:t>
            </a:fld>
            <a:endParaRPr lang="en-US"/>
          </a:p>
        </p:txBody>
      </p:sp>
    </p:spTree>
    <p:extLst>
      <p:ext uri="{BB962C8B-B14F-4D97-AF65-F5344CB8AC3E}">
        <p14:creationId xmlns:p14="http://schemas.microsoft.com/office/powerpoint/2010/main" val="172099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23EB7-F38C-D24A-AF52-3CD12D15E23D}" type="slidenum">
              <a:rPr lang="en-US" smtClean="0"/>
              <a:t>1</a:t>
            </a:fld>
            <a:endParaRPr lang="en-US"/>
          </a:p>
        </p:txBody>
      </p:sp>
    </p:spTree>
    <p:extLst>
      <p:ext uri="{BB962C8B-B14F-4D97-AF65-F5344CB8AC3E}">
        <p14:creationId xmlns:p14="http://schemas.microsoft.com/office/powerpoint/2010/main" val="359595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image is of the flag of the League of Nations. The stars represent the countries who were members. The world is shown in a flattened, slightly odd way. You could ask the children to reflect on the way the world is flattened down. Can they find the UK?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923EB7-F38C-D24A-AF52-3CD12D15E23D}" type="slidenum">
              <a:rPr lang="en-US" smtClean="0"/>
              <a:t>2</a:t>
            </a:fld>
            <a:endParaRPr lang="en-US"/>
          </a:p>
        </p:txBody>
      </p:sp>
    </p:spTree>
    <p:extLst>
      <p:ext uri="{BB962C8B-B14F-4D97-AF65-F5344CB8AC3E}">
        <p14:creationId xmlns:p14="http://schemas.microsoft.com/office/powerpoint/2010/main" val="129381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Much of the content of this is repeated with more depth and archives as illustrations in the video on Slide 5. The idea of internationalism is also explained. The main thing to stress in this lesson, is that this was new in 1919 and we tend to take it for granted today.</a:t>
            </a:r>
          </a:p>
          <a:p>
            <a:endParaRPr lang="en-US" dirty="0"/>
          </a:p>
        </p:txBody>
      </p:sp>
      <p:sp>
        <p:nvSpPr>
          <p:cNvPr id="4" name="Slide Number Placeholder 3"/>
          <p:cNvSpPr>
            <a:spLocks noGrp="1"/>
          </p:cNvSpPr>
          <p:nvPr>
            <p:ph type="sldNum" sz="quarter" idx="5"/>
          </p:nvPr>
        </p:nvSpPr>
        <p:spPr/>
        <p:txBody>
          <a:bodyPr/>
          <a:lstStyle/>
          <a:p>
            <a:fld id="{239BF8D6-940C-C54B-A7A0-F079BDBFE7CE}" type="slidenum">
              <a:rPr lang="en-US" smtClean="0"/>
              <a:t>3</a:t>
            </a:fld>
            <a:endParaRPr lang="en-US"/>
          </a:p>
        </p:txBody>
      </p:sp>
    </p:spTree>
    <p:extLst>
      <p:ext uri="{BB962C8B-B14F-4D97-AF65-F5344CB8AC3E}">
        <p14:creationId xmlns:p14="http://schemas.microsoft.com/office/powerpoint/2010/main" val="278008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could return to the campaign by Marcus Rushford and </a:t>
            </a:r>
            <a:r>
              <a:rPr lang="en-US" sz="1200" kern="1200" dirty="0" err="1">
                <a:solidFill>
                  <a:schemeClr val="tx1"/>
                </a:solidFill>
                <a:effectLst/>
                <a:latin typeface="+mn-lt"/>
                <a:ea typeface="+mn-ea"/>
                <a:cs typeface="+mn-cs"/>
              </a:rPr>
              <a:t>Fairshare</a:t>
            </a:r>
            <a:r>
              <a:rPr lang="en-US" sz="1200" kern="1200" dirty="0">
                <a:solidFill>
                  <a:schemeClr val="tx1"/>
                </a:solidFill>
                <a:effectLst/>
                <a:latin typeface="+mn-lt"/>
                <a:ea typeface="+mn-ea"/>
                <a:cs typeface="+mn-cs"/>
              </a:rPr>
              <a:t> referred to in lesson 1, talk about the refugees crisis, children’s who’ve lost their homes due to the climate crisis </a:t>
            </a:r>
            <a:r>
              <a:rPr lang="en-US" sz="1200" kern="1200" dirty="0" err="1">
                <a:solidFill>
                  <a:schemeClr val="tx1"/>
                </a:solidFill>
                <a:effectLst/>
                <a:latin typeface="+mn-lt"/>
                <a:ea typeface="+mn-ea"/>
                <a:cs typeface="+mn-cs"/>
              </a:rPr>
              <a:t>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923EB7-F38C-D24A-AF52-3CD12D15E23D}" type="slidenum">
              <a:rPr lang="en-US" smtClean="0"/>
              <a:t>12</a:t>
            </a:fld>
            <a:endParaRPr lang="en-US"/>
          </a:p>
        </p:txBody>
      </p:sp>
    </p:spTree>
    <p:extLst>
      <p:ext uri="{BB962C8B-B14F-4D97-AF65-F5344CB8AC3E}">
        <p14:creationId xmlns:p14="http://schemas.microsoft.com/office/powerpoint/2010/main" val="364592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could return to the campaign by Marcus Rushford and </a:t>
            </a:r>
            <a:r>
              <a:rPr lang="en-US" sz="1200" kern="1200" dirty="0" err="1">
                <a:solidFill>
                  <a:schemeClr val="tx1"/>
                </a:solidFill>
                <a:effectLst/>
                <a:latin typeface="+mn-lt"/>
                <a:ea typeface="+mn-ea"/>
                <a:cs typeface="+mn-cs"/>
              </a:rPr>
              <a:t>Fairshare</a:t>
            </a:r>
            <a:r>
              <a:rPr lang="en-US" sz="1200" kern="1200" dirty="0">
                <a:solidFill>
                  <a:schemeClr val="tx1"/>
                </a:solidFill>
                <a:effectLst/>
                <a:latin typeface="+mn-lt"/>
                <a:ea typeface="+mn-ea"/>
                <a:cs typeface="+mn-cs"/>
              </a:rPr>
              <a:t> referred to in lesson 1, talk about the refugees crisis, children’s who’ve lost their homes due to the climate crisis </a:t>
            </a:r>
            <a:r>
              <a:rPr lang="en-US" sz="1200" kern="1200" dirty="0" err="1">
                <a:solidFill>
                  <a:schemeClr val="tx1"/>
                </a:solidFill>
                <a:effectLst/>
                <a:latin typeface="+mn-lt"/>
                <a:ea typeface="+mn-ea"/>
                <a:cs typeface="+mn-cs"/>
              </a:rPr>
              <a:t>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923EB7-F38C-D24A-AF52-3CD12D15E23D}" type="slidenum">
              <a:rPr lang="en-US" smtClean="0"/>
              <a:t>13</a:t>
            </a:fld>
            <a:endParaRPr lang="en-US"/>
          </a:p>
        </p:txBody>
      </p:sp>
    </p:spTree>
    <p:extLst>
      <p:ext uri="{BB962C8B-B14F-4D97-AF65-F5344CB8AC3E}">
        <p14:creationId xmlns:p14="http://schemas.microsoft.com/office/powerpoint/2010/main" val="403535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move this up to </a:t>
            </a:r>
            <a:r>
              <a:rPr lang="en-US"/>
              <a:t>earlier in the lesson.</a:t>
            </a:r>
          </a:p>
        </p:txBody>
      </p:sp>
      <p:sp>
        <p:nvSpPr>
          <p:cNvPr id="4" name="Slide Number Placeholder 3"/>
          <p:cNvSpPr>
            <a:spLocks noGrp="1"/>
          </p:cNvSpPr>
          <p:nvPr>
            <p:ph type="sldNum" sz="quarter" idx="5"/>
          </p:nvPr>
        </p:nvSpPr>
        <p:spPr/>
        <p:txBody>
          <a:bodyPr/>
          <a:lstStyle/>
          <a:p>
            <a:fld id="{22923EB7-F38C-D24A-AF52-3CD12D15E23D}" type="slidenum">
              <a:rPr lang="en-US" smtClean="0"/>
              <a:t>18</a:t>
            </a:fld>
            <a:endParaRPr lang="en-US"/>
          </a:p>
        </p:txBody>
      </p:sp>
    </p:spTree>
    <p:extLst>
      <p:ext uri="{BB962C8B-B14F-4D97-AF65-F5344CB8AC3E}">
        <p14:creationId xmlns:p14="http://schemas.microsoft.com/office/powerpoint/2010/main" val="196716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reading and understanding the declaration to build up to the blackout poetry exercise.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923EB7-F38C-D24A-AF52-3CD12D15E23D}" type="slidenum">
              <a:rPr lang="en-US" smtClean="0"/>
              <a:t>19</a:t>
            </a:fld>
            <a:endParaRPr lang="en-US"/>
          </a:p>
        </p:txBody>
      </p:sp>
    </p:spTree>
    <p:extLst>
      <p:ext uri="{BB962C8B-B14F-4D97-AF65-F5344CB8AC3E}">
        <p14:creationId xmlns:p14="http://schemas.microsoft.com/office/powerpoint/2010/main" val="396110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23EB7-F38C-D24A-AF52-3CD12D15E23D}" type="slidenum">
              <a:rPr lang="en-US" smtClean="0"/>
              <a:t>20</a:t>
            </a:fld>
            <a:endParaRPr lang="en-US"/>
          </a:p>
        </p:txBody>
      </p:sp>
    </p:spTree>
    <p:extLst>
      <p:ext uri="{BB962C8B-B14F-4D97-AF65-F5344CB8AC3E}">
        <p14:creationId xmlns:p14="http://schemas.microsoft.com/office/powerpoint/2010/main" val="210751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copy of the declaration typed out in word or a PDF of the original archive. Use whichever you think is best for the class.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the students a copy (or two) of the charter.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Get them to circle the words they want to keep.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Ask them to black out with a marker all the words they want to lose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Get them to write out the words they have kept.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You can get them to add punctuation, sentence them in different ways and add bridging words (e.g. for, like, to) depending on time.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923EB7-F38C-D24A-AF52-3CD12D15E23D}" type="slidenum">
              <a:rPr lang="en-US" smtClean="0"/>
              <a:t>21</a:t>
            </a:fld>
            <a:endParaRPr lang="en-US"/>
          </a:p>
        </p:txBody>
      </p:sp>
    </p:spTree>
    <p:extLst>
      <p:ext uri="{BB962C8B-B14F-4D97-AF65-F5344CB8AC3E}">
        <p14:creationId xmlns:p14="http://schemas.microsoft.com/office/powerpoint/2010/main" val="419137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E39F-6443-894A-9574-83B671772C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3F20A8B-39DE-D24E-8FEF-79D077C925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C0D0F3C-C152-6C41-97B4-ED83C45356AF}"/>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6AE521BC-6249-5249-B5ED-7270E904E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13149-13DE-9045-B125-EB13D421DC43}"/>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96660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1BD4-789E-BD46-9ECB-EC1714405F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7B948F-996E-A946-85D7-D595249286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5E4852-CBA3-254C-BBC2-48F53156F4C1}"/>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79F4DCFD-68B4-7542-A90E-27371965B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E557C-F525-5C4D-8E92-9F4CC0742096}"/>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417517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66CF3-24B2-0A4E-9339-1753AA3B79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9B4464-16F4-D447-9925-8B01ADB2DA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F92284-C0D3-4B42-8C93-86B6171A1D6A}"/>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CF16E50D-CC8F-2846-99E4-8E80AE5E9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F3957-D628-E04E-B202-D2D6CC3F5234}"/>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352799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9187-033A-1340-AAB1-8902E4577E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406E33-2D59-724D-A150-AC40200456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2F76CE-5848-F04A-8844-2FF9B8B421EC}"/>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672B2EE3-47DA-1540-BF76-5A627E845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6D23-C4A1-3042-AF28-5C8BCA4408BF}"/>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65920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8860-DCA3-F34A-964D-B5656A38AF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465794-48AF-9545-833B-193309E8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DA11CA-E780-414A-BC11-647A682FFA7B}"/>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8ABBAEF0-37CD-714B-BCFA-BA431AD71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59B3B-0D89-3B40-B370-E02D3627252A}"/>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55566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763D-BCA3-6049-83F8-A45CCBDA22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8AFCB9-41CC-C447-AEC8-E3751DF0AF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060E90-023D-604E-A177-C4C5B8764F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04B9759-BDE3-7C47-945E-95C696A4BCF5}"/>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6" name="Footer Placeholder 5">
            <a:extLst>
              <a:ext uri="{FF2B5EF4-FFF2-40B4-BE49-F238E27FC236}">
                <a16:creationId xmlns:a16="http://schemas.microsoft.com/office/drawing/2014/main" id="{296F56CE-BFB9-9140-BF78-9D0393A1F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51FAD-6C8A-1943-BB81-8DF1F3999593}"/>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101732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3D0F-6CEC-934B-B248-1855C2CECD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971AF1-5407-B64C-92B8-6E0F84987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F50B8C-524A-FE44-A571-1F910FA5E3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87282B-F5DD-564D-ADFC-9ECE1759A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4238AC-C69B-1349-A9CC-1C88791529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B715B6F-347D-9744-AC62-7AF5D0AFC618}"/>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8" name="Footer Placeholder 7">
            <a:extLst>
              <a:ext uri="{FF2B5EF4-FFF2-40B4-BE49-F238E27FC236}">
                <a16:creationId xmlns:a16="http://schemas.microsoft.com/office/drawing/2014/main" id="{1C0FE63F-8108-1340-80CE-BC9C798AB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8A06D4-9C14-D44B-B646-B78FA00770C2}"/>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419375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1B2D-1730-5345-83C6-D2C4F2F62B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0C560D-214B-CA47-815D-0B610CA36C14}"/>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4" name="Footer Placeholder 3">
            <a:extLst>
              <a:ext uri="{FF2B5EF4-FFF2-40B4-BE49-F238E27FC236}">
                <a16:creationId xmlns:a16="http://schemas.microsoft.com/office/drawing/2014/main" id="{6C8E8511-9125-6642-8DAC-67A5727CF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844BCE-7C10-8B47-A136-A35CF517B5AB}"/>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359399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6CB1C-7EE8-844B-9929-47A48AFA1259}"/>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3" name="Footer Placeholder 2">
            <a:extLst>
              <a:ext uri="{FF2B5EF4-FFF2-40B4-BE49-F238E27FC236}">
                <a16:creationId xmlns:a16="http://schemas.microsoft.com/office/drawing/2014/main" id="{7D93820E-3502-964B-A5E5-9AFBD5ED73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3E1AC-1A90-D048-9386-417C8F43DCBD}"/>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13571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0C78-A683-3A47-A3B9-1A76FD2401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F9624D-3782-A348-8090-B305E550F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14917B-2797-6548-8A9C-DDEB94AB7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E90FD8-3971-D841-9220-30A873D3ED7F}"/>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6" name="Footer Placeholder 5">
            <a:extLst>
              <a:ext uri="{FF2B5EF4-FFF2-40B4-BE49-F238E27FC236}">
                <a16:creationId xmlns:a16="http://schemas.microsoft.com/office/drawing/2014/main" id="{973887D8-009C-9247-A37E-67EE961B6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0DD0E-22E7-B14E-A3A5-0988FB71F7CA}"/>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105136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B059-35C6-6243-BBF3-F4819C78E4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5B5D824-966C-1B48-8D51-2887465C6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0299C-3ABD-124F-BA06-F89F54F02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984F6F-8218-2D44-9F3F-4075CEC6E0EC}"/>
              </a:ext>
            </a:extLst>
          </p:cNvPr>
          <p:cNvSpPr>
            <a:spLocks noGrp="1"/>
          </p:cNvSpPr>
          <p:nvPr>
            <p:ph type="dt" sz="half" idx="10"/>
          </p:nvPr>
        </p:nvSpPr>
        <p:spPr/>
        <p:txBody>
          <a:bodyPr/>
          <a:lstStyle/>
          <a:p>
            <a:fld id="{5BED20FD-4EDB-1A48-BBD4-866DBFD4CB87}" type="datetimeFigureOut">
              <a:rPr lang="en-US" smtClean="0"/>
              <a:t>1/28/22</a:t>
            </a:fld>
            <a:endParaRPr lang="en-US"/>
          </a:p>
        </p:txBody>
      </p:sp>
      <p:sp>
        <p:nvSpPr>
          <p:cNvPr id="6" name="Footer Placeholder 5">
            <a:extLst>
              <a:ext uri="{FF2B5EF4-FFF2-40B4-BE49-F238E27FC236}">
                <a16:creationId xmlns:a16="http://schemas.microsoft.com/office/drawing/2014/main" id="{930722BF-E9EE-F840-9448-F274D81DE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6B862-70CF-DB47-A563-B84126546B29}"/>
              </a:ext>
            </a:extLst>
          </p:cNvPr>
          <p:cNvSpPr>
            <a:spLocks noGrp="1"/>
          </p:cNvSpPr>
          <p:nvPr>
            <p:ph type="sldNum" sz="quarter" idx="12"/>
          </p:nvPr>
        </p:nvSpPr>
        <p:spPr/>
        <p:txBody>
          <a:bodyPr/>
          <a:lstStyle/>
          <a:p>
            <a:fld id="{EC8681C5-0C26-CB45-9279-56E97D983AA4}" type="slidenum">
              <a:rPr lang="en-US" smtClean="0"/>
              <a:t>‹#›</a:t>
            </a:fld>
            <a:endParaRPr lang="en-US"/>
          </a:p>
        </p:txBody>
      </p:sp>
    </p:spTree>
    <p:extLst>
      <p:ext uri="{BB962C8B-B14F-4D97-AF65-F5344CB8AC3E}">
        <p14:creationId xmlns:p14="http://schemas.microsoft.com/office/powerpoint/2010/main" val="147216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5E4CF-39A3-5C4D-BFE9-CB66C3B7C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1E9F73-727D-564A-8693-CEABA2DA0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79F749-27DB-BC46-A1D9-78D83B63D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D20FD-4EDB-1A48-BBD4-866DBFD4CB87}" type="datetimeFigureOut">
              <a:rPr lang="en-US" smtClean="0"/>
              <a:t>1/28/22</a:t>
            </a:fld>
            <a:endParaRPr lang="en-US"/>
          </a:p>
        </p:txBody>
      </p:sp>
      <p:sp>
        <p:nvSpPr>
          <p:cNvPr id="5" name="Footer Placeholder 4">
            <a:extLst>
              <a:ext uri="{FF2B5EF4-FFF2-40B4-BE49-F238E27FC236}">
                <a16:creationId xmlns:a16="http://schemas.microsoft.com/office/drawing/2014/main" id="{A2FC1A83-BE36-2242-BD22-1FCBF6E9B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737D1-51A4-CE43-8576-1BC6CFE18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681C5-0C26-CB45-9279-56E97D983AA4}" type="slidenum">
              <a:rPr lang="en-US" smtClean="0"/>
              <a:t>‹#›</a:t>
            </a:fld>
            <a:endParaRPr lang="en-US"/>
          </a:p>
        </p:txBody>
      </p:sp>
    </p:spTree>
    <p:extLst>
      <p:ext uri="{BB962C8B-B14F-4D97-AF65-F5344CB8AC3E}">
        <p14:creationId xmlns:p14="http://schemas.microsoft.com/office/powerpoint/2010/main" val="117930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1DFiOKjEFNo"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pg.org.uk/collections/search/portrait/mw297944/Eglantyne-Jebb?"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npg.org.uk/collections/search/portrait/mw177601/Marquess-and-Marchioness-of-Aberdeen-and-Temair?"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B751-FEBE-3347-93C3-8DD770D76AB2}"/>
              </a:ext>
            </a:extLst>
          </p:cNvPr>
          <p:cNvSpPr>
            <a:spLocks noGrp="1"/>
          </p:cNvSpPr>
          <p:nvPr>
            <p:ph type="ctrTitle"/>
          </p:nvPr>
        </p:nvSpPr>
        <p:spPr>
          <a:xfrm>
            <a:off x="308920" y="1122363"/>
            <a:ext cx="6759146" cy="1089496"/>
          </a:xfrm>
        </p:spPr>
        <p:txBody>
          <a:bodyPr/>
          <a:lstStyle/>
          <a:p>
            <a:r>
              <a:rPr lang="en-US" b="1" dirty="0"/>
              <a:t>Sun Beams</a:t>
            </a:r>
          </a:p>
        </p:txBody>
      </p:sp>
      <p:sp>
        <p:nvSpPr>
          <p:cNvPr id="3" name="Subtitle 2">
            <a:extLst>
              <a:ext uri="{FF2B5EF4-FFF2-40B4-BE49-F238E27FC236}">
                <a16:creationId xmlns:a16="http://schemas.microsoft.com/office/drawing/2014/main" id="{E7D892AF-ECE1-7842-A661-725B3A9000B7}"/>
              </a:ext>
            </a:extLst>
          </p:cNvPr>
          <p:cNvSpPr>
            <a:spLocks noGrp="1"/>
          </p:cNvSpPr>
          <p:nvPr>
            <p:ph type="subTitle" idx="1"/>
          </p:nvPr>
        </p:nvSpPr>
        <p:spPr>
          <a:xfrm>
            <a:off x="1241777" y="2601097"/>
            <a:ext cx="6048709" cy="1655805"/>
          </a:xfrm>
        </p:spPr>
        <p:txBody>
          <a:bodyPr/>
          <a:lstStyle/>
          <a:p>
            <a:pPr algn="l"/>
            <a:r>
              <a:rPr lang="en-US" dirty="0"/>
              <a:t>Declaring Children’s Rights, Past and Present</a:t>
            </a:r>
          </a:p>
        </p:txBody>
      </p:sp>
      <p:pic>
        <p:nvPicPr>
          <p:cNvPr id="6" name="Picture 5" descr="Graphical user interface, application&#10;&#10;Description automatically generated">
            <a:extLst>
              <a:ext uri="{FF2B5EF4-FFF2-40B4-BE49-F238E27FC236}">
                <a16:creationId xmlns:a16="http://schemas.microsoft.com/office/drawing/2014/main" id="{4FF13301-0191-024E-8AE8-243A9B2478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471" y="352897"/>
            <a:ext cx="1340672" cy="89215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115D5A7-2822-6B45-9488-A3FE255281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96317" y="352897"/>
            <a:ext cx="1586763" cy="892156"/>
          </a:xfrm>
          <a:prstGeom prst="rect">
            <a:avLst/>
          </a:prstGeom>
        </p:spPr>
      </p:pic>
    </p:spTree>
    <p:extLst>
      <p:ext uri="{BB962C8B-B14F-4D97-AF65-F5344CB8AC3E}">
        <p14:creationId xmlns:p14="http://schemas.microsoft.com/office/powerpoint/2010/main" val="409369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F515-8FF6-C646-B923-9D7FD875FD04}"/>
              </a:ext>
            </a:extLst>
          </p:cNvPr>
          <p:cNvSpPr>
            <a:spLocks noGrp="1"/>
          </p:cNvSpPr>
          <p:nvPr>
            <p:ph type="title"/>
          </p:nvPr>
        </p:nvSpPr>
        <p:spPr>
          <a:xfrm>
            <a:off x="5535386" y="629267"/>
            <a:ext cx="6016535" cy="1031368"/>
          </a:xfrm>
        </p:spPr>
        <p:txBody>
          <a:bodyPr vert="horz" lIns="91440" tIns="45720" rIns="91440" bIns="45720" rtlCol="0" anchor="ctr">
            <a:normAutofit/>
          </a:bodyPr>
          <a:lstStyle/>
          <a:p>
            <a:r>
              <a:rPr lang="en-US" sz="5400" dirty="0"/>
              <a:t>The Declaration</a:t>
            </a:r>
          </a:p>
        </p:txBody>
      </p:sp>
      <p:sp>
        <p:nvSpPr>
          <p:cNvPr id="4" name="Content Placeholder 3">
            <a:extLst>
              <a:ext uri="{FF2B5EF4-FFF2-40B4-BE49-F238E27FC236}">
                <a16:creationId xmlns:a16="http://schemas.microsoft.com/office/drawing/2014/main" id="{2E409B23-D527-8E45-9EA5-A10A015EC04E}"/>
              </a:ext>
            </a:extLst>
          </p:cNvPr>
          <p:cNvSpPr>
            <a:spLocks noGrp="1"/>
          </p:cNvSpPr>
          <p:nvPr>
            <p:ph sz="half" idx="2"/>
          </p:nvPr>
        </p:nvSpPr>
        <p:spPr>
          <a:xfrm>
            <a:off x="5535386" y="1902372"/>
            <a:ext cx="6016534" cy="4321447"/>
          </a:xfrm>
        </p:spPr>
        <p:txBody>
          <a:bodyPr vert="horz" lIns="91440" tIns="45720" rIns="91440" bIns="45720" rtlCol="0">
            <a:normAutofit fontScale="92500" lnSpcReduction="10000"/>
          </a:bodyPr>
          <a:lstStyle/>
          <a:p>
            <a:pPr marL="0" indent="0">
              <a:lnSpc>
                <a:spcPct val="100000"/>
              </a:lnSpc>
              <a:buNone/>
            </a:pPr>
            <a:r>
              <a:rPr lang="en-US" sz="2400" dirty="0" err="1"/>
              <a:t>Eglantyne’s</a:t>
            </a:r>
            <a:r>
              <a:rPr lang="en-US" sz="2400" dirty="0"/>
              <a:t> notes record that it is ‘based on the principle that every child is born with the inalienable [undeniable] right to have [the] opportunity of full physical, mental and spiritual development’.</a:t>
            </a:r>
          </a:p>
          <a:p>
            <a:pPr marL="0" indent="0">
              <a:lnSpc>
                <a:spcPct val="100000"/>
              </a:lnSpc>
              <a:buNone/>
            </a:pPr>
            <a:endParaRPr lang="en-US" sz="2400" dirty="0"/>
          </a:p>
          <a:p>
            <a:pPr marL="0" indent="0">
              <a:lnSpc>
                <a:spcPct val="100000"/>
              </a:lnSpc>
              <a:buNone/>
            </a:pPr>
            <a:r>
              <a:rPr lang="en-US" sz="2400" dirty="0"/>
              <a:t>The Save the Children International Union, which was based in Geneva where the League met, and the International Council of Women persuaded the League of Nations to get it adopted at a meeting on 26 September 1924. It became known as the Declaration of Geneva.</a:t>
            </a:r>
          </a:p>
        </p:txBody>
      </p:sp>
      <p:pic>
        <p:nvPicPr>
          <p:cNvPr id="12" name="Content Placeholder 11" descr="Text, letter&#10;&#10;Description automatically generated">
            <a:extLst>
              <a:ext uri="{FF2B5EF4-FFF2-40B4-BE49-F238E27FC236}">
                <a16:creationId xmlns:a16="http://schemas.microsoft.com/office/drawing/2014/main" id="{5FFF7186-FACA-184F-A7DF-B3F4F2DE83C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40079" y="481885"/>
            <a:ext cx="4512664" cy="6016886"/>
          </a:xfrm>
        </p:spPr>
      </p:pic>
    </p:spTree>
    <p:extLst>
      <p:ext uri="{BB962C8B-B14F-4D97-AF65-F5344CB8AC3E}">
        <p14:creationId xmlns:p14="http://schemas.microsoft.com/office/powerpoint/2010/main" val="42639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3C097-0245-3D40-A9F7-F85D2526F5BE}"/>
              </a:ext>
            </a:extLst>
          </p:cNvPr>
          <p:cNvSpPr>
            <a:spLocks noGrp="1"/>
          </p:cNvSpPr>
          <p:nvPr>
            <p:ph type="title"/>
          </p:nvPr>
        </p:nvSpPr>
        <p:spPr>
          <a:xfrm>
            <a:off x="420414" y="157443"/>
            <a:ext cx="5181510" cy="1671569"/>
          </a:xfrm>
        </p:spPr>
        <p:txBody>
          <a:bodyPr vert="horz" lIns="91440" tIns="45720" rIns="91440" bIns="45720" rtlCol="0" anchor="ctr">
            <a:normAutofit/>
          </a:bodyPr>
          <a:lstStyle/>
          <a:p>
            <a:r>
              <a:rPr lang="en-US" sz="4000" dirty="0"/>
              <a:t>What it says</a:t>
            </a:r>
          </a:p>
        </p:txBody>
      </p:sp>
      <p:sp>
        <p:nvSpPr>
          <p:cNvPr id="4" name="Content Placeholder 3">
            <a:extLst>
              <a:ext uri="{FF2B5EF4-FFF2-40B4-BE49-F238E27FC236}">
                <a16:creationId xmlns:a16="http://schemas.microsoft.com/office/drawing/2014/main" id="{AD44C08A-23DA-3D49-8166-BB733B011735}"/>
              </a:ext>
            </a:extLst>
          </p:cNvPr>
          <p:cNvSpPr>
            <a:spLocks noGrp="1"/>
          </p:cNvSpPr>
          <p:nvPr>
            <p:ph sz="half" idx="2"/>
          </p:nvPr>
        </p:nvSpPr>
        <p:spPr>
          <a:xfrm>
            <a:off x="420414" y="1986455"/>
            <a:ext cx="5486400" cy="4314355"/>
          </a:xfrm>
        </p:spPr>
        <p:txBody>
          <a:bodyPr vert="horz" lIns="91440" tIns="45720" rIns="91440" bIns="45720" rtlCol="0">
            <a:normAutofit lnSpcReduction="10000"/>
          </a:bodyPr>
          <a:lstStyle/>
          <a:p>
            <a:pPr marL="0" indent="0">
              <a:buNone/>
            </a:pPr>
            <a:r>
              <a:rPr lang="en-US" sz="2000" dirty="0"/>
              <a:t>Note on terms:</a:t>
            </a:r>
          </a:p>
          <a:p>
            <a:r>
              <a:rPr lang="en-US" sz="2000" dirty="0"/>
              <a:t>‘Mankind gives to the child’, we’d probably use people instead of mankind today.</a:t>
            </a:r>
          </a:p>
          <a:p>
            <a:r>
              <a:rPr lang="en-US" sz="2000" dirty="0"/>
              <a:t>The ‘child that is backward’ is not a term we would use today as it is insulting. It refers to children with learning difficulties, who are neurodiverse and have disabilities. </a:t>
            </a:r>
          </a:p>
          <a:p>
            <a:r>
              <a:rPr lang="en-US" sz="2000" dirty="0"/>
              <a:t>The word delinquent means those who have broken the law or have been expelled from education. It isn’t a term we would use today.</a:t>
            </a:r>
          </a:p>
          <a:p>
            <a:r>
              <a:rPr lang="en-US" sz="2000" dirty="0"/>
              <a:t>Livelihood means a job</a:t>
            </a:r>
          </a:p>
          <a:p>
            <a:r>
              <a:rPr lang="en-US" sz="2000" dirty="0"/>
              <a:t>Exploitation covers work and all forms of abuse</a:t>
            </a:r>
          </a:p>
          <a:p>
            <a:r>
              <a:rPr lang="en-US" sz="2000" dirty="0"/>
              <a:t>Today we’d probably say ‘people’ instead of ‘fellow-men’</a:t>
            </a:r>
          </a:p>
          <a:p>
            <a:endParaRPr lang="en-US" sz="2000" dirty="0"/>
          </a:p>
          <a:p>
            <a:pPr marL="0" indent="0">
              <a:buNone/>
            </a:pPr>
            <a:endParaRPr lang="en-US" sz="2000" dirty="0"/>
          </a:p>
        </p:txBody>
      </p:sp>
      <p:pic>
        <p:nvPicPr>
          <p:cNvPr id="8" name="Content Placeholder 7" descr="Text, letter&#10;&#10;Description automatically generated">
            <a:extLst>
              <a:ext uri="{FF2B5EF4-FFF2-40B4-BE49-F238E27FC236}">
                <a16:creationId xmlns:a16="http://schemas.microsoft.com/office/drawing/2014/main" id="{61838A2F-973B-574F-A870-EAD30C363E0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022339" y="222969"/>
            <a:ext cx="6039169" cy="6155872"/>
          </a:xfrm>
        </p:spPr>
      </p:pic>
    </p:spTree>
    <p:extLst>
      <p:ext uri="{BB962C8B-B14F-4D97-AF65-F5344CB8AC3E}">
        <p14:creationId xmlns:p14="http://schemas.microsoft.com/office/powerpoint/2010/main" val="292456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819C-C7BF-F746-A980-343E40DC2ED2}"/>
              </a:ext>
            </a:extLst>
          </p:cNvPr>
          <p:cNvSpPr>
            <a:spLocks noGrp="1"/>
          </p:cNvSpPr>
          <p:nvPr>
            <p:ph type="title"/>
          </p:nvPr>
        </p:nvSpPr>
        <p:spPr/>
        <p:txBody>
          <a:bodyPr/>
          <a:lstStyle/>
          <a:p>
            <a:r>
              <a:rPr lang="en-US" dirty="0"/>
              <a:t>Breaking down The Five Points of the Charter</a:t>
            </a:r>
          </a:p>
        </p:txBody>
      </p:sp>
      <p:sp>
        <p:nvSpPr>
          <p:cNvPr id="3" name="Content Placeholder 2">
            <a:extLst>
              <a:ext uri="{FF2B5EF4-FFF2-40B4-BE49-F238E27FC236}">
                <a16:creationId xmlns:a16="http://schemas.microsoft.com/office/drawing/2014/main" id="{C7E5A5A4-90F0-C84C-B6C1-9972097B7D4F}"/>
              </a:ext>
            </a:extLst>
          </p:cNvPr>
          <p:cNvSpPr>
            <a:spLocks noGrp="1"/>
          </p:cNvSpPr>
          <p:nvPr>
            <p:ph sz="half" idx="1"/>
          </p:nvPr>
        </p:nvSpPr>
        <p:spPr/>
        <p:txBody>
          <a:bodyPr/>
          <a:lstStyle/>
          <a:p>
            <a:pPr marL="514350" indent="-514350">
              <a:buAutoNum type="arabicPeriod"/>
            </a:pPr>
            <a:r>
              <a:rPr lang="en-US" dirty="0"/>
              <a:t>To be able to grow up safely with access to food, a home, education and faith</a:t>
            </a:r>
          </a:p>
          <a:p>
            <a:pPr marL="514350" indent="-514350">
              <a:buAutoNum type="arabicPeriod"/>
            </a:pPr>
            <a:r>
              <a:rPr lang="en-US" dirty="0"/>
              <a:t>All children should be helped, whoever they are, if they are sick or have different needs</a:t>
            </a:r>
          </a:p>
          <a:p>
            <a:pPr marL="514350" indent="-514350">
              <a:buAutoNum type="arabicPeriod"/>
            </a:pPr>
            <a:r>
              <a:rPr lang="en-US" dirty="0"/>
              <a:t>Children should be the first to get water, food and shelter in war or famine or other </a:t>
            </a:r>
            <a:r>
              <a:rPr lang="en-US" dirty="0" err="1"/>
              <a:t>crisises</a:t>
            </a:r>
            <a:endParaRPr lang="en-US" dirty="0"/>
          </a:p>
          <a:p>
            <a:pPr marL="0" indent="0">
              <a:buNone/>
            </a:pPr>
            <a:endParaRPr lang="en-US" dirty="0"/>
          </a:p>
          <a:p>
            <a:pPr marL="514350" indent="-514350">
              <a:buAutoNum type="arabicPeriod"/>
            </a:pPr>
            <a:endParaRPr lang="en-US" dirty="0"/>
          </a:p>
          <a:p>
            <a:pPr marL="514350" indent="-514350">
              <a:buAutoNum type="arabicPeriod"/>
            </a:pPr>
            <a:endParaRPr lang="en-US" dirty="0"/>
          </a:p>
        </p:txBody>
      </p:sp>
      <p:sp>
        <p:nvSpPr>
          <p:cNvPr id="4" name="Content Placeholder 3">
            <a:extLst>
              <a:ext uri="{FF2B5EF4-FFF2-40B4-BE49-F238E27FC236}">
                <a16:creationId xmlns:a16="http://schemas.microsoft.com/office/drawing/2014/main" id="{2E87B6B7-8098-AE41-848A-BD999D2081D8}"/>
              </a:ext>
            </a:extLst>
          </p:cNvPr>
          <p:cNvSpPr>
            <a:spLocks noGrp="1"/>
          </p:cNvSpPr>
          <p:nvPr>
            <p:ph sz="half" idx="2"/>
          </p:nvPr>
        </p:nvSpPr>
        <p:spPr/>
        <p:txBody>
          <a:bodyPr/>
          <a:lstStyle/>
          <a:p>
            <a:pPr marL="0" indent="0">
              <a:buNone/>
            </a:pPr>
            <a:r>
              <a:rPr lang="en-US" dirty="0"/>
              <a:t>4. Children should be educated so they can find a job. They should not be made to work or abused.</a:t>
            </a:r>
          </a:p>
          <a:p>
            <a:pPr marL="0" indent="0">
              <a:buNone/>
            </a:pPr>
            <a:r>
              <a:rPr lang="en-US" dirty="0"/>
              <a:t>5. Children should learn that they should help others.</a:t>
            </a:r>
          </a:p>
        </p:txBody>
      </p:sp>
    </p:spTree>
    <p:extLst>
      <p:ext uri="{BB962C8B-B14F-4D97-AF65-F5344CB8AC3E}">
        <p14:creationId xmlns:p14="http://schemas.microsoft.com/office/powerpoint/2010/main" val="15920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A1C1A-CCEC-4241-A2E6-0733398D7542}"/>
              </a:ext>
            </a:extLst>
          </p:cNvPr>
          <p:cNvSpPr>
            <a:spLocks noGrp="1"/>
          </p:cNvSpPr>
          <p:nvPr>
            <p:ph type="title"/>
          </p:nvPr>
        </p:nvSpPr>
        <p:spPr>
          <a:xfrm>
            <a:off x="836678" y="723898"/>
            <a:ext cx="10517121" cy="1495425"/>
          </a:xfrm>
        </p:spPr>
        <p:txBody>
          <a:bodyPr vert="horz" lIns="91440" tIns="45720" rIns="91440" bIns="45720" rtlCol="0" anchor="ctr">
            <a:noAutofit/>
          </a:bodyPr>
          <a:lstStyle/>
          <a:p>
            <a:r>
              <a:rPr lang="en-US" sz="4800" dirty="0"/>
              <a:t>Can you think of practical examples for each section?</a:t>
            </a:r>
          </a:p>
        </p:txBody>
      </p:sp>
      <p:sp>
        <p:nvSpPr>
          <p:cNvPr id="10" name="Content Placeholder 9">
            <a:extLst>
              <a:ext uri="{FF2B5EF4-FFF2-40B4-BE49-F238E27FC236}">
                <a16:creationId xmlns:a16="http://schemas.microsoft.com/office/drawing/2014/main" id="{77F73A2B-BBD3-0449-8FA5-DF1F5D6CDF0B}"/>
              </a:ext>
            </a:extLst>
          </p:cNvPr>
          <p:cNvSpPr>
            <a:spLocks noGrp="1"/>
          </p:cNvSpPr>
          <p:nvPr>
            <p:ph sz="half" idx="2"/>
          </p:nvPr>
        </p:nvSpPr>
        <p:spPr>
          <a:xfrm>
            <a:off x="836678" y="2629533"/>
            <a:ext cx="10517122" cy="3547429"/>
          </a:xfrm>
        </p:spPr>
        <p:txBody>
          <a:bodyPr/>
          <a:lstStyle/>
          <a:p>
            <a:r>
              <a:rPr lang="en-US" dirty="0"/>
              <a:t>Safety / home/ food</a:t>
            </a:r>
          </a:p>
          <a:p>
            <a:r>
              <a:rPr lang="en-US" dirty="0"/>
              <a:t>Different needs</a:t>
            </a:r>
          </a:p>
          <a:p>
            <a:r>
              <a:rPr lang="en-US" dirty="0"/>
              <a:t>First to be helped in disaster</a:t>
            </a:r>
          </a:p>
          <a:p>
            <a:r>
              <a:rPr lang="en-US" dirty="0"/>
              <a:t>Education and work</a:t>
            </a:r>
          </a:p>
          <a:p>
            <a:r>
              <a:rPr lang="en-US" dirty="0"/>
              <a:t>Helping others</a:t>
            </a:r>
          </a:p>
          <a:p>
            <a:endParaRPr lang="en-US" dirty="0"/>
          </a:p>
        </p:txBody>
      </p:sp>
    </p:spTree>
    <p:extLst>
      <p:ext uri="{BB962C8B-B14F-4D97-AF65-F5344CB8AC3E}">
        <p14:creationId xmlns:p14="http://schemas.microsoft.com/office/powerpoint/2010/main" val="155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96A2B-51DB-774E-A0D5-25703395C9E1}"/>
              </a:ext>
            </a:extLst>
          </p:cNvPr>
          <p:cNvSpPr>
            <a:spLocks noGrp="1"/>
          </p:cNvSpPr>
          <p:nvPr>
            <p:ph type="title"/>
          </p:nvPr>
        </p:nvSpPr>
        <p:spPr>
          <a:xfrm>
            <a:off x="4553733" y="548465"/>
            <a:ext cx="7365740" cy="720938"/>
          </a:xfrm>
        </p:spPr>
        <p:txBody>
          <a:bodyPr vert="horz" lIns="91440" tIns="45720" rIns="91440" bIns="45720" rtlCol="0" anchor="b">
            <a:normAutofit fontScale="90000"/>
          </a:bodyPr>
          <a:lstStyle/>
          <a:p>
            <a:r>
              <a:rPr lang="en-US" sz="4000" dirty="0"/>
              <a:t>The Declaration of Geneva Celebrated</a:t>
            </a:r>
          </a:p>
        </p:txBody>
      </p:sp>
      <p:sp>
        <p:nvSpPr>
          <p:cNvPr id="3" name="Content Placeholder 2">
            <a:extLst>
              <a:ext uri="{FF2B5EF4-FFF2-40B4-BE49-F238E27FC236}">
                <a16:creationId xmlns:a16="http://schemas.microsoft.com/office/drawing/2014/main" id="{CB554C26-85B1-694F-9DEF-EFB6632FAC7E}"/>
              </a:ext>
            </a:extLst>
          </p:cNvPr>
          <p:cNvSpPr>
            <a:spLocks noGrp="1"/>
          </p:cNvSpPr>
          <p:nvPr>
            <p:ph sz="half" idx="1"/>
          </p:nvPr>
        </p:nvSpPr>
        <p:spPr>
          <a:xfrm>
            <a:off x="4553734" y="1602889"/>
            <a:ext cx="7225890" cy="4839953"/>
          </a:xfrm>
        </p:spPr>
        <p:txBody>
          <a:bodyPr vert="horz" lIns="91440" tIns="45720" rIns="91440" bIns="45720" rtlCol="0">
            <a:noAutofit/>
          </a:bodyPr>
          <a:lstStyle/>
          <a:p>
            <a:pPr marL="0" indent="0">
              <a:buNone/>
            </a:pPr>
            <a:r>
              <a:rPr lang="en-US" dirty="0" err="1"/>
              <a:t>Eglantyne</a:t>
            </a:r>
            <a:r>
              <a:rPr lang="en-US" dirty="0"/>
              <a:t> </a:t>
            </a:r>
            <a:r>
              <a:rPr lang="en-US" dirty="0" err="1"/>
              <a:t>Jebb</a:t>
            </a:r>
            <a:r>
              <a:rPr lang="en-US" dirty="0"/>
              <a:t> gave a sermon (a talk) at the Cathedral of St. Pierre in Geneva in August 1924 on the Declaration to 500-600 people. This was just before it was passed in the League.</a:t>
            </a:r>
          </a:p>
          <a:p>
            <a:pPr marL="0" indent="0">
              <a:buNone/>
            </a:pPr>
            <a:r>
              <a:rPr lang="en-US" dirty="0"/>
              <a:t>After it was passed there was a service at St Martins-in-the-Field in London on 27 January 1925 organized by Save the Children. A collection was made for the  refugees in Greece.</a:t>
            </a:r>
          </a:p>
        </p:txBody>
      </p:sp>
      <p:pic>
        <p:nvPicPr>
          <p:cNvPr id="8" name="Content Placeholder 7" descr="Text, letter&#10;&#10;Description automatically generated">
            <a:extLst>
              <a:ext uri="{FF2B5EF4-FFF2-40B4-BE49-F238E27FC236}">
                <a16:creationId xmlns:a16="http://schemas.microsoft.com/office/drawing/2014/main" id="{09B5370F-D4E9-A04B-9895-FA13E53B5FA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829616" y="1352438"/>
            <a:ext cx="6212962" cy="3967843"/>
          </a:xfrm>
        </p:spPr>
      </p:pic>
    </p:spTree>
    <p:extLst>
      <p:ext uri="{BB962C8B-B14F-4D97-AF65-F5344CB8AC3E}">
        <p14:creationId xmlns:p14="http://schemas.microsoft.com/office/powerpoint/2010/main" val="352733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9" y="365125"/>
            <a:ext cx="10714245" cy="1170432"/>
          </a:xfrm>
        </p:spPr>
        <p:txBody>
          <a:bodyPr>
            <a:normAutofit/>
          </a:bodyPr>
          <a:lstStyle/>
          <a:p>
            <a:r>
              <a:rPr lang="en-GB" dirty="0"/>
              <a:t>Rachel Crowdy (1884-1964)</a:t>
            </a:r>
            <a:endParaRPr lang="en-GB" b="0" i="0" u="none" strike="noStrike" baseline="0" dirty="0"/>
          </a:p>
        </p:txBody>
      </p:sp>
      <p:sp>
        <p:nvSpPr>
          <p:cNvPr id="4" name="Content Placeholder 3"/>
          <p:cNvSpPr>
            <a:spLocks noGrp="1"/>
          </p:cNvSpPr>
          <p:nvPr>
            <p:ph sz="half" idx="2"/>
          </p:nvPr>
        </p:nvSpPr>
        <p:spPr>
          <a:xfrm>
            <a:off x="578068" y="1535558"/>
            <a:ext cx="6812436" cy="5112668"/>
          </a:xfrm>
        </p:spPr>
        <p:txBody>
          <a:bodyPr>
            <a:normAutofit/>
          </a:bodyPr>
          <a:lstStyle/>
          <a:p>
            <a:pPr marL="0" indent="0">
              <a:lnSpc>
                <a:spcPct val="110000"/>
              </a:lnSpc>
              <a:buNone/>
            </a:pPr>
            <a:r>
              <a:rPr lang="en-GB" dirty="0"/>
              <a:t>Crowdy was in charge of the volunteer nurses in France and Belgium during World War One. </a:t>
            </a:r>
          </a:p>
          <a:p>
            <a:pPr marL="0" indent="0">
              <a:lnSpc>
                <a:spcPct val="110000"/>
              </a:lnSpc>
              <a:buNone/>
            </a:pPr>
            <a:r>
              <a:rPr lang="en-GB" dirty="0"/>
              <a:t>In 1919 she was appointed to head the section on social issues at the League, which she did until 1931. </a:t>
            </a:r>
          </a:p>
          <a:p>
            <a:pPr marL="0" indent="0">
              <a:lnSpc>
                <a:spcPct val="110000"/>
              </a:lnSpc>
              <a:buNone/>
            </a:pPr>
            <a:r>
              <a:rPr lang="en-GB" dirty="0"/>
              <a:t>The Children’s Charter became Rachel </a:t>
            </a:r>
            <a:r>
              <a:rPr lang="en-GB" dirty="0" err="1"/>
              <a:t>Crowdy’s</a:t>
            </a:r>
            <a:r>
              <a:rPr lang="en-GB" dirty="0"/>
              <a:t> responsibility to manage. She worked hard to stop the exploitation (work and abuse) of children, particularly in areas where there were large numbers of refugees.</a:t>
            </a:r>
          </a:p>
        </p:txBody>
      </p:sp>
      <p:sp>
        <p:nvSpPr>
          <p:cNvPr id="5" name="Text Placeholder 4"/>
          <p:cNvSpPr>
            <a:spLocks noGrp="1"/>
          </p:cNvSpPr>
          <p:nvPr>
            <p:ph type="body" sz="quarter" idx="3"/>
          </p:nvPr>
        </p:nvSpPr>
        <p:spPr>
          <a:xfrm>
            <a:off x="7912560" y="536028"/>
            <a:ext cx="2726595" cy="999529"/>
          </a:xfrm>
        </p:spPr>
        <p:txBody>
          <a:bodyPr>
            <a:noAutofit/>
          </a:bodyPr>
          <a:lstStyle/>
          <a:p>
            <a:endParaRPr lang="en-GB" sz="2000" b="0" dirty="0"/>
          </a:p>
          <a:p>
            <a:r>
              <a:rPr lang="en-GB" sz="1400" b="0" dirty="0"/>
              <a:t>Dame Rachel Eleanor </a:t>
            </a:r>
            <a:r>
              <a:rPr lang="en-GB" sz="1400" b="0" dirty="0" err="1"/>
              <a:t>Crowdy</a:t>
            </a:r>
            <a:r>
              <a:rPr lang="en-GB" sz="1400" b="0" dirty="0"/>
              <a:t>, by Bassano, October 1930, NPG x68898 © National Portrait Gallery, London</a:t>
            </a:r>
          </a:p>
        </p:txBody>
      </p:sp>
      <p:pic>
        <p:nvPicPr>
          <p:cNvPr id="9" name="Content Placeholder 7">
            <a:extLst>
              <a:ext uri="{FF2B5EF4-FFF2-40B4-BE49-F238E27FC236}">
                <a16:creationId xmlns:a16="http://schemas.microsoft.com/office/drawing/2014/main" id="{6E5FAF57-258B-FB48-B03F-B46CEBCA5B82}"/>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7912560" y="1754736"/>
            <a:ext cx="3379754" cy="4567236"/>
          </a:xfrm>
        </p:spPr>
      </p:pic>
    </p:spTree>
    <p:extLst>
      <p:ext uri="{BB962C8B-B14F-4D97-AF65-F5344CB8AC3E}">
        <p14:creationId xmlns:p14="http://schemas.microsoft.com/office/powerpoint/2010/main" val="401218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CBA5-09F9-9140-A4BC-C6B07E95A74D}"/>
              </a:ext>
            </a:extLst>
          </p:cNvPr>
          <p:cNvSpPr>
            <a:spLocks noGrp="1"/>
          </p:cNvSpPr>
          <p:nvPr>
            <p:ph type="title"/>
          </p:nvPr>
        </p:nvSpPr>
        <p:spPr>
          <a:xfrm>
            <a:off x="838200" y="365125"/>
            <a:ext cx="5616388" cy="1460500"/>
          </a:xfrm>
        </p:spPr>
        <p:txBody>
          <a:bodyPr>
            <a:normAutofit/>
          </a:bodyPr>
          <a:lstStyle/>
          <a:p>
            <a:r>
              <a:rPr lang="en-US" dirty="0"/>
              <a:t>Universal Declaration of Human Rights</a:t>
            </a:r>
          </a:p>
        </p:txBody>
      </p:sp>
      <p:sp>
        <p:nvSpPr>
          <p:cNvPr id="4" name="Content Placeholder 3">
            <a:extLst>
              <a:ext uri="{FF2B5EF4-FFF2-40B4-BE49-F238E27FC236}">
                <a16:creationId xmlns:a16="http://schemas.microsoft.com/office/drawing/2014/main" id="{BA45A365-1F16-004A-93FD-6052D7B0EFF7}"/>
              </a:ext>
            </a:extLst>
          </p:cNvPr>
          <p:cNvSpPr>
            <a:spLocks noGrp="1"/>
          </p:cNvSpPr>
          <p:nvPr>
            <p:ph sz="half" idx="1"/>
          </p:nvPr>
        </p:nvSpPr>
        <p:spPr>
          <a:xfrm>
            <a:off x="838200" y="2259106"/>
            <a:ext cx="5820784" cy="3969571"/>
          </a:xfrm>
        </p:spPr>
        <p:txBody>
          <a:bodyPr>
            <a:normAutofit/>
          </a:bodyPr>
          <a:lstStyle/>
          <a:p>
            <a:pPr marL="0" indent="0">
              <a:buNone/>
            </a:pPr>
            <a:r>
              <a:rPr lang="en-US" dirty="0"/>
              <a:t>This Declaration was made by the United Nations (UN) in 1948. </a:t>
            </a:r>
          </a:p>
          <a:p>
            <a:pPr marL="0" indent="0">
              <a:buNone/>
            </a:pPr>
            <a:r>
              <a:rPr lang="en-US" dirty="0"/>
              <a:t>Article 1 declares that ‘We are all born free and equal’.</a:t>
            </a:r>
          </a:p>
          <a:p>
            <a:pPr marL="0" indent="0">
              <a:buNone/>
            </a:pPr>
            <a:r>
              <a:rPr lang="en-US" dirty="0"/>
              <a:t>The Children’s Charter influenced this declaration, then a specific declaration on children’s rights was made by the UN in 1959.</a:t>
            </a:r>
          </a:p>
        </p:txBody>
      </p:sp>
      <p:pic>
        <p:nvPicPr>
          <p:cNvPr id="8" name="Content Placeholder 7" descr="Text, letter, whiteboard&#10;&#10;Description automatically generated">
            <a:extLst>
              <a:ext uri="{FF2B5EF4-FFF2-40B4-BE49-F238E27FC236}">
                <a16:creationId xmlns:a16="http://schemas.microsoft.com/office/drawing/2014/main" id="{3670CD39-C748-434F-BCA3-C5C00EE57DF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6216649" y="868135"/>
            <a:ext cx="6828973" cy="5121729"/>
          </a:xfrm>
        </p:spPr>
      </p:pic>
    </p:spTree>
    <p:extLst>
      <p:ext uri="{BB962C8B-B14F-4D97-AF65-F5344CB8AC3E}">
        <p14:creationId xmlns:p14="http://schemas.microsoft.com/office/powerpoint/2010/main" val="232039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Graphical user interface, text, chat or text message&#10;&#10;Description automatically generated">
            <a:extLst>
              <a:ext uri="{FF2B5EF4-FFF2-40B4-BE49-F238E27FC236}">
                <a16:creationId xmlns:a16="http://schemas.microsoft.com/office/drawing/2014/main" id="{B49D0E19-3CE9-6042-861A-DC70C74857AE}"/>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r="-1"/>
          <a:stretch/>
        </p:blipFill>
        <p:spPr>
          <a:xfrm>
            <a:off x="-141295" y="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598B7E-7ABA-7146-9981-2AD56BA606DE}"/>
              </a:ext>
            </a:extLst>
          </p:cNvPr>
          <p:cNvSpPr>
            <a:spLocks noGrp="1"/>
          </p:cNvSpPr>
          <p:nvPr>
            <p:ph type="title"/>
          </p:nvPr>
        </p:nvSpPr>
        <p:spPr>
          <a:xfrm>
            <a:off x="7531610" y="365125"/>
            <a:ext cx="4176390" cy="1899912"/>
          </a:xfrm>
        </p:spPr>
        <p:txBody>
          <a:bodyPr vert="horz" lIns="91440" tIns="45720" rIns="91440" bIns="45720" rtlCol="0" anchor="ctr">
            <a:normAutofit/>
          </a:bodyPr>
          <a:lstStyle/>
          <a:p>
            <a:r>
              <a:rPr lang="en-US" sz="4000" dirty="0"/>
              <a:t>The 1989 UN Convention</a:t>
            </a:r>
          </a:p>
        </p:txBody>
      </p:sp>
      <p:sp>
        <p:nvSpPr>
          <p:cNvPr id="3" name="Content Placeholder 2">
            <a:extLst>
              <a:ext uri="{FF2B5EF4-FFF2-40B4-BE49-F238E27FC236}">
                <a16:creationId xmlns:a16="http://schemas.microsoft.com/office/drawing/2014/main" id="{46E77B91-C979-BC4B-B2DF-4DC1D824E71C}"/>
              </a:ext>
            </a:extLst>
          </p:cNvPr>
          <p:cNvSpPr>
            <a:spLocks noGrp="1"/>
          </p:cNvSpPr>
          <p:nvPr>
            <p:ph sz="half" idx="1"/>
          </p:nvPr>
        </p:nvSpPr>
        <p:spPr>
          <a:xfrm>
            <a:off x="7758548" y="2265037"/>
            <a:ext cx="4176390" cy="4107877"/>
          </a:xfrm>
        </p:spPr>
        <p:txBody>
          <a:bodyPr vert="horz" lIns="91440" tIns="45720" rIns="91440" bIns="45720" rtlCol="0">
            <a:normAutofit fontScale="92500" lnSpcReduction="10000"/>
          </a:bodyPr>
          <a:lstStyle/>
          <a:p>
            <a:pPr marL="0" indent="0">
              <a:buNone/>
            </a:pPr>
            <a:r>
              <a:rPr lang="en-US" sz="2000" dirty="0"/>
              <a:t>There are 54 articles in the UN Convention for the Rights of the Child. Many of them cover similar areas to the original charter. </a:t>
            </a:r>
          </a:p>
          <a:p>
            <a:pPr marL="0"/>
            <a:endParaRPr lang="en-US" sz="2000" dirty="0"/>
          </a:p>
          <a:p>
            <a:pPr marL="0" indent="0">
              <a:buNone/>
            </a:pPr>
            <a:r>
              <a:rPr lang="en-US" sz="2000" dirty="0"/>
              <a:t>UNICEF says there are four core principals:</a:t>
            </a:r>
          </a:p>
          <a:p>
            <a:r>
              <a:rPr lang="en-US" sz="2000" dirty="0"/>
              <a:t>Non-discrimination (article 2)</a:t>
            </a:r>
          </a:p>
          <a:p>
            <a:r>
              <a:rPr lang="en-US" sz="2000" dirty="0"/>
              <a:t>The best interests of the child (article 3)</a:t>
            </a:r>
          </a:p>
          <a:p>
            <a:r>
              <a:rPr lang="en-US" sz="2000" dirty="0"/>
              <a:t>Right to life, survival and development (article 6)</a:t>
            </a:r>
          </a:p>
          <a:p>
            <a:r>
              <a:rPr lang="en-US" sz="2000" dirty="0"/>
              <a:t>Respect for views of the child (article 12)</a:t>
            </a:r>
          </a:p>
          <a:p>
            <a:pPr marL="0"/>
            <a:endParaRPr lang="en-US" sz="1600" dirty="0"/>
          </a:p>
        </p:txBody>
      </p:sp>
    </p:spTree>
    <p:extLst>
      <p:ext uri="{BB962C8B-B14F-4D97-AF65-F5344CB8AC3E}">
        <p14:creationId xmlns:p14="http://schemas.microsoft.com/office/powerpoint/2010/main" val="1371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1D5DF6-1C43-8A49-BE7E-C5550AAD7781}"/>
              </a:ext>
            </a:extLst>
          </p:cNvPr>
          <p:cNvSpPr>
            <a:spLocks noGrp="1"/>
          </p:cNvSpPr>
          <p:nvPr>
            <p:ph type="title"/>
          </p:nvPr>
        </p:nvSpPr>
        <p:spPr>
          <a:xfrm>
            <a:off x="578069" y="365125"/>
            <a:ext cx="5441731" cy="1325563"/>
          </a:xfrm>
        </p:spPr>
        <p:txBody>
          <a:bodyPr/>
          <a:lstStyle/>
          <a:p>
            <a:r>
              <a:rPr lang="en-US" dirty="0"/>
              <a:t>Glossary of Terms</a:t>
            </a:r>
          </a:p>
        </p:txBody>
      </p:sp>
      <p:sp>
        <p:nvSpPr>
          <p:cNvPr id="8" name="Content Placeholder 7">
            <a:extLst>
              <a:ext uri="{FF2B5EF4-FFF2-40B4-BE49-F238E27FC236}">
                <a16:creationId xmlns:a16="http://schemas.microsoft.com/office/drawing/2014/main" id="{557D0D94-B145-D447-BF69-4E36759A3934}"/>
              </a:ext>
            </a:extLst>
          </p:cNvPr>
          <p:cNvSpPr>
            <a:spLocks noGrp="1"/>
          </p:cNvSpPr>
          <p:nvPr>
            <p:ph sz="half" idx="1"/>
          </p:nvPr>
        </p:nvSpPr>
        <p:spPr>
          <a:xfrm>
            <a:off x="578069" y="1524000"/>
            <a:ext cx="5441731" cy="4824247"/>
          </a:xfrm>
        </p:spPr>
        <p:txBody>
          <a:bodyPr>
            <a:normAutofit fontScale="92500" lnSpcReduction="20000"/>
          </a:bodyPr>
          <a:lstStyle/>
          <a:p>
            <a:pPr>
              <a:lnSpc>
                <a:spcPct val="110000"/>
              </a:lnSpc>
            </a:pPr>
            <a:r>
              <a:rPr lang="en-US" b="1" dirty="0"/>
              <a:t>Delegate (s):</a:t>
            </a:r>
            <a:r>
              <a:rPr lang="en-US" dirty="0"/>
              <a:t> people sent from each member state of the League of Nations to the headquarters in Geneva. Today the same thing happens in the United Nations Headquarters in New York.</a:t>
            </a:r>
          </a:p>
          <a:p>
            <a:pPr>
              <a:lnSpc>
                <a:spcPct val="110000"/>
              </a:lnSpc>
            </a:pPr>
            <a:r>
              <a:rPr lang="en-US" b="1" dirty="0"/>
              <a:t>Treaty (</a:t>
            </a:r>
            <a:r>
              <a:rPr lang="en-US" b="1" dirty="0" err="1"/>
              <a:t>ies</a:t>
            </a:r>
            <a:r>
              <a:rPr lang="en-US" dirty="0"/>
              <a:t>): agreements made by different national governments with each other.</a:t>
            </a:r>
          </a:p>
          <a:p>
            <a:pPr>
              <a:lnSpc>
                <a:spcPct val="110000"/>
              </a:lnSpc>
            </a:pPr>
            <a:r>
              <a:rPr lang="en-US" b="1" dirty="0"/>
              <a:t>Lobby: </a:t>
            </a:r>
            <a:r>
              <a:rPr lang="en-US" dirty="0"/>
              <a:t>Trying to influence the decisions of politicians, governments or delegates.</a:t>
            </a:r>
          </a:p>
        </p:txBody>
      </p:sp>
      <p:sp>
        <p:nvSpPr>
          <p:cNvPr id="9" name="Content Placeholder 8">
            <a:extLst>
              <a:ext uri="{FF2B5EF4-FFF2-40B4-BE49-F238E27FC236}">
                <a16:creationId xmlns:a16="http://schemas.microsoft.com/office/drawing/2014/main" id="{D7973BCF-3F87-2741-9FD5-8BAC79A735E6}"/>
              </a:ext>
            </a:extLst>
          </p:cNvPr>
          <p:cNvSpPr>
            <a:spLocks noGrp="1"/>
          </p:cNvSpPr>
          <p:nvPr>
            <p:ph sz="half" idx="2"/>
          </p:nvPr>
        </p:nvSpPr>
        <p:spPr>
          <a:xfrm>
            <a:off x="6172200" y="1524000"/>
            <a:ext cx="5181600" cy="4652963"/>
          </a:xfrm>
        </p:spPr>
        <p:txBody>
          <a:bodyPr>
            <a:normAutofit fontScale="92500" lnSpcReduction="20000"/>
          </a:bodyPr>
          <a:lstStyle/>
          <a:p>
            <a:pPr>
              <a:lnSpc>
                <a:spcPct val="120000"/>
              </a:lnSpc>
            </a:pPr>
            <a:r>
              <a:rPr lang="en-US" b="1" dirty="0"/>
              <a:t>Charter</a:t>
            </a:r>
            <a:r>
              <a:rPr lang="en-US" dirty="0"/>
              <a:t>: a grant of authority or rights by a government to a group of people.</a:t>
            </a:r>
          </a:p>
          <a:p>
            <a:pPr>
              <a:lnSpc>
                <a:spcPct val="120000"/>
              </a:lnSpc>
            </a:pPr>
            <a:r>
              <a:rPr lang="en-US" b="1" dirty="0"/>
              <a:t>Declaration: </a:t>
            </a:r>
            <a:r>
              <a:rPr lang="en-US" dirty="0"/>
              <a:t>a formal or explicit statement of an intention or  announcement.</a:t>
            </a:r>
          </a:p>
          <a:p>
            <a:pPr>
              <a:lnSpc>
                <a:spcPct val="120000"/>
              </a:lnSpc>
            </a:pPr>
            <a:r>
              <a:rPr lang="en-US" b="1" dirty="0"/>
              <a:t>Convention</a:t>
            </a:r>
            <a:r>
              <a:rPr lang="en-US" dirty="0"/>
              <a:t>: </a:t>
            </a:r>
            <a:r>
              <a:rPr lang="en-US"/>
              <a:t>A legally </a:t>
            </a:r>
            <a:r>
              <a:rPr lang="en-US" dirty="0"/>
              <a:t>binding agreement that different states or countries sign up to. Countries that sign a convention have to follow its rules.</a:t>
            </a:r>
          </a:p>
          <a:p>
            <a:endParaRPr lang="en-US" dirty="0"/>
          </a:p>
        </p:txBody>
      </p:sp>
    </p:spTree>
    <p:extLst>
      <p:ext uri="{BB962C8B-B14F-4D97-AF65-F5344CB8AC3E}">
        <p14:creationId xmlns:p14="http://schemas.microsoft.com/office/powerpoint/2010/main" val="197047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7A9A-0191-944D-9C78-EFDDBA36B76A}"/>
              </a:ext>
            </a:extLst>
          </p:cNvPr>
          <p:cNvSpPr>
            <a:spLocks noGrp="1"/>
          </p:cNvSpPr>
          <p:nvPr>
            <p:ph type="title"/>
          </p:nvPr>
        </p:nvSpPr>
        <p:spPr>
          <a:xfrm>
            <a:off x="468713" y="211635"/>
            <a:ext cx="6262014" cy="1111349"/>
          </a:xfrm>
        </p:spPr>
        <p:txBody>
          <a:bodyPr vert="horz" lIns="91440" tIns="45720" rIns="91440" bIns="45720" rtlCol="0" anchor="ctr">
            <a:normAutofit/>
          </a:bodyPr>
          <a:lstStyle/>
          <a:p>
            <a:r>
              <a:rPr lang="en-US" sz="4000" dirty="0"/>
              <a:t>Hope in the Declaration</a:t>
            </a:r>
          </a:p>
        </p:txBody>
      </p:sp>
      <p:sp>
        <p:nvSpPr>
          <p:cNvPr id="4" name="Content Placeholder 3">
            <a:extLst>
              <a:ext uri="{FF2B5EF4-FFF2-40B4-BE49-F238E27FC236}">
                <a16:creationId xmlns:a16="http://schemas.microsoft.com/office/drawing/2014/main" id="{6E028E00-4F5E-CF4B-B9DA-01DD48A0C3F2}"/>
              </a:ext>
            </a:extLst>
          </p:cNvPr>
          <p:cNvSpPr>
            <a:spLocks noGrp="1"/>
          </p:cNvSpPr>
          <p:nvPr>
            <p:ph sz="half" idx="1"/>
          </p:nvPr>
        </p:nvSpPr>
        <p:spPr>
          <a:xfrm>
            <a:off x="555261" y="1322984"/>
            <a:ext cx="5540740" cy="4212031"/>
          </a:xfrm>
        </p:spPr>
        <p:txBody>
          <a:bodyPr vert="horz" lIns="91440" tIns="45720" rIns="91440" bIns="45720" rtlCol="0">
            <a:noAutofit/>
          </a:bodyPr>
          <a:lstStyle/>
          <a:p>
            <a:pPr marL="0" indent="0">
              <a:buNone/>
            </a:pPr>
            <a:r>
              <a:rPr lang="en-US" sz="2400" dirty="0"/>
              <a:t>What are the words of hope? </a:t>
            </a:r>
          </a:p>
          <a:p>
            <a:pPr marL="0" indent="0">
              <a:buNone/>
            </a:pPr>
            <a:endParaRPr lang="en-US" sz="2400" dirty="0"/>
          </a:p>
          <a:p>
            <a:pPr marL="0" indent="0">
              <a:buNone/>
            </a:pPr>
            <a:r>
              <a:rPr lang="en-US" sz="2400" dirty="0"/>
              <a:t>What are the words of need?</a:t>
            </a:r>
          </a:p>
          <a:p>
            <a:pPr marL="0" indent="0">
              <a:buNone/>
            </a:pPr>
            <a:endParaRPr lang="en-US" sz="2400" dirty="0"/>
          </a:p>
          <a:p>
            <a:pPr marL="0" indent="0">
              <a:buNone/>
            </a:pPr>
            <a:r>
              <a:rPr lang="en-US" sz="2400" dirty="0"/>
              <a:t>What words are used the most?</a:t>
            </a:r>
          </a:p>
          <a:p>
            <a:pPr marL="0" indent="0">
              <a:buNone/>
            </a:pPr>
            <a:endParaRPr lang="en-US" sz="2400" dirty="0"/>
          </a:p>
          <a:p>
            <a:pPr marL="0" indent="0">
              <a:buNone/>
            </a:pPr>
            <a:r>
              <a:rPr lang="en-US" sz="2400" dirty="0"/>
              <a:t>What are your </a:t>
            </a:r>
            <a:r>
              <a:rPr lang="en-US" sz="2400" dirty="0" err="1"/>
              <a:t>favourite</a:t>
            </a:r>
            <a:r>
              <a:rPr lang="en-US" sz="2400" dirty="0"/>
              <a:t> words?</a:t>
            </a:r>
          </a:p>
          <a:p>
            <a:pPr marL="0" indent="0">
              <a:buNone/>
            </a:pPr>
            <a:endParaRPr lang="en-US" sz="2400" dirty="0"/>
          </a:p>
          <a:p>
            <a:pPr marL="0" indent="0">
              <a:buNone/>
            </a:pPr>
            <a:r>
              <a:rPr lang="en-US" sz="2400" dirty="0"/>
              <a:t>The 1924 Declaration does not include ‘respect for the views of the child’ like the 1989 UN Convention . . . </a:t>
            </a:r>
          </a:p>
          <a:p>
            <a:pPr marL="0" indent="0">
              <a:buNone/>
            </a:pPr>
            <a:r>
              <a:rPr lang="en-US" sz="2400" dirty="0"/>
              <a:t>We are going to change that!</a:t>
            </a:r>
          </a:p>
        </p:txBody>
      </p:sp>
      <p:pic>
        <p:nvPicPr>
          <p:cNvPr id="7" name="Content Placeholder 6" descr="Text, letter&#10;&#10;Description automatically generated">
            <a:extLst>
              <a:ext uri="{FF2B5EF4-FFF2-40B4-BE49-F238E27FC236}">
                <a16:creationId xmlns:a16="http://schemas.microsoft.com/office/drawing/2014/main" id="{47D60DF9-FD4C-234C-82ED-82B83BBD668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9743" y="365010"/>
            <a:ext cx="5812257" cy="6127977"/>
          </a:xfrm>
        </p:spPr>
      </p:pic>
    </p:spTree>
    <p:extLst>
      <p:ext uri="{BB962C8B-B14F-4D97-AF65-F5344CB8AC3E}">
        <p14:creationId xmlns:p14="http://schemas.microsoft.com/office/powerpoint/2010/main" val="27784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0123-9186-354D-AAC0-9FD444D1EEFE}"/>
              </a:ext>
            </a:extLst>
          </p:cNvPr>
          <p:cNvSpPr>
            <a:spLocks noGrp="1"/>
          </p:cNvSpPr>
          <p:nvPr>
            <p:ph type="title"/>
          </p:nvPr>
        </p:nvSpPr>
        <p:spPr>
          <a:xfrm>
            <a:off x="1547303" y="452664"/>
            <a:ext cx="8818158" cy="1043495"/>
          </a:xfrm>
        </p:spPr>
        <p:txBody>
          <a:bodyPr/>
          <a:lstStyle/>
          <a:p>
            <a:r>
              <a:rPr lang="en-US" dirty="0"/>
              <a:t>Internationalism and improving peace</a:t>
            </a:r>
          </a:p>
        </p:txBody>
      </p:sp>
      <p:pic>
        <p:nvPicPr>
          <p:cNvPr id="11" name="Content Placeholder 10" descr="Green background with an elongated image of the countries of the world on it.">
            <a:extLst>
              <a:ext uri="{FF2B5EF4-FFF2-40B4-BE49-F238E27FC236}">
                <a16:creationId xmlns:a16="http://schemas.microsoft.com/office/drawing/2014/main" id="{9B40E15C-0B4E-044C-95B9-99EE7022F85D}"/>
              </a:ext>
            </a:extLst>
          </p:cNvPr>
          <p:cNvPicPr>
            <a:picLocks noGrp="1" noChangeAspect="1"/>
          </p:cNvPicPr>
          <p:nvPr>
            <p:ph idx="1"/>
          </p:nvPr>
        </p:nvPicPr>
        <p:blipFill>
          <a:blip r:embed="rId3"/>
          <a:stretch>
            <a:fillRect/>
          </a:stretch>
        </p:blipFill>
        <p:spPr>
          <a:xfrm>
            <a:off x="838200" y="1496159"/>
            <a:ext cx="10515599" cy="5192659"/>
          </a:xfrm>
        </p:spPr>
      </p:pic>
    </p:spTree>
    <p:extLst>
      <p:ext uri="{BB962C8B-B14F-4D97-AF65-F5344CB8AC3E}">
        <p14:creationId xmlns:p14="http://schemas.microsoft.com/office/powerpoint/2010/main" val="9264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0B7B-81F1-314B-917F-7C5D80585E05}"/>
              </a:ext>
            </a:extLst>
          </p:cNvPr>
          <p:cNvSpPr>
            <a:spLocks noGrp="1"/>
          </p:cNvSpPr>
          <p:nvPr>
            <p:ph type="title"/>
          </p:nvPr>
        </p:nvSpPr>
        <p:spPr>
          <a:xfrm>
            <a:off x="472439" y="365125"/>
            <a:ext cx="10881361" cy="1325563"/>
          </a:xfrm>
        </p:spPr>
        <p:txBody>
          <a:bodyPr/>
          <a:lstStyle/>
          <a:p>
            <a:r>
              <a:rPr lang="en-US" dirty="0">
                <a:solidFill>
                  <a:schemeClr val="bg1"/>
                </a:solidFill>
              </a:rPr>
              <a:t>Blackout Poetry or Slogan</a:t>
            </a:r>
          </a:p>
        </p:txBody>
      </p:sp>
      <p:sp>
        <p:nvSpPr>
          <p:cNvPr id="7" name="Content Placeholder 6">
            <a:extLst>
              <a:ext uri="{FF2B5EF4-FFF2-40B4-BE49-F238E27FC236}">
                <a16:creationId xmlns:a16="http://schemas.microsoft.com/office/drawing/2014/main" id="{9B42D824-F86E-154D-9E6E-20AFF6408A1F}"/>
              </a:ext>
            </a:extLst>
          </p:cNvPr>
          <p:cNvSpPr>
            <a:spLocks noGrp="1"/>
          </p:cNvSpPr>
          <p:nvPr>
            <p:ph sz="half" idx="1"/>
          </p:nvPr>
        </p:nvSpPr>
        <p:spPr>
          <a:xfrm>
            <a:off x="472439" y="1825625"/>
            <a:ext cx="5506329" cy="4351338"/>
          </a:xfrm>
        </p:spPr>
        <p:txBody>
          <a:bodyPr/>
          <a:lstStyle/>
          <a:p>
            <a:pPr marL="0" indent="0">
              <a:buNone/>
            </a:pPr>
            <a:endParaRPr lang="en-US" dirty="0">
              <a:solidFill>
                <a:schemeClr val="bg1"/>
              </a:solidFill>
            </a:endParaRPr>
          </a:p>
          <a:p>
            <a:pPr marL="0" indent="0">
              <a:buNone/>
            </a:pPr>
            <a:r>
              <a:rPr lang="en-US" sz="3600" dirty="0">
                <a:solidFill>
                  <a:schemeClr val="bg1"/>
                </a:solidFill>
              </a:rPr>
              <a:t>Making a black out poem is taking a piece of existing text and blacking out most of the words on it to create what you want to say</a:t>
            </a:r>
          </a:p>
        </p:txBody>
      </p:sp>
    </p:spTree>
    <p:extLst>
      <p:ext uri="{BB962C8B-B14F-4D97-AF65-F5344CB8AC3E}">
        <p14:creationId xmlns:p14="http://schemas.microsoft.com/office/powerpoint/2010/main" val="377091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66007-0399-C447-98A0-509F831C966E}"/>
              </a:ext>
            </a:extLst>
          </p:cNvPr>
          <p:cNvSpPr>
            <a:spLocks noGrp="1"/>
          </p:cNvSpPr>
          <p:nvPr>
            <p:ph type="title"/>
          </p:nvPr>
        </p:nvSpPr>
        <p:spPr>
          <a:xfrm>
            <a:off x="436098" y="337625"/>
            <a:ext cx="5997359" cy="984738"/>
          </a:xfrm>
        </p:spPr>
        <p:txBody>
          <a:bodyPr vert="horz" lIns="91440" tIns="45720" rIns="91440" bIns="45720" rtlCol="0" anchor="ctr">
            <a:normAutofit fontScale="90000"/>
          </a:bodyPr>
          <a:lstStyle/>
          <a:p>
            <a:r>
              <a:rPr lang="en-US" sz="4000" dirty="0"/>
              <a:t>Making the 1924 Declaration Your Own</a:t>
            </a:r>
          </a:p>
        </p:txBody>
      </p:sp>
      <p:sp>
        <p:nvSpPr>
          <p:cNvPr id="3" name="Content Placeholder 2">
            <a:extLst>
              <a:ext uri="{FF2B5EF4-FFF2-40B4-BE49-F238E27FC236}">
                <a16:creationId xmlns:a16="http://schemas.microsoft.com/office/drawing/2014/main" id="{E3CA8907-1B9E-5E41-A434-341DF5003F5C}"/>
              </a:ext>
            </a:extLst>
          </p:cNvPr>
          <p:cNvSpPr>
            <a:spLocks noGrp="1"/>
          </p:cNvSpPr>
          <p:nvPr>
            <p:ph sz="half" idx="1"/>
          </p:nvPr>
        </p:nvSpPr>
        <p:spPr>
          <a:xfrm>
            <a:off x="436098" y="1505243"/>
            <a:ext cx="6356588" cy="5190979"/>
          </a:xfrm>
        </p:spPr>
        <p:txBody>
          <a:bodyPr vert="horz" lIns="91440" tIns="45720" rIns="91440" bIns="45720" rtlCol="0">
            <a:normAutofit/>
          </a:bodyPr>
          <a:lstStyle/>
          <a:p>
            <a:r>
              <a:rPr lang="en-US" sz="2000" dirty="0"/>
              <a:t>Circle the words you want to keep</a:t>
            </a:r>
          </a:p>
          <a:p>
            <a:r>
              <a:rPr lang="en-US" sz="2000" dirty="0"/>
              <a:t>Black out with a marker all the words you want to lose</a:t>
            </a:r>
          </a:p>
          <a:p>
            <a:r>
              <a:rPr lang="en-US" sz="2000" dirty="0"/>
              <a:t>Write out the words you have kept.</a:t>
            </a:r>
          </a:p>
          <a:p>
            <a:r>
              <a:rPr lang="en-US" sz="2000" dirty="0"/>
              <a:t>Add punctuation and add bridging words (e.g. for, like, to).</a:t>
            </a:r>
          </a:p>
          <a:p>
            <a:pPr marL="0" indent="0">
              <a:buNone/>
            </a:pPr>
            <a:r>
              <a:rPr lang="en-US" sz="2000" dirty="0"/>
              <a:t>This example reads:</a:t>
            </a:r>
          </a:p>
          <a:p>
            <a:pPr marL="0" indent="0">
              <a:buNone/>
            </a:pPr>
            <a:r>
              <a:rPr lang="en-US" sz="2000" dirty="0"/>
              <a:t>Declaration Rights Child </a:t>
            </a:r>
          </a:p>
          <a:p>
            <a:pPr marL="0" indent="0">
              <a:buNone/>
            </a:pPr>
            <a:r>
              <a:rPr lang="en-US" sz="2000" dirty="0"/>
              <a:t>all nations owe</a:t>
            </a:r>
          </a:p>
          <a:p>
            <a:pPr marL="0" indent="0">
              <a:buNone/>
            </a:pPr>
            <a:r>
              <a:rPr lang="en-US" sz="2000" dirty="0"/>
              <a:t>The best above all.</a:t>
            </a:r>
          </a:p>
          <a:p>
            <a:pPr marL="0" indent="0">
              <a:buNone/>
            </a:pPr>
            <a:r>
              <a:rPr lang="en-US" sz="2000" dirty="0"/>
              <a:t>THE CHILD given shelter</a:t>
            </a:r>
          </a:p>
          <a:p>
            <a:pPr marL="0" indent="0">
              <a:buNone/>
            </a:pPr>
            <a:r>
              <a:rPr lang="en-US" sz="2000" dirty="0"/>
              <a:t>THE CHILD the first to be protected</a:t>
            </a:r>
          </a:p>
          <a:p>
            <a:pPr marL="0" indent="0">
              <a:buNone/>
            </a:pPr>
            <a:r>
              <a:rPr lang="en-US" sz="2000" dirty="0"/>
              <a:t>THE CHILD brought up (for their) talents</a:t>
            </a:r>
          </a:p>
          <a:p>
            <a:pPr marL="0" indent="0">
              <a:buNone/>
            </a:pPr>
            <a:endParaRPr lang="en-US" sz="2000" dirty="0"/>
          </a:p>
        </p:txBody>
      </p:sp>
      <p:pic>
        <p:nvPicPr>
          <p:cNvPr id="8" name="Content Placeholder 7" descr="Text, letter&#10;&#10;Description automatically generated">
            <a:extLst>
              <a:ext uri="{FF2B5EF4-FFF2-40B4-BE49-F238E27FC236}">
                <a16:creationId xmlns:a16="http://schemas.microsoft.com/office/drawing/2014/main" id="{B4301339-33F7-F54E-8735-DD7D1F99327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051786" y="0"/>
            <a:ext cx="5135432" cy="6847243"/>
          </a:xfrm>
        </p:spPr>
      </p:pic>
    </p:spTree>
    <p:extLst>
      <p:ext uri="{BB962C8B-B14F-4D97-AF65-F5344CB8AC3E}">
        <p14:creationId xmlns:p14="http://schemas.microsoft.com/office/powerpoint/2010/main" val="179289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marR="0" rtl="0"/>
            <a:r>
              <a:rPr lang="en-GB" b="0" i="0" u="none" strike="noStrike" baseline="0" dirty="0"/>
              <a:t>The League of Nations</a:t>
            </a:r>
          </a:p>
        </p:txBody>
      </p:sp>
      <p:sp>
        <p:nvSpPr>
          <p:cNvPr id="3" name="Text Placeholder 2"/>
          <p:cNvSpPr>
            <a:spLocks noGrp="1"/>
          </p:cNvSpPr>
          <p:nvPr>
            <p:ph idx="1"/>
          </p:nvPr>
        </p:nvSpPr>
        <p:spPr>
          <a:xfrm>
            <a:off x="838200" y="1489166"/>
            <a:ext cx="10515600" cy="4789713"/>
          </a:xfrm>
        </p:spPr>
        <p:txBody>
          <a:bodyPr>
            <a:normAutofit fontScale="92500"/>
          </a:bodyPr>
          <a:lstStyle/>
          <a:p>
            <a:pPr marL="0" lvl="0" indent="0">
              <a:lnSpc>
                <a:spcPct val="110000"/>
              </a:lnSpc>
              <a:buNone/>
            </a:pPr>
            <a:r>
              <a:rPr lang="en-GB" b="0" i="0" u="none" strike="noStrike" baseline="0" dirty="0"/>
              <a:t>The League of Nations was founded after World War One in 1919.</a:t>
            </a:r>
            <a:r>
              <a:rPr lang="en-GB" dirty="0"/>
              <a:t> </a:t>
            </a:r>
            <a:r>
              <a:rPr lang="en-GB" b="0" i="0" u="none" strike="noStrike" baseline="0" dirty="0"/>
              <a:t>The League was set up for nations to solve their differences through discussion between delegates rather than war. It was based in Geneva in Switzerland.</a:t>
            </a:r>
          </a:p>
          <a:p>
            <a:pPr marL="0" marR="0" lvl="0" indent="0" rtl="0">
              <a:lnSpc>
                <a:spcPct val="110000"/>
              </a:lnSpc>
              <a:buNone/>
            </a:pPr>
            <a:r>
              <a:rPr lang="en-GB" b="0" i="0" u="none" strike="noStrike" baseline="0" dirty="0"/>
              <a:t>Its</a:t>
            </a:r>
            <a:r>
              <a:rPr lang="en-GB" b="0" i="0" u="none" strike="noStrike" dirty="0"/>
              <a:t> goals</a:t>
            </a:r>
            <a:r>
              <a:rPr lang="en-GB" dirty="0"/>
              <a:t> were:</a:t>
            </a:r>
            <a:r>
              <a:rPr lang="en-GB" b="0" i="0" u="none" strike="noStrike" baseline="0" dirty="0"/>
              <a:t> </a:t>
            </a:r>
            <a:r>
              <a:rPr lang="en-GB" dirty="0"/>
              <a:t>t</a:t>
            </a:r>
            <a:r>
              <a:rPr lang="en-GB" b="0" i="0" u="none" strike="noStrike" baseline="0" dirty="0"/>
              <a:t>o maintain peace and stop war, encourage disarmament (getting rid of weapons) and improve living conditions for people globally.</a:t>
            </a:r>
          </a:p>
          <a:p>
            <a:pPr marL="0" indent="0">
              <a:lnSpc>
                <a:spcPct val="110000"/>
              </a:lnSpc>
              <a:buNone/>
            </a:pPr>
            <a:r>
              <a:rPr lang="en-GB" dirty="0"/>
              <a:t>It had a wider remit to protect human rights for men, women and children. </a:t>
            </a:r>
            <a:endParaRPr lang="en-GB" b="0" i="0" u="none" strike="noStrike" baseline="0" dirty="0"/>
          </a:p>
          <a:p>
            <a:pPr marL="0" indent="0">
              <a:lnSpc>
                <a:spcPct val="110000"/>
              </a:lnSpc>
              <a:buNone/>
            </a:pPr>
            <a:r>
              <a:rPr lang="en-GB" dirty="0"/>
              <a:t>The f</a:t>
            </a:r>
            <a:r>
              <a:rPr lang="en-GB" b="0" i="0" u="none" strike="noStrike" baseline="0" dirty="0"/>
              <a:t>irst meeting of the League was in January 1920. Although there was another World War 1939-1945, t</a:t>
            </a:r>
            <a:r>
              <a:rPr lang="en-GB" dirty="0"/>
              <a:t>he League directly influenced the formation of the United Nations in the closing stages of World War Two.</a:t>
            </a:r>
          </a:p>
          <a:p>
            <a:pPr marL="0" marR="0" lvl="0" indent="0" rtl="0">
              <a:lnSpc>
                <a:spcPct val="110000"/>
              </a:lnSpc>
              <a:buNone/>
            </a:pPr>
            <a:endParaRPr lang="en-GB" b="0" i="0" u="none" strike="noStrike" baseline="0" dirty="0"/>
          </a:p>
        </p:txBody>
      </p:sp>
    </p:spTree>
    <p:extLst>
      <p:ext uri="{BB962C8B-B14F-4D97-AF65-F5344CB8AC3E}">
        <p14:creationId xmlns:p14="http://schemas.microsoft.com/office/powerpoint/2010/main" val="235786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6AA29B-0BAD-DA4A-A9F9-4A87984B4FE8}"/>
              </a:ext>
            </a:extLst>
          </p:cNvPr>
          <p:cNvSpPr>
            <a:spLocks noGrp="1"/>
          </p:cNvSpPr>
          <p:nvPr>
            <p:ph type="title"/>
          </p:nvPr>
        </p:nvSpPr>
        <p:spPr>
          <a:xfrm>
            <a:off x="683172" y="365125"/>
            <a:ext cx="5906814" cy="1325563"/>
          </a:xfrm>
        </p:spPr>
        <p:txBody>
          <a:bodyPr/>
          <a:lstStyle/>
          <a:p>
            <a:r>
              <a:rPr lang="en-US" dirty="0"/>
              <a:t>Popularity of the League</a:t>
            </a:r>
          </a:p>
        </p:txBody>
      </p:sp>
      <p:sp>
        <p:nvSpPr>
          <p:cNvPr id="5" name="Content Placeholder 4">
            <a:extLst>
              <a:ext uri="{FF2B5EF4-FFF2-40B4-BE49-F238E27FC236}">
                <a16:creationId xmlns:a16="http://schemas.microsoft.com/office/drawing/2014/main" id="{0F829230-011B-3747-8BEC-8CA06A1CA266}"/>
              </a:ext>
            </a:extLst>
          </p:cNvPr>
          <p:cNvSpPr>
            <a:spLocks noGrp="1"/>
          </p:cNvSpPr>
          <p:nvPr>
            <p:ph sz="half" idx="1"/>
          </p:nvPr>
        </p:nvSpPr>
        <p:spPr>
          <a:xfrm>
            <a:off x="683171" y="1690688"/>
            <a:ext cx="6484883" cy="4802187"/>
          </a:xfrm>
        </p:spPr>
        <p:txBody>
          <a:bodyPr>
            <a:normAutofit/>
          </a:bodyPr>
          <a:lstStyle/>
          <a:p>
            <a:pPr marL="0" indent="0">
              <a:buNone/>
            </a:pPr>
            <a:r>
              <a:rPr lang="en-US" dirty="0"/>
              <a:t>In Britain two societies formed to create the League of Nations Union. This group became a leading pressure group for peace and international co-operation. </a:t>
            </a:r>
          </a:p>
          <a:p>
            <a:pPr marL="0" indent="0">
              <a:buNone/>
            </a:pPr>
            <a:r>
              <a:rPr lang="en-US" dirty="0"/>
              <a:t>The League and the Union was very popular in Britain and had over 400,000 members at its peak. </a:t>
            </a:r>
          </a:p>
          <a:p>
            <a:pPr marL="0" indent="0">
              <a:buNone/>
            </a:pPr>
            <a:r>
              <a:rPr lang="en-US" dirty="0"/>
              <a:t>The League hoped to avoid war. It was entirely new to work with nations in this way. This was called internationalism.</a:t>
            </a:r>
          </a:p>
          <a:p>
            <a:endParaRPr lang="en-US" dirty="0"/>
          </a:p>
        </p:txBody>
      </p:sp>
      <p:pic>
        <p:nvPicPr>
          <p:cNvPr id="7" name="Content Placeholder 6" descr="Text&#10;&#10;Description automatically generated">
            <a:extLst>
              <a:ext uri="{FF2B5EF4-FFF2-40B4-BE49-F238E27FC236}">
                <a16:creationId xmlns:a16="http://schemas.microsoft.com/office/drawing/2014/main" id="{E3B6C6CE-695B-794B-A1E8-73BB00F088AF}"/>
              </a:ext>
            </a:extLst>
          </p:cNvPr>
          <p:cNvPicPr>
            <a:picLocks noGrp="1" noChangeAspect="1"/>
          </p:cNvPicPr>
          <p:nvPr>
            <p:ph sz="half" idx="2"/>
          </p:nvPr>
        </p:nvPicPr>
        <p:blipFill>
          <a:blip r:embed="rId2"/>
          <a:stretch>
            <a:fillRect/>
          </a:stretch>
        </p:blipFill>
        <p:spPr>
          <a:xfrm>
            <a:off x="7599029" y="0"/>
            <a:ext cx="4592971" cy="6858000"/>
          </a:xfrm>
        </p:spPr>
      </p:pic>
    </p:spTree>
    <p:extLst>
      <p:ext uri="{BB962C8B-B14F-4D97-AF65-F5344CB8AC3E}">
        <p14:creationId xmlns:p14="http://schemas.microsoft.com/office/powerpoint/2010/main" val="315808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1A93-7563-E344-942F-CCB3889B0CA2}"/>
              </a:ext>
            </a:extLst>
          </p:cNvPr>
          <p:cNvSpPr>
            <a:spLocks noGrp="1"/>
          </p:cNvSpPr>
          <p:nvPr>
            <p:ph type="title"/>
          </p:nvPr>
        </p:nvSpPr>
        <p:spPr/>
        <p:txBody>
          <a:bodyPr/>
          <a:lstStyle/>
          <a:p>
            <a:r>
              <a:rPr lang="en-US" dirty="0"/>
              <a:t>Human Rights, the League of Nations and the United Nations</a:t>
            </a:r>
          </a:p>
        </p:txBody>
      </p:sp>
      <p:sp>
        <p:nvSpPr>
          <p:cNvPr id="3" name="Content Placeholder 2">
            <a:extLst>
              <a:ext uri="{FF2B5EF4-FFF2-40B4-BE49-F238E27FC236}">
                <a16:creationId xmlns:a16="http://schemas.microsoft.com/office/drawing/2014/main" id="{269C7F0F-EA01-1241-9A33-5725A96C3070}"/>
              </a:ext>
            </a:extLst>
          </p:cNvPr>
          <p:cNvSpPr>
            <a:spLocks noGrp="1"/>
          </p:cNvSpPr>
          <p:nvPr>
            <p:ph sz="half" idx="1"/>
          </p:nvPr>
        </p:nvSpPr>
        <p:spPr/>
        <p:txBody>
          <a:bodyPr/>
          <a:lstStyle/>
          <a:p>
            <a:pPr marL="0" indent="0">
              <a:lnSpc>
                <a:spcPct val="100000"/>
              </a:lnSpc>
              <a:buNone/>
            </a:pPr>
            <a:r>
              <a:rPr lang="en-US"/>
              <a:t>Daniel </a:t>
            </a:r>
            <a:r>
              <a:rPr lang="en-US" dirty="0"/>
              <a:t>Payne, Curator of Political and International Collections at LSE Library, explains what internationalism is. </a:t>
            </a:r>
          </a:p>
          <a:p>
            <a:pPr marL="0" indent="0">
              <a:lnSpc>
                <a:spcPct val="100000"/>
              </a:lnSpc>
              <a:buNone/>
            </a:pPr>
            <a:r>
              <a:rPr lang="en-US" dirty="0"/>
              <a:t>He also gives the background for why the League of Nations was formed as well as the role of the United Nations today.</a:t>
            </a:r>
          </a:p>
        </p:txBody>
      </p:sp>
      <p:sp>
        <p:nvSpPr>
          <p:cNvPr id="6" name="Content Placeholder 5">
            <a:extLst>
              <a:ext uri="{FF2B5EF4-FFF2-40B4-BE49-F238E27FC236}">
                <a16:creationId xmlns:a16="http://schemas.microsoft.com/office/drawing/2014/main" id="{59D8A1E9-D2FA-6441-BCF4-A82E39AA6BE1}"/>
              </a:ext>
            </a:extLst>
          </p:cNvPr>
          <p:cNvSpPr>
            <a:spLocks noGrp="1"/>
          </p:cNvSpPr>
          <p:nvPr>
            <p:ph sz="half" idx="2"/>
          </p:nvPr>
        </p:nvSpPr>
        <p:spPr/>
        <p:txBody>
          <a:bodyPr/>
          <a:lstStyle/>
          <a:p>
            <a:pPr marL="0" indent="0">
              <a:buNone/>
            </a:pPr>
            <a:r>
              <a:rPr lang="en-US" dirty="0"/>
              <a:t>Video on YouTube:</a:t>
            </a:r>
          </a:p>
          <a:p>
            <a:pPr marL="0" indent="0">
              <a:buNone/>
            </a:pPr>
            <a:endParaRPr lang="en-US" dirty="0"/>
          </a:p>
          <a:p>
            <a:pPr marL="0" indent="0">
              <a:buNone/>
            </a:pPr>
            <a:r>
              <a:rPr lang="en-US" dirty="0">
                <a:hlinkClick r:id="rId2"/>
              </a:rPr>
              <a:t>https://www.youtube.com/watch?v=1DFiOKjEFNo</a:t>
            </a:r>
            <a:r>
              <a:rPr lang="en-US" dirty="0"/>
              <a:t> </a:t>
            </a:r>
          </a:p>
        </p:txBody>
      </p:sp>
    </p:spTree>
    <p:extLst>
      <p:ext uri="{BB962C8B-B14F-4D97-AF65-F5344CB8AC3E}">
        <p14:creationId xmlns:p14="http://schemas.microsoft.com/office/powerpoint/2010/main" val="120976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ree, outdoor, sunset, dark&#10;&#10;Description automatically generated">
            <a:extLst>
              <a:ext uri="{FF2B5EF4-FFF2-40B4-BE49-F238E27FC236}">
                <a16:creationId xmlns:a16="http://schemas.microsoft.com/office/drawing/2014/main" id="{14E9854E-0178-5744-A359-1939C993EE3B}"/>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A775E0-829B-9E4E-9538-86EAFF49B390}"/>
              </a:ext>
            </a:extLst>
          </p:cNvPr>
          <p:cNvSpPr>
            <a:spLocks noGrp="1"/>
          </p:cNvSpPr>
          <p:nvPr>
            <p:ph type="title"/>
          </p:nvPr>
        </p:nvSpPr>
        <p:spPr>
          <a:xfrm>
            <a:off x="7531610" y="365125"/>
            <a:ext cx="3822189" cy="1512661"/>
          </a:xfrm>
        </p:spPr>
        <p:txBody>
          <a:bodyPr vert="horz" lIns="91440" tIns="45720" rIns="91440" bIns="45720" rtlCol="0" anchor="ctr">
            <a:normAutofit/>
          </a:bodyPr>
          <a:lstStyle/>
          <a:p>
            <a:r>
              <a:rPr lang="en-US" sz="4000" dirty="0"/>
              <a:t>Hope after War</a:t>
            </a:r>
          </a:p>
        </p:txBody>
      </p:sp>
      <p:sp>
        <p:nvSpPr>
          <p:cNvPr id="3" name="Content Placeholder 2">
            <a:extLst>
              <a:ext uri="{FF2B5EF4-FFF2-40B4-BE49-F238E27FC236}">
                <a16:creationId xmlns:a16="http://schemas.microsoft.com/office/drawing/2014/main" id="{09E08E21-C0C3-A84D-878C-FE4597102B1F}"/>
              </a:ext>
            </a:extLst>
          </p:cNvPr>
          <p:cNvSpPr>
            <a:spLocks noGrp="1"/>
          </p:cNvSpPr>
          <p:nvPr>
            <p:ph sz="half" idx="1"/>
          </p:nvPr>
        </p:nvSpPr>
        <p:spPr>
          <a:xfrm>
            <a:off x="7531610" y="1877786"/>
            <a:ext cx="4029019" cy="4299177"/>
          </a:xfrm>
        </p:spPr>
        <p:txBody>
          <a:bodyPr vert="horz" lIns="91440" tIns="45720" rIns="91440" bIns="45720" rtlCol="0">
            <a:noAutofit/>
          </a:bodyPr>
          <a:lstStyle/>
          <a:p>
            <a:pPr marL="0" indent="0">
              <a:buNone/>
            </a:pPr>
            <a:r>
              <a:rPr lang="en-US" dirty="0"/>
              <a:t>There had been so much suffering in the First World War, most people never ever wanted to fight a war again.</a:t>
            </a:r>
          </a:p>
          <a:p>
            <a:pPr marL="0" indent="0">
              <a:buNone/>
            </a:pPr>
            <a:r>
              <a:rPr lang="en-US" dirty="0"/>
              <a:t>The League of Nations was seen by many as a place where the world could change for the better. This included children.</a:t>
            </a:r>
          </a:p>
        </p:txBody>
      </p:sp>
    </p:spTree>
    <p:extLst>
      <p:ext uri="{BB962C8B-B14F-4D97-AF65-F5344CB8AC3E}">
        <p14:creationId xmlns:p14="http://schemas.microsoft.com/office/powerpoint/2010/main" val="302716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4CF8B-8169-DD4B-BACD-90727E337821}"/>
              </a:ext>
            </a:extLst>
          </p:cNvPr>
          <p:cNvSpPr>
            <a:spLocks noGrp="1"/>
          </p:cNvSpPr>
          <p:nvPr>
            <p:ph type="title"/>
          </p:nvPr>
        </p:nvSpPr>
        <p:spPr>
          <a:xfrm>
            <a:off x="309489" y="422032"/>
            <a:ext cx="6529300" cy="1797292"/>
          </a:xfrm>
        </p:spPr>
        <p:txBody>
          <a:bodyPr vert="horz" lIns="91440" tIns="45720" rIns="91440" bIns="45720" rtlCol="0" anchor="ctr">
            <a:normAutofit/>
          </a:bodyPr>
          <a:lstStyle/>
          <a:p>
            <a:r>
              <a:rPr lang="en-US" sz="4000" dirty="0"/>
              <a:t>Save the Children and the Charter</a:t>
            </a:r>
          </a:p>
        </p:txBody>
      </p:sp>
      <p:sp>
        <p:nvSpPr>
          <p:cNvPr id="3" name="Content Placeholder 2">
            <a:extLst>
              <a:ext uri="{FF2B5EF4-FFF2-40B4-BE49-F238E27FC236}">
                <a16:creationId xmlns:a16="http://schemas.microsoft.com/office/drawing/2014/main" id="{1D3F2401-67AE-FB42-93BD-BE3BB089F188}"/>
              </a:ext>
            </a:extLst>
          </p:cNvPr>
          <p:cNvSpPr>
            <a:spLocks noGrp="1"/>
          </p:cNvSpPr>
          <p:nvPr>
            <p:ph sz="half" idx="1"/>
          </p:nvPr>
        </p:nvSpPr>
        <p:spPr>
          <a:xfrm>
            <a:off x="309489" y="2405067"/>
            <a:ext cx="6752494" cy="4146340"/>
          </a:xfrm>
        </p:spPr>
        <p:txBody>
          <a:bodyPr vert="horz" lIns="91440" tIns="45720" rIns="91440" bIns="45720" rtlCol="0">
            <a:normAutofit/>
          </a:bodyPr>
          <a:lstStyle/>
          <a:p>
            <a:pPr marL="0" indent="0">
              <a:buNone/>
            </a:pPr>
            <a:r>
              <a:rPr lang="en-US" dirty="0"/>
              <a:t>Save the Children had two functions – to work internationally and to assist children in Britain.</a:t>
            </a:r>
          </a:p>
          <a:p>
            <a:pPr marL="0" indent="0">
              <a:buNone/>
            </a:pPr>
            <a:r>
              <a:rPr lang="en-US" dirty="0"/>
              <a:t>In 1922 </a:t>
            </a:r>
            <a:r>
              <a:rPr lang="en-US" dirty="0" err="1"/>
              <a:t>Eglantyne</a:t>
            </a:r>
            <a:r>
              <a:rPr lang="en-US" dirty="0"/>
              <a:t> </a:t>
            </a:r>
            <a:r>
              <a:rPr lang="en-US" dirty="0" err="1"/>
              <a:t>Jebb</a:t>
            </a:r>
            <a:r>
              <a:rPr lang="en-US" dirty="0"/>
              <a:t> (pictured) drafted a charter of children’s rights called the Declaration of the Rights of the Child. This was to become the first declaration of human rights.</a:t>
            </a:r>
          </a:p>
          <a:p>
            <a:pPr marL="0" indent="0">
              <a:buNone/>
            </a:pPr>
            <a:r>
              <a:rPr lang="en-GB" sz="1400" u="sng" dirty="0">
                <a:hlinkClick r:id="rId2"/>
              </a:rPr>
              <a:t>Eglantyne Jebb</a:t>
            </a:r>
            <a:r>
              <a:rPr lang="en-GB" sz="1400" u="sng" dirty="0"/>
              <a:t> </a:t>
            </a:r>
            <a:r>
              <a:rPr lang="en-GB" sz="1400" dirty="0"/>
              <a:t>by Lafayette (Lafayette Ltd), mid 1920s, NPG x200862 © National Portrait Gallery, London</a:t>
            </a:r>
          </a:p>
          <a:p>
            <a:pPr marL="0" indent="0">
              <a:buNone/>
            </a:pPr>
            <a:endParaRPr lang="en-US" sz="1400" dirty="0"/>
          </a:p>
        </p:txBody>
      </p:sp>
      <p:pic>
        <p:nvPicPr>
          <p:cNvPr id="7" name="Content Placeholder 6" descr="Eglantyne Jebb writing at a desk.&#10;&#10;Description automatically generated with medium confidence">
            <a:extLst>
              <a:ext uri="{FF2B5EF4-FFF2-40B4-BE49-F238E27FC236}">
                <a16:creationId xmlns:a16="http://schemas.microsoft.com/office/drawing/2014/main" id="{D420C982-95CA-5644-ABE2-CCA1FA50392F}"/>
              </a:ext>
            </a:extLst>
          </p:cNvPr>
          <p:cNvPicPr>
            <a:picLocks noGrp="1" noChangeAspect="1"/>
          </p:cNvPicPr>
          <p:nvPr>
            <p:ph sz="half" idx="2"/>
          </p:nvPr>
        </p:nvPicPr>
        <p:blipFill>
          <a:blip r:embed="rId3"/>
          <a:stretch>
            <a:fillRect/>
          </a:stretch>
        </p:blipFill>
        <p:spPr>
          <a:xfrm>
            <a:off x="7331395" y="32604"/>
            <a:ext cx="4860606" cy="6858000"/>
          </a:xfrm>
        </p:spPr>
      </p:pic>
    </p:spTree>
    <p:extLst>
      <p:ext uri="{BB962C8B-B14F-4D97-AF65-F5344CB8AC3E}">
        <p14:creationId xmlns:p14="http://schemas.microsoft.com/office/powerpoint/2010/main" val="314660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337AD-7825-A94B-B5D5-5D1F762F42DF}"/>
              </a:ext>
            </a:extLst>
          </p:cNvPr>
          <p:cNvSpPr>
            <a:spLocks noGrp="1"/>
          </p:cNvSpPr>
          <p:nvPr>
            <p:ph type="title"/>
          </p:nvPr>
        </p:nvSpPr>
        <p:spPr>
          <a:xfrm>
            <a:off x="466124" y="520506"/>
            <a:ext cx="6372665" cy="1192680"/>
          </a:xfrm>
        </p:spPr>
        <p:txBody>
          <a:bodyPr vert="horz" lIns="91440" tIns="45720" rIns="91440" bIns="45720" rtlCol="0" anchor="ctr">
            <a:normAutofit/>
          </a:bodyPr>
          <a:lstStyle/>
          <a:p>
            <a:r>
              <a:rPr lang="en-US" sz="4000" dirty="0"/>
              <a:t>The International Council of Women</a:t>
            </a:r>
          </a:p>
        </p:txBody>
      </p:sp>
      <p:sp>
        <p:nvSpPr>
          <p:cNvPr id="3" name="Content Placeholder 2">
            <a:extLst>
              <a:ext uri="{FF2B5EF4-FFF2-40B4-BE49-F238E27FC236}">
                <a16:creationId xmlns:a16="http://schemas.microsoft.com/office/drawing/2014/main" id="{BF852031-CD5C-C245-BC53-75FEC6407C42}"/>
              </a:ext>
            </a:extLst>
          </p:cNvPr>
          <p:cNvSpPr>
            <a:spLocks noGrp="1"/>
          </p:cNvSpPr>
          <p:nvPr>
            <p:ph sz="half" idx="1"/>
          </p:nvPr>
        </p:nvSpPr>
        <p:spPr>
          <a:xfrm>
            <a:off x="576775" y="1839310"/>
            <a:ext cx="6372665" cy="4604521"/>
          </a:xfrm>
        </p:spPr>
        <p:txBody>
          <a:bodyPr vert="horz" lIns="91440" tIns="45720" rIns="91440" bIns="45720" rtlCol="0">
            <a:normAutofit/>
          </a:bodyPr>
          <a:lstStyle/>
          <a:p>
            <a:pPr marL="0" indent="0">
              <a:lnSpc>
                <a:spcPct val="120000"/>
              </a:lnSpc>
              <a:buNone/>
            </a:pPr>
            <a:r>
              <a:rPr lang="en-US" sz="2400" dirty="0"/>
              <a:t>The International Council of Women was a long established activist group. Its president in the 1920s was Lady </a:t>
            </a:r>
            <a:r>
              <a:rPr lang="en-US" sz="2400" dirty="0" err="1"/>
              <a:t>Ishbel</a:t>
            </a:r>
            <a:r>
              <a:rPr lang="en-US" sz="2400" dirty="0"/>
              <a:t>, Marchioness of Aberdeen (photographed with her husband).</a:t>
            </a:r>
          </a:p>
          <a:p>
            <a:pPr marL="0" indent="0">
              <a:lnSpc>
                <a:spcPct val="120000"/>
              </a:lnSpc>
              <a:buNone/>
            </a:pPr>
            <a:r>
              <a:rPr lang="en-US" sz="2400" dirty="0"/>
              <a:t>Lady </a:t>
            </a:r>
            <a:r>
              <a:rPr lang="en-US" sz="2400" dirty="0" err="1"/>
              <a:t>Ishbel</a:t>
            </a:r>
            <a:r>
              <a:rPr lang="en-US" sz="2400" dirty="0"/>
              <a:t> and the ICW were also working on a charter for children, which was much longer. Eventually, the two groups worked together to lobby the League of Nations to adopt it.</a:t>
            </a:r>
          </a:p>
          <a:p>
            <a:pPr marL="0" indent="0">
              <a:buNone/>
            </a:pPr>
            <a:r>
              <a:rPr lang="en-GB" sz="1100" u="sng" dirty="0">
                <a:hlinkClick r:id="rId2"/>
              </a:rPr>
              <a:t>Marquess and Marchioness of Aberdeen and Temair</a:t>
            </a:r>
            <a:r>
              <a:rPr lang="en-GB" sz="1100" u="sng" dirty="0"/>
              <a:t> </a:t>
            </a:r>
            <a:r>
              <a:rPr lang="en-GB" sz="1100" dirty="0"/>
              <a:t>by Lafayette, whole-plate nitrate negative, 7 November 1927, NPG x49418 © National Portrait Gallery, London</a:t>
            </a:r>
          </a:p>
        </p:txBody>
      </p:sp>
      <p:pic>
        <p:nvPicPr>
          <p:cNvPr id="8" name="Content Placeholder 7" descr="A person and person posing for a photo&#10;&#10;Description automatically generated with medium confidence">
            <a:extLst>
              <a:ext uri="{FF2B5EF4-FFF2-40B4-BE49-F238E27FC236}">
                <a16:creationId xmlns:a16="http://schemas.microsoft.com/office/drawing/2014/main" id="{4E6244C0-A85F-194E-8A56-2B7CEF9BBDE7}"/>
              </a:ext>
            </a:extLst>
          </p:cNvPr>
          <p:cNvPicPr>
            <a:picLocks noGrp="1" noChangeAspect="1"/>
          </p:cNvPicPr>
          <p:nvPr>
            <p:ph sz="half" idx="2"/>
          </p:nvPr>
        </p:nvPicPr>
        <p:blipFill>
          <a:blip r:embed="rId3"/>
          <a:stretch>
            <a:fillRect/>
          </a:stretch>
        </p:blipFill>
        <p:spPr>
          <a:xfrm>
            <a:off x="7004765" y="0"/>
            <a:ext cx="5239511" cy="6974391"/>
          </a:xfrm>
        </p:spPr>
      </p:pic>
    </p:spTree>
    <p:extLst>
      <p:ext uri="{BB962C8B-B14F-4D97-AF65-F5344CB8AC3E}">
        <p14:creationId xmlns:p14="http://schemas.microsoft.com/office/powerpoint/2010/main" val="370936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9012A-F178-6543-85E9-35427667121E}"/>
              </a:ext>
            </a:extLst>
          </p:cNvPr>
          <p:cNvSpPr>
            <a:spLocks noGrp="1"/>
          </p:cNvSpPr>
          <p:nvPr>
            <p:ph sz="half" idx="1"/>
          </p:nvPr>
        </p:nvSpPr>
        <p:spPr>
          <a:xfrm>
            <a:off x="451945" y="365125"/>
            <a:ext cx="5567855" cy="5811838"/>
          </a:xfrm>
        </p:spPr>
        <p:txBody>
          <a:bodyPr/>
          <a:lstStyle/>
          <a:p>
            <a:pPr marL="0" indent="0">
              <a:buNone/>
            </a:pPr>
            <a:r>
              <a:rPr lang="en-US" dirty="0"/>
              <a:t>There are two parts to the Children’s Charter of the League of Nations. </a:t>
            </a:r>
          </a:p>
          <a:p>
            <a:pPr marL="0" indent="0">
              <a:buNone/>
            </a:pPr>
            <a:r>
              <a:rPr lang="en-US" dirty="0"/>
              <a:t>The Declaration which sets out what the community (i.e. governments, parents, adults) owe to the child and what the child as a future adult owes to the community. This is in 5 parts.</a:t>
            </a:r>
          </a:p>
          <a:p>
            <a:pPr marL="0" indent="0">
              <a:buNone/>
            </a:pPr>
            <a:r>
              <a:rPr lang="en-US" dirty="0"/>
              <a:t>The Charter is much longer!</a:t>
            </a:r>
          </a:p>
          <a:p>
            <a:pPr marL="0" indent="0">
              <a:buNone/>
            </a:pPr>
            <a:r>
              <a:rPr lang="en-US" dirty="0"/>
              <a:t>Part of the Charter on school and children’s employment. Note the gendered teaching of sewing </a:t>
            </a:r>
            <a:r>
              <a:rPr lang="en-US" dirty="0" err="1"/>
              <a:t>etc</a:t>
            </a:r>
            <a:r>
              <a:rPr lang="en-US" dirty="0"/>
              <a:t> in article 22.</a:t>
            </a:r>
          </a:p>
          <a:p>
            <a:pPr marL="0" indent="0">
              <a:buNone/>
            </a:pPr>
            <a:endParaRPr lang="en-US" dirty="0"/>
          </a:p>
        </p:txBody>
      </p:sp>
      <p:sp>
        <p:nvSpPr>
          <p:cNvPr id="4" name="Content Placeholder 3">
            <a:extLst>
              <a:ext uri="{FF2B5EF4-FFF2-40B4-BE49-F238E27FC236}">
                <a16:creationId xmlns:a16="http://schemas.microsoft.com/office/drawing/2014/main" id="{38E25238-0C7B-CC4D-B773-F0E58D020F6E}"/>
              </a:ext>
            </a:extLst>
          </p:cNvPr>
          <p:cNvSpPr>
            <a:spLocks noGrp="1"/>
          </p:cNvSpPr>
          <p:nvPr>
            <p:ph sz="half" idx="2"/>
          </p:nvPr>
        </p:nvSpPr>
        <p:spPr>
          <a:xfrm>
            <a:off x="6306206" y="365125"/>
            <a:ext cx="5567855" cy="5811838"/>
          </a:xfrm>
        </p:spPr>
        <p:txBody>
          <a:bodyPr/>
          <a:lstStyle/>
          <a:p>
            <a:pPr marL="0" indent="0">
              <a:buNone/>
            </a:pPr>
            <a:endParaRPr lang="en-US" dirty="0"/>
          </a:p>
        </p:txBody>
      </p:sp>
      <p:pic>
        <p:nvPicPr>
          <p:cNvPr id="5" name="Picture 4" descr="Text, letter&#10;&#10;Description automatically generated">
            <a:extLst>
              <a:ext uri="{FF2B5EF4-FFF2-40B4-BE49-F238E27FC236}">
                <a16:creationId xmlns:a16="http://schemas.microsoft.com/office/drawing/2014/main" id="{D6D5BA78-E553-1747-AF3F-2D593FC31CAB}"/>
              </a:ext>
            </a:extLst>
          </p:cNvPr>
          <p:cNvPicPr>
            <a:picLocks noChangeAspect="1"/>
          </p:cNvPicPr>
          <p:nvPr/>
        </p:nvPicPr>
        <p:blipFill>
          <a:blip r:embed="rId2"/>
          <a:stretch>
            <a:fillRect/>
          </a:stretch>
        </p:blipFill>
        <p:spPr>
          <a:xfrm>
            <a:off x="5885795" y="1354308"/>
            <a:ext cx="5936661" cy="3833472"/>
          </a:xfrm>
          <a:prstGeom prst="rect">
            <a:avLst/>
          </a:prstGeom>
        </p:spPr>
      </p:pic>
    </p:spTree>
    <p:extLst>
      <p:ext uri="{BB962C8B-B14F-4D97-AF65-F5344CB8AC3E}">
        <p14:creationId xmlns:p14="http://schemas.microsoft.com/office/powerpoint/2010/main" val="292442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1856</Words>
  <Application>Microsoft Macintosh PowerPoint</Application>
  <PresentationFormat>Widescreen</PresentationFormat>
  <Paragraphs>134</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Sun Beams</vt:lpstr>
      <vt:lpstr>Internationalism and improving peace</vt:lpstr>
      <vt:lpstr>The League of Nations</vt:lpstr>
      <vt:lpstr>Popularity of the League</vt:lpstr>
      <vt:lpstr>Human Rights, the League of Nations and the United Nations</vt:lpstr>
      <vt:lpstr>Hope after War</vt:lpstr>
      <vt:lpstr>Save the Children and the Charter</vt:lpstr>
      <vt:lpstr>The International Council of Women</vt:lpstr>
      <vt:lpstr>PowerPoint Presentation</vt:lpstr>
      <vt:lpstr>The Declaration</vt:lpstr>
      <vt:lpstr>What it says</vt:lpstr>
      <vt:lpstr>Breaking down The Five Points of the Charter</vt:lpstr>
      <vt:lpstr>Can you think of practical examples for each section?</vt:lpstr>
      <vt:lpstr>The Declaration of Geneva Celebrated</vt:lpstr>
      <vt:lpstr>Rachel Crowdy (1884-1964)</vt:lpstr>
      <vt:lpstr>Universal Declaration of Human Rights</vt:lpstr>
      <vt:lpstr>The 1989 UN Convention</vt:lpstr>
      <vt:lpstr>Glossary of Terms</vt:lpstr>
      <vt:lpstr>Hope in the Declaration</vt:lpstr>
      <vt:lpstr>Blackout Poetry or Slogan</vt:lpstr>
      <vt:lpstr>Making the 1924 Declaration Your 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Challis,D</dc:creator>
  <cp:lastModifiedBy>Debbie Challis</cp:lastModifiedBy>
  <cp:revision>62</cp:revision>
  <dcterms:created xsi:type="dcterms:W3CDTF">2021-11-18T13:59:27Z</dcterms:created>
  <dcterms:modified xsi:type="dcterms:W3CDTF">2022-01-28T12:16:10Z</dcterms:modified>
</cp:coreProperties>
</file>