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93" r:id="rId2"/>
    <p:sldId id="291" r:id="rId3"/>
    <p:sldId id="292" r:id="rId4"/>
    <p:sldId id="294" r:id="rId5"/>
    <p:sldId id="295" r:id="rId6"/>
    <p:sldId id="296" r:id="rId7"/>
    <p:sldId id="299" r:id="rId8"/>
    <p:sldId id="327" r:id="rId9"/>
    <p:sldId id="298" r:id="rId10"/>
    <p:sldId id="300" r:id="rId11"/>
    <p:sldId id="301" r:id="rId12"/>
    <p:sldId id="302" r:id="rId13"/>
    <p:sldId id="326" r:id="rId14"/>
    <p:sldId id="30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6327"/>
  </p:normalViewPr>
  <p:slideViewPr>
    <p:cSldViewPr snapToGrid="0" snapToObjects="1">
      <p:cViewPr varScale="1">
        <p:scale>
          <a:sx n="128" d="100"/>
          <a:sy n="128" d="100"/>
        </p:scale>
        <p:origin x="480" y="17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6F1500-B8D3-F34A-82F9-E77EAF33C08B}" type="datetimeFigureOut">
              <a:rPr lang="en-US" smtClean="0"/>
              <a:t>2/18/21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3D08D1-2774-DA4B-B921-AA50AF88F5C3}" type="slidenum">
              <a:rPr lang="en-US" smtClean="0"/>
              <a:t>‹#›</a:t>
            </a:fld>
            <a:endParaRPr lang="en-US"/>
          </a:p>
        </p:txBody>
      </p:sp>
    </p:spTree>
    <p:extLst>
      <p:ext uri="{BB962C8B-B14F-4D97-AF65-F5344CB8AC3E}">
        <p14:creationId xmlns:p14="http://schemas.microsoft.com/office/powerpoint/2010/main" val="1789626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3D08D1-2774-DA4B-B921-AA50AF88F5C3}" type="slidenum">
              <a:rPr lang="en-US" smtClean="0"/>
              <a:t>1</a:t>
            </a:fld>
            <a:endParaRPr lang="en-US"/>
          </a:p>
        </p:txBody>
      </p:sp>
    </p:spTree>
    <p:extLst>
      <p:ext uri="{BB962C8B-B14F-4D97-AF65-F5344CB8AC3E}">
        <p14:creationId xmlns:p14="http://schemas.microsoft.com/office/powerpoint/2010/main" val="871739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6DB9B9-DA24-544D-A8B4-49AFB52A58CA}" type="slidenum">
              <a:rPr lang="en-US" smtClean="0"/>
              <a:t>2</a:t>
            </a:fld>
            <a:endParaRPr lang="en-US"/>
          </a:p>
        </p:txBody>
      </p:sp>
    </p:spTree>
    <p:extLst>
      <p:ext uri="{BB962C8B-B14F-4D97-AF65-F5344CB8AC3E}">
        <p14:creationId xmlns:p14="http://schemas.microsoft.com/office/powerpoint/2010/main" val="3998508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6DB9B9-DA24-544D-A8B4-49AFB52A58CA}" type="slidenum">
              <a:rPr lang="en-US" smtClean="0"/>
              <a:t>3</a:t>
            </a:fld>
            <a:endParaRPr lang="en-US"/>
          </a:p>
        </p:txBody>
      </p:sp>
    </p:spTree>
    <p:extLst>
      <p:ext uri="{BB962C8B-B14F-4D97-AF65-F5344CB8AC3E}">
        <p14:creationId xmlns:p14="http://schemas.microsoft.com/office/powerpoint/2010/main" val="1845885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6DB9B9-DA24-544D-A8B4-49AFB52A58CA}" type="slidenum">
              <a:rPr lang="en-US" smtClean="0"/>
              <a:t>4</a:t>
            </a:fld>
            <a:endParaRPr lang="en-US"/>
          </a:p>
        </p:txBody>
      </p:sp>
    </p:spTree>
    <p:extLst>
      <p:ext uri="{BB962C8B-B14F-4D97-AF65-F5344CB8AC3E}">
        <p14:creationId xmlns:p14="http://schemas.microsoft.com/office/powerpoint/2010/main" val="1298523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6DB9B9-DA24-544D-A8B4-49AFB52A58CA}" type="slidenum">
              <a:rPr lang="en-US" smtClean="0"/>
              <a:t>5</a:t>
            </a:fld>
            <a:endParaRPr lang="en-US"/>
          </a:p>
        </p:txBody>
      </p:sp>
    </p:spTree>
    <p:extLst>
      <p:ext uri="{BB962C8B-B14F-4D97-AF65-F5344CB8AC3E}">
        <p14:creationId xmlns:p14="http://schemas.microsoft.com/office/powerpoint/2010/main" val="3983705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6DB9B9-DA24-544D-A8B4-49AFB52A58CA}" type="slidenum">
              <a:rPr lang="en-US" smtClean="0"/>
              <a:t>6</a:t>
            </a:fld>
            <a:endParaRPr lang="en-US"/>
          </a:p>
        </p:txBody>
      </p:sp>
    </p:spTree>
    <p:extLst>
      <p:ext uri="{BB962C8B-B14F-4D97-AF65-F5344CB8AC3E}">
        <p14:creationId xmlns:p14="http://schemas.microsoft.com/office/powerpoint/2010/main" val="3296106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6DB9B9-DA24-544D-A8B4-49AFB52A58CA}" type="slidenum">
              <a:rPr lang="en-US" smtClean="0"/>
              <a:t>9</a:t>
            </a:fld>
            <a:endParaRPr lang="en-US"/>
          </a:p>
        </p:txBody>
      </p:sp>
    </p:spTree>
    <p:extLst>
      <p:ext uri="{BB962C8B-B14F-4D97-AF65-F5344CB8AC3E}">
        <p14:creationId xmlns:p14="http://schemas.microsoft.com/office/powerpoint/2010/main" val="2356360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3D08D1-2774-DA4B-B921-AA50AF88F5C3}" type="slidenum">
              <a:rPr lang="en-US" smtClean="0"/>
              <a:t>14</a:t>
            </a:fld>
            <a:endParaRPr lang="en-US"/>
          </a:p>
        </p:txBody>
      </p:sp>
    </p:spTree>
    <p:extLst>
      <p:ext uri="{BB962C8B-B14F-4D97-AF65-F5344CB8AC3E}">
        <p14:creationId xmlns:p14="http://schemas.microsoft.com/office/powerpoint/2010/main" val="26138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E337A-678E-F245-871E-F94084E134D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E04BED5-5961-2C44-81FC-C5C1A908E9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8CF2A4F-AA4D-0E4E-A502-4C8E92A2199A}"/>
              </a:ext>
            </a:extLst>
          </p:cNvPr>
          <p:cNvSpPr>
            <a:spLocks noGrp="1"/>
          </p:cNvSpPr>
          <p:nvPr>
            <p:ph type="dt" sz="half" idx="10"/>
          </p:nvPr>
        </p:nvSpPr>
        <p:spPr/>
        <p:txBody>
          <a:bodyPr/>
          <a:lstStyle/>
          <a:p>
            <a:fld id="{9F7C073E-E725-E245-8A90-18F457811564}" type="datetimeFigureOut">
              <a:rPr lang="en-US" smtClean="0"/>
              <a:t>2/18/21</a:t>
            </a:fld>
            <a:endParaRPr lang="en-US"/>
          </a:p>
        </p:txBody>
      </p:sp>
      <p:sp>
        <p:nvSpPr>
          <p:cNvPr id="5" name="Footer Placeholder 4">
            <a:extLst>
              <a:ext uri="{FF2B5EF4-FFF2-40B4-BE49-F238E27FC236}">
                <a16:creationId xmlns:a16="http://schemas.microsoft.com/office/drawing/2014/main" id="{12EDCC3F-F93F-3948-B55B-0FDEB2733B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EF3F59-6EBF-114A-9665-A97D868A6676}"/>
              </a:ext>
            </a:extLst>
          </p:cNvPr>
          <p:cNvSpPr>
            <a:spLocks noGrp="1"/>
          </p:cNvSpPr>
          <p:nvPr>
            <p:ph type="sldNum" sz="quarter" idx="12"/>
          </p:nvPr>
        </p:nvSpPr>
        <p:spPr/>
        <p:txBody>
          <a:bodyPr/>
          <a:lstStyle/>
          <a:p>
            <a:fld id="{D26D4AE6-2D04-0544-A607-A043CFBDC57D}" type="slidenum">
              <a:rPr lang="en-US" smtClean="0"/>
              <a:t>‹#›</a:t>
            </a:fld>
            <a:endParaRPr lang="en-US"/>
          </a:p>
        </p:txBody>
      </p:sp>
    </p:spTree>
    <p:extLst>
      <p:ext uri="{BB962C8B-B14F-4D97-AF65-F5344CB8AC3E}">
        <p14:creationId xmlns:p14="http://schemas.microsoft.com/office/powerpoint/2010/main" val="3932965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971C2-8FB5-A942-93EC-C36015B926B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DD63EFC-54F2-6240-89DC-7C5684C88BE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6995996-E7CB-AA47-A149-38EB4EF4E3C2}"/>
              </a:ext>
            </a:extLst>
          </p:cNvPr>
          <p:cNvSpPr>
            <a:spLocks noGrp="1"/>
          </p:cNvSpPr>
          <p:nvPr>
            <p:ph type="dt" sz="half" idx="10"/>
          </p:nvPr>
        </p:nvSpPr>
        <p:spPr/>
        <p:txBody>
          <a:bodyPr/>
          <a:lstStyle/>
          <a:p>
            <a:fld id="{9F7C073E-E725-E245-8A90-18F457811564}" type="datetimeFigureOut">
              <a:rPr lang="en-US" smtClean="0"/>
              <a:t>2/18/21</a:t>
            </a:fld>
            <a:endParaRPr lang="en-US"/>
          </a:p>
        </p:txBody>
      </p:sp>
      <p:sp>
        <p:nvSpPr>
          <p:cNvPr id="5" name="Footer Placeholder 4">
            <a:extLst>
              <a:ext uri="{FF2B5EF4-FFF2-40B4-BE49-F238E27FC236}">
                <a16:creationId xmlns:a16="http://schemas.microsoft.com/office/drawing/2014/main" id="{8674C2F2-7561-FE46-9C01-35803B0FBD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14A1B1-36C0-8C4D-9408-31E6CD89F88E}"/>
              </a:ext>
            </a:extLst>
          </p:cNvPr>
          <p:cNvSpPr>
            <a:spLocks noGrp="1"/>
          </p:cNvSpPr>
          <p:nvPr>
            <p:ph type="sldNum" sz="quarter" idx="12"/>
          </p:nvPr>
        </p:nvSpPr>
        <p:spPr/>
        <p:txBody>
          <a:bodyPr/>
          <a:lstStyle/>
          <a:p>
            <a:fld id="{D26D4AE6-2D04-0544-A607-A043CFBDC57D}" type="slidenum">
              <a:rPr lang="en-US" smtClean="0"/>
              <a:t>‹#›</a:t>
            </a:fld>
            <a:endParaRPr lang="en-US"/>
          </a:p>
        </p:txBody>
      </p:sp>
    </p:spTree>
    <p:extLst>
      <p:ext uri="{BB962C8B-B14F-4D97-AF65-F5344CB8AC3E}">
        <p14:creationId xmlns:p14="http://schemas.microsoft.com/office/powerpoint/2010/main" val="3311360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C28FD4-901B-3642-9877-FBD8D59CF84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820FFCD-A746-C240-87D5-9F22DB81B11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144C9B3-5846-5744-A154-1A05BE030BE5}"/>
              </a:ext>
            </a:extLst>
          </p:cNvPr>
          <p:cNvSpPr>
            <a:spLocks noGrp="1"/>
          </p:cNvSpPr>
          <p:nvPr>
            <p:ph type="dt" sz="half" idx="10"/>
          </p:nvPr>
        </p:nvSpPr>
        <p:spPr/>
        <p:txBody>
          <a:bodyPr/>
          <a:lstStyle/>
          <a:p>
            <a:fld id="{9F7C073E-E725-E245-8A90-18F457811564}" type="datetimeFigureOut">
              <a:rPr lang="en-US" smtClean="0"/>
              <a:t>2/18/21</a:t>
            </a:fld>
            <a:endParaRPr lang="en-US"/>
          </a:p>
        </p:txBody>
      </p:sp>
      <p:sp>
        <p:nvSpPr>
          <p:cNvPr id="5" name="Footer Placeholder 4">
            <a:extLst>
              <a:ext uri="{FF2B5EF4-FFF2-40B4-BE49-F238E27FC236}">
                <a16:creationId xmlns:a16="http://schemas.microsoft.com/office/drawing/2014/main" id="{CE11E368-71E3-EC4E-8DAE-9D82915733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8124F9-16FA-8B49-A948-40ACBDB664C6}"/>
              </a:ext>
            </a:extLst>
          </p:cNvPr>
          <p:cNvSpPr>
            <a:spLocks noGrp="1"/>
          </p:cNvSpPr>
          <p:nvPr>
            <p:ph type="sldNum" sz="quarter" idx="12"/>
          </p:nvPr>
        </p:nvSpPr>
        <p:spPr/>
        <p:txBody>
          <a:bodyPr/>
          <a:lstStyle/>
          <a:p>
            <a:fld id="{D26D4AE6-2D04-0544-A607-A043CFBDC57D}" type="slidenum">
              <a:rPr lang="en-US" smtClean="0"/>
              <a:t>‹#›</a:t>
            </a:fld>
            <a:endParaRPr lang="en-US"/>
          </a:p>
        </p:txBody>
      </p:sp>
    </p:spTree>
    <p:extLst>
      <p:ext uri="{BB962C8B-B14F-4D97-AF65-F5344CB8AC3E}">
        <p14:creationId xmlns:p14="http://schemas.microsoft.com/office/powerpoint/2010/main" val="341449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99266-9120-FC4D-8ED8-FF7C81FBEA7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682A91D-B2A3-5D43-B9F2-20BE71C0A10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DA38ABE-2FE2-7147-8823-0E01BAC8D542}"/>
              </a:ext>
            </a:extLst>
          </p:cNvPr>
          <p:cNvSpPr>
            <a:spLocks noGrp="1"/>
          </p:cNvSpPr>
          <p:nvPr>
            <p:ph type="dt" sz="half" idx="10"/>
          </p:nvPr>
        </p:nvSpPr>
        <p:spPr/>
        <p:txBody>
          <a:bodyPr/>
          <a:lstStyle/>
          <a:p>
            <a:fld id="{9F7C073E-E725-E245-8A90-18F457811564}" type="datetimeFigureOut">
              <a:rPr lang="en-US" smtClean="0"/>
              <a:t>2/18/21</a:t>
            </a:fld>
            <a:endParaRPr lang="en-US"/>
          </a:p>
        </p:txBody>
      </p:sp>
      <p:sp>
        <p:nvSpPr>
          <p:cNvPr id="5" name="Footer Placeholder 4">
            <a:extLst>
              <a:ext uri="{FF2B5EF4-FFF2-40B4-BE49-F238E27FC236}">
                <a16:creationId xmlns:a16="http://schemas.microsoft.com/office/drawing/2014/main" id="{966A4471-66D1-C340-B549-6BA875D843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7E5901-24C1-AD49-B185-69A4AEA8D809}"/>
              </a:ext>
            </a:extLst>
          </p:cNvPr>
          <p:cNvSpPr>
            <a:spLocks noGrp="1"/>
          </p:cNvSpPr>
          <p:nvPr>
            <p:ph type="sldNum" sz="quarter" idx="12"/>
          </p:nvPr>
        </p:nvSpPr>
        <p:spPr/>
        <p:txBody>
          <a:bodyPr/>
          <a:lstStyle/>
          <a:p>
            <a:fld id="{D26D4AE6-2D04-0544-A607-A043CFBDC57D}" type="slidenum">
              <a:rPr lang="en-US" smtClean="0"/>
              <a:t>‹#›</a:t>
            </a:fld>
            <a:endParaRPr lang="en-US"/>
          </a:p>
        </p:txBody>
      </p:sp>
    </p:spTree>
    <p:extLst>
      <p:ext uri="{BB962C8B-B14F-4D97-AF65-F5344CB8AC3E}">
        <p14:creationId xmlns:p14="http://schemas.microsoft.com/office/powerpoint/2010/main" val="2243950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B53D5-5177-8249-8B06-2D3A31C13F8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45F3A24-11D1-8648-97E1-E2FD5A2BC4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BEE496A-144A-F74B-B2BC-3F2262CBA138}"/>
              </a:ext>
            </a:extLst>
          </p:cNvPr>
          <p:cNvSpPr>
            <a:spLocks noGrp="1"/>
          </p:cNvSpPr>
          <p:nvPr>
            <p:ph type="dt" sz="half" idx="10"/>
          </p:nvPr>
        </p:nvSpPr>
        <p:spPr/>
        <p:txBody>
          <a:bodyPr/>
          <a:lstStyle/>
          <a:p>
            <a:fld id="{9F7C073E-E725-E245-8A90-18F457811564}" type="datetimeFigureOut">
              <a:rPr lang="en-US" smtClean="0"/>
              <a:t>2/18/21</a:t>
            </a:fld>
            <a:endParaRPr lang="en-US"/>
          </a:p>
        </p:txBody>
      </p:sp>
      <p:sp>
        <p:nvSpPr>
          <p:cNvPr id="5" name="Footer Placeholder 4">
            <a:extLst>
              <a:ext uri="{FF2B5EF4-FFF2-40B4-BE49-F238E27FC236}">
                <a16:creationId xmlns:a16="http://schemas.microsoft.com/office/drawing/2014/main" id="{2FA27595-1601-8846-AB8A-59AD4D309C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5BEAA3-6588-D145-A197-CFE7353AF130}"/>
              </a:ext>
            </a:extLst>
          </p:cNvPr>
          <p:cNvSpPr>
            <a:spLocks noGrp="1"/>
          </p:cNvSpPr>
          <p:nvPr>
            <p:ph type="sldNum" sz="quarter" idx="12"/>
          </p:nvPr>
        </p:nvSpPr>
        <p:spPr/>
        <p:txBody>
          <a:bodyPr/>
          <a:lstStyle/>
          <a:p>
            <a:fld id="{D26D4AE6-2D04-0544-A607-A043CFBDC57D}" type="slidenum">
              <a:rPr lang="en-US" smtClean="0"/>
              <a:t>‹#›</a:t>
            </a:fld>
            <a:endParaRPr lang="en-US"/>
          </a:p>
        </p:txBody>
      </p:sp>
    </p:spTree>
    <p:extLst>
      <p:ext uri="{BB962C8B-B14F-4D97-AF65-F5344CB8AC3E}">
        <p14:creationId xmlns:p14="http://schemas.microsoft.com/office/powerpoint/2010/main" val="3160454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3D621-19D3-6E46-A541-2B2675953CB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7EA1760-78AF-784B-AAE3-C6D2DEDC81D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702BE52-317D-ED49-8F09-964C0693D04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58F6F72-67E4-7E49-9D55-AA8B35BB0E29}"/>
              </a:ext>
            </a:extLst>
          </p:cNvPr>
          <p:cNvSpPr>
            <a:spLocks noGrp="1"/>
          </p:cNvSpPr>
          <p:nvPr>
            <p:ph type="dt" sz="half" idx="10"/>
          </p:nvPr>
        </p:nvSpPr>
        <p:spPr/>
        <p:txBody>
          <a:bodyPr/>
          <a:lstStyle/>
          <a:p>
            <a:fld id="{9F7C073E-E725-E245-8A90-18F457811564}" type="datetimeFigureOut">
              <a:rPr lang="en-US" smtClean="0"/>
              <a:t>2/18/21</a:t>
            </a:fld>
            <a:endParaRPr lang="en-US"/>
          </a:p>
        </p:txBody>
      </p:sp>
      <p:sp>
        <p:nvSpPr>
          <p:cNvPr id="6" name="Footer Placeholder 5">
            <a:extLst>
              <a:ext uri="{FF2B5EF4-FFF2-40B4-BE49-F238E27FC236}">
                <a16:creationId xmlns:a16="http://schemas.microsoft.com/office/drawing/2014/main" id="{A85D401D-BA08-5143-8F4D-C2A5DB491F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3B3DFE-A472-4B40-9DF9-D458D1D534C1}"/>
              </a:ext>
            </a:extLst>
          </p:cNvPr>
          <p:cNvSpPr>
            <a:spLocks noGrp="1"/>
          </p:cNvSpPr>
          <p:nvPr>
            <p:ph type="sldNum" sz="quarter" idx="12"/>
          </p:nvPr>
        </p:nvSpPr>
        <p:spPr/>
        <p:txBody>
          <a:bodyPr/>
          <a:lstStyle/>
          <a:p>
            <a:fld id="{D26D4AE6-2D04-0544-A607-A043CFBDC57D}" type="slidenum">
              <a:rPr lang="en-US" smtClean="0"/>
              <a:t>‹#›</a:t>
            </a:fld>
            <a:endParaRPr lang="en-US"/>
          </a:p>
        </p:txBody>
      </p:sp>
    </p:spTree>
    <p:extLst>
      <p:ext uri="{BB962C8B-B14F-4D97-AF65-F5344CB8AC3E}">
        <p14:creationId xmlns:p14="http://schemas.microsoft.com/office/powerpoint/2010/main" val="4175986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BD8F9-0273-C947-976A-4B4A007F4D02}"/>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23963-42E2-984E-BA34-F0F9EAD2DC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41CD7CD-D519-B243-9EEB-60D5598F30E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1FD3AA0-06E1-FA40-9376-A602F1C2EF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AFE0A0E-04CC-1E4B-B185-BAD994C510D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02189B6-A8A4-2A45-BFB9-CB5009A613D1}"/>
              </a:ext>
            </a:extLst>
          </p:cNvPr>
          <p:cNvSpPr>
            <a:spLocks noGrp="1"/>
          </p:cNvSpPr>
          <p:nvPr>
            <p:ph type="dt" sz="half" idx="10"/>
          </p:nvPr>
        </p:nvSpPr>
        <p:spPr/>
        <p:txBody>
          <a:bodyPr/>
          <a:lstStyle/>
          <a:p>
            <a:fld id="{9F7C073E-E725-E245-8A90-18F457811564}" type="datetimeFigureOut">
              <a:rPr lang="en-US" smtClean="0"/>
              <a:t>2/18/21</a:t>
            </a:fld>
            <a:endParaRPr lang="en-US"/>
          </a:p>
        </p:txBody>
      </p:sp>
      <p:sp>
        <p:nvSpPr>
          <p:cNvPr id="8" name="Footer Placeholder 7">
            <a:extLst>
              <a:ext uri="{FF2B5EF4-FFF2-40B4-BE49-F238E27FC236}">
                <a16:creationId xmlns:a16="http://schemas.microsoft.com/office/drawing/2014/main" id="{B0C9D28F-0AC7-EB45-BFDD-44AA09BE07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AC00ED2-473E-F34A-B995-9A6C1357C805}"/>
              </a:ext>
            </a:extLst>
          </p:cNvPr>
          <p:cNvSpPr>
            <a:spLocks noGrp="1"/>
          </p:cNvSpPr>
          <p:nvPr>
            <p:ph type="sldNum" sz="quarter" idx="12"/>
          </p:nvPr>
        </p:nvSpPr>
        <p:spPr/>
        <p:txBody>
          <a:bodyPr/>
          <a:lstStyle/>
          <a:p>
            <a:fld id="{D26D4AE6-2D04-0544-A607-A043CFBDC57D}" type="slidenum">
              <a:rPr lang="en-US" smtClean="0"/>
              <a:t>‹#›</a:t>
            </a:fld>
            <a:endParaRPr lang="en-US"/>
          </a:p>
        </p:txBody>
      </p:sp>
    </p:spTree>
    <p:extLst>
      <p:ext uri="{BB962C8B-B14F-4D97-AF65-F5344CB8AC3E}">
        <p14:creationId xmlns:p14="http://schemas.microsoft.com/office/powerpoint/2010/main" val="2173570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2F401-966B-3D4A-B9E6-72D720FEF1F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FFC19214-512A-4747-AE5F-EE91C5348EF0}"/>
              </a:ext>
            </a:extLst>
          </p:cNvPr>
          <p:cNvSpPr>
            <a:spLocks noGrp="1"/>
          </p:cNvSpPr>
          <p:nvPr>
            <p:ph type="dt" sz="half" idx="10"/>
          </p:nvPr>
        </p:nvSpPr>
        <p:spPr/>
        <p:txBody>
          <a:bodyPr/>
          <a:lstStyle/>
          <a:p>
            <a:fld id="{9F7C073E-E725-E245-8A90-18F457811564}" type="datetimeFigureOut">
              <a:rPr lang="en-US" smtClean="0"/>
              <a:t>2/18/21</a:t>
            </a:fld>
            <a:endParaRPr lang="en-US"/>
          </a:p>
        </p:txBody>
      </p:sp>
      <p:sp>
        <p:nvSpPr>
          <p:cNvPr id="4" name="Footer Placeholder 3">
            <a:extLst>
              <a:ext uri="{FF2B5EF4-FFF2-40B4-BE49-F238E27FC236}">
                <a16:creationId xmlns:a16="http://schemas.microsoft.com/office/drawing/2014/main" id="{23DEECC4-B234-F24D-B794-12D6994CF64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676C2F-E199-D247-B8C9-ABC3DFFAF129}"/>
              </a:ext>
            </a:extLst>
          </p:cNvPr>
          <p:cNvSpPr>
            <a:spLocks noGrp="1"/>
          </p:cNvSpPr>
          <p:nvPr>
            <p:ph type="sldNum" sz="quarter" idx="12"/>
          </p:nvPr>
        </p:nvSpPr>
        <p:spPr/>
        <p:txBody>
          <a:bodyPr/>
          <a:lstStyle/>
          <a:p>
            <a:fld id="{D26D4AE6-2D04-0544-A607-A043CFBDC57D}" type="slidenum">
              <a:rPr lang="en-US" smtClean="0"/>
              <a:t>‹#›</a:t>
            </a:fld>
            <a:endParaRPr lang="en-US"/>
          </a:p>
        </p:txBody>
      </p:sp>
    </p:spTree>
    <p:extLst>
      <p:ext uri="{BB962C8B-B14F-4D97-AF65-F5344CB8AC3E}">
        <p14:creationId xmlns:p14="http://schemas.microsoft.com/office/powerpoint/2010/main" val="3433578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38FB6B-90DB-AD4D-A70C-62E0682440DF}"/>
              </a:ext>
            </a:extLst>
          </p:cNvPr>
          <p:cNvSpPr>
            <a:spLocks noGrp="1"/>
          </p:cNvSpPr>
          <p:nvPr>
            <p:ph type="dt" sz="half" idx="10"/>
          </p:nvPr>
        </p:nvSpPr>
        <p:spPr/>
        <p:txBody>
          <a:bodyPr/>
          <a:lstStyle/>
          <a:p>
            <a:fld id="{9F7C073E-E725-E245-8A90-18F457811564}" type="datetimeFigureOut">
              <a:rPr lang="en-US" smtClean="0"/>
              <a:t>2/18/21</a:t>
            </a:fld>
            <a:endParaRPr lang="en-US"/>
          </a:p>
        </p:txBody>
      </p:sp>
      <p:sp>
        <p:nvSpPr>
          <p:cNvPr id="3" name="Footer Placeholder 2">
            <a:extLst>
              <a:ext uri="{FF2B5EF4-FFF2-40B4-BE49-F238E27FC236}">
                <a16:creationId xmlns:a16="http://schemas.microsoft.com/office/drawing/2014/main" id="{D4F23450-A38C-1D44-AE2C-7E951D522F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02DB88-9DF0-5948-AB1D-DD428B6BD317}"/>
              </a:ext>
            </a:extLst>
          </p:cNvPr>
          <p:cNvSpPr>
            <a:spLocks noGrp="1"/>
          </p:cNvSpPr>
          <p:nvPr>
            <p:ph type="sldNum" sz="quarter" idx="12"/>
          </p:nvPr>
        </p:nvSpPr>
        <p:spPr/>
        <p:txBody>
          <a:bodyPr/>
          <a:lstStyle/>
          <a:p>
            <a:fld id="{D26D4AE6-2D04-0544-A607-A043CFBDC57D}" type="slidenum">
              <a:rPr lang="en-US" smtClean="0"/>
              <a:t>‹#›</a:t>
            </a:fld>
            <a:endParaRPr lang="en-US"/>
          </a:p>
        </p:txBody>
      </p:sp>
    </p:spTree>
    <p:extLst>
      <p:ext uri="{BB962C8B-B14F-4D97-AF65-F5344CB8AC3E}">
        <p14:creationId xmlns:p14="http://schemas.microsoft.com/office/powerpoint/2010/main" val="636563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CA666-5CF4-464A-BA4E-D33A32957F1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3D00FC6-38A3-8A49-8373-4964609802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7BDD26A-93D1-2747-9EBD-4288F24C24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56D2083-9E71-D14C-959D-B13133942CE1}"/>
              </a:ext>
            </a:extLst>
          </p:cNvPr>
          <p:cNvSpPr>
            <a:spLocks noGrp="1"/>
          </p:cNvSpPr>
          <p:nvPr>
            <p:ph type="dt" sz="half" idx="10"/>
          </p:nvPr>
        </p:nvSpPr>
        <p:spPr/>
        <p:txBody>
          <a:bodyPr/>
          <a:lstStyle/>
          <a:p>
            <a:fld id="{9F7C073E-E725-E245-8A90-18F457811564}" type="datetimeFigureOut">
              <a:rPr lang="en-US" smtClean="0"/>
              <a:t>2/18/21</a:t>
            </a:fld>
            <a:endParaRPr lang="en-US"/>
          </a:p>
        </p:txBody>
      </p:sp>
      <p:sp>
        <p:nvSpPr>
          <p:cNvPr id="6" name="Footer Placeholder 5">
            <a:extLst>
              <a:ext uri="{FF2B5EF4-FFF2-40B4-BE49-F238E27FC236}">
                <a16:creationId xmlns:a16="http://schemas.microsoft.com/office/drawing/2014/main" id="{E815B78D-CDC3-FA4A-ADDC-954D9CFDDF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286F84-44AC-ED4B-8AD4-70B17C644767}"/>
              </a:ext>
            </a:extLst>
          </p:cNvPr>
          <p:cNvSpPr>
            <a:spLocks noGrp="1"/>
          </p:cNvSpPr>
          <p:nvPr>
            <p:ph type="sldNum" sz="quarter" idx="12"/>
          </p:nvPr>
        </p:nvSpPr>
        <p:spPr/>
        <p:txBody>
          <a:bodyPr/>
          <a:lstStyle/>
          <a:p>
            <a:fld id="{D26D4AE6-2D04-0544-A607-A043CFBDC57D}" type="slidenum">
              <a:rPr lang="en-US" smtClean="0"/>
              <a:t>‹#›</a:t>
            </a:fld>
            <a:endParaRPr lang="en-US"/>
          </a:p>
        </p:txBody>
      </p:sp>
    </p:spTree>
    <p:extLst>
      <p:ext uri="{BB962C8B-B14F-4D97-AF65-F5344CB8AC3E}">
        <p14:creationId xmlns:p14="http://schemas.microsoft.com/office/powerpoint/2010/main" val="2416482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FB5CD-D29D-2346-8DCA-D616EE881D8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02B882F-9E8F-584B-9614-0F9A74DBE5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0F5E20-D989-0F42-9E68-A275F0C57A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1AF85F3-6AA1-9A41-A0CD-F5977C59FCE0}"/>
              </a:ext>
            </a:extLst>
          </p:cNvPr>
          <p:cNvSpPr>
            <a:spLocks noGrp="1"/>
          </p:cNvSpPr>
          <p:nvPr>
            <p:ph type="dt" sz="half" idx="10"/>
          </p:nvPr>
        </p:nvSpPr>
        <p:spPr/>
        <p:txBody>
          <a:bodyPr/>
          <a:lstStyle/>
          <a:p>
            <a:fld id="{9F7C073E-E725-E245-8A90-18F457811564}" type="datetimeFigureOut">
              <a:rPr lang="en-US" smtClean="0"/>
              <a:t>2/18/21</a:t>
            </a:fld>
            <a:endParaRPr lang="en-US"/>
          </a:p>
        </p:txBody>
      </p:sp>
      <p:sp>
        <p:nvSpPr>
          <p:cNvPr id="6" name="Footer Placeholder 5">
            <a:extLst>
              <a:ext uri="{FF2B5EF4-FFF2-40B4-BE49-F238E27FC236}">
                <a16:creationId xmlns:a16="http://schemas.microsoft.com/office/drawing/2014/main" id="{C37307CB-FDEF-8444-A752-F79CE97C7B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E25A62-81CD-9042-B671-AAB0A3905EA3}"/>
              </a:ext>
            </a:extLst>
          </p:cNvPr>
          <p:cNvSpPr>
            <a:spLocks noGrp="1"/>
          </p:cNvSpPr>
          <p:nvPr>
            <p:ph type="sldNum" sz="quarter" idx="12"/>
          </p:nvPr>
        </p:nvSpPr>
        <p:spPr/>
        <p:txBody>
          <a:bodyPr/>
          <a:lstStyle/>
          <a:p>
            <a:fld id="{D26D4AE6-2D04-0544-A607-A043CFBDC57D}" type="slidenum">
              <a:rPr lang="en-US" smtClean="0"/>
              <a:t>‹#›</a:t>
            </a:fld>
            <a:endParaRPr lang="en-US"/>
          </a:p>
        </p:txBody>
      </p:sp>
    </p:spTree>
    <p:extLst>
      <p:ext uri="{BB962C8B-B14F-4D97-AF65-F5344CB8AC3E}">
        <p14:creationId xmlns:p14="http://schemas.microsoft.com/office/powerpoint/2010/main" val="2704853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9B192A-7F6C-4C45-AB23-03412F2A90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9C94801-B68F-7646-B471-53055793F9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1EC874C-2D47-8C41-BE66-D0350F59DA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7C073E-E725-E245-8A90-18F457811564}" type="datetimeFigureOut">
              <a:rPr lang="en-US" smtClean="0"/>
              <a:t>2/18/21</a:t>
            </a:fld>
            <a:endParaRPr lang="en-US"/>
          </a:p>
        </p:txBody>
      </p:sp>
      <p:sp>
        <p:nvSpPr>
          <p:cNvPr id="5" name="Footer Placeholder 4">
            <a:extLst>
              <a:ext uri="{FF2B5EF4-FFF2-40B4-BE49-F238E27FC236}">
                <a16:creationId xmlns:a16="http://schemas.microsoft.com/office/drawing/2014/main" id="{6ED8A5B6-EBEF-6B42-9AF8-F1B46DB0AE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DBDDA3-F185-C248-B271-CE8460093E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6D4AE6-2D04-0544-A607-A043CFBDC57D}" type="slidenum">
              <a:rPr lang="en-US" smtClean="0"/>
              <a:t>‹#›</a:t>
            </a:fld>
            <a:endParaRPr lang="en-US"/>
          </a:p>
        </p:txBody>
      </p:sp>
    </p:spTree>
    <p:extLst>
      <p:ext uri="{BB962C8B-B14F-4D97-AF65-F5344CB8AC3E}">
        <p14:creationId xmlns:p14="http://schemas.microsoft.com/office/powerpoint/2010/main" val="18163606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hyperlink" Target="https://youtu.be/xQHUo8k7dtQ" TargetMode="Externa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hyperlink" Target="https://www.bbc.co.uk/newsround/51896156" TargetMode="External"/><Relationship Id="rId2" Type="http://schemas.openxmlformats.org/officeDocument/2006/relationships/hyperlink" Target="https://www.storicise.com/primary-1" TargetMode="External"/><Relationship Id="rId1" Type="http://schemas.openxmlformats.org/officeDocument/2006/relationships/slideLayout" Target="../slideLayouts/slideLayout4.xml"/><Relationship Id="rId5" Type="http://schemas.openxmlformats.org/officeDocument/2006/relationships/hyperlink" Target="https://www.childline.org.uk/toolbox/art-box/" TargetMode="External"/><Relationship Id="rId4" Type="http://schemas.openxmlformats.org/officeDocument/2006/relationships/hyperlink" Target="https://www.apa.org/pubs/magination/unstuck-ebook.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hyperlink" Target="https://youtu.be/te5gMNKmsjQ" TargetMode="External"/><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EF45106A-681B-B74D-93CC-BEEB3E35AB9D}"/>
              </a:ext>
            </a:extLst>
          </p:cNvPr>
          <p:cNvPicPr>
            <a:picLocks noGrp="1" noChangeAspect="1"/>
          </p:cNvPicPr>
          <p:nvPr>
            <p:ph idx="1"/>
          </p:nvPr>
        </p:nvPicPr>
        <p:blipFill rotWithShape="1">
          <a:blip r:embed="rId3" cstate="screen">
            <a:alphaModFix amt="50000"/>
            <a:extLst>
              <a:ext uri="{28A0092B-C50C-407E-A947-70E740481C1C}">
                <a14:useLocalDpi xmlns:a14="http://schemas.microsoft.com/office/drawing/2010/main"/>
              </a:ext>
            </a:extLst>
          </a:blip>
          <a:srcRect/>
          <a:stretch/>
        </p:blipFill>
        <p:spPr>
          <a:xfrm>
            <a:off x="20" y="-258416"/>
            <a:ext cx="12191980" cy="6857999"/>
          </a:xfrm>
          <a:prstGeom prst="rect">
            <a:avLst/>
          </a:prstGeom>
        </p:spPr>
      </p:pic>
      <p:sp>
        <p:nvSpPr>
          <p:cNvPr id="2" name="Title 1">
            <a:extLst>
              <a:ext uri="{FF2B5EF4-FFF2-40B4-BE49-F238E27FC236}">
                <a16:creationId xmlns:a16="http://schemas.microsoft.com/office/drawing/2014/main" id="{1EC63E80-D8FA-7F41-87A1-F672A2072BD0}"/>
              </a:ext>
            </a:extLst>
          </p:cNvPr>
          <p:cNvSpPr>
            <a:spLocks noGrp="1"/>
          </p:cNvSpPr>
          <p:nvPr>
            <p:ph type="title"/>
          </p:nvPr>
        </p:nvSpPr>
        <p:spPr>
          <a:xfrm>
            <a:off x="1524000" y="1122362"/>
            <a:ext cx="9144000" cy="2900518"/>
          </a:xfrm>
        </p:spPr>
        <p:txBody>
          <a:bodyPr vert="horz" lIns="91440" tIns="45720" rIns="91440" bIns="45720" rtlCol="0" anchor="b">
            <a:normAutofit fontScale="90000"/>
          </a:bodyPr>
          <a:lstStyle/>
          <a:p>
            <a:pPr algn="ctr"/>
            <a:r>
              <a:rPr lang="en-US" sz="6000" b="1" dirty="0"/>
              <a:t>Fading Rainbows: Experiencing and </a:t>
            </a:r>
            <a:r>
              <a:rPr lang="en-US" sz="6000" b="1"/>
              <a:t>remembering the coronavirus </a:t>
            </a:r>
            <a:r>
              <a:rPr lang="en-US" sz="6000" b="1" dirty="0"/>
              <a:t>pandemic 2020-21</a:t>
            </a:r>
          </a:p>
        </p:txBody>
      </p:sp>
      <p:pic>
        <p:nvPicPr>
          <p:cNvPr id="7" name="Picture 6" descr="LSE Festival 2021 1- 6 March. Shaping the Post Covid World &#10;Logo&#10;&#10;Description automatically generated">
            <a:extLst>
              <a:ext uri="{FF2B5EF4-FFF2-40B4-BE49-F238E27FC236}">
                <a16:creationId xmlns:a16="http://schemas.microsoft.com/office/drawing/2014/main" id="{A3348AB5-2224-1244-A596-E32EA611C1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68000" y="0"/>
            <a:ext cx="1231462" cy="1350118"/>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F39FCBE5-DBDB-6747-90D6-66C2197A0B08}"/>
              </a:ext>
            </a:extLst>
          </p:cNvPr>
          <p:cNvPicPr>
            <a:picLocks noChangeAspect="1"/>
          </p:cNvPicPr>
          <p:nvPr/>
        </p:nvPicPr>
        <p:blipFill>
          <a:blip r:embed="rId5"/>
          <a:stretch>
            <a:fillRect/>
          </a:stretch>
        </p:blipFill>
        <p:spPr>
          <a:xfrm>
            <a:off x="-1" y="0"/>
            <a:ext cx="1686611" cy="1122362"/>
          </a:xfrm>
          <a:prstGeom prst="rect">
            <a:avLst/>
          </a:prstGeom>
        </p:spPr>
      </p:pic>
    </p:spTree>
    <p:extLst>
      <p:ext uri="{BB962C8B-B14F-4D97-AF65-F5344CB8AC3E}">
        <p14:creationId xmlns:p14="http://schemas.microsoft.com/office/powerpoint/2010/main" val="781568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A363F-3376-754A-AAE9-304D487878F0}"/>
              </a:ext>
            </a:extLst>
          </p:cNvPr>
          <p:cNvSpPr>
            <a:spLocks noGrp="1"/>
          </p:cNvSpPr>
          <p:nvPr>
            <p:ph type="title"/>
          </p:nvPr>
        </p:nvSpPr>
        <p:spPr>
          <a:xfrm>
            <a:off x="839788" y="457201"/>
            <a:ext cx="4251196" cy="852616"/>
          </a:xfrm>
        </p:spPr>
        <p:txBody>
          <a:bodyPr/>
          <a:lstStyle/>
          <a:p>
            <a:r>
              <a:rPr lang="en-US" dirty="0">
                <a:solidFill>
                  <a:srgbClr val="FF0000"/>
                </a:solidFill>
              </a:rPr>
              <a:t>Remembering COVID-19</a:t>
            </a:r>
          </a:p>
        </p:txBody>
      </p:sp>
      <p:sp>
        <p:nvSpPr>
          <p:cNvPr id="3" name="Content Placeholder 2">
            <a:extLst>
              <a:ext uri="{FF2B5EF4-FFF2-40B4-BE49-F238E27FC236}">
                <a16:creationId xmlns:a16="http://schemas.microsoft.com/office/drawing/2014/main" id="{1FB8A559-85A3-1B4D-88F8-40CA6B56E56F}"/>
              </a:ext>
            </a:extLst>
          </p:cNvPr>
          <p:cNvSpPr>
            <a:spLocks noGrp="1"/>
          </p:cNvSpPr>
          <p:nvPr>
            <p:ph idx="1"/>
          </p:nvPr>
        </p:nvSpPr>
        <p:spPr>
          <a:xfrm>
            <a:off x="6944496" y="987425"/>
            <a:ext cx="4410891" cy="4873625"/>
          </a:xfrm>
        </p:spPr>
        <p:txBody>
          <a:bodyPr/>
          <a:lstStyle/>
          <a:p>
            <a:pPr marL="0" indent="0">
              <a:buNone/>
            </a:pPr>
            <a:r>
              <a:rPr lang="en-US" dirty="0"/>
              <a:t>Why do you think it is important to remember the COVID-19 pandemic?</a:t>
            </a:r>
          </a:p>
          <a:p>
            <a:pPr marL="0" indent="0">
              <a:buNone/>
            </a:pPr>
            <a:endParaRPr lang="en-US" dirty="0"/>
          </a:p>
          <a:p>
            <a:pPr marL="0" indent="0">
              <a:buNone/>
            </a:pPr>
            <a:r>
              <a:rPr lang="en-US" dirty="0"/>
              <a:t>Note your reasons. . .</a:t>
            </a:r>
          </a:p>
        </p:txBody>
      </p:sp>
      <p:sp>
        <p:nvSpPr>
          <p:cNvPr id="4" name="Text Placeholder 3">
            <a:extLst>
              <a:ext uri="{FF2B5EF4-FFF2-40B4-BE49-F238E27FC236}">
                <a16:creationId xmlns:a16="http://schemas.microsoft.com/office/drawing/2014/main" id="{3173A2BB-5DB8-9545-BD3B-74C8697DA740}"/>
              </a:ext>
            </a:extLst>
          </p:cNvPr>
          <p:cNvSpPr>
            <a:spLocks noGrp="1"/>
          </p:cNvSpPr>
          <p:nvPr>
            <p:ph type="body" sz="half" idx="2"/>
          </p:nvPr>
        </p:nvSpPr>
        <p:spPr>
          <a:xfrm>
            <a:off x="836611" y="1433384"/>
            <a:ext cx="5812667" cy="4873625"/>
          </a:xfrm>
        </p:spPr>
        <p:txBody>
          <a:bodyPr>
            <a:normAutofit lnSpcReduction="10000"/>
          </a:bodyPr>
          <a:lstStyle/>
          <a:p>
            <a:pPr>
              <a:lnSpc>
                <a:spcPct val="110000"/>
              </a:lnSpc>
            </a:pPr>
            <a:r>
              <a:rPr lang="en-US" sz="2000" dirty="0"/>
              <a:t>I’ve talked to some experts in LSE about why we need to remember this pandemic:</a:t>
            </a:r>
          </a:p>
          <a:p>
            <a:pPr>
              <a:lnSpc>
                <a:spcPct val="110000"/>
              </a:lnSpc>
            </a:pPr>
            <a:r>
              <a:rPr lang="en-US" sz="2000" dirty="0" err="1"/>
              <a:t>Yuna</a:t>
            </a:r>
            <a:r>
              <a:rPr lang="en-US" sz="2000" dirty="0"/>
              <a:t> Han said that part of the reason the people in South Korea reacted so quickly to COVID-19 was because they had experience of a similar illness called MERS in 2015.</a:t>
            </a:r>
          </a:p>
          <a:p>
            <a:pPr>
              <a:lnSpc>
                <a:spcPct val="110000"/>
              </a:lnSpc>
            </a:pPr>
            <a:r>
              <a:rPr lang="en-US" sz="2000" dirty="0"/>
              <a:t>Martin </a:t>
            </a:r>
            <a:r>
              <a:rPr lang="en-US" sz="2000" dirty="0" err="1"/>
              <a:t>Bayly</a:t>
            </a:r>
            <a:r>
              <a:rPr lang="en-US" sz="2000" dirty="0"/>
              <a:t> argued that if people across the world had remembered the Influenza Pandemic 1918-19 better, we might have been more prepared for COVID-19.</a:t>
            </a:r>
          </a:p>
          <a:p>
            <a:pPr>
              <a:lnSpc>
                <a:spcPct val="110000"/>
              </a:lnSpc>
            </a:pPr>
            <a:r>
              <a:rPr lang="en-US" sz="2000" dirty="0"/>
              <a:t>Kate Millar said people need to talk about being sad and remembering what has happened so we can help each other be less sad and not forget the people who have died or are sick.</a:t>
            </a:r>
          </a:p>
        </p:txBody>
      </p:sp>
    </p:spTree>
    <p:extLst>
      <p:ext uri="{BB962C8B-B14F-4D97-AF65-F5344CB8AC3E}">
        <p14:creationId xmlns:p14="http://schemas.microsoft.com/office/powerpoint/2010/main" val="1638597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5681C-667D-3E41-BF3D-17D3CBBB39BE}"/>
              </a:ext>
            </a:extLst>
          </p:cNvPr>
          <p:cNvSpPr>
            <a:spLocks noGrp="1"/>
          </p:cNvSpPr>
          <p:nvPr>
            <p:ph type="title"/>
          </p:nvPr>
        </p:nvSpPr>
        <p:spPr>
          <a:xfrm>
            <a:off x="5183188" y="457200"/>
            <a:ext cx="6024390" cy="1230313"/>
          </a:xfrm>
        </p:spPr>
        <p:txBody>
          <a:bodyPr/>
          <a:lstStyle/>
          <a:p>
            <a:r>
              <a:rPr lang="en-US" dirty="0">
                <a:solidFill>
                  <a:srgbClr val="FF0000"/>
                </a:solidFill>
              </a:rPr>
              <a:t>The Importance of Remembering</a:t>
            </a:r>
            <a:br>
              <a:rPr lang="en-US" dirty="0">
                <a:solidFill>
                  <a:srgbClr val="FF0000"/>
                </a:solidFill>
              </a:rPr>
            </a:br>
            <a:endParaRPr lang="en-US" dirty="0">
              <a:solidFill>
                <a:srgbClr val="FF0000"/>
              </a:solidFill>
            </a:endParaRPr>
          </a:p>
        </p:txBody>
      </p:sp>
      <p:pic>
        <p:nvPicPr>
          <p:cNvPr id="5" name="Millar_Remembering.mp4" descr="Millar_Remembering.mp4">
            <a:hlinkClick r:id="" action="ppaction://media"/>
            <a:extLst>
              <a:ext uri="{FF2B5EF4-FFF2-40B4-BE49-F238E27FC236}">
                <a16:creationId xmlns:a16="http://schemas.microsoft.com/office/drawing/2014/main" id="{0ED9CD9D-C6EA-2F4C-ACF8-4ED5ED4978B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183188" y="1687513"/>
            <a:ext cx="6172200" cy="3471862"/>
          </a:xfrm>
        </p:spPr>
      </p:pic>
      <p:sp>
        <p:nvSpPr>
          <p:cNvPr id="4" name="Text Placeholder 3">
            <a:extLst>
              <a:ext uri="{FF2B5EF4-FFF2-40B4-BE49-F238E27FC236}">
                <a16:creationId xmlns:a16="http://schemas.microsoft.com/office/drawing/2014/main" id="{282E5158-0CBB-FA4A-9EC3-AFE2985B0421}"/>
              </a:ext>
            </a:extLst>
          </p:cNvPr>
          <p:cNvSpPr>
            <a:spLocks noGrp="1"/>
          </p:cNvSpPr>
          <p:nvPr>
            <p:ph type="body" sz="half" idx="2"/>
          </p:nvPr>
        </p:nvSpPr>
        <p:spPr>
          <a:xfrm>
            <a:off x="654909" y="716691"/>
            <a:ext cx="4250724" cy="5436973"/>
          </a:xfrm>
        </p:spPr>
        <p:txBody>
          <a:bodyPr>
            <a:normAutofit lnSpcReduction="10000"/>
          </a:bodyPr>
          <a:lstStyle/>
          <a:p>
            <a:r>
              <a:rPr lang="en-US" sz="2400" dirty="0"/>
              <a:t>Some tricky words that Kate uses when she tells me about how we can remember:</a:t>
            </a:r>
          </a:p>
          <a:p>
            <a:r>
              <a:rPr lang="en-US" sz="2400" dirty="0"/>
              <a:t>Collective – coming altogether.</a:t>
            </a:r>
          </a:p>
          <a:p>
            <a:r>
              <a:rPr lang="en-US" sz="2400" dirty="0" err="1"/>
              <a:t>Memorialisation</a:t>
            </a:r>
            <a:r>
              <a:rPr lang="en-US" sz="2400" dirty="0"/>
              <a:t> – a way of remembering or making memorials.</a:t>
            </a:r>
          </a:p>
          <a:p>
            <a:r>
              <a:rPr lang="en-US" sz="2400" dirty="0"/>
              <a:t>Society – people living together in a community.</a:t>
            </a:r>
          </a:p>
          <a:p>
            <a:r>
              <a:rPr lang="en-US" sz="2400" dirty="0"/>
              <a:t>Watch the video: </a:t>
            </a:r>
          </a:p>
          <a:p>
            <a:r>
              <a:rPr lang="en-US" sz="2400" dirty="0">
                <a:hlinkClick r:id="rId5"/>
              </a:rPr>
              <a:t>https://youtu.be/xQHUo8k7dtQ</a:t>
            </a:r>
            <a:r>
              <a:rPr lang="en-US" sz="2400" dirty="0"/>
              <a:t> </a:t>
            </a:r>
          </a:p>
          <a:p>
            <a:r>
              <a:rPr lang="en-US" sz="2400" b="1" dirty="0"/>
              <a:t>Can you think of any stories that your family will tell about being in lockdown together?</a:t>
            </a:r>
          </a:p>
        </p:txBody>
      </p:sp>
    </p:spTree>
    <p:extLst>
      <p:ext uri="{BB962C8B-B14F-4D97-AF65-F5344CB8AC3E}">
        <p14:creationId xmlns:p14="http://schemas.microsoft.com/office/powerpoint/2010/main" val="4113718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3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5A0FF6-F464-B34E-981E-2C4ABC2D1742}"/>
              </a:ext>
            </a:extLst>
          </p:cNvPr>
          <p:cNvSpPr>
            <a:spLocks noGrp="1"/>
          </p:cNvSpPr>
          <p:nvPr>
            <p:ph type="title"/>
          </p:nvPr>
        </p:nvSpPr>
        <p:spPr>
          <a:xfrm>
            <a:off x="838200" y="365126"/>
            <a:ext cx="5266038" cy="994117"/>
          </a:xfrm>
        </p:spPr>
        <p:txBody>
          <a:bodyPr/>
          <a:lstStyle/>
          <a:p>
            <a:r>
              <a:rPr lang="en-US" dirty="0">
                <a:solidFill>
                  <a:srgbClr val="FF0000"/>
                </a:solidFill>
              </a:rPr>
              <a:t>Looking After Yourself</a:t>
            </a:r>
          </a:p>
        </p:txBody>
      </p:sp>
      <p:sp>
        <p:nvSpPr>
          <p:cNvPr id="6" name="Content Placeholder 5">
            <a:extLst>
              <a:ext uri="{FF2B5EF4-FFF2-40B4-BE49-F238E27FC236}">
                <a16:creationId xmlns:a16="http://schemas.microsoft.com/office/drawing/2014/main" id="{7F9A5D39-7DE4-EB4A-945A-FC530DEFD5F1}"/>
              </a:ext>
            </a:extLst>
          </p:cNvPr>
          <p:cNvSpPr>
            <a:spLocks noGrp="1"/>
          </p:cNvSpPr>
          <p:nvPr>
            <p:ph sz="half" idx="1"/>
          </p:nvPr>
        </p:nvSpPr>
        <p:spPr>
          <a:xfrm>
            <a:off x="838200" y="1359243"/>
            <a:ext cx="5105399" cy="5133631"/>
          </a:xfrm>
        </p:spPr>
        <p:txBody>
          <a:bodyPr>
            <a:normAutofit fontScale="92500"/>
          </a:bodyPr>
          <a:lstStyle/>
          <a:p>
            <a:pPr marL="0" indent="0">
              <a:lnSpc>
                <a:spcPct val="120000"/>
              </a:lnSpc>
              <a:buNone/>
            </a:pPr>
            <a:r>
              <a:rPr lang="en-US" dirty="0"/>
              <a:t>It’s really important to understand that it is normal to feel sad or worried, particularly in a pandemic. Lots of adults – including me – feel the same!</a:t>
            </a:r>
          </a:p>
          <a:p>
            <a:pPr marL="0" indent="0">
              <a:lnSpc>
                <a:spcPct val="120000"/>
              </a:lnSpc>
              <a:buNone/>
            </a:pPr>
            <a:r>
              <a:rPr lang="en-US" dirty="0"/>
              <a:t>Here are links to websites with tips that might help your wellbeing (that means feeling content and happy). </a:t>
            </a:r>
          </a:p>
        </p:txBody>
      </p:sp>
      <p:sp>
        <p:nvSpPr>
          <p:cNvPr id="7" name="Content Placeholder 6">
            <a:extLst>
              <a:ext uri="{FF2B5EF4-FFF2-40B4-BE49-F238E27FC236}">
                <a16:creationId xmlns:a16="http://schemas.microsoft.com/office/drawing/2014/main" id="{F9E23543-7073-9A48-9D45-E35CF6FB71A3}"/>
              </a:ext>
            </a:extLst>
          </p:cNvPr>
          <p:cNvSpPr>
            <a:spLocks noGrp="1"/>
          </p:cNvSpPr>
          <p:nvPr>
            <p:ph sz="half" idx="2"/>
          </p:nvPr>
        </p:nvSpPr>
        <p:spPr>
          <a:xfrm>
            <a:off x="6248402" y="365126"/>
            <a:ext cx="5587309" cy="6295165"/>
          </a:xfrm>
        </p:spPr>
        <p:txBody>
          <a:bodyPr>
            <a:normAutofit fontScale="92500"/>
          </a:bodyPr>
          <a:lstStyle/>
          <a:p>
            <a:r>
              <a:rPr lang="en-GB" dirty="0"/>
              <a:t>Dr Chris and Dr </a:t>
            </a:r>
            <a:r>
              <a:rPr lang="en-GB" dirty="0" err="1"/>
              <a:t>Xand</a:t>
            </a:r>
            <a:r>
              <a:rPr lang="en-GB" dirty="0"/>
              <a:t> explain COVID-19 with lots of videos and activities </a:t>
            </a:r>
            <a:r>
              <a:rPr lang="en-GB" u="sng" dirty="0">
                <a:hlinkClick r:id="rId2"/>
              </a:rPr>
              <a:t>https://www.storicise.com/primary-1</a:t>
            </a:r>
            <a:r>
              <a:rPr lang="en-GB" dirty="0"/>
              <a:t> </a:t>
            </a:r>
          </a:p>
          <a:p>
            <a:r>
              <a:rPr lang="en-GB" dirty="0"/>
              <a:t>Newsround on CBBC ‘Coronavirus: How to support your Wellbeing’ </a:t>
            </a:r>
            <a:r>
              <a:rPr lang="en-GB" u="sng" dirty="0">
                <a:hlinkClick r:id="rId3"/>
              </a:rPr>
              <a:t>https://www.bbc.co.uk/newsround/51896156</a:t>
            </a:r>
            <a:r>
              <a:rPr lang="en-GB" dirty="0"/>
              <a:t> </a:t>
            </a:r>
          </a:p>
          <a:p>
            <a:r>
              <a:rPr lang="en-GB" dirty="0"/>
              <a:t> An e-book by Bonnie Zucker </a:t>
            </a:r>
            <a:r>
              <a:rPr lang="en-GB" i="1" dirty="0"/>
              <a:t>Unstuck! 10 Things to do to Safe and Sane during the Pandemic</a:t>
            </a:r>
            <a:r>
              <a:rPr lang="en-GB" dirty="0"/>
              <a:t>: </a:t>
            </a:r>
            <a:r>
              <a:rPr lang="en-GB" u="sng" dirty="0">
                <a:hlinkClick r:id="rId4"/>
              </a:rPr>
              <a:t>https://www.apa.org/pubs/magination/unstuck-ebook.pdf</a:t>
            </a:r>
            <a:r>
              <a:rPr lang="en-GB" dirty="0"/>
              <a:t> </a:t>
            </a:r>
          </a:p>
          <a:p>
            <a:r>
              <a:rPr lang="en-GB" dirty="0"/>
              <a:t>Childline has activities, like its </a:t>
            </a:r>
            <a:r>
              <a:rPr lang="en-GB" dirty="0" err="1"/>
              <a:t>artbox</a:t>
            </a:r>
            <a:r>
              <a:rPr lang="en-GB" dirty="0"/>
              <a:t>, as well as being a place to contact: </a:t>
            </a:r>
            <a:r>
              <a:rPr lang="en-GB" dirty="0">
                <a:hlinkClick r:id="rId5"/>
              </a:rPr>
              <a:t>https://www.childline.org.uk/toolbox/art-box/</a:t>
            </a:r>
            <a:r>
              <a:rPr lang="en-GB" dirty="0"/>
              <a:t> </a:t>
            </a:r>
          </a:p>
        </p:txBody>
      </p:sp>
    </p:spTree>
    <p:extLst>
      <p:ext uri="{BB962C8B-B14F-4D97-AF65-F5344CB8AC3E}">
        <p14:creationId xmlns:p14="http://schemas.microsoft.com/office/powerpoint/2010/main" val="3828915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pic>
        <p:nvPicPr>
          <p:cNvPr id="6" name="Content Placeholder 5" descr="A picture containing outdoor, sky, water, harbor&#10;&#10;Description automatically generated">
            <a:extLst>
              <a:ext uri="{FF2B5EF4-FFF2-40B4-BE49-F238E27FC236}">
                <a16:creationId xmlns:a16="http://schemas.microsoft.com/office/drawing/2014/main" id="{96889867-C442-924E-97DF-DC6027FC4686}"/>
              </a:ext>
            </a:extLst>
          </p:cNvPr>
          <p:cNvPicPr>
            <a:picLocks noGrp="1" noChangeAspect="1"/>
          </p:cNvPicPr>
          <p:nvPr>
            <p:ph sz="half" idx="1"/>
          </p:nvPr>
        </p:nvPicPr>
        <p:blipFill rotWithShape="1">
          <a:blip r:embed="rId3" cstate="screen">
            <a:alphaModFix/>
            <a:extLst>
              <a:ext uri="{28A0092B-C50C-407E-A947-70E740481C1C}">
                <a14:useLocalDpi xmlns:a14="http://schemas.microsoft.com/office/drawing/2010/main"/>
              </a:ext>
            </a:extLst>
          </a:blip>
          <a:srcRect b="-1"/>
          <a:stretch/>
        </p:blipFill>
        <p:spPr>
          <a:xfrm>
            <a:off x="6251713" y="10"/>
            <a:ext cx="5939982" cy="6857990"/>
          </a:xfrm>
          <a:prstGeom prst="rect">
            <a:avLst/>
          </a:prstGeom>
        </p:spPr>
      </p:pic>
      <p:sp>
        <p:nvSpPr>
          <p:cNvPr id="2" name="Title 1">
            <a:extLst>
              <a:ext uri="{FF2B5EF4-FFF2-40B4-BE49-F238E27FC236}">
                <a16:creationId xmlns:a16="http://schemas.microsoft.com/office/drawing/2014/main" id="{DE6521AC-9885-EE4D-987D-B175448226C1}"/>
              </a:ext>
            </a:extLst>
          </p:cNvPr>
          <p:cNvSpPr>
            <a:spLocks noGrp="1"/>
          </p:cNvSpPr>
          <p:nvPr>
            <p:ph type="title"/>
          </p:nvPr>
        </p:nvSpPr>
        <p:spPr>
          <a:xfrm>
            <a:off x="288235" y="296563"/>
            <a:ext cx="6052930" cy="1037968"/>
          </a:xfrm>
        </p:spPr>
        <p:txBody>
          <a:bodyPr vert="horz" lIns="91440" tIns="45720" rIns="91440" bIns="45720" rtlCol="0" anchor="ctr">
            <a:normAutofit/>
          </a:bodyPr>
          <a:lstStyle/>
          <a:p>
            <a:r>
              <a:rPr lang="en-US" dirty="0">
                <a:solidFill>
                  <a:srgbClr val="FF0000"/>
                </a:solidFill>
              </a:rPr>
              <a:t>The end of the pandemic </a:t>
            </a:r>
          </a:p>
        </p:txBody>
      </p:sp>
      <p:sp>
        <p:nvSpPr>
          <p:cNvPr id="4" name="Content Placeholder 3">
            <a:extLst>
              <a:ext uri="{FF2B5EF4-FFF2-40B4-BE49-F238E27FC236}">
                <a16:creationId xmlns:a16="http://schemas.microsoft.com/office/drawing/2014/main" id="{06A41712-627D-6D4D-A6EB-1563DEA566AC}"/>
              </a:ext>
            </a:extLst>
          </p:cNvPr>
          <p:cNvSpPr>
            <a:spLocks noGrp="1"/>
          </p:cNvSpPr>
          <p:nvPr>
            <p:ph sz="half" idx="2"/>
          </p:nvPr>
        </p:nvSpPr>
        <p:spPr>
          <a:xfrm>
            <a:off x="288235" y="1334531"/>
            <a:ext cx="5807765" cy="5115965"/>
          </a:xfrm>
        </p:spPr>
        <p:txBody>
          <a:bodyPr vert="horz" lIns="91440" tIns="45720" rIns="91440" bIns="45720" rtlCol="0" anchor="ctr">
            <a:normAutofit/>
          </a:bodyPr>
          <a:lstStyle/>
          <a:p>
            <a:pPr marL="0" indent="0">
              <a:buNone/>
            </a:pPr>
            <a:r>
              <a:rPr lang="en-US" sz="2400" dirty="0">
                <a:solidFill>
                  <a:srgbClr val="000000"/>
                </a:solidFill>
              </a:rPr>
              <a:t>I have been dreaming about Greece and blue skies and seas to get me through this pandemic. When it is safe, I want to:</a:t>
            </a:r>
          </a:p>
          <a:p>
            <a:r>
              <a:rPr lang="en-US" sz="2400" dirty="0">
                <a:solidFill>
                  <a:srgbClr val="000000"/>
                </a:solidFill>
              </a:rPr>
              <a:t>See my family and friends</a:t>
            </a:r>
          </a:p>
          <a:p>
            <a:r>
              <a:rPr lang="en-US" sz="2400" dirty="0">
                <a:solidFill>
                  <a:srgbClr val="000000"/>
                </a:solidFill>
              </a:rPr>
              <a:t>Take my children out to see people</a:t>
            </a:r>
          </a:p>
          <a:p>
            <a:r>
              <a:rPr lang="en-US" sz="2400" dirty="0">
                <a:solidFill>
                  <a:srgbClr val="000000"/>
                </a:solidFill>
              </a:rPr>
              <a:t>Eat out </a:t>
            </a:r>
          </a:p>
          <a:p>
            <a:r>
              <a:rPr lang="en-US" sz="2400" dirty="0">
                <a:solidFill>
                  <a:srgbClr val="000000"/>
                </a:solidFill>
              </a:rPr>
              <a:t>Go to the sea in the UK</a:t>
            </a:r>
          </a:p>
          <a:p>
            <a:r>
              <a:rPr lang="en-US" sz="2400" dirty="0">
                <a:solidFill>
                  <a:srgbClr val="000000"/>
                </a:solidFill>
              </a:rPr>
              <a:t>Get a train to somewhere I have not been to before</a:t>
            </a:r>
          </a:p>
          <a:p>
            <a:pPr marL="0" indent="0">
              <a:buNone/>
            </a:pPr>
            <a:r>
              <a:rPr lang="en-US" sz="2400" dirty="0">
                <a:solidFill>
                  <a:srgbClr val="000000"/>
                </a:solidFill>
              </a:rPr>
              <a:t>And eventually . . . go to Greece, soak up the sun and swim in the sea!</a:t>
            </a:r>
          </a:p>
        </p:txBody>
      </p:sp>
    </p:spTree>
    <p:extLst>
      <p:ext uri="{BB962C8B-B14F-4D97-AF65-F5344CB8AC3E}">
        <p14:creationId xmlns:p14="http://schemas.microsoft.com/office/powerpoint/2010/main" val="6571409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0900A-45B1-E647-9636-205E57840ABC}"/>
              </a:ext>
            </a:extLst>
          </p:cNvPr>
          <p:cNvSpPr>
            <a:spLocks noGrp="1"/>
          </p:cNvSpPr>
          <p:nvPr>
            <p:ph type="title"/>
          </p:nvPr>
        </p:nvSpPr>
        <p:spPr>
          <a:xfrm>
            <a:off x="838200" y="365125"/>
            <a:ext cx="5181600" cy="1325563"/>
          </a:xfrm>
        </p:spPr>
        <p:txBody>
          <a:bodyPr/>
          <a:lstStyle/>
          <a:p>
            <a:r>
              <a:rPr lang="en-US" dirty="0">
                <a:solidFill>
                  <a:srgbClr val="FF0000"/>
                </a:solidFill>
              </a:rPr>
              <a:t>Looking Forward</a:t>
            </a:r>
          </a:p>
        </p:txBody>
      </p:sp>
      <p:sp>
        <p:nvSpPr>
          <p:cNvPr id="3" name="Content Placeholder 2">
            <a:extLst>
              <a:ext uri="{FF2B5EF4-FFF2-40B4-BE49-F238E27FC236}">
                <a16:creationId xmlns:a16="http://schemas.microsoft.com/office/drawing/2014/main" id="{A5E56596-564E-8F47-9828-1E786CEC254F}"/>
              </a:ext>
            </a:extLst>
          </p:cNvPr>
          <p:cNvSpPr>
            <a:spLocks noGrp="1"/>
          </p:cNvSpPr>
          <p:nvPr>
            <p:ph sz="half" idx="1"/>
          </p:nvPr>
        </p:nvSpPr>
        <p:spPr>
          <a:xfrm>
            <a:off x="838200" y="1690688"/>
            <a:ext cx="6109252" cy="4486275"/>
          </a:xfrm>
        </p:spPr>
        <p:txBody>
          <a:bodyPr/>
          <a:lstStyle/>
          <a:p>
            <a:pPr marL="0" indent="0">
              <a:buNone/>
            </a:pPr>
            <a:r>
              <a:rPr lang="en-US" dirty="0"/>
              <a:t>Hopefully, the vaccines will soon make it safe to go back to school and see people again, as well as hug older relatives and friends.</a:t>
            </a:r>
          </a:p>
          <a:p>
            <a:pPr marL="0" indent="0">
              <a:buNone/>
            </a:pPr>
            <a:r>
              <a:rPr lang="en-US" b="1" dirty="0"/>
              <a:t>What do you most want to do when the situation gets better?</a:t>
            </a:r>
          </a:p>
          <a:p>
            <a:pPr marL="0" indent="0">
              <a:buNone/>
            </a:pPr>
            <a:r>
              <a:rPr lang="en-US" dirty="0"/>
              <a:t>Make a list and use the worksheet to record your ideas. </a:t>
            </a:r>
          </a:p>
        </p:txBody>
      </p:sp>
      <p:pic>
        <p:nvPicPr>
          <p:cNvPr id="14" name="Content Placeholder 13">
            <a:extLst>
              <a:ext uri="{FF2B5EF4-FFF2-40B4-BE49-F238E27FC236}">
                <a16:creationId xmlns:a16="http://schemas.microsoft.com/office/drawing/2014/main" id="{0812B7AA-369A-034D-976F-4C6E0D61304E}"/>
              </a:ext>
            </a:extLst>
          </p:cNvPr>
          <p:cNvPicPr>
            <a:picLocks noGrp="1" noChangeAspect="1"/>
          </p:cNvPicPr>
          <p:nvPr>
            <p:ph sz="half" idx="2"/>
          </p:nvPr>
        </p:nvPicPr>
        <p:blipFill>
          <a:blip r:embed="rId3"/>
          <a:stretch>
            <a:fillRect/>
          </a:stretch>
        </p:blipFill>
        <p:spPr>
          <a:xfrm>
            <a:off x="7627074" y="167417"/>
            <a:ext cx="4426860" cy="6264566"/>
          </a:xfrm>
        </p:spPr>
      </p:pic>
    </p:spTree>
    <p:extLst>
      <p:ext uri="{BB962C8B-B14F-4D97-AF65-F5344CB8AC3E}">
        <p14:creationId xmlns:p14="http://schemas.microsoft.com/office/powerpoint/2010/main" val="4232604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943FB-9BCD-6347-B4AF-8EE3D44FDF19}"/>
              </a:ext>
            </a:extLst>
          </p:cNvPr>
          <p:cNvSpPr>
            <a:spLocks noGrp="1"/>
          </p:cNvSpPr>
          <p:nvPr>
            <p:ph type="title"/>
          </p:nvPr>
        </p:nvSpPr>
        <p:spPr/>
        <p:txBody>
          <a:bodyPr/>
          <a:lstStyle/>
          <a:p>
            <a:r>
              <a:rPr lang="en-US" dirty="0">
                <a:solidFill>
                  <a:srgbClr val="FF0000"/>
                </a:solidFill>
              </a:rPr>
              <a:t>How do we remember things?</a:t>
            </a:r>
          </a:p>
        </p:txBody>
      </p:sp>
      <p:sp>
        <p:nvSpPr>
          <p:cNvPr id="3" name="Content Placeholder 2">
            <a:extLst>
              <a:ext uri="{FF2B5EF4-FFF2-40B4-BE49-F238E27FC236}">
                <a16:creationId xmlns:a16="http://schemas.microsoft.com/office/drawing/2014/main" id="{0889EF7F-E814-6B4E-ABBD-362E6D4902B2}"/>
              </a:ext>
            </a:extLst>
          </p:cNvPr>
          <p:cNvSpPr>
            <a:spLocks noGrp="1"/>
          </p:cNvSpPr>
          <p:nvPr>
            <p:ph idx="1"/>
          </p:nvPr>
        </p:nvSpPr>
        <p:spPr>
          <a:xfrm>
            <a:off x="838200" y="1530626"/>
            <a:ext cx="10515600" cy="4646337"/>
          </a:xfrm>
        </p:spPr>
        <p:txBody>
          <a:bodyPr>
            <a:noAutofit/>
          </a:bodyPr>
          <a:lstStyle/>
          <a:p>
            <a:pPr marL="0" indent="0">
              <a:lnSpc>
                <a:spcPct val="110000"/>
              </a:lnSpc>
              <a:buNone/>
            </a:pPr>
            <a:r>
              <a:rPr lang="en-US" dirty="0"/>
              <a:t>Think about how you remember things like birthdays or family events like weddings. Do you and your family take photographs? Send cards?</a:t>
            </a:r>
          </a:p>
          <a:p>
            <a:pPr marL="0" indent="0">
              <a:lnSpc>
                <a:spcPct val="110000"/>
              </a:lnSpc>
              <a:buNone/>
            </a:pPr>
            <a:r>
              <a:rPr lang="en-US" dirty="0"/>
              <a:t>Where do they go? Into albums? Online? On Facebook? </a:t>
            </a:r>
          </a:p>
          <a:p>
            <a:pPr marL="0" indent="0">
              <a:lnSpc>
                <a:spcPct val="110000"/>
              </a:lnSpc>
              <a:buNone/>
            </a:pPr>
            <a:r>
              <a:rPr lang="en-US" dirty="0"/>
              <a:t>The next few slides take us through some ways of remembering that are kept in archives. Historians use them to understand what happened and how people felt about events in the past.</a:t>
            </a:r>
          </a:p>
        </p:txBody>
      </p:sp>
    </p:spTree>
    <p:extLst>
      <p:ext uri="{BB962C8B-B14F-4D97-AF65-F5344CB8AC3E}">
        <p14:creationId xmlns:p14="http://schemas.microsoft.com/office/powerpoint/2010/main" val="474455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D50ED-0BFA-FA46-87FB-B68352CAF977}"/>
              </a:ext>
            </a:extLst>
          </p:cNvPr>
          <p:cNvSpPr>
            <a:spLocks noGrp="1"/>
          </p:cNvSpPr>
          <p:nvPr>
            <p:ph type="title"/>
          </p:nvPr>
        </p:nvSpPr>
        <p:spPr>
          <a:xfrm>
            <a:off x="543697" y="304801"/>
            <a:ext cx="3312023" cy="883920"/>
          </a:xfrm>
        </p:spPr>
        <p:txBody>
          <a:bodyPr/>
          <a:lstStyle/>
          <a:p>
            <a:r>
              <a:rPr lang="en-US" dirty="0">
                <a:solidFill>
                  <a:srgbClr val="FF0000"/>
                </a:solidFill>
              </a:rPr>
              <a:t>Scrapbooks</a:t>
            </a:r>
          </a:p>
        </p:txBody>
      </p:sp>
      <p:pic>
        <p:nvPicPr>
          <p:cNvPr id="6" name="Content Placeholder 5" descr="A page from the scrapbook">
            <a:extLst>
              <a:ext uri="{FF2B5EF4-FFF2-40B4-BE49-F238E27FC236}">
                <a16:creationId xmlns:a16="http://schemas.microsoft.com/office/drawing/2014/main" id="{F4B8B11B-4AA7-4747-9A3C-6ACFB38C519B}"/>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310729" y="845295"/>
            <a:ext cx="7639336" cy="5091048"/>
          </a:xfrm>
        </p:spPr>
      </p:pic>
      <p:sp>
        <p:nvSpPr>
          <p:cNvPr id="4" name="Text Placeholder 3">
            <a:extLst>
              <a:ext uri="{FF2B5EF4-FFF2-40B4-BE49-F238E27FC236}">
                <a16:creationId xmlns:a16="http://schemas.microsoft.com/office/drawing/2014/main" id="{7082817A-2863-4646-B52B-6F258D6B1ABC}"/>
              </a:ext>
            </a:extLst>
          </p:cNvPr>
          <p:cNvSpPr>
            <a:spLocks noGrp="1"/>
          </p:cNvSpPr>
          <p:nvPr>
            <p:ph type="body" sz="half" idx="2"/>
          </p:nvPr>
        </p:nvSpPr>
        <p:spPr>
          <a:xfrm>
            <a:off x="426721" y="1432560"/>
            <a:ext cx="3657600" cy="4846320"/>
          </a:xfrm>
        </p:spPr>
        <p:txBody>
          <a:bodyPr>
            <a:normAutofit/>
          </a:bodyPr>
          <a:lstStyle/>
          <a:p>
            <a:pPr>
              <a:lnSpc>
                <a:spcPct val="110000"/>
              </a:lnSpc>
            </a:pPr>
            <a:r>
              <a:rPr lang="en-US" sz="2400" dirty="0"/>
              <a:t>Remember the </a:t>
            </a:r>
            <a:r>
              <a:rPr lang="en-US" sz="2400" dirty="0" err="1"/>
              <a:t>Endell</a:t>
            </a:r>
            <a:r>
              <a:rPr lang="en-US" sz="2400" dirty="0"/>
              <a:t> Street Hospital Scrapbook?</a:t>
            </a:r>
          </a:p>
          <a:p>
            <a:pPr>
              <a:lnSpc>
                <a:spcPct val="110000"/>
              </a:lnSpc>
            </a:pPr>
            <a:r>
              <a:rPr lang="en-US" sz="2400" dirty="0"/>
              <a:t>Scrapbooks and keeping leaflets or newspaper articles is a way people remember things.</a:t>
            </a:r>
          </a:p>
          <a:p>
            <a:pPr>
              <a:lnSpc>
                <a:spcPct val="110000"/>
              </a:lnSpc>
            </a:pPr>
            <a:r>
              <a:rPr lang="en-US" sz="2400" dirty="0"/>
              <a:t>Part of the reason we know so much about how </a:t>
            </a:r>
            <a:r>
              <a:rPr lang="en-US" sz="2400" dirty="0" err="1"/>
              <a:t>Endell</a:t>
            </a:r>
            <a:r>
              <a:rPr lang="en-US" sz="2400" dirty="0"/>
              <a:t> Street looked, is due to the pictures and descriptions  in this scrapbook.</a:t>
            </a:r>
          </a:p>
        </p:txBody>
      </p:sp>
    </p:spTree>
    <p:extLst>
      <p:ext uri="{BB962C8B-B14F-4D97-AF65-F5344CB8AC3E}">
        <p14:creationId xmlns:p14="http://schemas.microsoft.com/office/powerpoint/2010/main" val="159975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868A7-982A-6649-9994-F18E09FA23D5}"/>
              </a:ext>
            </a:extLst>
          </p:cNvPr>
          <p:cNvSpPr>
            <a:spLocks noGrp="1"/>
          </p:cNvSpPr>
          <p:nvPr>
            <p:ph type="title"/>
          </p:nvPr>
        </p:nvSpPr>
        <p:spPr>
          <a:xfrm>
            <a:off x="839788" y="502920"/>
            <a:ext cx="3838891" cy="899160"/>
          </a:xfrm>
        </p:spPr>
        <p:txBody>
          <a:bodyPr/>
          <a:lstStyle/>
          <a:p>
            <a:r>
              <a:rPr lang="en-US" dirty="0">
                <a:solidFill>
                  <a:srgbClr val="FF0000"/>
                </a:solidFill>
              </a:rPr>
              <a:t>Photographs</a:t>
            </a:r>
          </a:p>
        </p:txBody>
      </p:sp>
      <p:pic>
        <p:nvPicPr>
          <p:cNvPr id="6" name="Content Placeholder 5" descr="Photograph of the laboratory / pharmacy at Endell Street circa 1916.">
            <a:extLst>
              <a:ext uri="{FF2B5EF4-FFF2-40B4-BE49-F238E27FC236}">
                <a16:creationId xmlns:a16="http://schemas.microsoft.com/office/drawing/2014/main" id="{3609CB0D-40D4-8F47-B770-C2B98F513944}"/>
              </a:ext>
            </a:extLst>
          </p:cNvPr>
          <p:cNvPicPr>
            <a:picLocks noGrp="1" noChangeAspect="1"/>
          </p:cNvPicPr>
          <p:nvPr>
            <p:ph idx="1"/>
          </p:nvPr>
        </p:nvPicPr>
        <p:blipFill>
          <a:blip r:embed="rId3"/>
          <a:stretch>
            <a:fillRect/>
          </a:stretch>
        </p:blipFill>
        <p:spPr>
          <a:xfrm>
            <a:off x="5503954" y="1177805"/>
            <a:ext cx="6172200" cy="4729448"/>
          </a:xfrm>
        </p:spPr>
      </p:pic>
      <p:sp>
        <p:nvSpPr>
          <p:cNvPr id="4" name="Text Placeholder 3">
            <a:extLst>
              <a:ext uri="{FF2B5EF4-FFF2-40B4-BE49-F238E27FC236}">
                <a16:creationId xmlns:a16="http://schemas.microsoft.com/office/drawing/2014/main" id="{CD708463-F01D-B640-A11B-172A743FB458}"/>
              </a:ext>
            </a:extLst>
          </p:cNvPr>
          <p:cNvSpPr>
            <a:spLocks noGrp="1"/>
          </p:cNvSpPr>
          <p:nvPr>
            <p:ph type="body" sz="half" idx="2"/>
          </p:nvPr>
        </p:nvSpPr>
        <p:spPr>
          <a:xfrm>
            <a:off x="839788" y="1615440"/>
            <a:ext cx="4326572" cy="4958048"/>
          </a:xfrm>
        </p:spPr>
        <p:txBody>
          <a:bodyPr>
            <a:noAutofit/>
          </a:bodyPr>
          <a:lstStyle/>
          <a:p>
            <a:pPr>
              <a:lnSpc>
                <a:spcPct val="100000"/>
              </a:lnSpc>
            </a:pPr>
            <a:r>
              <a:rPr lang="en-US" sz="2400" dirty="0"/>
              <a:t>There are some photographs taken of </a:t>
            </a:r>
            <a:r>
              <a:rPr lang="en-US" sz="2400" dirty="0" err="1"/>
              <a:t>Endell</a:t>
            </a:r>
            <a:r>
              <a:rPr lang="en-US" sz="2400" dirty="0"/>
              <a:t> Street for newspapers and for postcards so that the soldiers could send them to friends and relatives</a:t>
            </a:r>
          </a:p>
          <a:p>
            <a:pPr>
              <a:lnSpc>
                <a:spcPct val="100000"/>
              </a:lnSpc>
            </a:pPr>
            <a:endParaRPr lang="en-US" sz="2400" dirty="0"/>
          </a:p>
          <a:p>
            <a:pPr>
              <a:lnSpc>
                <a:spcPct val="100000"/>
              </a:lnSpc>
            </a:pPr>
            <a:r>
              <a:rPr lang="en-US" sz="2400" dirty="0"/>
              <a:t>These photographs are generally planned in advance - not a snap taken on a phone. Photographs took longer to </a:t>
            </a:r>
            <a:r>
              <a:rPr lang="en-US" sz="2400"/>
              <a:t>be made </a:t>
            </a:r>
            <a:r>
              <a:rPr lang="en-US" sz="2400" dirty="0"/>
              <a:t>and shared 100 years ago.</a:t>
            </a:r>
          </a:p>
        </p:txBody>
      </p:sp>
    </p:spTree>
    <p:extLst>
      <p:ext uri="{BB962C8B-B14F-4D97-AF65-F5344CB8AC3E}">
        <p14:creationId xmlns:p14="http://schemas.microsoft.com/office/powerpoint/2010/main" val="3018326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352F3-2CDF-A844-BDB9-06002FA8513D}"/>
              </a:ext>
            </a:extLst>
          </p:cNvPr>
          <p:cNvSpPr>
            <a:spLocks noGrp="1"/>
          </p:cNvSpPr>
          <p:nvPr>
            <p:ph type="title"/>
          </p:nvPr>
        </p:nvSpPr>
        <p:spPr>
          <a:xfrm>
            <a:off x="426719" y="457200"/>
            <a:ext cx="4312921" cy="792480"/>
          </a:xfrm>
        </p:spPr>
        <p:txBody>
          <a:bodyPr/>
          <a:lstStyle/>
          <a:p>
            <a:r>
              <a:rPr lang="en-US" dirty="0">
                <a:solidFill>
                  <a:srgbClr val="FF0000"/>
                </a:solidFill>
              </a:rPr>
              <a:t>Diaries and Letters</a:t>
            </a:r>
          </a:p>
        </p:txBody>
      </p:sp>
      <p:sp>
        <p:nvSpPr>
          <p:cNvPr id="4" name="Text Placeholder 3">
            <a:extLst>
              <a:ext uri="{FF2B5EF4-FFF2-40B4-BE49-F238E27FC236}">
                <a16:creationId xmlns:a16="http://schemas.microsoft.com/office/drawing/2014/main" id="{1BED3A80-55A8-A343-AE8F-EDA17EF00A0B}"/>
              </a:ext>
            </a:extLst>
          </p:cNvPr>
          <p:cNvSpPr>
            <a:spLocks noGrp="1"/>
          </p:cNvSpPr>
          <p:nvPr>
            <p:ph type="body" sz="half" idx="2"/>
          </p:nvPr>
        </p:nvSpPr>
        <p:spPr>
          <a:xfrm>
            <a:off x="426719" y="1463039"/>
            <a:ext cx="6053594" cy="5086848"/>
          </a:xfrm>
        </p:spPr>
        <p:txBody>
          <a:bodyPr>
            <a:normAutofit/>
          </a:bodyPr>
          <a:lstStyle/>
          <a:p>
            <a:pPr>
              <a:lnSpc>
                <a:spcPct val="110000"/>
              </a:lnSpc>
            </a:pPr>
            <a:r>
              <a:rPr lang="en-US" sz="2400" dirty="0"/>
              <a:t>Some people keep diaries to record what happens to them day to day. These are usually private documents.</a:t>
            </a:r>
          </a:p>
          <a:p>
            <a:pPr>
              <a:lnSpc>
                <a:spcPct val="110000"/>
              </a:lnSpc>
            </a:pPr>
            <a:r>
              <a:rPr lang="en-US" sz="2400" dirty="0"/>
              <a:t>Letters record personal accounts of events too.</a:t>
            </a:r>
          </a:p>
          <a:p>
            <a:pPr>
              <a:lnSpc>
                <a:spcPct val="110000"/>
              </a:lnSpc>
            </a:pPr>
            <a:r>
              <a:rPr lang="en-US" sz="2400" dirty="0"/>
              <a:t>Nina Last, who worked as an orderly in the First World War, wrote a memoir of her time at </a:t>
            </a:r>
            <a:r>
              <a:rPr lang="en-US" sz="2400" dirty="0" err="1"/>
              <a:t>Endell</a:t>
            </a:r>
            <a:r>
              <a:rPr lang="en-US" sz="2400" dirty="0"/>
              <a:t> Street Military Hospital and other aspects of her life. This memoir* and some of her letters are in our archives.</a:t>
            </a:r>
          </a:p>
          <a:p>
            <a:pPr>
              <a:lnSpc>
                <a:spcPct val="110000"/>
              </a:lnSpc>
            </a:pPr>
            <a:r>
              <a:rPr lang="en-US" sz="1900" dirty="0"/>
              <a:t>* A historical account (story) written from personal knowledge, i.e. using the first person by some one who lived through the events they describe.</a:t>
            </a:r>
          </a:p>
          <a:p>
            <a:pPr>
              <a:lnSpc>
                <a:spcPct val="110000"/>
              </a:lnSpc>
            </a:pPr>
            <a:endParaRPr lang="en-US" sz="2400" dirty="0"/>
          </a:p>
        </p:txBody>
      </p:sp>
      <p:pic>
        <p:nvPicPr>
          <p:cNvPr id="9" name="Content Placeholder 8" descr="A picture containing text, gallery, room, picture frame&#10;&#10;Description automatically generated">
            <a:extLst>
              <a:ext uri="{FF2B5EF4-FFF2-40B4-BE49-F238E27FC236}">
                <a16:creationId xmlns:a16="http://schemas.microsoft.com/office/drawing/2014/main" id="{3ED015BB-BEED-C24F-A77F-FC2B92FB357E}"/>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7543006" y="736600"/>
            <a:ext cx="3620328" cy="5384800"/>
          </a:xfrm>
        </p:spPr>
      </p:pic>
    </p:spTree>
    <p:extLst>
      <p:ext uri="{BB962C8B-B14F-4D97-AF65-F5344CB8AC3E}">
        <p14:creationId xmlns:p14="http://schemas.microsoft.com/office/powerpoint/2010/main" val="2196175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C5B82-27B1-7349-A111-3C716898DCFF}"/>
              </a:ext>
            </a:extLst>
          </p:cNvPr>
          <p:cNvSpPr>
            <a:spLocks noGrp="1"/>
          </p:cNvSpPr>
          <p:nvPr>
            <p:ph type="title"/>
          </p:nvPr>
        </p:nvSpPr>
        <p:spPr>
          <a:xfrm>
            <a:off x="839789" y="457200"/>
            <a:ext cx="3932236" cy="929640"/>
          </a:xfrm>
        </p:spPr>
        <p:txBody>
          <a:bodyPr/>
          <a:lstStyle/>
          <a:p>
            <a:r>
              <a:rPr lang="en-US" dirty="0">
                <a:solidFill>
                  <a:srgbClr val="FF0000"/>
                </a:solidFill>
              </a:rPr>
              <a:t>War Memorials</a:t>
            </a:r>
          </a:p>
        </p:txBody>
      </p:sp>
      <p:pic>
        <p:nvPicPr>
          <p:cNvPr id="5" name="Content Placeholder 4">
            <a:extLst>
              <a:ext uri="{FF2B5EF4-FFF2-40B4-BE49-F238E27FC236}">
                <a16:creationId xmlns:a16="http://schemas.microsoft.com/office/drawing/2014/main" id="{DA1577E6-2D53-1040-9924-4443325B20C1}"/>
              </a:ext>
            </a:extLst>
          </p:cNvPr>
          <p:cNvPicPr>
            <a:picLocks noGrp="1" noChangeAspect="1"/>
          </p:cNvPicPr>
          <p:nvPr>
            <p:ph idx="1"/>
          </p:nvPr>
        </p:nvPicPr>
        <p:blipFill>
          <a:blip r:embed="rId3"/>
          <a:stretch>
            <a:fillRect/>
          </a:stretch>
        </p:blipFill>
        <p:spPr>
          <a:xfrm>
            <a:off x="6873061" y="1011856"/>
            <a:ext cx="4178798" cy="5312743"/>
          </a:xfrm>
        </p:spPr>
      </p:pic>
      <p:sp>
        <p:nvSpPr>
          <p:cNvPr id="4" name="Text Placeholder 3">
            <a:extLst>
              <a:ext uri="{FF2B5EF4-FFF2-40B4-BE49-F238E27FC236}">
                <a16:creationId xmlns:a16="http://schemas.microsoft.com/office/drawing/2014/main" id="{C0ABBC0E-0C97-094E-913D-696EB8D3CC07}"/>
              </a:ext>
            </a:extLst>
          </p:cNvPr>
          <p:cNvSpPr>
            <a:spLocks noGrp="1"/>
          </p:cNvSpPr>
          <p:nvPr>
            <p:ph type="body" sz="half" idx="2"/>
          </p:nvPr>
        </p:nvSpPr>
        <p:spPr>
          <a:xfrm>
            <a:off x="839787" y="1712685"/>
            <a:ext cx="5561013" cy="4611913"/>
          </a:xfrm>
        </p:spPr>
        <p:txBody>
          <a:bodyPr>
            <a:noAutofit/>
          </a:bodyPr>
          <a:lstStyle/>
          <a:p>
            <a:pPr>
              <a:lnSpc>
                <a:spcPct val="110000"/>
              </a:lnSpc>
            </a:pPr>
            <a:r>
              <a:rPr lang="en-US" sz="2400" dirty="0"/>
              <a:t>This is the main war memorial for Britain in the </a:t>
            </a:r>
            <a:r>
              <a:rPr lang="en-US" sz="2400" dirty="0" err="1"/>
              <a:t>centre</a:t>
            </a:r>
            <a:r>
              <a:rPr lang="en-US" sz="2400" dirty="0"/>
              <a:t> of London. It is called the cenotaph and </a:t>
            </a:r>
            <a:r>
              <a:rPr lang="en-US" sz="2400" dirty="0" err="1"/>
              <a:t>honours</a:t>
            </a:r>
            <a:r>
              <a:rPr lang="en-US" sz="2400" dirty="0"/>
              <a:t> all the soldiers who died in war. </a:t>
            </a:r>
          </a:p>
          <a:p>
            <a:pPr>
              <a:lnSpc>
                <a:spcPct val="110000"/>
              </a:lnSpc>
            </a:pPr>
            <a:r>
              <a:rPr lang="en-US" sz="2400" dirty="0"/>
              <a:t>Most villages, towns and even some schools have memorials like this. (Sometimes words like ‘fallen’ are used on memorials to mean someone has died.)</a:t>
            </a:r>
          </a:p>
          <a:p>
            <a:pPr>
              <a:lnSpc>
                <a:spcPct val="110000"/>
              </a:lnSpc>
            </a:pPr>
            <a:r>
              <a:rPr lang="en-US" sz="2400" dirty="0"/>
              <a:t>Do you know of one near you? If not, look up your nearest war memorial online – typing ‘war memorial’ into google maps.</a:t>
            </a:r>
          </a:p>
        </p:txBody>
      </p:sp>
    </p:spTree>
    <p:extLst>
      <p:ext uri="{BB962C8B-B14F-4D97-AF65-F5344CB8AC3E}">
        <p14:creationId xmlns:p14="http://schemas.microsoft.com/office/powerpoint/2010/main" val="278802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D688B4-9057-3547-95C6-8695762805C6}"/>
              </a:ext>
            </a:extLst>
          </p:cNvPr>
          <p:cNvSpPr>
            <a:spLocks noGrp="1"/>
          </p:cNvSpPr>
          <p:nvPr>
            <p:ph type="title"/>
          </p:nvPr>
        </p:nvSpPr>
        <p:spPr/>
        <p:txBody>
          <a:bodyPr/>
          <a:lstStyle/>
          <a:p>
            <a:r>
              <a:rPr lang="en-US" dirty="0">
                <a:solidFill>
                  <a:srgbClr val="FF0000"/>
                </a:solidFill>
              </a:rPr>
              <a:t>Remembering Things</a:t>
            </a:r>
          </a:p>
        </p:txBody>
      </p:sp>
      <p:sp>
        <p:nvSpPr>
          <p:cNvPr id="6" name="Content Placeholder 5">
            <a:extLst>
              <a:ext uri="{FF2B5EF4-FFF2-40B4-BE49-F238E27FC236}">
                <a16:creationId xmlns:a16="http://schemas.microsoft.com/office/drawing/2014/main" id="{927FDBBF-D77E-6A44-A0A6-26F7EBEF4525}"/>
              </a:ext>
            </a:extLst>
          </p:cNvPr>
          <p:cNvSpPr>
            <a:spLocks noGrp="1"/>
          </p:cNvSpPr>
          <p:nvPr>
            <p:ph sz="half" idx="1"/>
          </p:nvPr>
        </p:nvSpPr>
        <p:spPr>
          <a:xfrm>
            <a:off x="838200" y="1690687"/>
            <a:ext cx="5958016" cy="4486275"/>
          </a:xfrm>
        </p:spPr>
        <p:txBody>
          <a:bodyPr>
            <a:normAutofit fontScale="85000" lnSpcReduction="20000"/>
          </a:bodyPr>
          <a:lstStyle/>
          <a:p>
            <a:pPr marL="0" indent="0">
              <a:buNone/>
            </a:pPr>
            <a:r>
              <a:rPr lang="en-US" dirty="0"/>
              <a:t>Archives and museums have a lot of these:</a:t>
            </a:r>
          </a:p>
          <a:p>
            <a:pPr marL="0" indent="0">
              <a:buNone/>
            </a:pPr>
            <a:endParaRPr lang="en-US" dirty="0"/>
          </a:p>
          <a:p>
            <a:pPr marL="0" indent="0">
              <a:buNone/>
            </a:pPr>
            <a:r>
              <a:rPr lang="en-US" dirty="0"/>
              <a:t>Memoirs </a:t>
            </a:r>
          </a:p>
          <a:p>
            <a:pPr marL="0" indent="0">
              <a:buNone/>
            </a:pPr>
            <a:r>
              <a:rPr lang="en-US" dirty="0"/>
              <a:t>Photographs</a:t>
            </a:r>
          </a:p>
          <a:p>
            <a:pPr marL="0" indent="0">
              <a:buNone/>
            </a:pPr>
            <a:r>
              <a:rPr lang="en-US" dirty="0"/>
              <a:t>Postcards</a:t>
            </a:r>
          </a:p>
          <a:p>
            <a:pPr marL="0" indent="0">
              <a:buNone/>
            </a:pPr>
            <a:r>
              <a:rPr lang="en-US" dirty="0"/>
              <a:t>Scrapbooks and Journals</a:t>
            </a:r>
          </a:p>
          <a:p>
            <a:pPr marL="0" indent="0">
              <a:buNone/>
            </a:pPr>
            <a:r>
              <a:rPr lang="en-US" dirty="0"/>
              <a:t>Memorials</a:t>
            </a:r>
          </a:p>
          <a:p>
            <a:pPr marL="0" indent="0">
              <a:buNone/>
            </a:pPr>
            <a:r>
              <a:rPr lang="en-US" dirty="0"/>
              <a:t>Letters</a:t>
            </a:r>
          </a:p>
          <a:p>
            <a:pPr marL="0" indent="0">
              <a:buNone/>
            </a:pPr>
            <a:r>
              <a:rPr lang="en-US" dirty="0"/>
              <a:t>Diary / Diaries</a:t>
            </a:r>
          </a:p>
          <a:p>
            <a:pPr marL="0" indent="0">
              <a:buNone/>
            </a:pPr>
            <a:endParaRPr lang="en-US" dirty="0"/>
          </a:p>
          <a:p>
            <a:pPr marL="0" indent="0">
              <a:buNone/>
            </a:pPr>
            <a:r>
              <a:rPr lang="en-US" b="1" dirty="0"/>
              <a:t>Can you think of any famous diaries?</a:t>
            </a:r>
          </a:p>
        </p:txBody>
      </p:sp>
      <p:sp>
        <p:nvSpPr>
          <p:cNvPr id="7" name="Content Placeholder 6">
            <a:extLst>
              <a:ext uri="{FF2B5EF4-FFF2-40B4-BE49-F238E27FC236}">
                <a16:creationId xmlns:a16="http://schemas.microsoft.com/office/drawing/2014/main" id="{665E3CA8-D787-F648-95AC-326D056A2C25}"/>
              </a:ext>
            </a:extLst>
          </p:cNvPr>
          <p:cNvSpPr>
            <a:spLocks noGrp="1"/>
          </p:cNvSpPr>
          <p:nvPr>
            <p:ph sz="half" idx="2"/>
          </p:nvPr>
        </p:nvSpPr>
        <p:spPr>
          <a:xfrm>
            <a:off x="7463480" y="568411"/>
            <a:ext cx="4314390" cy="5608552"/>
          </a:xfrm>
        </p:spPr>
        <p:txBody>
          <a:bodyPr>
            <a:normAutofit fontScale="85000" lnSpcReduction="20000"/>
          </a:bodyPr>
          <a:lstStyle/>
          <a:p>
            <a:pPr marL="0" indent="0">
              <a:buNone/>
            </a:pPr>
            <a:endParaRPr lang="en-US" dirty="0"/>
          </a:p>
          <a:p>
            <a:pPr marL="0" indent="0">
              <a:buNone/>
            </a:pPr>
            <a:endParaRPr lang="en-US" dirty="0"/>
          </a:p>
        </p:txBody>
      </p:sp>
      <p:pic>
        <p:nvPicPr>
          <p:cNvPr id="9" name="Picture 8" descr="A large group of people posing for a photo&#10;&#10;Description automatically generated with medium confidence">
            <a:extLst>
              <a:ext uri="{FF2B5EF4-FFF2-40B4-BE49-F238E27FC236}">
                <a16:creationId xmlns:a16="http://schemas.microsoft.com/office/drawing/2014/main" id="{EF57FD0F-63CF-9A4A-B7DD-744D34D8D9EA}"/>
              </a:ext>
            </a:extLst>
          </p:cNvPr>
          <p:cNvPicPr>
            <a:picLocks noChangeAspect="1"/>
          </p:cNvPicPr>
          <p:nvPr/>
        </p:nvPicPr>
        <p:blipFill>
          <a:blip r:embed="rId2"/>
          <a:stretch>
            <a:fillRect/>
          </a:stretch>
        </p:blipFill>
        <p:spPr>
          <a:xfrm>
            <a:off x="4728521" y="2397263"/>
            <a:ext cx="6812875" cy="2063474"/>
          </a:xfrm>
          <a:prstGeom prst="rect">
            <a:avLst/>
          </a:prstGeom>
        </p:spPr>
      </p:pic>
    </p:spTree>
    <p:extLst>
      <p:ext uri="{BB962C8B-B14F-4D97-AF65-F5344CB8AC3E}">
        <p14:creationId xmlns:p14="http://schemas.microsoft.com/office/powerpoint/2010/main" val="326550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52237-EF77-694B-827A-B07F5DF3DFD7}"/>
              </a:ext>
            </a:extLst>
          </p:cNvPr>
          <p:cNvSpPr>
            <a:spLocks noGrp="1"/>
          </p:cNvSpPr>
          <p:nvPr>
            <p:ph type="title"/>
          </p:nvPr>
        </p:nvSpPr>
        <p:spPr>
          <a:xfrm>
            <a:off x="838200" y="566530"/>
            <a:ext cx="10919792" cy="1124158"/>
          </a:xfrm>
        </p:spPr>
        <p:txBody>
          <a:bodyPr>
            <a:normAutofit fontScale="90000"/>
          </a:bodyPr>
          <a:lstStyle/>
          <a:p>
            <a:r>
              <a:rPr lang="en-US" dirty="0">
                <a:solidFill>
                  <a:srgbClr val="FF0000"/>
                </a:solidFill>
              </a:rPr>
              <a:t>Can you think of any more modern ways of recording things?</a:t>
            </a:r>
          </a:p>
        </p:txBody>
      </p:sp>
      <p:sp>
        <p:nvSpPr>
          <p:cNvPr id="3" name="Content Placeholder 2">
            <a:extLst>
              <a:ext uri="{FF2B5EF4-FFF2-40B4-BE49-F238E27FC236}">
                <a16:creationId xmlns:a16="http://schemas.microsoft.com/office/drawing/2014/main" id="{D9F68DD1-E6D2-B944-A900-E3B7FD98BA42}"/>
              </a:ext>
            </a:extLst>
          </p:cNvPr>
          <p:cNvSpPr>
            <a:spLocks noGrp="1"/>
          </p:cNvSpPr>
          <p:nvPr>
            <p:ph sz="half" idx="1"/>
          </p:nvPr>
        </p:nvSpPr>
        <p:spPr>
          <a:xfrm>
            <a:off x="838200" y="2323069"/>
            <a:ext cx="5257800" cy="3853893"/>
          </a:xfrm>
        </p:spPr>
        <p:txBody>
          <a:bodyPr>
            <a:normAutofit/>
          </a:bodyPr>
          <a:lstStyle/>
          <a:p>
            <a:pPr marL="0" indent="0">
              <a:buNone/>
            </a:pPr>
            <a:r>
              <a:rPr lang="en-US" dirty="0"/>
              <a:t>What about:</a:t>
            </a:r>
          </a:p>
          <a:p>
            <a:pPr marL="0" indent="0">
              <a:buNone/>
            </a:pPr>
            <a:r>
              <a:rPr lang="en-US" dirty="0"/>
              <a:t>Facebook pages / social media</a:t>
            </a:r>
          </a:p>
          <a:p>
            <a:pPr marL="0" indent="0">
              <a:buNone/>
            </a:pPr>
            <a:r>
              <a:rPr lang="en-US" dirty="0"/>
              <a:t>Memes e.g. on the right</a:t>
            </a:r>
          </a:p>
          <a:p>
            <a:pPr marL="0" indent="0">
              <a:buNone/>
            </a:pPr>
            <a:r>
              <a:rPr lang="en-US" dirty="0"/>
              <a:t>Blogs</a:t>
            </a:r>
          </a:p>
          <a:p>
            <a:pPr marL="0" indent="0">
              <a:buNone/>
            </a:pPr>
            <a:r>
              <a:rPr lang="en-US" dirty="0"/>
              <a:t>Videos / Vlogs</a:t>
            </a:r>
          </a:p>
          <a:p>
            <a:pPr marL="0" indent="0">
              <a:buNone/>
            </a:pPr>
            <a:r>
              <a:rPr lang="en-US" dirty="0"/>
              <a:t>Emails</a:t>
            </a:r>
          </a:p>
          <a:p>
            <a:pPr marL="0" indent="0">
              <a:buNone/>
            </a:pPr>
            <a:r>
              <a:rPr lang="en-US" b="1" dirty="0"/>
              <a:t>Anymore?</a:t>
            </a:r>
          </a:p>
          <a:p>
            <a:endParaRPr lang="en-US" dirty="0"/>
          </a:p>
        </p:txBody>
      </p:sp>
      <p:pic>
        <p:nvPicPr>
          <p:cNvPr id="11" name="Content Placeholder 10">
            <a:extLst>
              <a:ext uri="{FF2B5EF4-FFF2-40B4-BE49-F238E27FC236}">
                <a16:creationId xmlns:a16="http://schemas.microsoft.com/office/drawing/2014/main" id="{534371CE-9698-B948-BF47-1257D2E9D554}"/>
              </a:ext>
            </a:extLst>
          </p:cNvPr>
          <p:cNvPicPr>
            <a:picLocks noGrp="1" noChangeAspect="1"/>
          </p:cNvPicPr>
          <p:nvPr>
            <p:ph sz="half" idx="2"/>
          </p:nvPr>
        </p:nvPicPr>
        <p:blipFill>
          <a:blip r:embed="rId2"/>
          <a:stretch>
            <a:fillRect/>
          </a:stretch>
        </p:blipFill>
        <p:spPr>
          <a:xfrm>
            <a:off x="7692595" y="2480533"/>
            <a:ext cx="2857500" cy="2857500"/>
          </a:xfrm>
        </p:spPr>
      </p:pic>
    </p:spTree>
    <p:extLst>
      <p:ext uri="{BB962C8B-B14F-4D97-AF65-F5344CB8AC3E}">
        <p14:creationId xmlns:p14="http://schemas.microsoft.com/office/powerpoint/2010/main" val="27261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44A3E-64CA-DF44-94C8-27A54317BA71}"/>
              </a:ext>
            </a:extLst>
          </p:cNvPr>
          <p:cNvSpPr>
            <a:spLocks noGrp="1"/>
          </p:cNvSpPr>
          <p:nvPr>
            <p:ph type="title"/>
          </p:nvPr>
        </p:nvSpPr>
        <p:spPr>
          <a:xfrm>
            <a:off x="7017026" y="444843"/>
            <a:ext cx="4750903" cy="1099751"/>
          </a:xfrm>
        </p:spPr>
        <p:txBody>
          <a:bodyPr>
            <a:normAutofit/>
          </a:bodyPr>
          <a:lstStyle/>
          <a:p>
            <a:r>
              <a:rPr lang="en-US" dirty="0">
                <a:solidFill>
                  <a:srgbClr val="FF0000"/>
                </a:solidFill>
              </a:rPr>
              <a:t>Why should we remember?</a:t>
            </a:r>
          </a:p>
        </p:txBody>
      </p:sp>
      <p:sp>
        <p:nvSpPr>
          <p:cNvPr id="4" name="Text Placeholder 3">
            <a:extLst>
              <a:ext uri="{FF2B5EF4-FFF2-40B4-BE49-F238E27FC236}">
                <a16:creationId xmlns:a16="http://schemas.microsoft.com/office/drawing/2014/main" id="{883B990E-128A-BE41-B1ED-C6F647AA1210}"/>
              </a:ext>
            </a:extLst>
          </p:cNvPr>
          <p:cNvSpPr>
            <a:spLocks noGrp="1"/>
          </p:cNvSpPr>
          <p:nvPr>
            <p:ph type="body" sz="half" idx="2"/>
          </p:nvPr>
        </p:nvSpPr>
        <p:spPr>
          <a:xfrm>
            <a:off x="691470" y="864973"/>
            <a:ext cx="5993536" cy="5416557"/>
          </a:xfrm>
        </p:spPr>
        <p:txBody>
          <a:bodyPr>
            <a:noAutofit/>
          </a:bodyPr>
          <a:lstStyle/>
          <a:p>
            <a:pPr>
              <a:lnSpc>
                <a:spcPct val="110000"/>
              </a:lnSpc>
            </a:pPr>
            <a:r>
              <a:rPr lang="en-US" sz="2800" dirty="0"/>
              <a:t>Lots of people think it is important to remember wars and fighting so that we do not go to war again. </a:t>
            </a:r>
          </a:p>
          <a:p>
            <a:pPr>
              <a:lnSpc>
                <a:spcPct val="110000"/>
              </a:lnSpc>
            </a:pPr>
            <a:r>
              <a:rPr lang="en-US" sz="2800" dirty="0"/>
              <a:t>The Influenza Pandemic 1918-19 (or Spanish Flu) and other pandemics have almost been forgotten. </a:t>
            </a:r>
          </a:p>
          <a:p>
            <a:pPr>
              <a:lnSpc>
                <a:spcPct val="110000"/>
              </a:lnSpc>
            </a:pPr>
            <a:r>
              <a:rPr lang="en-US" sz="2800" dirty="0"/>
              <a:t>I asked Martin </a:t>
            </a:r>
            <a:r>
              <a:rPr lang="en-US" sz="2800" dirty="0" err="1"/>
              <a:t>Bayly</a:t>
            </a:r>
            <a:r>
              <a:rPr lang="en-US" sz="2800" dirty="0"/>
              <a:t>, an expert at LSE, whether it was important to remember the influenza virus – </a:t>
            </a:r>
            <a:r>
              <a:rPr lang="en-US" sz="2800" b="1" dirty="0"/>
              <a:t>watch the clip to see what he says. </a:t>
            </a:r>
          </a:p>
          <a:p>
            <a:pPr>
              <a:lnSpc>
                <a:spcPct val="110000"/>
              </a:lnSpc>
            </a:pPr>
            <a:r>
              <a:rPr lang="en-US" sz="2800" dirty="0">
                <a:hlinkClick r:id="rId5"/>
              </a:rPr>
              <a:t>https://youtu.be/te5gMNKmsjQ</a:t>
            </a:r>
            <a:r>
              <a:rPr lang="en-US" sz="2800" dirty="0"/>
              <a:t> </a:t>
            </a:r>
          </a:p>
        </p:txBody>
      </p:sp>
      <p:pic>
        <p:nvPicPr>
          <p:cNvPr id="8" name="ClipBaylyRemembering.mp4" descr="ClipBaylyRemembering.mp4">
            <a:hlinkClick r:id="" action="ppaction://media"/>
            <a:extLst>
              <a:ext uri="{FF2B5EF4-FFF2-40B4-BE49-F238E27FC236}">
                <a16:creationId xmlns:a16="http://schemas.microsoft.com/office/drawing/2014/main" id="{86F2EACC-86AF-C647-9F68-40ECB7DBA43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7017026" y="2144712"/>
            <a:ext cx="4566356" cy="2568575"/>
          </a:xfrm>
        </p:spPr>
      </p:pic>
    </p:spTree>
    <p:extLst>
      <p:ext uri="{BB962C8B-B14F-4D97-AF65-F5344CB8AC3E}">
        <p14:creationId xmlns:p14="http://schemas.microsoft.com/office/powerpoint/2010/main" val="3940455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64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465</TotalTime>
  <Words>1046</Words>
  <Application>Microsoft Macintosh PowerPoint</Application>
  <PresentationFormat>Widescreen</PresentationFormat>
  <Paragraphs>90</Paragraphs>
  <Slides>14</Slides>
  <Notes>8</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Fading Rainbows: Experiencing and remembering the coronavirus pandemic 2020-21</vt:lpstr>
      <vt:lpstr>How do we remember things?</vt:lpstr>
      <vt:lpstr>Scrapbooks</vt:lpstr>
      <vt:lpstr>Photographs</vt:lpstr>
      <vt:lpstr>Diaries and Letters</vt:lpstr>
      <vt:lpstr>War Memorials</vt:lpstr>
      <vt:lpstr>Remembering Things</vt:lpstr>
      <vt:lpstr>Can you think of any more modern ways of recording things?</vt:lpstr>
      <vt:lpstr>Why should we remember?</vt:lpstr>
      <vt:lpstr>Remembering COVID-19</vt:lpstr>
      <vt:lpstr>The Importance of Remembering </vt:lpstr>
      <vt:lpstr>Looking After Yourself</vt:lpstr>
      <vt:lpstr>The end of the pandemic </vt:lpstr>
      <vt:lpstr>Looking Forward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Challis,D</dc:creator>
  <cp:lastModifiedBy>Challis,D</cp:lastModifiedBy>
  <cp:revision>28</cp:revision>
  <dcterms:created xsi:type="dcterms:W3CDTF">2020-11-25T16:40:46Z</dcterms:created>
  <dcterms:modified xsi:type="dcterms:W3CDTF">2021-02-18T15:39:31Z</dcterms:modified>
</cp:coreProperties>
</file>