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320" r:id="rId3"/>
    <p:sldId id="317" r:id="rId4"/>
    <p:sldId id="312" r:id="rId5"/>
    <p:sldId id="318" r:id="rId6"/>
    <p:sldId id="316" r:id="rId7"/>
    <p:sldId id="313" r:id="rId8"/>
    <p:sldId id="319" r:id="rId9"/>
    <p:sldId id="323" r:id="rId10"/>
    <p:sldId id="32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327"/>
  </p:normalViewPr>
  <p:slideViewPr>
    <p:cSldViewPr snapToGrid="0" snapToObjects="1">
      <p:cViewPr varScale="1">
        <p:scale>
          <a:sx n="123" d="100"/>
          <a:sy n="123" d="100"/>
        </p:scale>
        <p:origin x="696" y="192"/>
      </p:cViewPr>
      <p:guideLst/>
    </p:cSldViewPr>
  </p:slideViewPr>
  <p:outlineViewPr>
    <p:cViewPr>
      <p:scale>
        <a:sx n="33" d="100"/>
        <a:sy n="33" d="100"/>
      </p:scale>
      <p:origin x="0" y="-199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C2BEE6-09FD-CF40-93C8-E4F300F594FF}" type="datetimeFigureOut">
              <a:rPr lang="en-US" smtClean="0"/>
              <a:t>2/18/21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060592-CA4C-1944-B82A-64D0A282AFF8}" type="slidenum">
              <a:rPr lang="en-US" smtClean="0"/>
              <a:t>‹#›</a:t>
            </a:fld>
            <a:endParaRPr lang="en-US"/>
          </a:p>
        </p:txBody>
      </p:sp>
    </p:spTree>
    <p:extLst>
      <p:ext uri="{BB962C8B-B14F-4D97-AF65-F5344CB8AC3E}">
        <p14:creationId xmlns:p14="http://schemas.microsoft.com/office/powerpoint/2010/main" val="1186108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1</a:t>
            </a:fld>
            <a:endParaRPr lang="en-US"/>
          </a:p>
        </p:txBody>
      </p:sp>
    </p:spTree>
    <p:extLst>
      <p:ext uri="{BB962C8B-B14F-4D97-AF65-F5344CB8AC3E}">
        <p14:creationId xmlns:p14="http://schemas.microsoft.com/office/powerpoint/2010/main" val="115795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2</a:t>
            </a:fld>
            <a:endParaRPr lang="en-US"/>
          </a:p>
        </p:txBody>
      </p:sp>
    </p:spTree>
    <p:extLst>
      <p:ext uri="{BB962C8B-B14F-4D97-AF65-F5344CB8AC3E}">
        <p14:creationId xmlns:p14="http://schemas.microsoft.com/office/powerpoint/2010/main" val="807699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4</a:t>
            </a:fld>
            <a:endParaRPr lang="en-US"/>
          </a:p>
        </p:txBody>
      </p:sp>
    </p:spTree>
    <p:extLst>
      <p:ext uri="{BB962C8B-B14F-4D97-AF65-F5344CB8AC3E}">
        <p14:creationId xmlns:p14="http://schemas.microsoft.com/office/powerpoint/2010/main" val="28124960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5</a:t>
            </a:fld>
            <a:endParaRPr lang="en-US"/>
          </a:p>
        </p:txBody>
      </p:sp>
    </p:spTree>
    <p:extLst>
      <p:ext uri="{BB962C8B-B14F-4D97-AF65-F5344CB8AC3E}">
        <p14:creationId xmlns:p14="http://schemas.microsoft.com/office/powerpoint/2010/main" val="861548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6</a:t>
            </a:fld>
            <a:endParaRPr lang="en-US"/>
          </a:p>
        </p:txBody>
      </p:sp>
    </p:spTree>
    <p:extLst>
      <p:ext uri="{BB962C8B-B14F-4D97-AF65-F5344CB8AC3E}">
        <p14:creationId xmlns:p14="http://schemas.microsoft.com/office/powerpoint/2010/main" val="2139335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7</a:t>
            </a:fld>
            <a:endParaRPr lang="en-US"/>
          </a:p>
        </p:txBody>
      </p:sp>
    </p:spTree>
    <p:extLst>
      <p:ext uri="{BB962C8B-B14F-4D97-AF65-F5344CB8AC3E}">
        <p14:creationId xmlns:p14="http://schemas.microsoft.com/office/powerpoint/2010/main" val="3023599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8</a:t>
            </a:fld>
            <a:endParaRPr lang="en-US"/>
          </a:p>
        </p:txBody>
      </p:sp>
    </p:spTree>
    <p:extLst>
      <p:ext uri="{BB962C8B-B14F-4D97-AF65-F5344CB8AC3E}">
        <p14:creationId xmlns:p14="http://schemas.microsoft.com/office/powerpoint/2010/main" val="294843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060592-CA4C-1944-B82A-64D0A282AFF8}" type="slidenum">
              <a:rPr lang="en-US" smtClean="0"/>
              <a:t>9</a:t>
            </a:fld>
            <a:endParaRPr lang="en-US"/>
          </a:p>
        </p:txBody>
      </p:sp>
    </p:spTree>
    <p:extLst>
      <p:ext uri="{BB962C8B-B14F-4D97-AF65-F5344CB8AC3E}">
        <p14:creationId xmlns:p14="http://schemas.microsoft.com/office/powerpoint/2010/main" val="23621193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F7DAE-587F-A043-960B-9846877073C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E705FAFC-0146-894E-AD00-7BCC9C76BC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5C39883-70A0-3849-B478-B2C3964A8374}"/>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5" name="Footer Placeholder 4">
            <a:extLst>
              <a:ext uri="{FF2B5EF4-FFF2-40B4-BE49-F238E27FC236}">
                <a16:creationId xmlns:a16="http://schemas.microsoft.com/office/drawing/2014/main" id="{521EB4C6-3449-CA48-BFC1-71AE712F2C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F1C854-EB07-5343-96B7-5C8F79B5462B}"/>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3078823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E87D-9DE9-D84E-A67C-98CB132DA7A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E1E444-DA3C-6B49-BC02-5534B1C864F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560294B-1571-7A40-9C84-06037BA5C388}"/>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5" name="Footer Placeholder 4">
            <a:extLst>
              <a:ext uri="{FF2B5EF4-FFF2-40B4-BE49-F238E27FC236}">
                <a16:creationId xmlns:a16="http://schemas.microsoft.com/office/drawing/2014/main" id="{64D6C8EA-88A7-2B47-B302-41A851D069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2276C-55AE-8C40-AAED-D5D31E9EA235}"/>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1831159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FC2906-0BDB-7249-919A-CB33CFC9C8E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F331B17-3B82-2E43-8C31-01744703B7F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47D82E8-C1B8-2842-A6DE-328ED9412442}"/>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5" name="Footer Placeholder 4">
            <a:extLst>
              <a:ext uri="{FF2B5EF4-FFF2-40B4-BE49-F238E27FC236}">
                <a16:creationId xmlns:a16="http://schemas.microsoft.com/office/drawing/2014/main" id="{766042A0-2649-0E4B-870B-4098BC54E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E69FD-27E2-8B47-9B93-DA37B9DBBE5F}"/>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3225952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38DD7-4DCD-2F41-993D-EE54084E422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10135AE-E0EF-4545-8AEF-F1131BE3805C}"/>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E8820C2-7D26-C244-A6B8-E69194A36C88}"/>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5" name="Footer Placeholder 4">
            <a:extLst>
              <a:ext uri="{FF2B5EF4-FFF2-40B4-BE49-F238E27FC236}">
                <a16:creationId xmlns:a16="http://schemas.microsoft.com/office/drawing/2014/main" id="{AA7E2F4B-D731-F54D-ACA2-C457D002CB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097C9-2CA5-E545-9304-79CEF2D35FAD}"/>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1072348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06F4C-57C8-5E41-8E6B-091A256A27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4483084B-A33E-494A-AB8D-89CEFBDF4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942B0C8-9445-5D4D-B796-D7108406D163}"/>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5" name="Footer Placeholder 4">
            <a:extLst>
              <a:ext uri="{FF2B5EF4-FFF2-40B4-BE49-F238E27FC236}">
                <a16:creationId xmlns:a16="http://schemas.microsoft.com/office/drawing/2014/main" id="{B1A10C5B-D544-5340-8DA0-A6B7A3BCB4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211EF4-0D17-3247-8BA2-30B67E1CBB7F}"/>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252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74ED4-6E0A-014D-B46A-686576E05AD6}"/>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AB4036-A7E2-5244-A86A-8346D4B4C9E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6454F6A-9161-8F46-A9BA-AA050A952264}"/>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759EC3A9-860C-E946-8519-DF625E335B4D}"/>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6" name="Footer Placeholder 5">
            <a:extLst>
              <a:ext uri="{FF2B5EF4-FFF2-40B4-BE49-F238E27FC236}">
                <a16:creationId xmlns:a16="http://schemas.microsoft.com/office/drawing/2014/main" id="{9E7536C2-01C9-C640-9FD4-2DE72E03E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7D7BB9-4E82-4A49-907B-B2FCB28DEB6B}"/>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6157343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8D0CA-2D93-3940-8D10-5CADBB12074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6B070A8-E3AC-2745-9506-BE7782CD55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73C5772-C862-5B4B-B059-2669DD95FA8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2F5120D-F3DF-B047-9658-2580EC3C4D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06BAB83-C1FE-274D-A1A4-C1F5D107A46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1270A7-B360-DD45-8956-753AB72E796F}"/>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8" name="Footer Placeholder 7">
            <a:extLst>
              <a:ext uri="{FF2B5EF4-FFF2-40B4-BE49-F238E27FC236}">
                <a16:creationId xmlns:a16="http://schemas.microsoft.com/office/drawing/2014/main" id="{5C1C322F-741C-CE4F-A46A-036B10213E7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D454E0-426B-9142-B4EC-9DFF6B89B6E6}"/>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255638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718BC-F089-7B4C-8B69-0F683540603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1123696-9DB8-4245-B928-DE8E4282E97E}"/>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4" name="Footer Placeholder 3">
            <a:extLst>
              <a:ext uri="{FF2B5EF4-FFF2-40B4-BE49-F238E27FC236}">
                <a16:creationId xmlns:a16="http://schemas.microsoft.com/office/drawing/2014/main" id="{FF12FFE9-90B3-1C4C-B92C-A7F8C299C0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57272B-7ED8-C847-8EF3-B67FE446DBC4}"/>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558559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43BA59-16BF-D24A-8DCD-3101DA2A3AE5}"/>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3" name="Footer Placeholder 2">
            <a:extLst>
              <a:ext uri="{FF2B5EF4-FFF2-40B4-BE49-F238E27FC236}">
                <a16:creationId xmlns:a16="http://schemas.microsoft.com/office/drawing/2014/main" id="{320491AD-AF4F-3C49-A5F2-3C00C4CF18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E9CE95-18AE-B54A-9311-2C762CF31E57}"/>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2579235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FDDA8-C868-A245-B18E-16439948C3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D4C035E-B494-7C45-AD68-6C4FABD865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947A075-CAE5-C344-8289-E69066EFD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EB18E9-A481-B84F-ADD7-0BC8D8F1D1F3}"/>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6" name="Footer Placeholder 5">
            <a:extLst>
              <a:ext uri="{FF2B5EF4-FFF2-40B4-BE49-F238E27FC236}">
                <a16:creationId xmlns:a16="http://schemas.microsoft.com/office/drawing/2014/main" id="{B906595A-3F51-6B49-94A7-3EAC0B0E7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635906-BBC2-4B4C-96E9-A1A45F0802E9}"/>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1489892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8568-B289-E44F-B810-4EFFB62C359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D76CE0-8E76-844A-9732-88E86791CB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A402B52-EFDA-5C43-BECF-61543918D2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C8BB69F-F807-AB44-874C-BD3021B884BF}"/>
              </a:ext>
            </a:extLst>
          </p:cNvPr>
          <p:cNvSpPr>
            <a:spLocks noGrp="1"/>
          </p:cNvSpPr>
          <p:nvPr>
            <p:ph type="dt" sz="half" idx="10"/>
          </p:nvPr>
        </p:nvSpPr>
        <p:spPr/>
        <p:txBody>
          <a:bodyPr/>
          <a:lstStyle/>
          <a:p>
            <a:fld id="{6D517467-A784-1F4C-9B1A-ACAA491C3116}" type="datetimeFigureOut">
              <a:rPr lang="en-US" smtClean="0"/>
              <a:t>2/18/21</a:t>
            </a:fld>
            <a:endParaRPr lang="en-US"/>
          </a:p>
        </p:txBody>
      </p:sp>
      <p:sp>
        <p:nvSpPr>
          <p:cNvPr id="6" name="Footer Placeholder 5">
            <a:extLst>
              <a:ext uri="{FF2B5EF4-FFF2-40B4-BE49-F238E27FC236}">
                <a16:creationId xmlns:a16="http://schemas.microsoft.com/office/drawing/2014/main" id="{BB055E7F-9573-1644-AA6D-BAC70DC503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04237-78DE-9146-BE3E-37194AD1824B}"/>
              </a:ext>
            </a:extLst>
          </p:cNvPr>
          <p:cNvSpPr>
            <a:spLocks noGrp="1"/>
          </p:cNvSpPr>
          <p:nvPr>
            <p:ph type="sldNum" sz="quarter" idx="12"/>
          </p:nvPr>
        </p:nvSpPr>
        <p:spPr/>
        <p:txBody>
          <a:bodyPr/>
          <a:lstStyle/>
          <a:p>
            <a:fld id="{B720717B-CD39-054A-8A16-D7A690866A48}" type="slidenum">
              <a:rPr lang="en-US" smtClean="0"/>
              <a:t>‹#›</a:t>
            </a:fld>
            <a:endParaRPr lang="en-US"/>
          </a:p>
        </p:txBody>
      </p:sp>
    </p:spTree>
    <p:extLst>
      <p:ext uri="{BB962C8B-B14F-4D97-AF65-F5344CB8AC3E}">
        <p14:creationId xmlns:p14="http://schemas.microsoft.com/office/powerpoint/2010/main" val="2844099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54AAD3-C7C7-CF42-867A-AA71E5F71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69F3C6A-2F24-A44D-B184-CAB2C15BDF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A6FDA79-51A5-1E4C-A868-35ACEA721D2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517467-A784-1F4C-9B1A-ACAA491C3116}" type="datetimeFigureOut">
              <a:rPr lang="en-US" smtClean="0"/>
              <a:t>2/18/21</a:t>
            </a:fld>
            <a:endParaRPr lang="en-US"/>
          </a:p>
        </p:txBody>
      </p:sp>
      <p:sp>
        <p:nvSpPr>
          <p:cNvPr id="5" name="Footer Placeholder 4">
            <a:extLst>
              <a:ext uri="{FF2B5EF4-FFF2-40B4-BE49-F238E27FC236}">
                <a16:creationId xmlns:a16="http://schemas.microsoft.com/office/drawing/2014/main" id="{93ABDFFB-7424-584E-A37E-9180B7D0AD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3D51C2-A8FF-D34D-AE35-B656CA8012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20717B-CD39-054A-8A16-D7A690866A48}" type="slidenum">
              <a:rPr lang="en-US" smtClean="0"/>
              <a:t>‹#›</a:t>
            </a:fld>
            <a:endParaRPr lang="en-US"/>
          </a:p>
        </p:txBody>
      </p:sp>
    </p:spTree>
    <p:extLst>
      <p:ext uri="{BB962C8B-B14F-4D97-AF65-F5344CB8AC3E}">
        <p14:creationId xmlns:p14="http://schemas.microsoft.com/office/powerpoint/2010/main" val="262932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hyperlink" Target="https://youtu.be/0nLh_4hlHbA"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9.png"/><Relationship Id="rId5" Type="http://schemas.openxmlformats.org/officeDocument/2006/relationships/hyperlink" Target="https://youtu.be/Jbstj3l3i8E" TargetMode="Externa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youtu.be/9mKVVAvz5QE" TargetMode="External"/><Relationship Id="rId5" Type="http://schemas.openxmlformats.org/officeDocument/2006/relationships/image" Target="../media/image10.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EF45106A-681B-B74D-93CC-BEEB3E35AB9D}"/>
              </a:ext>
            </a:extLst>
          </p:cNvPr>
          <p:cNvPicPr>
            <a:picLocks noGrp="1" noChangeAspect="1"/>
          </p:cNvPicPr>
          <p:nvPr>
            <p:ph idx="1"/>
          </p:nvPr>
        </p:nvPicPr>
        <p:blipFill rotWithShape="1">
          <a:blip r:embed="rId3" cstate="screen">
            <a:alphaModFix amt="50000"/>
            <a:extLst>
              <a:ext uri="{28A0092B-C50C-407E-A947-70E740481C1C}">
                <a14:useLocalDpi xmlns:a14="http://schemas.microsoft.com/office/drawing/2010/main"/>
              </a:ext>
            </a:extLst>
          </a:blip>
          <a:srcRect/>
          <a:stretch/>
        </p:blipFill>
        <p:spPr>
          <a:xfrm>
            <a:off x="20" y="-258416"/>
            <a:ext cx="12191980" cy="6857999"/>
          </a:xfrm>
          <a:prstGeom prst="rect">
            <a:avLst/>
          </a:prstGeom>
        </p:spPr>
      </p:pic>
      <p:sp>
        <p:nvSpPr>
          <p:cNvPr id="2" name="Title 1">
            <a:extLst>
              <a:ext uri="{FF2B5EF4-FFF2-40B4-BE49-F238E27FC236}">
                <a16:creationId xmlns:a16="http://schemas.microsoft.com/office/drawing/2014/main" id="{1EC63E80-D8FA-7F41-87A1-F672A2072BD0}"/>
              </a:ext>
            </a:extLst>
          </p:cNvPr>
          <p:cNvSpPr>
            <a:spLocks noGrp="1"/>
          </p:cNvSpPr>
          <p:nvPr>
            <p:ph type="title"/>
          </p:nvPr>
        </p:nvSpPr>
        <p:spPr>
          <a:xfrm>
            <a:off x="1524000" y="1122362"/>
            <a:ext cx="9144000" cy="2900518"/>
          </a:xfrm>
        </p:spPr>
        <p:txBody>
          <a:bodyPr vert="horz" lIns="91440" tIns="45720" rIns="91440" bIns="45720" rtlCol="0" anchor="b">
            <a:normAutofit fontScale="90000"/>
          </a:bodyPr>
          <a:lstStyle/>
          <a:p>
            <a:pPr algn="ctr"/>
            <a:r>
              <a:rPr lang="en-US" sz="6000" b="1" dirty="0">
                <a:solidFill>
                  <a:srgbClr val="FFFFFF"/>
                </a:solidFill>
              </a:rPr>
              <a:t>Fading Rainbows: What we did and how we feel during the coronavirus pandemic 2020-21</a:t>
            </a:r>
          </a:p>
        </p:txBody>
      </p:sp>
      <p:pic>
        <p:nvPicPr>
          <p:cNvPr id="7" name="Picture 6" descr="LSE Festival 2021 1- 6 March. Shaping the Post Covid World &#10;Logo&#10;&#10;Description automatically generated">
            <a:extLst>
              <a:ext uri="{FF2B5EF4-FFF2-40B4-BE49-F238E27FC236}">
                <a16:creationId xmlns:a16="http://schemas.microsoft.com/office/drawing/2014/main" id="{A3348AB5-2224-1244-A596-E32EA611C1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68000" y="0"/>
            <a:ext cx="1231462" cy="1350118"/>
          </a:xfrm>
          <a:prstGeom prst="rect">
            <a:avLst/>
          </a:prstGeom>
        </p:spPr>
      </p:pic>
      <p:pic>
        <p:nvPicPr>
          <p:cNvPr id="9" name="Picture 8" descr="Graphical user interface, application&#10;&#10;Description automatically generated">
            <a:extLst>
              <a:ext uri="{FF2B5EF4-FFF2-40B4-BE49-F238E27FC236}">
                <a16:creationId xmlns:a16="http://schemas.microsoft.com/office/drawing/2014/main" id="{F39FCBE5-DBDB-6747-90D6-66C2197A0B08}"/>
              </a:ext>
            </a:extLst>
          </p:cNvPr>
          <p:cNvPicPr>
            <a:picLocks noChangeAspect="1"/>
          </p:cNvPicPr>
          <p:nvPr/>
        </p:nvPicPr>
        <p:blipFill>
          <a:blip r:embed="rId5"/>
          <a:stretch>
            <a:fillRect/>
          </a:stretch>
        </p:blipFill>
        <p:spPr>
          <a:xfrm>
            <a:off x="-1" y="0"/>
            <a:ext cx="1686611" cy="1122362"/>
          </a:xfrm>
          <a:prstGeom prst="rect">
            <a:avLst/>
          </a:prstGeom>
        </p:spPr>
      </p:pic>
    </p:spTree>
    <p:extLst>
      <p:ext uri="{BB962C8B-B14F-4D97-AF65-F5344CB8AC3E}">
        <p14:creationId xmlns:p14="http://schemas.microsoft.com/office/powerpoint/2010/main" val="353393996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10;&#10;Description automatically generated">
            <a:extLst>
              <a:ext uri="{FF2B5EF4-FFF2-40B4-BE49-F238E27FC236}">
                <a16:creationId xmlns:a16="http://schemas.microsoft.com/office/drawing/2014/main" id="{5A5EAF20-77C0-1B47-985C-507759E8EF55}"/>
              </a:ext>
            </a:extLst>
          </p:cNvPr>
          <p:cNvPicPr>
            <a:picLocks noGrp="1" noChangeAspect="1"/>
          </p:cNvPicPr>
          <p:nvPr>
            <p:ph idx="1"/>
          </p:nvPr>
        </p:nvPicPr>
        <p:blipFill>
          <a:blip r:embed="rId2"/>
          <a:stretch>
            <a:fillRect/>
          </a:stretch>
        </p:blipFill>
        <p:spPr>
          <a:xfrm>
            <a:off x="4151870" y="190540"/>
            <a:ext cx="4497860" cy="6476920"/>
          </a:xfrm>
        </p:spPr>
      </p:pic>
    </p:spTree>
    <p:extLst>
      <p:ext uri="{BB962C8B-B14F-4D97-AF65-F5344CB8AC3E}">
        <p14:creationId xmlns:p14="http://schemas.microsoft.com/office/powerpoint/2010/main" val="42869304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DBC16-AC7F-F84F-A88E-2C707F192392}"/>
              </a:ext>
            </a:extLst>
          </p:cNvPr>
          <p:cNvSpPr>
            <a:spLocks noGrp="1"/>
          </p:cNvSpPr>
          <p:nvPr>
            <p:ph type="title"/>
          </p:nvPr>
        </p:nvSpPr>
        <p:spPr/>
        <p:txBody>
          <a:bodyPr/>
          <a:lstStyle/>
          <a:p>
            <a:r>
              <a:rPr lang="en-US" dirty="0">
                <a:solidFill>
                  <a:srgbClr val="FF0000"/>
                </a:solidFill>
              </a:rPr>
              <a:t>COVID-19 under a microscope</a:t>
            </a:r>
          </a:p>
        </p:txBody>
      </p:sp>
      <p:sp>
        <p:nvSpPr>
          <p:cNvPr id="3" name="Content Placeholder 2">
            <a:extLst>
              <a:ext uri="{FF2B5EF4-FFF2-40B4-BE49-F238E27FC236}">
                <a16:creationId xmlns:a16="http://schemas.microsoft.com/office/drawing/2014/main" id="{801C6172-25CD-F540-97C0-7EC90BC531D9}"/>
              </a:ext>
            </a:extLst>
          </p:cNvPr>
          <p:cNvSpPr>
            <a:spLocks noGrp="1"/>
          </p:cNvSpPr>
          <p:nvPr>
            <p:ph sz="half" idx="1"/>
          </p:nvPr>
        </p:nvSpPr>
        <p:spPr/>
        <p:txBody>
          <a:bodyPr>
            <a:normAutofit lnSpcReduction="10000"/>
          </a:bodyPr>
          <a:lstStyle/>
          <a:p>
            <a:pPr marL="0" indent="0">
              <a:buNone/>
            </a:pPr>
            <a:r>
              <a:rPr lang="en-US" dirty="0"/>
              <a:t>Can you remember what the virus COVID-19 looks like under a microscope?</a:t>
            </a:r>
          </a:p>
          <a:p>
            <a:pPr marL="0" indent="0">
              <a:buNone/>
            </a:pPr>
            <a:endParaRPr lang="en-US" dirty="0"/>
          </a:p>
          <a:p>
            <a:pPr marL="0" indent="0">
              <a:buNone/>
            </a:pPr>
            <a:r>
              <a:rPr lang="en-US" dirty="0"/>
              <a:t>Can you describe it? Make some notes on what it looks like. </a:t>
            </a:r>
          </a:p>
          <a:p>
            <a:pPr marL="0" indent="0">
              <a:buNone/>
            </a:pPr>
            <a:r>
              <a:rPr lang="en-US" dirty="0"/>
              <a:t>What adjectives would you use?</a:t>
            </a:r>
          </a:p>
          <a:p>
            <a:pPr marL="0" indent="0">
              <a:buNone/>
            </a:pPr>
            <a:endParaRPr lang="en-US" dirty="0"/>
          </a:p>
          <a:p>
            <a:pPr marL="0" indent="0">
              <a:buNone/>
            </a:pPr>
            <a:r>
              <a:rPr lang="en-US" dirty="0"/>
              <a:t>The next slide shows how the virus looks.</a:t>
            </a:r>
          </a:p>
        </p:txBody>
      </p:sp>
      <p:sp>
        <p:nvSpPr>
          <p:cNvPr id="4" name="Content Placeholder 3">
            <a:extLst>
              <a:ext uri="{FF2B5EF4-FFF2-40B4-BE49-F238E27FC236}">
                <a16:creationId xmlns:a16="http://schemas.microsoft.com/office/drawing/2014/main" id="{ABFB1C56-1994-AA45-B908-441B55ECF6AC}"/>
              </a:ext>
            </a:extLst>
          </p:cNvPr>
          <p:cNvSpPr>
            <a:spLocks noGrp="1"/>
          </p:cNvSpPr>
          <p:nvPr>
            <p:ph sz="half" idx="2"/>
          </p:nvPr>
        </p:nvSpPr>
        <p:spPr>
          <a:xfrm>
            <a:off x="6096000" y="1825625"/>
            <a:ext cx="5181600" cy="4351338"/>
          </a:xfrm>
        </p:spPr>
        <p:txBody>
          <a:bodyPr>
            <a:normAutofit lnSpcReduction="10000"/>
          </a:bodyPr>
          <a:lstStyle/>
          <a:p>
            <a:endParaRPr lang="en-US"/>
          </a:p>
        </p:txBody>
      </p:sp>
    </p:spTree>
    <p:extLst>
      <p:ext uri="{BB962C8B-B14F-4D97-AF65-F5344CB8AC3E}">
        <p14:creationId xmlns:p14="http://schemas.microsoft.com/office/powerpoint/2010/main" val="2403064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group of colorful jellyfish&#10;&#10;Description automatically generated with low confidence">
            <a:extLst>
              <a:ext uri="{FF2B5EF4-FFF2-40B4-BE49-F238E27FC236}">
                <a16:creationId xmlns:a16="http://schemas.microsoft.com/office/drawing/2014/main" id="{D13EA667-5BD7-FD4B-BE9F-2F9689778824}"/>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r="-1" b="-1"/>
          <a:stretch/>
        </p:blipFill>
        <p:spPr>
          <a:xfrm>
            <a:off x="20" y="1282"/>
            <a:ext cx="12191980" cy="6856718"/>
          </a:xfrm>
          <a:prstGeom prst="rect">
            <a:avLst/>
          </a:prstGeom>
        </p:spPr>
      </p:pic>
    </p:spTree>
    <p:extLst>
      <p:ext uri="{BB962C8B-B14F-4D97-AF65-F5344CB8AC3E}">
        <p14:creationId xmlns:p14="http://schemas.microsoft.com/office/powerpoint/2010/main" val="4003185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525C-43CD-2544-80A1-AD9E68945C2D}"/>
              </a:ext>
            </a:extLst>
          </p:cNvPr>
          <p:cNvSpPr>
            <a:spLocks noGrp="1"/>
          </p:cNvSpPr>
          <p:nvPr>
            <p:ph type="title"/>
          </p:nvPr>
        </p:nvSpPr>
        <p:spPr/>
        <p:txBody>
          <a:bodyPr/>
          <a:lstStyle/>
          <a:p>
            <a:r>
              <a:rPr lang="en-US" dirty="0">
                <a:solidFill>
                  <a:srgbClr val="FF0000"/>
                </a:solidFill>
              </a:rPr>
              <a:t>What things can’t we see?</a:t>
            </a:r>
          </a:p>
        </p:txBody>
      </p:sp>
      <p:sp>
        <p:nvSpPr>
          <p:cNvPr id="3" name="Content Placeholder 2">
            <a:extLst>
              <a:ext uri="{FF2B5EF4-FFF2-40B4-BE49-F238E27FC236}">
                <a16:creationId xmlns:a16="http://schemas.microsoft.com/office/drawing/2014/main" id="{72C76EAD-B5F8-984E-85DE-F8473401DDBD}"/>
              </a:ext>
            </a:extLst>
          </p:cNvPr>
          <p:cNvSpPr>
            <a:spLocks noGrp="1"/>
          </p:cNvSpPr>
          <p:nvPr>
            <p:ph sz="half" idx="1"/>
          </p:nvPr>
        </p:nvSpPr>
        <p:spPr/>
        <p:txBody>
          <a:bodyPr>
            <a:normAutofit/>
          </a:bodyPr>
          <a:lstStyle/>
          <a:p>
            <a:pPr marL="0" indent="0">
              <a:buNone/>
            </a:pPr>
            <a:r>
              <a:rPr lang="en-US" dirty="0"/>
              <a:t>Suggest things that we can’t see with our eyes:</a:t>
            </a:r>
          </a:p>
        </p:txBody>
      </p:sp>
      <p:sp>
        <p:nvSpPr>
          <p:cNvPr id="4" name="Content Placeholder 3">
            <a:extLst>
              <a:ext uri="{FF2B5EF4-FFF2-40B4-BE49-F238E27FC236}">
                <a16:creationId xmlns:a16="http://schemas.microsoft.com/office/drawing/2014/main" id="{FB788026-B79B-814B-82B0-3C302F5AFDFF}"/>
              </a:ext>
            </a:extLst>
          </p:cNvPr>
          <p:cNvSpPr>
            <a:spLocks noGrp="1"/>
          </p:cNvSpPr>
          <p:nvPr>
            <p:ph sz="half" idx="2"/>
          </p:nvPr>
        </p:nvSpPr>
        <p:spPr/>
        <p:txBody>
          <a:bodyPr>
            <a:normAutofit/>
          </a:bodyPr>
          <a:lstStyle/>
          <a:p>
            <a:r>
              <a:rPr lang="en-US" dirty="0"/>
              <a:t>Germs</a:t>
            </a:r>
          </a:p>
          <a:p>
            <a:r>
              <a:rPr lang="en-US" dirty="0"/>
              <a:t>Viruses</a:t>
            </a:r>
          </a:p>
          <a:p>
            <a:pPr marL="0" indent="0">
              <a:buNone/>
            </a:pPr>
            <a:r>
              <a:rPr lang="en-US" dirty="0"/>
              <a:t>And also:</a:t>
            </a:r>
          </a:p>
          <a:p>
            <a:r>
              <a:rPr lang="en-US" dirty="0"/>
              <a:t>Peoples’ thoughts</a:t>
            </a:r>
          </a:p>
          <a:p>
            <a:r>
              <a:rPr lang="en-US" dirty="0"/>
              <a:t>Peoples’ feelings</a:t>
            </a:r>
          </a:p>
          <a:p>
            <a:r>
              <a:rPr lang="en-US" dirty="0"/>
              <a:t>Sometimes, whether someone is ill or not</a:t>
            </a:r>
          </a:p>
          <a:p>
            <a:r>
              <a:rPr lang="en-US" dirty="0"/>
              <a:t>Sometimes, whether people have a disability</a:t>
            </a:r>
          </a:p>
          <a:p>
            <a:pPr marL="0" indent="0">
              <a:buNone/>
            </a:pPr>
            <a:endParaRPr lang="en-US" dirty="0"/>
          </a:p>
        </p:txBody>
      </p:sp>
    </p:spTree>
    <p:extLst>
      <p:ext uri="{BB962C8B-B14F-4D97-AF65-F5344CB8AC3E}">
        <p14:creationId xmlns:p14="http://schemas.microsoft.com/office/powerpoint/2010/main" val="3602095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7EF55-3A26-E645-9724-BAB557AE854E}"/>
              </a:ext>
            </a:extLst>
          </p:cNvPr>
          <p:cNvSpPr>
            <a:spLocks noGrp="1"/>
          </p:cNvSpPr>
          <p:nvPr>
            <p:ph type="title"/>
          </p:nvPr>
        </p:nvSpPr>
        <p:spPr/>
        <p:txBody>
          <a:bodyPr/>
          <a:lstStyle/>
          <a:p>
            <a:r>
              <a:rPr lang="en-US" dirty="0">
                <a:solidFill>
                  <a:srgbClr val="FF0000"/>
                </a:solidFill>
              </a:rPr>
              <a:t>Invisible Disabilities</a:t>
            </a:r>
          </a:p>
        </p:txBody>
      </p:sp>
      <p:sp>
        <p:nvSpPr>
          <p:cNvPr id="4" name="Content Placeholder 3">
            <a:extLst>
              <a:ext uri="{FF2B5EF4-FFF2-40B4-BE49-F238E27FC236}">
                <a16:creationId xmlns:a16="http://schemas.microsoft.com/office/drawing/2014/main" id="{4FC052B6-0428-7549-BF40-B14A6140CCD3}"/>
              </a:ext>
            </a:extLst>
          </p:cNvPr>
          <p:cNvSpPr>
            <a:spLocks noGrp="1"/>
          </p:cNvSpPr>
          <p:nvPr>
            <p:ph sz="half" idx="2"/>
          </p:nvPr>
        </p:nvSpPr>
        <p:spPr>
          <a:xfrm>
            <a:off x="5734879" y="695739"/>
            <a:ext cx="6038022" cy="5715452"/>
          </a:xfrm>
        </p:spPr>
        <p:txBody>
          <a:bodyPr>
            <a:normAutofit fontScale="92500" lnSpcReduction="20000"/>
          </a:bodyPr>
          <a:lstStyle/>
          <a:p>
            <a:pPr marL="0" indent="0">
              <a:lnSpc>
                <a:spcPct val="110000"/>
              </a:lnSpc>
              <a:buNone/>
            </a:pPr>
            <a:r>
              <a:rPr lang="en-US" dirty="0"/>
              <a:t>A disability is defined in law as </a:t>
            </a:r>
            <a:r>
              <a:rPr lang="en-GB" dirty="0"/>
              <a:t>having a physical or mental impairment* that has a ‘substantial’ and ‘long-term’ negative effect on your ability to do normal daily activities.</a:t>
            </a:r>
          </a:p>
          <a:p>
            <a:pPr marL="0" indent="0">
              <a:lnSpc>
                <a:spcPct val="110000"/>
              </a:lnSpc>
              <a:buNone/>
            </a:pPr>
            <a:r>
              <a:rPr lang="en-GB" dirty="0"/>
              <a:t>*Impairment means that a body part or area may not function as well as it could.</a:t>
            </a:r>
          </a:p>
          <a:p>
            <a:pPr marL="0" indent="0">
              <a:lnSpc>
                <a:spcPct val="110000"/>
              </a:lnSpc>
              <a:buNone/>
            </a:pPr>
            <a:endParaRPr lang="en-US" dirty="0"/>
          </a:p>
          <a:p>
            <a:pPr marL="0" indent="0">
              <a:lnSpc>
                <a:spcPct val="110000"/>
              </a:lnSpc>
              <a:buNone/>
            </a:pPr>
            <a:r>
              <a:rPr lang="en-US" dirty="0"/>
              <a:t>Many disabled people and their supporters argue that it is their surroundings (or the ‘environment’) and other people (or ‘society’) that create impairments. For example, it is hard to get on a bus if you use a stick and have a physical disability of some kind.</a:t>
            </a:r>
            <a:endParaRPr lang="en-GB" dirty="0"/>
          </a:p>
        </p:txBody>
      </p:sp>
      <p:pic>
        <p:nvPicPr>
          <p:cNvPr id="9" name="Content Placeholder 8" descr="Icon&#10;&#10;Description automatically generated">
            <a:extLst>
              <a:ext uri="{FF2B5EF4-FFF2-40B4-BE49-F238E27FC236}">
                <a16:creationId xmlns:a16="http://schemas.microsoft.com/office/drawing/2014/main" id="{DE6CDED7-FB49-9F4D-A52D-AAED7856152C}"/>
              </a:ext>
            </a:extLst>
          </p:cNvPr>
          <p:cNvPicPr>
            <a:picLocks noGrp="1" noChangeAspect="1"/>
          </p:cNvPicPr>
          <p:nvPr>
            <p:ph sz="half" idx="1"/>
          </p:nvPr>
        </p:nvPicPr>
        <p:blipFill>
          <a:blip r:embed="rId3"/>
          <a:stretch>
            <a:fillRect/>
          </a:stretch>
        </p:blipFill>
        <p:spPr>
          <a:xfrm>
            <a:off x="838200" y="1758156"/>
            <a:ext cx="4351339" cy="4351339"/>
          </a:xfrm>
        </p:spPr>
      </p:pic>
    </p:spTree>
    <p:extLst>
      <p:ext uri="{BB962C8B-B14F-4D97-AF65-F5344CB8AC3E}">
        <p14:creationId xmlns:p14="http://schemas.microsoft.com/office/powerpoint/2010/main" val="32608359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8ADDD-127C-0D48-A06A-904BEFF71F63}"/>
              </a:ext>
            </a:extLst>
          </p:cNvPr>
          <p:cNvSpPr>
            <a:spLocks noGrp="1"/>
          </p:cNvSpPr>
          <p:nvPr>
            <p:ph type="title"/>
          </p:nvPr>
        </p:nvSpPr>
        <p:spPr/>
        <p:txBody>
          <a:bodyPr/>
          <a:lstStyle/>
          <a:p>
            <a:r>
              <a:rPr lang="en-US" dirty="0">
                <a:solidFill>
                  <a:srgbClr val="FF0000"/>
                </a:solidFill>
              </a:rPr>
              <a:t>Dr Angela </a:t>
            </a:r>
            <a:r>
              <a:rPr lang="en-US" dirty="0" err="1">
                <a:solidFill>
                  <a:srgbClr val="FF0000"/>
                </a:solidFill>
              </a:rPr>
              <a:t>Stienne</a:t>
            </a:r>
            <a:r>
              <a:rPr lang="en-US" dirty="0">
                <a:solidFill>
                  <a:srgbClr val="FF0000"/>
                </a:solidFill>
              </a:rPr>
              <a:t> and Lyme Disease</a:t>
            </a:r>
          </a:p>
        </p:txBody>
      </p:sp>
      <p:sp>
        <p:nvSpPr>
          <p:cNvPr id="6" name="Text Placeholder 5">
            <a:extLst>
              <a:ext uri="{FF2B5EF4-FFF2-40B4-BE49-F238E27FC236}">
                <a16:creationId xmlns:a16="http://schemas.microsoft.com/office/drawing/2014/main" id="{10CC70AE-10AD-6B4B-A285-1819F0F6D630}"/>
              </a:ext>
            </a:extLst>
          </p:cNvPr>
          <p:cNvSpPr>
            <a:spLocks noGrp="1"/>
          </p:cNvSpPr>
          <p:nvPr>
            <p:ph type="body" sz="half" idx="2"/>
          </p:nvPr>
        </p:nvSpPr>
        <p:spPr>
          <a:xfrm>
            <a:off x="839788" y="2057400"/>
            <a:ext cx="4033548" cy="3811588"/>
          </a:xfrm>
        </p:spPr>
        <p:txBody>
          <a:bodyPr>
            <a:normAutofit/>
          </a:bodyPr>
          <a:lstStyle/>
          <a:p>
            <a:endParaRPr lang="en-US" sz="2400" dirty="0"/>
          </a:p>
          <a:p>
            <a:r>
              <a:rPr lang="en-US" sz="2400" dirty="0"/>
              <a:t>Listen to Dr Angela </a:t>
            </a:r>
            <a:r>
              <a:rPr lang="en-US" sz="2400" dirty="0" err="1"/>
              <a:t>Stienne</a:t>
            </a:r>
            <a:r>
              <a:rPr lang="en-US" sz="2400" dirty="0"/>
              <a:t> talking about what it is like to have a hidden disability and what Lyme Disease is.</a:t>
            </a:r>
          </a:p>
          <a:p>
            <a:endParaRPr lang="en-US" sz="2400" dirty="0"/>
          </a:p>
          <a:p>
            <a:r>
              <a:rPr lang="en-US" sz="2400" dirty="0"/>
              <a:t>You Tube link: </a:t>
            </a:r>
            <a:r>
              <a:rPr lang="en-US" sz="2400" dirty="0">
                <a:hlinkClick r:id="rId5"/>
              </a:rPr>
              <a:t>https://youtu.be/0nLh_4hlHbA</a:t>
            </a:r>
            <a:r>
              <a:rPr lang="en-US" sz="2400" dirty="0"/>
              <a:t> </a:t>
            </a:r>
          </a:p>
        </p:txBody>
      </p:sp>
      <p:pic>
        <p:nvPicPr>
          <p:cNvPr id="9" name="Stienne_MakingInvisibleVisible.mp4" descr="Stienne_MakingInvisibleVisible.mp4">
            <a:hlinkClick r:id="" action="ppaction://media"/>
            <a:extLst>
              <a:ext uri="{FF2B5EF4-FFF2-40B4-BE49-F238E27FC236}">
                <a16:creationId xmlns:a16="http://schemas.microsoft.com/office/drawing/2014/main" id="{DD49D401-4D7E-644D-8552-7B4A3C0AB47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183188" y="1687513"/>
            <a:ext cx="6172200" cy="3471862"/>
          </a:xfrm>
        </p:spPr>
      </p:pic>
    </p:spTree>
    <p:extLst>
      <p:ext uri="{BB962C8B-B14F-4D97-AF65-F5344CB8AC3E}">
        <p14:creationId xmlns:p14="http://schemas.microsoft.com/office/powerpoint/2010/main" val="3072578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51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632B4-E4CB-734B-9BDE-8BF1265821D3}"/>
              </a:ext>
            </a:extLst>
          </p:cNvPr>
          <p:cNvSpPr>
            <a:spLocks noGrp="1"/>
          </p:cNvSpPr>
          <p:nvPr>
            <p:ph type="title"/>
          </p:nvPr>
        </p:nvSpPr>
        <p:spPr/>
        <p:txBody>
          <a:bodyPr>
            <a:normAutofit/>
          </a:bodyPr>
          <a:lstStyle/>
          <a:p>
            <a:r>
              <a:rPr lang="en-US" dirty="0">
                <a:solidFill>
                  <a:srgbClr val="FF0000"/>
                </a:solidFill>
              </a:rPr>
              <a:t>The Lyme Museum Exhibition – Making the Invisible Visible </a:t>
            </a:r>
            <a:r>
              <a:rPr lang="en-US" sz="2200" dirty="0">
                <a:solidFill>
                  <a:srgbClr val="FF0000"/>
                </a:solidFill>
              </a:rPr>
              <a:t>https://</a:t>
            </a:r>
            <a:r>
              <a:rPr lang="en-US" sz="2200" dirty="0" err="1">
                <a:solidFill>
                  <a:srgbClr val="FF0000"/>
                </a:solidFill>
              </a:rPr>
              <a:t>www.thelymemuseum.org</a:t>
            </a:r>
            <a:r>
              <a:rPr lang="en-US" sz="2200" dirty="0">
                <a:solidFill>
                  <a:srgbClr val="FF0000"/>
                </a:solidFill>
              </a:rPr>
              <a:t>/</a:t>
            </a:r>
          </a:p>
        </p:txBody>
      </p:sp>
      <p:sp>
        <p:nvSpPr>
          <p:cNvPr id="3" name="Text Placeholder 2">
            <a:extLst>
              <a:ext uri="{FF2B5EF4-FFF2-40B4-BE49-F238E27FC236}">
                <a16:creationId xmlns:a16="http://schemas.microsoft.com/office/drawing/2014/main" id="{286E2F6B-F4AD-2549-A956-D5C5F4CE8418}"/>
              </a:ext>
            </a:extLst>
          </p:cNvPr>
          <p:cNvSpPr>
            <a:spLocks noGrp="1"/>
          </p:cNvSpPr>
          <p:nvPr>
            <p:ph type="body" idx="1"/>
          </p:nvPr>
        </p:nvSpPr>
        <p:spPr>
          <a:xfrm>
            <a:off x="938213" y="1995905"/>
            <a:ext cx="5327505" cy="1325563"/>
          </a:xfrm>
        </p:spPr>
        <p:txBody>
          <a:bodyPr>
            <a:normAutofit fontScale="92500" lnSpcReduction="10000"/>
          </a:bodyPr>
          <a:lstStyle/>
          <a:p>
            <a:r>
              <a:rPr lang="en-US" b="0" dirty="0"/>
              <a:t>Can you list some of the objects in the flat lays?</a:t>
            </a:r>
          </a:p>
          <a:p>
            <a:r>
              <a:rPr lang="en-US" b="0" dirty="0"/>
              <a:t>What would you put in a flat lay that has helped you through lockdown?</a:t>
            </a:r>
          </a:p>
        </p:txBody>
      </p:sp>
      <p:pic>
        <p:nvPicPr>
          <p:cNvPr id="10" name="Content Placeholder 9" descr="Text&#10;&#10;Description automatically generated with medium confidence">
            <a:extLst>
              <a:ext uri="{FF2B5EF4-FFF2-40B4-BE49-F238E27FC236}">
                <a16:creationId xmlns:a16="http://schemas.microsoft.com/office/drawing/2014/main" id="{EBE1085A-E13C-1049-AB89-49D74CCBA96C}"/>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1268392" y="3436764"/>
            <a:ext cx="3438690" cy="3064626"/>
          </a:xfrm>
        </p:spPr>
      </p:pic>
      <p:pic>
        <p:nvPicPr>
          <p:cNvPr id="12" name="Content Placeholder 11" descr="A picture containing text, room, different, gallery&#10;&#10;Description automatically generated">
            <a:extLst>
              <a:ext uri="{FF2B5EF4-FFF2-40B4-BE49-F238E27FC236}">
                <a16:creationId xmlns:a16="http://schemas.microsoft.com/office/drawing/2014/main" id="{10147041-2B2F-A141-A9F0-26D7D62D9D0D}"/>
              </a:ext>
            </a:extLst>
          </p:cNvPr>
          <p:cNvPicPr>
            <a:picLocks noGrp="1" noChangeAspect="1"/>
          </p:cNvPicPr>
          <p:nvPr>
            <p:ph sz="quarter" idx="4"/>
          </p:nvPr>
        </p:nvPicPr>
        <p:blipFill>
          <a:blip r:embed="rId4" cstate="screen">
            <a:extLst>
              <a:ext uri="{28A0092B-C50C-407E-A947-70E740481C1C}">
                <a14:useLocalDpi xmlns:a14="http://schemas.microsoft.com/office/drawing/2010/main"/>
              </a:ext>
            </a:extLst>
          </a:blip>
          <a:stretch>
            <a:fillRect/>
          </a:stretch>
        </p:blipFill>
        <p:spPr>
          <a:xfrm>
            <a:off x="6476893" y="1589808"/>
            <a:ext cx="5157786" cy="4954189"/>
          </a:xfrm>
        </p:spPr>
      </p:pic>
    </p:spTree>
    <p:extLst>
      <p:ext uri="{BB962C8B-B14F-4D97-AF65-F5344CB8AC3E}">
        <p14:creationId xmlns:p14="http://schemas.microsoft.com/office/powerpoint/2010/main" val="3546193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0E3E6AB-3164-9D41-848A-C7138D771B24}"/>
              </a:ext>
            </a:extLst>
          </p:cNvPr>
          <p:cNvSpPr>
            <a:spLocks noGrp="1"/>
          </p:cNvSpPr>
          <p:nvPr>
            <p:ph type="title"/>
          </p:nvPr>
        </p:nvSpPr>
        <p:spPr>
          <a:xfrm>
            <a:off x="374073" y="365125"/>
            <a:ext cx="11627427" cy="1505239"/>
          </a:xfrm>
        </p:spPr>
        <p:txBody>
          <a:bodyPr>
            <a:normAutofit/>
          </a:bodyPr>
          <a:lstStyle/>
          <a:p>
            <a:r>
              <a:rPr lang="en-US" sz="3200" dirty="0"/>
              <a:t>Angela explains what a flat lay is and how, having a hidden disability, she coped with the first lockdown - link: </a:t>
            </a:r>
            <a:r>
              <a:rPr lang="en-US" sz="3200" dirty="0">
                <a:hlinkClick r:id="rId5"/>
              </a:rPr>
              <a:t>https://youtu.be/Jbstj3l3i8E</a:t>
            </a:r>
            <a:r>
              <a:rPr lang="en-US" sz="3200" dirty="0"/>
              <a:t> </a:t>
            </a:r>
          </a:p>
        </p:txBody>
      </p:sp>
      <p:pic>
        <p:nvPicPr>
          <p:cNvPr id="5" name="Stienne_FlatLay.mp4" descr="Stienne_FlatLay.mp4">
            <a:hlinkClick r:id="" action="ppaction://media"/>
            <a:extLst>
              <a:ext uri="{FF2B5EF4-FFF2-40B4-BE49-F238E27FC236}">
                <a16:creationId xmlns:a16="http://schemas.microsoft.com/office/drawing/2014/main" id="{B6BF039C-18D1-8B4C-B606-87D030F787A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537253" y="2199503"/>
            <a:ext cx="6297827" cy="3542528"/>
          </a:xfrm>
        </p:spPr>
      </p:pic>
    </p:spTree>
    <p:extLst>
      <p:ext uri="{BB962C8B-B14F-4D97-AF65-F5344CB8AC3E}">
        <p14:creationId xmlns:p14="http://schemas.microsoft.com/office/powerpoint/2010/main" val="22889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5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8D92A-2BAB-B24B-9C25-E8525907545E}"/>
              </a:ext>
            </a:extLst>
          </p:cNvPr>
          <p:cNvSpPr>
            <a:spLocks noGrp="1"/>
          </p:cNvSpPr>
          <p:nvPr>
            <p:ph type="title"/>
          </p:nvPr>
        </p:nvSpPr>
        <p:spPr/>
        <p:txBody>
          <a:bodyPr/>
          <a:lstStyle/>
          <a:p>
            <a:r>
              <a:rPr lang="en-US" dirty="0">
                <a:solidFill>
                  <a:srgbClr val="FF0000"/>
                </a:solidFill>
              </a:rPr>
              <a:t>What do you do to keep busy in lockdown?</a:t>
            </a:r>
          </a:p>
        </p:txBody>
      </p:sp>
      <p:pic>
        <p:nvPicPr>
          <p:cNvPr id="8" name="Stienne_What childrendoinlockdown.mp4" descr="Stienne_What childrendoinlockdown.mp4">
            <a:hlinkClick r:id="" action="ppaction://media"/>
            <a:extLst>
              <a:ext uri="{FF2B5EF4-FFF2-40B4-BE49-F238E27FC236}">
                <a16:creationId xmlns:a16="http://schemas.microsoft.com/office/drawing/2014/main" id="{CEC553D9-30F7-EA4C-84DD-40AA6CFE4859}"/>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5"/>
          <a:stretch>
            <a:fillRect/>
          </a:stretch>
        </p:blipFill>
        <p:spPr>
          <a:xfrm>
            <a:off x="6494318" y="2543175"/>
            <a:ext cx="5181600" cy="2914650"/>
          </a:xfrm>
        </p:spPr>
      </p:pic>
      <p:sp>
        <p:nvSpPr>
          <p:cNvPr id="7" name="Content Placeholder 6">
            <a:extLst>
              <a:ext uri="{FF2B5EF4-FFF2-40B4-BE49-F238E27FC236}">
                <a16:creationId xmlns:a16="http://schemas.microsoft.com/office/drawing/2014/main" id="{EEA95745-C1A1-9D4F-B2BB-3CB05E20F1E1}"/>
              </a:ext>
            </a:extLst>
          </p:cNvPr>
          <p:cNvSpPr>
            <a:spLocks noGrp="1"/>
          </p:cNvSpPr>
          <p:nvPr>
            <p:ph sz="half" idx="1"/>
          </p:nvPr>
        </p:nvSpPr>
        <p:spPr>
          <a:xfrm>
            <a:off x="765462" y="1824831"/>
            <a:ext cx="5479474" cy="4351338"/>
          </a:xfrm>
        </p:spPr>
        <p:txBody>
          <a:bodyPr>
            <a:normAutofit fontScale="85000" lnSpcReduction="10000"/>
          </a:bodyPr>
          <a:lstStyle/>
          <a:p>
            <a:pPr marL="0" indent="0">
              <a:buNone/>
            </a:pPr>
            <a:r>
              <a:rPr lang="en-US" dirty="0"/>
              <a:t>Watch the video or click the You Tube link:</a:t>
            </a:r>
          </a:p>
          <a:p>
            <a:pPr marL="0" indent="0">
              <a:buNone/>
            </a:pPr>
            <a:r>
              <a:rPr lang="en-US" dirty="0">
                <a:hlinkClick r:id="rId6"/>
              </a:rPr>
              <a:t>https://youtu.be/9mKVVAvz5QE</a:t>
            </a:r>
            <a:r>
              <a:rPr lang="en-US" dirty="0"/>
              <a:t> </a:t>
            </a:r>
          </a:p>
          <a:p>
            <a:pPr marL="0" indent="0">
              <a:lnSpc>
                <a:spcPct val="120000"/>
              </a:lnSpc>
              <a:buNone/>
            </a:pPr>
            <a:r>
              <a:rPr lang="en-US" dirty="0"/>
              <a:t>Angela wants your tips for keeping busy in lockdown. . . What can you tell her?</a:t>
            </a:r>
          </a:p>
          <a:p>
            <a:pPr marL="0" indent="0">
              <a:lnSpc>
                <a:spcPct val="120000"/>
              </a:lnSpc>
              <a:buNone/>
            </a:pPr>
            <a:endParaRPr lang="en-US" dirty="0"/>
          </a:p>
          <a:p>
            <a:pPr marL="0" indent="0">
              <a:lnSpc>
                <a:spcPct val="120000"/>
              </a:lnSpc>
              <a:buNone/>
            </a:pPr>
            <a:r>
              <a:rPr lang="en-US" dirty="0"/>
              <a:t>Have you learnt a new skill, got a hobby or got much better at something, for example playing a game. Use the worksheet to record it.</a:t>
            </a:r>
          </a:p>
        </p:txBody>
      </p:sp>
    </p:spTree>
    <p:extLst>
      <p:ext uri="{BB962C8B-B14F-4D97-AF65-F5344CB8AC3E}">
        <p14:creationId xmlns:p14="http://schemas.microsoft.com/office/powerpoint/2010/main" val="200068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5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482</TotalTime>
  <Words>412</Words>
  <Application>Microsoft Macintosh PowerPoint</Application>
  <PresentationFormat>Widescreen</PresentationFormat>
  <Paragraphs>45</Paragraphs>
  <Slides>10</Slides>
  <Notes>8</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Fading Rainbows: What we did and how we feel during the coronavirus pandemic 2020-21</vt:lpstr>
      <vt:lpstr>COVID-19 under a microscope</vt:lpstr>
      <vt:lpstr>PowerPoint Presentation</vt:lpstr>
      <vt:lpstr>What things can’t we see?</vt:lpstr>
      <vt:lpstr>Invisible Disabilities</vt:lpstr>
      <vt:lpstr>Dr Angela Stienne and Lyme Disease</vt:lpstr>
      <vt:lpstr>The Lyme Museum Exhibition – Making the Invisible Visible https://www.thelymemuseum.org/</vt:lpstr>
      <vt:lpstr>Angela explains what a flat lay is and how, having a hidden disability, she coped with the first lockdown - link: https://youtu.be/Jbstj3l3i8E </vt:lpstr>
      <vt:lpstr>What do you do to keep busy in lockdown?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Fading Rainbows: What we did and how we feel during the coronavirus pandemic 2020-21</dc:title>
  <dc:creator>Challis,D</dc:creator>
  <cp:lastModifiedBy>Challis,D</cp:lastModifiedBy>
  <cp:revision>17</cp:revision>
  <dcterms:created xsi:type="dcterms:W3CDTF">2021-01-06T11:31:13Z</dcterms:created>
  <dcterms:modified xsi:type="dcterms:W3CDTF">2021-02-18T15:28:02Z</dcterms:modified>
</cp:coreProperties>
</file>