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0" r:id="rId2"/>
    <p:sldId id="285" r:id="rId3"/>
    <p:sldId id="271" r:id="rId4"/>
    <p:sldId id="263" r:id="rId5"/>
    <p:sldId id="275" r:id="rId6"/>
    <p:sldId id="274" r:id="rId7"/>
    <p:sldId id="284" r:id="rId8"/>
    <p:sldId id="272" r:id="rId9"/>
    <p:sldId id="276" r:id="rId10"/>
    <p:sldId id="277" r:id="rId11"/>
    <p:sldId id="278" r:id="rId12"/>
    <p:sldId id="280" r:id="rId13"/>
    <p:sldId id="281" r:id="rId14"/>
    <p:sldId id="283"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808"/>
  </p:normalViewPr>
  <p:slideViewPr>
    <p:cSldViewPr snapToGrid="0" snapToObjects="1">
      <p:cViewPr varScale="1">
        <p:scale>
          <a:sx n="90" d="100"/>
          <a:sy n="90" d="100"/>
        </p:scale>
        <p:origin x="232" y="768"/>
      </p:cViewPr>
      <p:guideLst/>
    </p:cSldViewPr>
  </p:slideViewPr>
  <p:outlineViewPr>
    <p:cViewPr>
      <p:scale>
        <a:sx n="33" d="100"/>
        <a:sy n="33" d="100"/>
      </p:scale>
      <p:origin x="0" y="-84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3A39C-ABCA-394F-AE0A-5A9564BAB217}" type="datetimeFigureOut">
              <a:rPr lang="en-US" smtClean="0"/>
              <a:t>2/19/21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B7195-CAB0-D74E-B3B2-082FBCA231E1}" type="slidenum">
              <a:rPr lang="en-US" smtClean="0"/>
              <a:t>‹#›</a:t>
            </a:fld>
            <a:endParaRPr lang="en-US"/>
          </a:p>
        </p:txBody>
      </p:sp>
    </p:spTree>
    <p:extLst>
      <p:ext uri="{BB962C8B-B14F-4D97-AF65-F5344CB8AC3E}">
        <p14:creationId xmlns:p14="http://schemas.microsoft.com/office/powerpoint/2010/main" val="275770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 presentation that aims to start you off on the process of research for your Extended Project Qualification. I’m going to go through how to search, refine topics and briefly introduce what information you need for referencing to help you keep accurate notes.</a:t>
            </a:r>
          </a:p>
          <a:p>
            <a:endParaRPr lang="en-US" dirty="0"/>
          </a:p>
          <a:p>
            <a:r>
              <a:rPr lang="en-US" dirty="0"/>
              <a:t>During the talk I will refer to a workbook, which accompanies this talk, but you can just make notes yourself if you prefer. This session is based on something our Library team delivers to LSE undergraduate students to prepare them for independent research and writing.</a:t>
            </a:r>
          </a:p>
        </p:txBody>
      </p:sp>
      <p:sp>
        <p:nvSpPr>
          <p:cNvPr id="4" name="Slide Number Placeholder 3"/>
          <p:cNvSpPr>
            <a:spLocks noGrp="1"/>
          </p:cNvSpPr>
          <p:nvPr>
            <p:ph type="sldNum" sz="quarter" idx="5"/>
          </p:nvPr>
        </p:nvSpPr>
        <p:spPr/>
        <p:txBody>
          <a:bodyPr/>
          <a:lstStyle/>
          <a:p>
            <a:fld id="{DCCF9DA1-31CA-4E3B-A8EC-E5C45F02A49B}" type="slidenum">
              <a:rPr lang="en-GB" smtClean="0"/>
              <a:t>1</a:t>
            </a:fld>
            <a:endParaRPr lang="en-GB"/>
          </a:p>
        </p:txBody>
      </p:sp>
    </p:spTree>
    <p:extLst>
      <p:ext uri="{BB962C8B-B14F-4D97-AF65-F5344CB8AC3E}">
        <p14:creationId xmlns:p14="http://schemas.microsoft.com/office/powerpoint/2010/main" val="3974914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10</a:t>
            </a:fld>
            <a:endParaRPr lang="en-US"/>
          </a:p>
        </p:txBody>
      </p:sp>
    </p:spTree>
    <p:extLst>
      <p:ext uri="{BB962C8B-B14F-4D97-AF65-F5344CB8AC3E}">
        <p14:creationId xmlns:p14="http://schemas.microsoft.com/office/powerpoint/2010/main" val="396348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11</a:t>
            </a:fld>
            <a:endParaRPr lang="en-US"/>
          </a:p>
        </p:txBody>
      </p:sp>
    </p:spTree>
    <p:extLst>
      <p:ext uri="{BB962C8B-B14F-4D97-AF65-F5344CB8AC3E}">
        <p14:creationId xmlns:p14="http://schemas.microsoft.com/office/powerpoint/2010/main" val="421557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13</a:t>
            </a:fld>
            <a:endParaRPr lang="en-US"/>
          </a:p>
        </p:txBody>
      </p:sp>
    </p:spTree>
    <p:extLst>
      <p:ext uri="{BB962C8B-B14F-4D97-AF65-F5344CB8AC3E}">
        <p14:creationId xmlns:p14="http://schemas.microsoft.com/office/powerpoint/2010/main" val="2976700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14</a:t>
            </a:fld>
            <a:endParaRPr lang="en-US"/>
          </a:p>
        </p:txBody>
      </p:sp>
    </p:spTree>
    <p:extLst>
      <p:ext uri="{BB962C8B-B14F-4D97-AF65-F5344CB8AC3E}">
        <p14:creationId xmlns:p14="http://schemas.microsoft.com/office/powerpoint/2010/main" val="227946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15</a:t>
            </a:fld>
            <a:endParaRPr lang="en-US"/>
          </a:p>
        </p:txBody>
      </p:sp>
    </p:spTree>
    <p:extLst>
      <p:ext uri="{BB962C8B-B14F-4D97-AF65-F5344CB8AC3E}">
        <p14:creationId xmlns:p14="http://schemas.microsoft.com/office/powerpoint/2010/main" val="338676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2</a:t>
            </a:fld>
            <a:endParaRPr lang="en-US"/>
          </a:p>
        </p:txBody>
      </p:sp>
    </p:spTree>
    <p:extLst>
      <p:ext uri="{BB962C8B-B14F-4D97-AF65-F5344CB8AC3E}">
        <p14:creationId xmlns:p14="http://schemas.microsoft.com/office/powerpoint/2010/main" val="254299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3</a:t>
            </a:fld>
            <a:endParaRPr lang="en-US"/>
          </a:p>
        </p:txBody>
      </p:sp>
    </p:spTree>
    <p:extLst>
      <p:ext uri="{BB962C8B-B14F-4D97-AF65-F5344CB8AC3E}">
        <p14:creationId xmlns:p14="http://schemas.microsoft.com/office/powerpoint/2010/main" val="209252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ED4CC-52F8-4BA3-B437-61C4D42FA9D7}" type="slidenum">
              <a:rPr lang="en-US"/>
              <a:t>4</a:t>
            </a:fld>
            <a:endParaRPr lang="en-US"/>
          </a:p>
        </p:txBody>
      </p:sp>
    </p:spTree>
    <p:extLst>
      <p:ext uri="{BB962C8B-B14F-4D97-AF65-F5344CB8AC3E}">
        <p14:creationId xmlns:p14="http://schemas.microsoft.com/office/powerpoint/2010/main" val="151016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5</a:t>
            </a:fld>
            <a:endParaRPr lang="en-US"/>
          </a:p>
        </p:txBody>
      </p:sp>
    </p:spTree>
    <p:extLst>
      <p:ext uri="{BB962C8B-B14F-4D97-AF65-F5344CB8AC3E}">
        <p14:creationId xmlns:p14="http://schemas.microsoft.com/office/powerpoint/2010/main" val="380844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6</a:t>
            </a:fld>
            <a:endParaRPr lang="en-US"/>
          </a:p>
        </p:txBody>
      </p:sp>
    </p:spTree>
    <p:extLst>
      <p:ext uri="{BB962C8B-B14F-4D97-AF65-F5344CB8AC3E}">
        <p14:creationId xmlns:p14="http://schemas.microsoft.com/office/powerpoint/2010/main" val="197367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7</a:t>
            </a:fld>
            <a:endParaRPr lang="en-US"/>
          </a:p>
        </p:txBody>
      </p:sp>
    </p:spTree>
    <p:extLst>
      <p:ext uri="{BB962C8B-B14F-4D97-AF65-F5344CB8AC3E}">
        <p14:creationId xmlns:p14="http://schemas.microsoft.com/office/powerpoint/2010/main" val="186892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8</a:t>
            </a:fld>
            <a:endParaRPr lang="en-US"/>
          </a:p>
        </p:txBody>
      </p:sp>
    </p:spTree>
    <p:extLst>
      <p:ext uri="{BB962C8B-B14F-4D97-AF65-F5344CB8AC3E}">
        <p14:creationId xmlns:p14="http://schemas.microsoft.com/office/powerpoint/2010/main" val="4194206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9</a:t>
            </a:fld>
            <a:endParaRPr lang="en-US"/>
          </a:p>
        </p:txBody>
      </p:sp>
    </p:spTree>
    <p:extLst>
      <p:ext uri="{BB962C8B-B14F-4D97-AF65-F5344CB8AC3E}">
        <p14:creationId xmlns:p14="http://schemas.microsoft.com/office/powerpoint/2010/main" val="96435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E730-D575-F142-B734-10A6AD951B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26CA8E8-D89D-C94B-AB8C-68D071690E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70BE244-0F01-1D46-A1D9-331E28BBBDA0}"/>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5" name="Footer Placeholder 4">
            <a:extLst>
              <a:ext uri="{FF2B5EF4-FFF2-40B4-BE49-F238E27FC236}">
                <a16:creationId xmlns:a16="http://schemas.microsoft.com/office/drawing/2014/main" id="{0D49CBA1-0321-9E40-BA47-E01B58CE9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A9C42-819D-754E-895B-503B195E0967}"/>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381079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5073-2135-8B49-AB4E-991DFEFD561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94C384-3CC5-8845-A33F-CD2033ABA0C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39934C-B84B-A742-904B-84BE849BB894}"/>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5" name="Footer Placeholder 4">
            <a:extLst>
              <a:ext uri="{FF2B5EF4-FFF2-40B4-BE49-F238E27FC236}">
                <a16:creationId xmlns:a16="http://schemas.microsoft.com/office/drawing/2014/main" id="{1F28E2C0-FCA4-244C-BF11-4E1DBA48E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5792E-57A8-494D-9810-32E5F02294ED}"/>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288929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EDDB1E-00DB-EA4B-9476-C6177A08E42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DB5EAA5-15A3-4041-A644-050C99EE6F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55DB77-A52D-B144-A7C3-C8A739320A12}"/>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5" name="Footer Placeholder 4">
            <a:extLst>
              <a:ext uri="{FF2B5EF4-FFF2-40B4-BE49-F238E27FC236}">
                <a16:creationId xmlns:a16="http://schemas.microsoft.com/office/drawing/2014/main" id="{BA909129-7373-A449-994C-BEA339E3D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050C9-2536-5343-AB81-0E0E7C76EAD3}"/>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302362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49B2-8CC7-B347-B4ED-AD70EB6B6F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47725BD-B6E4-C446-9A31-D0BA6DF202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C7642E-0F56-B04D-95B9-EC9F595D64F5}"/>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5" name="Footer Placeholder 4">
            <a:extLst>
              <a:ext uri="{FF2B5EF4-FFF2-40B4-BE49-F238E27FC236}">
                <a16:creationId xmlns:a16="http://schemas.microsoft.com/office/drawing/2014/main" id="{238B6FCD-5B5A-4F4C-9122-27B3FED3C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63CD-B688-A04B-86EA-D4992894B0EA}"/>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299294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51F7-060E-DF43-A10C-CC05D06405A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A03F8EB-51FA-2547-AE38-8D41BBFF7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652BD9-AA66-5644-9FAA-6CCA50E68468}"/>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5" name="Footer Placeholder 4">
            <a:extLst>
              <a:ext uri="{FF2B5EF4-FFF2-40B4-BE49-F238E27FC236}">
                <a16:creationId xmlns:a16="http://schemas.microsoft.com/office/drawing/2014/main" id="{E42F417B-1DF5-3548-8298-A93AA2439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9E6-1417-5847-ADC5-83157DE98ACF}"/>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365097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338A-C005-4A48-BDD6-BDF5E76C824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4DCAE6-1F43-AA4B-8637-A391AA3F9B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81BF73C-250C-8141-888C-9507515E49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481CDFE-7DE3-A54F-84E9-2E0B07AF91CB}"/>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6" name="Footer Placeholder 5">
            <a:extLst>
              <a:ext uri="{FF2B5EF4-FFF2-40B4-BE49-F238E27FC236}">
                <a16:creationId xmlns:a16="http://schemas.microsoft.com/office/drawing/2014/main" id="{E4FC909C-2C4C-B94C-9B5E-03ABA76F4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614C1F-E910-454A-B9B5-8274F9D3D61E}"/>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367946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2A26-5CAD-C14B-825A-AC704533A6D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C19B7D-66F6-A14B-AACE-8E29E0433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881A03-081E-2C4B-97B7-84F38D6264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8EC7339-5AA7-FB44-8EA1-837DABAD57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9CCA2A-0D90-424B-AAAE-CBDC701BD57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B6F5B15-1614-1B41-82DD-D5C0191D10F3}"/>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8" name="Footer Placeholder 7">
            <a:extLst>
              <a:ext uri="{FF2B5EF4-FFF2-40B4-BE49-F238E27FC236}">
                <a16:creationId xmlns:a16="http://schemas.microsoft.com/office/drawing/2014/main" id="{F4F72660-B7B6-9346-A0B5-8379C780F5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D9AD23-5DFD-0847-BA69-1933E839BB19}"/>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196114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714F-DBAD-2E4C-8D0C-04D9128E7E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8F148C0-2A69-A846-AB0A-939E90EDBE15}"/>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4" name="Footer Placeholder 3">
            <a:extLst>
              <a:ext uri="{FF2B5EF4-FFF2-40B4-BE49-F238E27FC236}">
                <a16:creationId xmlns:a16="http://schemas.microsoft.com/office/drawing/2014/main" id="{8CD88E54-2F53-D548-ABE7-43730FBB1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07A828-746A-F34A-A342-90BA8C09B557}"/>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112270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F5FBA-60BD-D04E-8302-ED88AE58C0B4}"/>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3" name="Footer Placeholder 2">
            <a:extLst>
              <a:ext uri="{FF2B5EF4-FFF2-40B4-BE49-F238E27FC236}">
                <a16:creationId xmlns:a16="http://schemas.microsoft.com/office/drawing/2014/main" id="{16AEE6D5-0C2E-9549-AC51-5E909E9A72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5543B3-8316-3143-A427-B5433011F8EC}"/>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150946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0787-44D8-BB4B-9B48-565AD7E913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C415470-6577-0945-81AB-4EC682E01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BB4E4A6-B438-5044-8CCF-1EB0A5C5A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D8280C-C3A5-AC40-A875-2AE22A857A32}"/>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6" name="Footer Placeholder 5">
            <a:extLst>
              <a:ext uri="{FF2B5EF4-FFF2-40B4-BE49-F238E27FC236}">
                <a16:creationId xmlns:a16="http://schemas.microsoft.com/office/drawing/2014/main" id="{3854AF11-E8CF-B046-B7E8-B93ED6A9F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ED113-F622-244A-9766-9A3EC328AEA3}"/>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141411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9A69-1B9E-9246-B954-EB858FCF1E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A6ACF0B-F064-AF4F-B36F-D57EFBA69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12E810-46CC-454F-B718-3B0D4E29A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3997BB-2B3F-E34B-A499-9DA2D1003620}"/>
              </a:ext>
            </a:extLst>
          </p:cNvPr>
          <p:cNvSpPr>
            <a:spLocks noGrp="1"/>
          </p:cNvSpPr>
          <p:nvPr>
            <p:ph type="dt" sz="half" idx="10"/>
          </p:nvPr>
        </p:nvSpPr>
        <p:spPr/>
        <p:txBody>
          <a:bodyPr/>
          <a:lstStyle/>
          <a:p>
            <a:fld id="{DF3A4B1D-E844-0047-AB8D-9D3D86506696}" type="datetimeFigureOut">
              <a:rPr lang="en-US" smtClean="0"/>
              <a:t>2/19/21</a:t>
            </a:fld>
            <a:endParaRPr lang="en-US"/>
          </a:p>
        </p:txBody>
      </p:sp>
      <p:sp>
        <p:nvSpPr>
          <p:cNvPr id="6" name="Footer Placeholder 5">
            <a:extLst>
              <a:ext uri="{FF2B5EF4-FFF2-40B4-BE49-F238E27FC236}">
                <a16:creationId xmlns:a16="http://schemas.microsoft.com/office/drawing/2014/main" id="{D9A703D5-9920-7B47-87ED-12E040F247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8A400-EB3B-4345-82F0-3EA681761E87}"/>
              </a:ext>
            </a:extLst>
          </p:cNvPr>
          <p:cNvSpPr>
            <a:spLocks noGrp="1"/>
          </p:cNvSpPr>
          <p:nvPr>
            <p:ph type="sldNum" sz="quarter" idx="12"/>
          </p:nvPr>
        </p:nvSpPr>
        <p:spPr/>
        <p:txBody>
          <a:bodyPr/>
          <a:lstStyle/>
          <a:p>
            <a:fld id="{FF19EC86-CB08-A444-9886-0444DD0C923D}" type="slidenum">
              <a:rPr lang="en-US" smtClean="0"/>
              <a:t>‹#›</a:t>
            </a:fld>
            <a:endParaRPr lang="en-US"/>
          </a:p>
        </p:txBody>
      </p:sp>
    </p:spTree>
    <p:extLst>
      <p:ext uri="{BB962C8B-B14F-4D97-AF65-F5344CB8AC3E}">
        <p14:creationId xmlns:p14="http://schemas.microsoft.com/office/powerpoint/2010/main" val="321417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16114C-2E6E-BC4A-ACEE-0CA610D0F3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F47F8F8-35D3-8D44-BA52-93966B32C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B76A6F-51B8-CC4F-9F7D-796C6099E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A4B1D-E844-0047-AB8D-9D3D86506696}" type="datetimeFigureOut">
              <a:rPr lang="en-US" smtClean="0"/>
              <a:t>2/19/21</a:t>
            </a:fld>
            <a:endParaRPr lang="en-US"/>
          </a:p>
        </p:txBody>
      </p:sp>
      <p:sp>
        <p:nvSpPr>
          <p:cNvPr id="5" name="Footer Placeholder 4">
            <a:extLst>
              <a:ext uri="{FF2B5EF4-FFF2-40B4-BE49-F238E27FC236}">
                <a16:creationId xmlns:a16="http://schemas.microsoft.com/office/drawing/2014/main" id="{6E5151AE-3DF9-7A40-9A2F-8E824D577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425D53-7F1A-CF44-9280-FF3FC81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9EC86-CB08-A444-9886-0444DD0C923D}" type="slidenum">
              <a:rPr lang="en-US" smtClean="0"/>
              <a:t>‹#›</a:t>
            </a:fld>
            <a:endParaRPr lang="en-US"/>
          </a:p>
        </p:txBody>
      </p:sp>
    </p:spTree>
    <p:extLst>
      <p:ext uri="{BB962C8B-B14F-4D97-AF65-F5344CB8AC3E}">
        <p14:creationId xmlns:p14="http://schemas.microsoft.com/office/powerpoint/2010/main" val="202395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1QSNP9ibB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L8qGyEiJUbM?feature=oembed" TargetMode="External"/><Relationship Id="rId5" Type="http://schemas.openxmlformats.org/officeDocument/2006/relationships/image" Target="../media/image10.jpeg"/><Relationship Id="rId4" Type="http://schemas.openxmlformats.org/officeDocument/2006/relationships/hyperlink" Target="https://youtu.be/L8qGyEiJUb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6" y="257076"/>
            <a:ext cx="10143822" cy="1682936"/>
          </a:xfrm>
        </p:spPr>
        <p:txBody>
          <a:bodyPr>
            <a:normAutofit/>
          </a:bodyPr>
          <a:lstStyle/>
          <a:p>
            <a:pPr algn="ctr"/>
            <a:r>
              <a:rPr lang="en-GB" b="1"/>
              <a:t>The War </a:t>
            </a:r>
            <a:r>
              <a:rPr lang="en-GB" b="1" dirty="0"/>
              <a:t>and the </a:t>
            </a:r>
            <a:r>
              <a:rPr lang="en-GB" b="1"/>
              <a:t>Flu 1918-19: 1</a:t>
            </a:r>
            <a:endParaRPr lang="en-GB" b="1" dirty="0"/>
          </a:p>
        </p:txBody>
      </p:sp>
      <p:sp>
        <p:nvSpPr>
          <p:cNvPr id="3" name="Content Placeholder 2"/>
          <p:cNvSpPr>
            <a:spLocks noGrp="1"/>
          </p:cNvSpPr>
          <p:nvPr>
            <p:ph idx="1"/>
          </p:nvPr>
        </p:nvSpPr>
        <p:spPr>
          <a:xfrm>
            <a:off x="3747052" y="4732638"/>
            <a:ext cx="4383157" cy="1393526"/>
          </a:xfrm>
        </p:spPr>
        <p:txBody>
          <a:bodyPr>
            <a:normAutofit fontScale="70000" lnSpcReduction="20000"/>
          </a:bodyPr>
          <a:lstStyle/>
          <a:p>
            <a:endParaRPr lang="en-GB" b="1" dirty="0">
              <a:solidFill>
                <a:srgbClr val="FF0000"/>
              </a:solidFill>
            </a:endParaRPr>
          </a:p>
          <a:p>
            <a:endParaRPr lang="en-GB" b="1" dirty="0">
              <a:solidFill>
                <a:srgbClr val="FF0000"/>
              </a:solidFill>
            </a:endParaRPr>
          </a:p>
          <a:p>
            <a:endParaRPr lang="en-GB" b="1" dirty="0">
              <a:solidFill>
                <a:srgbClr val="FF0000"/>
              </a:solidFill>
            </a:endParaRPr>
          </a:p>
          <a:p>
            <a:pPr marL="0" indent="0" algn="ctr">
              <a:buNone/>
            </a:pPr>
            <a:r>
              <a:rPr lang="en-GB" b="1" dirty="0" err="1">
                <a:solidFill>
                  <a:srgbClr val="FF0000"/>
                </a:solidFill>
              </a:rPr>
              <a:t>Endell</a:t>
            </a:r>
            <a:r>
              <a:rPr lang="en-GB" b="1" dirty="0">
                <a:solidFill>
                  <a:srgbClr val="FF0000"/>
                </a:solidFill>
              </a:rPr>
              <a:t> Street Military Hospital – Staff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671" y="257075"/>
            <a:ext cx="1244986" cy="47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large group photo of staff of the Endell Street Military Hospital. ">
            <a:extLst>
              <a:ext uri="{FF2B5EF4-FFF2-40B4-BE49-F238E27FC236}">
                <a16:creationId xmlns:a16="http://schemas.microsoft.com/office/drawing/2014/main" id="{D4360B8F-03C0-9040-AD5A-988B62F7C736}"/>
              </a:ext>
            </a:extLst>
          </p:cNvPr>
          <p:cNvPicPr>
            <a:picLocks noChangeAspect="1"/>
          </p:cNvPicPr>
          <p:nvPr/>
        </p:nvPicPr>
        <p:blipFill>
          <a:blip r:embed="rId4"/>
          <a:stretch>
            <a:fillRect/>
          </a:stretch>
        </p:blipFill>
        <p:spPr>
          <a:xfrm>
            <a:off x="274671" y="1866832"/>
            <a:ext cx="11822593" cy="3580811"/>
          </a:xfrm>
          <a:prstGeom prst="rect">
            <a:avLst/>
          </a:prstGeom>
        </p:spPr>
      </p:pic>
      <p:pic>
        <p:nvPicPr>
          <p:cNvPr id="6" name="Picture 5" descr="Logo&#10;&#10;Description automatically generated">
            <a:extLst>
              <a:ext uri="{FF2B5EF4-FFF2-40B4-BE49-F238E27FC236}">
                <a16:creationId xmlns:a16="http://schemas.microsoft.com/office/drawing/2014/main" id="{FEF53AEE-AE85-1B49-A86A-74BFD017A4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53816" y="257075"/>
            <a:ext cx="922481" cy="1011366"/>
          </a:xfrm>
          <a:prstGeom prst="rect">
            <a:avLst/>
          </a:prstGeom>
        </p:spPr>
      </p:pic>
    </p:spTree>
    <p:extLst>
      <p:ext uri="{BB962C8B-B14F-4D97-AF65-F5344CB8AC3E}">
        <p14:creationId xmlns:p14="http://schemas.microsoft.com/office/powerpoint/2010/main" val="3993981918"/>
      </p:ext>
    </p:extLst>
  </p:cSld>
  <p:clrMapOvr>
    <a:masterClrMapping/>
  </p:clrMapOvr>
  <mc:AlternateContent xmlns:mc="http://schemas.openxmlformats.org/markup-compatibility/2006" xmlns:p14="http://schemas.microsoft.com/office/powerpoint/2010/main">
    <mc:Choice Requires="p14">
      <p:transition spd="slow" p14:dur="2000" advTm="8554"/>
    </mc:Choice>
    <mc:Fallback xmlns="">
      <p:transition spd="slow" advTm="85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497A87-724E-8245-8BD2-7DBCAFE9B09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This page shows the visit of  Queen Alexandra and her daughter to the hospital in 1916</a:t>
            </a:r>
          </a:p>
        </p:txBody>
      </p:sp>
      <p:sp>
        <p:nvSpPr>
          <p:cNvPr id="2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Pages of the Endell Street Scrapbook. One includes a phtograph and the other what look like newspaper clippings.">
            <a:extLst>
              <a:ext uri="{FF2B5EF4-FFF2-40B4-BE49-F238E27FC236}">
                <a16:creationId xmlns:a16="http://schemas.microsoft.com/office/drawing/2014/main" id="{4A0ADC85-347B-1846-9958-EFB398AEE681}"/>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729049" y="823979"/>
            <a:ext cx="7587048" cy="5092826"/>
          </a:xfrm>
          <a:prstGeom prst="rect">
            <a:avLst/>
          </a:prstGeom>
          <a:effectLst/>
        </p:spPr>
      </p:pic>
    </p:spTree>
    <p:extLst>
      <p:ext uri="{BB962C8B-B14F-4D97-AF65-F5344CB8AC3E}">
        <p14:creationId xmlns:p14="http://schemas.microsoft.com/office/powerpoint/2010/main" val="61519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E505D-7C31-4644-B784-F94FD2B83554}"/>
              </a:ext>
            </a:extLst>
          </p:cNvPr>
          <p:cNvSpPr>
            <a:spLocks noGrp="1"/>
          </p:cNvSpPr>
          <p:nvPr>
            <p:ph type="title"/>
          </p:nvPr>
        </p:nvSpPr>
        <p:spPr>
          <a:xfrm>
            <a:off x="838200" y="728662"/>
            <a:ext cx="3785513" cy="3728853"/>
          </a:xfrm>
          <a:noFill/>
        </p:spPr>
        <p:txBody>
          <a:bodyPr vert="horz" lIns="91440" tIns="45720" rIns="91440" bIns="45720" rtlCol="0" anchor="b">
            <a:normAutofit/>
          </a:bodyPr>
          <a:lstStyle/>
          <a:p>
            <a:r>
              <a:rPr lang="en-US" sz="2900"/>
              <a:t>Another page from the scrap book shows women carrying out some of the tasks.</a:t>
            </a:r>
            <a:br>
              <a:rPr lang="en-US" sz="2900"/>
            </a:br>
            <a:br>
              <a:rPr lang="en-US" sz="2900"/>
            </a:br>
            <a:r>
              <a:rPr lang="en-US" sz="2900"/>
              <a:t>The next page shows characters in a pantomime visiting the soldiers in hospital.</a:t>
            </a:r>
          </a:p>
        </p:txBody>
      </p:sp>
      <p:pic>
        <p:nvPicPr>
          <p:cNvPr id="6" name="Content Placeholder 5" descr="A scrapbook page which includes pictures of women undertaking tasks in the hospital including wheeling a man in a bed and one where a woman is looking through a microscope.">
            <a:extLst>
              <a:ext uri="{FF2B5EF4-FFF2-40B4-BE49-F238E27FC236}">
                <a16:creationId xmlns:a16="http://schemas.microsoft.com/office/drawing/2014/main" id="{637EF407-CAD7-914A-8080-66532A5F1B24}"/>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5009505" y="10"/>
            <a:ext cx="7182495" cy="6857990"/>
          </a:xfrm>
          <a:prstGeom prst="rect">
            <a:avLst/>
          </a:prstGeom>
        </p:spPr>
      </p:pic>
    </p:spTree>
    <p:extLst>
      <p:ext uri="{BB962C8B-B14F-4D97-AF65-F5344CB8AC3E}">
        <p14:creationId xmlns:p14="http://schemas.microsoft.com/office/powerpoint/2010/main" val="332813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Pages of the scrapbook including pictures and newspaper cuttings. One is entitled 'Emperor and Princess Visit Wounded'.">
            <a:extLst>
              <a:ext uri="{FF2B5EF4-FFF2-40B4-BE49-F238E27FC236}">
                <a16:creationId xmlns:a16="http://schemas.microsoft.com/office/drawing/2014/main" id="{4D8209E5-EBA4-E340-9B4D-C6A5E7456DA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23210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5975AD-FC91-9C4E-9F22-D3DD695444CA}"/>
              </a:ext>
            </a:extLst>
          </p:cNvPr>
          <p:cNvSpPr>
            <a:spLocks noGrp="1"/>
          </p:cNvSpPr>
          <p:nvPr>
            <p:ph type="title"/>
          </p:nvPr>
        </p:nvSpPr>
        <p:spPr>
          <a:xfrm>
            <a:off x="790832" y="365126"/>
            <a:ext cx="11036733" cy="1294710"/>
          </a:xfrm>
        </p:spPr>
        <p:txBody>
          <a:bodyPr>
            <a:normAutofit fontScale="90000"/>
          </a:bodyPr>
          <a:lstStyle/>
          <a:p>
            <a:r>
              <a:rPr lang="en-US" dirty="0"/>
              <a:t>What would you stick in this spare page of the scrapbook to remember the war, the hospital and the women? Think about what you saw on the film.</a:t>
            </a:r>
          </a:p>
        </p:txBody>
      </p:sp>
      <p:pic>
        <p:nvPicPr>
          <p:cNvPr id="8" name="Content Placeholder 7" descr="2 blank pages of the open scrapbook.">
            <a:extLst>
              <a:ext uri="{FF2B5EF4-FFF2-40B4-BE49-F238E27FC236}">
                <a16:creationId xmlns:a16="http://schemas.microsoft.com/office/drawing/2014/main" id="{7416D21B-4F31-AA48-8208-EC77099CC33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23070" y="2003162"/>
            <a:ext cx="7018637" cy="4737847"/>
          </a:xfrm>
        </p:spPr>
      </p:pic>
    </p:spTree>
    <p:extLst>
      <p:ext uri="{BB962C8B-B14F-4D97-AF65-F5344CB8AC3E}">
        <p14:creationId xmlns:p14="http://schemas.microsoft.com/office/powerpoint/2010/main" val="313639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300B-5F42-8448-9118-38B4646390CB}"/>
              </a:ext>
            </a:extLst>
          </p:cNvPr>
          <p:cNvSpPr>
            <a:spLocks noGrp="1"/>
          </p:cNvSpPr>
          <p:nvPr>
            <p:ph type="title"/>
          </p:nvPr>
        </p:nvSpPr>
        <p:spPr>
          <a:xfrm>
            <a:off x="304800" y="365126"/>
            <a:ext cx="10885714" cy="1028246"/>
          </a:xfrm>
        </p:spPr>
        <p:txBody>
          <a:bodyPr/>
          <a:lstStyle/>
          <a:p>
            <a:r>
              <a:rPr lang="en-US" b="1" dirty="0">
                <a:solidFill>
                  <a:srgbClr val="FF0000"/>
                </a:solidFill>
              </a:rPr>
              <a:t>Armistice Day – 11 November 1918</a:t>
            </a:r>
          </a:p>
        </p:txBody>
      </p:sp>
      <p:sp>
        <p:nvSpPr>
          <p:cNvPr id="4" name="Content Placeholder 3">
            <a:extLst>
              <a:ext uri="{FF2B5EF4-FFF2-40B4-BE49-F238E27FC236}">
                <a16:creationId xmlns:a16="http://schemas.microsoft.com/office/drawing/2014/main" id="{D67B7149-46E9-AF49-923D-E9AB1CC8D878}"/>
              </a:ext>
            </a:extLst>
          </p:cNvPr>
          <p:cNvSpPr>
            <a:spLocks noGrp="1"/>
          </p:cNvSpPr>
          <p:nvPr>
            <p:ph sz="half" idx="1"/>
          </p:nvPr>
        </p:nvSpPr>
        <p:spPr>
          <a:xfrm>
            <a:off x="304800" y="1690688"/>
            <a:ext cx="6577914" cy="4695598"/>
          </a:xfrm>
        </p:spPr>
        <p:txBody>
          <a:bodyPr>
            <a:normAutofit fontScale="92500" lnSpcReduction="10000"/>
          </a:bodyPr>
          <a:lstStyle/>
          <a:p>
            <a:pPr marL="0" indent="0">
              <a:buNone/>
            </a:pPr>
            <a:r>
              <a:rPr lang="en-US" dirty="0"/>
              <a:t>World War One (or the First World War) officially ended on 11 November 1918 at 11am. All soldiers were commanded to put down their weapons.</a:t>
            </a:r>
          </a:p>
          <a:p>
            <a:pPr marL="0" indent="0">
              <a:buNone/>
            </a:pPr>
            <a:r>
              <a:rPr lang="en-US" dirty="0"/>
              <a:t>An armistice is an agreement between the different sides to stop fighting in a war.</a:t>
            </a:r>
          </a:p>
          <a:p>
            <a:pPr marL="0" indent="0">
              <a:buNone/>
            </a:pPr>
            <a:r>
              <a:rPr lang="en-US" dirty="0"/>
              <a:t>Britain, France, Italy and America had won the war and there was huge celebrations. Crowds danced, sang and cheered on the streets in all major cities.</a:t>
            </a:r>
          </a:p>
          <a:p>
            <a:pPr marL="0" indent="0">
              <a:buNone/>
            </a:pPr>
            <a:r>
              <a:rPr lang="en-US" dirty="0"/>
              <a:t>Many people were sad too as people they loved had died in the war.</a:t>
            </a:r>
          </a:p>
          <a:p>
            <a:pPr marL="0" indent="0">
              <a:buNone/>
            </a:pPr>
            <a:r>
              <a:rPr lang="en-US" sz="1300" dirty="0">
                <a:hlinkClick r:id="rId3"/>
              </a:rPr>
              <a:t>There is footage from Pathe here: https://www.youtube.com/watch?v=S1QSNP9ibBs</a:t>
            </a:r>
            <a:r>
              <a:rPr lang="en-US" sz="1300" dirty="0"/>
              <a:t> </a:t>
            </a:r>
          </a:p>
        </p:txBody>
      </p:sp>
      <p:pic>
        <p:nvPicPr>
          <p:cNvPr id="9" name="Content Placeholder 8" descr="A huge crowd of people in the streets. Black and white image.">
            <a:extLst>
              <a:ext uri="{FF2B5EF4-FFF2-40B4-BE49-F238E27FC236}">
                <a16:creationId xmlns:a16="http://schemas.microsoft.com/office/drawing/2014/main" id="{EEA942CD-AC95-CA42-BFA6-3948DF424459}"/>
              </a:ext>
            </a:extLst>
          </p:cNvPr>
          <p:cNvPicPr>
            <a:picLocks noGrp="1" noChangeAspect="1"/>
          </p:cNvPicPr>
          <p:nvPr>
            <p:ph sz="half" idx="2"/>
          </p:nvPr>
        </p:nvPicPr>
        <p:blipFill>
          <a:blip r:embed="rId4"/>
          <a:stretch>
            <a:fillRect/>
          </a:stretch>
        </p:blipFill>
        <p:spPr>
          <a:xfrm>
            <a:off x="7010400" y="1840139"/>
            <a:ext cx="4524336" cy="3847466"/>
          </a:xfrm>
        </p:spPr>
      </p:pic>
    </p:spTree>
    <p:extLst>
      <p:ext uri="{BB962C8B-B14F-4D97-AF65-F5344CB8AC3E}">
        <p14:creationId xmlns:p14="http://schemas.microsoft.com/office/powerpoint/2010/main" val="203771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4C891B-62D0-4250-AEB7-0F42BAD78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8A463-B217-6046-A9E3-27D80653D70C}"/>
              </a:ext>
            </a:extLst>
          </p:cNvPr>
          <p:cNvSpPr>
            <a:spLocks noGrp="1"/>
          </p:cNvSpPr>
          <p:nvPr>
            <p:ph type="title"/>
          </p:nvPr>
        </p:nvSpPr>
        <p:spPr>
          <a:xfrm>
            <a:off x="838199" y="2228850"/>
            <a:ext cx="10146541" cy="1096912"/>
          </a:xfrm>
        </p:spPr>
        <p:txBody>
          <a:bodyPr anchor="b">
            <a:normAutofit/>
          </a:bodyPr>
          <a:lstStyle/>
          <a:p>
            <a:r>
              <a:rPr lang="en-US" sz="4000" b="1" dirty="0">
                <a:solidFill>
                  <a:srgbClr val="FF0000"/>
                </a:solidFill>
              </a:rPr>
              <a:t>Activity Choice</a:t>
            </a:r>
          </a:p>
        </p:txBody>
      </p:sp>
      <p:pic>
        <p:nvPicPr>
          <p:cNvPr id="7" name="Graphic 6">
            <a:extLst>
              <a:ext uri="{FF2B5EF4-FFF2-40B4-BE49-F238E27FC236}">
                <a16:creationId xmlns:a16="http://schemas.microsoft.com/office/drawing/2014/main" id="{911E744E-ED69-48B3-A4C7-1BB80DD7CB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8592" y="1097104"/>
            <a:ext cx="995221" cy="995221"/>
          </a:xfrm>
          <a:prstGeom prst="rect">
            <a:avLst/>
          </a:prstGeom>
        </p:spPr>
      </p:pic>
      <p:sp>
        <p:nvSpPr>
          <p:cNvPr id="3" name="Content Placeholder 2">
            <a:extLst>
              <a:ext uri="{FF2B5EF4-FFF2-40B4-BE49-F238E27FC236}">
                <a16:creationId xmlns:a16="http://schemas.microsoft.com/office/drawing/2014/main" id="{1A6E1D1D-C868-B54A-9E9A-5F4D5E171F68}"/>
              </a:ext>
            </a:extLst>
          </p:cNvPr>
          <p:cNvSpPr>
            <a:spLocks noGrp="1"/>
          </p:cNvSpPr>
          <p:nvPr>
            <p:ph idx="1"/>
          </p:nvPr>
        </p:nvSpPr>
        <p:spPr>
          <a:xfrm>
            <a:off x="838200" y="3532241"/>
            <a:ext cx="10144180" cy="2203206"/>
          </a:xfrm>
        </p:spPr>
        <p:txBody>
          <a:bodyPr anchor="t">
            <a:normAutofit/>
          </a:bodyPr>
          <a:lstStyle/>
          <a:p>
            <a:r>
              <a:rPr lang="en-US" sz="4000" dirty="0"/>
              <a:t>Draw, write and add ideas to the spare scrapbook page</a:t>
            </a:r>
          </a:p>
          <a:p>
            <a:r>
              <a:rPr lang="en-US" sz="4000" dirty="0" err="1"/>
              <a:t>Endell</a:t>
            </a:r>
            <a:r>
              <a:rPr lang="en-US" sz="4000" dirty="0"/>
              <a:t> Street Hospital Wordsearch</a:t>
            </a:r>
          </a:p>
          <a:p>
            <a:endParaRPr lang="en-US" sz="2000" dirty="0"/>
          </a:p>
        </p:txBody>
      </p:sp>
    </p:spTree>
    <p:extLst>
      <p:ext uri="{BB962C8B-B14F-4D97-AF65-F5344CB8AC3E}">
        <p14:creationId xmlns:p14="http://schemas.microsoft.com/office/powerpoint/2010/main" val="4277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0F06-FEDF-9C49-A7C1-97154577D827}"/>
              </a:ext>
            </a:extLst>
          </p:cNvPr>
          <p:cNvSpPr>
            <a:spLocks noGrp="1"/>
          </p:cNvSpPr>
          <p:nvPr>
            <p:ph type="title"/>
          </p:nvPr>
        </p:nvSpPr>
        <p:spPr>
          <a:xfrm>
            <a:off x="838200" y="365125"/>
            <a:ext cx="5989320" cy="1325563"/>
          </a:xfrm>
        </p:spPr>
        <p:txBody>
          <a:bodyPr/>
          <a:lstStyle/>
          <a:p>
            <a:r>
              <a:rPr lang="en-US" b="1" dirty="0">
                <a:solidFill>
                  <a:srgbClr val="FF0000"/>
                </a:solidFill>
              </a:rPr>
              <a:t>Introduction</a:t>
            </a:r>
          </a:p>
        </p:txBody>
      </p:sp>
      <p:sp>
        <p:nvSpPr>
          <p:cNvPr id="4" name="Content Placeholder 3">
            <a:extLst>
              <a:ext uri="{FF2B5EF4-FFF2-40B4-BE49-F238E27FC236}">
                <a16:creationId xmlns:a16="http://schemas.microsoft.com/office/drawing/2014/main" id="{93031D28-6912-A144-95C0-6B1F5548D166}"/>
              </a:ext>
            </a:extLst>
          </p:cNvPr>
          <p:cNvSpPr>
            <a:spLocks noGrp="1"/>
          </p:cNvSpPr>
          <p:nvPr>
            <p:ph sz="half" idx="1"/>
          </p:nvPr>
        </p:nvSpPr>
        <p:spPr>
          <a:xfrm>
            <a:off x="838200" y="1690688"/>
            <a:ext cx="5989320" cy="4923472"/>
          </a:xfrm>
        </p:spPr>
        <p:txBody>
          <a:bodyPr>
            <a:normAutofit/>
          </a:bodyPr>
          <a:lstStyle/>
          <a:p>
            <a:pPr marL="0" indent="0">
              <a:buNone/>
            </a:pPr>
            <a:r>
              <a:rPr lang="en-US" dirty="0"/>
              <a:t>Hello, my name is Debbie and I work in the library at the London School of Economics, which is a college that is part of the University of London. It is a school where young people and adults go to learn things.</a:t>
            </a:r>
          </a:p>
          <a:p>
            <a:pPr marL="0" indent="0">
              <a:buNone/>
            </a:pPr>
            <a:r>
              <a:rPr lang="en-US" dirty="0"/>
              <a:t>I have been talking to historians and academics (people who teach and research at universities) about the influenza pandemic in 1918-19. You’ll see me on some of the videos in these lessons.</a:t>
            </a:r>
          </a:p>
        </p:txBody>
      </p:sp>
      <p:pic>
        <p:nvPicPr>
          <p:cNvPr id="7" name="Content Placeholder 6" descr="A photograph of Debbie looking into the camera.">
            <a:extLst>
              <a:ext uri="{FF2B5EF4-FFF2-40B4-BE49-F238E27FC236}">
                <a16:creationId xmlns:a16="http://schemas.microsoft.com/office/drawing/2014/main" id="{1C73EFAF-D01A-524B-80ED-AA0300DD163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6337055" y="996778"/>
            <a:ext cx="6474743" cy="4864443"/>
          </a:xfrm>
        </p:spPr>
      </p:pic>
    </p:spTree>
    <p:extLst>
      <p:ext uri="{BB962C8B-B14F-4D97-AF65-F5344CB8AC3E}">
        <p14:creationId xmlns:p14="http://schemas.microsoft.com/office/powerpoint/2010/main" val="190786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4447D8-A8C9-F746-85E6-117DC1863969}"/>
              </a:ext>
            </a:extLst>
          </p:cNvPr>
          <p:cNvSpPr>
            <a:spLocks noGrp="1"/>
          </p:cNvSpPr>
          <p:nvPr>
            <p:ph type="title"/>
          </p:nvPr>
        </p:nvSpPr>
        <p:spPr>
          <a:xfrm>
            <a:off x="5354955" y="1223319"/>
            <a:ext cx="6334538" cy="4732638"/>
          </a:xfrm>
          <a:noFill/>
        </p:spPr>
        <p:txBody>
          <a:bodyPr vert="horz" lIns="91440" tIns="45720" rIns="91440" bIns="45720" rtlCol="0" anchor="b">
            <a:normAutofit fontScale="90000"/>
          </a:bodyPr>
          <a:lstStyle/>
          <a:p>
            <a:r>
              <a:rPr lang="en-US" sz="5200" b="1" dirty="0"/>
              <a:t>Remembrance Day</a:t>
            </a:r>
            <a:br>
              <a:rPr lang="en-US" sz="5200" b="1" dirty="0"/>
            </a:br>
            <a:r>
              <a:rPr lang="en-US" sz="5200" b="1" dirty="0"/>
              <a:t>11 November 11am</a:t>
            </a:r>
            <a:br>
              <a:rPr lang="en-US" sz="5200" dirty="0"/>
            </a:br>
            <a:br>
              <a:rPr lang="en-US" sz="5200" dirty="0"/>
            </a:br>
            <a:r>
              <a:rPr lang="en-US" sz="5200" dirty="0"/>
              <a:t>What do people remember?</a:t>
            </a:r>
            <a:br>
              <a:rPr lang="en-US" sz="5200" dirty="0"/>
            </a:br>
            <a:r>
              <a:rPr lang="en-US" sz="5200" dirty="0"/>
              <a:t>What happened at 11am 11 November 1918?</a:t>
            </a:r>
          </a:p>
        </p:txBody>
      </p:sp>
      <p:pic>
        <p:nvPicPr>
          <p:cNvPr id="15" name="Content Placeholder 14" descr="A red Royal British Legion poppy.">
            <a:extLst>
              <a:ext uri="{FF2B5EF4-FFF2-40B4-BE49-F238E27FC236}">
                <a16:creationId xmlns:a16="http://schemas.microsoft.com/office/drawing/2014/main" id="{9EA64A8D-7B7B-3C44-9A9A-9394FD401C1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4992985" cy="6857990"/>
          </a:xfrm>
          <a:prstGeom prst="rect">
            <a:avLst/>
          </a:prstGeom>
        </p:spPr>
      </p:pic>
    </p:spTree>
    <p:extLst>
      <p:ext uri="{BB962C8B-B14F-4D97-AF65-F5344CB8AC3E}">
        <p14:creationId xmlns:p14="http://schemas.microsoft.com/office/powerpoint/2010/main" val="258828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08723"/>
            <a:ext cx="10515600" cy="1113182"/>
          </a:xfrm>
        </p:spPr>
        <p:txBody>
          <a:bodyPr>
            <a:normAutofit/>
          </a:bodyPr>
          <a:lstStyle/>
          <a:p>
            <a:pPr marL="0" indent="0"/>
            <a:r>
              <a:rPr lang="en-US" b="1" dirty="0">
                <a:solidFill>
                  <a:srgbClr val="FF0000"/>
                </a:solidFill>
                <a:latin typeface="+mn-lt"/>
                <a:cs typeface="Arial" panose="020B0604020202020204" pitchFamily="34" charset="0"/>
              </a:rPr>
              <a:t>The First World War &amp; Suffragettes</a:t>
            </a:r>
          </a:p>
        </p:txBody>
      </p:sp>
      <p:sp>
        <p:nvSpPr>
          <p:cNvPr id="3" name="Content Placeholder 2"/>
          <p:cNvSpPr>
            <a:spLocks noGrp="1"/>
          </p:cNvSpPr>
          <p:nvPr>
            <p:ph idx="1"/>
          </p:nvPr>
        </p:nvSpPr>
        <p:spPr>
          <a:xfrm>
            <a:off x="646044" y="1321905"/>
            <a:ext cx="6030528" cy="5098773"/>
          </a:xfrm>
        </p:spPr>
        <p:txBody>
          <a:bodyPr>
            <a:noAutofit/>
          </a:bodyPr>
          <a:lstStyle/>
          <a:p>
            <a:pPr marL="0" indent="0">
              <a:buNone/>
            </a:pPr>
            <a:r>
              <a:rPr lang="en-US" sz="2400" dirty="0">
                <a:cs typeface="Arial" panose="020B0604020202020204" pitchFamily="34" charset="0"/>
              </a:rPr>
              <a:t>Women had been campaigning to get a vote for years. Suffragettes used violent methods. These are called ‘militant tactics’.</a:t>
            </a:r>
          </a:p>
          <a:p>
            <a:pPr marL="0" indent="0">
              <a:buNone/>
            </a:pPr>
            <a:r>
              <a:rPr lang="en-US" sz="2400" dirty="0">
                <a:cs typeface="Arial" panose="020B0604020202020204" pitchFamily="34" charset="0"/>
              </a:rPr>
              <a:t>When the war broke out in 1914, suffragettes announced that they would stop the violence and help the war effort</a:t>
            </a:r>
          </a:p>
          <a:p>
            <a:pPr marL="0" indent="0">
              <a:buNone/>
            </a:pPr>
            <a:r>
              <a:rPr lang="en-US" sz="2400" dirty="0">
                <a:cs typeface="Arial" panose="020B0604020202020204" pitchFamily="34" charset="0"/>
              </a:rPr>
              <a:t>Two former suffragettes, the doctors </a:t>
            </a:r>
            <a:r>
              <a:rPr lang="en-US" sz="2400" b="1" dirty="0">
                <a:cs typeface="Arial" panose="020B0604020202020204" pitchFamily="34" charset="0"/>
              </a:rPr>
              <a:t>Louisa Garrett Anderson </a:t>
            </a:r>
            <a:r>
              <a:rPr lang="en-US" sz="2400" dirty="0">
                <a:cs typeface="Arial" panose="020B0604020202020204" pitchFamily="34" charset="0"/>
              </a:rPr>
              <a:t>and </a:t>
            </a:r>
            <a:r>
              <a:rPr lang="en-US" sz="2400" b="1" dirty="0">
                <a:cs typeface="Arial" panose="020B0604020202020204" pitchFamily="34" charset="0"/>
              </a:rPr>
              <a:t>Flora Murray</a:t>
            </a:r>
            <a:r>
              <a:rPr lang="en-US" sz="2400" dirty="0">
                <a:cs typeface="Arial" panose="020B0604020202020204" pitchFamily="34" charset="0"/>
              </a:rPr>
              <a:t>, formed the Women’s Hospital Corps to care for soldiers wounded in the war. They are pictured here.</a:t>
            </a:r>
          </a:p>
          <a:p>
            <a:pPr marL="0" indent="0">
              <a:buNone/>
            </a:pPr>
            <a:r>
              <a:rPr lang="en-US" sz="2400" dirty="0">
                <a:cs typeface="Arial" panose="020B0604020202020204" pitchFamily="34" charset="0"/>
              </a:rPr>
              <a:t>By the middle of 1915 they ran a military hospital in central London.</a:t>
            </a:r>
          </a:p>
        </p:txBody>
      </p:sp>
      <p:pic>
        <p:nvPicPr>
          <p:cNvPr id="2" name="Picture 1" descr="A cropped close up of Flora Murray and Louisa Garrett Anders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34079" y="1928462"/>
            <a:ext cx="4934902" cy="4225183"/>
          </a:xfrm>
          <a:prstGeom prst="rect">
            <a:avLst/>
          </a:prstGeom>
        </p:spPr>
      </p:pic>
    </p:spTree>
    <p:extLst>
      <p:ext uri="{BB962C8B-B14F-4D97-AF65-F5344CB8AC3E}">
        <p14:creationId xmlns:p14="http://schemas.microsoft.com/office/powerpoint/2010/main" val="181670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5B2D-D220-BC4A-A870-3C3E76AA6EAD}"/>
              </a:ext>
            </a:extLst>
          </p:cNvPr>
          <p:cNvSpPr>
            <a:spLocks noGrp="1"/>
          </p:cNvSpPr>
          <p:nvPr>
            <p:ph type="title"/>
          </p:nvPr>
        </p:nvSpPr>
        <p:spPr>
          <a:xfrm>
            <a:off x="838200" y="365126"/>
            <a:ext cx="7015072" cy="746982"/>
          </a:xfrm>
        </p:spPr>
        <p:txBody>
          <a:bodyPr/>
          <a:lstStyle/>
          <a:p>
            <a:r>
              <a:rPr lang="en-US" b="1" dirty="0">
                <a:solidFill>
                  <a:srgbClr val="FF0000"/>
                </a:solidFill>
                <a:latin typeface="+mn-lt"/>
              </a:rPr>
              <a:t>Women and the War</a:t>
            </a:r>
          </a:p>
        </p:txBody>
      </p:sp>
      <p:sp>
        <p:nvSpPr>
          <p:cNvPr id="4" name="Content Placeholder 3">
            <a:extLst>
              <a:ext uri="{FF2B5EF4-FFF2-40B4-BE49-F238E27FC236}">
                <a16:creationId xmlns:a16="http://schemas.microsoft.com/office/drawing/2014/main" id="{74EE9220-0E88-2B4F-95BF-F7695A29AC82}"/>
              </a:ext>
            </a:extLst>
          </p:cNvPr>
          <p:cNvSpPr>
            <a:spLocks noGrp="1"/>
          </p:cNvSpPr>
          <p:nvPr>
            <p:ph sz="half" idx="1"/>
          </p:nvPr>
        </p:nvSpPr>
        <p:spPr>
          <a:xfrm>
            <a:off x="838199" y="1112108"/>
            <a:ext cx="6874566" cy="5380766"/>
          </a:xfrm>
        </p:spPr>
        <p:txBody>
          <a:bodyPr>
            <a:normAutofit fontScale="85000" lnSpcReduction="20000"/>
          </a:bodyPr>
          <a:lstStyle/>
          <a:p>
            <a:pPr marL="0" indent="0">
              <a:lnSpc>
                <a:spcPct val="120000"/>
              </a:lnSpc>
              <a:buNone/>
            </a:pPr>
            <a:r>
              <a:rPr lang="en-US" dirty="0"/>
              <a:t>Women could not fight in alongside men in the army, navy or air force in World War One 1914-18.</a:t>
            </a:r>
          </a:p>
          <a:p>
            <a:pPr marL="0" indent="0">
              <a:lnSpc>
                <a:spcPct val="120000"/>
              </a:lnSpc>
              <a:buNone/>
            </a:pPr>
            <a:r>
              <a:rPr lang="en-US" dirty="0"/>
              <a:t>Women joined the war effort as nurses, doctors, orderlies (an attendant carrying out non-medical tasks like laundry or cleaning), office staff, farm workers, in factories . . .</a:t>
            </a:r>
          </a:p>
          <a:p>
            <a:pPr marL="0" indent="0">
              <a:lnSpc>
                <a:spcPct val="120000"/>
              </a:lnSpc>
              <a:buNone/>
            </a:pPr>
            <a:r>
              <a:rPr lang="en-US" dirty="0"/>
              <a:t>The hospital that the two women doctors ran was called </a:t>
            </a:r>
            <a:r>
              <a:rPr lang="en-US" dirty="0" err="1"/>
              <a:t>Endell</a:t>
            </a:r>
            <a:r>
              <a:rPr lang="en-US" dirty="0"/>
              <a:t> Street Military Hospital. It was open from 1915 to 1919 and was staffed almost entirely by women. </a:t>
            </a:r>
          </a:p>
          <a:p>
            <a:pPr marL="0" indent="0">
              <a:lnSpc>
                <a:spcPct val="120000"/>
              </a:lnSpc>
              <a:buNone/>
            </a:pPr>
            <a:r>
              <a:rPr lang="en-US" dirty="0"/>
              <a:t>This is porter </a:t>
            </a:r>
            <a:r>
              <a:rPr lang="en-US" dirty="0" err="1"/>
              <a:t>Mardie</a:t>
            </a:r>
            <a:r>
              <a:rPr lang="en-US" dirty="0"/>
              <a:t> Hodgson and a special constable, who was one of the few men to work there, at the entrance to it.</a:t>
            </a:r>
          </a:p>
        </p:txBody>
      </p:sp>
      <p:pic>
        <p:nvPicPr>
          <p:cNvPr id="7" name="Content Placeholder 6" descr="The entrance to Endell Street Hospital with an orderly and a guard.">
            <a:extLst>
              <a:ext uri="{FF2B5EF4-FFF2-40B4-BE49-F238E27FC236}">
                <a16:creationId xmlns:a16="http://schemas.microsoft.com/office/drawing/2014/main" id="{3DB793EB-EBBA-134F-BE47-803AF23BBBBC}"/>
              </a:ext>
            </a:extLst>
          </p:cNvPr>
          <p:cNvPicPr>
            <a:picLocks noGrp="1" noChangeAspect="1"/>
          </p:cNvPicPr>
          <p:nvPr>
            <p:ph sz="half" idx="2"/>
          </p:nvPr>
        </p:nvPicPr>
        <p:blipFill>
          <a:blip r:embed="rId3"/>
          <a:stretch>
            <a:fillRect/>
          </a:stretch>
        </p:blipFill>
        <p:spPr>
          <a:xfrm>
            <a:off x="7853272" y="1112107"/>
            <a:ext cx="4161844" cy="5380767"/>
          </a:xfrm>
        </p:spPr>
      </p:pic>
    </p:spTree>
    <p:extLst>
      <p:ext uri="{BB962C8B-B14F-4D97-AF65-F5344CB8AC3E}">
        <p14:creationId xmlns:p14="http://schemas.microsoft.com/office/powerpoint/2010/main" val="391643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287" y="228600"/>
            <a:ext cx="6649278" cy="974035"/>
          </a:xfrm>
        </p:spPr>
        <p:txBody>
          <a:bodyPr anchor="b">
            <a:normAutofit/>
          </a:bodyPr>
          <a:lstStyle/>
          <a:p>
            <a:r>
              <a:rPr lang="en-US" sz="4100" dirty="0">
                <a:solidFill>
                  <a:srgbClr val="FF0000"/>
                </a:solidFill>
                <a:latin typeface="Arial" panose="020B0604020202020204" pitchFamily="34" charset="0"/>
                <a:cs typeface="Arial" panose="020B0604020202020204" pitchFamily="34" charset="0"/>
              </a:rPr>
              <a:t>Case File: Nina Last</a:t>
            </a:r>
          </a:p>
        </p:txBody>
      </p:sp>
      <p:sp>
        <p:nvSpPr>
          <p:cNvPr id="3" name="Content Placeholder 2"/>
          <p:cNvSpPr>
            <a:spLocks noGrp="1"/>
          </p:cNvSpPr>
          <p:nvPr>
            <p:ph idx="1"/>
          </p:nvPr>
        </p:nvSpPr>
        <p:spPr>
          <a:xfrm>
            <a:off x="4992915" y="1349829"/>
            <a:ext cx="6649278" cy="5279571"/>
          </a:xfrm>
        </p:spPr>
        <p:txBody>
          <a:bodyPr>
            <a:noAutofit/>
          </a:bodyPr>
          <a:lstStyle/>
          <a:p>
            <a:pPr marL="0" indent="0">
              <a:buNone/>
            </a:pPr>
            <a:r>
              <a:rPr lang="en-US" sz="2200" dirty="0">
                <a:cs typeface="Arial" panose="020B0604020202020204" pitchFamily="34" charset="0"/>
              </a:rPr>
              <a:t>Nina Last worked as a hospital orderly at the </a:t>
            </a:r>
            <a:r>
              <a:rPr lang="en-US" sz="2200" dirty="0" err="1">
                <a:cs typeface="Arial" panose="020B0604020202020204" pitchFamily="34" charset="0"/>
              </a:rPr>
              <a:t>Endell</a:t>
            </a:r>
            <a:r>
              <a:rPr lang="en-US" sz="2200" dirty="0">
                <a:cs typeface="Arial" panose="020B0604020202020204" pitchFamily="34" charset="0"/>
              </a:rPr>
              <a:t> Street Military Hospital. Her sister Barbara also worked there as a nursing orderly and helped with the soldier’s injuries.</a:t>
            </a:r>
          </a:p>
          <a:p>
            <a:pPr marL="0" indent="0">
              <a:buNone/>
            </a:pPr>
            <a:r>
              <a:rPr lang="en-US" sz="2200" dirty="0">
                <a:cs typeface="Arial" panose="020B0604020202020204" pitchFamily="34" charset="0"/>
              </a:rPr>
              <a:t>Nina fainted at the sight of blood and so worked in the laundry where she cleaned the bed sheets and dirty clothing.</a:t>
            </a:r>
          </a:p>
          <a:p>
            <a:pPr marL="0" indent="0">
              <a:buNone/>
            </a:pPr>
            <a:r>
              <a:rPr lang="en-US" sz="2200" dirty="0">
                <a:cs typeface="Arial" panose="020B0604020202020204" pitchFamily="34" charset="0"/>
              </a:rPr>
              <a:t>She would help when soldiers were brought into the hospital and wrote in her diary:</a:t>
            </a:r>
          </a:p>
          <a:p>
            <a:pPr marL="0" indent="0">
              <a:buNone/>
            </a:pPr>
            <a:r>
              <a:rPr lang="en-US" sz="2200" dirty="0">
                <a:cs typeface="Arial" panose="020B0604020202020204" pitchFamily="34" charset="0"/>
              </a:rPr>
              <a:t>“A loud bell would go suddenly at any hour of darkness, generally around midnight. We were up in a second and incredibly quickly stuffed our nightdresses into our dark blue bloomers, popped on our uniform, caught up our hair in our bonnets and reported down in the yard.</a:t>
            </a:r>
            <a:r>
              <a:rPr lang="is-IS" sz="2200" dirty="0">
                <a:cs typeface="Arial" panose="020B0604020202020204" pitchFamily="34" charset="0"/>
              </a:rPr>
              <a:t>”</a:t>
            </a:r>
          </a:p>
        </p:txBody>
      </p:sp>
      <p:pic>
        <p:nvPicPr>
          <p:cNvPr id="4" name="Picture 3" descr="A close-up portrait image of Nina Last. She is looking off to the righ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57100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B5C3-4512-014E-A670-61A29AF64369}"/>
              </a:ext>
            </a:extLst>
          </p:cNvPr>
          <p:cNvSpPr>
            <a:spLocks noGrp="1"/>
          </p:cNvSpPr>
          <p:nvPr>
            <p:ph type="title"/>
          </p:nvPr>
        </p:nvSpPr>
        <p:spPr/>
        <p:txBody>
          <a:bodyPr/>
          <a:lstStyle/>
          <a:p>
            <a:r>
              <a:rPr lang="en-US" b="1" dirty="0">
                <a:solidFill>
                  <a:srgbClr val="FF0000"/>
                </a:solidFill>
              </a:rPr>
              <a:t>Nina Last’s Uniform</a:t>
            </a:r>
          </a:p>
        </p:txBody>
      </p:sp>
      <p:pic>
        <p:nvPicPr>
          <p:cNvPr id="5" name="Content Placeholder 4" descr="A Endell Street Military Hosptial uniform on a hanger. It has blue trim on the colour and multiple buttons down the front. ">
            <a:extLst>
              <a:ext uri="{FF2B5EF4-FFF2-40B4-BE49-F238E27FC236}">
                <a16:creationId xmlns:a16="http://schemas.microsoft.com/office/drawing/2014/main" id="{A3DB2FEB-7F09-5B4C-A6D6-2494B96A14B0}"/>
              </a:ext>
            </a:extLst>
          </p:cNvPr>
          <p:cNvPicPr>
            <a:picLocks noGrp="1" noChangeAspect="1"/>
          </p:cNvPicPr>
          <p:nvPr>
            <p:ph sz="half" idx="1"/>
          </p:nvPr>
        </p:nvPicPr>
        <p:blipFill>
          <a:blip r:embed="rId3"/>
          <a:stretch>
            <a:fillRect/>
          </a:stretch>
        </p:blipFill>
        <p:spPr>
          <a:xfrm>
            <a:off x="1277259" y="1600953"/>
            <a:ext cx="3368144" cy="5058548"/>
          </a:xfrm>
        </p:spPr>
      </p:pic>
      <p:sp>
        <p:nvSpPr>
          <p:cNvPr id="6" name="Content Placeholder 5">
            <a:extLst>
              <a:ext uri="{FF2B5EF4-FFF2-40B4-BE49-F238E27FC236}">
                <a16:creationId xmlns:a16="http://schemas.microsoft.com/office/drawing/2014/main" id="{5AE67069-0C49-2B45-A048-A490A5CEC144}"/>
              </a:ext>
            </a:extLst>
          </p:cNvPr>
          <p:cNvSpPr>
            <a:spLocks noGrp="1"/>
          </p:cNvSpPr>
          <p:nvPr>
            <p:ph sz="half" idx="2"/>
          </p:nvPr>
        </p:nvSpPr>
        <p:spPr>
          <a:xfrm>
            <a:off x="5774634" y="943429"/>
            <a:ext cx="6098051" cy="5626336"/>
          </a:xfrm>
        </p:spPr>
        <p:txBody>
          <a:bodyPr>
            <a:normAutofit/>
          </a:bodyPr>
          <a:lstStyle/>
          <a:p>
            <a:pPr marL="0" indent="0">
              <a:lnSpc>
                <a:spcPct val="100000"/>
              </a:lnSpc>
              <a:buNone/>
            </a:pPr>
            <a:r>
              <a:rPr lang="en-US" dirty="0"/>
              <a:t>This is what Nina wore when she worked in </a:t>
            </a:r>
            <a:r>
              <a:rPr lang="en-US" dirty="0" err="1"/>
              <a:t>Endell</a:t>
            </a:r>
            <a:r>
              <a:rPr lang="en-US" dirty="0"/>
              <a:t> Street Military Hospital. </a:t>
            </a:r>
          </a:p>
          <a:p>
            <a:pPr marL="0" indent="0">
              <a:lnSpc>
                <a:spcPct val="100000"/>
              </a:lnSpc>
              <a:buNone/>
            </a:pPr>
            <a:r>
              <a:rPr lang="en-US" dirty="0"/>
              <a:t>It was very different to the type of clothes she was used to. She came from a wealthy background and was used to restrictive dresses and corsets.</a:t>
            </a:r>
          </a:p>
          <a:p>
            <a:pPr marL="0" indent="0">
              <a:lnSpc>
                <a:spcPct val="100000"/>
              </a:lnSpc>
              <a:buNone/>
            </a:pPr>
            <a:r>
              <a:rPr lang="en-US" dirty="0"/>
              <a:t>This uniform is still in the Women’s Library at London School of Economics. It is part of our archive. Archive means </a:t>
            </a:r>
            <a:r>
              <a:rPr lang="en-GB" dirty="0"/>
              <a:t>a place in which records or old papers are stored and shared.</a:t>
            </a:r>
            <a:endParaRPr lang="en-US" dirty="0"/>
          </a:p>
        </p:txBody>
      </p:sp>
    </p:spTree>
    <p:extLst>
      <p:ext uri="{BB962C8B-B14F-4D97-AF65-F5344CB8AC3E}">
        <p14:creationId xmlns:p14="http://schemas.microsoft.com/office/powerpoint/2010/main" val="26203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C736-6C80-3642-956B-69BFAFD5273A}"/>
              </a:ext>
            </a:extLst>
          </p:cNvPr>
          <p:cNvSpPr>
            <a:spLocks noGrp="1"/>
          </p:cNvSpPr>
          <p:nvPr>
            <p:ph type="title"/>
          </p:nvPr>
        </p:nvSpPr>
        <p:spPr>
          <a:xfrm flipH="1">
            <a:off x="573160" y="5715000"/>
            <a:ext cx="11214643" cy="824948"/>
          </a:xfrm>
        </p:spPr>
        <p:txBody>
          <a:bodyPr>
            <a:normAutofit/>
          </a:bodyPr>
          <a:lstStyle/>
          <a:p>
            <a:r>
              <a:rPr lang="en-US" sz="2400" dirty="0"/>
              <a:t>Video courtesy of Digital Drama </a:t>
            </a:r>
            <a:r>
              <a:rPr lang="en-US" sz="2400" dirty="0">
                <a:hlinkClick r:id="rId4"/>
              </a:rPr>
              <a:t>https://youtu.be/L8qGyEiJUbM</a:t>
            </a:r>
            <a:r>
              <a:rPr lang="en-US" sz="2400" dirty="0"/>
              <a:t> </a:t>
            </a:r>
          </a:p>
        </p:txBody>
      </p:sp>
      <p:pic>
        <p:nvPicPr>
          <p:cNvPr id="3" name="Online Media 2" descr="A video by Digital Drama entitled 'Deeds not words' which explores the suffragette surgeons of the First World War.">
            <a:hlinkClick r:id="" action="ppaction://media"/>
            <a:extLst>
              <a:ext uri="{FF2B5EF4-FFF2-40B4-BE49-F238E27FC236}">
                <a16:creationId xmlns:a16="http://schemas.microsoft.com/office/drawing/2014/main" id="{F2E65CB3-2653-3642-9DAD-6D544043A278}"/>
              </a:ext>
            </a:extLst>
          </p:cNvPr>
          <p:cNvPicPr>
            <a:picLocks noRot="1" noChangeAspect="1"/>
          </p:cNvPicPr>
          <p:nvPr>
            <a:videoFile r:link="rId1"/>
          </p:nvPr>
        </p:nvPicPr>
        <p:blipFill>
          <a:blip r:embed="rId5"/>
          <a:stretch>
            <a:fillRect/>
          </a:stretch>
        </p:blipFill>
        <p:spPr>
          <a:xfrm>
            <a:off x="1264443" y="318052"/>
            <a:ext cx="9663113" cy="5459659"/>
          </a:xfrm>
          <a:prstGeom prst="rect">
            <a:avLst/>
          </a:prstGeom>
        </p:spPr>
      </p:pic>
    </p:spTree>
    <p:extLst>
      <p:ext uri="{BB962C8B-B14F-4D97-AF65-F5344CB8AC3E}">
        <p14:creationId xmlns:p14="http://schemas.microsoft.com/office/powerpoint/2010/main" val="41048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A7F1D0-EDFB-9040-B09F-8BCAC0D437B4}"/>
              </a:ext>
            </a:extLst>
          </p:cNvPr>
          <p:cNvSpPr>
            <a:spLocks noGrp="1"/>
          </p:cNvSpPr>
          <p:nvPr>
            <p:ph type="title"/>
          </p:nvPr>
        </p:nvSpPr>
        <p:spPr>
          <a:xfrm>
            <a:off x="838200" y="365125"/>
            <a:ext cx="6417365" cy="1325563"/>
          </a:xfrm>
        </p:spPr>
        <p:txBody>
          <a:bodyPr/>
          <a:lstStyle/>
          <a:p>
            <a:r>
              <a:rPr lang="en-US" b="1" dirty="0">
                <a:solidFill>
                  <a:srgbClr val="FF0000"/>
                </a:solidFill>
              </a:rPr>
              <a:t>The </a:t>
            </a:r>
            <a:r>
              <a:rPr lang="en-US" b="1" dirty="0" err="1">
                <a:solidFill>
                  <a:srgbClr val="FF0000"/>
                </a:solidFill>
              </a:rPr>
              <a:t>Endell</a:t>
            </a:r>
            <a:r>
              <a:rPr lang="en-US" b="1" dirty="0">
                <a:solidFill>
                  <a:srgbClr val="FF0000"/>
                </a:solidFill>
              </a:rPr>
              <a:t> Street Scrapbook</a:t>
            </a:r>
          </a:p>
        </p:txBody>
      </p:sp>
      <p:sp>
        <p:nvSpPr>
          <p:cNvPr id="5" name="Content Placeholder 4">
            <a:extLst>
              <a:ext uri="{FF2B5EF4-FFF2-40B4-BE49-F238E27FC236}">
                <a16:creationId xmlns:a16="http://schemas.microsoft.com/office/drawing/2014/main" id="{DFD3B8F5-E844-7942-94BC-30844CDFE2B0}"/>
              </a:ext>
            </a:extLst>
          </p:cNvPr>
          <p:cNvSpPr>
            <a:spLocks noGrp="1"/>
          </p:cNvSpPr>
          <p:nvPr>
            <p:ph sz="half" idx="1"/>
          </p:nvPr>
        </p:nvSpPr>
        <p:spPr>
          <a:xfrm>
            <a:off x="838199" y="1690688"/>
            <a:ext cx="5701749" cy="4486275"/>
          </a:xfrm>
        </p:spPr>
        <p:txBody>
          <a:bodyPr>
            <a:normAutofit fontScale="92500" lnSpcReduction="10000"/>
          </a:bodyPr>
          <a:lstStyle/>
          <a:p>
            <a:pPr marL="0" indent="0">
              <a:lnSpc>
                <a:spcPct val="110000"/>
              </a:lnSpc>
              <a:buNone/>
            </a:pPr>
            <a:r>
              <a:rPr lang="en-US" dirty="0"/>
              <a:t>One of the reasons that film could use so many images taken in the war is that the chief medical officer, Flora Murray, kept a scrapbook of events and activities at the hospital.</a:t>
            </a:r>
          </a:p>
          <a:p>
            <a:pPr marL="0" indent="0">
              <a:lnSpc>
                <a:spcPct val="110000"/>
              </a:lnSpc>
              <a:buNone/>
            </a:pPr>
            <a:r>
              <a:rPr lang="en-US" dirty="0"/>
              <a:t>It was made up of newspaper clippings, photographs and invitations. It even included drawings of her and Louisa’s dogs. This is the front of the book.</a:t>
            </a:r>
          </a:p>
          <a:p>
            <a:pPr marL="0" indent="0">
              <a:lnSpc>
                <a:spcPct val="110000"/>
              </a:lnSpc>
              <a:buNone/>
            </a:pPr>
            <a:r>
              <a:rPr lang="en-US" dirty="0"/>
              <a:t>Have you ever kept a scrapbook?</a:t>
            </a:r>
          </a:p>
        </p:txBody>
      </p:sp>
      <p:pic>
        <p:nvPicPr>
          <p:cNvPr id="8" name="Content Placeholder 7" descr="The front cover of the Endell Street Scrapbook. ">
            <a:extLst>
              <a:ext uri="{FF2B5EF4-FFF2-40B4-BE49-F238E27FC236}">
                <a16:creationId xmlns:a16="http://schemas.microsoft.com/office/drawing/2014/main" id="{99D40B71-7E9C-0B49-9C26-854FEEF2AB8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552337" y="775253"/>
            <a:ext cx="4165387" cy="5108604"/>
          </a:xfrm>
        </p:spPr>
      </p:pic>
    </p:spTree>
    <p:extLst>
      <p:ext uri="{BB962C8B-B14F-4D97-AF65-F5344CB8AC3E}">
        <p14:creationId xmlns:p14="http://schemas.microsoft.com/office/powerpoint/2010/main" val="4004681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955</Words>
  <Application>Microsoft Macintosh PowerPoint</Application>
  <PresentationFormat>Widescreen</PresentationFormat>
  <Paragraphs>62</Paragraphs>
  <Slides>15</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War and the Flu 1918-19: 1</vt:lpstr>
      <vt:lpstr>Introduction</vt:lpstr>
      <vt:lpstr>Remembrance Day 11 November 11am  What do people remember? What happened at 11am 11 November 1918?</vt:lpstr>
      <vt:lpstr>The First World War &amp; Suffragettes</vt:lpstr>
      <vt:lpstr>Women and the War</vt:lpstr>
      <vt:lpstr>Case File: Nina Last</vt:lpstr>
      <vt:lpstr>Nina Last’s Uniform</vt:lpstr>
      <vt:lpstr>Video courtesy of Digital Drama https://youtu.be/L8qGyEiJUbM </vt:lpstr>
      <vt:lpstr>The Endell Street Scrapbook</vt:lpstr>
      <vt:lpstr>This page shows the visit of  Queen Alexandra and her daughter to the hospital in 1916</vt:lpstr>
      <vt:lpstr>Another page from the scrap book shows women carrying out some of the tasks.  The next page shows characters in a pantomime visiting the soldiers in hospital.</vt:lpstr>
      <vt:lpstr>PowerPoint Presentation</vt:lpstr>
      <vt:lpstr>What would you stick in this spare page of the scrapbook to remember the war, the hospital and the women? Think about what you saw on the film.</vt:lpstr>
      <vt:lpstr>Armistice Day – 11 November 1918</vt:lpstr>
      <vt:lpstr>Activity Choice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and the Flu 1918-19</dc:title>
  <dc:creator>Challis,D</dc:creator>
  <cp:lastModifiedBy>Microsoft Office User</cp:lastModifiedBy>
  <cp:revision>9</cp:revision>
  <dcterms:created xsi:type="dcterms:W3CDTF">2020-11-06T16:00:58Z</dcterms:created>
  <dcterms:modified xsi:type="dcterms:W3CDTF">2021-02-19T22:33:35Z</dcterms:modified>
</cp:coreProperties>
</file>