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308" r:id="rId3"/>
    <p:sldId id="276" r:id="rId4"/>
    <p:sldId id="314" r:id="rId5"/>
    <p:sldId id="275" r:id="rId6"/>
    <p:sldId id="282" r:id="rId7"/>
    <p:sldId id="312" r:id="rId8"/>
    <p:sldId id="283" r:id="rId9"/>
    <p:sldId id="315" r:id="rId10"/>
    <p:sldId id="302" r:id="rId11"/>
    <p:sldId id="301" r:id="rId12"/>
    <p:sldId id="306" r:id="rId13"/>
    <p:sldId id="305" r:id="rId14"/>
    <p:sldId id="316" r:id="rId15"/>
    <p:sldId id="31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972"/>
    <p:restoredTop sz="86395"/>
  </p:normalViewPr>
  <p:slideViewPr>
    <p:cSldViewPr snapToGrid="0" snapToObjects="1">
      <p:cViewPr varScale="1">
        <p:scale>
          <a:sx n="110" d="100"/>
          <a:sy n="110" d="100"/>
        </p:scale>
        <p:origin x="192" y="16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C2BEE6-09FD-CF40-93C8-E4F300F594FF}" type="datetimeFigureOut">
              <a:rPr lang="en-US" smtClean="0"/>
              <a:t>2/18/21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060592-CA4C-1944-B82A-64D0A282AFF8}" type="slidenum">
              <a:rPr lang="en-US" smtClean="0"/>
              <a:t>‹#›</a:t>
            </a:fld>
            <a:endParaRPr lang="en-US"/>
          </a:p>
        </p:txBody>
      </p:sp>
    </p:spTree>
    <p:extLst>
      <p:ext uri="{BB962C8B-B14F-4D97-AF65-F5344CB8AC3E}">
        <p14:creationId xmlns:p14="http://schemas.microsoft.com/office/powerpoint/2010/main" val="1186108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060592-CA4C-1944-B82A-64D0A282AFF8}" type="slidenum">
              <a:rPr lang="en-US" smtClean="0"/>
              <a:t>1</a:t>
            </a:fld>
            <a:endParaRPr lang="en-US"/>
          </a:p>
        </p:txBody>
      </p:sp>
    </p:spTree>
    <p:extLst>
      <p:ext uri="{BB962C8B-B14F-4D97-AF65-F5344CB8AC3E}">
        <p14:creationId xmlns:p14="http://schemas.microsoft.com/office/powerpoint/2010/main" val="783743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060592-CA4C-1944-B82A-64D0A282AFF8}" type="slidenum">
              <a:rPr lang="en-US" smtClean="0"/>
              <a:t>10</a:t>
            </a:fld>
            <a:endParaRPr lang="en-US"/>
          </a:p>
        </p:txBody>
      </p:sp>
    </p:spTree>
    <p:extLst>
      <p:ext uri="{BB962C8B-B14F-4D97-AF65-F5344CB8AC3E}">
        <p14:creationId xmlns:p14="http://schemas.microsoft.com/office/powerpoint/2010/main" val="234380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060592-CA4C-1944-B82A-64D0A282AFF8}" type="slidenum">
              <a:rPr lang="en-US" smtClean="0"/>
              <a:t>11</a:t>
            </a:fld>
            <a:endParaRPr lang="en-US"/>
          </a:p>
        </p:txBody>
      </p:sp>
    </p:spTree>
    <p:extLst>
      <p:ext uri="{BB962C8B-B14F-4D97-AF65-F5344CB8AC3E}">
        <p14:creationId xmlns:p14="http://schemas.microsoft.com/office/powerpoint/2010/main" val="3341520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060592-CA4C-1944-B82A-64D0A282AFF8}" type="slidenum">
              <a:rPr lang="en-US" smtClean="0"/>
              <a:t>12</a:t>
            </a:fld>
            <a:endParaRPr lang="en-US"/>
          </a:p>
        </p:txBody>
      </p:sp>
    </p:spTree>
    <p:extLst>
      <p:ext uri="{BB962C8B-B14F-4D97-AF65-F5344CB8AC3E}">
        <p14:creationId xmlns:p14="http://schemas.microsoft.com/office/powerpoint/2010/main" val="2517918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060592-CA4C-1944-B82A-64D0A282AFF8}" type="slidenum">
              <a:rPr lang="en-US" smtClean="0"/>
              <a:t>13</a:t>
            </a:fld>
            <a:endParaRPr lang="en-US"/>
          </a:p>
        </p:txBody>
      </p:sp>
    </p:spTree>
    <p:extLst>
      <p:ext uri="{BB962C8B-B14F-4D97-AF65-F5344CB8AC3E}">
        <p14:creationId xmlns:p14="http://schemas.microsoft.com/office/powerpoint/2010/main" val="2315910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060592-CA4C-1944-B82A-64D0A282AFF8}" type="slidenum">
              <a:rPr lang="en-US" smtClean="0"/>
              <a:t>2</a:t>
            </a:fld>
            <a:endParaRPr lang="en-US"/>
          </a:p>
        </p:txBody>
      </p:sp>
    </p:spTree>
    <p:extLst>
      <p:ext uri="{BB962C8B-B14F-4D97-AF65-F5344CB8AC3E}">
        <p14:creationId xmlns:p14="http://schemas.microsoft.com/office/powerpoint/2010/main" val="2371462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8B7195-CAB0-D74E-B3B2-082FBCA231E1}" type="slidenum">
              <a:rPr lang="en-US" smtClean="0"/>
              <a:t>3</a:t>
            </a:fld>
            <a:endParaRPr lang="en-US"/>
          </a:p>
        </p:txBody>
      </p:sp>
    </p:spTree>
    <p:extLst>
      <p:ext uri="{BB962C8B-B14F-4D97-AF65-F5344CB8AC3E}">
        <p14:creationId xmlns:p14="http://schemas.microsoft.com/office/powerpoint/2010/main" val="3657088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6DB9B9-DA24-544D-A8B4-49AFB52A58CA}" type="slidenum">
              <a:rPr lang="en-US" smtClean="0"/>
              <a:t>4</a:t>
            </a:fld>
            <a:endParaRPr lang="en-US"/>
          </a:p>
        </p:txBody>
      </p:sp>
    </p:spTree>
    <p:extLst>
      <p:ext uri="{BB962C8B-B14F-4D97-AF65-F5344CB8AC3E}">
        <p14:creationId xmlns:p14="http://schemas.microsoft.com/office/powerpoint/2010/main" val="3169036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8B7195-CAB0-D74E-B3B2-082FBCA231E1}" type="slidenum">
              <a:rPr lang="en-US" smtClean="0"/>
              <a:t>5</a:t>
            </a:fld>
            <a:endParaRPr lang="en-US"/>
          </a:p>
        </p:txBody>
      </p:sp>
    </p:spTree>
    <p:extLst>
      <p:ext uri="{BB962C8B-B14F-4D97-AF65-F5344CB8AC3E}">
        <p14:creationId xmlns:p14="http://schemas.microsoft.com/office/powerpoint/2010/main" val="457011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058CB-FFD2-5246-AD7F-86C2591D9797}" type="slidenum">
              <a:rPr lang="en-US" smtClean="0"/>
              <a:t>6</a:t>
            </a:fld>
            <a:endParaRPr lang="en-US"/>
          </a:p>
        </p:txBody>
      </p:sp>
    </p:spTree>
    <p:extLst>
      <p:ext uri="{BB962C8B-B14F-4D97-AF65-F5344CB8AC3E}">
        <p14:creationId xmlns:p14="http://schemas.microsoft.com/office/powerpoint/2010/main" val="3002419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058CB-FFD2-5246-AD7F-86C2591D9797}" type="slidenum">
              <a:rPr lang="en-US" smtClean="0"/>
              <a:t>7</a:t>
            </a:fld>
            <a:endParaRPr lang="en-US"/>
          </a:p>
        </p:txBody>
      </p:sp>
    </p:spTree>
    <p:extLst>
      <p:ext uri="{BB962C8B-B14F-4D97-AF65-F5344CB8AC3E}">
        <p14:creationId xmlns:p14="http://schemas.microsoft.com/office/powerpoint/2010/main" val="4016380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058CB-FFD2-5246-AD7F-86C2591D9797}" type="slidenum">
              <a:rPr lang="en-US" smtClean="0"/>
              <a:t>8</a:t>
            </a:fld>
            <a:endParaRPr lang="en-US"/>
          </a:p>
        </p:txBody>
      </p:sp>
    </p:spTree>
    <p:extLst>
      <p:ext uri="{BB962C8B-B14F-4D97-AF65-F5344CB8AC3E}">
        <p14:creationId xmlns:p14="http://schemas.microsoft.com/office/powerpoint/2010/main" val="3190879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060592-CA4C-1944-B82A-64D0A282AFF8}" type="slidenum">
              <a:rPr lang="en-US" smtClean="0"/>
              <a:t>9</a:t>
            </a:fld>
            <a:endParaRPr lang="en-US"/>
          </a:p>
        </p:txBody>
      </p:sp>
    </p:spTree>
    <p:extLst>
      <p:ext uri="{BB962C8B-B14F-4D97-AF65-F5344CB8AC3E}">
        <p14:creationId xmlns:p14="http://schemas.microsoft.com/office/powerpoint/2010/main" val="3336758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7DAE-587F-A043-960B-9846877073C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705FAFC-0146-894E-AD00-7BCC9C76BC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5C39883-70A0-3849-B478-B2C3964A8374}"/>
              </a:ext>
            </a:extLst>
          </p:cNvPr>
          <p:cNvSpPr>
            <a:spLocks noGrp="1"/>
          </p:cNvSpPr>
          <p:nvPr>
            <p:ph type="dt" sz="half" idx="10"/>
          </p:nvPr>
        </p:nvSpPr>
        <p:spPr/>
        <p:txBody>
          <a:bodyPr/>
          <a:lstStyle/>
          <a:p>
            <a:fld id="{6D517467-A784-1F4C-9B1A-ACAA491C3116}" type="datetimeFigureOut">
              <a:rPr lang="en-US" smtClean="0"/>
              <a:t>2/18/21</a:t>
            </a:fld>
            <a:endParaRPr lang="en-US"/>
          </a:p>
        </p:txBody>
      </p:sp>
      <p:sp>
        <p:nvSpPr>
          <p:cNvPr id="5" name="Footer Placeholder 4">
            <a:extLst>
              <a:ext uri="{FF2B5EF4-FFF2-40B4-BE49-F238E27FC236}">
                <a16:creationId xmlns:a16="http://schemas.microsoft.com/office/drawing/2014/main" id="{521EB4C6-3449-CA48-BFC1-71AE712F2C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F1C854-EB07-5343-96B7-5C8F79B5462B}"/>
              </a:ext>
            </a:extLst>
          </p:cNvPr>
          <p:cNvSpPr>
            <a:spLocks noGrp="1"/>
          </p:cNvSpPr>
          <p:nvPr>
            <p:ph type="sldNum" sz="quarter" idx="12"/>
          </p:nvPr>
        </p:nvSpPr>
        <p:spPr/>
        <p:txBody>
          <a:bodyPr/>
          <a:lstStyle/>
          <a:p>
            <a:fld id="{B720717B-CD39-054A-8A16-D7A690866A48}" type="slidenum">
              <a:rPr lang="en-US" smtClean="0"/>
              <a:t>‹#›</a:t>
            </a:fld>
            <a:endParaRPr lang="en-US"/>
          </a:p>
        </p:txBody>
      </p:sp>
    </p:spTree>
    <p:extLst>
      <p:ext uri="{BB962C8B-B14F-4D97-AF65-F5344CB8AC3E}">
        <p14:creationId xmlns:p14="http://schemas.microsoft.com/office/powerpoint/2010/main" val="3078823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7E87D-9DE9-D84E-A67C-98CB132DA7A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6E1E444-DA3C-6B49-BC02-5534B1C864F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60294B-1571-7A40-9C84-06037BA5C388}"/>
              </a:ext>
            </a:extLst>
          </p:cNvPr>
          <p:cNvSpPr>
            <a:spLocks noGrp="1"/>
          </p:cNvSpPr>
          <p:nvPr>
            <p:ph type="dt" sz="half" idx="10"/>
          </p:nvPr>
        </p:nvSpPr>
        <p:spPr/>
        <p:txBody>
          <a:bodyPr/>
          <a:lstStyle/>
          <a:p>
            <a:fld id="{6D517467-A784-1F4C-9B1A-ACAA491C3116}" type="datetimeFigureOut">
              <a:rPr lang="en-US" smtClean="0"/>
              <a:t>2/18/21</a:t>
            </a:fld>
            <a:endParaRPr lang="en-US"/>
          </a:p>
        </p:txBody>
      </p:sp>
      <p:sp>
        <p:nvSpPr>
          <p:cNvPr id="5" name="Footer Placeholder 4">
            <a:extLst>
              <a:ext uri="{FF2B5EF4-FFF2-40B4-BE49-F238E27FC236}">
                <a16:creationId xmlns:a16="http://schemas.microsoft.com/office/drawing/2014/main" id="{64D6C8EA-88A7-2B47-B302-41A851D069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C2276C-55AE-8C40-AAED-D5D31E9EA235}"/>
              </a:ext>
            </a:extLst>
          </p:cNvPr>
          <p:cNvSpPr>
            <a:spLocks noGrp="1"/>
          </p:cNvSpPr>
          <p:nvPr>
            <p:ph type="sldNum" sz="quarter" idx="12"/>
          </p:nvPr>
        </p:nvSpPr>
        <p:spPr/>
        <p:txBody>
          <a:bodyPr/>
          <a:lstStyle/>
          <a:p>
            <a:fld id="{B720717B-CD39-054A-8A16-D7A690866A48}" type="slidenum">
              <a:rPr lang="en-US" smtClean="0"/>
              <a:t>‹#›</a:t>
            </a:fld>
            <a:endParaRPr lang="en-US"/>
          </a:p>
        </p:txBody>
      </p:sp>
    </p:spTree>
    <p:extLst>
      <p:ext uri="{BB962C8B-B14F-4D97-AF65-F5344CB8AC3E}">
        <p14:creationId xmlns:p14="http://schemas.microsoft.com/office/powerpoint/2010/main" val="1831159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FC2906-0BDB-7249-919A-CB33CFC9C8E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F331B17-3B82-2E43-8C31-01744703B7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7D82E8-C1B8-2842-A6DE-328ED9412442}"/>
              </a:ext>
            </a:extLst>
          </p:cNvPr>
          <p:cNvSpPr>
            <a:spLocks noGrp="1"/>
          </p:cNvSpPr>
          <p:nvPr>
            <p:ph type="dt" sz="half" idx="10"/>
          </p:nvPr>
        </p:nvSpPr>
        <p:spPr/>
        <p:txBody>
          <a:bodyPr/>
          <a:lstStyle/>
          <a:p>
            <a:fld id="{6D517467-A784-1F4C-9B1A-ACAA491C3116}" type="datetimeFigureOut">
              <a:rPr lang="en-US" smtClean="0"/>
              <a:t>2/18/21</a:t>
            </a:fld>
            <a:endParaRPr lang="en-US"/>
          </a:p>
        </p:txBody>
      </p:sp>
      <p:sp>
        <p:nvSpPr>
          <p:cNvPr id="5" name="Footer Placeholder 4">
            <a:extLst>
              <a:ext uri="{FF2B5EF4-FFF2-40B4-BE49-F238E27FC236}">
                <a16:creationId xmlns:a16="http://schemas.microsoft.com/office/drawing/2014/main" id="{766042A0-2649-0E4B-870B-4098BC54E8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7E69FD-27E2-8B47-9B93-DA37B9DBBE5F}"/>
              </a:ext>
            </a:extLst>
          </p:cNvPr>
          <p:cNvSpPr>
            <a:spLocks noGrp="1"/>
          </p:cNvSpPr>
          <p:nvPr>
            <p:ph type="sldNum" sz="quarter" idx="12"/>
          </p:nvPr>
        </p:nvSpPr>
        <p:spPr/>
        <p:txBody>
          <a:bodyPr/>
          <a:lstStyle/>
          <a:p>
            <a:fld id="{B720717B-CD39-054A-8A16-D7A690866A48}" type="slidenum">
              <a:rPr lang="en-US" smtClean="0"/>
              <a:t>‹#›</a:t>
            </a:fld>
            <a:endParaRPr lang="en-US"/>
          </a:p>
        </p:txBody>
      </p:sp>
    </p:spTree>
    <p:extLst>
      <p:ext uri="{BB962C8B-B14F-4D97-AF65-F5344CB8AC3E}">
        <p14:creationId xmlns:p14="http://schemas.microsoft.com/office/powerpoint/2010/main" val="3225952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38DD7-4DCD-2F41-993D-EE54084E422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10135AE-E0EF-4545-8AEF-F1131BE3805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E8820C2-7D26-C244-A6B8-E69194A36C88}"/>
              </a:ext>
            </a:extLst>
          </p:cNvPr>
          <p:cNvSpPr>
            <a:spLocks noGrp="1"/>
          </p:cNvSpPr>
          <p:nvPr>
            <p:ph type="dt" sz="half" idx="10"/>
          </p:nvPr>
        </p:nvSpPr>
        <p:spPr/>
        <p:txBody>
          <a:bodyPr/>
          <a:lstStyle/>
          <a:p>
            <a:fld id="{6D517467-A784-1F4C-9B1A-ACAA491C3116}" type="datetimeFigureOut">
              <a:rPr lang="en-US" smtClean="0"/>
              <a:t>2/18/21</a:t>
            </a:fld>
            <a:endParaRPr lang="en-US"/>
          </a:p>
        </p:txBody>
      </p:sp>
      <p:sp>
        <p:nvSpPr>
          <p:cNvPr id="5" name="Footer Placeholder 4">
            <a:extLst>
              <a:ext uri="{FF2B5EF4-FFF2-40B4-BE49-F238E27FC236}">
                <a16:creationId xmlns:a16="http://schemas.microsoft.com/office/drawing/2014/main" id="{AA7E2F4B-D731-F54D-ACA2-C457D002CB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F097C9-2CA5-E545-9304-79CEF2D35FAD}"/>
              </a:ext>
            </a:extLst>
          </p:cNvPr>
          <p:cNvSpPr>
            <a:spLocks noGrp="1"/>
          </p:cNvSpPr>
          <p:nvPr>
            <p:ph type="sldNum" sz="quarter" idx="12"/>
          </p:nvPr>
        </p:nvSpPr>
        <p:spPr/>
        <p:txBody>
          <a:bodyPr/>
          <a:lstStyle/>
          <a:p>
            <a:fld id="{B720717B-CD39-054A-8A16-D7A690866A48}" type="slidenum">
              <a:rPr lang="en-US" smtClean="0"/>
              <a:t>‹#›</a:t>
            </a:fld>
            <a:endParaRPr lang="en-US"/>
          </a:p>
        </p:txBody>
      </p:sp>
    </p:spTree>
    <p:extLst>
      <p:ext uri="{BB962C8B-B14F-4D97-AF65-F5344CB8AC3E}">
        <p14:creationId xmlns:p14="http://schemas.microsoft.com/office/powerpoint/2010/main" val="1072348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6F4C-57C8-5E41-8E6B-091A256A278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483084B-A33E-494A-AB8D-89CEFBDF4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942B0C8-9445-5D4D-B796-D7108406D163}"/>
              </a:ext>
            </a:extLst>
          </p:cNvPr>
          <p:cNvSpPr>
            <a:spLocks noGrp="1"/>
          </p:cNvSpPr>
          <p:nvPr>
            <p:ph type="dt" sz="half" idx="10"/>
          </p:nvPr>
        </p:nvSpPr>
        <p:spPr/>
        <p:txBody>
          <a:bodyPr/>
          <a:lstStyle/>
          <a:p>
            <a:fld id="{6D517467-A784-1F4C-9B1A-ACAA491C3116}" type="datetimeFigureOut">
              <a:rPr lang="en-US" smtClean="0"/>
              <a:t>2/18/21</a:t>
            </a:fld>
            <a:endParaRPr lang="en-US"/>
          </a:p>
        </p:txBody>
      </p:sp>
      <p:sp>
        <p:nvSpPr>
          <p:cNvPr id="5" name="Footer Placeholder 4">
            <a:extLst>
              <a:ext uri="{FF2B5EF4-FFF2-40B4-BE49-F238E27FC236}">
                <a16:creationId xmlns:a16="http://schemas.microsoft.com/office/drawing/2014/main" id="{B1A10C5B-D544-5340-8DA0-A6B7A3BCB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11EF4-0D17-3247-8BA2-30B67E1CBB7F}"/>
              </a:ext>
            </a:extLst>
          </p:cNvPr>
          <p:cNvSpPr>
            <a:spLocks noGrp="1"/>
          </p:cNvSpPr>
          <p:nvPr>
            <p:ph type="sldNum" sz="quarter" idx="12"/>
          </p:nvPr>
        </p:nvSpPr>
        <p:spPr/>
        <p:txBody>
          <a:bodyPr/>
          <a:lstStyle/>
          <a:p>
            <a:fld id="{B720717B-CD39-054A-8A16-D7A690866A48}" type="slidenum">
              <a:rPr lang="en-US" smtClean="0"/>
              <a:t>‹#›</a:t>
            </a:fld>
            <a:endParaRPr lang="en-US"/>
          </a:p>
        </p:txBody>
      </p:sp>
    </p:spTree>
    <p:extLst>
      <p:ext uri="{BB962C8B-B14F-4D97-AF65-F5344CB8AC3E}">
        <p14:creationId xmlns:p14="http://schemas.microsoft.com/office/powerpoint/2010/main" val="252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74ED4-6E0A-014D-B46A-686576E05A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AB4036-A7E2-5244-A86A-8346D4B4C9E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6454F6A-9161-8F46-A9BA-AA050A95226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59EC3A9-860C-E946-8519-DF625E335B4D}"/>
              </a:ext>
            </a:extLst>
          </p:cNvPr>
          <p:cNvSpPr>
            <a:spLocks noGrp="1"/>
          </p:cNvSpPr>
          <p:nvPr>
            <p:ph type="dt" sz="half" idx="10"/>
          </p:nvPr>
        </p:nvSpPr>
        <p:spPr/>
        <p:txBody>
          <a:bodyPr/>
          <a:lstStyle/>
          <a:p>
            <a:fld id="{6D517467-A784-1F4C-9B1A-ACAA491C3116}" type="datetimeFigureOut">
              <a:rPr lang="en-US" smtClean="0"/>
              <a:t>2/18/21</a:t>
            </a:fld>
            <a:endParaRPr lang="en-US"/>
          </a:p>
        </p:txBody>
      </p:sp>
      <p:sp>
        <p:nvSpPr>
          <p:cNvPr id="6" name="Footer Placeholder 5">
            <a:extLst>
              <a:ext uri="{FF2B5EF4-FFF2-40B4-BE49-F238E27FC236}">
                <a16:creationId xmlns:a16="http://schemas.microsoft.com/office/drawing/2014/main" id="{9E7536C2-01C9-C640-9FD4-2DE72E03E1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7D7BB9-4E82-4A49-907B-B2FCB28DEB6B}"/>
              </a:ext>
            </a:extLst>
          </p:cNvPr>
          <p:cNvSpPr>
            <a:spLocks noGrp="1"/>
          </p:cNvSpPr>
          <p:nvPr>
            <p:ph type="sldNum" sz="quarter" idx="12"/>
          </p:nvPr>
        </p:nvSpPr>
        <p:spPr/>
        <p:txBody>
          <a:bodyPr/>
          <a:lstStyle/>
          <a:p>
            <a:fld id="{B720717B-CD39-054A-8A16-D7A690866A48}" type="slidenum">
              <a:rPr lang="en-US" smtClean="0"/>
              <a:t>‹#›</a:t>
            </a:fld>
            <a:endParaRPr lang="en-US"/>
          </a:p>
        </p:txBody>
      </p:sp>
    </p:spTree>
    <p:extLst>
      <p:ext uri="{BB962C8B-B14F-4D97-AF65-F5344CB8AC3E}">
        <p14:creationId xmlns:p14="http://schemas.microsoft.com/office/powerpoint/2010/main" val="615734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8D0CA-2D93-3940-8D10-5CADBB12074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6B070A8-E3AC-2745-9506-BE7782CD55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73C5772-C862-5B4B-B059-2669DD95FA8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2F5120D-F3DF-B047-9658-2580EC3C4D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06BAB83-C1FE-274D-A1A4-C1F5D107A46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51270A7-B360-DD45-8956-753AB72E796F}"/>
              </a:ext>
            </a:extLst>
          </p:cNvPr>
          <p:cNvSpPr>
            <a:spLocks noGrp="1"/>
          </p:cNvSpPr>
          <p:nvPr>
            <p:ph type="dt" sz="half" idx="10"/>
          </p:nvPr>
        </p:nvSpPr>
        <p:spPr/>
        <p:txBody>
          <a:bodyPr/>
          <a:lstStyle/>
          <a:p>
            <a:fld id="{6D517467-A784-1F4C-9B1A-ACAA491C3116}" type="datetimeFigureOut">
              <a:rPr lang="en-US" smtClean="0"/>
              <a:t>2/18/21</a:t>
            </a:fld>
            <a:endParaRPr lang="en-US"/>
          </a:p>
        </p:txBody>
      </p:sp>
      <p:sp>
        <p:nvSpPr>
          <p:cNvPr id="8" name="Footer Placeholder 7">
            <a:extLst>
              <a:ext uri="{FF2B5EF4-FFF2-40B4-BE49-F238E27FC236}">
                <a16:creationId xmlns:a16="http://schemas.microsoft.com/office/drawing/2014/main" id="{5C1C322F-741C-CE4F-A46A-036B10213E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D454E0-426B-9142-B4EC-9DFF6B89B6E6}"/>
              </a:ext>
            </a:extLst>
          </p:cNvPr>
          <p:cNvSpPr>
            <a:spLocks noGrp="1"/>
          </p:cNvSpPr>
          <p:nvPr>
            <p:ph type="sldNum" sz="quarter" idx="12"/>
          </p:nvPr>
        </p:nvSpPr>
        <p:spPr/>
        <p:txBody>
          <a:bodyPr/>
          <a:lstStyle/>
          <a:p>
            <a:fld id="{B720717B-CD39-054A-8A16-D7A690866A48}" type="slidenum">
              <a:rPr lang="en-US" smtClean="0"/>
              <a:t>‹#›</a:t>
            </a:fld>
            <a:endParaRPr lang="en-US"/>
          </a:p>
        </p:txBody>
      </p:sp>
    </p:spTree>
    <p:extLst>
      <p:ext uri="{BB962C8B-B14F-4D97-AF65-F5344CB8AC3E}">
        <p14:creationId xmlns:p14="http://schemas.microsoft.com/office/powerpoint/2010/main" val="255638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718BC-F089-7B4C-8B69-0F683540603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1123696-9DB8-4245-B928-DE8E4282E97E}"/>
              </a:ext>
            </a:extLst>
          </p:cNvPr>
          <p:cNvSpPr>
            <a:spLocks noGrp="1"/>
          </p:cNvSpPr>
          <p:nvPr>
            <p:ph type="dt" sz="half" idx="10"/>
          </p:nvPr>
        </p:nvSpPr>
        <p:spPr/>
        <p:txBody>
          <a:bodyPr/>
          <a:lstStyle/>
          <a:p>
            <a:fld id="{6D517467-A784-1F4C-9B1A-ACAA491C3116}" type="datetimeFigureOut">
              <a:rPr lang="en-US" smtClean="0"/>
              <a:t>2/18/21</a:t>
            </a:fld>
            <a:endParaRPr lang="en-US"/>
          </a:p>
        </p:txBody>
      </p:sp>
      <p:sp>
        <p:nvSpPr>
          <p:cNvPr id="4" name="Footer Placeholder 3">
            <a:extLst>
              <a:ext uri="{FF2B5EF4-FFF2-40B4-BE49-F238E27FC236}">
                <a16:creationId xmlns:a16="http://schemas.microsoft.com/office/drawing/2014/main" id="{FF12FFE9-90B3-1C4C-B92C-A7F8C299C0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57272B-7ED8-C847-8EF3-B67FE446DBC4}"/>
              </a:ext>
            </a:extLst>
          </p:cNvPr>
          <p:cNvSpPr>
            <a:spLocks noGrp="1"/>
          </p:cNvSpPr>
          <p:nvPr>
            <p:ph type="sldNum" sz="quarter" idx="12"/>
          </p:nvPr>
        </p:nvSpPr>
        <p:spPr/>
        <p:txBody>
          <a:bodyPr/>
          <a:lstStyle/>
          <a:p>
            <a:fld id="{B720717B-CD39-054A-8A16-D7A690866A48}" type="slidenum">
              <a:rPr lang="en-US" smtClean="0"/>
              <a:t>‹#›</a:t>
            </a:fld>
            <a:endParaRPr lang="en-US"/>
          </a:p>
        </p:txBody>
      </p:sp>
    </p:spTree>
    <p:extLst>
      <p:ext uri="{BB962C8B-B14F-4D97-AF65-F5344CB8AC3E}">
        <p14:creationId xmlns:p14="http://schemas.microsoft.com/office/powerpoint/2010/main" val="558559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43BA59-16BF-D24A-8DCD-3101DA2A3AE5}"/>
              </a:ext>
            </a:extLst>
          </p:cNvPr>
          <p:cNvSpPr>
            <a:spLocks noGrp="1"/>
          </p:cNvSpPr>
          <p:nvPr>
            <p:ph type="dt" sz="half" idx="10"/>
          </p:nvPr>
        </p:nvSpPr>
        <p:spPr/>
        <p:txBody>
          <a:bodyPr/>
          <a:lstStyle/>
          <a:p>
            <a:fld id="{6D517467-A784-1F4C-9B1A-ACAA491C3116}" type="datetimeFigureOut">
              <a:rPr lang="en-US" smtClean="0"/>
              <a:t>2/18/21</a:t>
            </a:fld>
            <a:endParaRPr lang="en-US"/>
          </a:p>
        </p:txBody>
      </p:sp>
      <p:sp>
        <p:nvSpPr>
          <p:cNvPr id="3" name="Footer Placeholder 2">
            <a:extLst>
              <a:ext uri="{FF2B5EF4-FFF2-40B4-BE49-F238E27FC236}">
                <a16:creationId xmlns:a16="http://schemas.microsoft.com/office/drawing/2014/main" id="{320491AD-AF4F-3C49-A5F2-3C00C4CF18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9CE95-18AE-B54A-9311-2C762CF31E57}"/>
              </a:ext>
            </a:extLst>
          </p:cNvPr>
          <p:cNvSpPr>
            <a:spLocks noGrp="1"/>
          </p:cNvSpPr>
          <p:nvPr>
            <p:ph type="sldNum" sz="quarter" idx="12"/>
          </p:nvPr>
        </p:nvSpPr>
        <p:spPr/>
        <p:txBody>
          <a:bodyPr/>
          <a:lstStyle/>
          <a:p>
            <a:fld id="{B720717B-CD39-054A-8A16-D7A690866A48}" type="slidenum">
              <a:rPr lang="en-US" smtClean="0"/>
              <a:t>‹#›</a:t>
            </a:fld>
            <a:endParaRPr lang="en-US"/>
          </a:p>
        </p:txBody>
      </p:sp>
    </p:spTree>
    <p:extLst>
      <p:ext uri="{BB962C8B-B14F-4D97-AF65-F5344CB8AC3E}">
        <p14:creationId xmlns:p14="http://schemas.microsoft.com/office/powerpoint/2010/main" val="2579235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FDDA8-C868-A245-B18E-16439948C3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D4C035E-B494-7C45-AD68-6C4FABD865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947A075-CAE5-C344-8289-E69066EFD9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CEB18E9-A481-B84F-ADD7-0BC8D8F1D1F3}"/>
              </a:ext>
            </a:extLst>
          </p:cNvPr>
          <p:cNvSpPr>
            <a:spLocks noGrp="1"/>
          </p:cNvSpPr>
          <p:nvPr>
            <p:ph type="dt" sz="half" idx="10"/>
          </p:nvPr>
        </p:nvSpPr>
        <p:spPr/>
        <p:txBody>
          <a:bodyPr/>
          <a:lstStyle/>
          <a:p>
            <a:fld id="{6D517467-A784-1F4C-9B1A-ACAA491C3116}" type="datetimeFigureOut">
              <a:rPr lang="en-US" smtClean="0"/>
              <a:t>2/18/21</a:t>
            </a:fld>
            <a:endParaRPr lang="en-US"/>
          </a:p>
        </p:txBody>
      </p:sp>
      <p:sp>
        <p:nvSpPr>
          <p:cNvPr id="6" name="Footer Placeholder 5">
            <a:extLst>
              <a:ext uri="{FF2B5EF4-FFF2-40B4-BE49-F238E27FC236}">
                <a16:creationId xmlns:a16="http://schemas.microsoft.com/office/drawing/2014/main" id="{B906595A-3F51-6B49-94A7-3EAC0B0E71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635906-BBC2-4B4C-96E9-A1A45F0802E9}"/>
              </a:ext>
            </a:extLst>
          </p:cNvPr>
          <p:cNvSpPr>
            <a:spLocks noGrp="1"/>
          </p:cNvSpPr>
          <p:nvPr>
            <p:ph type="sldNum" sz="quarter" idx="12"/>
          </p:nvPr>
        </p:nvSpPr>
        <p:spPr/>
        <p:txBody>
          <a:bodyPr/>
          <a:lstStyle/>
          <a:p>
            <a:fld id="{B720717B-CD39-054A-8A16-D7A690866A48}" type="slidenum">
              <a:rPr lang="en-US" smtClean="0"/>
              <a:t>‹#›</a:t>
            </a:fld>
            <a:endParaRPr lang="en-US"/>
          </a:p>
        </p:txBody>
      </p:sp>
    </p:spTree>
    <p:extLst>
      <p:ext uri="{BB962C8B-B14F-4D97-AF65-F5344CB8AC3E}">
        <p14:creationId xmlns:p14="http://schemas.microsoft.com/office/powerpoint/2010/main" val="1489892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38568-B289-E44F-B810-4EFFB62C359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2D76CE0-8E76-844A-9732-88E86791CB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402B52-EFDA-5C43-BECF-61543918D2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C8BB69F-F807-AB44-874C-BD3021B884BF}"/>
              </a:ext>
            </a:extLst>
          </p:cNvPr>
          <p:cNvSpPr>
            <a:spLocks noGrp="1"/>
          </p:cNvSpPr>
          <p:nvPr>
            <p:ph type="dt" sz="half" idx="10"/>
          </p:nvPr>
        </p:nvSpPr>
        <p:spPr/>
        <p:txBody>
          <a:bodyPr/>
          <a:lstStyle/>
          <a:p>
            <a:fld id="{6D517467-A784-1F4C-9B1A-ACAA491C3116}" type="datetimeFigureOut">
              <a:rPr lang="en-US" smtClean="0"/>
              <a:t>2/18/21</a:t>
            </a:fld>
            <a:endParaRPr lang="en-US"/>
          </a:p>
        </p:txBody>
      </p:sp>
      <p:sp>
        <p:nvSpPr>
          <p:cNvPr id="6" name="Footer Placeholder 5">
            <a:extLst>
              <a:ext uri="{FF2B5EF4-FFF2-40B4-BE49-F238E27FC236}">
                <a16:creationId xmlns:a16="http://schemas.microsoft.com/office/drawing/2014/main" id="{BB055E7F-9573-1644-AA6D-BAC70DC503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504237-78DE-9146-BE3E-37194AD1824B}"/>
              </a:ext>
            </a:extLst>
          </p:cNvPr>
          <p:cNvSpPr>
            <a:spLocks noGrp="1"/>
          </p:cNvSpPr>
          <p:nvPr>
            <p:ph type="sldNum" sz="quarter" idx="12"/>
          </p:nvPr>
        </p:nvSpPr>
        <p:spPr/>
        <p:txBody>
          <a:bodyPr/>
          <a:lstStyle/>
          <a:p>
            <a:fld id="{B720717B-CD39-054A-8A16-D7A690866A48}" type="slidenum">
              <a:rPr lang="en-US" smtClean="0"/>
              <a:t>‹#›</a:t>
            </a:fld>
            <a:endParaRPr lang="en-US"/>
          </a:p>
        </p:txBody>
      </p:sp>
    </p:spTree>
    <p:extLst>
      <p:ext uri="{BB962C8B-B14F-4D97-AF65-F5344CB8AC3E}">
        <p14:creationId xmlns:p14="http://schemas.microsoft.com/office/powerpoint/2010/main" val="2844099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54AAD3-C7C7-CF42-867A-AA71E5F71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69F3C6A-2F24-A44D-B184-CAB2C15BDF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A6FDA79-51A5-1E4C-A868-35ACEA721D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517467-A784-1F4C-9B1A-ACAA491C3116}" type="datetimeFigureOut">
              <a:rPr lang="en-US" smtClean="0"/>
              <a:t>2/18/21</a:t>
            </a:fld>
            <a:endParaRPr lang="en-US"/>
          </a:p>
        </p:txBody>
      </p:sp>
      <p:sp>
        <p:nvSpPr>
          <p:cNvPr id="5" name="Footer Placeholder 4">
            <a:extLst>
              <a:ext uri="{FF2B5EF4-FFF2-40B4-BE49-F238E27FC236}">
                <a16:creationId xmlns:a16="http://schemas.microsoft.com/office/drawing/2014/main" id="{93ABDFFB-7424-584E-A37E-9180B7D0AD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3D51C2-A8FF-D34D-AE35-B656CA8012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20717B-CD39-054A-8A16-D7A690866A48}" type="slidenum">
              <a:rPr lang="en-US" smtClean="0"/>
              <a:t>‹#›</a:t>
            </a:fld>
            <a:endParaRPr lang="en-US"/>
          </a:p>
        </p:txBody>
      </p:sp>
    </p:spTree>
    <p:extLst>
      <p:ext uri="{BB962C8B-B14F-4D97-AF65-F5344CB8AC3E}">
        <p14:creationId xmlns:p14="http://schemas.microsoft.com/office/powerpoint/2010/main" val="262932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hRXoRmWXXUw" TargetMode="External"/><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ellcomecollection.org/works/ffbx664n"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8.jpg"/><Relationship Id="rId4" Type="http://schemas.openxmlformats.org/officeDocument/2006/relationships/hyperlink" Target="https://creativecommons.org/licenses/by/4.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ellcomecollection.org/works/mm6hadt4"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hyperlink" Target="https://creativecommons.org/licenses/by/4.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EF45106A-681B-B74D-93CC-BEEB3E35AB9D}"/>
              </a:ext>
            </a:extLst>
          </p:cNvPr>
          <p:cNvPicPr>
            <a:picLocks noGrp="1" noChangeAspect="1"/>
          </p:cNvPicPr>
          <p:nvPr>
            <p:ph idx="1"/>
          </p:nvPr>
        </p:nvPicPr>
        <p:blipFill rotWithShape="1">
          <a:blip r:embed="rId3" cstate="screen">
            <a:alphaModFix amt="50000"/>
            <a:extLst>
              <a:ext uri="{28A0092B-C50C-407E-A947-70E740481C1C}">
                <a14:useLocalDpi xmlns:a14="http://schemas.microsoft.com/office/drawing/2010/main"/>
              </a:ext>
            </a:extLst>
          </a:blip>
          <a:srcRect/>
          <a:stretch/>
        </p:blipFill>
        <p:spPr>
          <a:xfrm>
            <a:off x="0" y="-645345"/>
            <a:ext cx="12191980" cy="6857999"/>
          </a:xfrm>
          <a:prstGeom prst="rect">
            <a:avLst/>
          </a:prstGeom>
        </p:spPr>
      </p:pic>
      <p:sp>
        <p:nvSpPr>
          <p:cNvPr id="2" name="Title 1">
            <a:extLst>
              <a:ext uri="{FF2B5EF4-FFF2-40B4-BE49-F238E27FC236}">
                <a16:creationId xmlns:a16="http://schemas.microsoft.com/office/drawing/2014/main" id="{1EC63E80-D8FA-7F41-87A1-F672A2072BD0}"/>
              </a:ext>
            </a:extLst>
          </p:cNvPr>
          <p:cNvSpPr>
            <a:spLocks noGrp="1"/>
          </p:cNvSpPr>
          <p:nvPr>
            <p:ph type="title"/>
          </p:nvPr>
        </p:nvSpPr>
        <p:spPr>
          <a:xfrm>
            <a:off x="1523990" y="1978740"/>
            <a:ext cx="9144000" cy="2900518"/>
          </a:xfrm>
        </p:spPr>
        <p:txBody>
          <a:bodyPr vert="horz" lIns="91440" tIns="45720" rIns="91440" bIns="45720" rtlCol="0" anchor="b">
            <a:normAutofit fontScale="90000"/>
          </a:bodyPr>
          <a:lstStyle/>
          <a:p>
            <a:pPr algn="ctr"/>
            <a:r>
              <a:rPr lang="en-US" sz="6000" b="1" dirty="0">
                <a:solidFill>
                  <a:srgbClr val="FFFFFF"/>
                </a:solidFill>
              </a:rPr>
              <a:t>Fading Rainbows</a:t>
            </a:r>
            <a:br>
              <a:rPr lang="en-US" sz="6000" b="1" dirty="0">
                <a:solidFill>
                  <a:srgbClr val="FFFFFF"/>
                </a:solidFill>
              </a:rPr>
            </a:br>
            <a:br>
              <a:rPr lang="en-US" sz="6000" b="1" dirty="0">
                <a:solidFill>
                  <a:srgbClr val="FFFFFF"/>
                </a:solidFill>
              </a:rPr>
            </a:br>
            <a:r>
              <a:rPr lang="en-GB" dirty="0"/>
              <a:t>Experiencing and Remembering the COVID-19 Pandemic 2020-21</a:t>
            </a:r>
            <a:br>
              <a:rPr lang="en-GB" dirty="0"/>
            </a:br>
            <a:endParaRPr lang="en-US" sz="6000" b="1" dirty="0">
              <a:solidFill>
                <a:srgbClr val="FFFFFF"/>
              </a:solidFill>
            </a:endParaRPr>
          </a:p>
        </p:txBody>
      </p:sp>
      <p:pic>
        <p:nvPicPr>
          <p:cNvPr id="7" name="Picture 6" descr="LSE Festival 2021 1- 6 March. Shaping the Post Covid World &#10;Logo&#10;&#10;Description automatically generated">
            <a:extLst>
              <a:ext uri="{FF2B5EF4-FFF2-40B4-BE49-F238E27FC236}">
                <a16:creationId xmlns:a16="http://schemas.microsoft.com/office/drawing/2014/main" id="{A3348AB5-2224-1244-A596-E32EA611C1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60538" y="0"/>
            <a:ext cx="1231462" cy="1350118"/>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F39FCBE5-DBDB-6747-90D6-66C2197A0B08}"/>
              </a:ext>
            </a:extLst>
          </p:cNvPr>
          <p:cNvPicPr>
            <a:picLocks noChangeAspect="1"/>
          </p:cNvPicPr>
          <p:nvPr/>
        </p:nvPicPr>
        <p:blipFill>
          <a:blip r:embed="rId5"/>
          <a:stretch>
            <a:fillRect/>
          </a:stretch>
        </p:blipFill>
        <p:spPr>
          <a:xfrm>
            <a:off x="0" y="0"/>
            <a:ext cx="1686611" cy="1122362"/>
          </a:xfrm>
          <a:prstGeom prst="rect">
            <a:avLst/>
          </a:prstGeom>
        </p:spPr>
      </p:pic>
    </p:spTree>
    <p:extLst>
      <p:ext uri="{BB962C8B-B14F-4D97-AF65-F5344CB8AC3E}">
        <p14:creationId xmlns:p14="http://schemas.microsoft.com/office/powerpoint/2010/main" val="353393996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73CEB-416C-4944-A092-35DAA737DC87}"/>
              </a:ext>
            </a:extLst>
          </p:cNvPr>
          <p:cNvSpPr>
            <a:spLocks noGrp="1"/>
          </p:cNvSpPr>
          <p:nvPr>
            <p:ph type="title"/>
          </p:nvPr>
        </p:nvSpPr>
        <p:spPr>
          <a:xfrm>
            <a:off x="821803" y="567160"/>
            <a:ext cx="10394065" cy="5000264"/>
          </a:xfrm>
        </p:spPr>
        <p:txBody>
          <a:bodyPr>
            <a:normAutofit/>
          </a:bodyPr>
          <a:lstStyle/>
          <a:p>
            <a:r>
              <a:rPr lang="en-US" dirty="0">
                <a:solidFill>
                  <a:srgbClr val="FF0000"/>
                </a:solidFill>
              </a:rPr>
              <a:t>The doctors and nurses at </a:t>
            </a:r>
            <a:r>
              <a:rPr lang="en-US" dirty="0" err="1">
                <a:solidFill>
                  <a:srgbClr val="FF0000"/>
                </a:solidFill>
              </a:rPr>
              <a:t>Endell</a:t>
            </a:r>
            <a:r>
              <a:rPr lang="en-US" dirty="0">
                <a:solidFill>
                  <a:srgbClr val="FF0000"/>
                </a:solidFill>
              </a:rPr>
              <a:t> Street Hospital were sad and worried during the Influenza Pandemic. </a:t>
            </a:r>
            <a:br>
              <a:rPr lang="en-US" b="1" dirty="0">
                <a:solidFill>
                  <a:srgbClr val="FF0000"/>
                </a:solidFill>
              </a:rPr>
            </a:br>
            <a:br>
              <a:rPr lang="en-US" b="1" dirty="0">
                <a:solidFill>
                  <a:srgbClr val="FF0000"/>
                </a:solidFill>
              </a:rPr>
            </a:br>
            <a:r>
              <a:rPr lang="en-US" dirty="0"/>
              <a:t>Is that how people feel now? What do you think are the similarities and the differences between the worries? Note a few down.</a:t>
            </a:r>
          </a:p>
        </p:txBody>
      </p:sp>
    </p:spTree>
    <p:extLst>
      <p:ext uri="{BB962C8B-B14F-4D97-AF65-F5344CB8AC3E}">
        <p14:creationId xmlns:p14="http://schemas.microsoft.com/office/powerpoint/2010/main" val="38623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9D45-BF16-4A47-8F78-3EA598618C96}"/>
              </a:ext>
            </a:extLst>
          </p:cNvPr>
          <p:cNvSpPr>
            <a:spLocks noGrp="1"/>
          </p:cNvSpPr>
          <p:nvPr>
            <p:ph type="title"/>
          </p:nvPr>
        </p:nvSpPr>
        <p:spPr>
          <a:xfrm>
            <a:off x="636104" y="365125"/>
            <a:ext cx="10717696" cy="1325563"/>
          </a:xfrm>
        </p:spPr>
        <p:txBody>
          <a:bodyPr/>
          <a:lstStyle/>
          <a:p>
            <a:r>
              <a:rPr lang="en-US" b="1" dirty="0">
                <a:solidFill>
                  <a:srgbClr val="FF0000"/>
                </a:solidFill>
              </a:rPr>
              <a:t>COVID-19 versus Influenza</a:t>
            </a:r>
          </a:p>
        </p:txBody>
      </p:sp>
      <p:sp>
        <p:nvSpPr>
          <p:cNvPr id="3" name="Content Placeholder 2">
            <a:extLst>
              <a:ext uri="{FF2B5EF4-FFF2-40B4-BE49-F238E27FC236}">
                <a16:creationId xmlns:a16="http://schemas.microsoft.com/office/drawing/2014/main" id="{B2ACB306-5A7A-1543-85FE-BA70365CCC96}"/>
              </a:ext>
            </a:extLst>
          </p:cNvPr>
          <p:cNvSpPr>
            <a:spLocks noGrp="1"/>
          </p:cNvSpPr>
          <p:nvPr>
            <p:ph sz="half" idx="1"/>
          </p:nvPr>
        </p:nvSpPr>
        <p:spPr>
          <a:xfrm>
            <a:off x="724778" y="1431032"/>
            <a:ext cx="5270174" cy="5149267"/>
          </a:xfrm>
        </p:spPr>
        <p:txBody>
          <a:bodyPr>
            <a:noAutofit/>
          </a:bodyPr>
          <a:lstStyle/>
          <a:p>
            <a:pPr marL="0" indent="0">
              <a:lnSpc>
                <a:spcPct val="110000"/>
              </a:lnSpc>
              <a:buNone/>
            </a:pPr>
            <a:r>
              <a:rPr lang="en-US" sz="2400" dirty="0"/>
              <a:t>Similarities:</a:t>
            </a:r>
          </a:p>
          <a:p>
            <a:pPr marL="0" indent="0">
              <a:lnSpc>
                <a:spcPct val="110000"/>
              </a:lnSpc>
              <a:buNone/>
            </a:pPr>
            <a:r>
              <a:rPr lang="en-US" sz="2200" dirty="0"/>
              <a:t>Both are pandemics – worldwide viruses.</a:t>
            </a:r>
          </a:p>
          <a:p>
            <a:pPr marL="0" indent="0">
              <a:lnSpc>
                <a:spcPct val="110000"/>
              </a:lnSpc>
              <a:buNone/>
            </a:pPr>
            <a:r>
              <a:rPr lang="en-US" sz="2200" dirty="0"/>
              <a:t>People catch them through droplets in the air.</a:t>
            </a:r>
          </a:p>
          <a:p>
            <a:pPr marL="0" indent="0">
              <a:lnSpc>
                <a:spcPct val="110000"/>
              </a:lnSpc>
              <a:buNone/>
            </a:pPr>
            <a:r>
              <a:rPr lang="en-US" sz="2200" dirty="0"/>
              <a:t>People get / got very sick and died.</a:t>
            </a:r>
          </a:p>
          <a:p>
            <a:pPr marL="0" indent="0">
              <a:lnSpc>
                <a:spcPct val="110000"/>
              </a:lnSpc>
              <a:buNone/>
            </a:pPr>
            <a:r>
              <a:rPr lang="en-US" sz="2200" dirty="0"/>
              <a:t>It is likely that both were transferred from birds or animals to humans at some point.</a:t>
            </a:r>
          </a:p>
          <a:p>
            <a:pPr marL="0" indent="0">
              <a:lnSpc>
                <a:spcPct val="110000"/>
              </a:lnSpc>
              <a:buNone/>
            </a:pPr>
            <a:r>
              <a:rPr lang="en-US" sz="2200" dirty="0"/>
              <a:t>Both are very infectious – the diseases can be caught easily through contact between people and in closed spaces.</a:t>
            </a:r>
          </a:p>
        </p:txBody>
      </p:sp>
      <p:sp>
        <p:nvSpPr>
          <p:cNvPr id="4" name="Content Placeholder 3">
            <a:extLst>
              <a:ext uri="{FF2B5EF4-FFF2-40B4-BE49-F238E27FC236}">
                <a16:creationId xmlns:a16="http://schemas.microsoft.com/office/drawing/2014/main" id="{DA7795F7-6845-6E47-B754-68296D94E042}"/>
              </a:ext>
            </a:extLst>
          </p:cNvPr>
          <p:cNvSpPr>
            <a:spLocks noGrp="1"/>
          </p:cNvSpPr>
          <p:nvPr>
            <p:ph sz="half" idx="2"/>
          </p:nvPr>
        </p:nvSpPr>
        <p:spPr>
          <a:xfrm>
            <a:off x="6285722" y="1460255"/>
            <a:ext cx="5270174" cy="5149267"/>
          </a:xfrm>
        </p:spPr>
        <p:txBody>
          <a:bodyPr>
            <a:normAutofit fontScale="77500" lnSpcReduction="20000"/>
          </a:bodyPr>
          <a:lstStyle/>
          <a:p>
            <a:pPr marL="0" indent="0">
              <a:lnSpc>
                <a:spcPct val="120000"/>
              </a:lnSpc>
              <a:buNone/>
            </a:pPr>
            <a:r>
              <a:rPr lang="en-US" dirty="0"/>
              <a:t>Differences:</a:t>
            </a:r>
          </a:p>
          <a:p>
            <a:pPr marL="0" indent="0">
              <a:lnSpc>
                <a:spcPct val="120000"/>
              </a:lnSpc>
              <a:buNone/>
            </a:pPr>
            <a:r>
              <a:rPr lang="en-US" dirty="0"/>
              <a:t>There are now vaccines (a kind of medicine that protects people from disease before they get it or get it again) for COVID-19.</a:t>
            </a:r>
          </a:p>
          <a:p>
            <a:pPr marL="0" indent="0">
              <a:lnSpc>
                <a:spcPct val="120000"/>
              </a:lnSpc>
              <a:buNone/>
            </a:pPr>
            <a:r>
              <a:rPr lang="en-US" dirty="0"/>
              <a:t>Now there is a National Health Service (NHS) to treat people when they are sick.</a:t>
            </a:r>
          </a:p>
          <a:p>
            <a:pPr marL="0" indent="0">
              <a:lnSpc>
                <a:spcPct val="120000"/>
              </a:lnSpc>
              <a:buNone/>
            </a:pPr>
            <a:r>
              <a:rPr lang="en-US" dirty="0"/>
              <a:t>Influenza was worse for people aged 25-40; COVID is generally worse for people over 60.</a:t>
            </a:r>
          </a:p>
          <a:p>
            <a:pPr marL="0" indent="0">
              <a:lnSpc>
                <a:spcPct val="120000"/>
              </a:lnSpc>
              <a:buNone/>
            </a:pPr>
            <a:r>
              <a:rPr lang="en-US" dirty="0"/>
              <a:t>The influenza pandemic happened after a world war when people were on rations and not eating well</a:t>
            </a:r>
          </a:p>
          <a:p>
            <a:pPr marL="0" indent="0">
              <a:lnSpc>
                <a:spcPct val="120000"/>
              </a:lnSpc>
              <a:buNone/>
            </a:pPr>
            <a:r>
              <a:rPr lang="en-US" dirty="0"/>
              <a:t>There was no national plan in 1918-19 to protect and treat people.</a:t>
            </a:r>
          </a:p>
        </p:txBody>
      </p:sp>
    </p:spTree>
    <p:extLst>
      <p:ext uri="{BB962C8B-B14F-4D97-AF65-F5344CB8AC3E}">
        <p14:creationId xmlns:p14="http://schemas.microsoft.com/office/powerpoint/2010/main" val="401217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37D7-689D-304C-BC9E-28A796B0BABD}"/>
              </a:ext>
            </a:extLst>
          </p:cNvPr>
          <p:cNvSpPr>
            <a:spLocks noGrp="1"/>
          </p:cNvSpPr>
          <p:nvPr>
            <p:ph type="title"/>
          </p:nvPr>
        </p:nvSpPr>
        <p:spPr>
          <a:xfrm>
            <a:off x="682906" y="457200"/>
            <a:ext cx="5914664" cy="862314"/>
          </a:xfrm>
        </p:spPr>
        <p:txBody>
          <a:bodyPr>
            <a:normAutofit/>
          </a:bodyPr>
          <a:lstStyle/>
          <a:p>
            <a:r>
              <a:rPr lang="en-US" b="1" dirty="0">
                <a:solidFill>
                  <a:srgbClr val="FF0000"/>
                </a:solidFill>
              </a:rPr>
              <a:t>COVID-19 and Community</a:t>
            </a:r>
          </a:p>
        </p:txBody>
      </p:sp>
      <p:pic>
        <p:nvPicPr>
          <p:cNvPr id="5" name="2_ComingTogether_Millar.mp4" descr="2_ComingTogether_Millar.mp4">
            <a:hlinkClick r:id="" action="ppaction://media"/>
            <a:extLst>
              <a:ext uri="{FF2B5EF4-FFF2-40B4-BE49-F238E27FC236}">
                <a16:creationId xmlns:a16="http://schemas.microsoft.com/office/drawing/2014/main" id="{A7BD7CF9-99E3-4D4E-9C21-7AB2681C793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151288" y="1736658"/>
            <a:ext cx="6775850" cy="3811589"/>
          </a:xfrm>
        </p:spPr>
      </p:pic>
      <p:sp>
        <p:nvSpPr>
          <p:cNvPr id="6" name="Text Placeholder 5">
            <a:extLst>
              <a:ext uri="{FF2B5EF4-FFF2-40B4-BE49-F238E27FC236}">
                <a16:creationId xmlns:a16="http://schemas.microsoft.com/office/drawing/2014/main" id="{8BBD0B82-7AB2-A844-840E-FC59F2F29985}"/>
              </a:ext>
            </a:extLst>
          </p:cNvPr>
          <p:cNvSpPr>
            <a:spLocks noGrp="1"/>
          </p:cNvSpPr>
          <p:nvPr>
            <p:ph type="body" sz="half" idx="2"/>
          </p:nvPr>
        </p:nvSpPr>
        <p:spPr>
          <a:xfrm>
            <a:off x="682906" y="1608881"/>
            <a:ext cx="4468381" cy="4483376"/>
          </a:xfrm>
        </p:spPr>
        <p:txBody>
          <a:bodyPr>
            <a:normAutofit/>
          </a:bodyPr>
          <a:lstStyle/>
          <a:p>
            <a:pPr>
              <a:lnSpc>
                <a:spcPct val="100000"/>
              </a:lnSpc>
            </a:pPr>
            <a:r>
              <a:rPr lang="en-US" sz="2000" dirty="0"/>
              <a:t>Kate Millar, a professor (teacher and expert) at LSE, works on how countries and people cope with times of crisis – times of intense difficulty or danger. </a:t>
            </a:r>
          </a:p>
          <a:p>
            <a:pPr>
              <a:lnSpc>
                <a:spcPct val="100000"/>
              </a:lnSpc>
            </a:pPr>
            <a:r>
              <a:rPr lang="en-US" sz="2000" dirty="0"/>
              <a:t>COVID-19 and its impact are a national and international crisis. </a:t>
            </a:r>
            <a:endParaRPr lang="en-GB" sz="2000" dirty="0"/>
          </a:p>
          <a:p>
            <a:pPr>
              <a:lnSpc>
                <a:spcPct val="100000"/>
              </a:lnSpc>
            </a:pPr>
            <a:r>
              <a:rPr lang="en-US" sz="2000" dirty="0"/>
              <a:t>I asked her about what communities did to help each other in the first lockdown</a:t>
            </a:r>
            <a:r>
              <a:rPr lang="en-GB" sz="2000" dirty="0"/>
              <a:t>.</a:t>
            </a:r>
          </a:p>
          <a:p>
            <a:pPr>
              <a:lnSpc>
                <a:spcPct val="100000"/>
              </a:lnSpc>
            </a:pPr>
            <a:r>
              <a:rPr lang="en-US" sz="2000" dirty="0"/>
              <a:t>Watch the video to find out what she says</a:t>
            </a:r>
            <a:r>
              <a:rPr lang="en-US" sz="2400" dirty="0"/>
              <a:t>: </a:t>
            </a:r>
            <a:r>
              <a:rPr lang="en-US" sz="2400" dirty="0">
                <a:hlinkClick r:id="rId6"/>
              </a:rPr>
              <a:t>https://youtu.be/hRXoRmWXXUw</a:t>
            </a:r>
            <a:r>
              <a:rPr lang="en-US" sz="2400" dirty="0"/>
              <a:t> </a:t>
            </a:r>
          </a:p>
        </p:txBody>
      </p:sp>
    </p:spTree>
    <p:extLst>
      <p:ext uri="{BB962C8B-B14F-4D97-AF65-F5344CB8AC3E}">
        <p14:creationId xmlns:p14="http://schemas.microsoft.com/office/powerpoint/2010/main" val="30548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1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pic>
        <p:nvPicPr>
          <p:cNvPr id="6" name="Content Placeholder 5" descr="A picture containing text, posing, old&#10;&#10;Description automatically generated">
            <a:extLst>
              <a:ext uri="{FF2B5EF4-FFF2-40B4-BE49-F238E27FC236}">
                <a16:creationId xmlns:a16="http://schemas.microsoft.com/office/drawing/2014/main" id="{2C7CA66A-AF2C-A94C-9FB1-7BC656340E1C}"/>
              </a:ext>
            </a:extLst>
          </p:cNvPr>
          <p:cNvPicPr>
            <a:picLocks noGrp="1" noChangeAspect="1"/>
          </p:cNvPicPr>
          <p:nvPr>
            <p:ph idx="1"/>
          </p:nvPr>
        </p:nvPicPr>
        <p:blipFill rotWithShape="1">
          <a:blip r:embed="rId4" cstate="screen">
            <a:alphaModFix/>
            <a:extLst>
              <a:ext uri="{28A0092B-C50C-407E-A947-70E740481C1C}">
                <a14:useLocalDpi xmlns:a14="http://schemas.microsoft.com/office/drawing/2010/main"/>
              </a:ext>
            </a:extLst>
          </a:blip>
          <a:srcRect/>
          <a:stretch/>
        </p:blipFill>
        <p:spPr>
          <a:xfrm>
            <a:off x="5864390" y="0"/>
            <a:ext cx="6394152" cy="6857990"/>
          </a:xfrm>
          <a:prstGeom prst="rect">
            <a:avLst/>
          </a:prstGeom>
        </p:spPr>
      </p:pic>
      <p:sp>
        <p:nvSpPr>
          <p:cNvPr id="2" name="Title 1">
            <a:extLst>
              <a:ext uri="{FF2B5EF4-FFF2-40B4-BE49-F238E27FC236}">
                <a16:creationId xmlns:a16="http://schemas.microsoft.com/office/drawing/2014/main" id="{FF357BEA-5A1F-3B45-947C-4E8FB8501B8D}"/>
              </a:ext>
            </a:extLst>
          </p:cNvPr>
          <p:cNvSpPr>
            <a:spLocks noGrp="1"/>
          </p:cNvSpPr>
          <p:nvPr>
            <p:ph type="title"/>
          </p:nvPr>
        </p:nvSpPr>
        <p:spPr>
          <a:xfrm>
            <a:off x="393691" y="218661"/>
            <a:ext cx="5470699" cy="927233"/>
          </a:xfrm>
        </p:spPr>
        <p:txBody>
          <a:bodyPr vert="horz" lIns="91440" tIns="45720" rIns="91440" bIns="45720" rtlCol="0" anchor="ctr">
            <a:noAutofit/>
          </a:bodyPr>
          <a:lstStyle/>
          <a:p>
            <a:r>
              <a:rPr lang="en-US" sz="3600" dirty="0">
                <a:solidFill>
                  <a:srgbClr val="FF0000"/>
                </a:solidFill>
              </a:rPr>
              <a:t>Recording your experiences</a:t>
            </a:r>
          </a:p>
        </p:txBody>
      </p:sp>
      <p:sp>
        <p:nvSpPr>
          <p:cNvPr id="4" name="Text Placeholder 3">
            <a:extLst>
              <a:ext uri="{FF2B5EF4-FFF2-40B4-BE49-F238E27FC236}">
                <a16:creationId xmlns:a16="http://schemas.microsoft.com/office/drawing/2014/main" id="{9FCF1ECB-B631-6D48-90DA-7FAFC14935EB}"/>
              </a:ext>
            </a:extLst>
          </p:cNvPr>
          <p:cNvSpPr>
            <a:spLocks noGrp="1"/>
          </p:cNvSpPr>
          <p:nvPr>
            <p:ph type="body" sz="half" idx="2"/>
          </p:nvPr>
        </p:nvSpPr>
        <p:spPr>
          <a:xfrm>
            <a:off x="393692" y="1287625"/>
            <a:ext cx="5081134" cy="5194198"/>
          </a:xfrm>
        </p:spPr>
        <p:txBody>
          <a:bodyPr vert="horz" lIns="91440" tIns="45720" rIns="91440" bIns="45720" rtlCol="0" anchor="ctr">
            <a:noAutofit/>
          </a:bodyPr>
          <a:lstStyle/>
          <a:p>
            <a:r>
              <a:rPr lang="en-US" sz="2400" dirty="0">
                <a:solidFill>
                  <a:srgbClr val="000000"/>
                </a:solidFill>
              </a:rPr>
              <a:t>Flora Murray felt very proud of all the things that </a:t>
            </a:r>
            <a:r>
              <a:rPr lang="en-US" sz="2400" dirty="0" err="1">
                <a:solidFill>
                  <a:srgbClr val="000000"/>
                </a:solidFill>
              </a:rPr>
              <a:t>Endell</a:t>
            </a:r>
            <a:r>
              <a:rPr lang="en-US" sz="2400" dirty="0">
                <a:solidFill>
                  <a:srgbClr val="000000"/>
                </a:solidFill>
              </a:rPr>
              <a:t> Street Military Hospital did one hundred years ago. She recorded some of the things that happened. It also helped her through some difficult times in the war and pandemic.</a:t>
            </a:r>
          </a:p>
          <a:p>
            <a:r>
              <a:rPr lang="en-US" sz="2400" dirty="0">
                <a:solidFill>
                  <a:srgbClr val="000000"/>
                </a:solidFill>
              </a:rPr>
              <a:t>What you are experiencing and have experienced in the pandemic is very important. Fortunately, things like this don’t happen very often. It is a ‘historic’ event. </a:t>
            </a:r>
          </a:p>
          <a:p>
            <a:r>
              <a:rPr lang="en-US" sz="2400" dirty="0">
                <a:solidFill>
                  <a:srgbClr val="000000"/>
                </a:solidFill>
              </a:rPr>
              <a:t>You can record your experiences in a scrapbook or on worksheets during the current lockdown.</a:t>
            </a:r>
          </a:p>
        </p:txBody>
      </p:sp>
    </p:spTree>
    <p:extLst>
      <p:ext uri="{BB962C8B-B14F-4D97-AF65-F5344CB8AC3E}">
        <p14:creationId xmlns:p14="http://schemas.microsoft.com/office/powerpoint/2010/main" val="4105733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37ECC-9131-374E-92A6-7026C3FE7A5B}"/>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a:t>Mapping Home and Community</a:t>
            </a:r>
          </a:p>
        </p:txBody>
      </p:sp>
      <p:sp>
        <p:nvSpPr>
          <p:cNvPr id="4" name="Text Placeholder 3">
            <a:extLst>
              <a:ext uri="{FF2B5EF4-FFF2-40B4-BE49-F238E27FC236}">
                <a16:creationId xmlns:a16="http://schemas.microsoft.com/office/drawing/2014/main" id="{6116BEAB-BE7E-6F4B-936A-70EED3316554}"/>
              </a:ext>
            </a:extLst>
          </p:cNvPr>
          <p:cNvSpPr>
            <a:spLocks noGrp="1"/>
          </p:cNvSpPr>
          <p:nvPr>
            <p:ph type="body" sz="half" idx="2"/>
          </p:nvPr>
        </p:nvSpPr>
        <p:spPr>
          <a:xfrm>
            <a:off x="4965431" y="2438400"/>
            <a:ext cx="6586489" cy="3785419"/>
          </a:xfrm>
        </p:spPr>
        <p:txBody>
          <a:bodyPr vert="horz" lIns="91440" tIns="45720" rIns="91440" bIns="45720" rtlCol="0">
            <a:normAutofit fontScale="92500" lnSpcReduction="10000"/>
          </a:bodyPr>
          <a:lstStyle/>
          <a:p>
            <a:r>
              <a:rPr lang="en-US" sz="2000" dirty="0"/>
              <a:t>An artist </a:t>
            </a:r>
            <a:r>
              <a:rPr lang="en-US" sz="2000" dirty="0" err="1"/>
              <a:t>Becci</a:t>
            </a:r>
            <a:r>
              <a:rPr lang="en-US" sz="2000" dirty="0"/>
              <a:t> Kenning has put together worksheets to help you record things like where you live and what is important to you. </a:t>
            </a:r>
          </a:p>
          <a:p>
            <a:r>
              <a:rPr lang="en-US" sz="2000" dirty="0"/>
              <a:t>Follow the instructions of the worksheet ‘How to make a map of where you call home?’ Print it out or see the slide and on some paper:</a:t>
            </a:r>
          </a:p>
          <a:p>
            <a:pPr marL="342900" indent="-342900">
              <a:buFont typeface="Arial" panose="020B0604020202020204" pitchFamily="34" charset="0"/>
              <a:buChar char="•"/>
            </a:pPr>
            <a:r>
              <a:rPr lang="en-US" sz="2000" dirty="0"/>
              <a:t>Task 1 - Draw your house as it looks outside </a:t>
            </a:r>
          </a:p>
          <a:p>
            <a:pPr marL="342900" indent="-342900">
              <a:buFont typeface="Arial" panose="020B0604020202020204" pitchFamily="34" charset="0"/>
              <a:buChar char="•"/>
            </a:pPr>
            <a:r>
              <a:rPr lang="en-US" sz="2000" dirty="0"/>
              <a:t>Task 2  - Draw a picture of a </a:t>
            </a:r>
            <a:r>
              <a:rPr lang="en-US" sz="2000" dirty="0" err="1"/>
              <a:t>neighbour</a:t>
            </a:r>
            <a:r>
              <a:rPr lang="en-US" sz="2000" dirty="0"/>
              <a:t> or their house that is important to you.</a:t>
            </a:r>
          </a:p>
          <a:p>
            <a:pPr marL="342900" indent="-342900">
              <a:buFont typeface="Arial" panose="020B0604020202020204" pitchFamily="34" charset="0"/>
              <a:buChar char="•"/>
            </a:pPr>
            <a:r>
              <a:rPr lang="en-US" sz="2000" dirty="0"/>
              <a:t>Task 3 - Draw a place that is important to you</a:t>
            </a:r>
          </a:p>
          <a:p>
            <a:pPr marL="342900" indent="-342900">
              <a:buFont typeface="Arial" panose="020B0604020202020204" pitchFamily="34" charset="0"/>
              <a:buChar char="•"/>
            </a:pPr>
            <a:r>
              <a:rPr lang="en-US" sz="2000" dirty="0"/>
              <a:t>Task 4 - Draw things like postboxes, parks </a:t>
            </a:r>
            <a:r>
              <a:rPr lang="en-US" sz="2000" dirty="0" err="1"/>
              <a:t>etc</a:t>
            </a:r>
            <a:r>
              <a:rPr lang="en-US" sz="2000" dirty="0"/>
              <a:t> around you that help you through lockdown</a:t>
            </a:r>
          </a:p>
          <a:p>
            <a:pPr marL="342900" indent="-342900">
              <a:buFont typeface="Arial" panose="020B0604020202020204" pitchFamily="34" charset="0"/>
              <a:buChar char="•"/>
            </a:pPr>
            <a:r>
              <a:rPr lang="en-US" sz="2000" dirty="0"/>
              <a:t>Task 5 - Draw out your street and put all the places together.</a:t>
            </a:r>
          </a:p>
          <a:p>
            <a:pPr marL="342900" indent="-3429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pic>
        <p:nvPicPr>
          <p:cNvPr id="6" name="Content Placeholder 5">
            <a:extLst>
              <a:ext uri="{FF2B5EF4-FFF2-40B4-BE49-F238E27FC236}">
                <a16:creationId xmlns:a16="http://schemas.microsoft.com/office/drawing/2014/main" id="{7A6B893D-292C-8A42-90A4-1B5BC6735CFE}"/>
              </a:ext>
            </a:extLst>
          </p:cNvPr>
          <p:cNvPicPr>
            <a:picLocks noGrp="1" noChangeAspect="1"/>
          </p:cNvPicPr>
          <p:nvPr>
            <p:ph idx="1"/>
          </p:nvPr>
        </p:nvPicPr>
        <p:blipFill rotWithShape="1">
          <a:blip r:embed="rId2"/>
          <a:srcRect l="2429" r="203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00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106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hape&#10;&#10;Description automatically generated">
            <a:extLst>
              <a:ext uri="{FF2B5EF4-FFF2-40B4-BE49-F238E27FC236}">
                <a16:creationId xmlns:a16="http://schemas.microsoft.com/office/drawing/2014/main" id="{BDE3032E-AED9-0544-93AA-40BD0E320C0B}"/>
              </a:ext>
            </a:extLst>
          </p:cNvPr>
          <p:cNvPicPr>
            <a:picLocks noGrp="1" noChangeAspect="1"/>
          </p:cNvPicPr>
          <p:nvPr>
            <p:ph idx="1"/>
          </p:nvPr>
        </p:nvPicPr>
        <p:blipFill>
          <a:blip r:embed="rId2"/>
          <a:stretch>
            <a:fillRect/>
          </a:stretch>
        </p:blipFill>
        <p:spPr>
          <a:xfrm>
            <a:off x="1665514" y="184322"/>
            <a:ext cx="9127672" cy="6489356"/>
          </a:xfrm>
        </p:spPr>
      </p:pic>
    </p:spTree>
    <p:extLst>
      <p:ext uri="{BB962C8B-B14F-4D97-AF65-F5344CB8AC3E}">
        <p14:creationId xmlns:p14="http://schemas.microsoft.com/office/powerpoint/2010/main" val="4277804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1B875C-FD04-AF44-94B1-AB48B907126C}"/>
              </a:ext>
            </a:extLst>
          </p:cNvPr>
          <p:cNvSpPr>
            <a:spLocks noGrp="1"/>
          </p:cNvSpPr>
          <p:nvPr>
            <p:ph type="title"/>
          </p:nvPr>
        </p:nvSpPr>
        <p:spPr>
          <a:xfrm>
            <a:off x="5081287" y="593826"/>
            <a:ext cx="6369856" cy="771987"/>
          </a:xfrm>
        </p:spPr>
        <p:txBody>
          <a:bodyPr/>
          <a:lstStyle/>
          <a:p>
            <a:r>
              <a:rPr lang="en-US" dirty="0">
                <a:solidFill>
                  <a:srgbClr val="FF0000"/>
                </a:solidFill>
              </a:rPr>
              <a:t>Influenza and COVID-19</a:t>
            </a:r>
          </a:p>
        </p:txBody>
      </p:sp>
      <p:pic>
        <p:nvPicPr>
          <p:cNvPr id="5" name="Content Placeholder 4" descr="A person taking a selfie&#10;&#10;Description automatically generated">
            <a:extLst>
              <a:ext uri="{FF2B5EF4-FFF2-40B4-BE49-F238E27FC236}">
                <a16:creationId xmlns:a16="http://schemas.microsoft.com/office/drawing/2014/main" id="{1156FC8E-2FA7-854A-A992-B9BE389E29DD}"/>
              </a:ext>
            </a:extLst>
          </p:cNvPr>
          <p:cNvPicPr>
            <a:picLocks noGrp="1" noChangeAspect="1"/>
          </p:cNvPicPr>
          <p:nvPr>
            <p:ph sz="half" idx="1"/>
          </p:nvPr>
        </p:nvPicPr>
        <p:blipFill>
          <a:blip r:embed="rId3" cstate="print">
            <a:extLst>
              <a:ext uri="{28A0092B-C50C-407E-A947-70E740481C1C}">
                <a14:useLocalDpi xmlns:a14="http://schemas.microsoft.com/office/drawing/2010/main"/>
              </a:ext>
            </a:extLst>
          </a:blip>
          <a:stretch>
            <a:fillRect/>
          </a:stretch>
        </p:blipFill>
        <p:spPr>
          <a:xfrm rot="5400000">
            <a:off x="76892" y="1257792"/>
            <a:ext cx="5339385" cy="4011454"/>
          </a:xfrm>
        </p:spPr>
      </p:pic>
      <p:sp>
        <p:nvSpPr>
          <p:cNvPr id="7" name="Content Placeholder 6">
            <a:extLst>
              <a:ext uri="{FF2B5EF4-FFF2-40B4-BE49-F238E27FC236}">
                <a16:creationId xmlns:a16="http://schemas.microsoft.com/office/drawing/2014/main" id="{C2DC70F9-3A97-904D-B4D1-B68DE4BF55EA}"/>
              </a:ext>
            </a:extLst>
          </p:cNvPr>
          <p:cNvSpPr>
            <a:spLocks noGrp="1"/>
          </p:cNvSpPr>
          <p:nvPr>
            <p:ph sz="half" idx="2"/>
          </p:nvPr>
        </p:nvSpPr>
        <p:spPr>
          <a:xfrm>
            <a:off x="5081286" y="1365813"/>
            <a:ext cx="6781825" cy="5000263"/>
          </a:xfrm>
        </p:spPr>
        <p:txBody>
          <a:bodyPr>
            <a:normAutofit fontScale="77500" lnSpcReduction="20000"/>
          </a:bodyPr>
          <a:lstStyle/>
          <a:p>
            <a:pPr marL="0" indent="0">
              <a:lnSpc>
                <a:spcPct val="120000"/>
              </a:lnSpc>
              <a:buNone/>
            </a:pPr>
            <a:r>
              <a:rPr lang="en-US" dirty="0"/>
              <a:t>My name is Debbie and I work at the library at the London School of Economics, which is a university in London. I am a historian and work a lot with archives and artefacts – old documents and objects that provide evidence for how people lived in the past.</a:t>
            </a:r>
          </a:p>
          <a:p>
            <a:pPr marL="0" indent="0">
              <a:lnSpc>
                <a:spcPct val="120000"/>
              </a:lnSpc>
              <a:buNone/>
            </a:pPr>
            <a:r>
              <a:rPr lang="en-US" dirty="0"/>
              <a:t>I have spoken to some academics – people who are experts and teach students – from my university to find out more about COVID-19 and how people experience it. They talked a lot about the importance of remembering the pandemic. </a:t>
            </a:r>
          </a:p>
          <a:p>
            <a:pPr marL="0" indent="0">
              <a:lnSpc>
                <a:spcPct val="120000"/>
              </a:lnSpc>
              <a:buNone/>
            </a:pPr>
            <a:r>
              <a:rPr lang="en-US" dirty="0"/>
              <a:t>This made me think about one of my </a:t>
            </a:r>
            <a:r>
              <a:rPr lang="en-US" dirty="0" err="1"/>
              <a:t>favourite</a:t>
            </a:r>
            <a:r>
              <a:rPr lang="en-US" dirty="0"/>
              <a:t> objects in the library. It is a scrapbook that is over 100 years old.</a:t>
            </a:r>
          </a:p>
        </p:txBody>
      </p:sp>
    </p:spTree>
    <p:extLst>
      <p:ext uri="{BB962C8B-B14F-4D97-AF65-F5344CB8AC3E}">
        <p14:creationId xmlns:p14="http://schemas.microsoft.com/office/powerpoint/2010/main" val="1660010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A7F1D0-EDFB-9040-B09F-8BCAC0D437B4}"/>
              </a:ext>
            </a:extLst>
          </p:cNvPr>
          <p:cNvSpPr>
            <a:spLocks noGrp="1"/>
          </p:cNvSpPr>
          <p:nvPr>
            <p:ph type="title"/>
          </p:nvPr>
        </p:nvSpPr>
        <p:spPr>
          <a:xfrm>
            <a:off x="838200" y="365125"/>
            <a:ext cx="6582508" cy="1325563"/>
          </a:xfrm>
        </p:spPr>
        <p:txBody>
          <a:bodyPr/>
          <a:lstStyle/>
          <a:p>
            <a:r>
              <a:rPr lang="en-US" dirty="0">
                <a:solidFill>
                  <a:srgbClr val="FF0000"/>
                </a:solidFill>
              </a:rPr>
              <a:t>The </a:t>
            </a:r>
            <a:r>
              <a:rPr lang="en-US" dirty="0" err="1">
                <a:solidFill>
                  <a:srgbClr val="FF0000"/>
                </a:solidFill>
              </a:rPr>
              <a:t>Endell</a:t>
            </a:r>
            <a:r>
              <a:rPr lang="en-US" dirty="0">
                <a:solidFill>
                  <a:srgbClr val="FF0000"/>
                </a:solidFill>
              </a:rPr>
              <a:t> Street Scrapbook</a:t>
            </a:r>
          </a:p>
        </p:txBody>
      </p:sp>
      <p:sp>
        <p:nvSpPr>
          <p:cNvPr id="5" name="Content Placeholder 4">
            <a:extLst>
              <a:ext uri="{FF2B5EF4-FFF2-40B4-BE49-F238E27FC236}">
                <a16:creationId xmlns:a16="http://schemas.microsoft.com/office/drawing/2014/main" id="{DFD3B8F5-E844-7942-94BC-30844CDFE2B0}"/>
              </a:ext>
            </a:extLst>
          </p:cNvPr>
          <p:cNvSpPr>
            <a:spLocks noGrp="1"/>
          </p:cNvSpPr>
          <p:nvPr>
            <p:ph sz="half" idx="1"/>
          </p:nvPr>
        </p:nvSpPr>
        <p:spPr>
          <a:xfrm>
            <a:off x="838198" y="1690688"/>
            <a:ext cx="6477001" cy="4486275"/>
          </a:xfrm>
        </p:spPr>
        <p:txBody>
          <a:bodyPr>
            <a:normAutofit/>
          </a:bodyPr>
          <a:lstStyle/>
          <a:p>
            <a:pPr marL="0" indent="0">
              <a:lnSpc>
                <a:spcPct val="110000"/>
              </a:lnSpc>
              <a:buNone/>
            </a:pPr>
            <a:r>
              <a:rPr lang="en-US" dirty="0"/>
              <a:t>This is a scrapbook of events and activities at a hospital from World War One. The hospital was run by women doctors. The commanding officer of the </a:t>
            </a:r>
            <a:r>
              <a:rPr lang="en-US" dirty="0" err="1"/>
              <a:t>Endell</a:t>
            </a:r>
            <a:r>
              <a:rPr lang="en-US" dirty="0"/>
              <a:t> Street Military Hospital, Dr Flora Murray, made this book of things that happened there.</a:t>
            </a:r>
          </a:p>
          <a:p>
            <a:pPr marL="0" indent="0">
              <a:lnSpc>
                <a:spcPct val="110000"/>
              </a:lnSpc>
              <a:buNone/>
            </a:pPr>
            <a:r>
              <a:rPr lang="en-US" dirty="0"/>
              <a:t>It was made up of newspaper clippings, photographs and invitations. It even included drawings of her dogs. </a:t>
            </a:r>
          </a:p>
        </p:txBody>
      </p:sp>
      <p:pic>
        <p:nvPicPr>
          <p:cNvPr id="8" name="Content Placeholder 7" descr="A picture containing table, old&#10;&#10;Description automatically generated">
            <a:extLst>
              <a:ext uri="{FF2B5EF4-FFF2-40B4-BE49-F238E27FC236}">
                <a16:creationId xmlns:a16="http://schemas.microsoft.com/office/drawing/2014/main" id="{99D40B71-7E9C-0B49-9C26-854FEEF2AB83}"/>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552337" y="775253"/>
            <a:ext cx="4165387" cy="5108604"/>
          </a:xfrm>
        </p:spPr>
      </p:pic>
    </p:spTree>
    <p:extLst>
      <p:ext uri="{BB962C8B-B14F-4D97-AF65-F5344CB8AC3E}">
        <p14:creationId xmlns:p14="http://schemas.microsoft.com/office/powerpoint/2010/main" val="179255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D50ED-0BFA-FA46-87FB-B68352CAF977}"/>
              </a:ext>
            </a:extLst>
          </p:cNvPr>
          <p:cNvSpPr>
            <a:spLocks noGrp="1"/>
          </p:cNvSpPr>
          <p:nvPr>
            <p:ph type="title"/>
          </p:nvPr>
        </p:nvSpPr>
        <p:spPr>
          <a:xfrm>
            <a:off x="426721" y="304801"/>
            <a:ext cx="3428999" cy="883920"/>
          </a:xfrm>
        </p:spPr>
        <p:txBody>
          <a:bodyPr>
            <a:normAutofit/>
          </a:bodyPr>
          <a:lstStyle/>
          <a:p>
            <a:r>
              <a:rPr lang="en-US" sz="4000" dirty="0">
                <a:solidFill>
                  <a:srgbClr val="FF0000"/>
                </a:solidFill>
              </a:rPr>
              <a:t>Scrapbooks</a:t>
            </a:r>
          </a:p>
        </p:txBody>
      </p:sp>
      <p:pic>
        <p:nvPicPr>
          <p:cNvPr id="6" name="Content Placeholder 5" descr="A page from the scrapbook">
            <a:extLst>
              <a:ext uri="{FF2B5EF4-FFF2-40B4-BE49-F238E27FC236}">
                <a16:creationId xmlns:a16="http://schemas.microsoft.com/office/drawing/2014/main" id="{F4B8B11B-4AA7-4747-9A3C-6ACFB38C519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310729" y="845295"/>
            <a:ext cx="7639336" cy="5091048"/>
          </a:xfrm>
        </p:spPr>
      </p:pic>
      <p:sp>
        <p:nvSpPr>
          <p:cNvPr id="4" name="Text Placeholder 3">
            <a:extLst>
              <a:ext uri="{FF2B5EF4-FFF2-40B4-BE49-F238E27FC236}">
                <a16:creationId xmlns:a16="http://schemas.microsoft.com/office/drawing/2014/main" id="{7082817A-2863-4646-B52B-6F258D6B1ABC}"/>
              </a:ext>
            </a:extLst>
          </p:cNvPr>
          <p:cNvSpPr>
            <a:spLocks noGrp="1"/>
          </p:cNvSpPr>
          <p:nvPr>
            <p:ph type="body" sz="half" idx="2"/>
          </p:nvPr>
        </p:nvSpPr>
        <p:spPr>
          <a:xfrm>
            <a:off x="426721" y="1432560"/>
            <a:ext cx="3657600" cy="4846320"/>
          </a:xfrm>
        </p:spPr>
        <p:txBody>
          <a:bodyPr>
            <a:normAutofit/>
          </a:bodyPr>
          <a:lstStyle/>
          <a:p>
            <a:pPr>
              <a:lnSpc>
                <a:spcPct val="110000"/>
              </a:lnSpc>
            </a:pPr>
            <a:r>
              <a:rPr lang="en-US" sz="2400" dirty="0"/>
              <a:t>A scrapbook is a way for people to remember and record things.</a:t>
            </a:r>
          </a:p>
          <a:p>
            <a:pPr>
              <a:lnSpc>
                <a:spcPct val="110000"/>
              </a:lnSpc>
            </a:pPr>
            <a:endParaRPr lang="en-US" sz="2400" dirty="0"/>
          </a:p>
          <a:p>
            <a:pPr>
              <a:lnSpc>
                <a:spcPct val="110000"/>
              </a:lnSpc>
            </a:pPr>
            <a:r>
              <a:rPr lang="en-US" sz="2400" dirty="0"/>
              <a:t>Scrapbooks, like the one for </a:t>
            </a:r>
            <a:r>
              <a:rPr lang="en-US" sz="2400" dirty="0" err="1"/>
              <a:t>Endell</a:t>
            </a:r>
            <a:r>
              <a:rPr lang="en-US" sz="2400" dirty="0"/>
              <a:t> Street, are important evidence for what has happened in the past and how people felt at the time.</a:t>
            </a:r>
          </a:p>
          <a:p>
            <a:pPr>
              <a:lnSpc>
                <a:spcPct val="110000"/>
              </a:lnSpc>
            </a:pPr>
            <a:endParaRPr lang="en-US" sz="2400" dirty="0"/>
          </a:p>
        </p:txBody>
      </p:sp>
    </p:spTree>
    <p:extLst>
      <p:ext uri="{BB962C8B-B14F-4D97-AF65-F5344CB8AC3E}">
        <p14:creationId xmlns:p14="http://schemas.microsoft.com/office/powerpoint/2010/main" val="2478610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15B2D-D220-BC4A-A870-3C3E76AA6EAD}"/>
              </a:ext>
            </a:extLst>
          </p:cNvPr>
          <p:cNvSpPr>
            <a:spLocks noGrp="1"/>
          </p:cNvSpPr>
          <p:nvPr>
            <p:ph type="title"/>
          </p:nvPr>
        </p:nvSpPr>
        <p:spPr>
          <a:xfrm>
            <a:off x="648181" y="365125"/>
            <a:ext cx="6389227" cy="1325563"/>
          </a:xfrm>
        </p:spPr>
        <p:txBody>
          <a:bodyPr>
            <a:normAutofit/>
          </a:bodyPr>
          <a:lstStyle/>
          <a:p>
            <a:r>
              <a:rPr lang="en-US" sz="4000" dirty="0" err="1">
                <a:solidFill>
                  <a:srgbClr val="FF0000"/>
                </a:solidFill>
                <a:latin typeface="+mn-lt"/>
              </a:rPr>
              <a:t>Endell</a:t>
            </a:r>
            <a:r>
              <a:rPr lang="en-US" sz="4000" dirty="0">
                <a:solidFill>
                  <a:srgbClr val="FF0000"/>
                </a:solidFill>
                <a:latin typeface="+mn-lt"/>
              </a:rPr>
              <a:t> Street Military Hospital </a:t>
            </a:r>
          </a:p>
        </p:txBody>
      </p:sp>
      <p:sp>
        <p:nvSpPr>
          <p:cNvPr id="4" name="Content Placeholder 3">
            <a:extLst>
              <a:ext uri="{FF2B5EF4-FFF2-40B4-BE49-F238E27FC236}">
                <a16:creationId xmlns:a16="http://schemas.microsoft.com/office/drawing/2014/main" id="{74EE9220-0E88-2B4F-95BF-F7695A29AC82}"/>
              </a:ext>
            </a:extLst>
          </p:cNvPr>
          <p:cNvSpPr>
            <a:spLocks noGrp="1"/>
          </p:cNvSpPr>
          <p:nvPr>
            <p:ph sz="half" idx="2"/>
          </p:nvPr>
        </p:nvSpPr>
        <p:spPr>
          <a:xfrm>
            <a:off x="648181" y="1690688"/>
            <a:ext cx="6238755" cy="4930031"/>
          </a:xfrm>
        </p:spPr>
        <p:txBody>
          <a:bodyPr>
            <a:normAutofit fontScale="92500" lnSpcReduction="20000"/>
          </a:bodyPr>
          <a:lstStyle/>
          <a:p>
            <a:pPr marL="0" indent="0">
              <a:lnSpc>
                <a:spcPct val="120000"/>
              </a:lnSpc>
              <a:buNone/>
            </a:pPr>
            <a:r>
              <a:rPr lang="en-US" dirty="0"/>
              <a:t>In World War One 1914-18 women could not fight alongside men in the army.</a:t>
            </a:r>
          </a:p>
          <a:p>
            <a:pPr marL="0" indent="0">
              <a:lnSpc>
                <a:spcPct val="120000"/>
              </a:lnSpc>
              <a:buNone/>
            </a:pPr>
            <a:r>
              <a:rPr lang="en-US" dirty="0"/>
              <a:t>Women helped with the war effort as nurses, doctors, orderlies (an attendant carrying out non-medical tasks like laundry or cleaning), office staff, farm workers and in factories .</a:t>
            </a:r>
          </a:p>
          <a:p>
            <a:pPr marL="0" indent="0">
              <a:lnSpc>
                <a:spcPct val="120000"/>
              </a:lnSpc>
              <a:buNone/>
            </a:pPr>
            <a:r>
              <a:rPr lang="en-US" dirty="0"/>
              <a:t>Two female doctors – Flora Murray and Louisa Garrett Anderson – ran </a:t>
            </a:r>
            <a:r>
              <a:rPr lang="en-US" dirty="0" err="1"/>
              <a:t>Endell</a:t>
            </a:r>
            <a:r>
              <a:rPr lang="en-US" dirty="0"/>
              <a:t> Street Military Hospital in London. This photo shows the entrance to the hospital in Covent Garden in London.</a:t>
            </a:r>
          </a:p>
        </p:txBody>
      </p:sp>
      <p:sp>
        <p:nvSpPr>
          <p:cNvPr id="5" name="Text Placeholder 4">
            <a:extLst>
              <a:ext uri="{FF2B5EF4-FFF2-40B4-BE49-F238E27FC236}">
                <a16:creationId xmlns:a16="http://schemas.microsoft.com/office/drawing/2014/main" id="{7A50ACD5-098E-AB4D-9A19-9ACAF0F1237B}"/>
              </a:ext>
            </a:extLst>
          </p:cNvPr>
          <p:cNvSpPr>
            <a:spLocks noGrp="1"/>
          </p:cNvSpPr>
          <p:nvPr>
            <p:ph type="body" sz="quarter" idx="3"/>
          </p:nvPr>
        </p:nvSpPr>
        <p:spPr>
          <a:xfrm>
            <a:off x="7153154" y="208344"/>
            <a:ext cx="4664598" cy="1851949"/>
          </a:xfrm>
        </p:spPr>
        <p:txBody>
          <a:bodyPr/>
          <a:lstStyle/>
          <a:p>
            <a:r>
              <a:rPr lang="en-US" dirty="0"/>
              <a:t>This is porter </a:t>
            </a:r>
            <a:r>
              <a:rPr lang="en-US" dirty="0" err="1"/>
              <a:t>Mardie</a:t>
            </a:r>
            <a:r>
              <a:rPr lang="en-US" dirty="0"/>
              <a:t> Hodgson and a special constable, who was one of the few men to work there.</a:t>
            </a:r>
            <a:endParaRPr lang="en-GB" dirty="0"/>
          </a:p>
          <a:p>
            <a:endParaRPr lang="en-US" dirty="0"/>
          </a:p>
        </p:txBody>
      </p:sp>
      <p:pic>
        <p:nvPicPr>
          <p:cNvPr id="7" name="Content Placeholder 6" descr="The entrance to Endell Street Hospital with an orderly and a guard.">
            <a:extLst>
              <a:ext uri="{FF2B5EF4-FFF2-40B4-BE49-F238E27FC236}">
                <a16:creationId xmlns:a16="http://schemas.microsoft.com/office/drawing/2014/main" id="{3DB793EB-EBBA-134F-BE47-803AF23BBBBC}"/>
              </a:ext>
            </a:extLst>
          </p:cNvPr>
          <p:cNvPicPr>
            <a:picLocks noGrp="1" noChangeAspect="1"/>
          </p:cNvPicPr>
          <p:nvPr>
            <p:ph sz="quarter" idx="4"/>
          </p:nvPr>
        </p:nvPicPr>
        <p:blipFill>
          <a:blip r:embed="rId3"/>
          <a:stretch>
            <a:fillRect/>
          </a:stretch>
        </p:blipFill>
        <p:spPr>
          <a:xfrm>
            <a:off x="7511969" y="1979271"/>
            <a:ext cx="3590005" cy="4641448"/>
          </a:xfrm>
        </p:spPr>
      </p:pic>
    </p:spTree>
    <p:extLst>
      <p:ext uri="{BB962C8B-B14F-4D97-AF65-F5344CB8AC3E}">
        <p14:creationId xmlns:p14="http://schemas.microsoft.com/office/powerpoint/2010/main" val="734224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CD754-7FDD-194A-8F40-D71014BA8AA1}"/>
              </a:ext>
            </a:extLst>
          </p:cNvPr>
          <p:cNvSpPr>
            <a:spLocks noGrp="1"/>
          </p:cNvSpPr>
          <p:nvPr>
            <p:ph type="title"/>
          </p:nvPr>
        </p:nvSpPr>
        <p:spPr>
          <a:xfrm>
            <a:off x="551891" y="511429"/>
            <a:ext cx="5827369" cy="1179259"/>
          </a:xfrm>
        </p:spPr>
        <p:txBody>
          <a:bodyPr>
            <a:normAutofit/>
          </a:bodyPr>
          <a:lstStyle/>
          <a:p>
            <a:r>
              <a:rPr lang="en-US" sz="4000" b="1" dirty="0">
                <a:solidFill>
                  <a:srgbClr val="FF0000"/>
                </a:solidFill>
              </a:rPr>
              <a:t>Influenza 1918-19</a:t>
            </a:r>
          </a:p>
        </p:txBody>
      </p:sp>
      <p:sp>
        <p:nvSpPr>
          <p:cNvPr id="4" name="Content Placeholder 3">
            <a:extLst>
              <a:ext uri="{FF2B5EF4-FFF2-40B4-BE49-F238E27FC236}">
                <a16:creationId xmlns:a16="http://schemas.microsoft.com/office/drawing/2014/main" id="{3FCE96D5-36D5-A84C-BDBA-9EEE7863200D}"/>
              </a:ext>
            </a:extLst>
          </p:cNvPr>
          <p:cNvSpPr>
            <a:spLocks noGrp="1"/>
          </p:cNvSpPr>
          <p:nvPr>
            <p:ph sz="half" idx="2"/>
          </p:nvPr>
        </p:nvSpPr>
        <p:spPr>
          <a:xfrm>
            <a:off x="551891" y="1690688"/>
            <a:ext cx="5827369" cy="4941340"/>
          </a:xfrm>
        </p:spPr>
        <p:txBody>
          <a:bodyPr>
            <a:normAutofit fontScale="92500" lnSpcReduction="10000"/>
          </a:bodyPr>
          <a:lstStyle/>
          <a:p>
            <a:pPr marL="0" indent="0">
              <a:lnSpc>
                <a:spcPct val="110000"/>
              </a:lnSpc>
              <a:buNone/>
            </a:pPr>
            <a:r>
              <a:rPr lang="en-US" dirty="0"/>
              <a:t>There was a ‘flu’ in the summer of 1918 that made people very ill. Just before World War One ended in November, the flu returned.</a:t>
            </a:r>
          </a:p>
          <a:p>
            <a:pPr marL="0" indent="0">
              <a:lnSpc>
                <a:spcPct val="110000"/>
              </a:lnSpc>
              <a:buNone/>
            </a:pPr>
            <a:r>
              <a:rPr lang="en-US" dirty="0"/>
              <a:t>It was known as the ‘Spanish flu’ as it was first reported in Spain. It killed millions of people across the world. </a:t>
            </a:r>
            <a:endParaRPr lang="en-GB" dirty="0"/>
          </a:p>
          <a:p>
            <a:pPr marL="0" indent="0">
              <a:lnSpc>
                <a:spcPct val="110000"/>
              </a:lnSpc>
              <a:buNone/>
            </a:pPr>
            <a:r>
              <a:rPr lang="en-GB" dirty="0"/>
              <a:t>It is a virus. We now know that it spread by being breathed in (called a respiratory infection). But in 1918 it was thought to be a bacteria and spread by touch.</a:t>
            </a:r>
            <a:endParaRPr lang="en-US" dirty="0"/>
          </a:p>
        </p:txBody>
      </p:sp>
      <p:sp>
        <p:nvSpPr>
          <p:cNvPr id="15" name="Text Placeholder 14">
            <a:extLst>
              <a:ext uri="{FF2B5EF4-FFF2-40B4-BE49-F238E27FC236}">
                <a16:creationId xmlns:a16="http://schemas.microsoft.com/office/drawing/2014/main" id="{D221C02E-2DE3-D84D-9987-DB6F8290C47D}"/>
              </a:ext>
            </a:extLst>
          </p:cNvPr>
          <p:cNvSpPr>
            <a:spLocks noGrp="1"/>
          </p:cNvSpPr>
          <p:nvPr>
            <p:ph type="body" sz="quarter" idx="3"/>
          </p:nvPr>
        </p:nvSpPr>
        <p:spPr>
          <a:xfrm>
            <a:off x="6663982" y="642551"/>
            <a:ext cx="4976127" cy="1048137"/>
          </a:xfrm>
        </p:spPr>
        <p:txBody>
          <a:bodyPr>
            <a:normAutofit/>
          </a:bodyPr>
          <a:lstStyle/>
          <a:p>
            <a:r>
              <a:rPr lang="en-GB" sz="2000" b="0" dirty="0"/>
              <a:t>Image: Drawing of the 1918 Influenza. Credit: </a:t>
            </a:r>
            <a:r>
              <a:rPr lang="en-GB" sz="2000" b="0" u="sng" dirty="0">
                <a:hlinkClick r:id="rId3"/>
              </a:rPr>
              <a:t>Wellcome Collection</a:t>
            </a:r>
            <a:r>
              <a:rPr lang="en-GB" sz="2000" b="0" dirty="0"/>
              <a:t>. </a:t>
            </a:r>
            <a:r>
              <a:rPr lang="en-GB" sz="2000" b="0" u="sng" dirty="0">
                <a:hlinkClick r:id="rId4"/>
              </a:rPr>
              <a:t>Attribution 4.0 International (CC BY 4.0)</a:t>
            </a:r>
            <a:endParaRPr lang="en-US" sz="2000" dirty="0"/>
          </a:p>
        </p:txBody>
      </p:sp>
      <p:pic>
        <p:nvPicPr>
          <p:cNvPr id="13" name="Content Placeholder 12" descr="A picture containing text&#10;&#10;Description automatically generated">
            <a:extLst>
              <a:ext uri="{FF2B5EF4-FFF2-40B4-BE49-F238E27FC236}">
                <a16:creationId xmlns:a16="http://schemas.microsoft.com/office/drawing/2014/main" id="{A67C8823-F6FA-AC4C-958C-7C1C3533FB84}"/>
              </a:ext>
            </a:extLst>
          </p:cNvPr>
          <p:cNvPicPr>
            <a:picLocks noGrp="1" noChangeAspect="1"/>
          </p:cNvPicPr>
          <p:nvPr>
            <p:ph sz="quarter" idx="4"/>
          </p:nvPr>
        </p:nvPicPr>
        <p:blipFill>
          <a:blip r:embed="rId5"/>
          <a:stretch>
            <a:fillRect/>
          </a:stretch>
        </p:blipFill>
        <p:spPr>
          <a:xfrm>
            <a:off x="6663982" y="2413025"/>
            <a:ext cx="4976126" cy="3052024"/>
          </a:xfrm>
        </p:spPr>
      </p:pic>
    </p:spTree>
    <p:extLst>
      <p:ext uri="{BB962C8B-B14F-4D97-AF65-F5344CB8AC3E}">
        <p14:creationId xmlns:p14="http://schemas.microsoft.com/office/powerpoint/2010/main" val="3165589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57DB0-5DC0-FC4F-862C-2E2A1FCA9A5C}"/>
              </a:ext>
            </a:extLst>
          </p:cNvPr>
          <p:cNvSpPr>
            <a:spLocks noGrp="1"/>
          </p:cNvSpPr>
          <p:nvPr>
            <p:ph type="title"/>
          </p:nvPr>
        </p:nvSpPr>
        <p:spPr>
          <a:xfrm>
            <a:off x="566906" y="238539"/>
            <a:ext cx="6454004" cy="1232909"/>
          </a:xfrm>
        </p:spPr>
        <p:txBody>
          <a:bodyPr vert="horz" lIns="91440" tIns="45720" rIns="91440" bIns="45720" rtlCol="0" anchor="ctr">
            <a:normAutofit/>
          </a:bodyPr>
          <a:lstStyle/>
          <a:p>
            <a:r>
              <a:rPr lang="en-US" sz="4000" b="1" dirty="0">
                <a:solidFill>
                  <a:srgbClr val="FF0000"/>
                </a:solidFill>
              </a:rPr>
              <a:t>Influenza at </a:t>
            </a:r>
            <a:r>
              <a:rPr lang="en-US" sz="4000" b="1" dirty="0" err="1">
                <a:solidFill>
                  <a:srgbClr val="FF0000"/>
                </a:solidFill>
              </a:rPr>
              <a:t>Endell</a:t>
            </a:r>
            <a:r>
              <a:rPr lang="en-US" sz="4000" b="1" dirty="0">
                <a:solidFill>
                  <a:srgbClr val="FF0000"/>
                </a:solidFill>
              </a:rPr>
              <a:t> Street</a:t>
            </a:r>
          </a:p>
        </p:txBody>
      </p:sp>
      <p:sp>
        <p:nvSpPr>
          <p:cNvPr id="3" name="Content Placeholder 2">
            <a:extLst>
              <a:ext uri="{FF2B5EF4-FFF2-40B4-BE49-F238E27FC236}">
                <a16:creationId xmlns:a16="http://schemas.microsoft.com/office/drawing/2014/main" id="{CEEFF1D6-4DF5-F648-926F-17810CFF49FF}"/>
              </a:ext>
            </a:extLst>
          </p:cNvPr>
          <p:cNvSpPr>
            <a:spLocks noGrp="1"/>
          </p:cNvSpPr>
          <p:nvPr>
            <p:ph sz="half" idx="1"/>
          </p:nvPr>
        </p:nvSpPr>
        <p:spPr>
          <a:xfrm>
            <a:off x="566906" y="1292772"/>
            <a:ext cx="6454003" cy="5326689"/>
          </a:xfrm>
        </p:spPr>
        <p:txBody>
          <a:bodyPr vert="horz" lIns="91440" tIns="45720" rIns="91440" bIns="45720" rtlCol="0">
            <a:normAutofit fontScale="92500" lnSpcReduction="10000"/>
          </a:bodyPr>
          <a:lstStyle/>
          <a:p>
            <a:pPr marL="0" indent="0">
              <a:lnSpc>
                <a:spcPct val="110000"/>
              </a:lnSpc>
              <a:buNone/>
            </a:pPr>
            <a:r>
              <a:rPr lang="en-GB" sz="2600" dirty="0"/>
              <a:t>The celebrations at the end of the war with lots of people close together and the return of lots of soldiers meant the flu spread quickly. </a:t>
            </a:r>
          </a:p>
          <a:p>
            <a:pPr marL="0" indent="0">
              <a:lnSpc>
                <a:spcPct val="110000"/>
              </a:lnSpc>
              <a:buNone/>
            </a:pPr>
            <a:r>
              <a:rPr lang="en-GB" sz="2600" dirty="0"/>
              <a:t>People who were normally fit and healthy died from the flu. It particularly attacked the lungs. </a:t>
            </a:r>
          </a:p>
          <a:p>
            <a:pPr marL="0" indent="0">
              <a:lnSpc>
                <a:spcPct val="110000"/>
              </a:lnSpc>
              <a:buNone/>
            </a:pPr>
            <a:r>
              <a:rPr lang="en-GB" sz="2600" dirty="0"/>
              <a:t>The government asked the women at the hospital to keep it open to help with the influenza pandemic. It stayed open until 1919 another year after the war ended.</a:t>
            </a:r>
            <a:endParaRPr lang="en-GB" sz="2100" dirty="0"/>
          </a:p>
          <a:p>
            <a:pPr marL="0" indent="0">
              <a:buNone/>
            </a:pPr>
            <a:endParaRPr lang="en-GB" sz="2100" dirty="0"/>
          </a:p>
          <a:p>
            <a:pPr marL="0" indent="0">
              <a:buNone/>
            </a:pPr>
            <a:r>
              <a:rPr lang="en-GB" sz="2100" dirty="0"/>
              <a:t>Image: A monster representing an influenza virus hitting a man over the head as he sits in his armchair. Pen and ink drawing by E. Noble, c. 1918. Credit: </a:t>
            </a:r>
            <a:r>
              <a:rPr lang="en-GB" sz="2100" u="sng" dirty="0">
                <a:hlinkClick r:id="rId3"/>
              </a:rPr>
              <a:t>Wellcome Collection</a:t>
            </a:r>
            <a:r>
              <a:rPr lang="en-GB" sz="2100" dirty="0"/>
              <a:t>. </a:t>
            </a:r>
            <a:r>
              <a:rPr lang="en-GB" sz="2100" u="sng" dirty="0">
                <a:hlinkClick r:id="rId4"/>
              </a:rPr>
              <a:t>Attribution 4.0 International (CC BY 4.0)</a:t>
            </a:r>
            <a:endParaRPr lang="en-US" sz="2100" dirty="0"/>
          </a:p>
        </p:txBody>
      </p:sp>
      <p:pic>
        <p:nvPicPr>
          <p:cNvPr id="6" name="Content Placeholder 5" descr="A picture containing book, indoor, text, old&#10;&#10;Description automatically generated">
            <a:extLst>
              <a:ext uri="{FF2B5EF4-FFF2-40B4-BE49-F238E27FC236}">
                <a16:creationId xmlns:a16="http://schemas.microsoft.com/office/drawing/2014/main" id="{23F05582-3DA6-3641-909C-80A7F16C9F5B}"/>
              </a:ext>
            </a:extLst>
          </p:cNvPr>
          <p:cNvPicPr>
            <a:picLocks noGrp="1" noChangeAspect="1"/>
          </p:cNvPicPr>
          <p:nvPr>
            <p:ph sz="half" idx="2"/>
          </p:nvPr>
        </p:nvPicPr>
        <p:blipFill rotWithShape="1">
          <a:blip r:embed="rId5" cstate="screen">
            <a:extLst>
              <a:ext uri="{28A0092B-C50C-407E-A947-70E740481C1C}">
                <a14:useLocalDpi xmlns:a14="http://schemas.microsoft.com/office/drawing/2010/main"/>
              </a:ext>
            </a:extLst>
          </a:blip>
          <a:srcRect r="-2" b="-2"/>
          <a:stretch/>
        </p:blipFill>
        <p:spPr>
          <a:xfrm>
            <a:off x="7196391" y="10"/>
            <a:ext cx="4992560" cy="6857990"/>
          </a:xfrm>
          <a:prstGeom prst="rect">
            <a:avLst/>
          </a:prstGeom>
          <a:effectLst/>
        </p:spPr>
      </p:pic>
    </p:spTree>
    <p:extLst>
      <p:ext uri="{BB962C8B-B14F-4D97-AF65-F5344CB8AC3E}">
        <p14:creationId xmlns:p14="http://schemas.microsoft.com/office/powerpoint/2010/main" val="2980876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CEB27-FA86-5149-BFF9-19D33E5526CA}"/>
              </a:ext>
            </a:extLst>
          </p:cNvPr>
          <p:cNvSpPr>
            <a:spLocks noGrp="1"/>
          </p:cNvSpPr>
          <p:nvPr>
            <p:ph type="title"/>
          </p:nvPr>
        </p:nvSpPr>
        <p:spPr>
          <a:xfrm>
            <a:off x="729205" y="365125"/>
            <a:ext cx="10624595" cy="1325563"/>
          </a:xfrm>
        </p:spPr>
        <p:txBody>
          <a:bodyPr/>
          <a:lstStyle/>
          <a:p>
            <a:r>
              <a:rPr lang="en-US" dirty="0">
                <a:solidFill>
                  <a:srgbClr val="FF0000"/>
                </a:solidFill>
              </a:rPr>
              <a:t>What could the doctors do at </a:t>
            </a:r>
            <a:r>
              <a:rPr lang="en-US" dirty="0" err="1">
                <a:solidFill>
                  <a:srgbClr val="FF0000"/>
                </a:solidFill>
              </a:rPr>
              <a:t>Endell</a:t>
            </a:r>
            <a:r>
              <a:rPr lang="en-US" dirty="0">
                <a:solidFill>
                  <a:srgbClr val="FF0000"/>
                </a:solidFill>
              </a:rPr>
              <a:t> Street?</a:t>
            </a:r>
          </a:p>
        </p:txBody>
      </p:sp>
      <p:sp>
        <p:nvSpPr>
          <p:cNvPr id="4" name="Content Placeholder 3">
            <a:extLst>
              <a:ext uri="{FF2B5EF4-FFF2-40B4-BE49-F238E27FC236}">
                <a16:creationId xmlns:a16="http://schemas.microsoft.com/office/drawing/2014/main" id="{273A20F1-8BA4-FF47-A350-4EA8C0A70C8F}"/>
              </a:ext>
            </a:extLst>
          </p:cNvPr>
          <p:cNvSpPr>
            <a:spLocks noGrp="1"/>
          </p:cNvSpPr>
          <p:nvPr>
            <p:ph sz="half" idx="1"/>
          </p:nvPr>
        </p:nvSpPr>
        <p:spPr>
          <a:xfrm>
            <a:off x="729205" y="1690688"/>
            <a:ext cx="5366795" cy="4907819"/>
          </a:xfrm>
        </p:spPr>
        <p:txBody>
          <a:bodyPr>
            <a:normAutofit fontScale="85000" lnSpcReduction="10000"/>
          </a:bodyPr>
          <a:lstStyle/>
          <a:p>
            <a:pPr marL="0" indent="0">
              <a:lnSpc>
                <a:spcPct val="110000"/>
              </a:lnSpc>
              <a:buNone/>
            </a:pPr>
            <a:r>
              <a:rPr lang="en-US" dirty="0"/>
              <a:t>The main thing the doctors could do was to try to stop influenza spreading and help the people who were already ill. </a:t>
            </a:r>
          </a:p>
          <a:p>
            <a:pPr marL="0" indent="0">
              <a:lnSpc>
                <a:spcPct val="110000"/>
              </a:lnSpc>
              <a:buNone/>
            </a:pPr>
            <a:r>
              <a:rPr lang="en-US" dirty="0"/>
              <a:t>The Commanding Officer and doctor in charge Flora Murray (pictured) made all the  doctors and staff wear masks. This was unusual in 1918. Patients were also put in separate ‘quarantine’ wards.</a:t>
            </a:r>
          </a:p>
          <a:p>
            <a:pPr marL="0" indent="0">
              <a:lnSpc>
                <a:spcPct val="110000"/>
              </a:lnSpc>
              <a:buNone/>
            </a:pPr>
            <a:r>
              <a:rPr lang="en-US" dirty="0"/>
              <a:t>Despite this many of the staff got sick with influenza as well. Five nurses, doctors and orderlies died.</a:t>
            </a:r>
          </a:p>
        </p:txBody>
      </p:sp>
      <p:pic>
        <p:nvPicPr>
          <p:cNvPr id="11" name="Content Placeholder 10" descr="A group of people posing for a photo in front of a window&#10;&#10;Description automatically generated">
            <a:extLst>
              <a:ext uri="{FF2B5EF4-FFF2-40B4-BE49-F238E27FC236}">
                <a16:creationId xmlns:a16="http://schemas.microsoft.com/office/drawing/2014/main" id="{DB9E2707-8878-BD4B-880C-FFCC5D26980F}"/>
              </a:ext>
            </a:extLst>
          </p:cNvPr>
          <p:cNvPicPr>
            <a:picLocks noGrp="1" noChangeAspect="1"/>
          </p:cNvPicPr>
          <p:nvPr>
            <p:ph sz="half" idx="2"/>
          </p:nvPr>
        </p:nvPicPr>
        <p:blipFill>
          <a:blip r:embed="rId3"/>
          <a:stretch>
            <a:fillRect/>
          </a:stretch>
        </p:blipFill>
        <p:spPr>
          <a:xfrm>
            <a:off x="6505833" y="1999901"/>
            <a:ext cx="5181600" cy="4002786"/>
          </a:xfrm>
        </p:spPr>
      </p:pic>
    </p:spTree>
    <p:extLst>
      <p:ext uri="{BB962C8B-B14F-4D97-AF65-F5344CB8AC3E}">
        <p14:creationId xmlns:p14="http://schemas.microsoft.com/office/powerpoint/2010/main" val="1591721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33C86-2002-9646-806F-426641145152}"/>
              </a:ext>
            </a:extLst>
          </p:cNvPr>
          <p:cNvSpPr>
            <a:spLocks noGrp="1"/>
          </p:cNvSpPr>
          <p:nvPr>
            <p:ph type="title"/>
          </p:nvPr>
        </p:nvSpPr>
        <p:spPr>
          <a:xfrm>
            <a:off x="381966" y="365125"/>
            <a:ext cx="2720050" cy="5811838"/>
          </a:xfrm>
        </p:spPr>
        <p:txBody>
          <a:bodyPr/>
          <a:lstStyle/>
          <a:p>
            <a:r>
              <a:rPr lang="en-US" dirty="0">
                <a:solidFill>
                  <a:srgbClr val="FF0000"/>
                </a:solidFill>
              </a:rPr>
              <a:t>Technical Words </a:t>
            </a:r>
          </a:p>
        </p:txBody>
      </p:sp>
      <p:sp>
        <p:nvSpPr>
          <p:cNvPr id="3" name="Content Placeholder 2">
            <a:extLst>
              <a:ext uri="{FF2B5EF4-FFF2-40B4-BE49-F238E27FC236}">
                <a16:creationId xmlns:a16="http://schemas.microsoft.com/office/drawing/2014/main" id="{443EFA60-5749-6A41-A73F-AE0D146A0877}"/>
              </a:ext>
            </a:extLst>
          </p:cNvPr>
          <p:cNvSpPr>
            <a:spLocks noGrp="1"/>
          </p:cNvSpPr>
          <p:nvPr>
            <p:ph idx="1"/>
          </p:nvPr>
        </p:nvSpPr>
        <p:spPr>
          <a:xfrm>
            <a:off x="3518704" y="127322"/>
            <a:ext cx="8160152" cy="6331351"/>
          </a:xfrm>
        </p:spPr>
        <p:txBody>
          <a:bodyPr>
            <a:noAutofit/>
          </a:bodyPr>
          <a:lstStyle/>
          <a:p>
            <a:pPr marL="0" indent="0">
              <a:lnSpc>
                <a:spcPct val="120000"/>
              </a:lnSpc>
              <a:buNone/>
            </a:pPr>
            <a:r>
              <a:rPr lang="en-US" sz="2200" dirty="0"/>
              <a:t>Talking about medical things often means lots of scientific words. Here are some and their meanings here (click the mouse </a:t>
            </a:r>
            <a:r>
              <a:rPr lang="en-US" sz="2200"/>
              <a:t>or arrows): </a:t>
            </a:r>
            <a:endParaRPr lang="en-US" sz="2200" dirty="0"/>
          </a:p>
          <a:p>
            <a:pPr>
              <a:lnSpc>
                <a:spcPct val="120000"/>
              </a:lnSpc>
            </a:pPr>
            <a:r>
              <a:rPr lang="en-US" sz="2200" dirty="0"/>
              <a:t>Virus - </a:t>
            </a:r>
            <a:r>
              <a:rPr lang="en-GB" sz="2200" dirty="0"/>
              <a:t>a type of germ that can cause disease. Viruses cause minor sicknesses like colds as well serious illness.</a:t>
            </a:r>
            <a:endParaRPr lang="en-US" sz="2200" dirty="0"/>
          </a:p>
          <a:p>
            <a:pPr>
              <a:lnSpc>
                <a:spcPct val="120000"/>
              </a:lnSpc>
            </a:pPr>
            <a:r>
              <a:rPr lang="en-US" sz="2200" dirty="0"/>
              <a:t>Influenza - an infectious disease that is caused by a virus. Influenza is known as the flu.</a:t>
            </a:r>
          </a:p>
          <a:p>
            <a:pPr>
              <a:lnSpc>
                <a:spcPct val="120000"/>
              </a:lnSpc>
            </a:pPr>
            <a:r>
              <a:rPr lang="en-US" sz="2200" dirty="0"/>
              <a:t>Quarantine -</a:t>
            </a:r>
            <a:r>
              <a:rPr lang="en-GB" sz="2200" dirty="0"/>
              <a:t> the period where you stay separated from other people to stop the spread of disease.</a:t>
            </a:r>
            <a:endParaRPr lang="en-US" sz="2200" dirty="0"/>
          </a:p>
          <a:p>
            <a:pPr>
              <a:lnSpc>
                <a:spcPct val="120000"/>
              </a:lnSpc>
            </a:pPr>
            <a:r>
              <a:rPr lang="en-US" sz="2200" dirty="0"/>
              <a:t>Pandemic - </a:t>
            </a:r>
            <a:r>
              <a:rPr lang="en-GB" sz="2200" dirty="0"/>
              <a:t>an outbreak of an infectious disease that spreads across a large region or even the world.</a:t>
            </a:r>
            <a:endParaRPr lang="en-US" sz="2200" dirty="0"/>
          </a:p>
          <a:p>
            <a:pPr>
              <a:lnSpc>
                <a:spcPct val="120000"/>
              </a:lnSpc>
            </a:pPr>
            <a:r>
              <a:rPr lang="en-US" sz="2200" dirty="0" err="1"/>
              <a:t>Mobilisation</a:t>
            </a:r>
            <a:r>
              <a:rPr lang="en-US" sz="2200" dirty="0"/>
              <a:t> - </a:t>
            </a:r>
            <a:r>
              <a:rPr lang="en-GB" sz="2200" dirty="0"/>
              <a:t>when a country or government assembles and organises a mass operation or movement, e.g. a vaccine campaign.</a:t>
            </a:r>
            <a:endParaRPr lang="en-US" sz="2200" dirty="0"/>
          </a:p>
          <a:p>
            <a:pPr>
              <a:lnSpc>
                <a:spcPct val="120000"/>
              </a:lnSpc>
            </a:pPr>
            <a:r>
              <a:rPr lang="en-US" sz="2200" dirty="0"/>
              <a:t>Immune - </a:t>
            </a:r>
            <a:r>
              <a:rPr lang="en-GB" sz="2200" dirty="0"/>
              <a:t>means to be protected from the disease and therefore not able to get it.</a:t>
            </a:r>
            <a:endParaRPr lang="en-US" sz="2200" dirty="0"/>
          </a:p>
        </p:txBody>
      </p:sp>
    </p:spTree>
    <p:extLst>
      <p:ext uri="{BB962C8B-B14F-4D97-AF65-F5344CB8AC3E}">
        <p14:creationId xmlns:p14="http://schemas.microsoft.com/office/powerpoint/2010/main" val="92671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1350</Words>
  <Application>Microsoft Macintosh PowerPoint</Application>
  <PresentationFormat>Widescreen</PresentationFormat>
  <Paragraphs>84</Paragraphs>
  <Slides>15</Slides>
  <Notes>13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Fading Rainbows  Experiencing and Remembering the COVID-19 Pandemic 2020-21 </vt:lpstr>
      <vt:lpstr>Influenza and COVID-19</vt:lpstr>
      <vt:lpstr>The Endell Street Scrapbook</vt:lpstr>
      <vt:lpstr>Scrapbooks</vt:lpstr>
      <vt:lpstr>Endell Street Military Hospital </vt:lpstr>
      <vt:lpstr>Influenza 1918-19</vt:lpstr>
      <vt:lpstr>Influenza at Endell Street</vt:lpstr>
      <vt:lpstr>What could the doctors do at Endell Street?</vt:lpstr>
      <vt:lpstr>Technical Words </vt:lpstr>
      <vt:lpstr>The doctors and nurses at Endell Street Hospital were sad and worried during the Influenza Pandemic.   Is that how people feel now? What do you think are the similarities and the differences between the worries? Note a few down.</vt:lpstr>
      <vt:lpstr>COVID-19 versus Influenza</vt:lpstr>
      <vt:lpstr>COVID-19 and Community</vt:lpstr>
      <vt:lpstr>Recording your experiences</vt:lpstr>
      <vt:lpstr>Mapping Home and Community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Fading Rainbows  Experiencing and Remembering the COVID-19 Pandemic 2020-21 </dc:title>
  <dc:creator>Challis,D</dc:creator>
  <cp:lastModifiedBy>Challis,D</cp:lastModifiedBy>
  <cp:revision>12</cp:revision>
  <dcterms:created xsi:type="dcterms:W3CDTF">2021-01-11T16:48:17Z</dcterms:created>
  <dcterms:modified xsi:type="dcterms:W3CDTF">2021-02-18T15:17:53Z</dcterms:modified>
</cp:coreProperties>
</file>