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2"/>
  </p:notesMasterIdLst>
  <p:handoutMasterIdLst>
    <p:handoutMasterId r:id="rId23"/>
  </p:handoutMasterIdLst>
  <p:sldIdLst>
    <p:sldId id="285" r:id="rId6"/>
    <p:sldId id="258" r:id="rId7"/>
    <p:sldId id="269" r:id="rId8"/>
    <p:sldId id="283" r:id="rId9"/>
    <p:sldId id="259" r:id="rId10"/>
    <p:sldId id="270" r:id="rId11"/>
    <p:sldId id="260" r:id="rId12"/>
    <p:sldId id="264" r:id="rId13"/>
    <p:sldId id="262" r:id="rId14"/>
    <p:sldId id="261" r:id="rId15"/>
    <p:sldId id="263" r:id="rId16"/>
    <p:sldId id="273" r:id="rId17"/>
    <p:sldId id="274" r:id="rId18"/>
    <p:sldId id="282" r:id="rId19"/>
    <p:sldId id="284" r:id="rId20"/>
    <p:sldId id="279" r:id="rId21"/>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72D9A2-9E5D-4489-AC62-1853A1C79067}">
          <p14:sldIdLst>
            <p14:sldId id="285"/>
            <p14:sldId id="258"/>
            <p14:sldId id="269"/>
            <p14:sldId id="283"/>
            <p14:sldId id="259"/>
            <p14:sldId id="270"/>
            <p14:sldId id="260"/>
            <p14:sldId id="264"/>
            <p14:sldId id="262"/>
            <p14:sldId id="261"/>
            <p14:sldId id="263"/>
            <p14:sldId id="273"/>
            <p14:sldId id="274"/>
            <p14:sldId id="282"/>
            <p14:sldId id="284"/>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llis,D" userId="10030000A554BE49@LIVE.COM" providerId="AD" clId="Web-{9584A81B-11C6-41C2-B0D7-207D2F5FC5C4}"/>
    <pc:docChg chg="modSld">
      <pc:chgData name="Challis,D" userId="10030000A554BE49@LIVE.COM" providerId="AD" clId="Web-{9584A81B-11C6-41C2-B0D7-207D2F5FC5C4}" dt="2018-01-08T12:36:18.571" v="3"/>
      <pc:docMkLst>
        <pc:docMk/>
      </pc:docMkLst>
      <pc:sldChg chg="modSp">
        <pc:chgData name="Challis,D" userId="10030000A554BE49@LIVE.COM" providerId="AD" clId="Web-{9584A81B-11C6-41C2-B0D7-207D2F5FC5C4}" dt="2018-01-08T12:36:18.556" v="2"/>
        <pc:sldMkLst>
          <pc:docMk/>
          <pc:sldMk cId="200657420" sldId="285"/>
        </pc:sldMkLst>
        <pc:spChg chg="mod">
          <ac:chgData name="Challis,D" userId="10030000A554BE49@LIVE.COM" providerId="AD" clId="Web-{9584A81B-11C6-41C2-B0D7-207D2F5FC5C4}" dt="2018-01-08T12:36:18.556" v="2"/>
          <ac:spMkLst>
            <pc:docMk/>
            <pc:sldMk cId="200657420" sldId="285"/>
            <ac:spMk id="3" creationId="{00000000-0000-0000-0000-000000000000}"/>
          </ac:spMkLst>
        </pc:spChg>
      </pc:sldChg>
    </pc:docChg>
  </pc:docChgLst>
  <pc:docChgLst>
    <pc:chgData name="Challis,D" userId="10030000A554BE49@LIVE.COM" providerId="AD" clId="Web-{8FB9EFF5-E94B-4DC4-B167-6E8458596F80}"/>
    <pc:docChg chg="addSld delSld modSection">
      <pc:chgData name="Challis,D" userId="10030000A554BE49@LIVE.COM" providerId="AD" clId="Web-{8FB9EFF5-E94B-4DC4-B167-6E8458596F80}" dt="2018-01-08T12:10:36.493" v="1"/>
      <pc:docMkLst>
        <pc:docMk/>
      </pc:docMkLst>
      <pc:sldChg chg="new del">
        <pc:chgData name="Challis,D" userId="10030000A554BE49@LIVE.COM" providerId="AD" clId="Web-{8FB9EFF5-E94B-4DC4-B167-6E8458596F80}" dt="2018-01-08T12:10:36.493" v="1"/>
        <pc:sldMkLst>
          <pc:docMk/>
          <pc:sldMk cId="3759398924" sldId="285"/>
        </pc:sldMkLst>
      </pc:sldChg>
    </pc:docChg>
  </pc:docChgLst>
  <pc:docChgLst>
    <pc:chgData name="Challis,D" userId="10030000A554BE49@LIVE.COM" providerId="AD" clId="Web-{EF9B4D19-2CB1-4357-9024-B1243CE50310}"/>
    <pc:docChg chg="modSld">
      <pc:chgData name="Challis,D" userId="10030000A554BE49@LIVE.COM" providerId="AD" clId="Web-{EF9B4D19-2CB1-4357-9024-B1243CE50310}" dt="2017-12-01T16:47:20.582" v="19"/>
      <pc:docMkLst>
        <pc:docMk/>
      </pc:docMkLst>
      <pc:sldChg chg="addSp delSp modSp">
        <pc:chgData name="Challis,D" userId="10030000A554BE49@LIVE.COM" providerId="AD" clId="Web-{EF9B4D19-2CB1-4357-9024-B1243CE50310}" dt="2017-12-01T16:47:20.582" v="18"/>
        <pc:sldMkLst>
          <pc:docMk/>
          <pc:sldMk cId="1488698183" sldId="260"/>
        </pc:sldMkLst>
        <pc:spChg chg="add del">
          <ac:chgData name="Challis,D" userId="10030000A554BE49@LIVE.COM" providerId="AD" clId="Web-{EF9B4D19-2CB1-4357-9024-B1243CE50310}" dt="2017-12-01T16:46:43.268" v="9"/>
          <ac:spMkLst>
            <pc:docMk/>
            <pc:sldMk cId="1488698183" sldId="260"/>
            <ac:spMk id="4" creationId="{3C9E16DE-F02B-4B60-BDB3-1DE67D8870EB}"/>
          </ac:spMkLst>
        </pc:spChg>
        <pc:spChg chg="mod">
          <ac:chgData name="Challis,D" userId="10030000A554BE49@LIVE.COM" providerId="AD" clId="Web-{EF9B4D19-2CB1-4357-9024-B1243CE50310}" dt="2017-12-01T16:47:20.582" v="18"/>
          <ac:spMkLst>
            <pc:docMk/>
            <pc:sldMk cId="1488698183" sldId="260"/>
            <ac:spMk id="5" creationId="{D768DFE4-C933-42F9-B3CF-2D2820F0E0DF}"/>
          </ac:spMkLst>
        </pc:spChg>
      </pc:sldChg>
    </pc:docChg>
  </pc:docChgLst>
  <pc:docChgLst>
    <pc:chgData name="Challis,D" userId="10030000A554BE49@LIVE.COM" providerId="AD" clId="Web-{123A4E27-BA20-4344-80EC-4AEE5C7CAF68}"/>
    <pc:docChg chg="modSld">
      <pc:chgData name="Challis,D" userId="10030000A554BE49@LIVE.COM" providerId="AD" clId="Web-{123A4E27-BA20-4344-80EC-4AEE5C7CAF68}" dt="2017-12-20T13:18:24.405" v="74"/>
      <pc:docMkLst>
        <pc:docMk/>
      </pc:docMkLst>
      <pc:sldChg chg="modSp addAnim modAnim">
        <pc:chgData name="Challis,D" userId="10030000A554BE49@LIVE.COM" providerId="AD" clId="Web-{123A4E27-BA20-4344-80EC-4AEE5C7CAF68}" dt="2017-12-20T13:18:24.405" v="74"/>
        <pc:sldMkLst>
          <pc:docMk/>
          <pc:sldMk cId="1456934154" sldId="264"/>
        </pc:sldMkLst>
        <pc:spChg chg="mod">
          <ac:chgData name="Challis,D" userId="10030000A554BE49@LIVE.COM" providerId="AD" clId="Web-{123A4E27-BA20-4344-80EC-4AEE5C7CAF68}" dt="2017-12-20T13:18:24.343" v="71"/>
          <ac:spMkLst>
            <pc:docMk/>
            <pc:sldMk cId="1456934154" sldId="264"/>
            <ac:spMk id="3" creationId="{00000000-0000-0000-0000-000000000000}"/>
          </ac:spMkLst>
        </pc:spChg>
      </pc:sldChg>
    </pc:docChg>
  </pc:docChgLst>
  <pc:docChgLst>
    <pc:chgData name="Challis,D" userId="10030000A554BE49@LIVE.COM" providerId="AD" clId="Web-{61DFB7B3-D64D-4EF4-A095-9855886B5922}"/>
    <pc:docChg chg="modSld">
      <pc:chgData name="Challis,D" userId="10030000A554BE49@LIVE.COM" providerId="AD" clId="Web-{61DFB7B3-D64D-4EF4-A095-9855886B5922}" dt="2018-01-05T11:52:46.290" v="2"/>
      <pc:docMkLst>
        <pc:docMk/>
      </pc:docMkLst>
      <pc:sldChg chg="addSp delSp modSp">
        <pc:chgData name="Challis,D" userId="10030000A554BE49@LIVE.COM" providerId="AD" clId="Web-{61DFB7B3-D64D-4EF4-A095-9855886B5922}" dt="2018-01-05T11:52:46.290" v="2"/>
        <pc:sldMkLst>
          <pc:docMk/>
          <pc:sldMk cId="58302568" sldId="262"/>
        </pc:sldMkLst>
        <pc:spChg chg="add del mod">
          <ac:chgData name="Challis,D" userId="10030000A554BE49@LIVE.COM" providerId="AD" clId="Web-{61DFB7B3-D64D-4EF4-A095-9855886B5922}" dt="2018-01-05T11:52:18.695" v="1"/>
          <ac:spMkLst>
            <pc:docMk/>
            <pc:sldMk cId="58302568" sldId="262"/>
            <ac:spMk id="6" creationId="{0FDB2694-6E44-4293-9CEF-EA7ED406C3B6}"/>
          </ac:spMkLst>
        </pc:spChg>
        <pc:picChg chg="add del mod">
          <ac:chgData name="Challis,D" userId="10030000A554BE49@LIVE.COM" providerId="AD" clId="Web-{61DFB7B3-D64D-4EF4-A095-9855886B5922}" dt="2018-01-05T11:52:46.290" v="2"/>
          <ac:picMkLst>
            <pc:docMk/>
            <pc:sldMk cId="58302568" sldId="262"/>
            <ac:picMk id="5" creationId="{00000000-0000-0000-0000-000000000000}"/>
          </ac:picMkLst>
        </pc:picChg>
      </pc:sldChg>
    </pc:docChg>
  </pc:docChgLst>
  <pc:docChgLst>
    <pc:chgData name="Challis,D" userId="10030000A554BE49@LIVE.COM" providerId="AD" clId="Web-{8C62F910-EDEE-41BF-9E18-22B54444D1E0}"/>
    <pc:docChg chg="modSld">
      <pc:chgData name="Challis,D" userId="10030000A554BE49@LIVE.COM" providerId="AD" clId="Web-{8C62F910-EDEE-41BF-9E18-22B54444D1E0}" dt="2017-12-01T16:15:03.959" v="516"/>
      <pc:docMkLst>
        <pc:docMk/>
      </pc:docMkLst>
      <pc:sldChg chg="addSp delSp modSp mod modClrScheme chgLayout">
        <pc:chgData name="Challis,D" userId="10030000A554BE49@LIVE.COM" providerId="AD" clId="Web-{8C62F910-EDEE-41BF-9E18-22B54444D1E0}" dt="2017-12-01T16:03:01.119" v="216"/>
        <pc:sldMkLst>
          <pc:docMk/>
          <pc:sldMk cId="661602592" sldId="259"/>
        </pc:sldMkLst>
        <pc:spChg chg="mod ord">
          <ac:chgData name="Challis,D" userId="10030000A554BE49@LIVE.COM" providerId="AD" clId="Web-{8C62F910-EDEE-41BF-9E18-22B54444D1E0}" dt="2017-12-01T16:00:11.908" v="155"/>
          <ac:spMkLst>
            <pc:docMk/>
            <pc:sldMk cId="661602592" sldId="259"/>
            <ac:spMk id="2" creationId="{00000000-0000-0000-0000-000000000000}"/>
          </ac:spMkLst>
        </pc:spChg>
        <pc:spChg chg="mod ord">
          <ac:chgData name="Challis,D" userId="10030000A554BE49@LIVE.COM" providerId="AD" clId="Web-{8C62F910-EDEE-41BF-9E18-22B54444D1E0}" dt="2017-12-01T16:03:01.119" v="216"/>
          <ac:spMkLst>
            <pc:docMk/>
            <pc:sldMk cId="661602592" sldId="259"/>
            <ac:spMk id="3" creationId="{00000000-0000-0000-0000-000000000000}"/>
          </ac:spMkLst>
        </pc:spChg>
        <pc:spChg chg="del">
          <ac:chgData name="Challis,D" userId="10030000A554BE49@LIVE.COM" providerId="AD" clId="Web-{8C62F910-EDEE-41BF-9E18-22B54444D1E0}" dt="2017-12-01T15:58:34.483" v="127"/>
          <ac:spMkLst>
            <pc:docMk/>
            <pc:sldMk cId="661602592" sldId="259"/>
            <ac:spMk id="4" creationId="{00000000-0000-0000-0000-000000000000}"/>
          </ac:spMkLst>
        </pc:spChg>
        <pc:picChg chg="add mod ord modCrop">
          <ac:chgData name="Challis,D" userId="10030000A554BE49@LIVE.COM" providerId="AD" clId="Web-{8C62F910-EDEE-41BF-9E18-22B54444D1E0}" dt="2017-12-01T15:58:50.343" v="128"/>
          <ac:picMkLst>
            <pc:docMk/>
            <pc:sldMk cId="661602592" sldId="259"/>
            <ac:picMk id="5" creationId="{1FC40866-00A0-4452-918F-B31505A241DC}"/>
          </ac:picMkLst>
        </pc:picChg>
      </pc:sldChg>
      <pc:sldChg chg="addSp delSp modSp mod modClrScheme addAnim delAnim chgLayout">
        <pc:chgData name="Challis,D" userId="10030000A554BE49@LIVE.COM" providerId="AD" clId="Web-{8C62F910-EDEE-41BF-9E18-22B54444D1E0}" dt="2017-12-01T16:15:03.959" v="515"/>
        <pc:sldMkLst>
          <pc:docMk/>
          <pc:sldMk cId="1488698183" sldId="260"/>
        </pc:sldMkLst>
        <pc:spChg chg="mod ord">
          <ac:chgData name="Challis,D" userId="10030000A554BE49@LIVE.COM" providerId="AD" clId="Web-{8C62F910-EDEE-41BF-9E18-22B54444D1E0}" dt="2017-12-01T16:04:26.263" v="232"/>
          <ac:spMkLst>
            <pc:docMk/>
            <pc:sldMk cId="1488698183" sldId="260"/>
            <ac:spMk id="2" creationId="{00000000-0000-0000-0000-000000000000}"/>
          </ac:spMkLst>
        </pc:spChg>
        <pc:spChg chg="mod ord">
          <ac:chgData name="Challis,D" userId="10030000A554BE49@LIVE.COM" providerId="AD" clId="Web-{8C62F910-EDEE-41BF-9E18-22B54444D1E0}" dt="2017-12-01T16:06:28.267" v="368"/>
          <ac:spMkLst>
            <pc:docMk/>
            <pc:sldMk cId="1488698183" sldId="260"/>
            <ac:spMk id="3" creationId="{00000000-0000-0000-0000-000000000000}"/>
          </ac:spMkLst>
        </pc:spChg>
        <pc:spChg chg="add mod ord">
          <ac:chgData name="Challis,D" userId="10030000A554BE49@LIVE.COM" providerId="AD" clId="Web-{8C62F910-EDEE-41BF-9E18-22B54444D1E0}" dt="2017-12-01T16:15:03.959" v="515"/>
          <ac:spMkLst>
            <pc:docMk/>
            <pc:sldMk cId="1488698183" sldId="260"/>
            <ac:spMk id="5" creationId="{D768DFE4-C933-42F9-B3CF-2D2820F0E0DF}"/>
          </ac:spMkLst>
        </pc:spChg>
        <pc:graphicFrameChg chg="add del mod modGraphic">
          <ac:chgData name="Challis,D" userId="10030000A554BE49@LIVE.COM" providerId="AD" clId="Web-{8C62F910-EDEE-41BF-9E18-22B54444D1E0}" dt="2017-12-01T16:07:50.755" v="370"/>
          <ac:graphicFrameMkLst>
            <pc:docMk/>
            <pc:sldMk cId="1488698183" sldId="260"/>
            <ac:graphicFrameMk id="6" creationId="{7E14ABDB-4E1A-4081-86F9-0CA700FB7C45}"/>
          </ac:graphicFrameMkLst>
        </pc:graphicFrameChg>
      </pc:sldChg>
      <pc:sldChg chg="modSp mod modClrScheme chgLayout">
        <pc:chgData name="Challis,D" userId="10030000A554BE49@LIVE.COM" providerId="AD" clId="Web-{8C62F910-EDEE-41BF-9E18-22B54444D1E0}" dt="2017-12-01T15:58:13.669" v="125"/>
        <pc:sldMkLst>
          <pc:docMk/>
          <pc:sldMk cId="1083783184" sldId="265"/>
        </pc:sldMkLst>
        <pc:spChg chg="mod ord">
          <ac:chgData name="Challis,D" userId="10030000A554BE49@LIVE.COM" providerId="AD" clId="Web-{8C62F910-EDEE-41BF-9E18-22B54444D1E0}" dt="2017-12-01T15:54:42.067" v="30"/>
          <ac:spMkLst>
            <pc:docMk/>
            <pc:sldMk cId="1083783184" sldId="265"/>
            <ac:spMk id="2" creationId="{00000000-0000-0000-0000-000000000000}"/>
          </ac:spMkLst>
        </pc:spChg>
        <pc:spChg chg="mod ord">
          <ac:chgData name="Challis,D" userId="10030000A554BE49@LIVE.COM" providerId="AD" clId="Web-{8C62F910-EDEE-41BF-9E18-22B54444D1E0}" dt="2017-12-01T15:58:13.669" v="125"/>
          <ac:spMkLst>
            <pc:docMk/>
            <pc:sldMk cId="1083783184" sldId="265"/>
            <ac:spMk id="3" creationId="{00000000-0000-0000-0000-000000000000}"/>
          </ac:spMkLst>
        </pc:spChg>
        <pc:picChg chg="mod ord modCrop">
          <ac:chgData name="Challis,D" userId="10030000A554BE49@LIVE.COM" providerId="AD" clId="Web-{8C62F910-EDEE-41BF-9E18-22B54444D1E0}" dt="2017-12-01T15:54:53.787" v="32"/>
          <ac:picMkLst>
            <pc:docMk/>
            <pc:sldMk cId="1083783184" sldId="265"/>
            <ac:picMk id="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_108_56D70D0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_11C_84A7989B.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Unemployment of men in 1936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Unemployment in 1936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1F-4CC2-A6D3-BFC732164C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1F-4CC2-A6D3-BFC732164C2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1F-4CC2-A6D3-BFC732164C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Jarrow</c:v>
                </c:pt>
                <c:pt idx="1">
                  <c:v>High Wycombe</c:v>
                </c:pt>
                <c:pt idx="2">
                  <c:v>Deptford</c:v>
                </c:pt>
              </c:strCache>
            </c:strRef>
          </c:cat>
          <c:val>
            <c:numRef>
              <c:f>Sheet1!$B$2:$B$4</c:f>
              <c:numCache>
                <c:formatCode>0%</c:formatCode>
                <c:ptCount val="3"/>
                <c:pt idx="0">
                  <c:v>0.67</c:v>
                </c:pt>
                <c:pt idx="1">
                  <c:v>0.03</c:v>
                </c:pt>
                <c:pt idx="2">
                  <c:v>7.0000000000000007E-2</c:v>
                </c:pt>
              </c:numCache>
            </c:numRef>
          </c:val>
          <c:extLst>
            <c:ext xmlns:c16="http://schemas.microsoft.com/office/drawing/2014/chart" uri="{C3380CC4-5D6E-409C-BE32-E72D297353CC}">
              <c16:uniqueId val="{00000006-111F-4CC2-A6D3-BFC732164C2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Evacuees at Barnard Castle </a:t>
            </a:r>
          </a:p>
          <a:p>
            <a:pPr>
              <a:defRPr/>
            </a:pPr>
            <a:r>
              <a:rPr lang="en-GB"/>
              <a:t>Rural District</a:t>
            </a:r>
          </a:p>
        </c:rich>
      </c:tx>
      <c:layout>
        <c:manualLayout>
          <c:xMode val="edge"/>
          <c:yMode val="edge"/>
          <c:x val="0.17480385441936361"/>
          <c:y val="1.56478958370730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 expected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People</c:v>
                </c:pt>
              </c:strCache>
            </c:strRef>
          </c:cat>
          <c:val>
            <c:numRef>
              <c:f>Sheet1!$B$2</c:f>
              <c:numCache>
                <c:formatCode>General</c:formatCode>
                <c:ptCount val="1"/>
                <c:pt idx="0">
                  <c:v>2800</c:v>
                </c:pt>
              </c:numCache>
            </c:numRef>
          </c:val>
          <c:extLst>
            <c:ext xmlns:c16="http://schemas.microsoft.com/office/drawing/2014/chart" uri="{C3380CC4-5D6E-409C-BE32-E72D297353CC}">
              <c16:uniqueId val="{00000000-E015-4800-B3D1-54542D559FA7}"/>
            </c:ext>
          </c:extLst>
        </c:ser>
        <c:ser>
          <c:idx val="1"/>
          <c:order val="1"/>
          <c:tx>
            <c:strRef>
              <c:f>Sheet1!$C$1</c:f>
              <c:strCache>
                <c:ptCount val="1"/>
                <c:pt idx="0">
                  <c:v>No. who came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People</c:v>
                </c:pt>
              </c:strCache>
            </c:strRef>
          </c:cat>
          <c:val>
            <c:numRef>
              <c:f>Sheet1!$C$2</c:f>
              <c:numCache>
                <c:formatCode>General</c:formatCode>
                <c:ptCount val="1"/>
                <c:pt idx="0">
                  <c:v>1500</c:v>
                </c:pt>
              </c:numCache>
            </c:numRef>
          </c:val>
          <c:extLst>
            <c:ext xmlns:c16="http://schemas.microsoft.com/office/drawing/2014/chart" uri="{C3380CC4-5D6E-409C-BE32-E72D297353CC}">
              <c16:uniqueId val="{00000001-E015-4800-B3D1-54542D559FA7}"/>
            </c:ext>
          </c:extLst>
        </c:ser>
        <c:ser>
          <c:idx val="2"/>
          <c:order val="2"/>
          <c:tx>
            <c:strRef>
              <c:f>Sheet1!$D$1</c:f>
              <c:strCache>
                <c:ptCount val="1"/>
                <c:pt idx="0">
                  <c:v>No. who left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People</c:v>
                </c:pt>
              </c:strCache>
            </c:strRef>
          </c:cat>
          <c:val>
            <c:numRef>
              <c:f>Sheet1!$D$2</c:f>
              <c:numCache>
                <c:formatCode>General</c:formatCode>
                <c:ptCount val="1"/>
                <c:pt idx="0">
                  <c:v>750</c:v>
                </c:pt>
              </c:numCache>
            </c:numRef>
          </c:val>
          <c:extLst>
            <c:ext xmlns:c16="http://schemas.microsoft.com/office/drawing/2014/chart" uri="{C3380CC4-5D6E-409C-BE32-E72D297353CC}">
              <c16:uniqueId val="{00000002-E015-4800-B3D1-54542D559FA7}"/>
            </c:ext>
          </c:extLst>
        </c:ser>
        <c:dLbls>
          <c:showLegendKey val="0"/>
          <c:showVal val="0"/>
          <c:showCatName val="0"/>
          <c:showSerName val="0"/>
          <c:showPercent val="0"/>
          <c:showBubbleSize val="0"/>
        </c:dLbls>
        <c:gapWidth val="182"/>
        <c:axId val="212899496"/>
        <c:axId val="212901848"/>
      </c:barChart>
      <c:catAx>
        <c:axId val="21289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901848"/>
        <c:crosses val="autoZero"/>
        <c:auto val="1"/>
        <c:lblAlgn val="ctr"/>
        <c:lblOffset val="100"/>
        <c:noMultiLvlLbl val="0"/>
      </c:catAx>
      <c:valAx>
        <c:axId val="212901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9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B160EFD3-B532-45F9-B73E-01FA458A7DCC}" type="datetimeFigureOut">
              <a:rPr lang="en-GB" smtClean="0"/>
              <a:t>08/01/2018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C683D67-1D6D-4C0D-A80B-EA95DC70B5D6}" type="slidenum">
              <a:rPr lang="en-GB" smtClean="0"/>
              <a:t>‹#›</a:t>
            </a:fld>
            <a:endParaRPr lang="en-GB"/>
          </a:p>
        </p:txBody>
      </p:sp>
    </p:spTree>
    <p:extLst>
      <p:ext uri="{BB962C8B-B14F-4D97-AF65-F5344CB8AC3E}">
        <p14:creationId xmlns:p14="http://schemas.microsoft.com/office/powerpoint/2010/main" val="400143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3C7F390-E40F-D840-A36D-EB98B1898399}" type="datetimeFigureOut">
              <a:rPr lang="en-US" smtClean="0"/>
              <a:t>1/8/2018</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F5784EF-594A-564F-97EF-AC08256194E7}" type="slidenum">
              <a:rPr lang="en-US" smtClean="0"/>
              <a:t>‹#›</a:t>
            </a:fld>
            <a:endParaRPr lang="en-US"/>
          </a:p>
        </p:txBody>
      </p:sp>
    </p:spTree>
    <p:extLst>
      <p:ext uri="{BB962C8B-B14F-4D97-AF65-F5344CB8AC3E}">
        <p14:creationId xmlns:p14="http://schemas.microsoft.com/office/powerpoint/2010/main" val="203192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98E55-BB02-4946-887B-3A6D78BAAC4E}" type="slidenum">
              <a:rPr lang="en-GB" smtClean="0"/>
              <a:pPr/>
              <a:t>5</a:t>
            </a:fld>
            <a:endParaRPr lang="en-GB"/>
          </a:p>
        </p:txBody>
      </p:sp>
    </p:spTree>
    <p:extLst>
      <p:ext uri="{BB962C8B-B14F-4D97-AF65-F5344CB8AC3E}">
        <p14:creationId xmlns:p14="http://schemas.microsoft.com/office/powerpoint/2010/main" val="124868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98E55-BB02-4946-887B-3A6D78BAAC4E}" type="slidenum">
              <a:rPr lang="en-GB" smtClean="0"/>
              <a:pPr/>
              <a:t>7</a:t>
            </a:fld>
            <a:endParaRPr lang="en-GB"/>
          </a:p>
        </p:txBody>
      </p:sp>
    </p:spTree>
    <p:extLst>
      <p:ext uri="{BB962C8B-B14F-4D97-AF65-F5344CB8AC3E}">
        <p14:creationId xmlns:p14="http://schemas.microsoft.com/office/powerpoint/2010/main" val="2183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What we have left today</a:t>
            </a:r>
          </a:p>
        </p:txBody>
      </p:sp>
      <p:sp>
        <p:nvSpPr>
          <p:cNvPr id="4" name="Slide Number Placeholder 3"/>
          <p:cNvSpPr>
            <a:spLocks noGrp="1"/>
          </p:cNvSpPr>
          <p:nvPr>
            <p:ph type="sldNum" sz="quarter" idx="10"/>
          </p:nvPr>
        </p:nvSpPr>
        <p:spPr/>
        <p:txBody>
          <a:bodyPr/>
          <a:lstStyle/>
          <a:p>
            <a:fld id="{A4B98E55-BB02-4946-887B-3A6D78BAAC4E}" type="slidenum">
              <a:rPr lang="en-GB" smtClean="0"/>
              <a:pPr/>
              <a:t>9</a:t>
            </a:fld>
            <a:endParaRPr lang="en-GB"/>
          </a:p>
        </p:txBody>
      </p:sp>
    </p:spTree>
    <p:extLst>
      <p:ext uri="{BB962C8B-B14F-4D97-AF65-F5344CB8AC3E}">
        <p14:creationId xmlns:p14="http://schemas.microsoft.com/office/powerpoint/2010/main" val="63871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98E55-BB02-4946-887B-3A6D78BAAC4E}" type="slidenum">
              <a:rPr lang="en-GB" smtClean="0"/>
              <a:pPr/>
              <a:t>10</a:t>
            </a:fld>
            <a:endParaRPr lang="en-GB"/>
          </a:p>
        </p:txBody>
      </p:sp>
    </p:spTree>
    <p:extLst>
      <p:ext uri="{BB962C8B-B14F-4D97-AF65-F5344CB8AC3E}">
        <p14:creationId xmlns:p14="http://schemas.microsoft.com/office/powerpoint/2010/main" val="46573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EE7A88-46BB-DD4A-AB56-88334DD8BEF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81067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44078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62468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4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973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730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70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717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577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1907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915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42904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05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089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14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E7A88-46BB-DD4A-AB56-88334DD8BEF9}"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6948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E7A88-46BB-DD4A-AB56-88334DD8BEF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71444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EE7A88-46BB-DD4A-AB56-88334DD8BEF9}"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11495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E7A88-46BB-DD4A-AB56-88334DD8BEF9}"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6433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E7A88-46BB-DD4A-AB56-88334DD8BEF9}"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01279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E7A88-46BB-DD4A-AB56-88334DD8BEF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0381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E7A88-46BB-DD4A-AB56-88334DD8BEF9}"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63582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E7A88-46BB-DD4A-AB56-88334DD8BEF9}" type="datetimeFigureOut">
              <a:rPr lang="en-US" smtClean="0"/>
              <a:t>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46A38-6628-8D4E-9708-E40A3F60452E}" type="slidenum">
              <a:rPr lang="en-US" smtClean="0"/>
              <a:t>‹#›</a:t>
            </a:fld>
            <a:endParaRPr lang="en-US"/>
          </a:p>
        </p:txBody>
      </p:sp>
    </p:spTree>
    <p:extLst>
      <p:ext uri="{BB962C8B-B14F-4D97-AF65-F5344CB8AC3E}">
        <p14:creationId xmlns:p14="http://schemas.microsoft.com/office/powerpoint/2010/main" val="39352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B6F10-D014-476A-96A5-E8F6156F0281}" type="datetimeFigureOut">
              <a:rPr lang="en-GB" smtClean="0">
                <a:solidFill>
                  <a:prstClr val="black">
                    <a:tint val="75000"/>
                  </a:prstClr>
                </a:solidFill>
              </a:rPr>
              <a:pPr/>
              <a:t>08/01/2018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109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tfayvSBa4-A"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17350"/>
            <a:ext cx="6372746" cy="1671490"/>
          </a:xfrm>
        </p:spPr>
        <p:txBody>
          <a:bodyPr>
            <a:normAutofit/>
          </a:bodyPr>
          <a:lstStyle/>
          <a:p>
            <a:pPr algn="l"/>
            <a:r>
              <a:rPr lang="en-GB" sz="3600">
                <a:solidFill>
                  <a:srgbClr val="FF0000"/>
                </a:solidFill>
                <a:latin typeface="Arial" pitchFamily="34" charset="0"/>
                <a:cs typeface="Arial" pitchFamily="34" charset="0"/>
              </a:rPr>
              <a:t>Making the Welfare State KS3</a:t>
            </a:r>
            <a:br>
              <a:rPr lang="en-GB" sz="3600">
                <a:latin typeface="Arial" pitchFamily="34" charset="0"/>
                <a:cs typeface="Arial" pitchFamily="34" charset="0"/>
              </a:rPr>
            </a:br>
            <a:endParaRPr lang="en-GB" sz="3600">
              <a:latin typeface="Arial" pitchFamily="34" charset="0"/>
              <a:cs typeface="Arial" pitchFamily="34" charset="0"/>
            </a:endParaRPr>
          </a:p>
        </p:txBody>
      </p:sp>
      <p:sp>
        <p:nvSpPr>
          <p:cNvPr id="3" name="Subtitle 2"/>
          <p:cNvSpPr>
            <a:spLocks noGrp="1"/>
          </p:cNvSpPr>
          <p:nvPr>
            <p:ph type="subTitle" idx="1"/>
          </p:nvPr>
        </p:nvSpPr>
        <p:spPr>
          <a:xfrm>
            <a:off x="2063551" y="2132856"/>
            <a:ext cx="9124909" cy="3600400"/>
          </a:xfrm>
        </p:spPr>
        <p:txBody>
          <a:bodyPr vert="horz" lIns="91440" tIns="45720" rIns="91440" bIns="45720" rtlCol="0" anchor="t">
            <a:normAutofit fontScale="92500" lnSpcReduction="10000"/>
          </a:bodyPr>
          <a:lstStyle/>
          <a:p>
            <a:endParaRPr lang="en-GB" sz="2800"/>
          </a:p>
          <a:p>
            <a:r>
              <a:rPr lang="en-GB" sz="2800">
                <a:solidFill>
                  <a:srgbClr val="000000"/>
                </a:solidFill>
              </a:rPr>
              <a:t>B. The Hungry Thirties and Background to Beveridge (1919 – 1940)</a:t>
            </a: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r>
              <a:rPr lang="en-GB" sz="2600">
                <a:solidFill>
                  <a:schemeClr val="tx1"/>
                </a:solidFill>
                <a:latin typeface="Arial" pitchFamily="34" charset="0"/>
                <a:cs typeface="Arial" pitchFamily="34" charset="0"/>
              </a:rPr>
              <a:t> </a:t>
            </a:r>
          </a:p>
          <a:p>
            <a:pPr algn="l"/>
            <a:r>
              <a:rPr lang="en-GB" sz="2000">
                <a:solidFill>
                  <a:schemeClr val="tx1"/>
                </a:solidFill>
                <a:latin typeface="Arial" panose="020B0604020202020204" pitchFamily="34" charset="0"/>
                <a:cs typeface="Arial" panose="020B0604020202020204" pitchFamily="34" charset="0"/>
              </a:rPr>
              <a:t>Images and archive material used belong to LSE Library, unless otherwise stated.</a:t>
            </a:r>
          </a:p>
          <a:p>
            <a:pPr algn="l"/>
            <a:r>
              <a:rPr lang="en-GB" sz="2000">
                <a:solidFill>
                  <a:schemeClr val="tx1"/>
                </a:solidFill>
                <a:latin typeface="Arial" panose="020B0604020202020204" pitchFamily="34" charset="0"/>
                <a:cs typeface="Arial" panose="020B0604020202020204" pitchFamily="34" charset="0"/>
              </a:rPr>
              <a:t>This is an open access resource under the terms of the Creative Commons </a:t>
            </a:r>
            <a:r>
              <a:rPr lang="en-GB" sz="2000">
                <a:solidFill>
                  <a:schemeClr val="tx1"/>
                </a:solidFill>
                <a:latin typeface="Arial" panose="020B0604020202020204" pitchFamily="34" charset="0"/>
                <a:cs typeface="Arial" panose="020B0604020202020204" pitchFamily="34" charset="0"/>
                <a:hlinkClick r:id="" action="ppaction://noaction"/>
              </a:rPr>
              <a:t>Attribution-NonCommercial-ShareAlike 4.0 International </a:t>
            </a:r>
            <a:r>
              <a:rPr lang="en-GB" sz="2000">
                <a:solidFill>
                  <a:schemeClr val="tx1"/>
                </a:solidFill>
                <a:latin typeface="Arial" panose="020B0604020202020204" pitchFamily="34" charset="0"/>
                <a:cs typeface="Arial" panose="020B0604020202020204" pitchFamily="34" charset="0"/>
              </a:rPr>
              <a:t>(CC BY-NC-SA 4.0) License, which permits use, distribution and reproduction in any non-commercial medium, provided the original work is properly cited.</a:t>
            </a: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a:p>
            <a:pPr algn="l"/>
            <a:endParaRPr lang="en-GB" sz="260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stretch>
            <a:fillRect/>
          </a:stretch>
        </p:blipFill>
        <p:spPr>
          <a:xfrm>
            <a:off x="8616903" y="5931595"/>
            <a:ext cx="1774017" cy="694740"/>
          </a:xfrm>
          <a:prstGeom prst="rect">
            <a:avLst/>
          </a:prstGeom>
        </p:spPr>
      </p:pic>
    </p:spTree>
    <p:extLst>
      <p:ext uri="{BB962C8B-B14F-4D97-AF65-F5344CB8AC3E}">
        <p14:creationId xmlns:p14="http://schemas.microsoft.com/office/powerpoint/2010/main" val="20065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2" y="329631"/>
            <a:ext cx="10515600" cy="1325563"/>
          </a:xfrm>
        </p:spPr>
        <p:txBody>
          <a:bodyPr>
            <a:normAutofit/>
          </a:bodyPr>
          <a:lstStyle/>
          <a:p>
            <a:r>
              <a:rPr lang="en-GB" sz="3200">
                <a:latin typeface="Arial" panose="020B0604020202020204" pitchFamily="34" charset="0"/>
                <a:cs typeface="Arial" panose="020B0604020202020204" pitchFamily="34" charset="0"/>
              </a:rPr>
              <a:t>The Means Test</a:t>
            </a:r>
          </a:p>
        </p:txBody>
      </p:sp>
      <p:sp>
        <p:nvSpPr>
          <p:cNvPr id="6" name="Text Placeholder 5"/>
          <p:cNvSpPr>
            <a:spLocks noGrp="1"/>
          </p:cNvSpPr>
          <p:nvPr>
            <p:ph type="body" idx="1"/>
          </p:nvPr>
        </p:nvSpPr>
        <p:spPr>
          <a:xfrm>
            <a:off x="540409" y="1791554"/>
            <a:ext cx="4773463" cy="3192852"/>
          </a:xfrm>
        </p:spPr>
        <p:txBody>
          <a:bodyPr>
            <a:normAutofit/>
          </a:bodyPr>
          <a:lstStyle/>
          <a:p>
            <a:r>
              <a:rPr lang="en-GB" sz="1800" b="0">
                <a:latin typeface="Arial" panose="020B0604020202020204" pitchFamily="34" charset="0"/>
                <a:cs typeface="Arial" panose="020B0604020202020204" pitchFamily="34" charset="0"/>
              </a:rPr>
              <a:t>The Means Test</a:t>
            </a:r>
          </a:p>
          <a:p>
            <a:r>
              <a:rPr lang="en-GB" sz="1800" b="0">
                <a:latin typeface="Arial" panose="020B0604020202020204" pitchFamily="34" charset="0"/>
                <a:cs typeface="Arial" panose="020B0604020202020204" pitchFamily="34" charset="0"/>
              </a:rPr>
              <a:t>In 1931 the Means Test was brought in to assess the income of a household. If the income of a household in which an unemployed claimant lived was considered adequate, the benefit or ‘dole’ was stopped. </a:t>
            </a:r>
          </a:p>
          <a:p>
            <a:r>
              <a:rPr lang="en-GB" sz="1800" b="0">
                <a:latin typeface="Arial" panose="020B0604020202020204" pitchFamily="34" charset="0"/>
                <a:cs typeface="Arial" panose="020B0604020202020204" pitchFamily="34" charset="0"/>
              </a:rPr>
              <a:t>Savings and the wages of other members of that household were taken into consideration. Government officials were authorised to inspect houses, their contents and peoples’ bank accounts.</a:t>
            </a:r>
          </a:p>
        </p:txBody>
      </p:sp>
      <p:sp>
        <p:nvSpPr>
          <p:cNvPr id="7" name="Text Placeholder 6"/>
          <p:cNvSpPr>
            <a:spLocks noGrp="1"/>
          </p:cNvSpPr>
          <p:nvPr>
            <p:ph type="body" sz="quarter" idx="3"/>
          </p:nvPr>
        </p:nvSpPr>
        <p:spPr>
          <a:xfrm>
            <a:off x="6607834" y="690113"/>
            <a:ext cx="5003320" cy="871269"/>
          </a:xfrm>
        </p:spPr>
        <p:txBody>
          <a:bodyPr>
            <a:normAutofit/>
          </a:bodyPr>
          <a:lstStyle/>
          <a:p>
            <a:r>
              <a:rPr lang="en-GB" sz="2800" b="0">
                <a:latin typeface="Arial" panose="020B0604020202020204" pitchFamily="34" charset="0"/>
                <a:cs typeface="Arial" panose="020B0604020202020204" pitchFamily="34" charset="0"/>
              </a:rPr>
              <a:t>Public reaction</a:t>
            </a:r>
          </a:p>
        </p:txBody>
      </p:sp>
      <p:sp>
        <p:nvSpPr>
          <p:cNvPr id="3" name="Content Placeholder 2"/>
          <p:cNvSpPr>
            <a:spLocks noGrp="1"/>
          </p:cNvSpPr>
          <p:nvPr>
            <p:ph sz="quarter" idx="4"/>
          </p:nvPr>
        </p:nvSpPr>
        <p:spPr>
          <a:xfrm>
            <a:off x="6607834" y="1791553"/>
            <a:ext cx="5177766" cy="4840156"/>
          </a:xfrm>
        </p:spPr>
        <p:txBody>
          <a:bodyPr>
            <a:normAutofit fontScale="70000" lnSpcReduction="20000"/>
          </a:bodyPr>
          <a:lstStyle/>
          <a:p>
            <a:pPr indent="0">
              <a:buNone/>
            </a:pPr>
            <a:r>
              <a:rPr lang="en-GB">
                <a:latin typeface="Arial" panose="020B0604020202020204" pitchFamily="34" charset="0"/>
                <a:cs typeface="Arial" panose="020B0604020202020204" pitchFamily="34" charset="0"/>
              </a:rPr>
              <a:t>The Means Test placed the problem of unemployment on an entire household rather than the individual:</a:t>
            </a:r>
          </a:p>
          <a:p>
            <a:pPr marL="685800" indent="-457200"/>
            <a:r>
              <a:rPr lang="en-GB">
                <a:latin typeface="Arial" panose="020B0604020202020204" pitchFamily="34" charset="0"/>
                <a:cs typeface="Arial" panose="020B0604020202020204" pitchFamily="34" charset="0"/>
              </a:rPr>
              <a:t>Going through the test was considered humiliating as inspectors looked through personal belongings and assessed expenditure </a:t>
            </a:r>
          </a:p>
          <a:p>
            <a:pPr marL="685800" indent="-457200"/>
            <a:r>
              <a:rPr lang="en-GB">
                <a:latin typeface="Arial" panose="020B0604020202020204" pitchFamily="34" charset="0"/>
                <a:cs typeface="Arial" panose="020B0604020202020204" pitchFamily="34" charset="0"/>
              </a:rPr>
              <a:t>In 53% of cases benefits were stopped or cut. </a:t>
            </a:r>
          </a:p>
          <a:p>
            <a:pPr marL="685800" indent="-457200"/>
            <a:r>
              <a:rPr lang="en-GB">
                <a:latin typeface="Arial" panose="020B0604020202020204" pitchFamily="34" charset="0"/>
                <a:cs typeface="Arial" panose="020B0604020202020204" pitchFamily="34" charset="0"/>
              </a:rPr>
              <a:t>In 1931 alone, the benefits of 250,000 people were stopped. People had to use other income or savings before applying for benefits. </a:t>
            </a:r>
          </a:p>
          <a:p>
            <a:pPr marL="685800" indent="-457200"/>
            <a:r>
              <a:rPr lang="en-GB">
                <a:latin typeface="Arial" panose="020B0604020202020204" pitchFamily="34" charset="0"/>
                <a:cs typeface="Arial" panose="020B0604020202020204" pitchFamily="34" charset="0"/>
              </a:rPr>
              <a:t>The test did not solve the problem of unemployment but cut costs for government. </a:t>
            </a:r>
          </a:p>
          <a:p>
            <a:pPr marL="685800" indent="-457200"/>
            <a:r>
              <a:rPr lang="en-GB">
                <a:latin typeface="Arial" panose="020B0604020202020204" pitchFamily="34" charset="0"/>
                <a:cs typeface="Arial" panose="020B0604020202020204" pitchFamily="34" charset="0"/>
              </a:rPr>
              <a:t>It also cut spending by individuals and families, arguably making the economic situation worse.</a:t>
            </a:r>
          </a:p>
        </p:txBody>
      </p:sp>
      <p:sp>
        <p:nvSpPr>
          <p:cNvPr id="5" name="Rectangle 4"/>
          <p:cNvSpPr/>
          <p:nvPr/>
        </p:nvSpPr>
        <p:spPr>
          <a:xfrm>
            <a:off x="540409" y="1791553"/>
            <a:ext cx="4773464" cy="319285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93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5828430" cy="1144498"/>
          </a:xfrm>
        </p:spPr>
        <p:txBody>
          <a:bodyPr>
            <a:normAutofit/>
          </a:bodyPr>
          <a:lstStyle/>
          <a:p>
            <a:r>
              <a:rPr lang="en-GB" sz="3200" b="1">
                <a:latin typeface="Arial" panose="020B0604020202020204" pitchFamily="34" charset="0"/>
                <a:cs typeface="Arial" panose="020B0604020202020204" pitchFamily="34" charset="0"/>
              </a:rPr>
              <a:t>George Lansbury: Exercise</a:t>
            </a:r>
            <a:br>
              <a:rPr lang="en-GB" sz="3200">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839787" y="1621766"/>
            <a:ext cx="5828431" cy="4755745"/>
          </a:xfrm>
        </p:spPr>
        <p:txBody>
          <a:bodyPr>
            <a:normAutofit fontScale="85000" lnSpcReduction="10000"/>
          </a:bodyPr>
          <a:lstStyle/>
          <a:p>
            <a:pPr marL="0" indent="0">
              <a:buNone/>
            </a:pPr>
            <a:r>
              <a:rPr lang="en-GB">
                <a:latin typeface="Arial" panose="020B0604020202020204" pitchFamily="34" charset="0"/>
                <a:cs typeface="Arial" panose="020B0604020202020204" pitchFamily="34" charset="0"/>
              </a:rPr>
              <a:t>“Today you are going to crush their [refers to soldiers in France and Belgium] children and their grandchildren further down. This mean, miserable destitution test means that the children are to keep the parents and the parents are to keep the children.”</a:t>
            </a:r>
          </a:p>
          <a:p>
            <a:pPr marL="0" indent="0">
              <a:buNone/>
            </a:pPr>
            <a:r>
              <a:rPr lang="en-GB">
                <a:latin typeface="Arial" panose="020B0604020202020204" pitchFamily="34" charset="0"/>
                <a:cs typeface="Arial" panose="020B0604020202020204" pitchFamily="34" charset="0"/>
              </a:rPr>
              <a:t>George Lansbury, 14 September 1931.</a:t>
            </a:r>
          </a:p>
          <a:p>
            <a:pPr marL="0" indent="0">
              <a:buNone/>
            </a:pPr>
            <a:endParaRPr lang="en-GB" sz="2400">
              <a:latin typeface="Arial" panose="020B0604020202020204" pitchFamily="34" charset="0"/>
              <a:cs typeface="Arial" panose="020B0604020202020204" pitchFamily="34" charset="0"/>
            </a:endParaRPr>
          </a:p>
          <a:p>
            <a:pPr marL="0" indent="0">
              <a:buNone/>
            </a:pPr>
            <a:r>
              <a:rPr lang="en-GB" sz="2400">
                <a:latin typeface="Arial" panose="020B0604020202020204" pitchFamily="34" charset="0"/>
                <a:cs typeface="Arial" panose="020B0604020202020204" pitchFamily="34" charset="0"/>
              </a:rPr>
              <a:t>The Labour MP George Lansbury (pictured) made the above comments in a speech objecting to the Means Test in Parliament, 1931.</a:t>
            </a:r>
          </a:p>
          <a:p>
            <a:pPr marL="0" indent="0">
              <a:buNone/>
            </a:pPr>
            <a:r>
              <a:rPr lang="en-GB">
                <a:latin typeface="Arial" panose="020B0604020202020204" pitchFamily="34" charset="0"/>
                <a:cs typeface="Arial" panose="020B0604020202020204" pitchFamily="34" charset="0"/>
              </a:rPr>
              <a:t> </a:t>
            </a:r>
          </a:p>
        </p:txBody>
      </p:sp>
      <p:sp>
        <p:nvSpPr>
          <p:cNvPr id="7" name="Text Placeholder 6"/>
          <p:cNvSpPr>
            <a:spLocks noGrp="1"/>
          </p:cNvSpPr>
          <p:nvPr>
            <p:ph type="body" sz="quarter" idx="3"/>
          </p:nvPr>
        </p:nvSpPr>
        <p:spPr>
          <a:xfrm>
            <a:off x="7150742" y="741872"/>
            <a:ext cx="4400028" cy="2370883"/>
          </a:xfrm>
        </p:spPr>
        <p:txBody>
          <a:bodyPr>
            <a:normAutofit fontScale="92500"/>
          </a:bodyPr>
          <a:lstStyle/>
          <a:p>
            <a:r>
              <a:rPr lang="en-GB" sz="2000">
                <a:latin typeface="Arial" panose="020B0604020202020204" pitchFamily="34" charset="0"/>
                <a:cs typeface="Arial" panose="020B0604020202020204" pitchFamily="34" charset="0"/>
              </a:rPr>
              <a:t>Look at the quote from George  Lansbury’s speech in 1931:</a:t>
            </a:r>
          </a:p>
          <a:p>
            <a:pPr marL="457200" indent="-457200">
              <a:buAutoNum type="arabicParenR"/>
            </a:pPr>
            <a:r>
              <a:rPr lang="en-GB" sz="2000">
                <a:latin typeface="Arial" panose="020B0604020202020204" pitchFamily="34" charset="0"/>
                <a:cs typeface="Arial" panose="020B0604020202020204" pitchFamily="34" charset="0"/>
              </a:rPr>
              <a:t>Why does he refer to the ex-soldiers from World War One?</a:t>
            </a:r>
          </a:p>
          <a:p>
            <a:pPr marL="457200" indent="-457200">
              <a:buAutoNum type="arabicParenR"/>
            </a:pPr>
            <a:r>
              <a:rPr lang="en-GB" sz="2000">
                <a:latin typeface="Arial" panose="020B0604020202020204" pitchFamily="34" charset="0"/>
                <a:cs typeface="Arial" panose="020B0604020202020204" pitchFamily="34" charset="0"/>
              </a:rPr>
              <a:t>How does Lansbury describe the test?</a:t>
            </a:r>
          </a:p>
          <a:p>
            <a:pPr marL="457200" indent="-457200">
              <a:buAutoNum type="arabicParenR"/>
            </a:pPr>
            <a:r>
              <a:rPr lang="en-GB" sz="2000">
                <a:latin typeface="Arial" panose="020B0604020202020204" pitchFamily="34" charset="0"/>
                <a:cs typeface="Arial" panose="020B0604020202020204" pitchFamily="34" charset="0"/>
              </a:rPr>
              <a:t>What is Lansbury’s main point?</a:t>
            </a:r>
          </a:p>
        </p:txBody>
      </p:sp>
      <p:pic>
        <p:nvPicPr>
          <p:cNvPr id="5"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50742" y="3243532"/>
            <a:ext cx="4460413" cy="3391949"/>
          </a:xfrm>
        </p:spPr>
      </p:pic>
    </p:spTree>
    <p:extLst>
      <p:ext uri="{BB962C8B-B14F-4D97-AF65-F5344CB8AC3E}">
        <p14:creationId xmlns:p14="http://schemas.microsoft.com/office/powerpoint/2010/main" val="179913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9"/>
            <a:ext cx="10515600" cy="1033462"/>
          </a:xfrm>
        </p:spPr>
        <p:txBody>
          <a:bodyPr>
            <a:normAutofit/>
          </a:bodyPr>
          <a:lstStyle/>
          <a:p>
            <a:r>
              <a:rPr lang="en-US" sz="3600">
                <a:solidFill>
                  <a:srgbClr val="FF0000"/>
                </a:solidFill>
                <a:latin typeface="Arial" panose="020B0604020202020204" pitchFamily="34" charset="0"/>
                <a:cs typeface="Arial" panose="020B0604020202020204" pitchFamily="34" charset="0"/>
              </a:rPr>
              <a:t>War and Welfare </a:t>
            </a:r>
          </a:p>
        </p:txBody>
      </p:sp>
      <p:sp>
        <p:nvSpPr>
          <p:cNvPr id="6" name="Text Placeholder 5"/>
          <p:cNvSpPr>
            <a:spLocks noGrp="1"/>
          </p:cNvSpPr>
          <p:nvPr>
            <p:ph type="body" idx="1"/>
          </p:nvPr>
        </p:nvSpPr>
        <p:spPr>
          <a:xfrm>
            <a:off x="831850" y="3364303"/>
            <a:ext cx="10515600" cy="845388"/>
          </a:xfrm>
        </p:spPr>
        <p:txBody>
          <a:bodyPr>
            <a:normAutofit/>
          </a:bodyPr>
          <a:lstStyle/>
          <a:p>
            <a:r>
              <a:rPr lang="en-US" sz="3200">
                <a:solidFill>
                  <a:schemeClr val="tx1"/>
                </a:solidFill>
                <a:latin typeface="Arial" panose="020B0604020202020204" pitchFamily="34" charset="0"/>
                <a:cs typeface="Arial" panose="020B0604020202020204" pitchFamily="34" charset="0"/>
              </a:rPr>
              <a:t>The impact of evacuation and the Blitz</a:t>
            </a:r>
          </a:p>
        </p:txBody>
      </p:sp>
    </p:spTree>
    <p:extLst>
      <p:ext uri="{BB962C8B-B14F-4D97-AF65-F5344CB8AC3E}">
        <p14:creationId xmlns:p14="http://schemas.microsoft.com/office/powerpoint/2010/main" val="137072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Arial" panose="020B0604020202020204" pitchFamily="34" charset="0"/>
                <a:cs typeface="Arial" panose="020B0604020202020204" pitchFamily="34" charset="0"/>
              </a:rPr>
              <a:t>People on the move!</a:t>
            </a:r>
          </a:p>
        </p:txBody>
      </p:sp>
      <p:sp>
        <p:nvSpPr>
          <p:cNvPr id="5" name="Content Placeholder 4"/>
          <p:cNvSpPr>
            <a:spLocks noGrp="1"/>
          </p:cNvSpPr>
          <p:nvPr>
            <p:ph idx="1"/>
          </p:nvPr>
        </p:nvSpPr>
        <p:spPr>
          <a:xfrm>
            <a:off x="5175850" y="724619"/>
            <a:ext cx="6556076" cy="5443267"/>
          </a:xfrm>
        </p:spPr>
        <p:txBody>
          <a:bodyPr>
            <a:normAutofit fontScale="70000" lnSpcReduction="20000"/>
          </a:bodyPr>
          <a:lstStyle/>
          <a:p>
            <a:pPr marL="0" indent="0">
              <a:lnSpc>
                <a:spcPct val="120000"/>
              </a:lnSpc>
              <a:buNone/>
            </a:pPr>
            <a:r>
              <a:rPr lang="en-GB" sz="2800">
                <a:latin typeface="Arial" panose="020B0604020202020204" pitchFamily="34" charset="0"/>
                <a:cs typeface="Arial" panose="020B0604020202020204" pitchFamily="34" charset="0"/>
              </a:rPr>
              <a:t>Germany entered Poland on 1 September 1939. Britain (and France) declared war on Germany 2 days later:</a:t>
            </a:r>
          </a:p>
          <a:p>
            <a:pPr>
              <a:lnSpc>
                <a:spcPct val="120000"/>
              </a:lnSpc>
            </a:pPr>
            <a:r>
              <a:rPr lang="en-GB" sz="2800">
                <a:latin typeface="Arial" panose="020B0604020202020204" pitchFamily="34" charset="0"/>
                <a:cs typeface="Arial" panose="020B0604020202020204" pitchFamily="34" charset="0"/>
              </a:rPr>
              <a:t>In September 1939 the government took over the transport system to move people from towns to the country.</a:t>
            </a:r>
          </a:p>
          <a:p>
            <a:pPr>
              <a:lnSpc>
                <a:spcPct val="120000"/>
              </a:lnSpc>
            </a:pPr>
            <a:r>
              <a:rPr lang="en-GB" sz="2800">
                <a:latin typeface="Arial" panose="020B0604020202020204" pitchFamily="34" charset="0"/>
                <a:cs typeface="Arial" panose="020B0604020202020204" pitchFamily="34" charset="0"/>
              </a:rPr>
              <a:t>Evacuation was a communal activity, i.e. all people had to get involved </a:t>
            </a:r>
          </a:p>
          <a:p>
            <a:pPr>
              <a:lnSpc>
                <a:spcPct val="120000"/>
              </a:lnSpc>
            </a:pPr>
            <a:r>
              <a:rPr lang="en-GB" sz="2800">
                <a:latin typeface="Arial" panose="020B0604020202020204" pitchFamily="34" charset="0"/>
                <a:cs typeface="Arial" panose="020B0604020202020204" pitchFamily="34" charset="0"/>
              </a:rPr>
              <a:t>1.5 million people (including 826,959 school children and 523,670 pre-school children) were officially evacuated</a:t>
            </a:r>
          </a:p>
          <a:p>
            <a:pPr>
              <a:lnSpc>
                <a:spcPct val="120000"/>
              </a:lnSpc>
            </a:pPr>
            <a:r>
              <a:rPr lang="en-GB" sz="2800">
                <a:latin typeface="Arial" panose="020B0604020202020204" pitchFamily="34" charset="0"/>
                <a:cs typeface="Arial" panose="020B0604020202020204" pitchFamily="34" charset="0"/>
              </a:rPr>
              <a:t>Another 2 million people moved independently</a:t>
            </a:r>
          </a:p>
          <a:p>
            <a:pPr>
              <a:lnSpc>
                <a:spcPct val="120000"/>
              </a:lnSpc>
            </a:pPr>
            <a:r>
              <a:rPr lang="en-GB" sz="2800">
                <a:latin typeface="Arial" panose="020B0604020202020204" pitchFamily="34" charset="0"/>
                <a:cs typeface="Arial" panose="020B0604020202020204" pitchFamily="34" charset="0"/>
              </a:rPr>
              <a:t>This meant a mixing of social classes and different people that had never happened on this scale before.</a:t>
            </a:r>
          </a:p>
          <a:p>
            <a:pPr marL="0" indent="0">
              <a:buNone/>
            </a:pPr>
            <a:endParaRPr lang="en-US"/>
          </a:p>
        </p:txBody>
      </p:sp>
      <p:sp>
        <p:nvSpPr>
          <p:cNvPr id="6" name="Text Placeholder 5"/>
          <p:cNvSpPr>
            <a:spLocks noGrp="1"/>
          </p:cNvSpPr>
          <p:nvPr>
            <p:ph type="body" sz="half" idx="2"/>
          </p:nvPr>
        </p:nvSpPr>
        <p:spPr>
          <a:xfrm>
            <a:off x="866776" y="2336800"/>
            <a:ext cx="3932237" cy="2387600"/>
          </a:xfrm>
        </p:spPr>
        <p:txBody>
          <a:bodyPr>
            <a:normAutofit fontScale="92500" lnSpcReduction="10000"/>
          </a:bodyPr>
          <a:lstStyle/>
          <a:p>
            <a:pPr>
              <a:lnSpc>
                <a:spcPct val="110000"/>
              </a:lnSpc>
            </a:pPr>
            <a:r>
              <a:rPr lang="en-US" sz="2000">
                <a:latin typeface="Arial" panose="020B0604020202020204" pitchFamily="34" charset="0"/>
                <a:cs typeface="Arial" panose="020B0604020202020204" pitchFamily="34" charset="0"/>
              </a:rPr>
              <a:t>Evacuation</a:t>
            </a:r>
          </a:p>
          <a:p>
            <a:pPr>
              <a:lnSpc>
                <a:spcPct val="110000"/>
              </a:lnSpc>
            </a:pPr>
            <a:r>
              <a:rPr lang="en-US" sz="2000">
                <a:latin typeface="Arial" panose="020B0604020202020204" pitchFamily="34" charset="0"/>
                <a:cs typeface="Arial" panose="020B0604020202020204" pitchFamily="34" charset="0"/>
              </a:rPr>
              <a:t>In preparation for towns and cities being bombed by enemy aircraft, the government put in plans to move one million people. These were mainly children and women with babies or very young children</a:t>
            </a:r>
            <a:r>
              <a:rPr lang="en-US" sz="2000"/>
              <a:t>.</a:t>
            </a:r>
          </a:p>
        </p:txBody>
      </p:sp>
      <p:sp>
        <p:nvSpPr>
          <p:cNvPr id="2" name="Rectangle 1"/>
          <p:cNvSpPr/>
          <p:nvPr/>
        </p:nvSpPr>
        <p:spPr>
          <a:xfrm>
            <a:off x="839788" y="2251494"/>
            <a:ext cx="3932237" cy="2511006"/>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0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381" y="293299"/>
            <a:ext cx="4547864" cy="948906"/>
          </a:xfrm>
        </p:spPr>
        <p:txBody>
          <a:bodyPr/>
          <a:lstStyle/>
          <a:p>
            <a:r>
              <a:rPr lang="en-US">
                <a:latin typeface="Arial" panose="020B0604020202020204" pitchFamily="34" charset="0"/>
                <a:cs typeface="Arial" panose="020B0604020202020204" pitchFamily="34" charset="0"/>
              </a:rPr>
              <a:t>Evacuation: Reactions</a:t>
            </a:r>
          </a:p>
        </p:txBody>
      </p:sp>
      <p:sp>
        <p:nvSpPr>
          <p:cNvPr id="2" name="Content Placeholder 1"/>
          <p:cNvSpPr>
            <a:spLocks noGrp="1"/>
          </p:cNvSpPr>
          <p:nvPr>
            <p:ph idx="1"/>
          </p:nvPr>
        </p:nvSpPr>
        <p:spPr>
          <a:xfrm>
            <a:off x="5960852" y="715992"/>
            <a:ext cx="5434641" cy="5657100"/>
          </a:xfrm>
        </p:spPr>
        <p:txBody>
          <a:bodyPr>
            <a:noAutofit/>
          </a:bodyPr>
          <a:lstStyle/>
          <a:p>
            <a:pPr marL="0" indent="0">
              <a:buNone/>
            </a:pPr>
            <a:r>
              <a:rPr lang="en-GB" sz="2800">
                <a:latin typeface="Arial" panose="020B0604020202020204" pitchFamily="34" charset="0"/>
                <a:cs typeface="Arial" panose="020B0604020202020204" pitchFamily="34" charset="0"/>
              </a:rPr>
              <a:t>‘Most of the children came from Newcastle or Gateshead; all the younger children “wet” their beds nightly and the house owners have had to destroy mattresses. A huge percentage were lousy and had dirty heads and many blankets had to be burnt and HOUSES DISINFECTED.’</a:t>
            </a:r>
          </a:p>
          <a:p>
            <a:pPr marL="0" indent="0">
              <a:buNone/>
            </a:pPr>
            <a:r>
              <a:rPr lang="en-GB" sz="2800">
                <a:latin typeface="Arial" panose="020B0604020202020204" pitchFamily="34" charset="0"/>
                <a:cs typeface="Arial" panose="020B0604020202020204" pitchFamily="34" charset="0"/>
              </a:rPr>
              <a:t>Letter from C. E. Vickery at Barnard Castle, County Durham to Violet Markham, 15 September 1939. </a:t>
            </a:r>
          </a:p>
          <a:p>
            <a:pPr marL="0" indent="0">
              <a:buNone/>
            </a:pPr>
            <a:r>
              <a:rPr lang="en-GB" sz="2800">
                <a:latin typeface="Arial" panose="020B0604020202020204" pitchFamily="34" charset="0"/>
                <a:cs typeface="Arial" panose="020B0604020202020204" pitchFamily="34" charset="0"/>
              </a:rPr>
              <a:t>LSE Markham Collection</a:t>
            </a:r>
          </a:p>
        </p:txBody>
      </p:sp>
      <p:sp>
        <p:nvSpPr>
          <p:cNvPr id="9" name="Text Placeholder 8"/>
          <p:cNvSpPr>
            <a:spLocks noGrp="1"/>
          </p:cNvSpPr>
          <p:nvPr>
            <p:ph type="body" sz="half" idx="2"/>
          </p:nvPr>
        </p:nvSpPr>
        <p:spPr>
          <a:xfrm>
            <a:off x="854014" y="1509623"/>
            <a:ext cx="4839420" cy="4863469"/>
          </a:xfrm>
        </p:spPr>
        <p:txBody>
          <a:bodyPr>
            <a:noAutofit/>
          </a:bodyPr>
          <a:lstStyle/>
          <a:p>
            <a:pPr>
              <a:lnSpc>
                <a:spcPct val="100000"/>
              </a:lnSpc>
            </a:pPr>
            <a:r>
              <a:rPr lang="en-GB" sz="1800">
                <a:latin typeface="Arial" panose="020B0604020202020204" pitchFamily="34" charset="0"/>
                <a:cs typeface="Arial" panose="020B0604020202020204" pitchFamily="34" charset="0"/>
              </a:rPr>
              <a:t>Violet Markham (1872-1959) was on the Unemployment Assistant Board from 1934. This board administered the Means Test. The same board administered benefits, including food, shelter and clothes, to those bombed out. </a:t>
            </a:r>
          </a:p>
          <a:p>
            <a:pPr>
              <a:lnSpc>
                <a:spcPct val="100000"/>
              </a:lnSpc>
            </a:pPr>
            <a:r>
              <a:rPr lang="en-GB" sz="1800">
                <a:latin typeface="Arial" panose="020B0604020202020204" pitchFamily="34" charset="0"/>
                <a:cs typeface="Arial" panose="020B0604020202020204" pitchFamily="34" charset="0"/>
              </a:rPr>
              <a:t>Markham collected information on evacuation; this letter was sent to her in the early days of the war. </a:t>
            </a:r>
          </a:p>
          <a:p>
            <a:pPr>
              <a:lnSpc>
                <a:spcPct val="100000"/>
              </a:lnSpc>
            </a:pPr>
            <a:r>
              <a:rPr lang="en-US" sz="1800">
                <a:latin typeface="Arial" panose="020B0604020202020204" pitchFamily="34" charset="0"/>
                <a:cs typeface="Arial" panose="020B0604020202020204" pitchFamily="34" charset="0"/>
              </a:rPr>
              <a:t>Evacuation meant poor and rich people mixed together in the home. Many – on both sides – were shocked by how the ‘other half’ lived.</a:t>
            </a:r>
          </a:p>
          <a:p>
            <a:pPr>
              <a:lnSpc>
                <a:spcPct val="100000"/>
              </a:lnSpc>
            </a:pPr>
            <a:r>
              <a:rPr lang="en-US" sz="1800" b="1" u="sng">
                <a:latin typeface="Arial" panose="020B0604020202020204" pitchFamily="34" charset="0"/>
                <a:cs typeface="Arial" panose="020B0604020202020204" pitchFamily="34" charset="0"/>
              </a:rPr>
              <a:t>Discussion point</a:t>
            </a:r>
            <a:r>
              <a:rPr lang="en-US" sz="1800" b="1">
                <a:latin typeface="Arial" panose="020B0604020202020204" pitchFamily="34" charset="0"/>
                <a:cs typeface="Arial" panose="020B0604020202020204" pitchFamily="34" charset="0"/>
              </a:rPr>
              <a:t>: why might some people be reluctant to go to the ‘welfare’ board even if they had been bombed out?</a:t>
            </a:r>
          </a:p>
        </p:txBody>
      </p:sp>
    </p:spTree>
    <p:extLst>
      <p:ext uri="{BB962C8B-B14F-4D97-AF65-F5344CB8AC3E}">
        <p14:creationId xmlns:p14="http://schemas.microsoft.com/office/powerpoint/2010/main" val="37820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367" y="34855"/>
            <a:ext cx="4615131" cy="1018266"/>
          </a:xfrm>
        </p:spPr>
        <p:txBody>
          <a:bodyPr>
            <a:normAutofit/>
          </a:bodyPr>
          <a:lstStyle/>
          <a:p>
            <a:r>
              <a:rPr lang="en-GB" b="1">
                <a:latin typeface="Arial" panose="020B0604020202020204" pitchFamily="34" charset="0"/>
                <a:cs typeface="Arial" panose="020B0604020202020204" pitchFamily="34" charset="0"/>
              </a:rPr>
              <a:t>Evacuation: Exercise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73921366"/>
              </p:ext>
            </p:extLst>
          </p:nvPr>
        </p:nvGraphicFramePr>
        <p:xfrm>
          <a:off x="7056409" y="983411"/>
          <a:ext cx="4554746" cy="488557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707366" y="1311565"/>
            <a:ext cx="5857335" cy="5235884"/>
          </a:xfrm>
        </p:spPr>
        <p:txBody>
          <a:bodyPr>
            <a:noAutofit/>
          </a:bodyPr>
          <a:lstStyle/>
          <a:p>
            <a:pPr>
              <a:lnSpc>
                <a:spcPct val="120000"/>
              </a:lnSpc>
            </a:pPr>
            <a:r>
              <a:rPr lang="en-GB">
                <a:latin typeface="Arial" panose="020B0604020202020204" pitchFamily="34" charset="0"/>
                <a:cs typeface="Arial" panose="020B0604020202020204" pitchFamily="34" charset="0"/>
              </a:rPr>
              <a:t>The statistics in the chart come from a letter from C. E. Vickery in County Durham to Violet Markham on 15 September 1939. </a:t>
            </a:r>
          </a:p>
          <a:p>
            <a:pPr>
              <a:lnSpc>
                <a:spcPct val="120000"/>
              </a:lnSpc>
            </a:pPr>
            <a:r>
              <a:rPr lang="en-GB">
                <a:latin typeface="Arial" panose="020B0604020202020204" pitchFamily="34" charset="0"/>
                <a:cs typeface="Arial" panose="020B0604020202020204" pitchFamily="34" charset="0"/>
              </a:rPr>
              <a:t>Vickery notes that most of the evacuees came from Newcastle or Gateshead. He said that 50% of the evacuated people left within 24 hours paying their own fare. A handwritten note adds ‘They said they could not stand the country.’</a:t>
            </a:r>
            <a:endParaRPr lang="en-GB" b="1">
              <a:latin typeface="Arial" panose="020B0604020202020204" pitchFamily="34" charset="0"/>
              <a:cs typeface="Arial" panose="020B0604020202020204" pitchFamily="34" charset="0"/>
            </a:endParaRPr>
          </a:p>
          <a:p>
            <a:pPr>
              <a:lnSpc>
                <a:spcPct val="120000"/>
              </a:lnSpc>
            </a:pPr>
            <a:r>
              <a:rPr lang="en-GB" b="1">
                <a:latin typeface="Arial" panose="020B0604020202020204" pitchFamily="34" charset="0"/>
                <a:cs typeface="Arial" panose="020B0604020202020204" pitchFamily="34" charset="0"/>
              </a:rPr>
              <a:t>Look at the chart and work out how many people were left?</a:t>
            </a:r>
          </a:p>
          <a:p>
            <a:pPr>
              <a:lnSpc>
                <a:spcPct val="120000"/>
              </a:lnSpc>
            </a:pPr>
            <a:r>
              <a:rPr lang="en-GB" b="1">
                <a:latin typeface="Arial" panose="020B0604020202020204" pitchFamily="34" charset="0"/>
                <a:cs typeface="Arial" panose="020B0604020202020204" pitchFamily="34" charset="0"/>
              </a:rPr>
              <a:t>Read the quote from the letter (in the previous slide). Why do you think so few people came and so many people left? </a:t>
            </a:r>
          </a:p>
          <a:p>
            <a:pPr>
              <a:lnSpc>
                <a:spcPct val="120000"/>
              </a:lnSpc>
            </a:pPr>
            <a:r>
              <a:rPr lang="en-GB" b="1">
                <a:latin typeface="Arial" panose="020B0604020202020204" pitchFamily="34" charset="0"/>
                <a:cs typeface="Arial" panose="020B0604020202020204" pitchFamily="34" charset="0"/>
              </a:rPr>
              <a:t>What differences might there be between the people who had houses big enough to take in evacuees in the country and those sent away from the city? </a:t>
            </a:r>
          </a:p>
          <a:p>
            <a:pPr>
              <a:lnSpc>
                <a:spcPct val="120000"/>
              </a:lnSpc>
            </a:pPr>
            <a:r>
              <a:rPr lang="en-GB" sz="1200" b="1">
                <a:latin typeface="Arial" panose="020B0604020202020204" pitchFamily="34" charset="0"/>
                <a:cs typeface="Arial" panose="020B0604020202020204" pitchFamily="34" charset="0"/>
              </a:rPr>
              <a:t>Recap notes: Newcastle and Gateshead were two of the areas badly affected by the Great Depression and had mass unemployment</a:t>
            </a:r>
            <a:r>
              <a:rPr lang="en-GB" sz="1200" b="1"/>
              <a:t>.</a:t>
            </a:r>
          </a:p>
        </p:txBody>
      </p:sp>
    </p:spTree>
    <p:extLst>
      <p:ext uri="{BB962C8B-B14F-4D97-AF65-F5344CB8AC3E}">
        <p14:creationId xmlns:p14="http://schemas.microsoft.com/office/powerpoint/2010/main" val="2225576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419" y="457200"/>
            <a:ext cx="4140373" cy="1600200"/>
          </a:xfrm>
        </p:spPr>
        <p:txBody>
          <a:bodyPr vert="horz" lIns="91440" tIns="45720" rIns="91440" bIns="45720" rtlCol="0" anchor="ctr">
            <a:normAutofit/>
          </a:bodyPr>
          <a:lstStyle/>
          <a:p>
            <a:r>
              <a:rPr lang="en-US">
                <a:latin typeface="Arial" panose="020B0604020202020204" pitchFamily="34" charset="0"/>
                <a:cs typeface="Arial" panose="020B0604020202020204" pitchFamily="34" charset="0"/>
              </a:rPr>
              <a:t>Impact of War –An Overview</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024" r="1024"/>
          <a:stretch>
            <a:fillRect/>
          </a:stretch>
        </p:blipFill>
        <p:spPr>
          <a:xfrm>
            <a:off x="5013786" y="995363"/>
            <a:ext cx="6496116" cy="5129392"/>
          </a:xfrm>
        </p:spPr>
      </p:pic>
      <p:sp>
        <p:nvSpPr>
          <p:cNvPr id="4" name="Text Placeholder 3"/>
          <p:cNvSpPr>
            <a:spLocks noGrp="1"/>
          </p:cNvSpPr>
          <p:nvPr>
            <p:ph type="body" sz="half" idx="2"/>
          </p:nvPr>
        </p:nvSpPr>
        <p:spPr>
          <a:xfrm>
            <a:off x="690420" y="2057399"/>
            <a:ext cx="4209384" cy="4067356"/>
          </a:xfrm>
        </p:spPr>
        <p:txBody>
          <a:bodyPr vert="horz" lIns="91440" tIns="45720" rIns="91440" bIns="45720" rtlCol="0">
            <a:noAutofit/>
          </a:bodyPr>
          <a:lstStyle/>
          <a:p>
            <a:r>
              <a:rPr lang="en-GB" sz="2000">
                <a:latin typeface="Arial" panose="020B0604020202020204" pitchFamily="34" charset="0"/>
                <a:cs typeface="Arial" panose="020B0604020202020204" pitchFamily="34" charset="0"/>
              </a:rPr>
              <a:t>The ‘total war’ of the Second World War meant that people at home were affected by the conflict through bombs, food rationing and war work. </a:t>
            </a:r>
          </a:p>
          <a:p>
            <a:r>
              <a:rPr lang="en-GB" sz="2000">
                <a:latin typeface="Arial" panose="020B0604020202020204" pitchFamily="34" charset="0"/>
                <a:cs typeface="Arial" panose="020B0604020202020204" pitchFamily="34" charset="0"/>
              </a:rPr>
              <a:t>Different social groups of people had to mix together. The government also had more power to organise people.</a:t>
            </a:r>
          </a:p>
          <a:p>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Photo: Wartime Activities, HM Queen Elizabeth visit to a Women’s Institute canning unit for food at Reading, August 1942</a:t>
            </a:r>
          </a:p>
        </p:txBody>
      </p:sp>
    </p:spTree>
    <p:extLst>
      <p:ext uri="{BB962C8B-B14F-4D97-AF65-F5344CB8AC3E}">
        <p14:creationId xmlns:p14="http://schemas.microsoft.com/office/powerpoint/2010/main" val="365475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Arial" panose="020B0604020202020204" pitchFamily="34" charset="0"/>
                <a:cs typeface="Arial" panose="020B0604020202020204" pitchFamily="34" charset="0"/>
              </a:rPr>
              <a:t>B. The Hungry Thirties &amp; Background to Beveridge (1929 – 1940)</a:t>
            </a:r>
          </a:p>
        </p:txBody>
      </p:sp>
      <p:sp>
        <p:nvSpPr>
          <p:cNvPr id="3" name="Content Placeholder 2"/>
          <p:cNvSpPr>
            <a:spLocks noGrp="1"/>
          </p:cNvSpPr>
          <p:nvPr>
            <p:ph idx="1"/>
          </p:nvPr>
        </p:nvSpPr>
        <p:spPr/>
        <p:txBody>
          <a:bodyPr>
            <a:normAutofit/>
          </a:bodyPr>
          <a:lstStyle/>
          <a:p>
            <a:pPr marL="0" indent="0" fontAlgn="base">
              <a:buNone/>
            </a:pPr>
            <a:r>
              <a:rPr lang="en-GB">
                <a:latin typeface="Arial" panose="020B0604020202020204" pitchFamily="34" charset="0"/>
                <a:cs typeface="Arial" panose="020B0604020202020204" pitchFamily="34" charset="0"/>
              </a:rPr>
              <a:t>We will learn about:</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How employment changed in Britain after the First World War</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What state intervention was in place to support people</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The meaning of the ‘hungry thirties’</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The global impact of the Great Depression</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Divisions in British society</a:t>
            </a:r>
          </a:p>
          <a:p>
            <a:pPr marL="457200" indent="-457200" fontAlgn="base">
              <a:buFont typeface="Arial" panose="020B0604020202020204" pitchFamily="34" charset="0"/>
              <a:buChar char="•"/>
            </a:pPr>
            <a:r>
              <a:rPr lang="en-GB">
                <a:latin typeface="Arial" panose="020B0604020202020204" pitchFamily="34" charset="0"/>
                <a:cs typeface="Arial" panose="020B0604020202020204" pitchFamily="34" charset="0"/>
              </a:rPr>
              <a:t>The impact of evacuation and ‘total war’</a:t>
            </a:r>
          </a:p>
        </p:txBody>
      </p:sp>
    </p:spTree>
    <p:extLst>
      <p:ext uri="{BB962C8B-B14F-4D97-AF65-F5344CB8AC3E}">
        <p14:creationId xmlns:p14="http://schemas.microsoft.com/office/powerpoint/2010/main" val="1610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a:latin typeface="Arial" panose="020B0604020202020204" pitchFamily="34" charset="0"/>
                <a:cs typeface="Arial" panose="020B0604020202020204" pitchFamily="34" charset="0"/>
              </a:rPr>
              <a:t>Recap: Beveridge and Unemployment in the 1900s</a:t>
            </a:r>
          </a:p>
        </p:txBody>
      </p:sp>
      <p:sp>
        <p:nvSpPr>
          <p:cNvPr id="9" name="Text Placeholder 8"/>
          <p:cNvSpPr>
            <a:spLocks noGrp="1"/>
          </p:cNvSpPr>
          <p:nvPr>
            <p:ph type="body" idx="1"/>
          </p:nvPr>
        </p:nvSpPr>
        <p:spPr>
          <a:xfrm>
            <a:off x="839789" y="1681163"/>
            <a:ext cx="3198811" cy="503237"/>
          </a:xfrm>
        </p:spPr>
        <p:txBody>
          <a:bodyPr>
            <a:normAutofit fontScale="92500"/>
          </a:bodyPr>
          <a:lstStyle/>
          <a:p>
            <a:r>
              <a:rPr lang="en-GB" b="0">
                <a:latin typeface="Arial" panose="020B0604020202020204" pitchFamily="34" charset="0"/>
                <a:cs typeface="Arial" panose="020B0604020202020204" pitchFamily="34" charset="0"/>
              </a:rPr>
              <a:t>William Beveridge, 1909</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170014"/>
            <a:ext cx="3198812" cy="4398367"/>
          </a:xfrm>
        </p:spPr>
      </p:pic>
      <p:sp>
        <p:nvSpPr>
          <p:cNvPr id="11" name="Content Placeholder 10"/>
          <p:cNvSpPr>
            <a:spLocks noGrp="1"/>
          </p:cNvSpPr>
          <p:nvPr>
            <p:ph sz="quarter" idx="4"/>
          </p:nvPr>
        </p:nvSpPr>
        <p:spPr>
          <a:xfrm>
            <a:off x="4533900" y="1681163"/>
            <a:ext cx="7226300" cy="5006281"/>
          </a:xfrm>
        </p:spPr>
        <p:txBody>
          <a:bodyPr>
            <a:normAutofit/>
          </a:bodyPr>
          <a:lstStyle/>
          <a:p>
            <a:r>
              <a:rPr lang="en-GB" sz="2400">
                <a:latin typeface="Arial" panose="020B0604020202020204" pitchFamily="34" charset="0"/>
                <a:cs typeface="Arial" panose="020B0604020202020204" pitchFamily="34" charset="0"/>
              </a:rPr>
              <a:t>William Beveridge believed in state intervention to ease social and economic issues, such as unemployment.</a:t>
            </a:r>
          </a:p>
          <a:p>
            <a:r>
              <a:rPr lang="en-GB" sz="2400">
                <a:latin typeface="Arial" panose="020B0604020202020204" pitchFamily="34" charset="0"/>
                <a:cs typeface="Arial" panose="020B0604020202020204" pitchFamily="34" charset="0"/>
              </a:rPr>
              <a:t>In 1908 Beveridge was brought in by Winston Churchill, then a young reforming politician in the Liberal government, to join a committee reporting on unemployment.</a:t>
            </a:r>
          </a:p>
          <a:p>
            <a:r>
              <a:rPr lang="en-GB" sz="2400">
                <a:latin typeface="Arial" panose="020B0604020202020204" pitchFamily="34" charset="0"/>
                <a:cs typeface="Arial" panose="020B0604020202020204" pitchFamily="34" charset="0"/>
              </a:rPr>
              <a:t>Beveridge assisted with drawing up the Labour Exchange Act (1909) and National Insurance Act (1911).</a:t>
            </a:r>
          </a:p>
          <a:p>
            <a:r>
              <a:rPr lang="en-GB" sz="2400">
                <a:latin typeface="Arial" panose="020B0604020202020204" pitchFamily="34" charset="0"/>
                <a:cs typeface="Arial" panose="020B0604020202020204" pitchFamily="34" charset="0"/>
              </a:rPr>
              <a:t>These established the first State assistance with unemployment and a network of Labour Exchanges to assist with finding work.</a:t>
            </a:r>
          </a:p>
          <a:p>
            <a:endParaRPr lang="en-GB" sz="2400"/>
          </a:p>
        </p:txBody>
      </p:sp>
    </p:spTree>
    <p:extLst>
      <p:ext uri="{BB962C8B-B14F-4D97-AF65-F5344CB8AC3E}">
        <p14:creationId xmlns:p14="http://schemas.microsoft.com/office/powerpoint/2010/main" val="28321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43463" y="365125"/>
            <a:ext cx="7289321" cy="1325563"/>
          </a:xfrm>
        </p:spPr>
        <p:txBody>
          <a:bodyPr>
            <a:normAutofit/>
          </a:bodyPr>
          <a:lstStyle/>
          <a:p>
            <a:r>
              <a:rPr lang="en-GB" sz="3200">
                <a:latin typeface="Arial" panose="020B0604020202020204" pitchFamily="34" charset="0"/>
                <a:cs typeface="Arial" panose="020B0604020202020204" pitchFamily="34" charset="0"/>
              </a:rPr>
              <a:t>Unemployment Provision in 1918</a:t>
            </a:r>
          </a:p>
        </p:txBody>
      </p:sp>
      <p:sp>
        <p:nvSpPr>
          <p:cNvPr id="4" name="Text Placeholder 3"/>
          <p:cNvSpPr>
            <a:spLocks noGrp="1"/>
          </p:cNvSpPr>
          <p:nvPr>
            <p:ph type="body" idx="1"/>
          </p:nvPr>
        </p:nvSpPr>
        <p:spPr>
          <a:xfrm>
            <a:off x="543463" y="1535503"/>
            <a:ext cx="6716951" cy="1604511"/>
          </a:xfrm>
        </p:spPr>
        <p:txBody>
          <a:bodyPr>
            <a:noAutofit/>
          </a:bodyPr>
          <a:lstStyle/>
          <a:p>
            <a:pPr>
              <a:lnSpc>
                <a:spcPct val="120000"/>
              </a:lnSpc>
            </a:pPr>
            <a:r>
              <a:rPr lang="en-GB" sz="1800" b="0">
                <a:latin typeface="Arial" panose="020B0604020202020204" pitchFamily="34" charset="0"/>
                <a:cs typeface="Arial" panose="020B0604020202020204" pitchFamily="34" charset="0"/>
              </a:rPr>
              <a:t>Unemployment</a:t>
            </a:r>
          </a:p>
          <a:p>
            <a:pPr>
              <a:lnSpc>
                <a:spcPct val="120000"/>
              </a:lnSpc>
            </a:pPr>
            <a:r>
              <a:rPr lang="en-GB" sz="1800" b="0">
                <a:latin typeface="Arial" panose="020B0604020202020204" pitchFamily="34" charset="0"/>
                <a:cs typeface="Arial" panose="020B0604020202020204" pitchFamily="34" charset="0"/>
              </a:rPr>
              <a:t>Unemployment refers to adults of working age without a job, i.e. not children and not pensioners. </a:t>
            </a:r>
          </a:p>
          <a:p>
            <a:pPr>
              <a:lnSpc>
                <a:spcPct val="120000"/>
              </a:lnSpc>
            </a:pPr>
            <a:r>
              <a:rPr lang="en-GB" sz="1800" b="0">
                <a:latin typeface="Arial" panose="020B0604020202020204" pitchFamily="34" charset="0"/>
                <a:cs typeface="Arial" panose="020B0604020202020204" pitchFamily="34" charset="0"/>
              </a:rPr>
              <a:t>N.B. In this period ‘unemployed’ generally refers to men.</a:t>
            </a:r>
          </a:p>
        </p:txBody>
      </p:sp>
      <p:sp>
        <p:nvSpPr>
          <p:cNvPr id="10" name="Content Placeholder 9"/>
          <p:cNvSpPr>
            <a:spLocks noGrp="1"/>
          </p:cNvSpPr>
          <p:nvPr>
            <p:ph sz="half" idx="2"/>
          </p:nvPr>
        </p:nvSpPr>
        <p:spPr>
          <a:xfrm>
            <a:off x="543463" y="3303917"/>
            <a:ext cx="6650967" cy="3394704"/>
          </a:xfrm>
        </p:spPr>
        <p:txBody>
          <a:bodyPr>
            <a:normAutofit/>
          </a:bodyPr>
          <a:lstStyle/>
          <a:p>
            <a:pPr marL="0" indent="0">
              <a:buNone/>
            </a:pPr>
            <a:r>
              <a:rPr lang="en-GB" sz="2000">
                <a:latin typeface="Arial" panose="020B0604020202020204" pitchFamily="34" charset="0"/>
                <a:cs typeface="Arial" panose="020B0604020202020204" pitchFamily="34" charset="0"/>
              </a:rPr>
              <a:t>Provision was for short-term support, i.e. weeks rather than months. </a:t>
            </a:r>
          </a:p>
          <a:p>
            <a:pPr marL="0" indent="0">
              <a:buNone/>
            </a:pPr>
            <a:r>
              <a:rPr lang="en-GB" sz="2000">
                <a:latin typeface="Arial" panose="020B0604020202020204" pitchFamily="34" charset="0"/>
                <a:cs typeface="Arial" panose="020B0604020202020204" pitchFamily="34" charset="0"/>
              </a:rPr>
              <a:t>The first unemployment benefit brought in by the National Insurance Act of 1911 covered: </a:t>
            </a:r>
          </a:p>
          <a:p>
            <a:r>
              <a:rPr lang="en-GB" sz="2000">
                <a:latin typeface="Arial" panose="020B0604020202020204" pitchFamily="34" charset="0"/>
                <a:cs typeface="Arial" panose="020B0604020202020204" pitchFamily="34" charset="0"/>
              </a:rPr>
              <a:t>2.75 million men (1 in 6) </a:t>
            </a:r>
          </a:p>
          <a:p>
            <a:r>
              <a:rPr lang="en-GB" sz="2000">
                <a:latin typeface="Arial" panose="020B0604020202020204" pitchFamily="34" charset="0"/>
                <a:cs typeface="Arial" panose="020B0604020202020204" pitchFamily="34" charset="0"/>
              </a:rPr>
              <a:t>Workers in the industries hit by short term unemployment, such as dock work, ship building etc. </a:t>
            </a:r>
          </a:p>
          <a:p>
            <a:r>
              <a:rPr lang="en-GB" sz="2000">
                <a:latin typeface="Arial" panose="020B0604020202020204" pitchFamily="34" charset="0"/>
                <a:cs typeface="Arial" panose="020B0604020202020204" pitchFamily="34" charset="0"/>
              </a:rPr>
              <a:t>the benefit lasted for 15 weeks.</a:t>
            </a:r>
          </a:p>
        </p:txBody>
      </p:sp>
      <p:sp>
        <p:nvSpPr>
          <p:cNvPr id="8" name="Text Placeholder 7"/>
          <p:cNvSpPr>
            <a:spLocks noGrp="1"/>
          </p:cNvSpPr>
          <p:nvPr>
            <p:ph type="body" sz="quarter" idx="3"/>
          </p:nvPr>
        </p:nvSpPr>
        <p:spPr>
          <a:xfrm>
            <a:off x="8615940" y="1535503"/>
            <a:ext cx="3146735" cy="629608"/>
          </a:xfrm>
        </p:spPr>
        <p:txBody>
          <a:bodyPr>
            <a:normAutofit fontScale="85000" lnSpcReduction="10000"/>
          </a:bodyPr>
          <a:lstStyle/>
          <a:p>
            <a:r>
              <a:rPr lang="en-GB" b="0">
                <a:latin typeface="Arial" panose="020B0604020202020204" pitchFamily="34" charset="0"/>
                <a:cs typeface="Arial" panose="020B0604020202020204" pitchFamily="34" charset="0"/>
              </a:rPr>
              <a:t>Labour Party 1918 © IWM (</a:t>
            </a:r>
            <a:r>
              <a:rPr lang="en-GB" b="0" err="1">
                <a:latin typeface="Arial" panose="020B0604020202020204" pitchFamily="34" charset="0"/>
                <a:cs typeface="Arial" panose="020B0604020202020204" pitchFamily="34" charset="0"/>
              </a:rPr>
              <a:t>Art.IWM</a:t>
            </a:r>
            <a:r>
              <a:rPr lang="en-GB" b="0">
                <a:latin typeface="Arial" panose="020B0604020202020204" pitchFamily="34" charset="0"/>
                <a:cs typeface="Arial" panose="020B0604020202020204" pitchFamily="34" charset="0"/>
              </a:rPr>
              <a:t> PST 12195)</a:t>
            </a:r>
          </a:p>
        </p:txBody>
      </p:sp>
      <p:sp>
        <p:nvSpPr>
          <p:cNvPr id="7" name="Rectangle 6"/>
          <p:cNvSpPr/>
          <p:nvPr/>
        </p:nvSpPr>
        <p:spPr>
          <a:xfrm>
            <a:off x="543463" y="1535503"/>
            <a:ext cx="6716951" cy="160451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615941" y="2165110"/>
            <a:ext cx="3146735" cy="4343729"/>
          </a:xfrm>
        </p:spPr>
      </p:pic>
    </p:spTree>
    <p:extLst>
      <p:ext uri="{BB962C8B-B14F-4D97-AF65-F5344CB8AC3E}">
        <p14:creationId xmlns:p14="http://schemas.microsoft.com/office/powerpoint/2010/main" val="211831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 y="365125"/>
            <a:ext cx="11034623" cy="1325563"/>
          </a:xfrm>
        </p:spPr>
        <p:txBody>
          <a:bodyPr>
            <a:normAutofit/>
          </a:bodyPr>
          <a:lstStyle/>
          <a:p>
            <a:r>
              <a:rPr lang="en-GB" sz="3200">
                <a:latin typeface="Arial" panose="020B0604020202020204" pitchFamily="34" charset="0"/>
                <a:cs typeface="Arial" panose="020B0604020202020204" pitchFamily="34" charset="0"/>
              </a:rPr>
              <a:t>Unemployment before the Crash</a:t>
            </a:r>
          </a:p>
        </p:txBody>
      </p:sp>
      <p:sp>
        <p:nvSpPr>
          <p:cNvPr id="3" name="Content Placeholder 2"/>
          <p:cNvSpPr>
            <a:spLocks noGrp="1"/>
          </p:cNvSpPr>
          <p:nvPr>
            <p:ph sz="half" idx="1"/>
          </p:nvPr>
        </p:nvSpPr>
        <p:spPr>
          <a:xfrm>
            <a:off x="319176" y="1825625"/>
            <a:ext cx="6556077" cy="4695946"/>
          </a:xfrm>
        </p:spPr>
        <p:txBody>
          <a:bodyPr vert="horz" lIns="91440" tIns="45720" rIns="91440" bIns="45720" rtlCol="0" anchor="t">
            <a:normAutofit lnSpcReduction="10000"/>
          </a:bodyPr>
          <a:lstStyle/>
          <a:p>
            <a:pPr marL="0" indent="0">
              <a:buNone/>
            </a:pPr>
            <a:r>
              <a:rPr lang="en-GB" sz="2000">
                <a:latin typeface="Arial" panose="020B0604020202020204" pitchFamily="34" charset="0"/>
                <a:cs typeface="Arial" panose="020B0604020202020204" pitchFamily="34" charset="0"/>
              </a:rPr>
              <a:t>A post war boom lasted until 1920, when there was an economic depression:</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By 1921 over 2 million (1 in 5 workers) had no job</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The central issue was long-term unemployment</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On Remembrance Day (11 November) 1922 former soldiers marched to parliament holding a banner saying ‘From the living victims to our dead comrades – you died in vain.’ </a:t>
            </a:r>
          </a:p>
          <a:p>
            <a:pPr marL="285750" indent="-285750">
              <a:buFont typeface="Arial" panose="020B0604020202020204" pitchFamily="34" charset="0"/>
              <a:buChar char="•"/>
            </a:pPr>
            <a:r>
              <a:rPr lang="en-GB" sz="2000">
                <a:latin typeface="Arial" panose="020B0604020202020204" pitchFamily="34" charset="0"/>
                <a:cs typeface="Arial" panose="020B0604020202020204" pitchFamily="34" charset="0"/>
              </a:rPr>
              <a:t>The rules were changed so more people could claim unemployment benefit for longer</a:t>
            </a:r>
          </a:p>
          <a:p>
            <a:pPr marL="0" indent="0">
              <a:buNone/>
            </a:pPr>
            <a:r>
              <a:rPr lang="en-GB" sz="2000" b="1" u="sng">
                <a:latin typeface="Arial" panose="020B0604020202020204" pitchFamily="34" charset="0"/>
                <a:cs typeface="Arial" panose="020B0604020202020204" pitchFamily="34" charset="0"/>
              </a:rPr>
              <a:t>Exercise:</a:t>
            </a:r>
            <a:r>
              <a:rPr lang="en-GB" sz="2000" b="1">
                <a:latin typeface="Arial" panose="020B0604020202020204" pitchFamily="34" charset="0"/>
                <a:cs typeface="Arial" panose="020B0604020202020204" pitchFamily="34" charset="0"/>
              </a:rPr>
              <a:t> Watch the film clip of the 1922 march on </a:t>
            </a:r>
            <a:r>
              <a:rPr lang="en-GB" sz="2000" b="1" err="1">
                <a:latin typeface="Arial" panose="020B0604020202020204" pitchFamily="34" charset="0"/>
                <a:cs typeface="Arial" panose="020B0604020202020204" pitchFamily="34" charset="0"/>
              </a:rPr>
              <a:t>Youtube</a:t>
            </a:r>
            <a:r>
              <a:rPr lang="en-GB" sz="2000" b="1">
                <a:latin typeface="Arial" panose="020B0604020202020204" pitchFamily="34" charset="0"/>
                <a:cs typeface="Arial" panose="020B0604020202020204" pitchFamily="34" charset="0"/>
              </a:rPr>
              <a:t> / British </a:t>
            </a:r>
            <a:r>
              <a:rPr lang="en-GB" sz="2000" b="1" err="1">
                <a:latin typeface="Arial" panose="020B0604020202020204" pitchFamily="34" charset="0"/>
                <a:cs typeface="Arial" panose="020B0604020202020204" pitchFamily="34" charset="0"/>
              </a:rPr>
              <a:t>Pathe</a:t>
            </a:r>
            <a:r>
              <a:rPr lang="en-GB" sz="2000" b="1">
                <a:latin typeface="Arial" panose="020B0604020202020204" pitchFamily="34" charset="0"/>
                <a:cs typeface="Arial" panose="020B0604020202020204" pitchFamily="34" charset="0"/>
              </a:rPr>
              <a:t>. </a:t>
            </a:r>
          </a:p>
          <a:p>
            <a:pPr marL="0" indent="0">
              <a:buNone/>
            </a:pPr>
            <a:r>
              <a:rPr lang="en-GB" sz="2000" b="1">
                <a:latin typeface="Arial" panose="020B0604020202020204" pitchFamily="34" charset="0"/>
                <a:cs typeface="Arial" panose="020B0604020202020204" pitchFamily="34" charset="0"/>
              </a:rPr>
              <a:t>What is meant by ‘state maintenance’? </a:t>
            </a:r>
          </a:p>
          <a:p>
            <a:pPr marL="0" indent="0">
              <a:buNone/>
            </a:pPr>
            <a:r>
              <a:rPr lang="en-GB" sz="2000" b="1">
                <a:latin typeface="Arial" panose="020B0604020202020204" pitchFamily="34" charset="0"/>
                <a:cs typeface="Arial" panose="020B0604020202020204" pitchFamily="34" charset="0"/>
              </a:rPr>
              <a:t>Why was there an emphasis on ex-soldiers and the remembrance of war?</a:t>
            </a:r>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pic>
        <p:nvPicPr>
          <p:cNvPr id="11" name="tfayvSBa4-A"/>
          <p:cNvPicPr>
            <a:picLocks noGrp="1" noRot="1" noChangeAspect="1"/>
          </p:cNvPicPr>
          <p:nvPr>
            <p:ph sz="half" idx="2"/>
            <a:videoFile r:link="rId1"/>
          </p:nvPr>
        </p:nvPicPr>
        <p:blipFill>
          <a:blip r:embed="rId4"/>
          <a:stretch>
            <a:fillRect/>
          </a:stretch>
        </p:blipFill>
        <p:spPr>
          <a:xfrm>
            <a:off x="7204494" y="1825624"/>
            <a:ext cx="4572000" cy="2571750"/>
          </a:xfrm>
          <a:prstGeom prst="rect">
            <a:avLst/>
          </a:prstGeom>
        </p:spPr>
      </p:pic>
    </p:spTree>
    <p:extLst>
      <p:ext uri="{BB962C8B-B14F-4D97-AF65-F5344CB8AC3E}">
        <p14:creationId xmlns:p14="http://schemas.microsoft.com/office/powerpoint/2010/main" val="66160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942542" cy="800549"/>
          </a:xfrm>
        </p:spPr>
        <p:txBody>
          <a:bodyPr>
            <a:normAutofit/>
          </a:bodyPr>
          <a:lstStyle/>
          <a:p>
            <a:r>
              <a:rPr lang="en-US" sz="3600" b="1">
                <a:solidFill>
                  <a:srgbClr val="FF0000"/>
                </a:solidFill>
                <a:latin typeface="Arial" panose="020B0604020202020204" pitchFamily="34" charset="0"/>
                <a:cs typeface="Arial" panose="020B0604020202020204" pitchFamily="34" charset="0"/>
              </a:rPr>
              <a:t>Unemployment in the 1930s</a:t>
            </a:r>
          </a:p>
        </p:txBody>
      </p:sp>
      <p:sp>
        <p:nvSpPr>
          <p:cNvPr id="5" name="Text Placeholder 4"/>
          <p:cNvSpPr>
            <a:spLocks noGrp="1"/>
          </p:cNvSpPr>
          <p:nvPr>
            <p:ph type="body" idx="1"/>
          </p:nvPr>
        </p:nvSpPr>
        <p:spPr>
          <a:xfrm>
            <a:off x="831850" y="3105509"/>
            <a:ext cx="10515600" cy="2984141"/>
          </a:xfrm>
        </p:spPr>
        <p:txBody>
          <a:bodyPr>
            <a:normAutofit/>
          </a:bodyPr>
          <a:lstStyle/>
          <a:p>
            <a:r>
              <a:rPr lang="en-US" sz="3200">
                <a:solidFill>
                  <a:schemeClr val="tx1"/>
                </a:solidFill>
                <a:latin typeface="Arial" panose="020B0604020202020204" pitchFamily="34" charset="0"/>
                <a:cs typeface="Arial" panose="020B0604020202020204" pitchFamily="34" charset="0"/>
              </a:rPr>
              <a:t>A divided nation</a:t>
            </a:r>
          </a:p>
        </p:txBody>
      </p:sp>
    </p:spTree>
    <p:extLst>
      <p:ext uri="{BB962C8B-B14F-4D97-AF65-F5344CB8AC3E}">
        <p14:creationId xmlns:p14="http://schemas.microsoft.com/office/powerpoint/2010/main" val="113761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8188"/>
            <a:ext cx="3932237" cy="1600200"/>
          </a:xfrm>
        </p:spPr>
        <p:txBody>
          <a:bodyPr/>
          <a:lstStyle/>
          <a:p>
            <a:r>
              <a:rPr lang="en-GB">
                <a:latin typeface="Arial" panose="020B0604020202020204" pitchFamily="34" charset="0"/>
                <a:cs typeface="Arial" panose="020B0604020202020204" pitchFamily="34" charset="0"/>
              </a:rPr>
              <a:t>The Hungry Thirties</a:t>
            </a:r>
          </a:p>
        </p:txBody>
      </p:sp>
      <p:sp>
        <p:nvSpPr>
          <p:cNvPr id="3" name="Content Placeholder 2"/>
          <p:cNvSpPr>
            <a:spLocks noGrp="1"/>
          </p:cNvSpPr>
          <p:nvPr>
            <p:ph idx="1"/>
          </p:nvPr>
        </p:nvSpPr>
        <p:spPr>
          <a:xfrm>
            <a:off x="5347854" y="534838"/>
            <a:ext cx="6280553" cy="5847489"/>
          </a:xfrm>
        </p:spPr>
        <p:txBody>
          <a:bodyPr vert="horz" lIns="91440" tIns="45720" rIns="91440" bIns="45720" rtlCol="0" anchor="t">
            <a:noAutofit/>
          </a:bodyPr>
          <a:lstStyle/>
          <a:p>
            <a:pPr marL="0" indent="0">
              <a:buNone/>
            </a:pPr>
            <a:r>
              <a:rPr lang="en-GB" sz="2000"/>
              <a:t>The 1920s had a small period of economic growth with more jobs and new industries, in electronics for example.</a:t>
            </a:r>
          </a:p>
          <a:p>
            <a:pPr marL="0" indent="0">
              <a:buNone/>
            </a:pPr>
            <a:r>
              <a:rPr lang="en-GB" sz="2000"/>
              <a:t>In 1929 there was an economic crash which led to the Great Depression in the United States of America (USA). There was a global financial crisis:</a:t>
            </a:r>
          </a:p>
          <a:p>
            <a:r>
              <a:rPr lang="en-GB" sz="2000"/>
              <a:t>In Britain this created mass and long-term unemployment, particularly in the traditional industries, such as ship building, textiles, coal mining etc. </a:t>
            </a:r>
          </a:p>
          <a:p>
            <a:r>
              <a:rPr lang="en-GB" sz="2000"/>
              <a:t>Towns and cities in the North of England, Wales, Northern Ireland and Scotland (particularly the cities in these countries) were hit particularly badly.</a:t>
            </a:r>
          </a:p>
          <a:p>
            <a:r>
              <a:rPr lang="en-GB" sz="2000"/>
              <a:t>The Hungry Thirties was called this due to high levels of poverty in areas hit badly by the crash. These areas had already suffered in the depression after the First World War. </a:t>
            </a:r>
          </a:p>
          <a:p>
            <a:r>
              <a:rPr lang="en-GB" sz="2000"/>
              <a:t>In contrast other, newer, industries did well. One of these was car manufacturing, which was based mainly in the Midlands, particularly around Coventry and Birmingham.</a:t>
            </a:r>
          </a:p>
        </p:txBody>
      </p:sp>
      <p:sp>
        <p:nvSpPr>
          <p:cNvPr id="5" name="Text Placeholder 4">
            <a:extLst>
              <a:ext uri="{FF2B5EF4-FFF2-40B4-BE49-F238E27FC236}">
                <a16:creationId xmlns:a16="http://schemas.microsoft.com/office/drawing/2014/main" id="{D768DFE4-C933-42F9-B3CF-2D2820F0E0DF}"/>
              </a:ext>
            </a:extLst>
          </p:cNvPr>
          <p:cNvSpPr>
            <a:spLocks noGrp="1"/>
          </p:cNvSpPr>
          <p:nvPr>
            <p:ph type="body" sz="half" idx="2"/>
          </p:nvPr>
        </p:nvSpPr>
        <p:spPr>
          <a:xfrm>
            <a:off x="839788" y="2336799"/>
            <a:ext cx="3932237" cy="2563005"/>
          </a:xfrm>
        </p:spPr>
        <p:txBody>
          <a:bodyPr vert="horz" lIns="91440" tIns="45720" rIns="91440" bIns="45720" rtlCol="0" anchor="t">
            <a:normAutofit lnSpcReduction="10000"/>
          </a:bodyPr>
          <a:lstStyle/>
          <a:p>
            <a:endParaRPr lang="en-GB"/>
          </a:p>
          <a:p>
            <a:r>
              <a:rPr lang="en-GB" sz="2000">
                <a:latin typeface="Arial" panose="020B0604020202020204" pitchFamily="34" charset="0"/>
                <a:cs typeface="Arial" panose="020B0604020202020204" pitchFamily="34" charset="0"/>
              </a:rPr>
              <a:t>Great Depression</a:t>
            </a:r>
          </a:p>
          <a:p>
            <a:r>
              <a:rPr lang="en-GB" sz="2000">
                <a:latin typeface="Arial" panose="020B0604020202020204" pitchFamily="34" charset="0"/>
                <a:cs typeface="Arial" panose="020B0604020202020204" pitchFamily="34" charset="0"/>
              </a:rPr>
              <a:t>In 1929 there was a financial crisis in the United States of America. Millions lost their jobs and banks went bankrupt. This had an impact throughout the world as Americans then did not buy goods.</a:t>
            </a:r>
          </a:p>
          <a:p>
            <a:endParaRPr lang="en-GB"/>
          </a:p>
          <a:p>
            <a:endParaRPr lang="en-GB"/>
          </a:p>
        </p:txBody>
      </p:sp>
      <p:sp>
        <p:nvSpPr>
          <p:cNvPr id="4" name="Rectangle 3"/>
          <p:cNvSpPr/>
          <p:nvPr/>
        </p:nvSpPr>
        <p:spPr>
          <a:xfrm>
            <a:off x="839788" y="2424023"/>
            <a:ext cx="3844355" cy="2596551"/>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6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98409"/>
            <a:ext cx="11168061" cy="1043796"/>
          </a:xfrm>
        </p:spPr>
        <p:txBody>
          <a:bodyPr>
            <a:noAutofit/>
          </a:bodyPr>
          <a:lstStyle/>
          <a:p>
            <a:br>
              <a:rPr lang="en-GB" sz="3200">
                <a:latin typeface="Arial" panose="020B0604020202020204" pitchFamily="34" charset="0"/>
                <a:cs typeface="Arial" panose="020B0604020202020204" pitchFamily="34" charset="0"/>
              </a:rPr>
            </a:br>
            <a:r>
              <a:rPr lang="en-GB" sz="3200">
                <a:latin typeface="Arial" panose="020B0604020202020204" pitchFamily="34" charset="0"/>
                <a:cs typeface="Arial" panose="020B0604020202020204" pitchFamily="34" charset="0"/>
              </a:rPr>
              <a:t>A Divided Nation: Exercise and Discussion</a:t>
            </a:r>
            <a:br>
              <a:rPr lang="en-GB" sz="3200">
                <a:latin typeface="Arial" panose="020B0604020202020204" pitchFamily="34" charset="0"/>
                <a:cs typeface="Arial" panose="020B0604020202020204" pitchFamily="34" charset="0"/>
              </a:rPr>
            </a:br>
            <a:endParaRPr lang="en-GB" sz="320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85738" y="1464364"/>
            <a:ext cx="6465228" cy="5213784"/>
          </a:xfrm>
        </p:spPr>
        <p:txBody>
          <a:bodyPr vert="horz" lIns="91440" tIns="45720" rIns="91440" bIns="45720" rtlCol="0" anchor="t">
            <a:normAutofit fontScale="92500" lnSpcReduction="20000"/>
          </a:bodyPr>
          <a:lstStyle/>
          <a:p>
            <a:pPr marL="0" indent="0">
              <a:buNone/>
            </a:pPr>
            <a:r>
              <a:rPr lang="en-GB">
                <a:latin typeface="Arial" panose="020B0604020202020204" pitchFamily="34" charset="0"/>
                <a:cs typeface="Arial" panose="020B0604020202020204" pitchFamily="34" charset="0"/>
              </a:rPr>
              <a:t>Location and the type of industries was very important in the 1930s.</a:t>
            </a:r>
          </a:p>
          <a:p>
            <a:pPr marL="0" indent="0">
              <a:buNone/>
            </a:pPr>
            <a:r>
              <a:rPr lang="en-GB">
                <a:latin typeface="Arial" panose="020B0604020202020204" pitchFamily="34" charset="0"/>
                <a:cs typeface="Arial" panose="020B0604020202020204" pitchFamily="34" charset="0"/>
              </a:rPr>
              <a:t>Jarrow in northeast England had a shipyard which closed in 1933. </a:t>
            </a:r>
          </a:p>
          <a:p>
            <a:pPr marL="0" indent="0">
              <a:buNone/>
            </a:pPr>
            <a:r>
              <a:rPr lang="en-GB">
                <a:latin typeface="Arial" panose="020B0604020202020204" pitchFamily="34" charset="0"/>
                <a:cs typeface="Arial" panose="020B0604020202020204" pitchFamily="34" charset="0"/>
              </a:rPr>
              <a:t>High Wycombe was a commuter area with links to London and the Midlands. </a:t>
            </a:r>
          </a:p>
          <a:p>
            <a:pPr marL="0" indent="0">
              <a:buNone/>
            </a:pPr>
            <a:r>
              <a:rPr lang="en-GB">
                <a:latin typeface="Arial" panose="020B0604020202020204" pitchFamily="34" charset="0"/>
                <a:cs typeface="Arial" panose="020B0604020202020204" pitchFamily="34" charset="0"/>
              </a:rPr>
              <a:t>Deptford in south London had some industry, was near the docks and markets.</a:t>
            </a:r>
          </a:p>
          <a:p>
            <a:pPr marL="0" indent="0">
              <a:buNone/>
            </a:pPr>
            <a:r>
              <a:rPr lang="en-GB" b="1">
                <a:latin typeface="Arial" panose="020B0604020202020204" pitchFamily="34" charset="0"/>
                <a:cs typeface="Arial" panose="020B0604020202020204" pitchFamily="34" charset="0"/>
              </a:rPr>
              <a:t>Look at the chart: </a:t>
            </a:r>
          </a:p>
          <a:p>
            <a:pPr marL="0" indent="0">
              <a:buNone/>
            </a:pPr>
            <a:r>
              <a:rPr lang="en-GB" b="1">
                <a:latin typeface="Arial" panose="020B0604020202020204" pitchFamily="34" charset="0"/>
                <a:cs typeface="Arial" panose="020B0604020202020204" pitchFamily="34" charset="0"/>
              </a:rPr>
              <a:t>Which place has the highest unemployment?</a:t>
            </a:r>
          </a:p>
          <a:p>
            <a:pPr marL="0" indent="0">
              <a:buNone/>
            </a:pPr>
            <a:r>
              <a:rPr lang="en-GB" b="1">
                <a:latin typeface="Arial" panose="020B0604020202020204" pitchFamily="34" charset="0"/>
                <a:cs typeface="Arial" panose="020B0604020202020204" pitchFamily="34" charset="0"/>
              </a:rPr>
              <a:t>Why do you think this was?</a:t>
            </a:r>
          </a:p>
          <a:p>
            <a:pPr marL="0" indent="0">
              <a:buNone/>
            </a:pPr>
            <a:r>
              <a:rPr lang="en-GB" b="1">
                <a:latin typeface="Arial" panose="020B0604020202020204" pitchFamily="34" charset="0"/>
                <a:cs typeface="Arial" panose="020B0604020202020204" pitchFamily="34" charset="0"/>
              </a:rPr>
              <a:t>What effect could unemployment have in the local area?</a:t>
            </a:r>
          </a:p>
          <a:p>
            <a:endParaRPr lang="en-GB">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41692087"/>
              </p:ext>
            </p:extLst>
          </p:nvPr>
        </p:nvGraphicFramePr>
        <p:xfrm>
          <a:off x="6172200" y="1825624"/>
          <a:ext cx="5181600" cy="43621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93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60" y="274638"/>
            <a:ext cx="10592040" cy="1225536"/>
          </a:xfrm>
        </p:spPr>
        <p:txBody>
          <a:bodyPr>
            <a:normAutofit/>
          </a:bodyPr>
          <a:lstStyle/>
          <a:p>
            <a:r>
              <a:rPr lang="en-GB" sz="3200">
                <a:latin typeface="Arial" panose="020B0604020202020204" pitchFamily="34" charset="0"/>
                <a:cs typeface="Arial" panose="020B0604020202020204" pitchFamily="34" charset="0"/>
              </a:rPr>
              <a:t>Reaction: A National Government</a:t>
            </a:r>
          </a:p>
        </p:txBody>
      </p:sp>
      <p:pic>
        <p:nvPicPr>
          <p:cNvPr id="5" name="Content Placeholder 4" descr="Labour Exchanges.jpg"/>
          <p:cNvPicPr>
            <a:picLocks noGrp="1" noChangeAspect="1"/>
          </p:cNvPicPr>
          <p:nvPr>
            <p:ph sz="half" idx="1"/>
          </p:nvPr>
        </p:nvPicPr>
        <p:blipFill>
          <a:blip r:embed="rId3"/>
          <a:stretch>
            <a:fillRect/>
          </a:stretch>
        </p:blipFill>
        <p:spPr>
          <a:xfrm>
            <a:off x="9021083" y="1629570"/>
            <a:ext cx="2545854" cy="4037906"/>
          </a:xfrm>
        </p:spPr>
      </p:pic>
      <p:sp>
        <p:nvSpPr>
          <p:cNvPr id="4" name="Content Placeholder 3"/>
          <p:cNvSpPr>
            <a:spLocks noGrp="1"/>
          </p:cNvSpPr>
          <p:nvPr>
            <p:ph sz="half" idx="2"/>
          </p:nvPr>
        </p:nvSpPr>
        <p:spPr>
          <a:xfrm>
            <a:off x="353682" y="1629570"/>
            <a:ext cx="7901797" cy="4771230"/>
          </a:xfrm>
        </p:spPr>
        <p:txBody>
          <a:bodyPr>
            <a:normAutofit fontScale="85000" lnSpcReduction="10000"/>
          </a:bodyPr>
          <a:lstStyle/>
          <a:p>
            <a:pPr indent="0">
              <a:buNone/>
            </a:pPr>
            <a:r>
              <a:rPr lang="en-GB">
                <a:latin typeface="Arial" panose="020B0604020202020204" pitchFamily="34" charset="0"/>
                <a:cs typeface="Arial" panose="020B0604020202020204" pitchFamily="34" charset="0"/>
              </a:rPr>
              <a:t>The Great Depression caused a global political and economic crisis. The number of people claiming unemployment benefit increased dramatically.</a:t>
            </a:r>
          </a:p>
          <a:p>
            <a:pPr indent="0">
              <a:buNone/>
            </a:pPr>
            <a:r>
              <a:rPr lang="en-GB">
                <a:latin typeface="Arial" panose="020B0604020202020204" pitchFamily="34" charset="0"/>
                <a:cs typeface="Arial" panose="020B0604020202020204" pitchFamily="34" charset="0"/>
              </a:rPr>
              <a:t>In 1931 Britain the Labour Prime Minister Ramsay MacDonald proposed a large cut to unemployment benefit and cuts to public sector pay. The majority of the Labour Party would not support these measures.</a:t>
            </a:r>
          </a:p>
          <a:p>
            <a:pPr indent="0">
              <a:buNone/>
            </a:pPr>
            <a:r>
              <a:rPr lang="en-GB">
                <a:latin typeface="Arial" panose="020B0604020202020204" pitchFamily="34" charset="0"/>
                <a:cs typeface="Arial" panose="020B0604020202020204" pitchFamily="34" charset="0"/>
              </a:rPr>
              <a:t>A coalition of Conservative (the largest party), Liberal and a few Labour MPs formed a National Government. This was led by Ramsay MacDonald from 1931-35. </a:t>
            </a:r>
          </a:p>
          <a:p>
            <a:pPr indent="0">
              <a:buNone/>
            </a:pPr>
            <a:r>
              <a:rPr lang="en-GB">
                <a:latin typeface="Arial" panose="020B0604020202020204" pitchFamily="34" charset="0"/>
                <a:cs typeface="Arial" panose="020B0604020202020204" pitchFamily="34" charset="0"/>
              </a:rPr>
              <a:t>Some investment was put into ‘special areas’ badly affected by the economic depression in the late 1930s</a:t>
            </a:r>
          </a:p>
        </p:txBody>
      </p:sp>
    </p:spTree>
    <p:extLst>
      <p:ext uri="{BB962C8B-B14F-4D97-AF65-F5344CB8AC3E}">
        <p14:creationId xmlns:p14="http://schemas.microsoft.com/office/powerpoint/2010/main" val="583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E2EF517AD3242BBAC8D48AF3C8F03" ma:contentTypeVersion="11" ma:contentTypeDescription="Create a new document." ma:contentTypeScope="" ma:versionID="9b01ad970e64f2528676462ca18ab80a">
  <xsd:schema xmlns:xsd="http://www.w3.org/2001/XMLSchema" xmlns:xs="http://www.w3.org/2001/XMLSchema" xmlns:p="http://schemas.microsoft.com/office/2006/metadata/properties" xmlns:ns2="7d2908b6-b4af-4b67-80fc-c4cd475f40ea" xmlns:ns3="126fbb05-f221-4d9a-a6f7-a7bf8890ef07" targetNamespace="http://schemas.microsoft.com/office/2006/metadata/properties" ma:root="true" ma:fieldsID="29b59403d60740e4a5a52fc30209cd74" ns2:_="" ns3:_="">
    <xsd:import namespace="7d2908b6-b4af-4b67-80fc-c4cd475f40ea"/>
    <xsd:import namespace="126fbb05-f221-4d9a-a6f7-a7bf8890ef0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2908b6-b4af-4b67-80fc-c4cd475f40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6fbb05-f221-4d9a-a6f7-a7bf8890ef0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d2908b6-b4af-4b67-80fc-c4cd475f40ea">
      <UserInfo>
        <DisplayName>Challis,D</DisplayName>
        <AccountId>431</AccountId>
        <AccountType/>
      </UserInfo>
    </SharedWithUsers>
  </documentManagement>
</p:properties>
</file>

<file path=customXml/itemProps1.xml><?xml version="1.0" encoding="utf-8"?>
<ds:datastoreItem xmlns:ds="http://schemas.openxmlformats.org/officeDocument/2006/customXml" ds:itemID="{C7F5A6FC-A696-4DE3-B744-ED89F605AA6E}">
  <ds:schemaRefs>
    <ds:schemaRef ds:uri="126fbb05-f221-4d9a-a6f7-a7bf8890ef07"/>
    <ds:schemaRef ds:uri="7d2908b6-b4af-4b67-80fc-c4cd475f40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909360-DE1A-4B59-A2C2-290B8A348294}">
  <ds:schemaRefs>
    <ds:schemaRef ds:uri="http://schemas.microsoft.com/sharepoint/v3/contenttype/forms"/>
  </ds:schemaRefs>
</ds:datastoreItem>
</file>

<file path=customXml/itemProps3.xml><?xml version="1.0" encoding="utf-8"?>
<ds:datastoreItem xmlns:ds="http://schemas.openxmlformats.org/officeDocument/2006/customXml" ds:itemID="{1BE453C1-D91E-4CF3-897E-D080F73EEFDF}">
  <ds:schemaRefs>
    <ds:schemaRef ds:uri="126fbb05-f221-4d9a-a6f7-a7bf8890ef07"/>
    <ds:schemaRef ds:uri="7d2908b6-b4af-4b67-80fc-c4cd475f40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4</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Making the Welfare State KS3 </vt:lpstr>
      <vt:lpstr>B. The Hungry Thirties &amp; Background to Beveridge (1929 – 1940)</vt:lpstr>
      <vt:lpstr>Recap: Beveridge and Unemployment in the 1900s</vt:lpstr>
      <vt:lpstr>Unemployment Provision in 1918</vt:lpstr>
      <vt:lpstr>Unemployment before the Crash</vt:lpstr>
      <vt:lpstr>Unemployment in the 1930s</vt:lpstr>
      <vt:lpstr>The Hungry Thirties</vt:lpstr>
      <vt:lpstr> A Divided Nation: Exercise and Discussion </vt:lpstr>
      <vt:lpstr>Reaction: A National Government</vt:lpstr>
      <vt:lpstr>The Means Test</vt:lpstr>
      <vt:lpstr>George Lansbury: Exercise </vt:lpstr>
      <vt:lpstr>War and Welfare </vt:lpstr>
      <vt:lpstr>People on the move!</vt:lpstr>
      <vt:lpstr>Evacuation: Reactions</vt:lpstr>
      <vt:lpstr>Evacuation: Exercise</vt:lpstr>
      <vt:lpstr>Impact of War –An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Welfare State KS3 </dc:title>
  <cp:revision>1</cp:revision>
  <dcterms:modified xsi:type="dcterms:W3CDTF">2018-01-08T12:36:22Z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0x0101009CDE2EF517AD3242BBAC8D48AF3C8F03</vt:lpwstr>
  </property>
</Properties>
</file>