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67" r:id="rId5"/>
    <p:sldId id="259" r:id="rId6"/>
    <p:sldId id="266" r:id="rId7"/>
    <p:sldId id="260" r:id="rId8"/>
    <p:sldId id="261" r:id="rId9"/>
    <p:sldId id="268" r:id="rId10"/>
    <p:sldId id="263" r:id="rId11"/>
    <p:sldId id="269" r:id="rId12"/>
    <p:sldId id="270" r:id="rId13"/>
    <p:sldId id="271" r:id="rId14"/>
    <p:sldId id="274" r:id="rId15"/>
    <p:sldId id="275" r:id="rId16"/>
    <p:sldId id="276"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291"/>
    <a:srgbClr val="643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autoAdjust="0"/>
  </p:normalViewPr>
  <p:slideViewPr>
    <p:cSldViewPr snapToGrid="0">
      <p:cViewPr varScale="1">
        <p:scale>
          <a:sx n="79" d="100"/>
          <a:sy n="79" d="100"/>
        </p:scale>
        <p:origin x="390" y="84"/>
      </p:cViewPr>
      <p:guideLst>
        <p:guide orient="horz" pos="2160"/>
        <p:guide pos="3840"/>
      </p:guideLst>
    </p:cSldViewPr>
  </p:slideViewPr>
  <p:outlineViewPr>
    <p:cViewPr>
      <p:scale>
        <a:sx n="33" d="100"/>
        <a:sy n="33" d="100"/>
      </p:scale>
      <p:origin x="0" y="14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17ACD-F528-4C1A-BF2A-F00DB2A726FA}" type="datetimeFigureOut">
              <a:rPr lang="en-US"/>
              <a:t>11/21/2018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ED4CC-52F8-4BA3-B437-61C4D42FA9D7}" type="slidenum">
              <a:rPr lang="en-US"/>
              <a:t>‹#›</a:t>
            </a:fld>
            <a:endParaRPr lang="en-US"/>
          </a:p>
        </p:txBody>
      </p:sp>
    </p:spTree>
    <p:extLst>
      <p:ext uri="{BB962C8B-B14F-4D97-AF65-F5344CB8AC3E}">
        <p14:creationId xmlns:p14="http://schemas.microsoft.com/office/powerpoint/2010/main" val="162884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ED4CC-52F8-4BA3-B437-61C4D42FA9D7}" type="slidenum">
              <a:rPr lang="en-US"/>
              <a:t>2</a:t>
            </a:fld>
            <a:endParaRPr lang="en-US"/>
          </a:p>
        </p:txBody>
      </p:sp>
    </p:spTree>
    <p:extLst>
      <p:ext uri="{BB962C8B-B14F-4D97-AF65-F5344CB8AC3E}">
        <p14:creationId xmlns:p14="http://schemas.microsoft.com/office/powerpoint/2010/main" val="231231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ED4CC-52F8-4BA3-B437-61C4D42FA9D7}" type="slidenum">
              <a:rPr lang="en-US"/>
              <a:t>3</a:t>
            </a:fld>
            <a:endParaRPr lang="en-US"/>
          </a:p>
        </p:txBody>
      </p:sp>
    </p:spTree>
    <p:extLst>
      <p:ext uri="{BB962C8B-B14F-4D97-AF65-F5344CB8AC3E}">
        <p14:creationId xmlns:p14="http://schemas.microsoft.com/office/powerpoint/2010/main" val="176394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ED4CC-52F8-4BA3-B437-61C4D42FA9D7}" type="slidenum">
              <a:rPr lang="en-US"/>
              <a:t>5</a:t>
            </a:fld>
            <a:endParaRPr lang="en-US"/>
          </a:p>
        </p:txBody>
      </p:sp>
    </p:spTree>
    <p:extLst>
      <p:ext uri="{BB962C8B-B14F-4D97-AF65-F5344CB8AC3E}">
        <p14:creationId xmlns:p14="http://schemas.microsoft.com/office/powerpoint/2010/main" val="73759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ED4CC-52F8-4BA3-B437-61C4D42FA9D7}" type="slidenum">
              <a:rPr lang="en-US"/>
              <a:t>7</a:t>
            </a:fld>
            <a:endParaRPr lang="en-US"/>
          </a:p>
        </p:txBody>
      </p:sp>
    </p:spTree>
    <p:extLst>
      <p:ext uri="{BB962C8B-B14F-4D97-AF65-F5344CB8AC3E}">
        <p14:creationId xmlns:p14="http://schemas.microsoft.com/office/powerpoint/2010/main" val="42883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ED4CC-52F8-4BA3-B437-61C4D42FA9D7}" type="slidenum">
              <a:rPr lang="en-US"/>
              <a:t>8</a:t>
            </a:fld>
            <a:endParaRPr lang="en-US"/>
          </a:p>
        </p:txBody>
      </p:sp>
    </p:spTree>
    <p:extLst>
      <p:ext uri="{BB962C8B-B14F-4D97-AF65-F5344CB8AC3E}">
        <p14:creationId xmlns:p14="http://schemas.microsoft.com/office/powerpoint/2010/main" val="409557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ED4CC-52F8-4BA3-B437-61C4D42FA9D7}" type="slidenum">
              <a:rPr lang="en-US"/>
              <a:t>10</a:t>
            </a:fld>
            <a:endParaRPr lang="en-US"/>
          </a:p>
        </p:txBody>
      </p:sp>
    </p:spTree>
    <p:extLst>
      <p:ext uri="{BB962C8B-B14F-4D97-AF65-F5344CB8AC3E}">
        <p14:creationId xmlns:p14="http://schemas.microsoft.com/office/powerpoint/2010/main" val="408729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846CE7D5-CF57-46EF-B807-FDD0502418D4}" type="datetimeFigureOut">
              <a:rPr lang="en-US" smtClean="0"/>
              <a:t>11/21/2018</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846CE7D5-CF57-46EF-B807-FDD0502418D4}" type="datetimeFigureOut">
              <a:rPr lang="en-US" smtClean="0"/>
              <a:t>11/21/2018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46CE7D5-CF57-46EF-B807-FDD0502418D4}" type="datetimeFigureOut">
              <a:rPr lang="en-US" smtClean="0"/>
              <a:t>11/21/2018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GB" smtClean="0"/>
              <a:t>Click to edit Master title style</a:t>
            </a:r>
            <a:endParaRPr dirty="0"/>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08124" y="3733801"/>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GB" smtClean="0"/>
              <a:t>Drag picture to placeholder or click icon to add</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64633" y="134471"/>
            <a:ext cx="10075084" cy="995082"/>
          </a:xfrm>
        </p:spPr>
        <p:txBody>
          <a:bodyPr anchor="b" anchorCtr="0"/>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846CE7D5-CF57-46EF-B807-FDD0502418D4}" type="datetimeFigureOut">
              <a:rPr lang="en-US" smtClean="0"/>
              <a:t>11/21/2018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846CE7D5-CF57-46EF-B807-FDD0502418D4}" type="datetimeFigureOut">
              <a:rPr lang="en-US" smtClean="0"/>
              <a:t>11/21/2018</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GB" smtClean="0"/>
              <a:t>Drag picture to placeholder or click icon to add</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846CE7D5-CF57-46EF-B807-FDD0502418D4}" type="datetimeFigureOut">
              <a:rPr lang="en-US" smtClean="0"/>
              <a:t>11/21/2018</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330EA680-D336-4FF7-8B7A-9848BB0A1C32}" type="slidenum">
              <a:rPr lang="en-US" smtClean="0"/>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846CE7D5-CF57-46EF-B807-FDD0502418D4}" type="datetimeFigureOut">
              <a:rPr lang="en-US" smtClean="0"/>
              <a:t>11/21/2018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11074400" y="242235"/>
            <a:ext cx="738717" cy="365125"/>
          </a:xfrm>
        </p:spPr>
        <p:txBody>
          <a:bodyPr/>
          <a:lstStyle/>
          <a:p>
            <a:fld id="{330EA680-D336-4FF7-8B7A-9848BB0A1C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846CE7D5-CF57-46EF-B807-FDD0502418D4}" type="datetimeFigureOut">
              <a:rPr lang="en-US" smtClean="0"/>
              <a:t>11/21/2018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GB" smtClean="0"/>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46CE7D5-CF57-46EF-B807-FDD0502418D4}" type="datetimeFigureOut">
              <a:rPr lang="en-US" smtClean="0"/>
              <a:t>11/21/2018</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330EA680-D336-4FF7-8B7A-9848BB0A1C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igitaldrama.org" TargetMode="External"/><Relationship Id="rId2" Type="http://schemas.openxmlformats.org/officeDocument/2006/relationships/image" Target="../media/image15.jpe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embed/FUP-pGcmb4s?" TargetMode="External"/><Relationship Id="rId2" Type="http://schemas.openxmlformats.org/officeDocument/2006/relationships/hyperlink" Target="https://www.youtube.com/watch?v=216R_tVjYOc&amp;list=PLcUgvdvJPCKdKaEh2uRhz64K-7tA6wa8h&amp;index=7" TargetMode="External"/><Relationship Id="rId1" Type="http://schemas.openxmlformats.org/officeDocument/2006/relationships/slideLayout" Target="../slideLayouts/slideLayout13.xml"/><Relationship Id="rId5" Type="http://schemas.openxmlformats.org/officeDocument/2006/relationships/hyperlink" Target="https://www.parliament.uk/education/teaching-resources-lesson-plans?cat=suffragettes+" TargetMode="External"/><Relationship Id="rId4" Type="http://schemas.openxmlformats.org/officeDocument/2006/relationships/hyperlink" Target="https://www.youtube.com/watch?v=n38NkE-Dd6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336" y="562782"/>
            <a:ext cx="5094733" cy="3174666"/>
          </a:xfrm>
          <a:ln>
            <a:solidFill>
              <a:schemeClr val="bg1"/>
            </a:solidFill>
          </a:ln>
        </p:spPr>
        <p:txBody>
          <a:bodyPr>
            <a:normAutofit/>
          </a:bodyPr>
          <a:lstStyle/>
          <a:p>
            <a:r>
              <a:rPr lang="en-US" sz="4000" dirty="0" smtClean="0">
                <a:solidFill>
                  <a:schemeClr val="bg1"/>
                </a:solidFill>
                <a:latin typeface="Georgia"/>
              </a:rPr>
              <a:t>Suffragette Surgeons</a:t>
            </a:r>
            <a:br>
              <a:rPr lang="en-US" sz="4000" dirty="0" smtClean="0">
                <a:solidFill>
                  <a:schemeClr val="bg1"/>
                </a:solidFill>
                <a:latin typeface="Georgia"/>
              </a:rPr>
            </a:br>
            <a:r>
              <a:rPr lang="en-US" sz="4000" dirty="0" smtClean="0">
                <a:solidFill>
                  <a:schemeClr val="bg1"/>
                </a:solidFill>
                <a:latin typeface="Georgia"/>
              </a:rPr>
              <a:t>of WW1 </a:t>
            </a:r>
            <a:r>
              <a:rPr lang="en-US" dirty="0" smtClean="0">
                <a:solidFill>
                  <a:schemeClr val="bg1"/>
                </a:solidFill>
                <a:latin typeface="Georgia"/>
              </a:rPr>
              <a:t/>
            </a:r>
            <a:br>
              <a:rPr lang="en-US" dirty="0" smtClean="0">
                <a:solidFill>
                  <a:schemeClr val="bg1"/>
                </a:solidFill>
                <a:latin typeface="Georgia"/>
              </a:rPr>
            </a:br>
            <a:r>
              <a:rPr lang="en-US" sz="3200" dirty="0" err="1" smtClean="0">
                <a:solidFill>
                  <a:schemeClr val="bg1"/>
                </a:solidFill>
                <a:latin typeface="Georgia"/>
              </a:rPr>
              <a:t>Endell</a:t>
            </a:r>
            <a:r>
              <a:rPr lang="en-US" sz="3200" dirty="0" smtClean="0">
                <a:solidFill>
                  <a:schemeClr val="bg1"/>
                </a:solidFill>
                <a:latin typeface="Georgia"/>
              </a:rPr>
              <a:t> St Military Hospital</a:t>
            </a:r>
            <a:endParaRPr lang="en-US" sz="3200" dirty="0">
              <a:solidFill>
                <a:schemeClr val="bg1"/>
              </a:solidFill>
              <a:latin typeface="Georgia"/>
            </a:endParaRPr>
          </a:p>
        </p:txBody>
      </p:sp>
      <p:pic>
        <p:nvPicPr>
          <p:cNvPr id="8" name="Picture 8"/>
          <p:cNvPicPr>
            <a:picLocks noChangeAspect="1"/>
          </p:cNvPicPr>
          <p:nvPr/>
        </p:nvPicPr>
        <p:blipFill>
          <a:blip r:embed="rId2"/>
          <a:stretch>
            <a:fillRect/>
          </a:stretch>
        </p:blipFill>
        <p:spPr>
          <a:xfrm>
            <a:off x="6123988" y="2360213"/>
            <a:ext cx="2883160" cy="4275013"/>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marL="0" indent="0"/>
            <a:r>
              <a:rPr lang="en-US" dirty="0" smtClean="0">
                <a:solidFill>
                  <a:srgbClr val="643486"/>
                </a:solidFill>
                <a:latin typeface="Georgia"/>
                <a:cs typeface="Georgia"/>
              </a:rPr>
              <a:t>The First World War</a:t>
            </a:r>
            <a:endParaRPr lang="en-US" dirty="0">
              <a:solidFill>
                <a:srgbClr val="643486"/>
              </a:solidFill>
              <a:latin typeface="Georgia"/>
              <a:cs typeface="Georgia"/>
            </a:endParaRPr>
          </a:p>
        </p:txBody>
      </p:sp>
      <p:sp>
        <p:nvSpPr>
          <p:cNvPr id="3" name="Content Placeholder 2"/>
          <p:cNvSpPr>
            <a:spLocks noGrp="1"/>
          </p:cNvSpPr>
          <p:nvPr>
            <p:ph idx="1"/>
          </p:nvPr>
        </p:nvSpPr>
        <p:spPr>
          <a:xfrm>
            <a:off x="754927" y="1457460"/>
            <a:ext cx="5263498" cy="4511290"/>
          </a:xfrm>
        </p:spPr>
        <p:txBody>
          <a:bodyPr>
            <a:noAutofit/>
          </a:bodyPr>
          <a:lstStyle/>
          <a:p>
            <a:r>
              <a:rPr lang="en-US" sz="2400" dirty="0" smtClean="0">
                <a:solidFill>
                  <a:schemeClr val="accent6">
                    <a:lumMod val="50000"/>
                  </a:schemeClr>
                </a:solidFill>
                <a:latin typeface="Georgia"/>
                <a:cs typeface="Georgia"/>
              </a:rPr>
              <a:t>When the war broke out in 1914, the Suffragettes announced that they would stop political activity and help the war effort</a:t>
            </a:r>
          </a:p>
          <a:p>
            <a:r>
              <a:rPr lang="en-US" sz="2400" dirty="0" smtClean="0">
                <a:solidFill>
                  <a:schemeClr val="accent6">
                    <a:lumMod val="50000"/>
                  </a:schemeClr>
                </a:solidFill>
                <a:latin typeface="Georgia"/>
                <a:cs typeface="Georgia"/>
              </a:rPr>
              <a:t>Two former members of the suffragettes, </a:t>
            </a:r>
            <a:r>
              <a:rPr lang="en-US" sz="2400" b="1" dirty="0" smtClean="0">
                <a:solidFill>
                  <a:schemeClr val="accent6">
                    <a:lumMod val="50000"/>
                  </a:schemeClr>
                </a:solidFill>
                <a:latin typeface="Georgia"/>
                <a:cs typeface="Georgia"/>
              </a:rPr>
              <a:t>Louisa Garrett Anderson </a:t>
            </a:r>
            <a:r>
              <a:rPr lang="en-US" sz="2400" dirty="0" smtClean="0">
                <a:solidFill>
                  <a:schemeClr val="accent6">
                    <a:lumMod val="50000"/>
                  </a:schemeClr>
                </a:solidFill>
                <a:latin typeface="Georgia"/>
                <a:cs typeface="Georgia"/>
              </a:rPr>
              <a:t>and </a:t>
            </a:r>
            <a:r>
              <a:rPr lang="en-US" sz="2400" b="1" dirty="0" smtClean="0">
                <a:solidFill>
                  <a:schemeClr val="accent6">
                    <a:lumMod val="50000"/>
                  </a:schemeClr>
                </a:solidFill>
                <a:latin typeface="Georgia"/>
                <a:cs typeface="Georgia"/>
              </a:rPr>
              <a:t>Flora Murray</a:t>
            </a:r>
            <a:r>
              <a:rPr lang="en-US" sz="2400" dirty="0" smtClean="0">
                <a:solidFill>
                  <a:schemeClr val="accent6">
                    <a:lumMod val="50000"/>
                  </a:schemeClr>
                </a:solidFill>
                <a:latin typeface="Georgia"/>
                <a:cs typeface="Georgia"/>
              </a:rPr>
              <a:t>, formed the Women’s Hospital Corps to care for soldiers wounded in the war</a:t>
            </a:r>
          </a:p>
          <a:p>
            <a:r>
              <a:rPr lang="en-US" sz="2400" dirty="0" smtClean="0">
                <a:solidFill>
                  <a:schemeClr val="accent6">
                    <a:lumMod val="50000"/>
                  </a:schemeClr>
                </a:solidFill>
                <a:latin typeface="Georgia"/>
                <a:cs typeface="Georgia"/>
              </a:rPr>
              <a:t>But the women were told “My good lady…go home and sit still!”</a:t>
            </a:r>
          </a:p>
        </p:txBody>
      </p:sp>
      <p:pic>
        <p:nvPicPr>
          <p:cNvPr id="2" name="Picture 1" descr="Screen Shot 2017-04-24 at 12.43.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588" y="1743566"/>
            <a:ext cx="4502994" cy="3855390"/>
          </a:xfrm>
          <a:prstGeom prst="rect">
            <a:avLst/>
          </a:prstGeom>
        </p:spPr>
      </p:pic>
    </p:spTree>
    <p:extLst>
      <p:ext uri="{BB962C8B-B14F-4D97-AF65-F5344CB8AC3E}">
        <p14:creationId xmlns:p14="http://schemas.microsoft.com/office/powerpoint/2010/main" val="3367503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marL="0" indent="0"/>
            <a:r>
              <a:rPr lang="en-US" dirty="0" smtClean="0">
                <a:solidFill>
                  <a:srgbClr val="643486"/>
                </a:solidFill>
                <a:latin typeface="Georgia"/>
                <a:cs typeface="Georgia"/>
              </a:rPr>
              <a:t>Suffrage Military Hospital</a:t>
            </a:r>
            <a:endParaRPr lang="en-US" dirty="0">
              <a:solidFill>
                <a:srgbClr val="643486"/>
              </a:solidFill>
              <a:latin typeface="Georgia"/>
              <a:cs typeface="Georgia"/>
            </a:endParaRPr>
          </a:p>
        </p:txBody>
      </p:sp>
      <p:sp>
        <p:nvSpPr>
          <p:cNvPr id="3" name="Content Placeholder 2"/>
          <p:cNvSpPr>
            <a:spLocks noGrp="1"/>
          </p:cNvSpPr>
          <p:nvPr>
            <p:ph idx="1"/>
          </p:nvPr>
        </p:nvSpPr>
        <p:spPr>
          <a:xfrm>
            <a:off x="838200" y="1554948"/>
            <a:ext cx="5829695" cy="4351338"/>
          </a:xfrm>
        </p:spPr>
        <p:txBody>
          <a:bodyPr>
            <a:normAutofit/>
          </a:bodyPr>
          <a:lstStyle/>
          <a:p>
            <a:pPr marL="0" indent="0">
              <a:buNone/>
            </a:pPr>
            <a:r>
              <a:rPr lang="en-US" sz="2400" dirty="0" smtClean="0">
                <a:solidFill>
                  <a:schemeClr val="tx2">
                    <a:lumMod val="75000"/>
                    <a:lumOff val="25000"/>
                  </a:schemeClr>
                </a:solidFill>
                <a:latin typeface="Georgia"/>
                <a:cs typeface="Georgia"/>
              </a:rPr>
              <a:t>But..</a:t>
            </a:r>
          </a:p>
          <a:p>
            <a:r>
              <a:rPr lang="en-US" sz="2400" dirty="0">
                <a:solidFill>
                  <a:srgbClr val="385723"/>
                </a:solidFill>
                <a:latin typeface="Georgia"/>
                <a:cs typeface="Georgia"/>
              </a:rPr>
              <a:t>F</a:t>
            </a:r>
            <a:r>
              <a:rPr lang="en-US" sz="2400" dirty="0" smtClean="0">
                <a:solidFill>
                  <a:srgbClr val="385723"/>
                </a:solidFill>
                <a:latin typeface="Georgia"/>
                <a:cs typeface="Georgia"/>
              </a:rPr>
              <a:t>emale </a:t>
            </a:r>
            <a:r>
              <a:rPr lang="en-US" sz="2400" dirty="0">
                <a:solidFill>
                  <a:srgbClr val="385723"/>
                </a:solidFill>
                <a:latin typeface="Georgia"/>
                <a:cs typeface="Georgia"/>
              </a:rPr>
              <a:t>doctors were only </a:t>
            </a:r>
            <a:r>
              <a:rPr lang="en-US" sz="2400" dirty="0" smtClean="0">
                <a:solidFill>
                  <a:srgbClr val="385723"/>
                </a:solidFill>
                <a:latin typeface="Georgia"/>
                <a:cs typeface="Georgia"/>
              </a:rPr>
              <a:t>allowed </a:t>
            </a:r>
            <a:r>
              <a:rPr lang="en-US" sz="2400" dirty="0">
                <a:solidFill>
                  <a:srgbClr val="385723"/>
                </a:solidFill>
                <a:latin typeface="Georgia"/>
                <a:cs typeface="Georgia"/>
              </a:rPr>
              <a:t>to treat women and </a:t>
            </a:r>
            <a:r>
              <a:rPr lang="en-US" sz="2400" dirty="0" smtClean="0">
                <a:solidFill>
                  <a:srgbClr val="385723"/>
                </a:solidFill>
                <a:latin typeface="Georgia"/>
                <a:cs typeface="Georgia"/>
              </a:rPr>
              <a:t>children</a:t>
            </a:r>
          </a:p>
          <a:p>
            <a:r>
              <a:rPr lang="en-US" sz="2400" dirty="0">
                <a:solidFill>
                  <a:srgbClr val="385723"/>
                </a:solidFill>
                <a:latin typeface="Georgia"/>
                <a:cs typeface="Georgia"/>
              </a:rPr>
              <a:t>T</a:t>
            </a:r>
            <a:r>
              <a:rPr lang="en-US" sz="2400" dirty="0" smtClean="0">
                <a:solidFill>
                  <a:srgbClr val="385723"/>
                </a:solidFill>
                <a:latin typeface="Georgia"/>
                <a:cs typeface="Georgia"/>
              </a:rPr>
              <a:t>he </a:t>
            </a:r>
            <a:r>
              <a:rPr lang="en-US" sz="2400" dirty="0">
                <a:solidFill>
                  <a:srgbClr val="385723"/>
                </a:solidFill>
                <a:latin typeface="Georgia"/>
                <a:cs typeface="Georgia"/>
              </a:rPr>
              <a:t>war office refused to employ women doctors in war </a:t>
            </a:r>
            <a:r>
              <a:rPr lang="en-US" sz="2400" dirty="0" smtClean="0">
                <a:solidFill>
                  <a:srgbClr val="385723"/>
                </a:solidFill>
                <a:latin typeface="Georgia"/>
                <a:cs typeface="Georgia"/>
              </a:rPr>
              <a:t>zones</a:t>
            </a:r>
          </a:p>
          <a:p>
            <a:r>
              <a:rPr lang="en-US" sz="2400" dirty="0" smtClean="0">
                <a:solidFill>
                  <a:srgbClr val="385723"/>
                </a:solidFill>
                <a:latin typeface="Georgia"/>
                <a:cs typeface="Georgia"/>
              </a:rPr>
              <a:t>Instead their help was accepted in France, and they set up and run two hospitals for injured soldiers</a:t>
            </a:r>
          </a:p>
        </p:txBody>
      </p:sp>
      <p:pic>
        <p:nvPicPr>
          <p:cNvPr id="2" name="Picture 1" descr="unspecifi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907" y="1051730"/>
            <a:ext cx="3419829" cy="4752857"/>
          </a:xfrm>
          <a:prstGeom prst="rect">
            <a:avLst/>
          </a:prstGeom>
        </p:spPr>
      </p:pic>
    </p:spTree>
    <p:extLst>
      <p:ext uri="{BB962C8B-B14F-4D97-AF65-F5344CB8AC3E}">
        <p14:creationId xmlns:p14="http://schemas.microsoft.com/office/powerpoint/2010/main" val="3116322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643486"/>
                </a:solidFill>
                <a:latin typeface="Georgia"/>
                <a:cs typeface="Georgia"/>
              </a:rPr>
              <a:t>Endell</a:t>
            </a:r>
            <a:r>
              <a:rPr lang="en-US" dirty="0" smtClean="0">
                <a:solidFill>
                  <a:srgbClr val="643486"/>
                </a:solidFill>
                <a:latin typeface="Georgia"/>
                <a:cs typeface="Georgia"/>
              </a:rPr>
              <a:t> St Military Hospital</a:t>
            </a:r>
            <a:endParaRPr lang="en-US" dirty="0">
              <a:solidFill>
                <a:srgbClr val="643486"/>
              </a:solidFill>
              <a:latin typeface="Georgia"/>
              <a:cs typeface="Georgia"/>
            </a:endParaRPr>
          </a:p>
        </p:txBody>
      </p:sp>
      <p:sp>
        <p:nvSpPr>
          <p:cNvPr id="3" name="Content Placeholder 2"/>
          <p:cNvSpPr>
            <a:spLocks noGrp="1"/>
          </p:cNvSpPr>
          <p:nvPr>
            <p:ph idx="1"/>
          </p:nvPr>
        </p:nvSpPr>
        <p:spPr>
          <a:xfrm>
            <a:off x="838201" y="1457460"/>
            <a:ext cx="6075050" cy="4719503"/>
          </a:xfrm>
        </p:spPr>
        <p:txBody>
          <a:bodyPr>
            <a:normAutofit/>
          </a:bodyPr>
          <a:lstStyle/>
          <a:p>
            <a:r>
              <a:rPr lang="en-US" sz="2400" dirty="0">
                <a:solidFill>
                  <a:srgbClr val="385723"/>
                </a:solidFill>
                <a:latin typeface="Georgia"/>
                <a:cs typeface="Georgia"/>
              </a:rPr>
              <a:t>After they had proven their </a:t>
            </a:r>
            <a:r>
              <a:rPr lang="en-US" sz="2400" dirty="0" smtClean="0">
                <a:solidFill>
                  <a:srgbClr val="385723"/>
                </a:solidFill>
                <a:latin typeface="Georgia"/>
                <a:cs typeface="Georgia"/>
              </a:rPr>
              <a:t>abilities to the war office, the </a:t>
            </a:r>
            <a:r>
              <a:rPr lang="en-US" sz="2400" dirty="0">
                <a:solidFill>
                  <a:srgbClr val="385723"/>
                </a:solidFill>
                <a:latin typeface="Georgia"/>
                <a:cs typeface="Georgia"/>
              </a:rPr>
              <a:t>women were invited back to England, to run a large military hospital in the </a:t>
            </a:r>
            <a:r>
              <a:rPr lang="en-US" sz="2400" dirty="0" err="1">
                <a:solidFill>
                  <a:srgbClr val="385723"/>
                </a:solidFill>
                <a:latin typeface="Georgia"/>
                <a:cs typeface="Georgia"/>
              </a:rPr>
              <a:t>centre</a:t>
            </a:r>
            <a:r>
              <a:rPr lang="en-US" sz="2400" dirty="0">
                <a:solidFill>
                  <a:srgbClr val="385723"/>
                </a:solidFill>
                <a:latin typeface="Georgia"/>
                <a:cs typeface="Georgia"/>
              </a:rPr>
              <a:t> of London</a:t>
            </a:r>
            <a:endParaRPr lang="en-US" sz="2400" dirty="0"/>
          </a:p>
          <a:p>
            <a:r>
              <a:rPr lang="en-US" sz="2400" dirty="0" smtClean="0">
                <a:solidFill>
                  <a:schemeClr val="accent6">
                    <a:lumMod val="50000"/>
                  </a:schemeClr>
                </a:solidFill>
                <a:latin typeface="Georgia"/>
                <a:cs typeface="Georgia"/>
              </a:rPr>
              <a:t> The </a:t>
            </a:r>
            <a:r>
              <a:rPr lang="en-US" sz="2400" dirty="0" err="1" smtClean="0">
                <a:solidFill>
                  <a:schemeClr val="accent6">
                    <a:lumMod val="50000"/>
                  </a:schemeClr>
                </a:solidFill>
                <a:latin typeface="Georgia"/>
                <a:cs typeface="Georgia"/>
              </a:rPr>
              <a:t>Endell</a:t>
            </a:r>
            <a:r>
              <a:rPr lang="en-US" sz="2400" dirty="0" smtClean="0">
                <a:solidFill>
                  <a:schemeClr val="accent6">
                    <a:lumMod val="50000"/>
                  </a:schemeClr>
                </a:solidFill>
                <a:latin typeface="Georgia"/>
                <a:cs typeface="Georgia"/>
              </a:rPr>
              <a:t> Street Military Hospital, was open from May 1915 to the end of 1919</a:t>
            </a:r>
          </a:p>
          <a:p>
            <a:r>
              <a:rPr lang="en-US" sz="2400" dirty="0" smtClean="0">
                <a:solidFill>
                  <a:schemeClr val="accent6">
                    <a:lumMod val="50000"/>
                  </a:schemeClr>
                </a:solidFill>
                <a:latin typeface="Georgia"/>
                <a:cs typeface="Georgia"/>
              </a:rPr>
              <a:t>It was entirely staffed by women, and the only women’s unit run by suffragists, it was one of the most remarkable hospitals of the war</a:t>
            </a:r>
            <a:endParaRPr lang="en-US" sz="2400" dirty="0">
              <a:solidFill>
                <a:schemeClr val="accent6">
                  <a:lumMod val="50000"/>
                </a:schemeClr>
              </a:solidFill>
              <a:latin typeface="Georgia"/>
              <a:cs typeface="Georgia"/>
            </a:endParaRPr>
          </a:p>
        </p:txBody>
      </p:sp>
      <p:pic>
        <p:nvPicPr>
          <p:cNvPr id="4" name="Picture 3" descr="B196_095078_2849 Door Endell Stre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6548" y="2113617"/>
            <a:ext cx="4863811" cy="3791982"/>
          </a:xfrm>
          <a:prstGeom prst="rect">
            <a:avLst/>
          </a:prstGeom>
        </p:spPr>
      </p:pic>
    </p:spTree>
    <p:extLst>
      <p:ext uri="{BB962C8B-B14F-4D97-AF65-F5344CB8AC3E}">
        <p14:creationId xmlns:p14="http://schemas.microsoft.com/office/powerpoint/2010/main" val="1040123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3291"/>
                </a:solidFill>
                <a:latin typeface="Georgia"/>
                <a:cs typeface="Georgia"/>
              </a:rPr>
              <a:t>Nina Last – hospital orderly</a:t>
            </a:r>
            <a:endParaRPr lang="en-US" dirty="0">
              <a:solidFill>
                <a:srgbClr val="663291"/>
              </a:solidFill>
              <a:latin typeface="Georgia"/>
              <a:cs typeface="Georgia"/>
            </a:endParaRPr>
          </a:p>
        </p:txBody>
      </p:sp>
      <p:sp>
        <p:nvSpPr>
          <p:cNvPr id="3" name="Content Placeholder 2"/>
          <p:cNvSpPr>
            <a:spLocks noGrp="1"/>
          </p:cNvSpPr>
          <p:nvPr>
            <p:ph idx="1"/>
          </p:nvPr>
        </p:nvSpPr>
        <p:spPr>
          <a:xfrm>
            <a:off x="664633" y="1399739"/>
            <a:ext cx="6753761" cy="5137187"/>
          </a:xfrm>
        </p:spPr>
        <p:txBody>
          <a:bodyPr>
            <a:normAutofit/>
          </a:bodyPr>
          <a:lstStyle/>
          <a:p>
            <a:r>
              <a:rPr lang="en-US" dirty="0" smtClean="0">
                <a:latin typeface="Georgia"/>
                <a:cs typeface="Georgia"/>
              </a:rPr>
              <a:t>Nina Last worked as a hospital orderly at the </a:t>
            </a:r>
            <a:r>
              <a:rPr lang="en-US" dirty="0" err="1" smtClean="0">
                <a:latin typeface="Georgia"/>
                <a:cs typeface="Georgia"/>
              </a:rPr>
              <a:t>Endell</a:t>
            </a:r>
            <a:r>
              <a:rPr lang="en-US" dirty="0" smtClean="0">
                <a:latin typeface="Georgia"/>
                <a:cs typeface="Georgia"/>
              </a:rPr>
              <a:t> Street Military Hospital</a:t>
            </a:r>
            <a:r>
              <a:rPr lang="en-US" dirty="0">
                <a:latin typeface="Georgia"/>
                <a:cs typeface="Georgia"/>
              </a:rPr>
              <a:t> </a:t>
            </a:r>
            <a:endParaRPr lang="en-US" dirty="0" smtClean="0">
              <a:latin typeface="Georgia"/>
              <a:cs typeface="Georgia"/>
            </a:endParaRPr>
          </a:p>
          <a:p>
            <a:r>
              <a:rPr lang="en-US" dirty="0" smtClean="0">
                <a:latin typeface="Georgia"/>
                <a:cs typeface="Georgia"/>
              </a:rPr>
              <a:t>Her duties included working in the linen room where she </a:t>
            </a:r>
            <a:r>
              <a:rPr lang="en-US" dirty="0" err="1" smtClean="0">
                <a:latin typeface="Georgia"/>
                <a:cs typeface="Georgia"/>
              </a:rPr>
              <a:t>organised</a:t>
            </a:r>
            <a:r>
              <a:rPr lang="en-US" dirty="0" smtClean="0">
                <a:latin typeface="Georgia"/>
                <a:cs typeface="Georgia"/>
              </a:rPr>
              <a:t> the cleaning of the bed sheets. Often the sheets would have lice on them which the soldiers had brought back from fighting in the trenches. If new wounded soldiers arrived, she had to help</a:t>
            </a:r>
          </a:p>
          <a:p>
            <a:r>
              <a:rPr lang="en-US" dirty="0" smtClean="0">
                <a:latin typeface="Georgia"/>
                <a:cs typeface="Georgia"/>
              </a:rPr>
              <a:t>Her diary describes “I was always told to be prepared for conveys of wounded arriving from the front. A loud bell would go suddenly at any hour of darkness, generally around midnight. We were up in a second and incredibly quickly stuffed our nightdresses into our dark blue bloomers, popped on our uniform, caught up our hair in our bonnets and reported down in the yard</a:t>
            </a:r>
            <a:r>
              <a:rPr lang="is-IS" dirty="0" smtClean="0">
                <a:latin typeface="Georgia"/>
                <a:cs typeface="Georgia"/>
              </a:rPr>
              <a:t>…”</a:t>
            </a:r>
            <a:endParaRPr lang="en-US" dirty="0" smtClean="0">
              <a:latin typeface="Georgia"/>
              <a:cs typeface="Georgia"/>
            </a:endParaRPr>
          </a:p>
        </p:txBody>
      </p:sp>
      <p:pic>
        <p:nvPicPr>
          <p:cNvPr id="4" name="Picture 3" descr="Screen Shot 2017-04-24 at 13.10.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05" y="2000779"/>
            <a:ext cx="3965377" cy="4611906"/>
          </a:xfrm>
          <a:prstGeom prst="rect">
            <a:avLst/>
          </a:prstGeom>
        </p:spPr>
      </p:pic>
    </p:spTree>
    <p:extLst>
      <p:ext uri="{BB962C8B-B14F-4D97-AF65-F5344CB8AC3E}">
        <p14:creationId xmlns:p14="http://schemas.microsoft.com/office/powerpoint/2010/main" val="3011674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LGA_6_17_0001.jpg"/>
          <p:cNvPicPr>
            <a:picLocks noChangeAspect="1"/>
          </p:cNvPicPr>
          <p:nvPr/>
        </p:nvPicPr>
        <p:blipFill rotWithShape="1">
          <a:blip r:embed="rId2" cstate="print">
            <a:alphaModFix amt="98000"/>
            <a:extLst>
              <a:ext uri="{28A0092B-C50C-407E-A947-70E740481C1C}">
                <a14:useLocalDpi xmlns:a14="http://schemas.microsoft.com/office/drawing/2010/main" val="0"/>
              </a:ext>
            </a:extLst>
          </a:blip>
          <a:srcRect l="11026" t="8965" r="17230" b="5517"/>
          <a:stretch/>
        </p:blipFill>
        <p:spPr>
          <a:xfrm>
            <a:off x="8512943" y="1242150"/>
            <a:ext cx="3237710" cy="5191913"/>
          </a:xfrm>
          <a:prstGeom prst="rect">
            <a:avLst/>
          </a:prstGeom>
        </p:spPr>
      </p:pic>
      <p:sp>
        <p:nvSpPr>
          <p:cNvPr id="3" name="Rectangle 2"/>
          <p:cNvSpPr/>
          <p:nvPr/>
        </p:nvSpPr>
        <p:spPr>
          <a:xfrm>
            <a:off x="326650" y="1295587"/>
            <a:ext cx="7921137" cy="5262980"/>
          </a:xfrm>
          <a:prstGeom prst="rect">
            <a:avLst/>
          </a:prstGeom>
        </p:spPr>
        <p:txBody>
          <a:bodyPr wrap="square">
            <a:spAutoFit/>
          </a:bodyPr>
          <a:lstStyle/>
          <a:p>
            <a:pPr marL="285750" indent="-285750">
              <a:buFont typeface="Arial"/>
              <a:buChar char="•"/>
            </a:pPr>
            <a:r>
              <a:rPr lang="uz-Cyrl-UZ" sz="2800" dirty="0">
                <a:latin typeface="Georgia"/>
                <a:cs typeface="Georgia"/>
              </a:rPr>
              <a:t>In October 1919 Murray and Anderson received an order to close the hospital and soon all remaining members of staff were demobilised, with Flora Murray noting that the women went their separate ways ‘reluctantly and with sorrow’. </a:t>
            </a:r>
            <a:endParaRPr lang="en-GB" sz="2800" dirty="0" smtClean="0">
              <a:latin typeface="Georgia"/>
              <a:cs typeface="Georgia"/>
            </a:endParaRPr>
          </a:p>
          <a:p>
            <a:endParaRPr lang="en-GB" sz="2800" dirty="0" smtClean="0">
              <a:latin typeface="Georgia"/>
              <a:cs typeface="Georgia"/>
            </a:endParaRPr>
          </a:p>
          <a:p>
            <a:pPr marL="285750" indent="-285750">
              <a:buFont typeface="Arial"/>
              <a:buChar char="•"/>
            </a:pPr>
            <a:r>
              <a:rPr lang="uz-Cyrl-UZ" sz="2800" dirty="0" smtClean="0">
                <a:latin typeface="Georgia"/>
                <a:cs typeface="Georgia"/>
              </a:rPr>
              <a:t>The </a:t>
            </a:r>
            <a:r>
              <a:rPr lang="uz-Cyrl-UZ" sz="2800" dirty="0">
                <a:latin typeface="Georgia"/>
                <a:cs typeface="Georgia"/>
              </a:rPr>
              <a:t>building was taken over by the Office of Works for a number of uses, from storage to laboratory research</a:t>
            </a:r>
            <a:r>
              <a:rPr lang="uz-Cyrl-UZ" sz="2800" dirty="0" smtClean="0">
                <a:latin typeface="Georgia"/>
                <a:cs typeface="Georgia"/>
              </a:rPr>
              <a:t>.</a:t>
            </a:r>
            <a:endParaRPr lang="en-GB" sz="2800" dirty="0" smtClean="0">
              <a:latin typeface="Georgia"/>
              <a:cs typeface="Georgia"/>
            </a:endParaRPr>
          </a:p>
          <a:p>
            <a:endParaRPr lang="en-GB" sz="2000" dirty="0" smtClean="0">
              <a:latin typeface="Georgia"/>
              <a:cs typeface="Georgia"/>
            </a:endParaRPr>
          </a:p>
          <a:p>
            <a:pPr marL="285750" indent="-285750">
              <a:buFont typeface="Arial"/>
              <a:buChar char="•"/>
            </a:pPr>
            <a:endParaRPr lang="en-GB" dirty="0"/>
          </a:p>
          <a:p>
            <a:r>
              <a:rPr lang="uz-Cyrl-UZ" dirty="0"/>
              <a:t> </a:t>
            </a:r>
            <a:endParaRPr lang="en-GB" dirty="0"/>
          </a:p>
        </p:txBody>
      </p:sp>
      <p:sp>
        <p:nvSpPr>
          <p:cNvPr id="4" name="Title 3"/>
          <p:cNvSpPr>
            <a:spLocks noGrp="1"/>
          </p:cNvSpPr>
          <p:nvPr>
            <p:ph type="title" idx="4294967295"/>
          </p:nvPr>
        </p:nvSpPr>
        <p:spPr>
          <a:xfrm>
            <a:off x="390758" y="167284"/>
            <a:ext cx="10285310" cy="833437"/>
          </a:xfrm>
        </p:spPr>
        <p:txBody>
          <a:bodyPr/>
          <a:lstStyle/>
          <a:p>
            <a:r>
              <a:rPr lang="en-US" dirty="0" smtClean="0"/>
              <a:t>The Legacy of the </a:t>
            </a:r>
            <a:r>
              <a:rPr lang="en-US" dirty="0" err="1" smtClean="0"/>
              <a:t>Endell</a:t>
            </a:r>
            <a:r>
              <a:rPr lang="en-US" dirty="0" smtClean="0"/>
              <a:t> Street Military Hospital</a:t>
            </a:r>
            <a:endParaRPr lang="en-US" dirty="0"/>
          </a:p>
        </p:txBody>
      </p:sp>
    </p:spTree>
    <p:extLst>
      <p:ext uri="{BB962C8B-B14F-4D97-AF65-F5344CB8AC3E}">
        <p14:creationId xmlns:p14="http://schemas.microsoft.com/office/powerpoint/2010/main" val="4288937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Medicine after WW1</a:t>
            </a:r>
            <a:endParaRPr lang="en-US" dirty="0"/>
          </a:p>
        </p:txBody>
      </p:sp>
      <p:sp>
        <p:nvSpPr>
          <p:cNvPr id="3" name="TextBox 2"/>
          <p:cNvSpPr txBox="1"/>
          <p:nvPr/>
        </p:nvSpPr>
        <p:spPr>
          <a:xfrm>
            <a:off x="3874436" y="2009773"/>
            <a:ext cx="8113464" cy="4447371"/>
          </a:xfrm>
          <a:prstGeom prst="rect">
            <a:avLst/>
          </a:prstGeom>
          <a:noFill/>
        </p:spPr>
        <p:txBody>
          <a:bodyPr wrap="square" rtlCol="0">
            <a:spAutoFit/>
          </a:bodyPr>
          <a:lstStyle/>
          <a:p>
            <a:pPr marL="285750" indent="-285750">
              <a:buFont typeface="Arial"/>
              <a:buChar char="•"/>
            </a:pPr>
            <a:r>
              <a:rPr lang="en-GB" sz="2700" dirty="0" smtClean="0">
                <a:latin typeface="Georgia"/>
                <a:cs typeface="Georgia"/>
              </a:rPr>
              <a:t>After </a:t>
            </a:r>
            <a:r>
              <a:rPr lang="uz-Cyrl-UZ" sz="2700" dirty="0" smtClean="0">
                <a:latin typeface="Georgia"/>
                <a:cs typeface="Georgia"/>
              </a:rPr>
              <a:t>the </a:t>
            </a:r>
            <a:r>
              <a:rPr lang="uz-Cyrl-UZ" sz="2700" dirty="0">
                <a:latin typeface="Georgia"/>
                <a:cs typeface="Georgia"/>
              </a:rPr>
              <a:t>war, medical women’s career prospects remained no better than they had been in 1914. </a:t>
            </a:r>
            <a:endParaRPr lang="en-GB" sz="2700" dirty="0" smtClean="0">
              <a:latin typeface="Georgia"/>
              <a:cs typeface="Georgia"/>
            </a:endParaRPr>
          </a:p>
          <a:p>
            <a:endParaRPr lang="en-GB" sz="2700" dirty="0" smtClean="0">
              <a:latin typeface="Georgia"/>
              <a:cs typeface="Georgia"/>
            </a:endParaRPr>
          </a:p>
          <a:p>
            <a:pPr marL="285750" indent="-285750">
              <a:buFont typeface="Arial"/>
              <a:buChar char="•"/>
            </a:pPr>
            <a:r>
              <a:rPr lang="en-GB" sz="2700" dirty="0">
                <a:latin typeface="Georgia"/>
                <a:cs typeface="Georgia"/>
              </a:rPr>
              <a:t>T</a:t>
            </a:r>
            <a:r>
              <a:rPr lang="uz-Cyrl-UZ" sz="2700" dirty="0" smtClean="0">
                <a:latin typeface="Georgia"/>
                <a:cs typeface="Georgia"/>
              </a:rPr>
              <a:t>heir </a:t>
            </a:r>
            <a:r>
              <a:rPr lang="uz-Cyrl-UZ" sz="2700" dirty="0">
                <a:latin typeface="Georgia"/>
                <a:cs typeface="Georgia"/>
              </a:rPr>
              <a:t>future work was </a:t>
            </a:r>
            <a:r>
              <a:rPr lang="en-GB" sz="2700" dirty="0" smtClean="0">
                <a:latin typeface="Georgia"/>
                <a:cs typeface="Georgia"/>
              </a:rPr>
              <a:t>again </a:t>
            </a:r>
            <a:r>
              <a:rPr lang="uz-Cyrl-UZ" sz="2700" dirty="0" smtClean="0">
                <a:latin typeface="Georgia"/>
                <a:cs typeface="Georgia"/>
              </a:rPr>
              <a:t>restricted </a:t>
            </a:r>
            <a:r>
              <a:rPr lang="uz-Cyrl-UZ" sz="2700" dirty="0">
                <a:latin typeface="Georgia"/>
                <a:cs typeface="Georgia"/>
              </a:rPr>
              <a:t>to appointments at a women's hospital, or marriage. </a:t>
            </a:r>
            <a:endParaRPr lang="en-GB" sz="2700" dirty="0" smtClean="0">
              <a:latin typeface="Georgia"/>
              <a:cs typeface="Georgia"/>
            </a:endParaRPr>
          </a:p>
          <a:p>
            <a:pPr marL="285750" indent="-285750">
              <a:buFont typeface="Arial"/>
              <a:buChar char="•"/>
            </a:pPr>
            <a:endParaRPr lang="en-GB" sz="2700" dirty="0">
              <a:latin typeface="Georgia"/>
              <a:cs typeface="Georgia"/>
            </a:endParaRPr>
          </a:p>
          <a:p>
            <a:pPr marL="285750" indent="-285750">
              <a:buFont typeface="Arial"/>
              <a:buChar char="•"/>
            </a:pPr>
            <a:r>
              <a:rPr lang="uz-Cyrl-UZ" sz="2700" dirty="0" smtClean="0">
                <a:latin typeface="Georgia"/>
                <a:cs typeface="Georgia"/>
              </a:rPr>
              <a:t>None </a:t>
            </a:r>
            <a:r>
              <a:rPr lang="uz-Cyrl-UZ" sz="2700" dirty="0">
                <a:latin typeface="Georgia"/>
                <a:cs typeface="Georgia"/>
              </a:rPr>
              <a:t>of the 37 doctors who served at Endell Street went into general surgery or medicine, the areas in which many of them had the greatest expertise</a:t>
            </a:r>
            <a:r>
              <a:rPr lang="uz-Cyrl-UZ" sz="2700" dirty="0" smtClean="0">
                <a:latin typeface="Georgia"/>
                <a:cs typeface="Georgia"/>
              </a:rPr>
              <a:t>.</a:t>
            </a:r>
            <a:endParaRPr lang="en-GB" sz="2700" dirty="0" smtClean="0">
              <a:latin typeface="Georgia"/>
              <a:cs typeface="Georgia"/>
            </a:endParaRPr>
          </a:p>
          <a:p>
            <a:pPr marL="285750" indent="-285750">
              <a:buFont typeface="Arial"/>
              <a:buChar char="•"/>
            </a:pPr>
            <a:endParaRPr lang="en-GB" sz="2000" dirty="0">
              <a:latin typeface="Georgia"/>
              <a:cs typeface="Georgia"/>
            </a:endParaRPr>
          </a:p>
          <a:p>
            <a:pPr marL="285750" indent="-285750">
              <a:buFont typeface="Arial"/>
              <a:buChar char="•"/>
            </a:pPr>
            <a:endParaRPr lang="en-GB" sz="2000" dirty="0">
              <a:latin typeface="Georgia"/>
              <a:cs typeface="Georgia"/>
            </a:endParaRPr>
          </a:p>
        </p:txBody>
      </p:sp>
      <p:sp>
        <p:nvSpPr>
          <p:cNvPr id="9" name="Content Placeholder 8"/>
          <p:cNvSpPr>
            <a:spLocks noGrp="1"/>
          </p:cNvSpPr>
          <p:nvPr>
            <p:ph idx="1"/>
          </p:nvPr>
        </p:nvSpPr>
        <p:spPr/>
        <p:txBody>
          <a:bodyPr/>
          <a:lstStyle/>
          <a:p>
            <a:endParaRPr lang="en-US" dirty="0"/>
          </a:p>
        </p:txBody>
      </p:sp>
      <p:pic>
        <p:nvPicPr>
          <p:cNvPr id="10" name="Picture 9" descr="img727 CD orderly portrait.tif"/>
          <p:cNvPicPr>
            <a:picLocks noChangeAspect="1"/>
          </p:cNvPicPr>
          <p:nvPr/>
        </p:nvPicPr>
        <p:blipFill rotWithShape="1">
          <a:blip r:embed="rId2" cstate="print">
            <a:extLst>
              <a:ext uri="{28A0092B-C50C-407E-A947-70E740481C1C}">
                <a14:useLocalDpi xmlns:a14="http://schemas.microsoft.com/office/drawing/2010/main" val="0"/>
              </a:ext>
            </a:extLst>
          </a:blip>
          <a:srcRect l="5335" t="2338" r="3797" b="3246"/>
          <a:stretch/>
        </p:blipFill>
        <p:spPr>
          <a:xfrm>
            <a:off x="432625" y="1632941"/>
            <a:ext cx="3360999" cy="4591772"/>
          </a:xfrm>
          <a:prstGeom prst="rect">
            <a:avLst/>
          </a:prstGeom>
        </p:spPr>
      </p:pic>
    </p:spTree>
    <p:extLst>
      <p:ext uri="{BB962C8B-B14F-4D97-AF65-F5344CB8AC3E}">
        <p14:creationId xmlns:p14="http://schemas.microsoft.com/office/powerpoint/2010/main" val="383679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802" y="642011"/>
            <a:ext cx="11011003" cy="6678752"/>
          </a:xfrm>
          <a:prstGeom prst="rect">
            <a:avLst/>
          </a:prstGeom>
          <a:noFill/>
        </p:spPr>
        <p:txBody>
          <a:bodyPr wrap="square" rtlCol="0">
            <a:spAutoFit/>
          </a:bodyPr>
          <a:lstStyle/>
          <a:p>
            <a:pPr marL="457200" indent="-457200">
              <a:buFont typeface="Arial"/>
              <a:buChar char="•"/>
            </a:pPr>
            <a:r>
              <a:rPr lang="en-GB" sz="2800" dirty="0">
                <a:latin typeface="Georgia"/>
                <a:cs typeface="Georgia"/>
              </a:rPr>
              <a:t>T</a:t>
            </a:r>
            <a:r>
              <a:rPr lang="uz-Cyrl-UZ" sz="2800" dirty="0" smtClean="0">
                <a:latin typeface="Georgia"/>
                <a:cs typeface="Georgia"/>
              </a:rPr>
              <a:t>he legacy </a:t>
            </a:r>
            <a:r>
              <a:rPr lang="uz-Cyrl-UZ" sz="2800" dirty="0">
                <a:latin typeface="Georgia"/>
                <a:cs typeface="Georgia"/>
              </a:rPr>
              <a:t>of the Hospital was the breaking of the taboo on women being doctors for </a:t>
            </a:r>
            <a:r>
              <a:rPr lang="uz-Cyrl-UZ" sz="2800" dirty="0" smtClean="0">
                <a:latin typeface="Georgia"/>
                <a:cs typeface="Georgia"/>
              </a:rPr>
              <a:t>men. </a:t>
            </a:r>
            <a:endParaRPr lang="en-GB" sz="2800" dirty="0" smtClean="0">
              <a:latin typeface="Georgia"/>
              <a:cs typeface="Georgia"/>
            </a:endParaRPr>
          </a:p>
          <a:p>
            <a:endParaRPr lang="en-GB" sz="2800" dirty="0" smtClean="0">
              <a:latin typeface="Georgia"/>
              <a:cs typeface="Georgia"/>
            </a:endParaRPr>
          </a:p>
          <a:p>
            <a:pPr marL="457200" indent="-457200">
              <a:buFont typeface="Arial"/>
              <a:buChar char="•"/>
            </a:pPr>
            <a:r>
              <a:rPr lang="uz-Cyrl-UZ" sz="2800" dirty="0" smtClean="0">
                <a:latin typeface="Georgia"/>
                <a:cs typeface="Georgia"/>
              </a:rPr>
              <a:t>They </a:t>
            </a:r>
            <a:r>
              <a:rPr lang="uz-Cyrl-UZ" sz="2800" dirty="0">
                <a:latin typeface="Georgia"/>
                <a:cs typeface="Georgia"/>
              </a:rPr>
              <a:t>had shown themselves to be professionally capable of running hospitals and of competently treating severely wounded soldiers under stressful wartime conditions as competently as their male colleagues</a:t>
            </a:r>
            <a:r>
              <a:rPr lang="uz-Cyrl-UZ" sz="2800" dirty="0" smtClean="0">
                <a:latin typeface="Georgia"/>
                <a:cs typeface="Georgia"/>
              </a:rPr>
              <a:t>.</a:t>
            </a:r>
            <a:endParaRPr lang="en-GB" sz="2800" dirty="0" smtClean="0">
              <a:latin typeface="Georgia"/>
              <a:cs typeface="Georgia"/>
            </a:endParaRPr>
          </a:p>
          <a:p>
            <a:pPr marL="457200" indent="-457200">
              <a:buFont typeface="Arial"/>
              <a:buChar char="•"/>
            </a:pPr>
            <a:endParaRPr lang="en-GB" sz="2800" dirty="0">
              <a:latin typeface="Georgia"/>
              <a:cs typeface="Georgia"/>
            </a:endParaRPr>
          </a:p>
          <a:p>
            <a:pPr marL="457200" indent="-457200">
              <a:buFont typeface="Arial"/>
              <a:buChar char="•"/>
            </a:pPr>
            <a:r>
              <a:rPr lang="uz-Cyrl-UZ" sz="2800" dirty="0">
                <a:latin typeface="Georgia"/>
                <a:cs typeface="Georgia"/>
              </a:rPr>
              <a:t>The hospital building was demolished to be replaced in the 1980s by a new housing block, renamed Dudley Court, but the architectural footprint of the original building’s courtyard remains to this day on Endell Street in Covent Garden.</a:t>
            </a:r>
            <a:endParaRPr lang="en-GB" sz="2800" dirty="0">
              <a:latin typeface="Georgia"/>
              <a:cs typeface="Georgia"/>
            </a:endParaRPr>
          </a:p>
          <a:p>
            <a:pPr marL="457200" indent="-457200">
              <a:buFont typeface="Arial"/>
              <a:buChar char="•"/>
            </a:pPr>
            <a:endParaRPr lang="en-GB" sz="2800" dirty="0" smtClean="0">
              <a:latin typeface="Georgia"/>
              <a:cs typeface="Georgia"/>
            </a:endParaRPr>
          </a:p>
          <a:p>
            <a:endParaRPr lang="en-GB" sz="2800" dirty="0">
              <a:latin typeface="Georgia"/>
              <a:cs typeface="Georgia"/>
            </a:endParaRPr>
          </a:p>
          <a:p>
            <a:endParaRPr lang="en-GB" dirty="0">
              <a:latin typeface="Georgia"/>
              <a:cs typeface="Georgia"/>
            </a:endParaRPr>
          </a:p>
          <a:p>
            <a:endParaRPr lang="en-US" dirty="0"/>
          </a:p>
        </p:txBody>
      </p:sp>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2696009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Images and Production</a:t>
            </a:r>
            <a:endParaRPr lang="en-US" dirty="0"/>
          </a:p>
        </p:txBody>
      </p:sp>
      <p:pic>
        <p:nvPicPr>
          <p:cNvPr id="6" name="Picture Placeholder 5" descr="7LNA_2_04_0002 Staff ESMH.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9280" r="19280"/>
          <a:stretch>
            <a:fillRect/>
          </a:stretch>
        </p:blipFill>
        <p:spPr/>
      </p:pic>
      <p:sp>
        <p:nvSpPr>
          <p:cNvPr id="3" name="Content Placeholder 2"/>
          <p:cNvSpPr>
            <a:spLocks noGrp="1"/>
          </p:cNvSpPr>
          <p:nvPr>
            <p:ph type="body" sz="half" idx="2"/>
          </p:nvPr>
        </p:nvSpPr>
        <p:spPr/>
        <p:txBody>
          <a:bodyPr>
            <a:normAutofit/>
          </a:bodyPr>
          <a:lstStyle/>
          <a:p>
            <a:r>
              <a:rPr lang="en-US" dirty="0" smtClean="0"/>
              <a:t>The Women’s Library, LSE Library Collections</a:t>
            </a:r>
          </a:p>
          <a:p>
            <a:r>
              <a:rPr lang="en-GB" dirty="0"/>
              <a:t>Eleanor Roosevelt NHS, National Park Service, Cook-</a:t>
            </a:r>
            <a:r>
              <a:rPr lang="en-GB" dirty="0" err="1"/>
              <a:t>Dickerman</a:t>
            </a:r>
            <a:r>
              <a:rPr lang="en-GB" dirty="0"/>
              <a:t> Collection</a:t>
            </a:r>
          </a:p>
          <a:p>
            <a:r>
              <a:rPr lang="en-US" dirty="0" smtClean="0"/>
              <a:t>Produced by </a:t>
            </a:r>
            <a:r>
              <a:rPr lang="en-US" dirty="0" smtClean="0">
                <a:hlinkClick r:id="rId3"/>
              </a:rPr>
              <a:t>digitaldrama.org</a:t>
            </a:r>
            <a:r>
              <a:rPr lang="en-US" dirty="0" smtClean="0"/>
              <a:t> 2018</a:t>
            </a:r>
            <a:endParaRPr lang="en-US" dirty="0"/>
          </a:p>
        </p:txBody>
      </p:sp>
      <p:pic>
        <p:nvPicPr>
          <p:cNvPr id="2" name="Picture 1" descr="hlfhi_bl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6940" y="4538396"/>
            <a:ext cx="2637958" cy="1594481"/>
          </a:xfrm>
          <a:prstGeom prst="rect">
            <a:avLst/>
          </a:prstGeom>
        </p:spPr>
      </p:pic>
      <p:pic>
        <p:nvPicPr>
          <p:cNvPr id="5" name="Picture 4" descr="Digital Drama png logo (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1192" y="4159677"/>
            <a:ext cx="2110715" cy="2986928"/>
          </a:xfrm>
          <a:prstGeom prst="rect">
            <a:avLst/>
          </a:prstGeom>
        </p:spPr>
      </p:pic>
    </p:spTree>
    <p:extLst>
      <p:ext uri="{BB962C8B-B14F-4D97-AF65-F5344CB8AC3E}">
        <p14:creationId xmlns:p14="http://schemas.microsoft.com/office/powerpoint/2010/main" val="62537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Further viewing </a:t>
            </a:r>
            <a:endParaRPr lang="en-US" dirty="0"/>
          </a:p>
        </p:txBody>
      </p:sp>
      <p:sp>
        <p:nvSpPr>
          <p:cNvPr id="6" name="Content Placeholder 5"/>
          <p:cNvSpPr>
            <a:spLocks noGrp="1"/>
          </p:cNvSpPr>
          <p:nvPr>
            <p:ph idx="1"/>
          </p:nvPr>
        </p:nvSpPr>
        <p:spPr/>
        <p:txBody>
          <a:bodyPr>
            <a:normAutofit/>
          </a:bodyPr>
          <a:lstStyle/>
          <a:p>
            <a:r>
              <a:rPr lang="en-US" sz="2400" dirty="0" smtClean="0">
                <a:hlinkClick r:id="rId2"/>
              </a:rPr>
              <a:t>Emily Wilding Davison and the Suffragette banner - Museum of London</a:t>
            </a:r>
            <a:endParaRPr lang="en-US" sz="2400" dirty="0" smtClean="0"/>
          </a:p>
          <a:p>
            <a:endParaRPr lang="en-US" sz="2400" dirty="0" smtClean="0"/>
          </a:p>
          <a:p>
            <a:r>
              <a:rPr lang="en-US" sz="2400" dirty="0" smtClean="0">
                <a:hlinkClick r:id="rId3"/>
              </a:rPr>
              <a:t>Suffragettes - Stories from Parliament Part 1</a:t>
            </a:r>
            <a:endParaRPr lang="en-US" sz="2400" dirty="0" smtClean="0"/>
          </a:p>
          <a:p>
            <a:endParaRPr lang="en-US" sz="2400" dirty="0"/>
          </a:p>
          <a:p>
            <a:r>
              <a:rPr lang="en-US" sz="2400" dirty="0" smtClean="0">
                <a:hlinkClick r:id="rId4"/>
              </a:rPr>
              <a:t>Suffragettes - Stories from Parliament Part 2</a:t>
            </a:r>
            <a:endParaRPr lang="en-US" sz="2400" dirty="0" smtClean="0"/>
          </a:p>
          <a:p>
            <a:endParaRPr lang="en-US" sz="2400" dirty="0" smtClean="0"/>
          </a:p>
          <a:p>
            <a:r>
              <a:rPr lang="en-US" sz="2400" dirty="0" smtClean="0">
                <a:hlinkClick r:id="rId5"/>
              </a:rPr>
              <a:t>Teaching resources from Parliament UK Education</a:t>
            </a:r>
            <a:endParaRPr lang="en-US" sz="2400" dirty="0"/>
          </a:p>
        </p:txBody>
      </p:sp>
      <p:sp>
        <p:nvSpPr>
          <p:cNvPr id="7" name="Text Placeholder 6"/>
          <p:cNvSpPr>
            <a:spLocks noGrp="1"/>
          </p:cNvSpPr>
          <p:nvPr>
            <p:ph type="body" sz="half" idx="2"/>
          </p:nvPr>
        </p:nvSpPr>
        <p:spPr/>
        <p:txBody>
          <a:bodyPr>
            <a:normAutofit/>
          </a:bodyPr>
          <a:lstStyle/>
          <a:p>
            <a:r>
              <a:rPr lang="en-US" sz="2000" dirty="0" smtClean="0"/>
              <a:t>Click on the links right to see videos about the Suffragettes and links to further teacher resources</a:t>
            </a:r>
            <a:endParaRPr lang="en-US" sz="2000" dirty="0"/>
          </a:p>
        </p:txBody>
      </p:sp>
    </p:spTree>
    <p:extLst>
      <p:ext uri="{BB962C8B-B14F-4D97-AF65-F5344CB8AC3E}">
        <p14:creationId xmlns:p14="http://schemas.microsoft.com/office/powerpoint/2010/main" val="43560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97" y="265508"/>
            <a:ext cx="10515600" cy="1325563"/>
          </a:xfrm>
        </p:spPr>
        <p:txBody>
          <a:bodyPr/>
          <a:lstStyle/>
          <a:p>
            <a:r>
              <a:rPr lang="en-US" dirty="0">
                <a:solidFill>
                  <a:srgbClr val="7030A0"/>
                </a:solidFill>
                <a:latin typeface="Georgia"/>
              </a:rPr>
              <a:t>Women in the </a:t>
            </a:r>
            <a:r>
              <a:rPr lang="en-US" dirty="0" smtClean="0">
                <a:solidFill>
                  <a:srgbClr val="7030A0"/>
                </a:solidFill>
                <a:latin typeface="Georgia"/>
              </a:rPr>
              <a:t>1900s</a:t>
            </a:r>
            <a:endParaRPr lang="en-US" dirty="0">
              <a:solidFill>
                <a:srgbClr val="7030A0"/>
              </a:solidFill>
              <a:latin typeface="Georgia"/>
            </a:endParaRPr>
          </a:p>
        </p:txBody>
      </p:sp>
      <p:sp>
        <p:nvSpPr>
          <p:cNvPr id="5" name="Content Placeholder 2"/>
          <p:cNvSpPr>
            <a:spLocks noGrp="1"/>
          </p:cNvSpPr>
          <p:nvPr>
            <p:ph idx="1"/>
          </p:nvPr>
        </p:nvSpPr>
        <p:spPr>
          <a:xfrm>
            <a:off x="577307" y="1450775"/>
            <a:ext cx="10776493" cy="4351338"/>
          </a:xfrm>
        </p:spPr>
        <p:txBody>
          <a:bodyPr vert="horz" lIns="91440" tIns="45720" rIns="91440" bIns="45720" rtlCol="0" anchor="t">
            <a:normAutofit/>
          </a:bodyPr>
          <a:lstStyle/>
          <a:p>
            <a:r>
              <a:rPr lang="en-GB" sz="2200" dirty="0" smtClean="0">
                <a:solidFill>
                  <a:srgbClr val="375623"/>
                </a:solidFill>
                <a:latin typeface="Georgia"/>
                <a:cs typeface="Arial"/>
              </a:rPr>
              <a:t>In 1900, society </a:t>
            </a:r>
            <a:r>
              <a:rPr lang="en-GB" sz="2200" dirty="0">
                <a:solidFill>
                  <a:srgbClr val="375623"/>
                </a:solidFill>
                <a:latin typeface="Georgia"/>
                <a:cs typeface="Arial"/>
              </a:rPr>
              <a:t>believed that men and women </a:t>
            </a:r>
            <a:r>
              <a:rPr lang="en-GB" sz="2200" dirty="0" smtClean="0">
                <a:solidFill>
                  <a:srgbClr val="375623"/>
                </a:solidFill>
                <a:latin typeface="Georgia"/>
                <a:cs typeface="Arial"/>
              </a:rPr>
              <a:t>had different </a:t>
            </a:r>
            <a:r>
              <a:rPr lang="en-GB" sz="2200" dirty="0">
                <a:solidFill>
                  <a:srgbClr val="375623"/>
                </a:solidFill>
                <a:latin typeface="Georgia"/>
                <a:cs typeface="Arial"/>
              </a:rPr>
              <a:t>roles</a:t>
            </a:r>
          </a:p>
          <a:p>
            <a:r>
              <a:rPr lang="en-GB" sz="2200" dirty="0">
                <a:solidFill>
                  <a:srgbClr val="375623"/>
                </a:solidFill>
                <a:latin typeface="Georgia"/>
                <a:cs typeface="Arial"/>
              </a:rPr>
              <a:t>A woman's place was in the </a:t>
            </a:r>
            <a:r>
              <a:rPr lang="en-GB" sz="2200" dirty="0" smtClean="0">
                <a:solidFill>
                  <a:srgbClr val="375623"/>
                </a:solidFill>
                <a:latin typeface="Georgia"/>
                <a:cs typeface="Arial"/>
              </a:rPr>
              <a:t>home; running </a:t>
            </a:r>
            <a:r>
              <a:rPr lang="en-GB" sz="2200" dirty="0">
                <a:solidFill>
                  <a:srgbClr val="375623"/>
                </a:solidFill>
                <a:latin typeface="Georgia"/>
                <a:cs typeface="Arial"/>
              </a:rPr>
              <a:t>the household and </a:t>
            </a:r>
            <a:r>
              <a:rPr lang="en-GB" sz="2200" dirty="0" smtClean="0">
                <a:solidFill>
                  <a:srgbClr val="375623"/>
                </a:solidFill>
                <a:latin typeface="Georgia"/>
                <a:cs typeface="Arial"/>
              </a:rPr>
              <a:t>caring for children</a:t>
            </a:r>
          </a:p>
          <a:p>
            <a:r>
              <a:rPr lang="en-GB" sz="2200" dirty="0" smtClean="0">
                <a:solidFill>
                  <a:srgbClr val="375623"/>
                </a:solidFill>
                <a:latin typeface="Georgia"/>
                <a:cs typeface="Arial"/>
              </a:rPr>
              <a:t>Some women worked in factories but they were usually from poor families</a:t>
            </a:r>
            <a:endParaRPr lang="en-GB" sz="2200" dirty="0">
              <a:solidFill>
                <a:srgbClr val="375623"/>
              </a:solidFill>
              <a:latin typeface="Georgia"/>
              <a:cs typeface="Arial"/>
            </a:endParaRPr>
          </a:p>
          <a:p>
            <a:endParaRPr lang="en-US" dirty="0">
              <a:solidFill>
                <a:srgbClr val="000000"/>
              </a:solidFill>
              <a:latin typeface="Calibri"/>
              <a:cs typeface="Arial"/>
            </a:endParaRPr>
          </a:p>
        </p:txBody>
      </p:sp>
      <p:pic>
        <p:nvPicPr>
          <p:cNvPr id="10" name="Picture 10" descr="Screen Shot 2017-04-14 at 18.05.24.png"/>
          <p:cNvPicPr>
            <a:picLocks noChangeAspect="1"/>
          </p:cNvPicPr>
          <p:nvPr/>
        </p:nvPicPr>
        <p:blipFill>
          <a:blip r:embed="rId3"/>
          <a:stretch>
            <a:fillRect/>
          </a:stretch>
        </p:blipFill>
        <p:spPr>
          <a:xfrm>
            <a:off x="2300695" y="3253196"/>
            <a:ext cx="6385061" cy="3089018"/>
          </a:xfrm>
          <a:prstGeom prst="rect">
            <a:avLst/>
          </a:prstGeom>
        </p:spPr>
      </p:pic>
      <p:sp>
        <p:nvSpPr>
          <p:cNvPr id="12" name="TextBox 11"/>
          <p:cNvSpPr txBox="1"/>
          <p:nvPr/>
        </p:nvSpPr>
        <p:spPr>
          <a:xfrm>
            <a:off x="360817" y="5195570"/>
            <a:ext cx="2424689"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Men</a:t>
            </a:r>
          </a:p>
        </p:txBody>
      </p:sp>
      <p:sp>
        <p:nvSpPr>
          <p:cNvPr id="15" name="TextBox 14"/>
          <p:cNvSpPr txBox="1"/>
          <p:nvPr/>
        </p:nvSpPr>
        <p:spPr>
          <a:xfrm>
            <a:off x="8269921" y="5181193"/>
            <a:ext cx="2670045"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t>Women</a:t>
            </a:r>
          </a:p>
        </p:txBody>
      </p:sp>
    </p:spTree>
    <p:extLst>
      <p:ext uri="{BB962C8B-B14F-4D97-AF65-F5344CB8AC3E}">
        <p14:creationId xmlns:p14="http://schemas.microsoft.com/office/powerpoint/2010/main" val="2719747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99" y="426737"/>
            <a:ext cx="10515600" cy="1325563"/>
          </a:xfrm>
        </p:spPr>
        <p:txBody>
          <a:bodyPr/>
          <a:lstStyle/>
          <a:p>
            <a:r>
              <a:rPr lang="en-US" dirty="0">
                <a:solidFill>
                  <a:srgbClr val="7030A0"/>
                </a:solidFill>
                <a:latin typeface="Georgia"/>
              </a:rPr>
              <a:t>Women's </a:t>
            </a:r>
            <a:r>
              <a:rPr lang="en-US" dirty="0" smtClean="0">
                <a:solidFill>
                  <a:srgbClr val="7030A0"/>
                </a:solidFill>
                <a:latin typeface="Georgia"/>
              </a:rPr>
              <a:t>Rights</a:t>
            </a:r>
            <a:endParaRPr lang="en-US" dirty="0">
              <a:solidFill>
                <a:srgbClr val="7030A0"/>
              </a:solidFill>
              <a:latin typeface="Georgia"/>
            </a:endParaRPr>
          </a:p>
        </p:txBody>
      </p:sp>
      <p:sp>
        <p:nvSpPr>
          <p:cNvPr id="3" name="Content Placeholder 2"/>
          <p:cNvSpPr>
            <a:spLocks noGrp="1"/>
          </p:cNvSpPr>
          <p:nvPr>
            <p:ph idx="1"/>
          </p:nvPr>
        </p:nvSpPr>
        <p:spPr>
          <a:xfrm>
            <a:off x="713696" y="1644072"/>
            <a:ext cx="4323307" cy="4128048"/>
          </a:xfrm>
        </p:spPr>
        <p:txBody>
          <a:bodyPr vert="horz" lIns="91440" tIns="45720" rIns="91440" bIns="45720" rtlCol="0" anchor="t">
            <a:normAutofit/>
          </a:bodyPr>
          <a:lstStyle/>
          <a:p>
            <a:r>
              <a:rPr lang="en-GB" sz="2800" dirty="0" smtClean="0">
                <a:solidFill>
                  <a:schemeClr val="accent6">
                    <a:lumMod val="50000"/>
                  </a:schemeClr>
                </a:solidFill>
                <a:latin typeface="Georgia"/>
                <a:cs typeface="Georgia"/>
              </a:rPr>
              <a:t>In 1900 the country was run by men. Women had no say on issues they felt related to them, such as </a:t>
            </a:r>
            <a:r>
              <a:rPr lang="en-GB" sz="2800" b="1" dirty="0" smtClean="0">
                <a:solidFill>
                  <a:schemeClr val="accent6">
                    <a:lumMod val="50000"/>
                  </a:schemeClr>
                </a:solidFill>
                <a:latin typeface="Georgia"/>
                <a:cs typeface="Georgia"/>
              </a:rPr>
              <a:t>divorce rights</a:t>
            </a:r>
            <a:r>
              <a:rPr lang="en-GB" sz="2800" dirty="0" smtClean="0">
                <a:solidFill>
                  <a:schemeClr val="accent6">
                    <a:lumMod val="50000"/>
                  </a:schemeClr>
                </a:solidFill>
                <a:latin typeface="Georgia"/>
                <a:cs typeface="Georgia"/>
              </a:rPr>
              <a:t>, better </a:t>
            </a:r>
            <a:r>
              <a:rPr lang="en-GB" sz="2800" b="1" dirty="0" smtClean="0">
                <a:solidFill>
                  <a:schemeClr val="accent6">
                    <a:lumMod val="50000"/>
                  </a:schemeClr>
                </a:solidFill>
                <a:latin typeface="Georgia"/>
                <a:cs typeface="Georgia"/>
              </a:rPr>
              <a:t>working conditions</a:t>
            </a:r>
            <a:r>
              <a:rPr lang="en-GB" sz="2800" dirty="0">
                <a:solidFill>
                  <a:schemeClr val="accent6">
                    <a:lumMod val="50000"/>
                  </a:schemeClr>
                </a:solidFill>
                <a:latin typeface="Georgia"/>
                <a:cs typeface="Georgia"/>
              </a:rPr>
              <a:t> </a:t>
            </a:r>
            <a:r>
              <a:rPr lang="en-GB" sz="2800" dirty="0" smtClean="0">
                <a:solidFill>
                  <a:schemeClr val="accent6">
                    <a:lumMod val="50000"/>
                  </a:schemeClr>
                </a:solidFill>
                <a:latin typeface="Georgia"/>
                <a:cs typeface="Georgia"/>
              </a:rPr>
              <a:t>and </a:t>
            </a:r>
            <a:r>
              <a:rPr lang="en-GB" sz="2800" b="1" dirty="0" smtClean="0">
                <a:solidFill>
                  <a:schemeClr val="accent6">
                    <a:lumMod val="50000"/>
                  </a:schemeClr>
                </a:solidFill>
                <a:latin typeface="Georgia"/>
                <a:cs typeface="Georgia"/>
              </a:rPr>
              <a:t>education</a:t>
            </a:r>
          </a:p>
          <a:p>
            <a:pPr marL="0" indent="0">
              <a:buNone/>
            </a:pPr>
            <a:endParaRPr lang="en-US" dirty="0">
              <a:solidFill>
                <a:schemeClr val="accent6">
                  <a:lumMod val="50000"/>
                </a:schemeClr>
              </a:solidFill>
              <a:latin typeface="Georgia"/>
              <a:cs typeface="Georgia"/>
            </a:endParaRPr>
          </a:p>
          <a:p>
            <a:pPr marL="0" indent="0">
              <a:buNone/>
            </a:pPr>
            <a:endParaRPr lang="en-GB" b="1" dirty="0" smtClean="0">
              <a:solidFill>
                <a:schemeClr val="accent6">
                  <a:lumMod val="50000"/>
                </a:schemeClr>
              </a:solidFill>
              <a:latin typeface="Georgia"/>
              <a:cs typeface="Georgia"/>
            </a:endParaRPr>
          </a:p>
          <a:p>
            <a:pPr marL="0" indent="0">
              <a:buNone/>
            </a:pPr>
            <a:endParaRPr lang="en-GB" b="1" i="1" dirty="0">
              <a:solidFill>
                <a:srgbClr val="375623"/>
              </a:solidFill>
              <a:latin typeface="Georgia"/>
            </a:endParaRPr>
          </a:p>
          <a:p>
            <a:endParaRPr lang="en-GB" dirty="0">
              <a:solidFill>
                <a:srgbClr val="375623"/>
              </a:solidFill>
              <a:latin typeface="Georgia"/>
            </a:endParaRPr>
          </a:p>
          <a:p>
            <a:endParaRPr lang="en-US" dirty="0">
              <a:solidFill>
                <a:srgbClr val="000000"/>
              </a:solidFill>
              <a:latin typeface="Calibri"/>
            </a:endParaRPr>
          </a:p>
        </p:txBody>
      </p:sp>
      <p:pic>
        <p:nvPicPr>
          <p:cNvPr id="4" name="Picture 3" descr="1280px-Six_Shirtwaist_Strike_women_19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638" y="1836472"/>
            <a:ext cx="5461406" cy="3618181"/>
          </a:xfrm>
          <a:prstGeom prst="rect">
            <a:avLst/>
          </a:prstGeom>
        </p:spPr>
      </p:pic>
    </p:spTree>
    <p:extLst>
      <p:ext uri="{BB962C8B-B14F-4D97-AF65-F5344CB8AC3E}">
        <p14:creationId xmlns:p14="http://schemas.microsoft.com/office/powerpoint/2010/main" val="71644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97" y="365125"/>
            <a:ext cx="10515600" cy="1325563"/>
          </a:xfrm>
        </p:spPr>
        <p:txBody>
          <a:bodyPr/>
          <a:lstStyle/>
          <a:p>
            <a:r>
              <a:rPr lang="en-US" dirty="0" smtClean="0">
                <a:solidFill>
                  <a:srgbClr val="663291"/>
                </a:solidFill>
                <a:latin typeface="Georgia"/>
                <a:cs typeface="Georgia"/>
              </a:rPr>
              <a:t>Women’s Rights</a:t>
            </a:r>
            <a:endParaRPr lang="en-US" dirty="0">
              <a:solidFill>
                <a:srgbClr val="663291"/>
              </a:solidFill>
              <a:latin typeface="Georgia"/>
              <a:cs typeface="Georgia"/>
            </a:endParaRPr>
          </a:p>
        </p:txBody>
      </p:sp>
      <p:sp>
        <p:nvSpPr>
          <p:cNvPr id="3" name="Content Placeholder 2"/>
          <p:cNvSpPr>
            <a:spLocks noGrp="1"/>
          </p:cNvSpPr>
          <p:nvPr>
            <p:ph idx="1"/>
          </p:nvPr>
        </p:nvSpPr>
        <p:spPr>
          <a:xfrm>
            <a:off x="838200" y="1526774"/>
            <a:ext cx="10515600" cy="4351338"/>
          </a:xfrm>
        </p:spPr>
        <p:txBody>
          <a:bodyPr>
            <a:noAutofit/>
          </a:bodyPr>
          <a:lstStyle/>
          <a:p>
            <a:r>
              <a:rPr lang="en-US" sz="2800" b="1" dirty="0" smtClean="0">
                <a:solidFill>
                  <a:schemeClr val="accent6">
                    <a:lumMod val="50000"/>
                  </a:schemeClr>
                </a:solidFill>
                <a:latin typeface="Georgia"/>
                <a:cs typeface="Georgia"/>
              </a:rPr>
              <a:t>Marriage</a:t>
            </a:r>
          </a:p>
          <a:p>
            <a:pPr marL="0" indent="0">
              <a:buNone/>
            </a:pPr>
            <a:r>
              <a:rPr lang="en-US" sz="2800" dirty="0" smtClean="0">
                <a:solidFill>
                  <a:schemeClr val="accent6">
                    <a:lumMod val="50000"/>
                  </a:schemeClr>
                </a:solidFill>
                <a:latin typeface="Georgia"/>
                <a:cs typeface="Georgia"/>
              </a:rPr>
              <a:t>From </a:t>
            </a:r>
            <a:r>
              <a:rPr lang="en-US" sz="2800" b="1" dirty="0" smtClean="0">
                <a:solidFill>
                  <a:schemeClr val="accent6">
                    <a:lumMod val="50000"/>
                  </a:schemeClr>
                </a:solidFill>
                <a:latin typeface="Georgia"/>
                <a:cs typeface="Georgia"/>
              </a:rPr>
              <a:t>1857, </a:t>
            </a:r>
            <a:r>
              <a:rPr lang="en-US" sz="2800" dirty="0">
                <a:solidFill>
                  <a:schemeClr val="accent6">
                    <a:lumMod val="50000"/>
                  </a:schemeClr>
                </a:solidFill>
                <a:latin typeface="Georgia"/>
                <a:cs typeface="Georgia"/>
              </a:rPr>
              <a:t>w</a:t>
            </a:r>
            <a:r>
              <a:rPr lang="en-US" sz="2800" dirty="0" smtClean="0">
                <a:solidFill>
                  <a:schemeClr val="accent6">
                    <a:lumMod val="50000"/>
                  </a:schemeClr>
                </a:solidFill>
                <a:latin typeface="Georgia"/>
                <a:cs typeface="Georgia"/>
              </a:rPr>
              <a:t>omen were allowed to divorce their husband if he harmed her …but divorce was costly and restrictions meant women were unable to work to support their family</a:t>
            </a:r>
            <a:endParaRPr lang="en-US" sz="2800" b="1" dirty="0" smtClean="0">
              <a:solidFill>
                <a:schemeClr val="accent6">
                  <a:lumMod val="50000"/>
                </a:schemeClr>
              </a:solidFill>
              <a:latin typeface="Georgia"/>
              <a:cs typeface="Georgia"/>
            </a:endParaRPr>
          </a:p>
          <a:p>
            <a:r>
              <a:rPr lang="en-US" sz="2800" b="1" dirty="0" smtClean="0">
                <a:solidFill>
                  <a:schemeClr val="accent6">
                    <a:lumMod val="50000"/>
                  </a:schemeClr>
                </a:solidFill>
                <a:latin typeface="Georgia"/>
                <a:cs typeface="Georgia"/>
              </a:rPr>
              <a:t>Property </a:t>
            </a:r>
          </a:p>
          <a:p>
            <a:pPr marL="0" indent="0">
              <a:buNone/>
            </a:pPr>
            <a:r>
              <a:rPr lang="en-GB" sz="2800" dirty="0">
                <a:solidFill>
                  <a:srgbClr val="375623"/>
                </a:solidFill>
                <a:latin typeface="Georgia"/>
              </a:rPr>
              <a:t>M</a:t>
            </a:r>
            <a:r>
              <a:rPr lang="en-GB" sz="2800" dirty="0" smtClean="0">
                <a:solidFill>
                  <a:srgbClr val="375623"/>
                </a:solidFill>
                <a:latin typeface="Georgia"/>
              </a:rPr>
              <a:t>arried </a:t>
            </a:r>
            <a:r>
              <a:rPr lang="en-GB" sz="2800" dirty="0">
                <a:solidFill>
                  <a:srgbClr val="375623"/>
                </a:solidFill>
                <a:latin typeface="Georgia"/>
              </a:rPr>
              <a:t>women </a:t>
            </a:r>
            <a:r>
              <a:rPr lang="en-GB" sz="2800" dirty="0" smtClean="0">
                <a:solidFill>
                  <a:srgbClr val="375623"/>
                </a:solidFill>
                <a:latin typeface="Georgia"/>
              </a:rPr>
              <a:t>were allowed to </a:t>
            </a:r>
            <a:r>
              <a:rPr lang="en-GB" sz="2800" dirty="0">
                <a:solidFill>
                  <a:srgbClr val="375623"/>
                </a:solidFill>
                <a:latin typeface="Georgia"/>
              </a:rPr>
              <a:t>own property and to keep their own </a:t>
            </a:r>
            <a:r>
              <a:rPr lang="en-GB" sz="2800" dirty="0" smtClean="0">
                <a:solidFill>
                  <a:srgbClr val="375623"/>
                </a:solidFill>
                <a:latin typeface="Georgia"/>
              </a:rPr>
              <a:t>earnings in </a:t>
            </a:r>
            <a:r>
              <a:rPr lang="en-GB" sz="2800" b="1" dirty="0" smtClean="0">
                <a:solidFill>
                  <a:srgbClr val="375623"/>
                </a:solidFill>
                <a:latin typeface="Georgia"/>
              </a:rPr>
              <a:t>1882</a:t>
            </a:r>
            <a:r>
              <a:rPr lang="en-GB" sz="2800" dirty="0" smtClean="0">
                <a:solidFill>
                  <a:srgbClr val="375623"/>
                </a:solidFill>
                <a:latin typeface="Georgia"/>
              </a:rPr>
              <a:t>. </a:t>
            </a:r>
            <a:r>
              <a:rPr lang="en-GB" sz="2800" dirty="0" smtClean="0">
                <a:solidFill>
                  <a:srgbClr val="385723"/>
                </a:solidFill>
                <a:latin typeface="Georgia"/>
                <a:cs typeface="Georgia"/>
              </a:rPr>
              <a:t>Before this, everything a woman owned went to her husband upon marriage</a:t>
            </a:r>
            <a:endParaRPr lang="en-US" sz="2800" dirty="0" smtClean="0">
              <a:solidFill>
                <a:schemeClr val="accent6">
                  <a:lumMod val="50000"/>
                </a:schemeClr>
              </a:solidFill>
              <a:latin typeface="Georgia"/>
              <a:cs typeface="Georgia"/>
            </a:endParaRPr>
          </a:p>
        </p:txBody>
      </p:sp>
    </p:spTree>
    <p:extLst>
      <p:ext uri="{BB962C8B-B14F-4D97-AF65-F5344CB8AC3E}">
        <p14:creationId xmlns:p14="http://schemas.microsoft.com/office/powerpoint/2010/main" val="3254546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Georgia"/>
              </a:rPr>
              <a:t>Women’s Rights</a:t>
            </a:r>
            <a:endParaRPr lang="en-US" dirty="0">
              <a:solidFill>
                <a:srgbClr val="7030A0"/>
              </a:solidFill>
              <a:latin typeface="Georgia"/>
            </a:endParaRPr>
          </a:p>
        </p:txBody>
      </p:sp>
      <p:sp>
        <p:nvSpPr>
          <p:cNvPr id="3" name="Content Placeholder 2"/>
          <p:cNvSpPr>
            <a:spLocks noGrp="1"/>
          </p:cNvSpPr>
          <p:nvPr>
            <p:ph idx="1"/>
          </p:nvPr>
        </p:nvSpPr>
        <p:spPr>
          <a:xfrm>
            <a:off x="888001" y="1651295"/>
            <a:ext cx="10515600" cy="4351338"/>
          </a:xfrm>
        </p:spPr>
        <p:txBody>
          <a:bodyPr>
            <a:normAutofit fontScale="92500" lnSpcReduction="10000"/>
          </a:bodyPr>
          <a:lstStyle/>
          <a:p>
            <a:r>
              <a:rPr lang="en-GB" sz="2800" b="1" dirty="0" smtClean="0">
                <a:solidFill>
                  <a:srgbClr val="375623"/>
                </a:solidFill>
                <a:latin typeface="Georgia"/>
              </a:rPr>
              <a:t>Education</a:t>
            </a:r>
          </a:p>
          <a:p>
            <a:pPr marL="0" indent="0">
              <a:buNone/>
            </a:pPr>
            <a:r>
              <a:rPr lang="en-GB" sz="2800" dirty="0">
                <a:solidFill>
                  <a:schemeClr val="accent6">
                    <a:lumMod val="50000"/>
                  </a:schemeClr>
                </a:solidFill>
                <a:latin typeface="Georgia"/>
                <a:cs typeface="Georgia"/>
              </a:rPr>
              <a:t>Most women were </a:t>
            </a:r>
            <a:r>
              <a:rPr lang="en-GB" sz="2800" dirty="0" smtClean="0">
                <a:solidFill>
                  <a:schemeClr val="accent6">
                    <a:lumMod val="50000"/>
                  </a:schemeClr>
                </a:solidFill>
                <a:latin typeface="Georgia"/>
                <a:cs typeface="Georgia"/>
              </a:rPr>
              <a:t>not </a:t>
            </a:r>
            <a:r>
              <a:rPr lang="en-GB" sz="2800" dirty="0">
                <a:solidFill>
                  <a:schemeClr val="accent6">
                    <a:lumMod val="50000"/>
                  </a:schemeClr>
                </a:solidFill>
                <a:latin typeface="Georgia"/>
                <a:cs typeface="Georgia"/>
              </a:rPr>
              <a:t>educated past the age of </a:t>
            </a:r>
            <a:r>
              <a:rPr lang="en-GB" sz="2800" dirty="0" smtClean="0">
                <a:solidFill>
                  <a:schemeClr val="accent6">
                    <a:lumMod val="50000"/>
                  </a:schemeClr>
                </a:solidFill>
                <a:latin typeface="Georgia"/>
                <a:cs typeface="Georgia"/>
              </a:rPr>
              <a:t>11 and </a:t>
            </a:r>
            <a:r>
              <a:rPr lang="en-GB" sz="2800" dirty="0">
                <a:solidFill>
                  <a:schemeClr val="accent6">
                    <a:lumMod val="50000"/>
                  </a:schemeClr>
                </a:solidFill>
                <a:latin typeface="Georgia"/>
                <a:cs typeface="Georgia"/>
              </a:rPr>
              <a:t>had little access to higher education with only a few universities allowing women to </a:t>
            </a:r>
            <a:r>
              <a:rPr lang="en-GB" sz="2800" dirty="0" smtClean="0">
                <a:solidFill>
                  <a:schemeClr val="accent6">
                    <a:lumMod val="50000"/>
                  </a:schemeClr>
                </a:solidFill>
                <a:latin typeface="Georgia"/>
                <a:cs typeface="Georgia"/>
              </a:rPr>
              <a:t>attend </a:t>
            </a:r>
            <a:endParaRPr lang="en-GB" sz="2800" b="1" dirty="0" smtClean="0">
              <a:solidFill>
                <a:srgbClr val="385723"/>
              </a:solidFill>
              <a:latin typeface="Georgia"/>
            </a:endParaRPr>
          </a:p>
          <a:p>
            <a:r>
              <a:rPr lang="en-GB" sz="2800" b="1" dirty="0" smtClean="0">
                <a:solidFill>
                  <a:srgbClr val="385723"/>
                </a:solidFill>
                <a:latin typeface="Georgia"/>
              </a:rPr>
              <a:t>Employment</a:t>
            </a:r>
          </a:p>
          <a:p>
            <a:pPr marL="0" indent="0">
              <a:buNone/>
            </a:pPr>
            <a:r>
              <a:rPr lang="en-GB" sz="2800" dirty="0">
                <a:solidFill>
                  <a:schemeClr val="accent6">
                    <a:lumMod val="50000"/>
                  </a:schemeClr>
                </a:solidFill>
                <a:latin typeface="Georgia"/>
                <a:cs typeface="Georgia"/>
              </a:rPr>
              <a:t>Work opportunities for women were improving in 1900 and it was becoming socially acceptable for women to become nurses and </a:t>
            </a:r>
            <a:r>
              <a:rPr lang="en-GB" sz="2800" dirty="0" smtClean="0">
                <a:solidFill>
                  <a:schemeClr val="accent6">
                    <a:lumMod val="50000"/>
                  </a:schemeClr>
                </a:solidFill>
                <a:latin typeface="Georgia"/>
                <a:cs typeface="Georgia"/>
              </a:rPr>
              <a:t>teachers, but most </a:t>
            </a:r>
            <a:r>
              <a:rPr lang="en-US" sz="2800" dirty="0" smtClean="0">
                <a:solidFill>
                  <a:schemeClr val="accent6">
                    <a:lumMod val="50000"/>
                  </a:schemeClr>
                </a:solidFill>
                <a:latin typeface="Georgia"/>
              </a:rPr>
              <a:t>women </a:t>
            </a:r>
            <a:r>
              <a:rPr lang="en-US" sz="2800" dirty="0">
                <a:solidFill>
                  <a:schemeClr val="accent6">
                    <a:lumMod val="50000"/>
                  </a:schemeClr>
                </a:solidFill>
                <a:latin typeface="Georgia"/>
              </a:rPr>
              <a:t>were poorly </a:t>
            </a:r>
            <a:r>
              <a:rPr lang="en-US" sz="2800" dirty="0" smtClean="0">
                <a:solidFill>
                  <a:schemeClr val="accent6">
                    <a:lumMod val="50000"/>
                  </a:schemeClr>
                </a:solidFill>
                <a:latin typeface="Georgia"/>
              </a:rPr>
              <a:t>paid</a:t>
            </a:r>
            <a:r>
              <a:rPr lang="en-US" sz="2800" dirty="0">
                <a:solidFill>
                  <a:schemeClr val="accent6">
                    <a:lumMod val="50000"/>
                  </a:schemeClr>
                </a:solidFill>
                <a:latin typeface="Georgia"/>
              </a:rPr>
              <a:t> </a:t>
            </a:r>
            <a:r>
              <a:rPr lang="en-US" sz="2800" dirty="0" smtClean="0">
                <a:solidFill>
                  <a:schemeClr val="accent6">
                    <a:lumMod val="50000"/>
                  </a:schemeClr>
                </a:solidFill>
                <a:latin typeface="Georgia"/>
              </a:rPr>
              <a:t>and were not allowed to work after marriage</a:t>
            </a:r>
            <a:endParaRPr lang="en-GB" sz="2800" dirty="0">
              <a:solidFill>
                <a:schemeClr val="accent6">
                  <a:lumMod val="50000"/>
                </a:schemeClr>
              </a:solidFill>
              <a:latin typeface="Georgia"/>
              <a:cs typeface="Georgia"/>
            </a:endParaRPr>
          </a:p>
          <a:p>
            <a:pPr marL="0" indent="0">
              <a:buNone/>
            </a:pPr>
            <a:endParaRPr lang="en-GB" dirty="0">
              <a:solidFill>
                <a:schemeClr val="accent6">
                  <a:lumMod val="50000"/>
                </a:schemeClr>
              </a:solidFill>
              <a:latin typeface="Georgia"/>
              <a:cs typeface="Georgia"/>
            </a:endParaRPr>
          </a:p>
          <a:p>
            <a:pPr marL="0" indent="0">
              <a:buNone/>
            </a:pPr>
            <a:endParaRPr lang="en-GB" dirty="0">
              <a:solidFill>
                <a:schemeClr val="accent6">
                  <a:lumMod val="50000"/>
                </a:schemeClr>
              </a:solidFill>
              <a:latin typeface="Georgia"/>
              <a:cs typeface="Georgia"/>
            </a:endParaRPr>
          </a:p>
          <a:p>
            <a:pPr marL="0" indent="0">
              <a:buNone/>
            </a:pPr>
            <a:endParaRPr lang="en-GB" b="1" dirty="0">
              <a:solidFill>
                <a:srgbClr val="385723"/>
              </a:solidFill>
              <a:latin typeface="Georgia"/>
            </a:endParaRPr>
          </a:p>
          <a:p>
            <a:pPr marL="0" indent="0">
              <a:lnSpc>
                <a:spcPct val="120000"/>
              </a:lnSpc>
              <a:spcBef>
                <a:spcPts val="0"/>
              </a:spcBef>
              <a:buNone/>
              <a:defRPr/>
            </a:pPr>
            <a:endParaRPr lang="en-GB" dirty="0" smtClean="0">
              <a:solidFill>
                <a:srgbClr val="385723"/>
              </a:solidFill>
              <a:latin typeface="Georgia"/>
              <a:cs typeface="Georgia"/>
            </a:endParaRPr>
          </a:p>
          <a:p>
            <a:pPr marL="0" indent="0">
              <a:lnSpc>
                <a:spcPct val="120000"/>
              </a:lnSpc>
              <a:spcBef>
                <a:spcPts val="0"/>
              </a:spcBef>
              <a:buNone/>
              <a:defRPr/>
            </a:pPr>
            <a:endParaRPr lang="en-GB" dirty="0">
              <a:solidFill>
                <a:srgbClr val="385723"/>
              </a:solidFill>
              <a:latin typeface="Georgia"/>
              <a:cs typeface="Georgia"/>
            </a:endParaRPr>
          </a:p>
          <a:p>
            <a:endParaRPr lang="en-US" dirty="0"/>
          </a:p>
        </p:txBody>
      </p:sp>
    </p:spTree>
    <p:extLst>
      <p:ext uri="{BB962C8B-B14F-4D97-AF65-F5344CB8AC3E}">
        <p14:creationId xmlns:p14="http://schemas.microsoft.com/office/powerpoint/2010/main" val="1228916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43486"/>
                </a:solidFill>
                <a:latin typeface="Georgia"/>
                <a:cs typeface="Georgia"/>
              </a:rPr>
              <a:t>Women and Politics</a:t>
            </a:r>
            <a:endParaRPr lang="en-US" dirty="0">
              <a:solidFill>
                <a:srgbClr val="643486"/>
              </a:solidFill>
              <a:latin typeface="Georgia"/>
              <a:cs typeface="Georgia"/>
            </a:endParaRPr>
          </a:p>
        </p:txBody>
      </p:sp>
      <p:sp>
        <p:nvSpPr>
          <p:cNvPr id="3" name="Content Placeholder 2"/>
          <p:cNvSpPr>
            <a:spLocks noGrp="1"/>
          </p:cNvSpPr>
          <p:nvPr>
            <p:ph idx="1"/>
          </p:nvPr>
        </p:nvSpPr>
        <p:spPr>
          <a:xfrm>
            <a:off x="591740" y="1529612"/>
            <a:ext cx="5181329" cy="4497926"/>
          </a:xfrm>
        </p:spPr>
        <p:txBody>
          <a:bodyPr>
            <a:normAutofit/>
          </a:bodyPr>
          <a:lstStyle/>
          <a:p>
            <a:r>
              <a:rPr lang="en-GB" sz="2400" dirty="0" smtClean="0">
                <a:solidFill>
                  <a:srgbClr val="385723"/>
                </a:solidFill>
                <a:latin typeface="Georgia"/>
                <a:cs typeface="Georgia"/>
              </a:rPr>
              <a:t>Women </a:t>
            </a:r>
            <a:r>
              <a:rPr lang="en-GB" sz="2400" dirty="0">
                <a:solidFill>
                  <a:srgbClr val="385723"/>
                </a:solidFill>
                <a:latin typeface="Georgia"/>
                <a:cs typeface="Georgia"/>
              </a:rPr>
              <a:t>wanted to be able to vote to </a:t>
            </a:r>
            <a:r>
              <a:rPr lang="en-GB" sz="2400" dirty="0" smtClean="0">
                <a:solidFill>
                  <a:srgbClr val="385723"/>
                </a:solidFill>
                <a:latin typeface="Georgia"/>
                <a:cs typeface="Georgia"/>
              </a:rPr>
              <a:t>have their say in how society was run</a:t>
            </a:r>
          </a:p>
          <a:p>
            <a:r>
              <a:rPr lang="en-GB" sz="2400" dirty="0" smtClean="0">
                <a:solidFill>
                  <a:srgbClr val="385723"/>
                </a:solidFill>
                <a:latin typeface="Georgia"/>
                <a:cs typeface="Georgia"/>
              </a:rPr>
              <a:t>Groups of women and some men began to meet to campaign for the vote. These were known as </a:t>
            </a:r>
            <a:r>
              <a:rPr lang="en-GB" sz="2400" b="1" dirty="0" smtClean="0">
                <a:solidFill>
                  <a:srgbClr val="385723"/>
                </a:solidFill>
                <a:latin typeface="Georgia"/>
                <a:cs typeface="Georgia"/>
              </a:rPr>
              <a:t>Suffrage Societies</a:t>
            </a:r>
          </a:p>
          <a:p>
            <a:r>
              <a:rPr lang="en-GB" sz="2400" dirty="0" smtClean="0">
                <a:solidFill>
                  <a:srgbClr val="385723"/>
                </a:solidFill>
                <a:latin typeface="Georgia"/>
                <a:cs typeface="Georgia"/>
              </a:rPr>
              <a:t>They worked peacefully to get women the right to vote, but Parliament ignored them</a:t>
            </a:r>
            <a:endParaRPr lang="en-GB" sz="2400" dirty="0">
              <a:solidFill>
                <a:srgbClr val="385723"/>
              </a:solidFill>
              <a:latin typeface="Georgia"/>
              <a:cs typeface="Georgia"/>
            </a:endParaRPr>
          </a:p>
        </p:txBody>
      </p:sp>
      <p:sp>
        <p:nvSpPr>
          <p:cNvPr id="4" name="TextBox 23"/>
          <p:cNvSpPr txBox="1">
            <a:spLocks noChangeArrowheads="1"/>
          </p:cNvSpPr>
          <p:nvPr/>
        </p:nvSpPr>
        <p:spPr bwMode="auto">
          <a:xfrm>
            <a:off x="3194524" y="6176429"/>
            <a:ext cx="874847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GB" sz="2000" b="1" dirty="0">
                <a:solidFill>
                  <a:schemeClr val="accent6">
                    <a:lumMod val="50000"/>
                  </a:schemeClr>
                </a:solidFill>
                <a:latin typeface="Georgia"/>
                <a:cs typeface="Georgia"/>
              </a:rPr>
              <a:t>Campaign: </a:t>
            </a:r>
            <a:r>
              <a:rPr lang="en-GB" sz="2000" dirty="0">
                <a:solidFill>
                  <a:schemeClr val="accent6">
                    <a:lumMod val="50000"/>
                  </a:schemeClr>
                </a:solidFill>
                <a:latin typeface="Georgia"/>
                <a:cs typeface="Georgia"/>
              </a:rPr>
              <a:t>A series of co-ordinated activities for some </a:t>
            </a:r>
            <a:r>
              <a:rPr lang="en-GB" sz="2000" dirty="0" smtClean="0">
                <a:solidFill>
                  <a:schemeClr val="accent6">
                    <a:lumMod val="50000"/>
                  </a:schemeClr>
                </a:solidFill>
                <a:latin typeface="Georgia"/>
                <a:cs typeface="Georgia"/>
              </a:rPr>
              <a:t>purpose</a:t>
            </a:r>
            <a:endParaRPr lang="en-GB" sz="2000" dirty="0">
              <a:solidFill>
                <a:schemeClr val="accent6">
                  <a:lumMod val="50000"/>
                </a:schemeClr>
              </a:solidFill>
              <a:latin typeface="Georgia"/>
              <a:cs typeface="Georgia"/>
            </a:endParaRPr>
          </a:p>
        </p:txBody>
      </p:sp>
      <p:pic>
        <p:nvPicPr>
          <p:cNvPr id="5" name="Picture 1" descr="C:\Users\RBK\AppData\Local\Microsoft\Windows\Temporary Internet Files\Content.IE5\023N8G7I\MC900433903[1].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959915" y="5900141"/>
            <a:ext cx="720725"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uffragettes,_England,_19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503" y="1760495"/>
            <a:ext cx="4777214" cy="4011624"/>
          </a:xfrm>
          <a:prstGeom prst="rect">
            <a:avLst/>
          </a:prstGeom>
        </p:spPr>
      </p:pic>
    </p:spTree>
    <p:extLst>
      <p:ext uri="{BB962C8B-B14F-4D97-AF65-F5344CB8AC3E}">
        <p14:creationId xmlns:p14="http://schemas.microsoft.com/office/powerpoint/2010/main" val="1724054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9263"/>
            <a:ext cx="10515600" cy="1325563"/>
          </a:xfrm>
        </p:spPr>
        <p:txBody>
          <a:bodyPr/>
          <a:lstStyle/>
          <a:p>
            <a:r>
              <a:rPr lang="en-US" dirty="0" smtClean="0">
                <a:solidFill>
                  <a:srgbClr val="7030A0"/>
                </a:solidFill>
                <a:latin typeface="Georgia"/>
              </a:rPr>
              <a:t>Women’s Social and Political Union (WSPU)</a:t>
            </a:r>
            <a:endParaRPr lang="en-US" dirty="0">
              <a:solidFill>
                <a:srgbClr val="7030A0"/>
              </a:solidFill>
              <a:latin typeface="Georgia"/>
            </a:endParaRPr>
          </a:p>
        </p:txBody>
      </p:sp>
      <p:sp>
        <p:nvSpPr>
          <p:cNvPr id="3" name="Content Placeholder 2"/>
          <p:cNvSpPr>
            <a:spLocks noGrp="1"/>
          </p:cNvSpPr>
          <p:nvPr>
            <p:ph idx="1"/>
          </p:nvPr>
        </p:nvSpPr>
        <p:spPr>
          <a:xfrm>
            <a:off x="962704" y="3896181"/>
            <a:ext cx="5362072" cy="2080831"/>
          </a:xfrm>
        </p:spPr>
        <p:txBody>
          <a:bodyPr>
            <a:noAutofit/>
          </a:bodyPr>
          <a:lstStyle/>
          <a:p>
            <a:r>
              <a:rPr lang="en-US" sz="2400" dirty="0" smtClean="0">
                <a:solidFill>
                  <a:srgbClr val="385723"/>
                </a:solidFill>
                <a:latin typeface="Georgia"/>
                <a:cs typeface="Georgia"/>
              </a:rPr>
              <a:t>They were known as the </a:t>
            </a:r>
            <a:r>
              <a:rPr lang="en-US" sz="2400" b="1" dirty="0" smtClean="0">
                <a:solidFill>
                  <a:srgbClr val="385723"/>
                </a:solidFill>
                <a:latin typeface="Georgia"/>
                <a:cs typeface="Georgia"/>
              </a:rPr>
              <a:t>Suffragettes </a:t>
            </a:r>
            <a:r>
              <a:rPr lang="en-US" sz="2400" dirty="0" smtClean="0">
                <a:solidFill>
                  <a:srgbClr val="385723"/>
                </a:solidFill>
                <a:latin typeface="Georgia"/>
                <a:cs typeface="Georgia"/>
              </a:rPr>
              <a:t>and were </a:t>
            </a:r>
            <a:r>
              <a:rPr lang="en-US" sz="2400" dirty="0">
                <a:solidFill>
                  <a:srgbClr val="385723"/>
                </a:solidFill>
                <a:latin typeface="Georgia"/>
                <a:cs typeface="Georgia"/>
              </a:rPr>
              <a:t>a militant women's campaign group that were </a:t>
            </a:r>
            <a:r>
              <a:rPr lang="en-US" sz="2400" dirty="0" smtClean="0">
                <a:solidFill>
                  <a:srgbClr val="385723"/>
                </a:solidFill>
                <a:latin typeface="Georgia"/>
                <a:cs typeface="Georgia"/>
              </a:rPr>
              <a:t>determined to make the government take notice</a:t>
            </a:r>
          </a:p>
        </p:txBody>
      </p:sp>
      <p:sp>
        <p:nvSpPr>
          <p:cNvPr id="8" name="Rectangle 7"/>
          <p:cNvSpPr/>
          <p:nvPr/>
        </p:nvSpPr>
        <p:spPr>
          <a:xfrm>
            <a:off x="956407" y="2120590"/>
            <a:ext cx="5610459" cy="1569660"/>
          </a:xfrm>
          <a:prstGeom prst="rect">
            <a:avLst/>
          </a:prstGeom>
        </p:spPr>
        <p:txBody>
          <a:bodyPr wrap="square">
            <a:spAutoFit/>
          </a:bodyPr>
          <a:lstStyle/>
          <a:p>
            <a:r>
              <a:rPr lang="en-US" sz="2400" dirty="0">
                <a:solidFill>
                  <a:schemeClr val="accent6">
                    <a:lumMod val="50000"/>
                  </a:schemeClr>
                </a:solidFill>
                <a:latin typeface="Georgia"/>
                <a:cs typeface="Georgia"/>
              </a:rPr>
              <a:t>The WSPU was founded by </a:t>
            </a:r>
            <a:r>
              <a:rPr lang="en-US" sz="2400" b="1" dirty="0" err="1">
                <a:solidFill>
                  <a:schemeClr val="accent6">
                    <a:lumMod val="50000"/>
                  </a:schemeClr>
                </a:solidFill>
                <a:latin typeface="Georgia"/>
                <a:cs typeface="Georgia"/>
              </a:rPr>
              <a:t>Emmeline</a:t>
            </a:r>
            <a:r>
              <a:rPr lang="en-US" sz="2400" b="1" dirty="0">
                <a:solidFill>
                  <a:schemeClr val="accent6">
                    <a:lumMod val="50000"/>
                  </a:schemeClr>
                </a:solidFill>
                <a:latin typeface="Georgia"/>
                <a:cs typeface="Georgia"/>
              </a:rPr>
              <a:t> Pankhurst </a:t>
            </a:r>
            <a:r>
              <a:rPr lang="en-US" sz="2400" dirty="0">
                <a:solidFill>
                  <a:schemeClr val="accent6">
                    <a:lumMod val="50000"/>
                  </a:schemeClr>
                </a:solidFill>
                <a:latin typeface="Georgia"/>
                <a:cs typeface="Georgia"/>
              </a:rPr>
              <a:t>and her daughter </a:t>
            </a:r>
            <a:r>
              <a:rPr lang="en-US" sz="2400" dirty="0" err="1">
                <a:solidFill>
                  <a:schemeClr val="accent6">
                    <a:lumMod val="50000"/>
                  </a:schemeClr>
                </a:solidFill>
                <a:latin typeface="Georgia"/>
                <a:cs typeface="Georgia"/>
              </a:rPr>
              <a:t>Christabel</a:t>
            </a:r>
            <a:r>
              <a:rPr lang="en-US" sz="2400" dirty="0">
                <a:solidFill>
                  <a:schemeClr val="accent6">
                    <a:lumMod val="50000"/>
                  </a:schemeClr>
                </a:solidFill>
                <a:latin typeface="Georgia"/>
                <a:cs typeface="Georgia"/>
              </a:rPr>
              <a:t> in October 1903 in their Manchester home</a:t>
            </a:r>
          </a:p>
        </p:txBody>
      </p:sp>
      <p:sp>
        <p:nvSpPr>
          <p:cNvPr id="9" name="TextBox 3"/>
          <p:cNvSpPr txBox="1">
            <a:spLocks noChangeArrowheads="1"/>
          </p:cNvSpPr>
          <p:nvPr/>
        </p:nvSpPr>
        <p:spPr bwMode="auto">
          <a:xfrm>
            <a:off x="2066758" y="6211887"/>
            <a:ext cx="9810872"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2000" b="1" dirty="0">
                <a:solidFill>
                  <a:srgbClr val="385723"/>
                </a:solidFill>
                <a:latin typeface="Georgia"/>
                <a:cs typeface="Georgia"/>
              </a:rPr>
              <a:t>Militant: </a:t>
            </a:r>
            <a:r>
              <a:rPr lang="en-US" sz="2000" dirty="0">
                <a:solidFill>
                  <a:srgbClr val="385723"/>
                </a:solidFill>
                <a:latin typeface="Georgia"/>
                <a:cs typeface="Georgia"/>
              </a:rPr>
              <a:t>Aggressive, hostile, violent or destructive behavior in support of a </a:t>
            </a:r>
            <a:r>
              <a:rPr lang="en-US" sz="2000" dirty="0" smtClean="0">
                <a:solidFill>
                  <a:srgbClr val="385723"/>
                </a:solidFill>
                <a:latin typeface="Georgia"/>
                <a:cs typeface="Georgia"/>
              </a:rPr>
              <a:t>cause</a:t>
            </a:r>
            <a:endParaRPr lang="en-US" sz="2000" b="1" dirty="0">
              <a:solidFill>
                <a:srgbClr val="385723"/>
              </a:solidFill>
              <a:latin typeface="Georgia"/>
              <a:cs typeface="Georgia"/>
            </a:endParaRPr>
          </a:p>
        </p:txBody>
      </p:sp>
      <p:pic>
        <p:nvPicPr>
          <p:cNvPr id="10" name="Picture 1" descr="C:\Users\RBK\AppData\Local\Microsoft\Windows\Temporary Internet Files\Content.IE5\023N8G7I\MC900433903[1].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843356" y="5949949"/>
            <a:ext cx="720725"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442px-thumbna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355" y="1318351"/>
            <a:ext cx="3464153" cy="4702470"/>
          </a:xfrm>
          <a:prstGeom prst="rect">
            <a:avLst/>
          </a:prstGeom>
        </p:spPr>
      </p:pic>
    </p:spTree>
    <p:extLst>
      <p:ext uri="{BB962C8B-B14F-4D97-AF65-F5344CB8AC3E}">
        <p14:creationId xmlns:p14="http://schemas.microsoft.com/office/powerpoint/2010/main" val="3504480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43486"/>
                </a:solidFill>
                <a:latin typeface="Georgia"/>
                <a:cs typeface="Georgia"/>
              </a:rPr>
              <a:t>What did the Suffragettes do?</a:t>
            </a:r>
            <a:endParaRPr lang="en-US" dirty="0">
              <a:solidFill>
                <a:srgbClr val="643486"/>
              </a:solidFill>
              <a:latin typeface="Georgia"/>
              <a:cs typeface="Georgia"/>
            </a:endParaRPr>
          </a:p>
        </p:txBody>
      </p:sp>
      <p:sp>
        <p:nvSpPr>
          <p:cNvPr id="3" name="Content Placeholder 2"/>
          <p:cNvSpPr>
            <a:spLocks noGrp="1"/>
          </p:cNvSpPr>
          <p:nvPr>
            <p:ph idx="1"/>
          </p:nvPr>
        </p:nvSpPr>
        <p:spPr>
          <a:xfrm>
            <a:off x="606172" y="1601763"/>
            <a:ext cx="7381186" cy="4575200"/>
          </a:xfrm>
        </p:spPr>
        <p:txBody>
          <a:bodyPr>
            <a:normAutofit/>
          </a:bodyPr>
          <a:lstStyle/>
          <a:p>
            <a:r>
              <a:rPr lang="en-US" sz="2400" dirty="0" smtClean="0">
                <a:solidFill>
                  <a:schemeClr val="accent6">
                    <a:lumMod val="50000"/>
                  </a:schemeClr>
                </a:solidFill>
                <a:latin typeface="Georgia"/>
                <a:cs typeface="Georgia"/>
              </a:rPr>
              <a:t>Held mass-meetings, marches and demonstrations</a:t>
            </a:r>
          </a:p>
          <a:p>
            <a:r>
              <a:rPr lang="en-US" sz="2400" dirty="0" smtClean="0">
                <a:solidFill>
                  <a:schemeClr val="accent6">
                    <a:lumMod val="50000"/>
                  </a:schemeClr>
                </a:solidFill>
                <a:latin typeface="Georgia"/>
                <a:cs typeface="Georgia"/>
              </a:rPr>
              <a:t>Interrupt debates in Parliament</a:t>
            </a:r>
          </a:p>
          <a:p>
            <a:pPr marL="0" indent="0">
              <a:buNone/>
            </a:pPr>
            <a:r>
              <a:rPr lang="en-US" sz="2400" b="1" dirty="0">
                <a:solidFill>
                  <a:srgbClr val="75367A"/>
                </a:solidFill>
                <a:latin typeface="Georgia"/>
                <a:cs typeface="Georgia"/>
              </a:rPr>
              <a:t>But when they </a:t>
            </a:r>
            <a:r>
              <a:rPr lang="en-US" sz="2400" b="1" dirty="0" smtClean="0">
                <a:solidFill>
                  <a:srgbClr val="75367A"/>
                </a:solidFill>
                <a:latin typeface="Georgia"/>
                <a:cs typeface="Georgia"/>
              </a:rPr>
              <a:t>were still not </a:t>
            </a:r>
            <a:r>
              <a:rPr lang="en-US" sz="2400" b="1" dirty="0">
                <a:solidFill>
                  <a:srgbClr val="75367A"/>
                </a:solidFill>
                <a:latin typeface="Georgia"/>
                <a:cs typeface="Georgia"/>
              </a:rPr>
              <a:t>given the </a:t>
            </a:r>
            <a:r>
              <a:rPr lang="en-US" sz="2400" b="1" dirty="0" smtClean="0">
                <a:solidFill>
                  <a:srgbClr val="75367A"/>
                </a:solidFill>
                <a:latin typeface="Georgia"/>
                <a:cs typeface="Georgia"/>
              </a:rPr>
              <a:t>vote..</a:t>
            </a:r>
          </a:p>
          <a:p>
            <a:r>
              <a:rPr lang="en-US" sz="2400" dirty="0">
                <a:solidFill>
                  <a:schemeClr val="accent6">
                    <a:lumMod val="50000"/>
                  </a:schemeClr>
                </a:solidFill>
                <a:latin typeface="Georgia"/>
                <a:cs typeface="Georgia"/>
              </a:rPr>
              <a:t>T</a:t>
            </a:r>
            <a:r>
              <a:rPr lang="en-US" sz="2400" dirty="0" smtClean="0">
                <a:solidFill>
                  <a:schemeClr val="accent6">
                    <a:lumMod val="50000"/>
                  </a:schemeClr>
                </a:solidFill>
                <a:latin typeface="Georgia"/>
                <a:cs typeface="Georgia"/>
              </a:rPr>
              <a:t>hey began to chaining themselves to railings</a:t>
            </a:r>
          </a:p>
          <a:p>
            <a:r>
              <a:rPr lang="en-US" sz="2400" dirty="0" smtClean="0">
                <a:solidFill>
                  <a:schemeClr val="accent6">
                    <a:lumMod val="50000"/>
                  </a:schemeClr>
                </a:solidFill>
                <a:latin typeface="Georgia"/>
                <a:cs typeface="Georgia"/>
              </a:rPr>
              <a:t>Smashing windows and set post boxes on fire</a:t>
            </a:r>
          </a:p>
          <a:p>
            <a:r>
              <a:rPr lang="en-US" sz="2400" dirty="0" smtClean="0">
                <a:solidFill>
                  <a:schemeClr val="accent6">
                    <a:lumMod val="50000"/>
                  </a:schemeClr>
                </a:solidFill>
                <a:latin typeface="Georgia"/>
                <a:cs typeface="Georgia"/>
              </a:rPr>
              <a:t>Were arrested and restrained by police during demonstrations outside Parliament</a:t>
            </a:r>
          </a:p>
          <a:p>
            <a:endParaRPr lang="en-US" dirty="0" smtClean="0">
              <a:solidFill>
                <a:schemeClr val="accent6">
                  <a:lumMod val="50000"/>
                </a:schemeClr>
              </a:solidFill>
              <a:latin typeface="Georgia"/>
              <a:cs typeface="Georgia"/>
            </a:endParaRPr>
          </a:p>
          <a:p>
            <a:endParaRPr lang="en-US" dirty="0" smtClean="0"/>
          </a:p>
          <a:p>
            <a:endParaRPr lang="en-US" dirty="0"/>
          </a:p>
        </p:txBody>
      </p:sp>
      <p:pic>
        <p:nvPicPr>
          <p:cNvPr id="4" name="Picture 3" descr="Suffragette-that-knew-jiujitsu.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2721" y="2324027"/>
            <a:ext cx="4243206" cy="3209741"/>
          </a:xfrm>
          <a:prstGeom prst="rect">
            <a:avLst/>
          </a:prstGeom>
        </p:spPr>
      </p:pic>
    </p:spTree>
    <p:extLst>
      <p:ext uri="{BB962C8B-B14F-4D97-AF65-F5344CB8AC3E}">
        <p14:creationId xmlns:p14="http://schemas.microsoft.com/office/powerpoint/2010/main" val="2322286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smtClean="0">
                <a:solidFill>
                  <a:srgbClr val="643486"/>
                </a:solidFill>
                <a:latin typeface="Georgia"/>
                <a:cs typeface="Georgia"/>
              </a:rPr>
              <a:t>Further Action</a:t>
            </a:r>
            <a:endParaRPr lang="en-US" dirty="0">
              <a:solidFill>
                <a:srgbClr val="643486"/>
              </a:solidFill>
              <a:latin typeface="Georgia"/>
              <a:cs typeface="Georgia"/>
            </a:endParaRPr>
          </a:p>
        </p:txBody>
      </p:sp>
      <p:sp>
        <p:nvSpPr>
          <p:cNvPr id="4" name="Content Placeholder 3"/>
          <p:cNvSpPr>
            <a:spLocks noGrp="1"/>
          </p:cNvSpPr>
          <p:nvPr>
            <p:ph idx="1"/>
          </p:nvPr>
        </p:nvSpPr>
        <p:spPr>
          <a:xfrm>
            <a:off x="838200" y="1596591"/>
            <a:ext cx="6031752" cy="4351338"/>
          </a:xfrm>
        </p:spPr>
        <p:txBody>
          <a:bodyPr>
            <a:normAutofit fontScale="92500" lnSpcReduction="20000"/>
          </a:bodyPr>
          <a:lstStyle/>
          <a:p>
            <a:r>
              <a:rPr lang="en-US" sz="2400" dirty="0">
                <a:solidFill>
                  <a:schemeClr val="accent6">
                    <a:lumMod val="50000"/>
                  </a:schemeClr>
                </a:solidFill>
                <a:latin typeface="Georgia"/>
                <a:cs typeface="Georgia"/>
              </a:rPr>
              <a:t>In 1909 the suffragettes who had been imprisoned started going on hunger </a:t>
            </a:r>
            <a:r>
              <a:rPr lang="en-US" sz="2400" dirty="0" smtClean="0">
                <a:solidFill>
                  <a:schemeClr val="accent6">
                    <a:lumMod val="50000"/>
                  </a:schemeClr>
                </a:solidFill>
                <a:latin typeface="Georgia"/>
                <a:cs typeface="Georgia"/>
              </a:rPr>
              <a:t>strike, and were then force fed..</a:t>
            </a:r>
            <a:endParaRPr lang="en-US" sz="2400" dirty="0">
              <a:solidFill>
                <a:schemeClr val="accent6">
                  <a:lumMod val="50000"/>
                </a:schemeClr>
              </a:solidFill>
              <a:latin typeface="Georgia"/>
              <a:cs typeface="Georgia"/>
            </a:endParaRPr>
          </a:p>
          <a:p>
            <a:pPr marL="0" indent="0">
              <a:buNone/>
            </a:pPr>
            <a:r>
              <a:rPr lang="en-US" sz="2400" b="1" dirty="0">
                <a:solidFill>
                  <a:srgbClr val="75367A"/>
                </a:solidFill>
                <a:latin typeface="Georgia"/>
                <a:cs typeface="Georgia"/>
              </a:rPr>
              <a:t>In 1910 when they were still not given the </a:t>
            </a:r>
            <a:r>
              <a:rPr lang="en-US" sz="2400" b="1" dirty="0" smtClean="0">
                <a:solidFill>
                  <a:srgbClr val="75367A"/>
                </a:solidFill>
                <a:latin typeface="Georgia"/>
                <a:cs typeface="Georgia"/>
              </a:rPr>
              <a:t>vote…</a:t>
            </a:r>
            <a:endParaRPr lang="en-US" sz="2400" b="1" dirty="0">
              <a:solidFill>
                <a:srgbClr val="75367A"/>
              </a:solidFill>
              <a:latin typeface="Georgia"/>
              <a:cs typeface="Georgia"/>
            </a:endParaRPr>
          </a:p>
          <a:p>
            <a:r>
              <a:rPr lang="en-US" sz="2400" dirty="0">
                <a:solidFill>
                  <a:schemeClr val="accent6">
                    <a:lumMod val="50000"/>
                  </a:schemeClr>
                </a:solidFill>
                <a:latin typeface="Georgia"/>
                <a:cs typeface="Georgia"/>
              </a:rPr>
              <a:t>They </a:t>
            </a:r>
            <a:r>
              <a:rPr lang="en-US" sz="2400" dirty="0" smtClean="0">
                <a:solidFill>
                  <a:schemeClr val="accent6">
                    <a:lumMod val="50000"/>
                  </a:schemeClr>
                </a:solidFill>
                <a:latin typeface="Georgia"/>
                <a:cs typeface="Georgia"/>
              </a:rPr>
              <a:t>badly damaged the house of the Prime Minister, David </a:t>
            </a:r>
            <a:r>
              <a:rPr lang="en-US" sz="2400" dirty="0">
                <a:solidFill>
                  <a:schemeClr val="accent6">
                    <a:lumMod val="50000"/>
                  </a:schemeClr>
                </a:solidFill>
                <a:latin typeface="Georgia"/>
                <a:cs typeface="Georgia"/>
              </a:rPr>
              <a:t>Lloyd </a:t>
            </a:r>
            <a:r>
              <a:rPr lang="en-US" sz="2400" dirty="0" smtClean="0">
                <a:solidFill>
                  <a:schemeClr val="accent6">
                    <a:lumMod val="50000"/>
                  </a:schemeClr>
                </a:solidFill>
                <a:latin typeface="Georgia"/>
                <a:cs typeface="Georgia"/>
              </a:rPr>
              <a:t>George</a:t>
            </a:r>
          </a:p>
          <a:p>
            <a:r>
              <a:rPr lang="en-US" sz="2400" dirty="0" smtClean="0">
                <a:solidFill>
                  <a:schemeClr val="accent6">
                    <a:lumMod val="50000"/>
                  </a:schemeClr>
                </a:solidFill>
                <a:latin typeface="Georgia"/>
                <a:cs typeface="Georgia"/>
              </a:rPr>
              <a:t>In </a:t>
            </a:r>
            <a:r>
              <a:rPr lang="en-US" sz="2400" dirty="0">
                <a:solidFill>
                  <a:schemeClr val="accent6">
                    <a:lumMod val="50000"/>
                  </a:schemeClr>
                </a:solidFill>
                <a:latin typeface="Georgia"/>
                <a:cs typeface="Georgia"/>
              </a:rPr>
              <a:t>1913 the government decided those on hunger strike in prison were released when they were ill and arrested again when they were </a:t>
            </a:r>
            <a:r>
              <a:rPr lang="en-US" sz="2400" dirty="0" smtClean="0">
                <a:solidFill>
                  <a:schemeClr val="accent6">
                    <a:lumMod val="50000"/>
                  </a:schemeClr>
                </a:solidFill>
                <a:latin typeface="Georgia"/>
                <a:cs typeface="Georgia"/>
              </a:rPr>
              <a:t>well to avoid force feeding. </a:t>
            </a:r>
            <a:r>
              <a:rPr lang="en-US" sz="2400" dirty="0">
                <a:solidFill>
                  <a:schemeClr val="accent6">
                    <a:lumMod val="50000"/>
                  </a:schemeClr>
                </a:solidFill>
                <a:latin typeface="Georgia"/>
                <a:cs typeface="Georgia"/>
              </a:rPr>
              <a:t>This was the ‘Cat and Mouse Act’</a:t>
            </a:r>
          </a:p>
          <a:p>
            <a:endParaRPr lang="en-US" dirty="0"/>
          </a:p>
        </p:txBody>
      </p:sp>
      <p:pic>
        <p:nvPicPr>
          <p:cNvPr id="3" name="Picture 2" descr="412px-Forcefee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166" y="1740330"/>
            <a:ext cx="2962406" cy="4314183"/>
          </a:xfrm>
          <a:prstGeom prst="rect">
            <a:avLst/>
          </a:prstGeom>
        </p:spPr>
      </p:pic>
    </p:spTree>
    <p:extLst>
      <p:ext uri="{BB962C8B-B14F-4D97-AF65-F5344CB8AC3E}">
        <p14:creationId xmlns:p14="http://schemas.microsoft.com/office/powerpoint/2010/main" val="383474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2314</TotalTime>
  <Words>1110</Words>
  <Application>Microsoft Office PowerPoint</Application>
  <PresentationFormat>Widescreen</PresentationFormat>
  <Paragraphs>104</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Georgia</vt:lpstr>
      <vt:lpstr>Rockwell</vt:lpstr>
      <vt:lpstr>Wingdings</vt:lpstr>
      <vt:lpstr>Advantage</vt:lpstr>
      <vt:lpstr>Suffragette Surgeons of WW1  Endell St Military Hospital</vt:lpstr>
      <vt:lpstr>Women in the 1900s</vt:lpstr>
      <vt:lpstr>Women's Rights</vt:lpstr>
      <vt:lpstr>Women’s Rights</vt:lpstr>
      <vt:lpstr>Women’s Rights</vt:lpstr>
      <vt:lpstr>Women and Politics</vt:lpstr>
      <vt:lpstr>Women’s Social and Political Union (WSPU)</vt:lpstr>
      <vt:lpstr>What did the Suffragettes do?</vt:lpstr>
      <vt:lpstr>Further Action</vt:lpstr>
      <vt:lpstr>The First World War</vt:lpstr>
      <vt:lpstr>Suffrage Military Hospital</vt:lpstr>
      <vt:lpstr>Endell St Military Hospital</vt:lpstr>
      <vt:lpstr>Nina Last – hospital orderly</vt:lpstr>
      <vt:lpstr>The Legacy of the Endell Street Military Hospital</vt:lpstr>
      <vt:lpstr>Women in Medicine after WW1</vt:lpstr>
      <vt:lpstr>PowerPoint Presentation</vt:lpstr>
      <vt:lpstr>Images and Production</vt:lpstr>
      <vt:lpstr>Further viewing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Challis,D</dc:creator>
  <cp:lastModifiedBy>Challis,D</cp:lastModifiedBy>
  <cp:revision>64</cp:revision>
  <dcterms:created xsi:type="dcterms:W3CDTF">2013-07-15T20:26:40Z</dcterms:created>
  <dcterms:modified xsi:type="dcterms:W3CDTF">2018-11-21T09:59:51Z</dcterms:modified>
</cp:coreProperties>
</file>